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comments/comment1.xml" ContentType="application/vnd.openxmlformats-officedocument.presentationml.comments+xml"/>
  <Override PartName="/ppt/comments/comment2.xml" ContentType="application/vnd.openxmlformats-officedocument.presentationml.comments+xml"/>
  <Override PartName="/ppt/comments/comment3.xml" ContentType="application/vnd.openxmlformats-officedocument.presentationml.comments+xml"/>
  <Override PartName="/ppt/comments/comment4.xml" ContentType="application/vnd.openxmlformats-officedocument.presentationml.comments+xml"/>
  <Override PartName="/ppt/comments/comment5.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handoutMasterIdLst>
    <p:handoutMasterId r:id="rId76"/>
  </p:handoutMasterIdLst>
  <p:sldIdLst>
    <p:sldId id="281" r:id="rId2"/>
    <p:sldId id="292" r:id="rId3"/>
    <p:sldId id="282" r:id="rId4"/>
    <p:sldId id="283" r:id="rId5"/>
    <p:sldId id="256" r:id="rId6"/>
    <p:sldId id="257" r:id="rId7"/>
    <p:sldId id="258" r:id="rId8"/>
    <p:sldId id="260" r:id="rId9"/>
    <p:sldId id="261" r:id="rId10"/>
    <p:sldId id="262" r:id="rId11"/>
    <p:sldId id="259" r:id="rId12"/>
    <p:sldId id="263" r:id="rId13"/>
    <p:sldId id="264" r:id="rId14"/>
    <p:sldId id="266" r:id="rId15"/>
    <p:sldId id="265" r:id="rId16"/>
    <p:sldId id="268" r:id="rId17"/>
    <p:sldId id="267" r:id="rId18"/>
    <p:sldId id="269" r:id="rId19"/>
    <p:sldId id="270" r:id="rId20"/>
    <p:sldId id="271" r:id="rId21"/>
    <p:sldId id="272" r:id="rId22"/>
    <p:sldId id="273" r:id="rId23"/>
    <p:sldId id="274" r:id="rId24"/>
    <p:sldId id="275" r:id="rId25"/>
    <p:sldId id="278" r:id="rId26"/>
    <p:sldId id="279" r:id="rId27"/>
    <p:sldId id="276" r:id="rId28"/>
    <p:sldId id="277" r:id="rId29"/>
    <p:sldId id="288" r:id="rId30"/>
    <p:sldId id="289" r:id="rId31"/>
    <p:sldId id="291" r:id="rId32"/>
    <p:sldId id="293" r:id="rId33"/>
    <p:sldId id="295" r:id="rId34"/>
    <p:sldId id="296" r:id="rId35"/>
    <p:sldId id="297" r:id="rId36"/>
    <p:sldId id="290" r:id="rId37"/>
    <p:sldId id="298" r:id="rId38"/>
    <p:sldId id="308" r:id="rId39"/>
    <p:sldId id="309" r:id="rId40"/>
    <p:sldId id="310" r:id="rId41"/>
    <p:sldId id="300" r:id="rId42"/>
    <p:sldId id="299" r:id="rId43"/>
    <p:sldId id="311" r:id="rId44"/>
    <p:sldId id="312" r:id="rId45"/>
    <p:sldId id="301" r:id="rId46"/>
    <p:sldId id="302" r:id="rId47"/>
    <p:sldId id="305" r:id="rId48"/>
    <p:sldId id="303" r:id="rId49"/>
    <p:sldId id="304" r:id="rId50"/>
    <p:sldId id="306" r:id="rId51"/>
    <p:sldId id="307" r:id="rId52"/>
    <p:sldId id="313" r:id="rId53"/>
    <p:sldId id="324" r:id="rId54"/>
    <p:sldId id="314" r:id="rId55"/>
    <p:sldId id="322" r:id="rId56"/>
    <p:sldId id="323" r:id="rId57"/>
    <p:sldId id="315" r:id="rId58"/>
    <p:sldId id="316" r:id="rId59"/>
    <p:sldId id="317" r:id="rId60"/>
    <p:sldId id="318" r:id="rId61"/>
    <p:sldId id="319" r:id="rId62"/>
    <p:sldId id="320" r:id="rId63"/>
    <p:sldId id="321" r:id="rId64"/>
    <p:sldId id="284" r:id="rId65"/>
    <p:sldId id="286" r:id="rId66"/>
    <p:sldId id="287" r:id="rId67"/>
    <p:sldId id="329" r:id="rId68"/>
    <p:sldId id="327" r:id="rId69"/>
    <p:sldId id="325" r:id="rId70"/>
    <p:sldId id="326" r:id="rId71"/>
    <p:sldId id="328" r:id="rId72"/>
    <p:sldId id="285" r:id="rId73"/>
    <p:sldId id="280" r:id="rId74"/>
    <p:sldId id="294" r:id="rId75"/>
  </p:sldIdLst>
  <p:sldSz cx="12192000" cy="6858000"/>
  <p:notesSz cx="701675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Norman Rodriguez Ortega" initials="NRO" lastIdx="2" clrIdx="0">
    <p:extLst>
      <p:ext uri="{19B8F6BF-5375-455C-9EA6-DF929625EA0E}">
        <p15:presenceInfo xmlns:p15="http://schemas.microsoft.com/office/powerpoint/2012/main" userId="S-1-5-21-1729689340-1663247860-3356130868-846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4567" autoAdjust="0"/>
    <p:restoredTop sz="86357" autoAdjust="0"/>
  </p:normalViewPr>
  <p:slideViewPr>
    <p:cSldViewPr snapToGrid="0">
      <p:cViewPr varScale="1">
        <p:scale>
          <a:sx n="79" d="100"/>
          <a:sy n="79" d="100"/>
        </p:scale>
        <p:origin x="72" y="96"/>
      </p:cViewPr>
      <p:guideLst/>
    </p:cSldViewPr>
  </p:slideViewPr>
  <p:outlineViewPr>
    <p:cViewPr>
      <p:scale>
        <a:sx n="33" d="100"/>
        <a:sy n="33" d="100"/>
      </p:scale>
      <p:origin x="0" y="-49764"/>
    </p:cViewPr>
  </p:outlineViewPr>
  <p:notesTextViewPr>
    <p:cViewPr>
      <p:scale>
        <a:sx n="1" d="1"/>
        <a:sy n="1" d="1"/>
      </p:scale>
      <p:origin x="0" y="0"/>
    </p:cViewPr>
  </p:notesTextViewPr>
  <p:sorterViewPr>
    <p:cViewPr varScale="1">
      <p:scale>
        <a:sx n="100" d="100"/>
        <a:sy n="100" d="100"/>
      </p:scale>
      <p:origin x="0" y="-2112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commentAuthors" Target="commentAuthor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handoutMaster" Target="handoutMasters/handoutMaster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19-12-13T17:49:41.195" idx="1">
    <p:pos x="5031" y="2387"/>
    <p:text/>
    <p:extLst>
      <p:ext uri="{C676402C-5697-4E1C-873F-D02D1690AC5C}">
        <p15:threadingInfo xmlns:p15="http://schemas.microsoft.com/office/powerpoint/2012/main" timeZoneBias="180"/>
      </p:ext>
    </p:extLst>
  </p:cm>
  <p:cm authorId="1" dt="2019-12-13T17:52:34.050" idx="2">
    <p:pos x="5031" y="2523"/>
    <p:text>SE AGREGAN POR PAGAR $ 11.000 A 60 DÍAS  POR CONCEPTO DEL EQUIPAMIENTO</p:text>
    <p:extLst>
      <p:ext uri="{C676402C-5697-4E1C-873F-D02D1690AC5C}">
        <p15:threadingInfo xmlns:p15="http://schemas.microsoft.com/office/powerpoint/2012/main" timeZoneBias="180">
          <p15:parentCm authorId="1" idx="1"/>
        </p15:threadingInfo>
      </p:ext>
    </p:extLst>
  </p:cm>
</p:cmLst>
</file>

<file path=ppt/comments/comment2.xml><?xml version="1.0" encoding="utf-8"?>
<p:cmLst xmlns:a="http://schemas.openxmlformats.org/drawingml/2006/main" xmlns:r="http://schemas.openxmlformats.org/officeDocument/2006/relationships" xmlns:p="http://schemas.openxmlformats.org/presentationml/2006/main">
  <p:cm authorId="1" dt="2019-12-13T17:49:41.195" idx="1">
    <p:pos x="5031" y="2387"/>
    <p:text/>
    <p:extLst>
      <p:ext uri="{C676402C-5697-4E1C-873F-D02D1690AC5C}">
        <p15:threadingInfo xmlns:p15="http://schemas.microsoft.com/office/powerpoint/2012/main" timeZoneBias="180"/>
      </p:ext>
    </p:extLst>
  </p:cm>
  <p:cm authorId="1" dt="2019-12-13T17:52:34.050" idx="2">
    <p:pos x="5031" y="2523"/>
    <p:text>SE AGREGAN POR PAGAR $ 11.000 A 60 DÍAS  POR CONCEPTO DEL EQUIPAMIENTO</p:text>
    <p:extLst>
      <p:ext uri="{C676402C-5697-4E1C-873F-D02D1690AC5C}">
        <p15:threadingInfo xmlns:p15="http://schemas.microsoft.com/office/powerpoint/2012/main" timeZoneBias="180">
          <p15:parentCm authorId="1" idx="1"/>
        </p15:threadingInfo>
      </p:ext>
    </p:extLst>
  </p:cm>
</p:cmLst>
</file>

<file path=ppt/comments/comment3.xml><?xml version="1.0" encoding="utf-8"?>
<p:cmLst xmlns:a="http://schemas.openxmlformats.org/drawingml/2006/main" xmlns:r="http://schemas.openxmlformats.org/officeDocument/2006/relationships" xmlns:p="http://schemas.openxmlformats.org/presentationml/2006/main">
  <p:cm authorId="1" dt="2019-12-13T17:49:41.195" idx="1">
    <p:pos x="5031" y="2387"/>
    <p:text/>
    <p:extLst>
      <p:ext uri="{C676402C-5697-4E1C-873F-D02D1690AC5C}">
        <p15:threadingInfo xmlns:p15="http://schemas.microsoft.com/office/powerpoint/2012/main" timeZoneBias="180"/>
      </p:ext>
    </p:extLst>
  </p:cm>
  <p:cm authorId="1" dt="2019-12-13T17:52:34.050" idx="2">
    <p:pos x="5031" y="2523"/>
    <p:text>SE AGREGAN POR PAGAR $ 11.000 A 60 DÍAS  POR CONCEPTO DEL EQUIPAMIENTO</p:text>
    <p:extLst>
      <p:ext uri="{C676402C-5697-4E1C-873F-D02D1690AC5C}">
        <p15:threadingInfo xmlns:p15="http://schemas.microsoft.com/office/powerpoint/2012/main" timeZoneBias="180">
          <p15:parentCm authorId="1" idx="1"/>
        </p15:threadingInfo>
      </p:ext>
    </p:extLst>
  </p:cm>
</p:cmLst>
</file>

<file path=ppt/comments/comment4.xml><?xml version="1.0" encoding="utf-8"?>
<p:cmLst xmlns:a="http://schemas.openxmlformats.org/drawingml/2006/main" xmlns:r="http://schemas.openxmlformats.org/officeDocument/2006/relationships" xmlns:p="http://schemas.openxmlformats.org/presentationml/2006/main">
  <p:cm authorId="1" dt="2019-12-13T17:49:41.195" idx="1">
    <p:pos x="5031" y="2387"/>
    <p:text/>
    <p:extLst>
      <p:ext uri="{C676402C-5697-4E1C-873F-D02D1690AC5C}">
        <p15:threadingInfo xmlns:p15="http://schemas.microsoft.com/office/powerpoint/2012/main" timeZoneBias="180"/>
      </p:ext>
    </p:extLst>
  </p:cm>
  <p:cm authorId="1" dt="2019-12-13T17:52:34.050" idx="2">
    <p:pos x="5031" y="2523"/>
    <p:text>SE AGREGAN POR PAGAR $ 11.000 A 60 DÍAS  POR CONCEPTO DEL EQUIPAMIENTO</p:text>
    <p:extLst>
      <p:ext uri="{C676402C-5697-4E1C-873F-D02D1690AC5C}">
        <p15:threadingInfo xmlns:p15="http://schemas.microsoft.com/office/powerpoint/2012/main" timeZoneBias="180">
          <p15:parentCm authorId="1" idx="1"/>
        </p15:threadingInfo>
      </p:ext>
    </p:extLst>
  </p:cm>
</p:cmLst>
</file>

<file path=ppt/comments/comment5.xml><?xml version="1.0" encoding="utf-8"?>
<p:cmLst xmlns:a="http://schemas.openxmlformats.org/drawingml/2006/main" xmlns:r="http://schemas.openxmlformats.org/officeDocument/2006/relationships" xmlns:p="http://schemas.openxmlformats.org/presentationml/2006/main">
  <p:cm authorId="1" dt="2019-12-13T17:49:41.195" idx="1">
    <p:pos x="5031" y="2387"/>
    <p:text/>
    <p:extLst>
      <p:ext uri="{C676402C-5697-4E1C-873F-D02D1690AC5C}">
        <p15:threadingInfo xmlns:p15="http://schemas.microsoft.com/office/powerpoint/2012/main" timeZoneBias="180"/>
      </p:ext>
    </p:extLst>
  </p:cm>
  <p:cm authorId="1" dt="2019-12-13T17:52:34.050" idx="2">
    <p:pos x="5031" y="2523"/>
    <p:text>SE AGREGAN POR PAGAR $ 11.000 A 60 DÍAS  POR CONCEPTO DEL EQUIPAMIENTO</p:text>
    <p:extLst>
      <p:ext uri="{C676402C-5697-4E1C-873F-D02D1690AC5C}">
        <p15:threadingInfo xmlns:p15="http://schemas.microsoft.com/office/powerpoint/2012/main" timeZoneBias="180">
          <p15:parentCm authorId="1" idx="1"/>
        </p15:threadingInfo>
      </p:ext>
    </p:extLst>
  </p:cm>
</p:cmLst>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3040592" cy="467072"/>
          </a:xfrm>
          <a:prstGeom prst="rect">
            <a:avLst/>
          </a:prstGeom>
        </p:spPr>
        <p:txBody>
          <a:bodyPr vert="horz" lIns="93287" tIns="46644" rIns="93287" bIns="46644" rtlCol="0"/>
          <a:lstStyle>
            <a:lvl1pPr algn="l">
              <a:defRPr sz="1200"/>
            </a:lvl1pPr>
          </a:lstStyle>
          <a:p>
            <a:endParaRPr lang="es-CL"/>
          </a:p>
        </p:txBody>
      </p:sp>
      <p:sp>
        <p:nvSpPr>
          <p:cNvPr id="3" name="Marcador de fecha 2"/>
          <p:cNvSpPr>
            <a:spLocks noGrp="1"/>
          </p:cNvSpPr>
          <p:nvPr>
            <p:ph type="dt" sz="quarter" idx="1"/>
          </p:nvPr>
        </p:nvSpPr>
        <p:spPr>
          <a:xfrm>
            <a:off x="3974534" y="0"/>
            <a:ext cx="3040592" cy="467072"/>
          </a:xfrm>
          <a:prstGeom prst="rect">
            <a:avLst/>
          </a:prstGeom>
        </p:spPr>
        <p:txBody>
          <a:bodyPr vert="horz" lIns="93287" tIns="46644" rIns="93287" bIns="46644" rtlCol="0"/>
          <a:lstStyle>
            <a:lvl1pPr algn="r">
              <a:defRPr sz="1200"/>
            </a:lvl1pPr>
          </a:lstStyle>
          <a:p>
            <a:fld id="{43D110D4-3D4D-47F5-820A-BF74A99969D7}" type="datetimeFigureOut">
              <a:rPr lang="es-CL" smtClean="0"/>
              <a:t>10-01-2020</a:t>
            </a:fld>
            <a:endParaRPr lang="es-CL"/>
          </a:p>
        </p:txBody>
      </p:sp>
      <p:sp>
        <p:nvSpPr>
          <p:cNvPr id="4" name="Marcador de pie de página 3"/>
          <p:cNvSpPr>
            <a:spLocks noGrp="1"/>
          </p:cNvSpPr>
          <p:nvPr>
            <p:ph type="ftr" sz="quarter" idx="2"/>
          </p:nvPr>
        </p:nvSpPr>
        <p:spPr>
          <a:xfrm>
            <a:off x="0" y="8842030"/>
            <a:ext cx="3040592" cy="467071"/>
          </a:xfrm>
          <a:prstGeom prst="rect">
            <a:avLst/>
          </a:prstGeom>
        </p:spPr>
        <p:txBody>
          <a:bodyPr vert="horz" lIns="93287" tIns="46644" rIns="93287" bIns="46644" rtlCol="0" anchor="b"/>
          <a:lstStyle>
            <a:lvl1pPr algn="l">
              <a:defRPr sz="1200"/>
            </a:lvl1pPr>
          </a:lstStyle>
          <a:p>
            <a:endParaRPr lang="es-CL"/>
          </a:p>
        </p:txBody>
      </p:sp>
      <p:sp>
        <p:nvSpPr>
          <p:cNvPr id="5" name="Marcador de número de diapositiva 4"/>
          <p:cNvSpPr>
            <a:spLocks noGrp="1"/>
          </p:cNvSpPr>
          <p:nvPr>
            <p:ph type="sldNum" sz="quarter" idx="3"/>
          </p:nvPr>
        </p:nvSpPr>
        <p:spPr>
          <a:xfrm>
            <a:off x="3974534" y="8842030"/>
            <a:ext cx="3040592" cy="467071"/>
          </a:xfrm>
          <a:prstGeom prst="rect">
            <a:avLst/>
          </a:prstGeom>
        </p:spPr>
        <p:txBody>
          <a:bodyPr vert="horz" lIns="93287" tIns="46644" rIns="93287" bIns="46644" rtlCol="0" anchor="b"/>
          <a:lstStyle>
            <a:lvl1pPr algn="r">
              <a:defRPr sz="1200"/>
            </a:lvl1pPr>
          </a:lstStyle>
          <a:p>
            <a:fld id="{E329C3D1-E793-41AE-8D8B-86480A2ECDC1}" type="slidenum">
              <a:rPr lang="es-CL" smtClean="0"/>
              <a:t>‹Nº›</a:t>
            </a:fld>
            <a:endParaRPr lang="es-CL"/>
          </a:p>
        </p:txBody>
      </p:sp>
    </p:spTree>
    <p:extLst>
      <p:ext uri="{BB962C8B-B14F-4D97-AF65-F5344CB8AC3E}">
        <p14:creationId xmlns:p14="http://schemas.microsoft.com/office/powerpoint/2010/main" val="1268621575"/>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nchor="ct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dirty="0"/>
              <a:pPr/>
              <a:t>1/10/2020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1/10/2020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1/10/2020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1/10/2020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1/10/2020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B61BEF0D-F0BB-DE4B-95CE-6DB70DBA9567}" type="datetimeFigureOut">
              <a:rPr lang="en-US" dirty="0"/>
              <a:pPr/>
              <a:t>1/10/2020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s-ES" smtClean="0"/>
              <a:t>Haga clic para modificar el estilo de título del patrón</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B61BEF0D-F0BB-DE4B-95CE-6DB70DBA9567}" type="datetimeFigureOut">
              <a:rPr lang="en-US" dirty="0"/>
              <a:pPr/>
              <a:t>1/10/2020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n panorámica con descrip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smtClean="0"/>
              <a:t>Haga clic para modificar el estilo de texto del patrón</a:t>
            </a:r>
          </a:p>
        </p:txBody>
      </p:sp>
      <p:sp>
        <p:nvSpPr>
          <p:cNvPr id="3" name="Date Placeholder 2"/>
          <p:cNvSpPr>
            <a:spLocks noGrp="1"/>
          </p:cNvSpPr>
          <p:nvPr>
            <p:ph type="dt" sz="half" idx="10"/>
          </p:nvPr>
        </p:nvSpPr>
        <p:spPr/>
        <p:txBody>
          <a:bodyPr/>
          <a:lstStyle/>
          <a:p>
            <a:fld id="{B61BEF0D-F0BB-DE4B-95CE-6DB70DBA9567}" type="datetimeFigureOut">
              <a:rPr lang="en-US" dirty="0"/>
              <a:pPr/>
              <a:t>1/10/2020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ítulo y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dirty="0"/>
              <a:pPr/>
              <a:t>1/10/2020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s-ES" smtClean="0"/>
              <a:t>Haga clic para modificar el estilo de título del patrón</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smtClean="0"/>
              <a:t>Haga clic para modificar el estilo de texto del patrón</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dirty="0"/>
              <a:pPr/>
              <a:t>1/10/2020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dirty="0"/>
              <a:pPr/>
              <a:t>1/10/2020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itar la 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s-ES" smtClean="0"/>
              <a:t>Haga clic para modificar el estilo de título del patrón</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s-ES" smtClean="0"/>
              <a:t>Haga clic para modificar el estilo de texto del patrón</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dirty="0"/>
              <a:pPr/>
              <a:t>1/10/2020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Verdadero o falso">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s-ES" smtClean="0"/>
              <a:t>Haga clic para modificar el estilo de título del patrón</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s-ES" smtClean="0"/>
              <a:t>Haga clic para modificar el estilo de texto del patrón</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dirty="0"/>
              <a:pPr/>
              <a:t>1/10/2020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ncho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B61BEF0D-F0BB-DE4B-95CE-6DB70DBA9567}" type="datetimeFigureOut">
              <a:rPr lang="en-US" dirty="0"/>
              <a:pPr/>
              <a:t>1/10/2020</a:t>
            </a:fld>
            <a:endParaRPr lang="en-US" dirty="0"/>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US" dirty="0"/>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D57F1E4F-1CFF-5643-939E-217C01CDF565}" type="slidenum">
              <a:rPr lang="en-US" dirty="0"/>
              <a:pPr/>
              <a:t>‹Nº›</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68" r:id="rId10"/>
    <p:sldLayoutId id="2147483663" r:id="rId11"/>
    <p:sldLayoutId id="2147483664" r:id="rId12"/>
    <p:sldLayoutId id="2147483665" r:id="rId13"/>
    <p:sldLayoutId id="2147483666" r:id="rId14"/>
    <p:sldLayoutId id="2147483667" r:id="rId15"/>
    <p:sldLayoutId id="2147483658" r:id="rId16"/>
    <p:sldLayoutId id="2147483659"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comments" Target="../comments/comment1.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comments" Target="../comments/comment2.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comments" Target="../comments/comment3.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comments" Target="../comments/comment4.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comments" Target="../comments/comment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xml"/><Relationship Id="rId1" Type="http://schemas.openxmlformats.org/officeDocument/2006/relationships/vmlDrawing" Target="../drawings/vmlDrawing1.vml"/><Relationship Id="rId4" Type="http://schemas.openxmlformats.org/officeDocument/2006/relationships/image" Target="../media/image1.emf"/></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685800"/>
            <a:ext cx="8001000" cy="1284668"/>
          </a:xfrm>
        </p:spPr>
        <p:txBody>
          <a:bodyPr>
            <a:noAutofit/>
          </a:bodyPr>
          <a:lstStyle/>
          <a:p>
            <a:r>
              <a:rPr lang="es-CL" sz="2800" dirty="0" smtClean="0">
                <a:solidFill>
                  <a:schemeClr val="bg1"/>
                </a:solidFill>
                <a:latin typeface="Arial" panose="020B0604020202020204" pitchFamily="34" charset="0"/>
                <a:cs typeface="Arial" panose="020B0604020202020204" pitchFamily="34" charset="0"/>
              </a:rPr>
              <a:t/>
            </a:r>
            <a:br>
              <a:rPr lang="es-CL" sz="2800" dirty="0" smtClean="0">
                <a:solidFill>
                  <a:schemeClr val="bg1"/>
                </a:solidFill>
                <a:latin typeface="Arial" panose="020B0604020202020204" pitchFamily="34" charset="0"/>
                <a:cs typeface="Arial" panose="020B0604020202020204" pitchFamily="34" charset="0"/>
              </a:rPr>
            </a:br>
            <a:r>
              <a:rPr lang="es-CL" sz="2800" dirty="0" smtClean="0">
                <a:solidFill>
                  <a:schemeClr val="bg1"/>
                </a:solidFill>
                <a:latin typeface="Arial" panose="020B0604020202020204" pitchFamily="34" charset="0"/>
                <a:cs typeface="Arial" panose="020B0604020202020204" pitchFamily="34" charset="0"/>
              </a:rPr>
              <a:t>Unidad Temática  Uno</a:t>
            </a:r>
            <a:r>
              <a:rPr lang="es-CL" sz="2800" dirty="0">
                <a:solidFill>
                  <a:schemeClr val="bg1"/>
                </a:solidFill>
                <a:latin typeface="Arial" panose="020B0604020202020204" pitchFamily="34" charset="0"/>
                <a:cs typeface="Arial" panose="020B0604020202020204" pitchFamily="34" charset="0"/>
              </a:rPr>
              <a:t/>
            </a:r>
            <a:br>
              <a:rPr lang="es-CL" sz="2800" dirty="0">
                <a:solidFill>
                  <a:schemeClr val="bg1"/>
                </a:solidFill>
                <a:latin typeface="Arial" panose="020B0604020202020204" pitchFamily="34" charset="0"/>
                <a:cs typeface="Arial" panose="020B0604020202020204" pitchFamily="34" charset="0"/>
              </a:rPr>
            </a:br>
            <a:r>
              <a:rPr lang="es-CL" sz="2800" dirty="0" smtClean="0">
                <a:solidFill>
                  <a:schemeClr val="bg1"/>
                </a:solidFill>
                <a:latin typeface="Arial" panose="020B0604020202020204" pitchFamily="34" charset="0"/>
                <a:cs typeface="Arial" panose="020B0604020202020204" pitchFamily="34" charset="0"/>
              </a:rPr>
              <a:t>LA</a:t>
            </a:r>
            <a:r>
              <a:rPr lang="es-CL" sz="2800" dirty="0" smtClean="0">
                <a:solidFill>
                  <a:schemeClr val="bg1"/>
                </a:solidFill>
              </a:rPr>
              <a:t>  </a:t>
            </a:r>
            <a:r>
              <a:rPr lang="es-CL" sz="2800" dirty="0" smtClean="0">
                <a:solidFill>
                  <a:schemeClr val="bg1"/>
                </a:solidFill>
                <a:latin typeface="Arial" panose="020B0604020202020204" pitchFamily="34" charset="0"/>
                <a:cs typeface="Arial" panose="020B0604020202020204" pitchFamily="34" charset="0"/>
              </a:rPr>
              <a:t>contabilidad financiera y la gerencial</a:t>
            </a:r>
            <a:endParaRPr lang="es-CL" sz="2800" dirty="0">
              <a:solidFill>
                <a:schemeClr val="bg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511217" y="4758267"/>
            <a:ext cx="6400800" cy="1947333"/>
          </a:xfrm>
        </p:spPr>
        <p:txBody>
          <a:bodyPr/>
          <a:lstStyle/>
          <a:p>
            <a:r>
              <a:rPr lang="es-CL" b="1" dirty="0" smtClean="0"/>
              <a:t>DOCENTE: Profesor  Civil Señor Norman Rodriguez Ortega</a:t>
            </a:r>
            <a:endParaRPr lang="es-CL" b="1" dirty="0"/>
          </a:p>
        </p:txBody>
      </p:sp>
    </p:spTree>
    <p:extLst>
      <p:ext uri="{BB962C8B-B14F-4D97-AF65-F5344CB8AC3E}">
        <p14:creationId xmlns:p14="http://schemas.microsoft.com/office/powerpoint/2010/main" val="256745670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103032"/>
            <a:ext cx="8001000" cy="683652"/>
          </a:xfrm>
        </p:spPr>
        <p:txBody>
          <a:bodyPr>
            <a:noAutofit/>
          </a:bodyPr>
          <a:lstStyle/>
          <a:p>
            <a:r>
              <a:rPr lang="es-CL" sz="2400" dirty="0" smtClean="0">
                <a:solidFill>
                  <a:schemeClr val="bg1"/>
                </a:solidFill>
                <a:latin typeface="Arial" panose="020B0604020202020204" pitchFamily="34" charset="0"/>
                <a:cs typeface="Arial" panose="020B0604020202020204" pitchFamily="34" charset="0"/>
              </a:rPr>
              <a:t>LA</a:t>
            </a:r>
            <a:r>
              <a:rPr lang="es-CL" sz="2400" dirty="0" smtClean="0">
                <a:solidFill>
                  <a:schemeClr val="bg1"/>
                </a:solidFill>
              </a:rPr>
              <a:t>  </a:t>
            </a:r>
            <a:r>
              <a:rPr lang="es-CL" sz="2400" dirty="0" smtClean="0">
                <a:solidFill>
                  <a:schemeClr val="bg1"/>
                </a:solidFill>
                <a:latin typeface="Arial" panose="020B0604020202020204" pitchFamily="34" charset="0"/>
                <a:cs typeface="Arial" panose="020B0604020202020204" pitchFamily="34" charset="0"/>
              </a:rPr>
              <a:t>contabilidad financiera y la gerencial</a:t>
            </a:r>
            <a:endParaRPr lang="es-CL" sz="2400" dirty="0">
              <a:solidFill>
                <a:schemeClr val="bg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511217" y="1937085"/>
            <a:ext cx="11351920" cy="4768516"/>
          </a:xfrm>
        </p:spPr>
        <p:txBody>
          <a:bodyPr/>
          <a:lstStyle/>
          <a:p>
            <a:endParaRPr lang="es-CL" b="1" dirty="0"/>
          </a:p>
        </p:txBody>
      </p:sp>
      <p:graphicFrame>
        <p:nvGraphicFramePr>
          <p:cNvPr id="5" name="Tabla 4"/>
          <p:cNvGraphicFramePr>
            <a:graphicFrameLocks noGrp="1"/>
          </p:cNvGraphicFramePr>
          <p:nvPr>
            <p:extLst>
              <p:ext uri="{D42A27DB-BD31-4B8C-83A1-F6EECF244321}">
                <p14:modId xmlns:p14="http://schemas.microsoft.com/office/powerpoint/2010/main" val="1812546843"/>
              </p:ext>
            </p:extLst>
          </p:nvPr>
        </p:nvGraphicFramePr>
        <p:xfrm>
          <a:off x="0" y="1054678"/>
          <a:ext cx="12192000" cy="5758118"/>
        </p:xfrm>
        <a:graphic>
          <a:graphicData uri="http://schemas.openxmlformats.org/drawingml/2006/table">
            <a:tbl>
              <a:tblPr firstRow="1" bandRow="1">
                <a:tableStyleId>{5C22544A-7EE6-4342-B048-85BDC9FD1C3A}</a:tableStyleId>
              </a:tblPr>
              <a:tblGrid>
                <a:gridCol w="3048000"/>
                <a:gridCol w="3048000"/>
                <a:gridCol w="3048000"/>
                <a:gridCol w="3048000"/>
              </a:tblGrid>
              <a:tr h="1007245">
                <a:tc>
                  <a:txBody>
                    <a:bodyPr/>
                    <a:lstStyle/>
                    <a:p>
                      <a:r>
                        <a:rPr lang="es-CL" dirty="0" smtClean="0">
                          <a:effectLst>
                            <a:innerShdw blurRad="63500" dist="50800" dir="8100000">
                              <a:prstClr val="black">
                                <a:alpha val="50000"/>
                              </a:prstClr>
                            </a:innerShdw>
                          </a:effectLst>
                        </a:rPr>
                        <a:t>                      </a:t>
                      </a:r>
                    </a:p>
                    <a:p>
                      <a:r>
                        <a:rPr lang="es-CL" sz="2800" dirty="0" smtClean="0">
                          <a:effectLst>
                            <a:innerShdw blurRad="63500" dist="50800" dir="8100000">
                              <a:prstClr val="black">
                                <a:alpha val="50000"/>
                              </a:prstClr>
                            </a:innerShdw>
                          </a:effectLst>
                        </a:rPr>
                        <a:t>              ↔</a:t>
                      </a:r>
                      <a:endParaRPr lang="es-CL" sz="2800" dirty="0">
                        <a:effectLst>
                          <a:innerShdw blurRad="63500" dist="50800" dir="8100000">
                            <a:prstClr val="black">
                              <a:alpha val="50000"/>
                            </a:prstClr>
                          </a:innerShdw>
                        </a:effectLst>
                      </a:endParaRPr>
                    </a:p>
                  </a:txBody>
                  <a:tcPr/>
                </a:tc>
                <a:tc>
                  <a:txBody>
                    <a:bodyPr/>
                    <a:lstStyle/>
                    <a:p>
                      <a:endParaRPr lang="es-CL" dirty="0"/>
                    </a:p>
                  </a:txBody>
                  <a:tcPr/>
                </a:tc>
                <a:tc>
                  <a:txBody>
                    <a:bodyPr/>
                    <a:lstStyle/>
                    <a:p>
                      <a:r>
                        <a:rPr lang="es-CL" dirty="0" smtClean="0"/>
                        <a:t>            </a:t>
                      </a:r>
                    </a:p>
                    <a:p>
                      <a:r>
                        <a:rPr lang="es-CL" dirty="0" smtClean="0"/>
                        <a:t>      </a:t>
                      </a:r>
                      <a:r>
                        <a:rPr lang="es-CL" sz="2800" dirty="0" smtClean="0"/>
                        <a:t> ↔</a:t>
                      </a:r>
                      <a:endParaRPr lang="es-CL" sz="2800" dirty="0"/>
                    </a:p>
                  </a:txBody>
                  <a:tcPr/>
                </a:tc>
                <a:tc>
                  <a:txBody>
                    <a:bodyPr/>
                    <a:lstStyle/>
                    <a:p>
                      <a:endParaRPr lang="es-CL" sz="2800" dirty="0"/>
                    </a:p>
                  </a:txBody>
                  <a:tcPr/>
                </a:tc>
              </a:tr>
              <a:tr h="1007245">
                <a:tc>
                  <a:txBody>
                    <a:bodyPr/>
                    <a:lstStyle/>
                    <a:p>
                      <a:r>
                        <a:rPr lang="es-CL" dirty="0" smtClean="0">
                          <a:effectLst>
                            <a:innerShdw blurRad="63500" dist="50800" dir="8100000">
                              <a:prstClr val="black">
                                <a:alpha val="50000"/>
                              </a:prstClr>
                            </a:innerShdw>
                          </a:effectLst>
                        </a:rPr>
                        <a:t>         </a:t>
                      </a:r>
                    </a:p>
                    <a:p>
                      <a:pPr marL="0" marR="0" lvl="0" indent="0" algn="l" defTabSz="457200" rtl="0" eaLnBrk="1" fontAlgn="auto" latinLnBrk="0" hangingPunct="1">
                        <a:lnSpc>
                          <a:spcPct val="100000"/>
                        </a:lnSpc>
                        <a:spcBef>
                          <a:spcPts val="0"/>
                        </a:spcBef>
                        <a:spcAft>
                          <a:spcPts val="0"/>
                        </a:spcAft>
                        <a:buClrTx/>
                        <a:buSzTx/>
                        <a:buFontTx/>
                        <a:buNone/>
                        <a:tabLst/>
                        <a:defRPr/>
                      </a:pPr>
                      <a:r>
                        <a:rPr lang="es-CL" dirty="0" smtClean="0">
                          <a:effectLst>
                            <a:innerShdw blurRad="63500" dist="50800" dir="8100000">
                              <a:prstClr val="black">
                                <a:alpha val="50000"/>
                              </a:prstClr>
                            </a:innerShdw>
                          </a:effectLst>
                        </a:rPr>
                        <a:t>           ↓↓↓</a:t>
                      </a:r>
                    </a:p>
                    <a:p>
                      <a:endParaRPr lang="es-CL" dirty="0">
                        <a:effectLst>
                          <a:innerShdw blurRad="63500" dist="50800" dir="8100000">
                            <a:prstClr val="black">
                              <a:alpha val="50000"/>
                            </a:prstClr>
                          </a:innerShdw>
                        </a:effectLst>
                      </a:endParaRPr>
                    </a:p>
                  </a:txBody>
                  <a:tcPr/>
                </a:tc>
                <a:tc>
                  <a:txBody>
                    <a:bodyPr/>
                    <a:lstStyle/>
                    <a:p>
                      <a:endParaRPr lang="es-CL" dirty="0"/>
                    </a:p>
                  </a:txBody>
                  <a:tcPr/>
                </a:tc>
                <a:tc>
                  <a:txBody>
                    <a:bodyPr/>
                    <a:lstStyle/>
                    <a:p>
                      <a:r>
                        <a:rPr lang="es-CL" dirty="0" smtClean="0"/>
                        <a:t>                 </a:t>
                      </a:r>
                    </a:p>
                    <a:p>
                      <a:pPr marL="0" marR="0" lvl="0" indent="0" algn="l" defTabSz="457200" rtl="0" eaLnBrk="1" fontAlgn="auto" latinLnBrk="0" hangingPunct="1">
                        <a:lnSpc>
                          <a:spcPct val="100000"/>
                        </a:lnSpc>
                        <a:spcBef>
                          <a:spcPts val="0"/>
                        </a:spcBef>
                        <a:spcAft>
                          <a:spcPts val="0"/>
                        </a:spcAft>
                        <a:buClrTx/>
                        <a:buSzTx/>
                        <a:buFontTx/>
                        <a:buNone/>
                        <a:tabLst/>
                        <a:defRPr/>
                      </a:pPr>
                      <a:r>
                        <a:rPr lang="es-CL" dirty="0" smtClean="0"/>
                        <a:t>             </a:t>
                      </a:r>
                      <a:r>
                        <a:rPr lang="es-CL" dirty="0" smtClean="0">
                          <a:effectLst>
                            <a:innerShdw blurRad="63500" dist="50800" dir="8100000">
                              <a:prstClr val="black">
                                <a:alpha val="50000"/>
                              </a:prstClr>
                            </a:innerShdw>
                          </a:effectLst>
                        </a:rPr>
                        <a:t>↓↓↓</a:t>
                      </a:r>
                    </a:p>
                    <a:p>
                      <a:endParaRPr lang="es-CL" dirty="0"/>
                    </a:p>
                  </a:txBody>
                  <a:tcPr/>
                </a:tc>
                <a:tc>
                  <a:txBody>
                    <a:bodyPr/>
                    <a:lstStyle/>
                    <a:p>
                      <a:endParaRPr lang="es-CL" dirty="0"/>
                    </a:p>
                  </a:txBody>
                  <a:tcPr/>
                </a:tc>
              </a:tr>
              <a:tr h="1007245">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es-CL" sz="1200" dirty="0" smtClean="0">
                        <a:effectLst>
                          <a:innerShdw blurRad="63500" dist="50800" dir="8100000">
                            <a:prstClr val="black">
                              <a:alpha val="50000"/>
                            </a:prstClr>
                          </a:innerShdw>
                        </a:effectLst>
                      </a:endParaRPr>
                    </a:p>
                    <a:p>
                      <a:endParaRPr lang="es-CL" sz="1200" dirty="0" smtClean="0"/>
                    </a:p>
                    <a:p>
                      <a:endParaRPr lang="es-CL" sz="1200" dirty="0" smtClean="0"/>
                    </a:p>
                    <a:p>
                      <a:endParaRPr lang="es-CL" sz="1200" dirty="0"/>
                    </a:p>
                  </a:txBody>
                  <a:tcPr/>
                </a:tc>
                <a:tc>
                  <a:txBody>
                    <a:bodyPr/>
                    <a:lstStyle/>
                    <a:p>
                      <a:endParaRPr lang="es-CL" dirty="0"/>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es-CL" dirty="0" smtClean="0">
                        <a:effectLst>
                          <a:innerShdw blurRad="63500" dist="50800" dir="8100000">
                            <a:prstClr val="black">
                              <a:alpha val="50000"/>
                            </a:prstClr>
                          </a:innerShdw>
                        </a:effectLst>
                      </a:endParaRP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es-CL" dirty="0" smtClean="0">
                        <a:effectLst>
                          <a:innerShdw blurRad="63500" dist="50800" dir="8100000">
                            <a:prstClr val="black">
                              <a:alpha val="50000"/>
                            </a:prstClr>
                          </a:innerShdw>
                        </a:effectLst>
                      </a:endParaRPr>
                    </a:p>
                  </a:txBody>
                  <a:tcPr/>
                </a:tc>
              </a:tr>
              <a:tr h="1729138">
                <a:tc>
                  <a:txBody>
                    <a:bodyPr/>
                    <a:lstStyle/>
                    <a:p>
                      <a:endParaRPr lang="es-CL"/>
                    </a:p>
                  </a:txBody>
                  <a:tcPr/>
                </a:tc>
                <a:tc>
                  <a:txBody>
                    <a:bodyPr/>
                    <a:lstStyle/>
                    <a:p>
                      <a:r>
                        <a:rPr lang="es-CL" dirty="0" smtClean="0"/>
                        <a:t>                 ↓↓↓↓</a:t>
                      </a:r>
                      <a:endParaRPr lang="es-CL" dirty="0"/>
                    </a:p>
                  </a:txBody>
                  <a:tcPr/>
                </a:tc>
                <a:tc>
                  <a:txBody>
                    <a:bodyPr/>
                    <a:lstStyle/>
                    <a:p>
                      <a:endParaRPr lang="es-CL" dirty="0"/>
                    </a:p>
                  </a:txBody>
                  <a:tcPr/>
                </a:tc>
                <a:tc>
                  <a:txBody>
                    <a:bodyPr/>
                    <a:lstStyle/>
                    <a:p>
                      <a:r>
                        <a:rPr lang="es-CL" dirty="0" smtClean="0"/>
                        <a:t>               ↓↓↓↓</a:t>
                      </a:r>
                      <a:endParaRPr lang="es-CL" dirty="0"/>
                    </a:p>
                  </a:txBody>
                  <a:tcPr/>
                </a:tc>
              </a:tr>
              <a:tr h="1007245">
                <a:tc>
                  <a:txBody>
                    <a:bodyPr/>
                    <a:lstStyle/>
                    <a:p>
                      <a:endParaRPr lang="es-CL"/>
                    </a:p>
                  </a:txBody>
                  <a:tcPr/>
                </a:tc>
                <a:tc>
                  <a:txBody>
                    <a:bodyPr/>
                    <a:lstStyle/>
                    <a:p>
                      <a:endParaRPr lang="es-CL" dirty="0"/>
                    </a:p>
                  </a:txBody>
                  <a:tcPr/>
                </a:tc>
                <a:tc>
                  <a:txBody>
                    <a:bodyPr/>
                    <a:lstStyle/>
                    <a:p>
                      <a:endParaRPr lang="es-CL" dirty="0"/>
                    </a:p>
                  </a:txBody>
                  <a:tcPr/>
                </a:tc>
                <a:tc>
                  <a:txBody>
                    <a:bodyPr/>
                    <a:lstStyle/>
                    <a:p>
                      <a:endParaRPr lang="es-CL" dirty="0"/>
                    </a:p>
                  </a:txBody>
                  <a:tcPr/>
                </a:tc>
              </a:tr>
            </a:tbl>
          </a:graphicData>
        </a:graphic>
      </p:graphicFrame>
      <p:sp>
        <p:nvSpPr>
          <p:cNvPr id="7" name="Rectángulo 6"/>
          <p:cNvSpPr/>
          <p:nvPr/>
        </p:nvSpPr>
        <p:spPr>
          <a:xfrm>
            <a:off x="182354" y="3331745"/>
            <a:ext cx="2857060" cy="646331"/>
          </a:xfrm>
          <a:prstGeom prst="rect">
            <a:avLst/>
          </a:prstGeom>
          <a:noFill/>
        </p:spPr>
        <p:txBody>
          <a:bodyPr wrap="square" lIns="91440" tIns="45720" rIns="91440" bIns="45720">
            <a:spAutoFit/>
          </a:bodyPr>
          <a:lstStyle/>
          <a:p>
            <a:pPr algn="ctr"/>
            <a:r>
              <a:rPr lang="es-CL" b="1" cap="none" spc="0"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INFORMACIÓN NO CUANTIFICABLE</a:t>
            </a:r>
            <a:endParaRPr lang="es-CL"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
        <p:nvSpPr>
          <p:cNvPr id="9" name="Rectángulo 8"/>
          <p:cNvSpPr/>
          <p:nvPr/>
        </p:nvSpPr>
        <p:spPr>
          <a:xfrm>
            <a:off x="6172201" y="3382391"/>
            <a:ext cx="2971798" cy="646331"/>
          </a:xfrm>
          <a:prstGeom prst="rect">
            <a:avLst/>
          </a:prstGeom>
          <a:noFill/>
        </p:spPr>
        <p:txBody>
          <a:bodyPr wrap="square" lIns="91440" tIns="45720" rIns="91440" bIns="45720">
            <a:spAutoFit/>
          </a:bodyPr>
          <a:lstStyle/>
          <a:p>
            <a:pPr algn="ctr"/>
            <a:r>
              <a:rPr lang="es-ES"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INFORMACIÓN CUANTIFICABLE</a:t>
            </a:r>
            <a:endParaRPr lang="es-ES"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
        <p:nvSpPr>
          <p:cNvPr id="10" name="Rectángulo 9"/>
          <p:cNvSpPr/>
          <p:nvPr/>
        </p:nvSpPr>
        <p:spPr>
          <a:xfrm>
            <a:off x="3039414" y="1474955"/>
            <a:ext cx="3132787" cy="523220"/>
          </a:xfrm>
          <a:prstGeom prst="rect">
            <a:avLst/>
          </a:prstGeom>
          <a:noFill/>
        </p:spPr>
        <p:txBody>
          <a:bodyPr wrap="square" lIns="91440" tIns="45720" rIns="91440" bIns="45720">
            <a:spAutoFit/>
          </a:bodyPr>
          <a:lstStyle/>
          <a:p>
            <a:pPr algn="ctr"/>
            <a:r>
              <a:rPr lang="es-CL" sz="2800" b="1" cap="none" spc="0" dirty="0" smtClean="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Arial" panose="020B0604020202020204" pitchFamily="34" charset="0"/>
                <a:cs typeface="Arial" panose="020B0604020202020204" pitchFamily="34" charset="0"/>
              </a:rPr>
              <a:t>INFORMACIÓN</a:t>
            </a:r>
            <a:endParaRPr lang="es-CL" sz="28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p:txBody>
      </p:sp>
      <p:sp>
        <p:nvSpPr>
          <p:cNvPr id="11" name="Rectángulo 10"/>
          <p:cNvSpPr/>
          <p:nvPr/>
        </p:nvSpPr>
        <p:spPr>
          <a:xfrm>
            <a:off x="3589206" y="5093534"/>
            <a:ext cx="2597118" cy="461665"/>
          </a:xfrm>
          <a:prstGeom prst="rect">
            <a:avLst/>
          </a:prstGeom>
          <a:noFill/>
        </p:spPr>
        <p:txBody>
          <a:bodyPr wrap="square" lIns="91440" tIns="45720" rIns="91440" bIns="45720">
            <a:spAutoFit/>
          </a:bodyPr>
          <a:lstStyle/>
          <a:p>
            <a:pPr algn="ctr"/>
            <a:r>
              <a:rPr lang="es-ES" sz="24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CONTABLE</a:t>
            </a:r>
            <a:endParaRPr lang="es-ES" sz="2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
        <p:nvSpPr>
          <p:cNvPr id="12" name="Rectángulo 11"/>
          <p:cNvSpPr/>
          <p:nvPr/>
        </p:nvSpPr>
        <p:spPr>
          <a:xfrm>
            <a:off x="9143999" y="5058396"/>
            <a:ext cx="2601533" cy="461665"/>
          </a:xfrm>
          <a:prstGeom prst="rect">
            <a:avLst/>
          </a:prstGeom>
          <a:noFill/>
        </p:spPr>
        <p:txBody>
          <a:bodyPr wrap="square" lIns="91440" tIns="45720" rIns="91440" bIns="45720">
            <a:spAutoFit/>
          </a:bodyPr>
          <a:lstStyle/>
          <a:p>
            <a:pPr algn="ctr"/>
            <a:r>
              <a:rPr lang="es-ES" sz="2400" b="1" cap="none" spc="0"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NO CONTABLE</a:t>
            </a:r>
            <a:endParaRPr lang="es-ES" sz="2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297027562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685800"/>
            <a:ext cx="8001000" cy="737756"/>
          </a:xfrm>
        </p:spPr>
        <p:txBody>
          <a:bodyPr>
            <a:noAutofit/>
          </a:bodyPr>
          <a:lstStyle/>
          <a:p>
            <a:r>
              <a:rPr lang="es-CL" sz="2800" dirty="0" smtClean="0">
                <a:solidFill>
                  <a:schemeClr val="bg1"/>
                </a:solidFill>
                <a:latin typeface="Arial" panose="020B0604020202020204" pitchFamily="34" charset="0"/>
                <a:cs typeface="Arial" panose="020B0604020202020204" pitchFamily="34" charset="0"/>
              </a:rPr>
              <a:t>LA</a:t>
            </a:r>
            <a:r>
              <a:rPr lang="es-CL" sz="2800" dirty="0" smtClean="0">
                <a:solidFill>
                  <a:schemeClr val="bg1"/>
                </a:solidFill>
              </a:rPr>
              <a:t>  </a:t>
            </a:r>
            <a:r>
              <a:rPr lang="es-CL" sz="2800" dirty="0" smtClean="0">
                <a:solidFill>
                  <a:schemeClr val="bg1"/>
                </a:solidFill>
                <a:latin typeface="Arial" panose="020B0604020202020204" pitchFamily="34" charset="0"/>
                <a:cs typeface="Arial" panose="020B0604020202020204" pitchFamily="34" charset="0"/>
              </a:rPr>
              <a:t>contabilidad financiera y la gerencial</a:t>
            </a:r>
            <a:endParaRPr lang="es-CL" sz="2800" dirty="0">
              <a:solidFill>
                <a:schemeClr val="bg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660359"/>
            <a:ext cx="11190956" cy="4130842"/>
          </a:xfrm>
        </p:spPr>
        <p:txBody>
          <a:bodyPr>
            <a:normAutofit/>
          </a:bodyPr>
          <a:lstStyle/>
          <a:p>
            <a:r>
              <a:rPr lang="es-CL" sz="2400" dirty="0" smtClean="0">
                <a:latin typeface="Arial" panose="020B0604020202020204" pitchFamily="34" charset="0"/>
                <a:cs typeface="Arial" panose="020B0604020202020204" pitchFamily="34" charset="0"/>
              </a:rPr>
              <a:t>Los Estados financieros son comunes a todos los ámbitos de la contabilidad. Cabe destacar que existe una diferencia entre la contabilidad denominada financiera y la denominada gerencial; la distinción principal entre ellas se basa en el uso que hacen de la contabilidad dos clases diferentes de personas que deben tomar decisiones.</a:t>
            </a:r>
          </a:p>
          <a:p>
            <a:r>
              <a:rPr lang="es-CL" sz="2400" dirty="0" smtClean="0">
                <a:latin typeface="Arial" panose="020B0604020202020204" pitchFamily="34" charset="0"/>
                <a:cs typeface="Arial" panose="020B0604020202020204" pitchFamily="34" charset="0"/>
              </a:rPr>
              <a:t>El campo de la </a:t>
            </a:r>
            <a:r>
              <a:rPr lang="es-CL" sz="2400" b="1" dirty="0">
                <a:latin typeface="Arial" panose="020B0604020202020204" pitchFamily="34" charset="0"/>
                <a:cs typeface="Arial" panose="020B0604020202020204" pitchFamily="34" charset="0"/>
              </a:rPr>
              <a:t>C</a:t>
            </a:r>
            <a:r>
              <a:rPr lang="es-CL" sz="2400" b="1" dirty="0" smtClean="0">
                <a:latin typeface="Arial" panose="020B0604020202020204" pitchFamily="34" charset="0"/>
                <a:cs typeface="Arial" panose="020B0604020202020204" pitchFamily="34" charset="0"/>
              </a:rPr>
              <a:t>ontabilidad </a:t>
            </a:r>
            <a:r>
              <a:rPr lang="es-CL" sz="2400" b="1" dirty="0">
                <a:latin typeface="Arial" panose="020B0604020202020204" pitchFamily="34" charset="0"/>
                <a:cs typeface="Arial" panose="020B0604020202020204" pitchFamily="34" charset="0"/>
              </a:rPr>
              <a:t>F</a:t>
            </a:r>
            <a:r>
              <a:rPr lang="es-CL" sz="2400" b="1" dirty="0" smtClean="0">
                <a:latin typeface="Arial" panose="020B0604020202020204" pitchFamily="34" charset="0"/>
                <a:cs typeface="Arial" panose="020B0604020202020204" pitchFamily="34" charset="0"/>
              </a:rPr>
              <a:t>inanciera </a:t>
            </a:r>
            <a:r>
              <a:rPr lang="es-CL" sz="2400" dirty="0" smtClean="0">
                <a:latin typeface="Arial" panose="020B0604020202020204" pitchFamily="34" charset="0"/>
                <a:cs typeface="Arial" panose="020B0604020202020204" pitchFamily="34" charset="0"/>
              </a:rPr>
              <a:t>se preocupa principalmente de la forma en que la contabilidad puede servir a todas aquellas personas que debiendo tomar decisiones con respecto a una organización , son externos a ella, tales como los accionistas, los bancos, los acreedores y agencias gubernamentales e inversionistas  entre otros. </a:t>
            </a:r>
            <a:endParaRPr lang="es-CL"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6827083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685800"/>
            <a:ext cx="8001000" cy="737756"/>
          </a:xfrm>
        </p:spPr>
        <p:txBody>
          <a:bodyPr>
            <a:noAutofit/>
          </a:bodyPr>
          <a:lstStyle/>
          <a:p>
            <a:r>
              <a:rPr lang="es-CL" sz="2800" dirty="0" smtClean="0">
                <a:solidFill>
                  <a:schemeClr val="bg1"/>
                </a:solidFill>
                <a:latin typeface="Arial" panose="020B0604020202020204" pitchFamily="34" charset="0"/>
                <a:cs typeface="Arial" panose="020B0604020202020204" pitchFamily="34" charset="0"/>
              </a:rPr>
              <a:t>LA</a:t>
            </a:r>
            <a:r>
              <a:rPr lang="es-CL" sz="2800" dirty="0" smtClean="0">
                <a:solidFill>
                  <a:schemeClr val="bg1"/>
                </a:solidFill>
              </a:rPr>
              <a:t>  </a:t>
            </a:r>
            <a:r>
              <a:rPr lang="es-CL" sz="2800" dirty="0" smtClean="0">
                <a:solidFill>
                  <a:schemeClr val="bg1"/>
                </a:solidFill>
                <a:latin typeface="Arial" panose="020B0604020202020204" pitchFamily="34" charset="0"/>
                <a:cs typeface="Arial" panose="020B0604020202020204" pitchFamily="34" charset="0"/>
              </a:rPr>
              <a:t>contabilidad financiera y la gerencial</a:t>
            </a:r>
            <a:endParaRPr lang="es-CL" sz="2800" dirty="0">
              <a:solidFill>
                <a:schemeClr val="bg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660359"/>
            <a:ext cx="11190956" cy="4130842"/>
          </a:xfrm>
        </p:spPr>
        <p:txBody>
          <a:bodyPr>
            <a:normAutofit/>
          </a:bodyPr>
          <a:lstStyle/>
          <a:p>
            <a:r>
              <a:rPr lang="es-CL" sz="2400" dirty="0" smtClean="0">
                <a:latin typeface="Arial" panose="020B0604020202020204" pitchFamily="34" charset="0"/>
                <a:cs typeface="Arial" panose="020B0604020202020204" pitchFamily="34" charset="0"/>
              </a:rPr>
              <a:t>Por otra parte el campo de la </a:t>
            </a:r>
            <a:r>
              <a:rPr lang="es-CL" sz="2400" b="1" dirty="0" smtClean="0">
                <a:latin typeface="Arial" panose="020B0604020202020204" pitchFamily="34" charset="0"/>
                <a:cs typeface="Arial" panose="020B0604020202020204" pitchFamily="34" charset="0"/>
              </a:rPr>
              <a:t>Contabilidad Gerencial , </a:t>
            </a:r>
            <a:r>
              <a:rPr lang="es-CL" sz="2400" dirty="0" smtClean="0">
                <a:latin typeface="Arial" panose="020B0604020202020204" pitchFamily="34" charset="0"/>
                <a:cs typeface="Arial" panose="020B0604020202020204" pitchFamily="34" charset="0"/>
              </a:rPr>
              <a:t>se preocupa principalmente de la forma  en que la contabilidad  pueda ser útil a aquellas personas que toman decisiones respecto de la misma organización , pero que a diferencia del caso anterior estas se encuentran al interior de la misma; tales como  gerentes , ejecutivos, jefes de departamento, supervisores e  inclusive los trabajadores.</a:t>
            </a:r>
          </a:p>
          <a:p>
            <a:r>
              <a:rPr lang="es-CL" sz="2400" smtClean="0">
                <a:latin typeface="Arial" panose="020B0604020202020204" pitchFamily="34" charset="0"/>
                <a:cs typeface="Arial" panose="020B0604020202020204" pitchFamily="34" charset="0"/>
              </a:rPr>
              <a:t>Mientras </a:t>
            </a:r>
            <a:r>
              <a:rPr lang="es-CL" sz="2400" dirty="0" smtClean="0">
                <a:latin typeface="Arial" panose="020B0604020202020204" pitchFamily="34" charset="0"/>
                <a:cs typeface="Arial" panose="020B0604020202020204" pitchFamily="34" charset="0"/>
              </a:rPr>
              <a:t>más contabilidad sepan los gerentes, más capaces serán de controlar su organización y </a:t>
            </a:r>
            <a:r>
              <a:rPr lang="es-CL" sz="2400" smtClean="0">
                <a:latin typeface="Arial" panose="020B0604020202020204" pitchFamily="34" charset="0"/>
                <a:cs typeface="Arial" panose="020B0604020202020204" pitchFamily="34" charset="0"/>
              </a:rPr>
              <a:t>sus divisiones.</a:t>
            </a:r>
            <a:endParaRPr lang="es-CL"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7110258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581181" y="592428"/>
            <a:ext cx="8001000" cy="1706892"/>
          </a:xfrm>
        </p:spPr>
        <p:txBody>
          <a:bodyPr>
            <a:normAutofit fontScale="90000"/>
          </a:bodyPr>
          <a:lstStyle/>
          <a:p>
            <a:r>
              <a:rPr lang="es-CL" dirty="0" smtClean="0">
                <a:solidFill>
                  <a:schemeClr val="bg1"/>
                </a:solidFill>
              </a:rPr>
              <a:t/>
            </a:r>
            <a:br>
              <a:rPr lang="es-CL" dirty="0" smtClean="0">
                <a:solidFill>
                  <a:schemeClr val="bg1"/>
                </a:solidFill>
              </a:rPr>
            </a:br>
            <a:r>
              <a:rPr lang="es-CL" dirty="0">
                <a:solidFill>
                  <a:schemeClr val="bg1"/>
                </a:solidFill>
              </a:rPr>
              <a:t/>
            </a:r>
            <a:br>
              <a:rPr lang="es-CL" dirty="0">
                <a:solidFill>
                  <a:schemeClr val="bg1"/>
                </a:solidFill>
              </a:rPr>
            </a:br>
            <a:r>
              <a:rPr lang="es-CL" dirty="0" smtClean="0">
                <a:solidFill>
                  <a:schemeClr val="bg1"/>
                </a:solidFill>
              </a:rPr>
              <a:t>unidad temática uno</a:t>
            </a:r>
            <a:br>
              <a:rPr lang="es-CL" dirty="0" smtClean="0">
                <a:solidFill>
                  <a:schemeClr val="bg1"/>
                </a:solidFill>
              </a:rPr>
            </a:br>
            <a:r>
              <a:rPr lang="es-CL" dirty="0" smtClean="0">
                <a:solidFill>
                  <a:schemeClr val="bg1"/>
                </a:solidFill>
              </a:rPr>
              <a:t>LA ECUACION CONTABLE</a:t>
            </a:r>
            <a:endParaRPr lang="es-CL" dirty="0">
              <a:solidFill>
                <a:schemeClr val="bg1"/>
              </a:solidFill>
            </a:endParaRPr>
          </a:p>
        </p:txBody>
      </p:sp>
      <p:sp>
        <p:nvSpPr>
          <p:cNvPr id="3" name="Subtítulo 2"/>
          <p:cNvSpPr>
            <a:spLocks noGrp="1"/>
          </p:cNvSpPr>
          <p:nvPr>
            <p:ph type="subTitle" idx="1"/>
          </p:nvPr>
        </p:nvSpPr>
        <p:spPr/>
        <p:txBody>
          <a:bodyPr/>
          <a:lstStyle/>
          <a:p>
            <a:r>
              <a:rPr lang="es-CL" b="1" dirty="0" smtClean="0"/>
              <a:t>DOCENTE: Profesor  Civil Señor Norman Rodriguez Ortega</a:t>
            </a:r>
            <a:endParaRPr lang="es-CL" b="1" dirty="0"/>
          </a:p>
        </p:txBody>
      </p:sp>
    </p:spTree>
    <p:extLst>
      <p:ext uri="{BB962C8B-B14F-4D97-AF65-F5344CB8AC3E}">
        <p14:creationId xmlns:p14="http://schemas.microsoft.com/office/powerpoint/2010/main" val="136916063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685800"/>
            <a:ext cx="8001000" cy="737756"/>
          </a:xfrm>
        </p:spPr>
        <p:txBody>
          <a:bodyPr>
            <a:normAutofit fontScale="90000"/>
          </a:bodyPr>
          <a:lstStyle/>
          <a:p>
            <a:r>
              <a:rPr lang="es-CL" dirty="0" smtClean="0">
                <a:solidFill>
                  <a:schemeClr val="bg1"/>
                </a:solidFill>
              </a:rPr>
              <a:t>LA ECUACION CONTABLE</a:t>
            </a:r>
            <a:endParaRPr lang="es-CL" dirty="0">
              <a:solidFill>
                <a:schemeClr val="bg1"/>
              </a:solidFill>
            </a:endParaRPr>
          </a:p>
        </p:txBody>
      </p:sp>
      <p:sp>
        <p:nvSpPr>
          <p:cNvPr id="3" name="Subtítulo 2"/>
          <p:cNvSpPr>
            <a:spLocks noGrp="1"/>
          </p:cNvSpPr>
          <p:nvPr>
            <p:ph type="subTitle" idx="1"/>
          </p:nvPr>
        </p:nvSpPr>
        <p:spPr>
          <a:xfrm>
            <a:off x="819294" y="1517073"/>
            <a:ext cx="11015952" cy="4270663"/>
          </a:xfrm>
        </p:spPr>
        <p:txBody>
          <a:bodyPr>
            <a:normAutofit/>
          </a:bodyPr>
          <a:lstStyle/>
          <a:p>
            <a:r>
              <a:rPr lang="es-CL" b="1" dirty="0" smtClean="0"/>
              <a:t>EN LO PARTICULAR EL TÉRMINO BALANCE GENERAL ES AMPLIAMENTE UTILIZADO.NO RESULTA TAN DESCRIPTIVO COMO ALGUNOS TÉRMINOS SUSITUTIVOS MÁS MODERNOS TALES COMO : “ ESTADO DE POSICIÓN FINANCIERA O BIEN ESTADO DE CONDICIÓN FINANCIERA.</a:t>
            </a:r>
          </a:p>
          <a:p>
            <a:endParaRPr lang="es-CL" b="1" dirty="0"/>
          </a:p>
          <a:p>
            <a:r>
              <a:rPr lang="es-CL" b="1" dirty="0" smtClean="0"/>
              <a:t>EL BALANCE GENERAL ES UNA FOTOGRAFIA DEL ESTADO FINANCIERO DE UNA EMPRESA EN UN INSTANTE DEL TIEMPO.POSEE DOS SECCIONES CONTRABALANCEADAS, A SABER:</a:t>
            </a:r>
          </a:p>
          <a:p>
            <a:endParaRPr lang="es-CL" b="1" dirty="0"/>
          </a:p>
          <a:p>
            <a:endParaRPr lang="es-CL" b="1" dirty="0"/>
          </a:p>
          <a:p>
            <a:endParaRPr lang="es-CL" b="1" dirty="0"/>
          </a:p>
        </p:txBody>
      </p:sp>
      <p:graphicFrame>
        <p:nvGraphicFramePr>
          <p:cNvPr id="4" name="Tabla 3"/>
          <p:cNvGraphicFramePr>
            <a:graphicFrameLocks noGrp="1"/>
          </p:cNvGraphicFramePr>
          <p:nvPr>
            <p:extLst>
              <p:ext uri="{D42A27DB-BD31-4B8C-83A1-F6EECF244321}">
                <p14:modId xmlns:p14="http://schemas.microsoft.com/office/powerpoint/2010/main" val="4135486957"/>
              </p:ext>
            </p:extLst>
          </p:nvPr>
        </p:nvGraphicFramePr>
        <p:xfrm>
          <a:off x="1319645" y="4675909"/>
          <a:ext cx="9227128" cy="640080"/>
        </p:xfrm>
        <a:graphic>
          <a:graphicData uri="http://schemas.openxmlformats.org/drawingml/2006/table">
            <a:tbl>
              <a:tblPr firstRow="1" bandRow="1">
                <a:tableStyleId>{5C22544A-7EE6-4342-B048-85BDC9FD1C3A}</a:tableStyleId>
              </a:tblPr>
              <a:tblGrid>
                <a:gridCol w="9227128"/>
              </a:tblGrid>
              <a:tr h="633845">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s-CL" sz="1800" b="1" dirty="0" smtClean="0"/>
                        <a:t>ACTIVOS = PASIVOS + PATRIMONIO DE LOS ACCIONISTAS</a:t>
                      </a:r>
                    </a:p>
                    <a:p>
                      <a:endParaRPr lang="es-CL" dirty="0"/>
                    </a:p>
                  </a:txBody>
                  <a:tcPr/>
                </a:tc>
              </a:tr>
            </a:tbl>
          </a:graphicData>
        </a:graphic>
      </p:graphicFrame>
    </p:spTree>
    <p:extLst>
      <p:ext uri="{BB962C8B-B14F-4D97-AF65-F5344CB8AC3E}">
        <p14:creationId xmlns:p14="http://schemas.microsoft.com/office/powerpoint/2010/main" val="401657747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685800"/>
            <a:ext cx="8001000" cy="737756"/>
          </a:xfrm>
        </p:spPr>
        <p:txBody>
          <a:bodyPr>
            <a:normAutofit fontScale="90000"/>
          </a:bodyPr>
          <a:lstStyle/>
          <a:p>
            <a:r>
              <a:rPr lang="es-CL" dirty="0" smtClean="0">
                <a:solidFill>
                  <a:schemeClr val="bg1"/>
                </a:solidFill>
              </a:rPr>
              <a:t>LA ECUACION CONTABLE</a:t>
            </a:r>
            <a:endParaRPr lang="es-CL" dirty="0">
              <a:solidFill>
                <a:schemeClr val="bg1"/>
              </a:solidFill>
            </a:endParaRPr>
          </a:p>
        </p:txBody>
      </p:sp>
      <p:sp>
        <p:nvSpPr>
          <p:cNvPr id="3" name="Subtítulo 2"/>
          <p:cNvSpPr>
            <a:spLocks noGrp="1"/>
          </p:cNvSpPr>
          <p:nvPr>
            <p:ph type="subTitle" idx="1"/>
          </p:nvPr>
        </p:nvSpPr>
        <p:spPr>
          <a:xfrm>
            <a:off x="768927" y="1537856"/>
            <a:ext cx="10110355" cy="4274126"/>
          </a:xfrm>
        </p:spPr>
        <p:txBody>
          <a:bodyPr/>
          <a:lstStyle/>
          <a:p>
            <a:endParaRPr lang="es-CL" dirty="0"/>
          </a:p>
        </p:txBody>
      </p:sp>
      <p:graphicFrame>
        <p:nvGraphicFramePr>
          <p:cNvPr id="4" name="Tabla 3"/>
          <p:cNvGraphicFramePr>
            <a:graphicFrameLocks noGrp="1"/>
          </p:cNvGraphicFramePr>
          <p:nvPr>
            <p:extLst>
              <p:ext uri="{D42A27DB-BD31-4B8C-83A1-F6EECF244321}">
                <p14:modId xmlns:p14="http://schemas.microsoft.com/office/powerpoint/2010/main" val="14458182"/>
              </p:ext>
            </p:extLst>
          </p:nvPr>
        </p:nvGraphicFramePr>
        <p:xfrm>
          <a:off x="860856" y="2524990"/>
          <a:ext cx="9769044" cy="945574"/>
        </p:xfrm>
        <a:graphic>
          <a:graphicData uri="http://schemas.openxmlformats.org/drawingml/2006/table">
            <a:tbl>
              <a:tblPr firstRow="1" bandRow="1">
                <a:tableStyleId>{5C22544A-7EE6-4342-B048-85BDC9FD1C3A}</a:tableStyleId>
              </a:tblPr>
              <a:tblGrid>
                <a:gridCol w="9769044"/>
              </a:tblGrid>
              <a:tr h="945574">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s-CL" dirty="0" smtClean="0">
                          <a:solidFill>
                            <a:srgbClr val="FF0000"/>
                          </a:solidFill>
                        </a:rPr>
                        <a:t>ACTIVOS</a:t>
                      </a:r>
                      <a:r>
                        <a:rPr lang="es-CL" dirty="0" smtClean="0"/>
                        <a:t>: SON LOS RECURSOS ECONOMICOS DISPONIBLES, QUE SE ESPERA POSIBILITEN LAS OPERACIONES FUTURAS.</a:t>
                      </a:r>
                    </a:p>
                    <a:p>
                      <a:endParaRPr lang="es-CL" dirty="0"/>
                    </a:p>
                  </a:txBody>
                  <a:tcPr/>
                </a:tc>
              </a:tr>
            </a:tbl>
          </a:graphicData>
        </a:graphic>
      </p:graphicFrame>
      <p:graphicFrame>
        <p:nvGraphicFramePr>
          <p:cNvPr id="5" name="Tabla 4"/>
          <p:cNvGraphicFramePr>
            <a:graphicFrameLocks noGrp="1"/>
          </p:cNvGraphicFramePr>
          <p:nvPr>
            <p:extLst>
              <p:ext uri="{D42A27DB-BD31-4B8C-83A1-F6EECF244321}">
                <p14:modId xmlns:p14="http://schemas.microsoft.com/office/powerpoint/2010/main" val="4020869818"/>
              </p:ext>
            </p:extLst>
          </p:nvPr>
        </p:nvGraphicFramePr>
        <p:xfrm>
          <a:off x="860856" y="3927764"/>
          <a:ext cx="9769044" cy="1188720"/>
        </p:xfrm>
        <a:graphic>
          <a:graphicData uri="http://schemas.openxmlformats.org/drawingml/2006/table">
            <a:tbl>
              <a:tblPr firstRow="1" bandRow="1">
                <a:tableStyleId>{5C22544A-7EE6-4342-B048-85BDC9FD1C3A}</a:tableStyleId>
              </a:tblPr>
              <a:tblGrid>
                <a:gridCol w="9769044"/>
              </a:tblGrid>
              <a:tr h="976745">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s-CL" dirty="0" smtClean="0">
                          <a:solidFill>
                            <a:srgbClr val="FF0000"/>
                          </a:solidFill>
                        </a:rPr>
                        <a:t>PASIVOS</a:t>
                      </a:r>
                      <a:r>
                        <a:rPr lang="es-CL" dirty="0" smtClean="0"/>
                        <a:t>: SON AQUELLAS</a:t>
                      </a:r>
                      <a:r>
                        <a:rPr lang="es-CL" baseline="0" dirty="0" smtClean="0"/>
                        <a:t> OBLIGACIONES DE CARACTÉR ECONÓMICO QUE TIENE LA ORGANIZACIÓN CON TERCEROS, DIFERENTES  ALOS DUEÑOS O ACCIONISTAS</a:t>
                      </a:r>
                      <a:endParaRPr lang="es-CL" dirty="0" smtClean="0"/>
                    </a:p>
                    <a:p>
                      <a:endParaRPr lang="es-CL" dirty="0" smtClean="0"/>
                    </a:p>
                    <a:p>
                      <a:endParaRPr lang="es-CL" dirty="0"/>
                    </a:p>
                  </a:txBody>
                  <a:tcPr/>
                </a:tc>
              </a:tr>
            </a:tbl>
          </a:graphicData>
        </a:graphic>
      </p:graphicFrame>
      <p:graphicFrame>
        <p:nvGraphicFramePr>
          <p:cNvPr id="6" name="Tabla 5"/>
          <p:cNvGraphicFramePr>
            <a:graphicFrameLocks noGrp="1"/>
          </p:cNvGraphicFramePr>
          <p:nvPr>
            <p:extLst>
              <p:ext uri="{D42A27DB-BD31-4B8C-83A1-F6EECF244321}">
                <p14:modId xmlns:p14="http://schemas.microsoft.com/office/powerpoint/2010/main" val="468924758"/>
              </p:ext>
            </p:extLst>
          </p:nvPr>
        </p:nvGraphicFramePr>
        <p:xfrm>
          <a:off x="935182" y="5573684"/>
          <a:ext cx="9694718" cy="914400"/>
        </p:xfrm>
        <a:graphic>
          <a:graphicData uri="http://schemas.openxmlformats.org/drawingml/2006/table">
            <a:tbl>
              <a:tblPr firstRow="1" bandRow="1">
                <a:tableStyleId>{5C22544A-7EE6-4342-B048-85BDC9FD1C3A}</a:tableStyleId>
              </a:tblPr>
              <a:tblGrid>
                <a:gridCol w="9694718"/>
              </a:tblGrid>
              <a:tr h="86868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s-CL" dirty="0" smtClean="0">
                          <a:solidFill>
                            <a:srgbClr val="FF0000"/>
                          </a:solidFill>
                        </a:rPr>
                        <a:t>PATRIMONIO</a:t>
                      </a:r>
                      <a:r>
                        <a:rPr lang="es-CL" baseline="0" dirty="0" smtClean="0">
                          <a:solidFill>
                            <a:srgbClr val="FF0000"/>
                          </a:solidFill>
                        </a:rPr>
                        <a:t> DE LOS ACCIONISTAS</a:t>
                      </a:r>
                      <a:r>
                        <a:rPr lang="es-CL" dirty="0" smtClean="0"/>
                        <a:t>: REPRESENTA</a:t>
                      </a:r>
                      <a:r>
                        <a:rPr lang="es-CL" baseline="0" dirty="0" smtClean="0"/>
                        <a:t> LO QUE QUEDA EN RELACIÓN CON LOS ACTIVOS DE LA ENTIDAD LUEGO DE DEDUCIR LOS PASIVOS</a:t>
                      </a:r>
                      <a:endParaRPr lang="es-CL" dirty="0" smtClean="0"/>
                    </a:p>
                    <a:p>
                      <a:endParaRPr lang="es-CL" dirty="0"/>
                    </a:p>
                  </a:txBody>
                  <a:tcPr/>
                </a:tc>
              </a:tr>
            </a:tbl>
          </a:graphicData>
        </a:graphic>
      </p:graphicFrame>
    </p:spTree>
    <p:extLst>
      <p:ext uri="{BB962C8B-B14F-4D97-AF65-F5344CB8AC3E}">
        <p14:creationId xmlns:p14="http://schemas.microsoft.com/office/powerpoint/2010/main" val="210485369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685800"/>
            <a:ext cx="8001000" cy="737756"/>
          </a:xfrm>
        </p:spPr>
        <p:txBody>
          <a:bodyPr>
            <a:normAutofit fontScale="90000"/>
          </a:bodyPr>
          <a:lstStyle/>
          <a:p>
            <a:r>
              <a:rPr lang="es-CL" dirty="0" smtClean="0">
                <a:solidFill>
                  <a:schemeClr val="bg1"/>
                </a:solidFill>
              </a:rPr>
              <a:t>LA ECUACION CONTABLE</a:t>
            </a:r>
            <a:endParaRPr lang="es-CL" dirty="0">
              <a:solidFill>
                <a:schemeClr val="bg1"/>
              </a:solidFill>
            </a:endParaRPr>
          </a:p>
        </p:txBody>
      </p:sp>
      <p:sp>
        <p:nvSpPr>
          <p:cNvPr id="3" name="Subtítulo 2"/>
          <p:cNvSpPr>
            <a:spLocks noGrp="1"/>
          </p:cNvSpPr>
          <p:nvPr>
            <p:ph type="subTitle" idx="1"/>
          </p:nvPr>
        </p:nvSpPr>
        <p:spPr>
          <a:xfrm>
            <a:off x="727363" y="2576945"/>
            <a:ext cx="10110355" cy="4274126"/>
          </a:xfrm>
        </p:spPr>
        <p:txBody>
          <a:bodyPr/>
          <a:lstStyle/>
          <a:p>
            <a:r>
              <a:rPr lang="es-CL" dirty="0" smtClean="0"/>
              <a:t>AL INICIARSE UNA EMPRESA, EL PATRIMONIO DE LOS DUEÑOS O ACCIONISTAS ES MEDIDO POR LAS CANTIDADES TOTALES DE RECURSOS MONETARIOS INVERTIDOS.</a:t>
            </a:r>
          </a:p>
          <a:p>
            <a:r>
              <a:rPr lang="es-CL" dirty="0" smtClean="0"/>
              <a:t>ES MUY TRADICIONAL QUE REFERIDAS CANTIDADES SEAN DENOMINADAS CAPITAL PAGADO O CAPITAL CONTRIBUIDO.</a:t>
            </a:r>
            <a:endParaRPr lang="es-CL" dirty="0"/>
          </a:p>
        </p:txBody>
      </p:sp>
      <p:graphicFrame>
        <p:nvGraphicFramePr>
          <p:cNvPr id="6" name="Tabla 5"/>
          <p:cNvGraphicFramePr>
            <a:graphicFrameLocks noGrp="1"/>
          </p:cNvGraphicFramePr>
          <p:nvPr>
            <p:extLst>
              <p:ext uri="{D42A27DB-BD31-4B8C-83A1-F6EECF244321}">
                <p14:modId xmlns:p14="http://schemas.microsoft.com/office/powerpoint/2010/main" val="1149173818"/>
              </p:ext>
            </p:extLst>
          </p:nvPr>
        </p:nvGraphicFramePr>
        <p:xfrm>
          <a:off x="935182" y="1537856"/>
          <a:ext cx="9694718" cy="924789"/>
        </p:xfrm>
        <a:graphic>
          <a:graphicData uri="http://schemas.openxmlformats.org/drawingml/2006/table">
            <a:tbl>
              <a:tblPr firstRow="1" bandRow="1">
                <a:tableStyleId>{5C22544A-7EE6-4342-B048-85BDC9FD1C3A}</a:tableStyleId>
              </a:tblPr>
              <a:tblGrid>
                <a:gridCol w="9694718"/>
              </a:tblGrid>
              <a:tr h="924789">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s-CL" dirty="0" smtClean="0">
                          <a:solidFill>
                            <a:srgbClr val="FF0000"/>
                          </a:solidFill>
                        </a:rPr>
                        <a:t>PATRIMONIO</a:t>
                      </a:r>
                      <a:r>
                        <a:rPr lang="es-CL" baseline="0" dirty="0" smtClean="0">
                          <a:solidFill>
                            <a:srgbClr val="FF0000"/>
                          </a:solidFill>
                        </a:rPr>
                        <a:t> DE LOS ACCIONISTAS</a:t>
                      </a:r>
                      <a:r>
                        <a:rPr lang="es-CL" dirty="0" smtClean="0"/>
                        <a:t>: REPRESENTA</a:t>
                      </a:r>
                      <a:r>
                        <a:rPr lang="es-CL" baseline="0" dirty="0" smtClean="0"/>
                        <a:t> LO QUE QUEDA EN RELACIÓN CON LOS ACTIVOS DE LA ENTIDAD LUEGO DE DEDUCIR LOS PASIVOS</a:t>
                      </a:r>
                      <a:endParaRPr lang="es-CL" dirty="0" smtClean="0"/>
                    </a:p>
                    <a:p>
                      <a:endParaRPr lang="es-CL" dirty="0"/>
                    </a:p>
                  </a:txBody>
                  <a:tcPr/>
                </a:tc>
              </a:tr>
            </a:tbl>
          </a:graphicData>
        </a:graphic>
      </p:graphicFrame>
    </p:spTree>
    <p:extLst>
      <p:ext uri="{BB962C8B-B14F-4D97-AF65-F5344CB8AC3E}">
        <p14:creationId xmlns:p14="http://schemas.microsoft.com/office/powerpoint/2010/main" val="379225915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685800"/>
            <a:ext cx="8001000" cy="737756"/>
          </a:xfrm>
        </p:spPr>
        <p:txBody>
          <a:bodyPr>
            <a:normAutofit fontScale="90000"/>
          </a:bodyPr>
          <a:lstStyle/>
          <a:p>
            <a:r>
              <a:rPr lang="es-CL" dirty="0" smtClean="0">
                <a:solidFill>
                  <a:schemeClr val="bg1"/>
                </a:solidFill>
              </a:rPr>
              <a:t>LA ECUACION CONTABLE</a:t>
            </a:r>
            <a:endParaRPr lang="es-CL" dirty="0">
              <a:solidFill>
                <a:schemeClr val="bg1"/>
              </a:solidFill>
            </a:endParaRPr>
          </a:p>
        </p:txBody>
      </p:sp>
      <p:sp>
        <p:nvSpPr>
          <p:cNvPr id="3" name="Subtítulo 2"/>
          <p:cNvSpPr>
            <a:spLocks noGrp="1"/>
          </p:cNvSpPr>
          <p:nvPr>
            <p:ph type="subTitle" idx="1"/>
          </p:nvPr>
        </p:nvSpPr>
        <p:spPr>
          <a:xfrm>
            <a:off x="819294" y="1517073"/>
            <a:ext cx="11015952" cy="4270663"/>
          </a:xfrm>
        </p:spPr>
        <p:txBody>
          <a:bodyPr>
            <a:normAutofit/>
          </a:bodyPr>
          <a:lstStyle/>
          <a:p>
            <a:endParaRPr lang="es-CL" b="1" dirty="0"/>
          </a:p>
          <a:p>
            <a:r>
              <a:rPr lang="es-CL" dirty="0" smtClean="0"/>
              <a:t>EN BASE A LO PRECEDENTEMENTE EXPLICITADO  ES POSIBLE LLEGAR A CONCLUIR QUE LA ECUACIÓN CONTABLE PUEDE SER  FINALMENTE DEFINIDA DE LA SIGUENTE FORMA, A SABER:</a:t>
            </a:r>
          </a:p>
          <a:p>
            <a:endParaRPr lang="es-CL" b="1" dirty="0"/>
          </a:p>
          <a:p>
            <a:endParaRPr lang="es-CL" b="1" dirty="0"/>
          </a:p>
          <a:p>
            <a:endParaRPr lang="es-CL" b="1" dirty="0"/>
          </a:p>
        </p:txBody>
      </p:sp>
      <p:graphicFrame>
        <p:nvGraphicFramePr>
          <p:cNvPr id="4" name="Tabla 3"/>
          <p:cNvGraphicFramePr>
            <a:graphicFrameLocks noGrp="1"/>
          </p:cNvGraphicFramePr>
          <p:nvPr>
            <p:extLst>
              <p:ext uri="{D42A27DB-BD31-4B8C-83A1-F6EECF244321}">
                <p14:modId xmlns:p14="http://schemas.microsoft.com/office/powerpoint/2010/main" val="338377251"/>
              </p:ext>
            </p:extLst>
          </p:nvPr>
        </p:nvGraphicFramePr>
        <p:xfrm>
          <a:off x="1319645" y="3366655"/>
          <a:ext cx="9227128" cy="1101436"/>
        </p:xfrm>
        <a:graphic>
          <a:graphicData uri="http://schemas.openxmlformats.org/drawingml/2006/table">
            <a:tbl>
              <a:tblPr firstRow="1" bandRow="1">
                <a:tableStyleId>{5C22544A-7EE6-4342-B048-85BDC9FD1C3A}</a:tableStyleId>
              </a:tblPr>
              <a:tblGrid>
                <a:gridCol w="9227128"/>
              </a:tblGrid>
              <a:tr h="1101436">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es-CL" sz="1800" b="1" dirty="0" smtClean="0"/>
                    </a:p>
                    <a:p>
                      <a:pPr marL="0" marR="0" lvl="0" indent="0" algn="l" defTabSz="457200" rtl="0" eaLnBrk="1" fontAlgn="auto" latinLnBrk="0" hangingPunct="1">
                        <a:lnSpc>
                          <a:spcPct val="100000"/>
                        </a:lnSpc>
                        <a:spcBef>
                          <a:spcPts val="0"/>
                        </a:spcBef>
                        <a:spcAft>
                          <a:spcPts val="0"/>
                        </a:spcAft>
                        <a:buClrTx/>
                        <a:buSzTx/>
                        <a:buFontTx/>
                        <a:buNone/>
                        <a:tabLst/>
                        <a:defRPr/>
                      </a:pPr>
                      <a:r>
                        <a:rPr lang="es-CL" sz="1800" b="1" dirty="0" smtClean="0"/>
                        <a:t>ACTIVOS = PASIVOS + CAPITAL + PATRIMONIO DE</a:t>
                      </a:r>
                      <a:r>
                        <a:rPr lang="es-CL" sz="1800" b="1" baseline="0" dirty="0" smtClean="0"/>
                        <a:t> LOS ACCIONISTAS</a:t>
                      </a:r>
                      <a:endParaRPr lang="es-CL" sz="1800" b="1" dirty="0" smtClean="0"/>
                    </a:p>
                    <a:p>
                      <a:endParaRPr lang="es-CL" dirty="0"/>
                    </a:p>
                  </a:txBody>
                  <a:tcPr/>
                </a:tc>
              </a:tr>
            </a:tbl>
          </a:graphicData>
        </a:graphic>
      </p:graphicFrame>
    </p:spTree>
    <p:extLst>
      <p:ext uri="{BB962C8B-B14F-4D97-AF65-F5344CB8AC3E}">
        <p14:creationId xmlns:p14="http://schemas.microsoft.com/office/powerpoint/2010/main" val="8012754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685800"/>
            <a:ext cx="8001000" cy="737756"/>
          </a:xfrm>
        </p:spPr>
        <p:txBody>
          <a:bodyPr>
            <a:normAutofit fontScale="90000"/>
          </a:bodyPr>
          <a:lstStyle/>
          <a:p>
            <a:r>
              <a:rPr lang="es-CL" dirty="0" smtClean="0">
                <a:solidFill>
                  <a:schemeClr val="bg1"/>
                </a:solidFill>
              </a:rPr>
              <a:t>LA ECUACION CONTABLE</a:t>
            </a:r>
            <a:endParaRPr lang="es-CL" dirty="0">
              <a:solidFill>
                <a:schemeClr val="bg1"/>
              </a:solidFill>
            </a:endParaRPr>
          </a:p>
        </p:txBody>
      </p:sp>
      <p:sp>
        <p:nvSpPr>
          <p:cNvPr id="3" name="Subtítulo 2"/>
          <p:cNvSpPr>
            <a:spLocks noGrp="1"/>
          </p:cNvSpPr>
          <p:nvPr>
            <p:ph type="subTitle" idx="1"/>
          </p:nvPr>
        </p:nvSpPr>
        <p:spPr>
          <a:xfrm>
            <a:off x="819294" y="1517073"/>
            <a:ext cx="11015952" cy="4270663"/>
          </a:xfrm>
        </p:spPr>
        <p:txBody>
          <a:bodyPr>
            <a:normAutofit/>
          </a:bodyPr>
          <a:lstStyle/>
          <a:p>
            <a:endParaRPr lang="es-CL" b="1" dirty="0"/>
          </a:p>
          <a:p>
            <a:r>
              <a:rPr lang="es-CL" dirty="0"/>
              <a:t>EN LA PRACTICA CONTABLEMENTE EL PATRIMONIO SE COMPONE DEL RESULTADO DEL EJERCCIO, </a:t>
            </a:r>
            <a:r>
              <a:rPr lang="es-CL" dirty="0" err="1" smtClean="0"/>
              <a:t>UTiLIDADES</a:t>
            </a:r>
            <a:r>
              <a:rPr lang="es-CL" dirty="0" smtClean="0"/>
              <a:t> </a:t>
            </a:r>
            <a:r>
              <a:rPr lang="es-CL" dirty="0"/>
              <a:t>ACUMULADAS , PROVISONES Y RESERVAS, POR LO TANTO  LA FORMULA QUEDA DE LA SIGUIENTE FORMA:</a:t>
            </a:r>
          </a:p>
          <a:p>
            <a:endParaRPr lang="es-CL" b="1" dirty="0" smtClean="0"/>
          </a:p>
          <a:p>
            <a:endParaRPr lang="es-CL" b="1" dirty="0"/>
          </a:p>
          <a:p>
            <a:endParaRPr lang="es-CL" b="1" dirty="0"/>
          </a:p>
          <a:p>
            <a:endParaRPr lang="es-CL" b="1" dirty="0"/>
          </a:p>
        </p:txBody>
      </p:sp>
      <p:graphicFrame>
        <p:nvGraphicFramePr>
          <p:cNvPr id="4" name="Tabla 3"/>
          <p:cNvGraphicFramePr>
            <a:graphicFrameLocks noGrp="1"/>
          </p:cNvGraphicFramePr>
          <p:nvPr>
            <p:extLst>
              <p:ext uri="{D42A27DB-BD31-4B8C-83A1-F6EECF244321}">
                <p14:modId xmlns:p14="http://schemas.microsoft.com/office/powerpoint/2010/main" val="2121872094"/>
              </p:ext>
            </p:extLst>
          </p:nvPr>
        </p:nvGraphicFramePr>
        <p:xfrm>
          <a:off x="0" y="3366655"/>
          <a:ext cx="12192000" cy="1188720"/>
        </p:xfrm>
        <a:graphic>
          <a:graphicData uri="http://schemas.openxmlformats.org/drawingml/2006/table">
            <a:tbl>
              <a:tblPr firstRow="1" bandRow="1">
                <a:tableStyleId>{5C22544A-7EE6-4342-B048-85BDC9FD1C3A}</a:tableStyleId>
              </a:tblPr>
              <a:tblGrid>
                <a:gridCol w="12192000"/>
              </a:tblGrid>
              <a:tr h="1101436">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es-CL" sz="1800" b="1" dirty="0" smtClean="0"/>
                    </a:p>
                    <a:p>
                      <a:pPr marL="0" marR="0" lvl="0" indent="0" algn="l" defTabSz="457200" rtl="0" eaLnBrk="1" fontAlgn="auto" latinLnBrk="0" hangingPunct="1">
                        <a:lnSpc>
                          <a:spcPct val="100000"/>
                        </a:lnSpc>
                        <a:spcBef>
                          <a:spcPts val="0"/>
                        </a:spcBef>
                        <a:spcAft>
                          <a:spcPts val="0"/>
                        </a:spcAft>
                        <a:buClrTx/>
                        <a:buSzTx/>
                        <a:buFontTx/>
                        <a:buNone/>
                        <a:tabLst/>
                        <a:defRPr/>
                      </a:pPr>
                      <a:r>
                        <a:rPr lang="es-CL" sz="1800" b="1" dirty="0" smtClean="0"/>
                        <a:t>ACTIVOS = PASIVOS + CAPITAL + UTIDAD</a:t>
                      </a:r>
                      <a:r>
                        <a:rPr lang="es-CL" sz="1800" b="1" baseline="0" dirty="0" smtClean="0"/>
                        <a:t> DEL EJERCICIO+UTILIDADES ACUMULADAS+ PROVISIONES + RESERVAS</a:t>
                      </a:r>
                      <a:endParaRPr lang="es-CL" sz="1800" b="1" dirty="0" smtClean="0"/>
                    </a:p>
                    <a:p>
                      <a:endParaRPr lang="es-CL" dirty="0"/>
                    </a:p>
                  </a:txBody>
                  <a:tcPr/>
                </a:tc>
              </a:tr>
            </a:tbl>
          </a:graphicData>
        </a:graphic>
      </p:graphicFrame>
    </p:spTree>
    <p:extLst>
      <p:ext uri="{BB962C8B-B14F-4D97-AF65-F5344CB8AC3E}">
        <p14:creationId xmlns:p14="http://schemas.microsoft.com/office/powerpoint/2010/main" val="194388148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685800"/>
            <a:ext cx="8001000" cy="737756"/>
          </a:xfrm>
        </p:spPr>
        <p:txBody>
          <a:bodyPr>
            <a:normAutofit fontScale="90000"/>
          </a:bodyPr>
          <a:lstStyle/>
          <a:p>
            <a:r>
              <a:rPr lang="es-CL" dirty="0" smtClean="0">
                <a:solidFill>
                  <a:schemeClr val="bg1"/>
                </a:solidFill>
              </a:rPr>
              <a:t>LA ECUACION CONTABLE</a:t>
            </a:r>
            <a:endParaRPr lang="es-CL" dirty="0">
              <a:solidFill>
                <a:schemeClr val="bg1"/>
              </a:solidFill>
            </a:endParaRPr>
          </a:p>
        </p:txBody>
      </p:sp>
      <p:sp>
        <p:nvSpPr>
          <p:cNvPr id="3" name="Subtítulo 2"/>
          <p:cNvSpPr>
            <a:spLocks noGrp="1"/>
          </p:cNvSpPr>
          <p:nvPr>
            <p:ph type="subTitle" idx="1"/>
          </p:nvPr>
        </p:nvSpPr>
        <p:spPr>
          <a:xfrm>
            <a:off x="768927" y="1828031"/>
            <a:ext cx="10753004" cy="2951787"/>
          </a:xfrm>
        </p:spPr>
        <p:txBody>
          <a:bodyPr/>
          <a:lstStyle/>
          <a:p>
            <a:r>
              <a:rPr lang="es-CL" b="1" u="sng" dirty="0" smtClean="0">
                <a:solidFill>
                  <a:srgbClr val="FF0000"/>
                </a:solidFill>
              </a:rPr>
              <a:t>EL CONCEPTO DE TRANSACCIÓN:</a:t>
            </a:r>
          </a:p>
          <a:p>
            <a:endParaRPr lang="es-CL" b="1" u="sng" dirty="0">
              <a:solidFill>
                <a:srgbClr val="FF0000"/>
              </a:solidFill>
            </a:endParaRPr>
          </a:p>
          <a:p>
            <a:endParaRPr lang="es-CL" b="1" u="sng" dirty="0" smtClean="0">
              <a:solidFill>
                <a:srgbClr val="FF0000"/>
              </a:solidFill>
            </a:endParaRPr>
          </a:p>
          <a:p>
            <a:r>
              <a:rPr lang="es-CL" dirty="0" smtClean="0">
                <a:solidFill>
                  <a:schemeClr val="bg1"/>
                </a:solidFill>
              </a:rPr>
              <a:t>UNA TRANSACCIÓN ES CUALQUIER EVENTO QUE AFECTE  LA POSICIÓN FINANCIERA DE LA EMPESA, Y OBLIGATORIAMENTE DEBE SER REGISTRADO CONTABLEMENTE.</a:t>
            </a:r>
            <a:endParaRPr lang="es-CL" dirty="0">
              <a:solidFill>
                <a:schemeClr val="bg1"/>
              </a:solidFill>
            </a:endParaRPr>
          </a:p>
        </p:txBody>
      </p:sp>
    </p:spTree>
    <p:extLst>
      <p:ext uri="{BB962C8B-B14F-4D97-AF65-F5344CB8AC3E}">
        <p14:creationId xmlns:p14="http://schemas.microsoft.com/office/powerpoint/2010/main" val="291066432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685800"/>
            <a:ext cx="8001000" cy="737756"/>
          </a:xfrm>
        </p:spPr>
        <p:txBody>
          <a:bodyPr>
            <a:normAutofit fontScale="90000"/>
          </a:bodyPr>
          <a:lstStyle/>
          <a:p>
            <a:r>
              <a:rPr lang="es-CL" dirty="0" smtClean="0">
                <a:solidFill>
                  <a:schemeClr val="bg1"/>
                </a:solidFill>
              </a:rPr>
              <a:t>LA ECUACION CONTABLE</a:t>
            </a:r>
            <a:endParaRPr lang="es-CL" dirty="0">
              <a:solidFill>
                <a:schemeClr val="bg1"/>
              </a:solidFill>
            </a:endParaRPr>
          </a:p>
        </p:txBody>
      </p:sp>
      <p:sp>
        <p:nvSpPr>
          <p:cNvPr id="3" name="Subtítulo 2"/>
          <p:cNvSpPr>
            <a:spLocks noGrp="1"/>
          </p:cNvSpPr>
          <p:nvPr>
            <p:ph type="subTitle" idx="1"/>
          </p:nvPr>
        </p:nvSpPr>
        <p:spPr>
          <a:xfrm>
            <a:off x="768927" y="1828031"/>
            <a:ext cx="10753004" cy="2951787"/>
          </a:xfrm>
        </p:spPr>
        <p:txBody>
          <a:bodyPr>
            <a:normAutofit fontScale="92500" lnSpcReduction="20000"/>
          </a:bodyPr>
          <a:lstStyle/>
          <a:p>
            <a:r>
              <a:rPr lang="es-CL" b="1" u="sng" dirty="0" smtClean="0">
                <a:solidFill>
                  <a:srgbClr val="FF0000"/>
                </a:solidFill>
              </a:rPr>
              <a:t>EJERCICIO APLICADO” COMPAÑÍA DOS RUEDAS”:</a:t>
            </a:r>
          </a:p>
          <a:p>
            <a:r>
              <a:rPr lang="es-CL" dirty="0" smtClean="0">
                <a:solidFill>
                  <a:schemeClr val="bg1"/>
                </a:solidFill>
              </a:rPr>
              <a:t>El señor Pedro Pérez decidió abrir un almacén de bicicletas. El ha escuchado que en la mayoría de los casos de negocios nuevos se originan por la falta de dinero en caja( disponible).</a:t>
            </a:r>
          </a:p>
          <a:p>
            <a:r>
              <a:rPr lang="es-CL" dirty="0" smtClean="0">
                <a:solidFill>
                  <a:schemeClr val="bg1"/>
                </a:solidFill>
              </a:rPr>
              <a:t>Por lo anterior se esforzó en conseguir el dinero suficiente, en consecuencia sus dos amigos Alejandro y Susana aportaron $ 40.000 cada uno , y el por su parte aporto en efectivo$ 320.000; por lo tanto la inversión inicial de los propietarios es de $400.000. Adicionalmente el señor Pérez pidió prestados al banco $ 100.000.</a:t>
            </a:r>
          </a:p>
          <a:p>
            <a:r>
              <a:rPr lang="es-CL" dirty="0" smtClean="0">
                <a:solidFill>
                  <a:schemeClr val="bg1"/>
                </a:solidFill>
              </a:rPr>
              <a:t>Producto de todo lo anterior el balance inicial de la empresa “ dos ruedas “ sería el siguiente:</a:t>
            </a:r>
            <a:endParaRPr lang="es-CL" dirty="0">
              <a:solidFill>
                <a:schemeClr val="bg1"/>
              </a:solidFill>
            </a:endParaRPr>
          </a:p>
        </p:txBody>
      </p:sp>
    </p:spTree>
    <p:extLst>
      <p:ext uri="{BB962C8B-B14F-4D97-AF65-F5344CB8AC3E}">
        <p14:creationId xmlns:p14="http://schemas.microsoft.com/office/powerpoint/2010/main" val="185126734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685800"/>
            <a:ext cx="8001000" cy="737756"/>
          </a:xfrm>
        </p:spPr>
        <p:txBody>
          <a:bodyPr>
            <a:normAutofit fontScale="90000"/>
          </a:bodyPr>
          <a:lstStyle/>
          <a:p>
            <a:r>
              <a:rPr lang="es-CL" dirty="0" smtClean="0">
                <a:solidFill>
                  <a:schemeClr val="bg1"/>
                </a:solidFill>
              </a:rPr>
              <a:t>LA ECUACION CONTABLE</a:t>
            </a:r>
            <a:endParaRPr lang="es-CL" dirty="0">
              <a:solidFill>
                <a:schemeClr val="bg1"/>
              </a:solidFill>
            </a:endParaRPr>
          </a:p>
        </p:txBody>
      </p:sp>
      <p:sp>
        <p:nvSpPr>
          <p:cNvPr id="3" name="Subtítulo 2"/>
          <p:cNvSpPr>
            <a:spLocks noGrp="1"/>
          </p:cNvSpPr>
          <p:nvPr>
            <p:ph type="subTitle" idx="1"/>
          </p:nvPr>
        </p:nvSpPr>
        <p:spPr>
          <a:xfrm>
            <a:off x="0" y="1322023"/>
            <a:ext cx="11835246" cy="5023693"/>
          </a:xfrm>
        </p:spPr>
        <p:txBody>
          <a:bodyPr>
            <a:normAutofit/>
          </a:bodyPr>
          <a:lstStyle/>
          <a:p>
            <a:r>
              <a:rPr lang="es-CL" b="1" u="sng" dirty="0">
                <a:solidFill>
                  <a:srgbClr val="FF0000"/>
                </a:solidFill>
              </a:rPr>
              <a:t>EJERCICIO APLICADO” COMPAÑÍA DOS RUEDAS”:</a:t>
            </a:r>
          </a:p>
          <a:p>
            <a:endParaRPr lang="es-CL" b="1" dirty="0"/>
          </a:p>
          <a:p>
            <a:r>
              <a:rPr lang="es-CL" dirty="0" smtClean="0"/>
              <a:t>En la práctica aplicando el  concepto de ecuación contable este balance o fotografía inicial quedará de la siguiente forma, debiendo dejar en claro que aún no se ha producido </a:t>
            </a:r>
            <a:r>
              <a:rPr lang="es-CL" dirty="0" err="1" smtClean="0"/>
              <a:t>ningúna</a:t>
            </a:r>
            <a:r>
              <a:rPr lang="es-CL" dirty="0" smtClean="0"/>
              <a:t>  transacción:</a:t>
            </a:r>
            <a:endParaRPr lang="es-CL" dirty="0"/>
          </a:p>
          <a:p>
            <a:endParaRPr lang="es-CL" b="1" dirty="0" smtClean="0"/>
          </a:p>
          <a:p>
            <a:endParaRPr lang="es-CL" b="1" dirty="0"/>
          </a:p>
          <a:p>
            <a:endParaRPr lang="es-CL" b="1" dirty="0"/>
          </a:p>
          <a:p>
            <a:endParaRPr lang="es-CL" b="1" dirty="0"/>
          </a:p>
        </p:txBody>
      </p:sp>
      <p:graphicFrame>
        <p:nvGraphicFramePr>
          <p:cNvPr id="4" name="Tabla 3"/>
          <p:cNvGraphicFramePr>
            <a:graphicFrameLocks noGrp="1"/>
          </p:cNvGraphicFramePr>
          <p:nvPr>
            <p:extLst>
              <p:ext uri="{D42A27DB-BD31-4B8C-83A1-F6EECF244321}">
                <p14:modId xmlns:p14="http://schemas.microsoft.com/office/powerpoint/2010/main" val="330152984"/>
              </p:ext>
            </p:extLst>
          </p:nvPr>
        </p:nvGraphicFramePr>
        <p:xfrm>
          <a:off x="0" y="3366655"/>
          <a:ext cx="12192000" cy="2834640"/>
        </p:xfrm>
        <a:graphic>
          <a:graphicData uri="http://schemas.openxmlformats.org/drawingml/2006/table">
            <a:tbl>
              <a:tblPr firstRow="1" bandRow="1">
                <a:tableStyleId>{5C22544A-7EE6-4342-B048-85BDC9FD1C3A}</a:tableStyleId>
              </a:tblPr>
              <a:tblGrid>
                <a:gridCol w="12192000"/>
              </a:tblGrid>
              <a:tr h="1101436">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es-CL" sz="1800" b="1" dirty="0" smtClean="0"/>
                    </a:p>
                    <a:p>
                      <a:pPr marL="0" marR="0" lvl="0" indent="0" algn="l" defTabSz="457200" rtl="0" eaLnBrk="1" fontAlgn="auto" latinLnBrk="0" hangingPunct="1">
                        <a:lnSpc>
                          <a:spcPct val="100000"/>
                        </a:lnSpc>
                        <a:spcBef>
                          <a:spcPts val="0"/>
                        </a:spcBef>
                        <a:spcAft>
                          <a:spcPts val="0"/>
                        </a:spcAft>
                        <a:buClrTx/>
                        <a:buSzTx/>
                        <a:buFontTx/>
                        <a:buNone/>
                        <a:tabLst/>
                        <a:defRPr/>
                      </a:pPr>
                      <a:r>
                        <a:rPr lang="es-CL" sz="1800" b="1" dirty="0" smtClean="0"/>
                        <a:t>EFECTIVO</a:t>
                      </a:r>
                      <a:r>
                        <a:rPr lang="es-CL" sz="1800" b="1" baseline="0" dirty="0" smtClean="0"/>
                        <a:t> $500.000</a:t>
                      </a:r>
                      <a:r>
                        <a:rPr lang="es-CL" sz="1800" b="1" dirty="0" smtClean="0"/>
                        <a:t> = PRESTAMO</a:t>
                      </a:r>
                      <a:r>
                        <a:rPr lang="es-CL" sz="1800" b="1" baseline="0" dirty="0" smtClean="0"/>
                        <a:t> BANCARIO $100.000</a:t>
                      </a:r>
                      <a:r>
                        <a:rPr lang="es-CL" sz="1800" b="1" dirty="0" smtClean="0"/>
                        <a:t> + CAPITAL INICIAL</a:t>
                      </a:r>
                      <a:r>
                        <a:rPr lang="es-CL" sz="1800" b="1" baseline="0" dirty="0" smtClean="0"/>
                        <a:t>  $400.000</a:t>
                      </a:r>
                    </a:p>
                    <a:p>
                      <a:pPr marL="0" marR="0" lvl="0" indent="0" algn="l" defTabSz="457200" rtl="0" eaLnBrk="1" fontAlgn="auto" latinLnBrk="0" hangingPunct="1">
                        <a:lnSpc>
                          <a:spcPct val="100000"/>
                        </a:lnSpc>
                        <a:spcBef>
                          <a:spcPts val="0"/>
                        </a:spcBef>
                        <a:spcAft>
                          <a:spcPts val="0"/>
                        </a:spcAft>
                        <a:buClrTx/>
                        <a:buSzTx/>
                        <a:buFontTx/>
                        <a:buNone/>
                        <a:tabLst/>
                        <a:defRPr/>
                      </a:pPr>
                      <a:endParaRPr lang="es-CL" sz="1800" b="1" baseline="0" dirty="0" smtClean="0"/>
                    </a:p>
                    <a:p>
                      <a:pPr marL="0" marR="0" lvl="0" indent="0" algn="l" defTabSz="457200" rtl="0" eaLnBrk="1" fontAlgn="auto" latinLnBrk="0" hangingPunct="1">
                        <a:lnSpc>
                          <a:spcPct val="100000"/>
                        </a:lnSpc>
                        <a:spcBef>
                          <a:spcPts val="0"/>
                        </a:spcBef>
                        <a:spcAft>
                          <a:spcPts val="0"/>
                        </a:spcAft>
                        <a:buClrTx/>
                        <a:buSzTx/>
                        <a:buFontTx/>
                        <a:buNone/>
                        <a:tabLst/>
                        <a:defRPr/>
                      </a:pPr>
                      <a:r>
                        <a:rPr lang="es-CL" sz="1800" b="1" baseline="0" dirty="0" smtClean="0"/>
                        <a:t>ACTIVOS TOTALES $500.000 =PASIVOS$ 100.000 +PATRIMONIO ACCIONISTAS $400.000</a:t>
                      </a:r>
                    </a:p>
                    <a:p>
                      <a:pPr marL="0" marR="0" lvl="0" indent="0" algn="l" defTabSz="457200" rtl="0" eaLnBrk="1" fontAlgn="auto" latinLnBrk="0" hangingPunct="1">
                        <a:lnSpc>
                          <a:spcPct val="100000"/>
                        </a:lnSpc>
                        <a:spcBef>
                          <a:spcPts val="0"/>
                        </a:spcBef>
                        <a:spcAft>
                          <a:spcPts val="0"/>
                        </a:spcAft>
                        <a:buClrTx/>
                        <a:buSzTx/>
                        <a:buFontTx/>
                        <a:buNone/>
                        <a:tabLst/>
                        <a:defRPr/>
                      </a:pPr>
                      <a:r>
                        <a:rPr lang="es-CL" sz="1800" b="1" baseline="0" dirty="0" smtClean="0"/>
                        <a:t>$ 500.000= $500.000</a:t>
                      </a:r>
                    </a:p>
                    <a:p>
                      <a:pPr marL="0" marR="0" lvl="0" indent="0" algn="l" defTabSz="457200" rtl="0" eaLnBrk="1" fontAlgn="auto" latinLnBrk="0" hangingPunct="1">
                        <a:lnSpc>
                          <a:spcPct val="100000"/>
                        </a:lnSpc>
                        <a:spcBef>
                          <a:spcPts val="0"/>
                        </a:spcBef>
                        <a:spcAft>
                          <a:spcPts val="0"/>
                        </a:spcAft>
                        <a:buClrTx/>
                        <a:buSzTx/>
                        <a:buFontTx/>
                        <a:buNone/>
                        <a:tabLst/>
                        <a:defRPr/>
                      </a:pPr>
                      <a:endParaRPr lang="es-CL" sz="1800" b="1" baseline="0" dirty="0" smtClean="0"/>
                    </a:p>
                    <a:p>
                      <a:pPr marL="0" marR="0" lvl="0" indent="0" algn="l" defTabSz="457200" rtl="0" eaLnBrk="1" fontAlgn="auto" latinLnBrk="0" hangingPunct="1">
                        <a:lnSpc>
                          <a:spcPct val="100000"/>
                        </a:lnSpc>
                        <a:spcBef>
                          <a:spcPts val="0"/>
                        </a:spcBef>
                        <a:spcAft>
                          <a:spcPts val="0"/>
                        </a:spcAft>
                        <a:buClrTx/>
                        <a:buSzTx/>
                        <a:buFontTx/>
                        <a:buNone/>
                        <a:tabLst/>
                        <a:defRPr/>
                      </a:pPr>
                      <a:r>
                        <a:rPr lang="es-CL" sz="1800" b="1" baseline="0" dirty="0" smtClean="0">
                          <a:solidFill>
                            <a:srgbClr val="FF0000"/>
                          </a:solidFill>
                        </a:rPr>
                        <a:t>NOTA: No existe variación patrimonial alguna  pues se trata de transacciones asociadas a la constitución del capital de la empresa.</a:t>
                      </a:r>
                    </a:p>
                    <a:p>
                      <a:pPr marL="0" marR="0" lvl="0" indent="0" algn="l" defTabSz="457200" rtl="0" eaLnBrk="1" fontAlgn="auto" latinLnBrk="0" hangingPunct="1">
                        <a:lnSpc>
                          <a:spcPct val="100000"/>
                        </a:lnSpc>
                        <a:spcBef>
                          <a:spcPts val="0"/>
                        </a:spcBef>
                        <a:spcAft>
                          <a:spcPts val="0"/>
                        </a:spcAft>
                        <a:buClrTx/>
                        <a:buSzTx/>
                        <a:buFontTx/>
                        <a:buNone/>
                        <a:tabLst/>
                        <a:defRPr/>
                      </a:pPr>
                      <a:r>
                        <a:rPr lang="es-CL" sz="1800" b="1" baseline="0" dirty="0" smtClean="0">
                          <a:solidFill>
                            <a:srgbClr val="FF0000"/>
                          </a:solidFill>
                        </a:rPr>
                        <a:t>No existen aún transacciones producto de las operaciones comerciales  propias del giro de organización.</a:t>
                      </a:r>
                      <a:endParaRPr lang="es-CL" sz="1800" b="1" dirty="0" smtClean="0">
                        <a:solidFill>
                          <a:srgbClr val="FF0000"/>
                        </a:solidFill>
                      </a:endParaRPr>
                    </a:p>
                    <a:p>
                      <a:endParaRPr lang="es-CL" dirty="0"/>
                    </a:p>
                  </a:txBody>
                  <a:tcPr/>
                </a:tc>
              </a:tr>
            </a:tbl>
          </a:graphicData>
        </a:graphic>
      </p:graphicFrame>
    </p:spTree>
    <p:extLst>
      <p:ext uri="{BB962C8B-B14F-4D97-AF65-F5344CB8AC3E}">
        <p14:creationId xmlns:p14="http://schemas.microsoft.com/office/powerpoint/2010/main" val="178032138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685800"/>
            <a:ext cx="8001000" cy="737756"/>
          </a:xfrm>
        </p:spPr>
        <p:txBody>
          <a:bodyPr>
            <a:normAutofit fontScale="90000"/>
          </a:bodyPr>
          <a:lstStyle/>
          <a:p>
            <a:r>
              <a:rPr lang="es-CL" dirty="0" smtClean="0">
                <a:solidFill>
                  <a:schemeClr val="bg1"/>
                </a:solidFill>
              </a:rPr>
              <a:t>LA ECUACION CONTABLE</a:t>
            </a:r>
            <a:endParaRPr lang="es-CL" dirty="0">
              <a:solidFill>
                <a:schemeClr val="bg1"/>
              </a:solidFill>
            </a:endParaRPr>
          </a:p>
        </p:txBody>
      </p:sp>
      <p:sp>
        <p:nvSpPr>
          <p:cNvPr id="3" name="Subtítulo 2"/>
          <p:cNvSpPr>
            <a:spLocks noGrp="1"/>
          </p:cNvSpPr>
          <p:nvPr>
            <p:ph type="subTitle" idx="1"/>
          </p:nvPr>
        </p:nvSpPr>
        <p:spPr>
          <a:xfrm>
            <a:off x="684212" y="1662778"/>
            <a:ext cx="10753004" cy="2951787"/>
          </a:xfrm>
        </p:spPr>
        <p:txBody>
          <a:bodyPr>
            <a:normAutofit/>
          </a:bodyPr>
          <a:lstStyle/>
          <a:p>
            <a:r>
              <a:rPr lang="es-CL" b="1" u="sng" dirty="0" smtClean="0">
                <a:solidFill>
                  <a:srgbClr val="FF0000"/>
                </a:solidFill>
              </a:rPr>
              <a:t>EJERCICIO APLICADO” COMPAÑÍA DOS RUEDAS”:</a:t>
            </a:r>
          </a:p>
          <a:p>
            <a:r>
              <a:rPr lang="es-CL" dirty="0" smtClean="0">
                <a:solidFill>
                  <a:schemeClr val="bg1"/>
                </a:solidFill>
              </a:rPr>
              <a:t>El señor Pedro Pérez comienza sus actividades procediendo a comprar en efectivo mercaderías a precio de costo por  $ 150.000.</a:t>
            </a:r>
          </a:p>
          <a:p>
            <a:r>
              <a:rPr lang="es-CL" dirty="0" smtClean="0">
                <a:solidFill>
                  <a:schemeClr val="bg1"/>
                </a:solidFill>
              </a:rPr>
              <a:t>Producto de todo lo anterior el balance inicial de la empresa “ dos ruedas “ experimentara  la siguiente variación:</a:t>
            </a:r>
            <a:endParaRPr lang="es-CL" dirty="0">
              <a:solidFill>
                <a:schemeClr val="bg1"/>
              </a:solidFill>
            </a:endParaRPr>
          </a:p>
        </p:txBody>
      </p:sp>
      <p:graphicFrame>
        <p:nvGraphicFramePr>
          <p:cNvPr id="4" name="Tabla 3"/>
          <p:cNvGraphicFramePr>
            <a:graphicFrameLocks noGrp="1"/>
          </p:cNvGraphicFramePr>
          <p:nvPr>
            <p:extLst>
              <p:ext uri="{D42A27DB-BD31-4B8C-83A1-F6EECF244321}">
                <p14:modId xmlns:p14="http://schemas.microsoft.com/office/powerpoint/2010/main" val="2569454917"/>
              </p:ext>
            </p:extLst>
          </p:nvPr>
        </p:nvGraphicFramePr>
        <p:xfrm>
          <a:off x="286438" y="3611330"/>
          <a:ext cx="11810081" cy="3108960"/>
        </p:xfrm>
        <a:graphic>
          <a:graphicData uri="http://schemas.openxmlformats.org/drawingml/2006/table">
            <a:tbl>
              <a:tblPr firstRow="1" bandRow="1">
                <a:tableStyleId>{5C22544A-7EE6-4342-B048-85BDC9FD1C3A}</a:tableStyleId>
              </a:tblPr>
              <a:tblGrid>
                <a:gridCol w="11810081"/>
              </a:tblGrid>
              <a:tr h="306269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s-CL" sz="1800" b="1" dirty="0" smtClean="0"/>
                        <a:t>EFECTIVO</a:t>
                      </a:r>
                      <a:r>
                        <a:rPr lang="es-CL" sz="1800" b="1" baseline="0" dirty="0" smtClean="0"/>
                        <a:t> $350.000+ MERCADERIAS $150.000</a:t>
                      </a:r>
                      <a:r>
                        <a:rPr lang="es-CL" sz="1800" b="1" dirty="0" smtClean="0"/>
                        <a:t> = PRESTAMO</a:t>
                      </a:r>
                      <a:r>
                        <a:rPr lang="es-CL" sz="1800" b="1" baseline="0" dirty="0" smtClean="0"/>
                        <a:t> BANCARIO $100.000</a:t>
                      </a:r>
                      <a:r>
                        <a:rPr lang="es-CL" sz="1800" b="1" dirty="0" smtClean="0"/>
                        <a:t> + CAPITAL INICIAL</a:t>
                      </a:r>
                      <a:r>
                        <a:rPr lang="es-CL" sz="1800" b="1" baseline="0" dirty="0" smtClean="0"/>
                        <a:t>  $400.000</a:t>
                      </a:r>
                    </a:p>
                    <a:p>
                      <a:pPr marL="0" marR="0" lvl="0" indent="0" algn="l" defTabSz="457200" rtl="0" eaLnBrk="1" fontAlgn="auto" latinLnBrk="0" hangingPunct="1">
                        <a:lnSpc>
                          <a:spcPct val="100000"/>
                        </a:lnSpc>
                        <a:spcBef>
                          <a:spcPts val="0"/>
                        </a:spcBef>
                        <a:spcAft>
                          <a:spcPts val="0"/>
                        </a:spcAft>
                        <a:buClrTx/>
                        <a:buSzTx/>
                        <a:buFontTx/>
                        <a:buNone/>
                        <a:tabLst/>
                        <a:defRPr/>
                      </a:pPr>
                      <a:endParaRPr lang="es-CL" sz="1800" b="1" baseline="0" dirty="0" smtClean="0"/>
                    </a:p>
                    <a:p>
                      <a:pPr marL="0" marR="0" lvl="0" indent="0" algn="l" defTabSz="457200" rtl="0" eaLnBrk="1" fontAlgn="auto" latinLnBrk="0" hangingPunct="1">
                        <a:lnSpc>
                          <a:spcPct val="100000"/>
                        </a:lnSpc>
                        <a:spcBef>
                          <a:spcPts val="0"/>
                        </a:spcBef>
                        <a:spcAft>
                          <a:spcPts val="0"/>
                        </a:spcAft>
                        <a:buClrTx/>
                        <a:buSzTx/>
                        <a:buFontTx/>
                        <a:buNone/>
                        <a:tabLst/>
                        <a:defRPr/>
                      </a:pPr>
                      <a:r>
                        <a:rPr lang="es-CL" sz="1800" b="1" baseline="0" dirty="0" smtClean="0"/>
                        <a:t>ACTIVOS TOTALES $500.000 =PASIVOS $ 100.000+PATRIMONIO ACCIONISTAS $400.000</a:t>
                      </a:r>
                    </a:p>
                    <a:p>
                      <a:pPr marL="0" marR="0" lvl="0" indent="0" algn="l" defTabSz="457200" rtl="0" eaLnBrk="1" fontAlgn="auto" latinLnBrk="0" hangingPunct="1">
                        <a:lnSpc>
                          <a:spcPct val="100000"/>
                        </a:lnSpc>
                        <a:spcBef>
                          <a:spcPts val="0"/>
                        </a:spcBef>
                        <a:spcAft>
                          <a:spcPts val="0"/>
                        </a:spcAft>
                        <a:buClrTx/>
                        <a:buSzTx/>
                        <a:buFontTx/>
                        <a:buNone/>
                        <a:tabLst/>
                        <a:defRPr/>
                      </a:pPr>
                      <a:r>
                        <a:rPr lang="es-CL" sz="1800" b="1" baseline="0" dirty="0" smtClean="0"/>
                        <a:t>$ 500.000= $500.000</a:t>
                      </a:r>
                    </a:p>
                    <a:p>
                      <a:pPr marL="0" marR="0" lvl="0" indent="0" algn="l" defTabSz="457200" rtl="0" eaLnBrk="1" fontAlgn="auto" latinLnBrk="0" hangingPunct="1">
                        <a:lnSpc>
                          <a:spcPct val="100000"/>
                        </a:lnSpc>
                        <a:spcBef>
                          <a:spcPts val="0"/>
                        </a:spcBef>
                        <a:spcAft>
                          <a:spcPts val="0"/>
                        </a:spcAft>
                        <a:buClrTx/>
                        <a:buSzTx/>
                        <a:buFontTx/>
                        <a:buNone/>
                        <a:tabLst/>
                        <a:defRPr/>
                      </a:pPr>
                      <a:endParaRPr lang="es-CL" sz="1800" b="1" baseline="0" dirty="0" smtClean="0"/>
                    </a:p>
                    <a:p>
                      <a:pPr marL="0" marR="0" lvl="0" indent="0" algn="l" defTabSz="457200" rtl="0" eaLnBrk="1" fontAlgn="auto" latinLnBrk="0" hangingPunct="1">
                        <a:lnSpc>
                          <a:spcPct val="100000"/>
                        </a:lnSpc>
                        <a:spcBef>
                          <a:spcPts val="0"/>
                        </a:spcBef>
                        <a:spcAft>
                          <a:spcPts val="0"/>
                        </a:spcAft>
                        <a:buClrTx/>
                        <a:buSzTx/>
                        <a:buFontTx/>
                        <a:buNone/>
                        <a:tabLst/>
                        <a:defRPr/>
                      </a:pPr>
                      <a:r>
                        <a:rPr lang="es-CL" sz="1800" b="1" baseline="0" dirty="0" smtClean="0">
                          <a:solidFill>
                            <a:srgbClr val="FF0000"/>
                          </a:solidFill>
                        </a:rPr>
                        <a:t>NOTA: No existe variación patrimonial alguna  pues se trata de la primera transacción operacional de la empresa pero que tan solo implica un cambio en la composición de sus activos( no hay variación patrimonial alguna para beneficio de los dueños)</a:t>
                      </a:r>
                      <a:endParaRPr lang="es-CL" sz="1800" b="1" dirty="0" smtClean="0">
                        <a:solidFill>
                          <a:srgbClr val="FF0000"/>
                        </a:solidFill>
                      </a:endParaRPr>
                    </a:p>
                    <a:p>
                      <a:endParaRPr lang="es-CL" dirty="0" smtClean="0"/>
                    </a:p>
                    <a:p>
                      <a:endParaRPr lang="es-CL" dirty="0"/>
                    </a:p>
                  </a:txBody>
                  <a:tcPr/>
                </a:tc>
              </a:tr>
            </a:tbl>
          </a:graphicData>
        </a:graphic>
      </p:graphicFrame>
    </p:spTree>
    <p:extLst>
      <p:ext uri="{BB962C8B-B14F-4D97-AF65-F5344CB8AC3E}">
        <p14:creationId xmlns:p14="http://schemas.microsoft.com/office/powerpoint/2010/main" val="77276215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685800"/>
            <a:ext cx="8001000" cy="737756"/>
          </a:xfrm>
        </p:spPr>
        <p:txBody>
          <a:bodyPr>
            <a:normAutofit fontScale="90000"/>
          </a:bodyPr>
          <a:lstStyle/>
          <a:p>
            <a:r>
              <a:rPr lang="es-CL" dirty="0" smtClean="0">
                <a:solidFill>
                  <a:schemeClr val="bg1"/>
                </a:solidFill>
              </a:rPr>
              <a:t>LA ECUACION CONTABLE</a:t>
            </a:r>
            <a:endParaRPr lang="es-CL" dirty="0">
              <a:solidFill>
                <a:schemeClr val="bg1"/>
              </a:solidFill>
            </a:endParaRPr>
          </a:p>
        </p:txBody>
      </p:sp>
      <p:sp>
        <p:nvSpPr>
          <p:cNvPr id="3" name="Subtítulo 2"/>
          <p:cNvSpPr>
            <a:spLocks noGrp="1"/>
          </p:cNvSpPr>
          <p:nvPr>
            <p:ph type="subTitle" idx="1"/>
          </p:nvPr>
        </p:nvSpPr>
        <p:spPr>
          <a:xfrm>
            <a:off x="768927" y="1828031"/>
            <a:ext cx="10753004" cy="2951787"/>
          </a:xfrm>
        </p:spPr>
        <p:txBody>
          <a:bodyPr>
            <a:normAutofit/>
          </a:bodyPr>
          <a:lstStyle/>
          <a:p>
            <a:r>
              <a:rPr lang="es-CL" b="1" u="sng" dirty="0" smtClean="0">
                <a:solidFill>
                  <a:srgbClr val="FF0000"/>
                </a:solidFill>
              </a:rPr>
              <a:t>EJERCICIO APLICADO” COMPAÑÍA DOS RUEDAS”:</a:t>
            </a:r>
          </a:p>
          <a:p>
            <a:r>
              <a:rPr lang="es-CL" dirty="0" smtClean="0">
                <a:solidFill>
                  <a:schemeClr val="bg1"/>
                </a:solidFill>
              </a:rPr>
              <a:t>Continuando con las operaciones de la empresa el día 3 de enero la empresa procede con la compra al crédito ,pago a 30 días , de bicicletas por un valor total neto  de $ 10.000.El efecto en la ecuación contable es el siguiente:</a:t>
            </a:r>
            <a:endParaRPr lang="es-CL" dirty="0">
              <a:solidFill>
                <a:schemeClr val="bg1"/>
              </a:solidFill>
            </a:endParaRPr>
          </a:p>
        </p:txBody>
      </p:sp>
      <p:graphicFrame>
        <p:nvGraphicFramePr>
          <p:cNvPr id="4" name="Tabla 3"/>
          <p:cNvGraphicFramePr>
            <a:graphicFrameLocks noGrp="1"/>
          </p:cNvGraphicFramePr>
          <p:nvPr>
            <p:extLst>
              <p:ext uri="{D42A27DB-BD31-4B8C-83A1-F6EECF244321}">
                <p14:modId xmlns:p14="http://schemas.microsoft.com/office/powerpoint/2010/main" val="2647229864"/>
              </p:ext>
            </p:extLst>
          </p:nvPr>
        </p:nvGraphicFramePr>
        <p:xfrm>
          <a:off x="768927" y="3470313"/>
          <a:ext cx="10247939" cy="3032944"/>
        </p:xfrm>
        <a:graphic>
          <a:graphicData uri="http://schemas.openxmlformats.org/drawingml/2006/table">
            <a:tbl>
              <a:tblPr firstRow="1" bandRow="1">
                <a:tableStyleId>{5C22544A-7EE6-4342-B048-85BDC9FD1C3A}</a:tableStyleId>
              </a:tblPr>
              <a:tblGrid>
                <a:gridCol w="10247939"/>
              </a:tblGrid>
              <a:tr h="3032944">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s-CL" sz="1800" b="1" dirty="0" smtClean="0"/>
                        <a:t>EFECTIVO</a:t>
                      </a:r>
                      <a:r>
                        <a:rPr lang="es-CL" sz="1800" b="1" baseline="0" dirty="0" smtClean="0"/>
                        <a:t> $350.000+ MERCADERIAS $150.000+ BICICLETAS $10.000</a:t>
                      </a:r>
                      <a:r>
                        <a:rPr lang="es-CL" sz="1800" b="1" dirty="0" smtClean="0"/>
                        <a:t> = PRESTAMO</a:t>
                      </a:r>
                      <a:r>
                        <a:rPr lang="es-CL" sz="1800" b="1" baseline="0" dirty="0" smtClean="0"/>
                        <a:t> BANCARIO $100.000</a:t>
                      </a:r>
                      <a:r>
                        <a:rPr lang="es-CL" sz="1800" b="1" dirty="0" smtClean="0"/>
                        <a:t> + CUENTAS POR PAGAR $ 10.000 CAPITAL INICIAL</a:t>
                      </a:r>
                      <a:r>
                        <a:rPr lang="es-CL" sz="1800" b="1" baseline="0" dirty="0" smtClean="0"/>
                        <a:t>  $400.000</a:t>
                      </a:r>
                    </a:p>
                    <a:p>
                      <a:pPr marL="0" marR="0" lvl="0" indent="0" algn="l" defTabSz="457200" rtl="0" eaLnBrk="1" fontAlgn="auto" latinLnBrk="0" hangingPunct="1">
                        <a:lnSpc>
                          <a:spcPct val="100000"/>
                        </a:lnSpc>
                        <a:spcBef>
                          <a:spcPts val="0"/>
                        </a:spcBef>
                        <a:spcAft>
                          <a:spcPts val="0"/>
                        </a:spcAft>
                        <a:buClrTx/>
                        <a:buSzTx/>
                        <a:buFontTx/>
                        <a:buNone/>
                        <a:tabLst/>
                        <a:defRPr/>
                      </a:pPr>
                      <a:endParaRPr lang="es-CL" sz="1800" b="1" baseline="0" dirty="0" smtClean="0"/>
                    </a:p>
                    <a:p>
                      <a:pPr marL="0" marR="0" lvl="0" indent="0" algn="l" defTabSz="457200" rtl="0" eaLnBrk="1" fontAlgn="auto" latinLnBrk="0" hangingPunct="1">
                        <a:lnSpc>
                          <a:spcPct val="100000"/>
                        </a:lnSpc>
                        <a:spcBef>
                          <a:spcPts val="0"/>
                        </a:spcBef>
                        <a:spcAft>
                          <a:spcPts val="0"/>
                        </a:spcAft>
                        <a:buClrTx/>
                        <a:buSzTx/>
                        <a:buFontTx/>
                        <a:buNone/>
                        <a:tabLst/>
                        <a:defRPr/>
                      </a:pPr>
                      <a:r>
                        <a:rPr lang="es-CL" sz="1800" b="1" baseline="0" dirty="0" smtClean="0"/>
                        <a:t>ACTIVOS TOTALES $510.000 =PASIVOS $110.000 +PATRIMONIO ACCIONISTAS $400.000</a:t>
                      </a:r>
                    </a:p>
                    <a:p>
                      <a:pPr marL="0" marR="0" lvl="0" indent="0" algn="l" defTabSz="457200" rtl="0" eaLnBrk="1" fontAlgn="auto" latinLnBrk="0" hangingPunct="1">
                        <a:lnSpc>
                          <a:spcPct val="100000"/>
                        </a:lnSpc>
                        <a:spcBef>
                          <a:spcPts val="0"/>
                        </a:spcBef>
                        <a:spcAft>
                          <a:spcPts val="0"/>
                        </a:spcAft>
                        <a:buClrTx/>
                        <a:buSzTx/>
                        <a:buFontTx/>
                        <a:buNone/>
                        <a:tabLst/>
                        <a:defRPr/>
                      </a:pPr>
                      <a:r>
                        <a:rPr lang="es-CL" sz="1800" b="1" baseline="0" dirty="0" smtClean="0"/>
                        <a:t>$ 510.000= $510.000</a:t>
                      </a:r>
                    </a:p>
                    <a:p>
                      <a:pPr marL="0" marR="0" lvl="0" indent="0" algn="l" defTabSz="457200" rtl="0" eaLnBrk="1" fontAlgn="auto" latinLnBrk="0" hangingPunct="1">
                        <a:lnSpc>
                          <a:spcPct val="100000"/>
                        </a:lnSpc>
                        <a:spcBef>
                          <a:spcPts val="0"/>
                        </a:spcBef>
                        <a:spcAft>
                          <a:spcPts val="0"/>
                        </a:spcAft>
                        <a:buClrTx/>
                        <a:buSzTx/>
                        <a:buFontTx/>
                        <a:buNone/>
                        <a:tabLst/>
                        <a:defRPr/>
                      </a:pPr>
                      <a:endParaRPr lang="es-CL" sz="1800" b="1" baseline="0" dirty="0" smtClean="0"/>
                    </a:p>
                    <a:p>
                      <a:pPr marL="0" marR="0" lvl="0" indent="0" algn="l" defTabSz="457200" rtl="0" eaLnBrk="1" fontAlgn="auto" latinLnBrk="0" hangingPunct="1">
                        <a:lnSpc>
                          <a:spcPct val="100000"/>
                        </a:lnSpc>
                        <a:spcBef>
                          <a:spcPts val="0"/>
                        </a:spcBef>
                        <a:spcAft>
                          <a:spcPts val="0"/>
                        </a:spcAft>
                        <a:buClrTx/>
                        <a:buSzTx/>
                        <a:buFontTx/>
                        <a:buNone/>
                        <a:tabLst/>
                        <a:defRPr/>
                      </a:pPr>
                      <a:r>
                        <a:rPr lang="es-CL" sz="1800" b="1" baseline="0" dirty="0" smtClean="0">
                          <a:solidFill>
                            <a:srgbClr val="FF0000"/>
                          </a:solidFill>
                        </a:rPr>
                        <a:t>NOTA:  No  existe variación patrimonial   pues se trata de un aumento de activos con fines comerciales realizada al crédito , lo que si  tiene un impacto  de  incremento  directo sobre los pasivos ( compromisos con terceros diferentes a los dueños).</a:t>
                      </a:r>
                      <a:endParaRPr lang="es-CL" sz="1800" b="1" dirty="0" smtClean="0">
                        <a:solidFill>
                          <a:srgbClr val="FF0000"/>
                        </a:solidFill>
                      </a:endParaRPr>
                    </a:p>
                    <a:p>
                      <a:endParaRPr lang="es-CL" dirty="0"/>
                    </a:p>
                  </a:txBody>
                  <a:tcPr/>
                </a:tc>
              </a:tr>
            </a:tbl>
          </a:graphicData>
        </a:graphic>
      </p:graphicFrame>
    </p:spTree>
    <p:extLst>
      <p:ext uri="{BB962C8B-B14F-4D97-AF65-F5344CB8AC3E}">
        <p14:creationId xmlns:p14="http://schemas.microsoft.com/office/powerpoint/2010/main" val="57682533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685800"/>
            <a:ext cx="8001000" cy="737756"/>
          </a:xfrm>
        </p:spPr>
        <p:txBody>
          <a:bodyPr>
            <a:normAutofit fontScale="90000"/>
          </a:bodyPr>
          <a:lstStyle/>
          <a:p>
            <a:r>
              <a:rPr lang="es-CL" dirty="0" smtClean="0">
                <a:solidFill>
                  <a:schemeClr val="bg1"/>
                </a:solidFill>
              </a:rPr>
              <a:t>LA ECUACION CONTABLE</a:t>
            </a:r>
            <a:endParaRPr lang="es-CL" dirty="0">
              <a:solidFill>
                <a:schemeClr val="bg1"/>
              </a:solidFill>
            </a:endParaRPr>
          </a:p>
        </p:txBody>
      </p:sp>
      <p:sp>
        <p:nvSpPr>
          <p:cNvPr id="3" name="Subtítulo 2"/>
          <p:cNvSpPr>
            <a:spLocks noGrp="1"/>
          </p:cNvSpPr>
          <p:nvPr>
            <p:ph type="subTitle" idx="1"/>
          </p:nvPr>
        </p:nvSpPr>
        <p:spPr>
          <a:xfrm>
            <a:off x="783363" y="1728879"/>
            <a:ext cx="10753004" cy="4242263"/>
          </a:xfrm>
        </p:spPr>
        <p:txBody>
          <a:bodyPr>
            <a:normAutofit fontScale="92500" lnSpcReduction="20000"/>
          </a:bodyPr>
          <a:lstStyle/>
          <a:p>
            <a:r>
              <a:rPr lang="es-CL" b="1" u="sng" dirty="0" smtClean="0">
                <a:solidFill>
                  <a:srgbClr val="FF0000"/>
                </a:solidFill>
              </a:rPr>
              <a:t>EJERCICIO APLICADO” COMPAÑÍA DOS RUEDAS”, explicación de la transacción:</a:t>
            </a:r>
          </a:p>
          <a:p>
            <a:r>
              <a:rPr lang="es-CL" dirty="0" smtClean="0">
                <a:solidFill>
                  <a:srgbClr val="FF0000"/>
                </a:solidFill>
              </a:rPr>
              <a:t>COMPRAS AL CRÉDITO: </a:t>
            </a:r>
            <a:r>
              <a:rPr lang="es-CL" dirty="0" smtClean="0">
                <a:solidFill>
                  <a:schemeClr val="bg1"/>
                </a:solidFill>
              </a:rPr>
              <a:t>La mayor parte de las compras( y ventas) en todo el mundo se realizan sobre una base  de crédito y no sobre una base de efectivo. Esta actitud de  compre ahora y proceda a pagar después prevalece particularmente entre los productores, mayoristas y vendedores al detalle. Ciertamente la extensión del crédito parece ser un lubricante principal de la economía mundial( ejemplo del uso de l tarjeta de crédito ).De esta forma a menos que un cliente sea considerado como un riesgo crediticio peligroso, no se es para la recepción del efectivo sino hasta una fecha posterior.</a:t>
            </a:r>
          </a:p>
          <a:p>
            <a:r>
              <a:rPr lang="es-CL" dirty="0" smtClean="0">
                <a:solidFill>
                  <a:schemeClr val="bg1"/>
                </a:solidFill>
              </a:rPr>
              <a:t>La venta en lo concreto es reflejada contablemente como una deuda del comprador o bien como una cuenta por pagar como es en le caso en comento de la Compañía” Dos Ruedas”.</a:t>
            </a:r>
          </a:p>
          <a:p>
            <a:r>
              <a:rPr lang="es-CL" dirty="0" smtClean="0">
                <a:solidFill>
                  <a:schemeClr val="bg1"/>
                </a:solidFill>
              </a:rPr>
              <a:t>Se incrementa el activo bicicletas  y aparece como contrapartida un pasivo con terceros denominado cuentas por pagar( de ser compras habituales suelen denominarse proveedores.)</a:t>
            </a:r>
            <a:endParaRPr lang="es-CL" dirty="0">
              <a:solidFill>
                <a:schemeClr val="bg1"/>
              </a:solidFill>
            </a:endParaRPr>
          </a:p>
        </p:txBody>
      </p:sp>
    </p:spTree>
    <p:extLst>
      <p:ext uri="{BB962C8B-B14F-4D97-AF65-F5344CB8AC3E}">
        <p14:creationId xmlns:p14="http://schemas.microsoft.com/office/powerpoint/2010/main" val="234406380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685800"/>
            <a:ext cx="8001000" cy="737756"/>
          </a:xfrm>
        </p:spPr>
        <p:txBody>
          <a:bodyPr>
            <a:normAutofit fontScale="90000"/>
          </a:bodyPr>
          <a:lstStyle/>
          <a:p>
            <a:r>
              <a:rPr lang="es-CL" dirty="0" smtClean="0">
                <a:solidFill>
                  <a:schemeClr val="bg1"/>
                </a:solidFill>
              </a:rPr>
              <a:t>LA ECUACION CONTABLE</a:t>
            </a:r>
            <a:endParaRPr lang="es-CL" dirty="0">
              <a:solidFill>
                <a:schemeClr val="bg1"/>
              </a:solidFill>
            </a:endParaRPr>
          </a:p>
        </p:txBody>
      </p:sp>
      <p:sp>
        <p:nvSpPr>
          <p:cNvPr id="3" name="Subtítulo 2"/>
          <p:cNvSpPr>
            <a:spLocks noGrp="1"/>
          </p:cNvSpPr>
          <p:nvPr>
            <p:ph type="subTitle" idx="1"/>
          </p:nvPr>
        </p:nvSpPr>
        <p:spPr>
          <a:xfrm>
            <a:off x="768927" y="1423556"/>
            <a:ext cx="10753004" cy="2951787"/>
          </a:xfrm>
        </p:spPr>
        <p:txBody>
          <a:bodyPr>
            <a:normAutofit/>
          </a:bodyPr>
          <a:lstStyle/>
          <a:p>
            <a:r>
              <a:rPr lang="es-CL" b="1" u="sng" dirty="0" smtClean="0">
                <a:solidFill>
                  <a:srgbClr val="FF0000"/>
                </a:solidFill>
              </a:rPr>
              <a:t>EJERCICIO APLICADO” COMPAÑÍA DOS RUEDAS”:</a:t>
            </a:r>
          </a:p>
          <a:p>
            <a:r>
              <a:rPr lang="es-CL" dirty="0" smtClean="0">
                <a:solidFill>
                  <a:schemeClr val="bg1"/>
                </a:solidFill>
              </a:rPr>
              <a:t>  </a:t>
            </a:r>
            <a:r>
              <a:rPr lang="es-CL" dirty="0">
                <a:solidFill>
                  <a:schemeClr val="bg1"/>
                </a:solidFill>
              </a:rPr>
              <a:t>E</a:t>
            </a:r>
            <a:r>
              <a:rPr lang="es-CL" dirty="0" smtClean="0">
                <a:solidFill>
                  <a:schemeClr val="bg1"/>
                </a:solidFill>
              </a:rPr>
              <a:t>l día 4 de enero la empresa procede con la compra de equipos varios para el funcionamiento de la tienda por un monto de $15.000. se paga $ 4000 en efectivo como cuota inicial y el resto a 60 días. El efecto en la ecuación contable es el siguiente:</a:t>
            </a:r>
            <a:endParaRPr lang="es-CL" dirty="0">
              <a:solidFill>
                <a:schemeClr val="bg1"/>
              </a:solidFill>
            </a:endParaRPr>
          </a:p>
        </p:txBody>
      </p:sp>
      <p:graphicFrame>
        <p:nvGraphicFramePr>
          <p:cNvPr id="4" name="Tabla 3"/>
          <p:cNvGraphicFramePr>
            <a:graphicFrameLocks noGrp="1"/>
          </p:cNvGraphicFramePr>
          <p:nvPr>
            <p:extLst>
              <p:ext uri="{D42A27DB-BD31-4B8C-83A1-F6EECF244321}">
                <p14:modId xmlns:p14="http://schemas.microsoft.com/office/powerpoint/2010/main" val="1865862853"/>
              </p:ext>
            </p:extLst>
          </p:nvPr>
        </p:nvGraphicFramePr>
        <p:xfrm>
          <a:off x="768927" y="3470313"/>
          <a:ext cx="10247939" cy="3108960"/>
        </p:xfrm>
        <a:graphic>
          <a:graphicData uri="http://schemas.openxmlformats.org/drawingml/2006/table">
            <a:tbl>
              <a:tblPr firstRow="1" bandRow="1">
                <a:tableStyleId>{5C22544A-7EE6-4342-B048-85BDC9FD1C3A}</a:tableStyleId>
              </a:tblPr>
              <a:tblGrid>
                <a:gridCol w="10247939"/>
              </a:tblGrid>
              <a:tr h="3032944">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s-CL" sz="1800" b="1" dirty="0" smtClean="0"/>
                        <a:t>EFECTIVO</a:t>
                      </a:r>
                      <a:r>
                        <a:rPr lang="es-CL" sz="1800" b="1" baseline="0" dirty="0" smtClean="0"/>
                        <a:t> $346.000+ MERCADERIAS $150.000+ BICICLETAS $10.000</a:t>
                      </a:r>
                      <a:r>
                        <a:rPr lang="es-CL" sz="1800" b="1" dirty="0" smtClean="0"/>
                        <a:t> +EQUIPOS</a:t>
                      </a:r>
                      <a:r>
                        <a:rPr lang="es-CL" sz="1800" b="1" baseline="0" dirty="0" smtClean="0"/>
                        <a:t> $15.000</a:t>
                      </a:r>
                      <a:r>
                        <a:rPr lang="es-CL" sz="1800" b="1" dirty="0" smtClean="0"/>
                        <a:t>= PRESTAMO</a:t>
                      </a:r>
                      <a:r>
                        <a:rPr lang="es-CL" sz="1800" b="1" baseline="0" dirty="0" smtClean="0"/>
                        <a:t> BANCARIO $100.000</a:t>
                      </a:r>
                      <a:r>
                        <a:rPr lang="es-CL" sz="1800" b="1" dirty="0" smtClean="0"/>
                        <a:t> + CUENTAS POR PAGAR $ 21.000 CAPITAL INICIAL</a:t>
                      </a:r>
                      <a:r>
                        <a:rPr lang="es-CL" sz="1800" b="1" baseline="0" dirty="0" smtClean="0"/>
                        <a:t>  $400.000</a:t>
                      </a:r>
                    </a:p>
                    <a:p>
                      <a:pPr marL="0" marR="0" lvl="0" indent="0" algn="l" defTabSz="457200" rtl="0" eaLnBrk="1" fontAlgn="auto" latinLnBrk="0" hangingPunct="1">
                        <a:lnSpc>
                          <a:spcPct val="100000"/>
                        </a:lnSpc>
                        <a:spcBef>
                          <a:spcPts val="0"/>
                        </a:spcBef>
                        <a:spcAft>
                          <a:spcPts val="0"/>
                        </a:spcAft>
                        <a:buClrTx/>
                        <a:buSzTx/>
                        <a:buFontTx/>
                        <a:buNone/>
                        <a:tabLst/>
                        <a:defRPr/>
                      </a:pPr>
                      <a:endParaRPr lang="es-CL" sz="1800" b="1" baseline="0" dirty="0" smtClean="0"/>
                    </a:p>
                    <a:p>
                      <a:pPr marL="0" marR="0" lvl="0" indent="0" algn="l" defTabSz="457200" rtl="0" eaLnBrk="1" fontAlgn="auto" latinLnBrk="0" hangingPunct="1">
                        <a:lnSpc>
                          <a:spcPct val="100000"/>
                        </a:lnSpc>
                        <a:spcBef>
                          <a:spcPts val="0"/>
                        </a:spcBef>
                        <a:spcAft>
                          <a:spcPts val="0"/>
                        </a:spcAft>
                        <a:buClrTx/>
                        <a:buSzTx/>
                        <a:buFontTx/>
                        <a:buNone/>
                        <a:tabLst/>
                        <a:defRPr/>
                      </a:pPr>
                      <a:r>
                        <a:rPr lang="es-CL" sz="1800" b="1" baseline="0" dirty="0" smtClean="0"/>
                        <a:t>ACTIVOS TOTALES $521.000 =PASIVOS$ 121.000 +PATRIMONIO ACCIONISTAS $400.000</a:t>
                      </a:r>
                    </a:p>
                    <a:p>
                      <a:pPr marL="0" marR="0" lvl="0" indent="0" algn="l" defTabSz="457200" rtl="0" eaLnBrk="1" fontAlgn="auto" latinLnBrk="0" hangingPunct="1">
                        <a:lnSpc>
                          <a:spcPct val="100000"/>
                        </a:lnSpc>
                        <a:spcBef>
                          <a:spcPts val="0"/>
                        </a:spcBef>
                        <a:spcAft>
                          <a:spcPts val="0"/>
                        </a:spcAft>
                        <a:buClrTx/>
                        <a:buSzTx/>
                        <a:buFontTx/>
                        <a:buNone/>
                        <a:tabLst/>
                        <a:defRPr/>
                      </a:pPr>
                      <a:r>
                        <a:rPr lang="es-CL" sz="1800" b="1" baseline="0" dirty="0" smtClean="0"/>
                        <a:t>$ 521.000= $521.000</a:t>
                      </a:r>
                    </a:p>
                    <a:p>
                      <a:pPr marL="0" marR="0" lvl="0" indent="0" algn="l" defTabSz="457200" rtl="0" eaLnBrk="1" fontAlgn="auto" latinLnBrk="0" hangingPunct="1">
                        <a:lnSpc>
                          <a:spcPct val="100000"/>
                        </a:lnSpc>
                        <a:spcBef>
                          <a:spcPts val="0"/>
                        </a:spcBef>
                        <a:spcAft>
                          <a:spcPts val="0"/>
                        </a:spcAft>
                        <a:buClrTx/>
                        <a:buSzTx/>
                        <a:buFontTx/>
                        <a:buNone/>
                        <a:tabLst/>
                        <a:defRPr/>
                      </a:pPr>
                      <a:endParaRPr lang="es-CL" sz="1800" b="1" baseline="0" dirty="0" smtClean="0"/>
                    </a:p>
                    <a:p>
                      <a:pPr marL="0" marR="0" lvl="0" indent="0" algn="l" defTabSz="457200" rtl="0" eaLnBrk="1" fontAlgn="auto" latinLnBrk="0" hangingPunct="1">
                        <a:lnSpc>
                          <a:spcPct val="100000"/>
                        </a:lnSpc>
                        <a:spcBef>
                          <a:spcPts val="0"/>
                        </a:spcBef>
                        <a:spcAft>
                          <a:spcPts val="0"/>
                        </a:spcAft>
                        <a:buClrTx/>
                        <a:buSzTx/>
                        <a:buFontTx/>
                        <a:buNone/>
                        <a:tabLst/>
                        <a:defRPr/>
                      </a:pPr>
                      <a:r>
                        <a:rPr lang="es-CL" sz="1800" b="1" baseline="0" dirty="0" smtClean="0">
                          <a:solidFill>
                            <a:srgbClr val="FF0000"/>
                          </a:solidFill>
                        </a:rPr>
                        <a:t>NOTA:  No  existe variación patrimonial   pues se trata de un aumento de activos con fines  de inversión para funcionamiento del negocio realizada al contado y al  crédito , lo que tiene un impacto  directo sobre los activos y pasivos ( compromisos con terceros diferentes a los dueños).</a:t>
                      </a:r>
                      <a:endParaRPr lang="es-CL" sz="1800" b="1" dirty="0" smtClean="0">
                        <a:solidFill>
                          <a:srgbClr val="FF0000"/>
                        </a:solidFill>
                      </a:endParaRPr>
                    </a:p>
                    <a:p>
                      <a:endParaRPr lang="es-CL" dirty="0"/>
                    </a:p>
                  </a:txBody>
                  <a:tcPr/>
                </a:tc>
              </a:tr>
            </a:tbl>
          </a:graphicData>
        </a:graphic>
      </p:graphicFrame>
    </p:spTree>
    <p:extLst>
      <p:ext uri="{BB962C8B-B14F-4D97-AF65-F5344CB8AC3E}">
        <p14:creationId xmlns:p14="http://schemas.microsoft.com/office/powerpoint/2010/main" val="162455689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685800"/>
            <a:ext cx="8001000" cy="737756"/>
          </a:xfrm>
        </p:spPr>
        <p:txBody>
          <a:bodyPr>
            <a:normAutofit fontScale="90000"/>
          </a:bodyPr>
          <a:lstStyle/>
          <a:p>
            <a:r>
              <a:rPr lang="es-CL" dirty="0" smtClean="0">
                <a:solidFill>
                  <a:schemeClr val="bg1"/>
                </a:solidFill>
              </a:rPr>
              <a:t>LA ECUACION CONTABLE</a:t>
            </a:r>
            <a:endParaRPr lang="es-CL" dirty="0">
              <a:solidFill>
                <a:schemeClr val="bg1"/>
              </a:solidFill>
            </a:endParaRPr>
          </a:p>
        </p:txBody>
      </p:sp>
      <p:sp>
        <p:nvSpPr>
          <p:cNvPr id="3" name="Subtítulo 2"/>
          <p:cNvSpPr>
            <a:spLocks noGrp="1"/>
          </p:cNvSpPr>
          <p:nvPr>
            <p:ph type="subTitle" idx="1"/>
          </p:nvPr>
        </p:nvSpPr>
        <p:spPr>
          <a:xfrm>
            <a:off x="783363" y="1728879"/>
            <a:ext cx="10753004" cy="4242263"/>
          </a:xfrm>
        </p:spPr>
        <p:txBody>
          <a:bodyPr>
            <a:normAutofit/>
          </a:bodyPr>
          <a:lstStyle/>
          <a:p>
            <a:r>
              <a:rPr lang="es-CL" b="1" u="sng" dirty="0" smtClean="0">
                <a:solidFill>
                  <a:srgbClr val="FF0000"/>
                </a:solidFill>
              </a:rPr>
              <a:t>EJERCICIO APLICADO” COMPAÑÍA DOS RUEDAS”, explicación de la transacción:</a:t>
            </a:r>
          </a:p>
          <a:p>
            <a:r>
              <a:rPr lang="es-CL" dirty="0" smtClean="0">
                <a:solidFill>
                  <a:srgbClr val="FF0000"/>
                </a:solidFill>
              </a:rPr>
              <a:t>COMPRAS AL  CONTADO Y AL CRÉDITO: </a:t>
            </a:r>
            <a:r>
              <a:rPr lang="es-CL" dirty="0" smtClean="0">
                <a:solidFill>
                  <a:schemeClr val="bg1"/>
                </a:solidFill>
              </a:rPr>
              <a:t>Este es el primer ejemplo e un efecto compuesto en el sentido que más de dos cuentas  de dos cuenta  se afectan simultáneamente . Equipamiento  se  incrementa en $15.000 y  el efectivo disminuye en $ 4000, y aparece un nuevo pasivo  “cuentas por pagar” por un monto de $ 11.000. </a:t>
            </a:r>
            <a:endParaRPr lang="es-CL" dirty="0">
              <a:solidFill>
                <a:schemeClr val="bg1"/>
              </a:solidFill>
            </a:endParaRPr>
          </a:p>
        </p:txBody>
      </p:sp>
    </p:spTree>
    <p:extLst>
      <p:ext uri="{BB962C8B-B14F-4D97-AF65-F5344CB8AC3E}">
        <p14:creationId xmlns:p14="http://schemas.microsoft.com/office/powerpoint/2010/main" val="394429976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685800"/>
            <a:ext cx="8001000" cy="737756"/>
          </a:xfrm>
        </p:spPr>
        <p:txBody>
          <a:bodyPr>
            <a:normAutofit fontScale="90000"/>
          </a:bodyPr>
          <a:lstStyle/>
          <a:p>
            <a:r>
              <a:rPr lang="es-CL" dirty="0" smtClean="0">
                <a:solidFill>
                  <a:schemeClr val="bg1"/>
                </a:solidFill>
              </a:rPr>
              <a:t>LA ECUACION CONTABLE</a:t>
            </a:r>
            <a:endParaRPr lang="es-CL" dirty="0">
              <a:solidFill>
                <a:schemeClr val="bg1"/>
              </a:solidFill>
            </a:endParaRPr>
          </a:p>
        </p:txBody>
      </p:sp>
      <p:sp>
        <p:nvSpPr>
          <p:cNvPr id="3" name="Subtítulo 2"/>
          <p:cNvSpPr>
            <a:spLocks noGrp="1"/>
          </p:cNvSpPr>
          <p:nvPr>
            <p:ph type="subTitle" idx="1"/>
          </p:nvPr>
        </p:nvSpPr>
        <p:spPr>
          <a:xfrm>
            <a:off x="768927" y="1423556"/>
            <a:ext cx="10753004" cy="2951787"/>
          </a:xfrm>
        </p:spPr>
        <p:txBody>
          <a:bodyPr>
            <a:normAutofit/>
          </a:bodyPr>
          <a:lstStyle/>
          <a:p>
            <a:r>
              <a:rPr lang="es-CL" b="1" u="sng" dirty="0" smtClean="0">
                <a:solidFill>
                  <a:srgbClr val="FF0000"/>
                </a:solidFill>
              </a:rPr>
              <a:t>EJERCICIO APLICADO” COMPAÑÍA DOS RUEDAS”:</a:t>
            </a:r>
          </a:p>
          <a:p>
            <a:r>
              <a:rPr lang="es-CL" dirty="0" smtClean="0">
                <a:solidFill>
                  <a:schemeClr val="bg1"/>
                </a:solidFill>
              </a:rPr>
              <a:t>  </a:t>
            </a:r>
            <a:r>
              <a:rPr lang="es-CL" dirty="0">
                <a:solidFill>
                  <a:schemeClr val="bg1"/>
                </a:solidFill>
              </a:rPr>
              <a:t>E</a:t>
            </a:r>
            <a:r>
              <a:rPr lang="es-CL" dirty="0" smtClean="0">
                <a:solidFill>
                  <a:schemeClr val="bg1"/>
                </a:solidFill>
              </a:rPr>
              <a:t>l día 5 de enero la empresa vende un mostrador de la tienda en un valor de </a:t>
            </a:r>
          </a:p>
          <a:p>
            <a:r>
              <a:rPr lang="es-CL" dirty="0" smtClean="0">
                <a:solidFill>
                  <a:schemeClr val="bg1"/>
                </a:solidFill>
              </a:rPr>
              <a:t>$1000 , su valor de venta es exactamente igual a su costo y se acuerda recibir el pago a 30 días:</a:t>
            </a:r>
            <a:endParaRPr lang="es-CL" dirty="0">
              <a:solidFill>
                <a:schemeClr val="bg1"/>
              </a:solidFill>
            </a:endParaRPr>
          </a:p>
        </p:txBody>
      </p:sp>
      <p:graphicFrame>
        <p:nvGraphicFramePr>
          <p:cNvPr id="4" name="Tabla 3"/>
          <p:cNvGraphicFramePr>
            <a:graphicFrameLocks noGrp="1"/>
          </p:cNvGraphicFramePr>
          <p:nvPr>
            <p:extLst>
              <p:ext uri="{D42A27DB-BD31-4B8C-83A1-F6EECF244321}">
                <p14:modId xmlns:p14="http://schemas.microsoft.com/office/powerpoint/2010/main" val="3601281398"/>
              </p:ext>
            </p:extLst>
          </p:nvPr>
        </p:nvGraphicFramePr>
        <p:xfrm>
          <a:off x="768927" y="3470313"/>
          <a:ext cx="10247939" cy="3108960"/>
        </p:xfrm>
        <a:graphic>
          <a:graphicData uri="http://schemas.openxmlformats.org/drawingml/2006/table">
            <a:tbl>
              <a:tblPr firstRow="1" bandRow="1">
                <a:tableStyleId>{5C22544A-7EE6-4342-B048-85BDC9FD1C3A}</a:tableStyleId>
              </a:tblPr>
              <a:tblGrid>
                <a:gridCol w="10247939"/>
              </a:tblGrid>
              <a:tr h="3032944">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s-CL" sz="1800" b="1" dirty="0" smtClean="0"/>
                        <a:t>EFECTIVO</a:t>
                      </a:r>
                      <a:r>
                        <a:rPr lang="es-CL" sz="1800" b="1" baseline="0" dirty="0" smtClean="0"/>
                        <a:t> $346.000+ MERCADERIAS $150.000+ BICICLETAS $10.000</a:t>
                      </a:r>
                      <a:r>
                        <a:rPr lang="es-CL" sz="1800" b="1" dirty="0" smtClean="0"/>
                        <a:t> +EQUIPOS</a:t>
                      </a:r>
                      <a:r>
                        <a:rPr lang="es-CL" sz="1800" b="1" baseline="0" dirty="0" smtClean="0"/>
                        <a:t> $14.000 + CUENTAS POR COBRAR $1000</a:t>
                      </a:r>
                      <a:r>
                        <a:rPr lang="es-CL" sz="1800" b="1" dirty="0" smtClean="0"/>
                        <a:t>= PRESTAMO</a:t>
                      </a:r>
                      <a:r>
                        <a:rPr lang="es-CL" sz="1800" b="1" baseline="0" dirty="0" smtClean="0"/>
                        <a:t> BANCARIO $100.000</a:t>
                      </a:r>
                      <a:r>
                        <a:rPr lang="es-CL" sz="1800" b="1" dirty="0" smtClean="0"/>
                        <a:t> + CUENTAS POR PAGAR $ 21.000 CAPITAL INICIAL</a:t>
                      </a:r>
                      <a:r>
                        <a:rPr lang="es-CL" sz="1800" b="1" baseline="0" dirty="0" smtClean="0"/>
                        <a:t>  $400.000</a:t>
                      </a:r>
                    </a:p>
                    <a:p>
                      <a:pPr marL="0" marR="0" lvl="0" indent="0" algn="l" defTabSz="457200" rtl="0" eaLnBrk="1" fontAlgn="auto" latinLnBrk="0" hangingPunct="1">
                        <a:lnSpc>
                          <a:spcPct val="100000"/>
                        </a:lnSpc>
                        <a:spcBef>
                          <a:spcPts val="0"/>
                        </a:spcBef>
                        <a:spcAft>
                          <a:spcPts val="0"/>
                        </a:spcAft>
                        <a:buClrTx/>
                        <a:buSzTx/>
                        <a:buFontTx/>
                        <a:buNone/>
                        <a:tabLst/>
                        <a:defRPr/>
                      </a:pPr>
                      <a:endParaRPr lang="es-CL" sz="1800" b="1" baseline="0" dirty="0" smtClean="0"/>
                    </a:p>
                    <a:p>
                      <a:pPr marL="0" marR="0" lvl="0" indent="0" algn="l" defTabSz="457200" rtl="0" eaLnBrk="1" fontAlgn="auto" latinLnBrk="0" hangingPunct="1">
                        <a:lnSpc>
                          <a:spcPct val="100000"/>
                        </a:lnSpc>
                        <a:spcBef>
                          <a:spcPts val="0"/>
                        </a:spcBef>
                        <a:spcAft>
                          <a:spcPts val="0"/>
                        </a:spcAft>
                        <a:buClrTx/>
                        <a:buSzTx/>
                        <a:buFontTx/>
                        <a:buNone/>
                        <a:tabLst/>
                        <a:defRPr/>
                      </a:pPr>
                      <a:r>
                        <a:rPr lang="es-CL" sz="1800" b="1" baseline="0" dirty="0" smtClean="0"/>
                        <a:t>ACTIVOS TOTALES $521.000 =PASIVOS$ 21.000 +PATRIMONIO ACCIONISTAS $500.000</a:t>
                      </a:r>
                    </a:p>
                    <a:p>
                      <a:pPr marL="0" marR="0" lvl="0" indent="0" algn="l" defTabSz="457200" rtl="0" eaLnBrk="1" fontAlgn="auto" latinLnBrk="0" hangingPunct="1">
                        <a:lnSpc>
                          <a:spcPct val="100000"/>
                        </a:lnSpc>
                        <a:spcBef>
                          <a:spcPts val="0"/>
                        </a:spcBef>
                        <a:spcAft>
                          <a:spcPts val="0"/>
                        </a:spcAft>
                        <a:buClrTx/>
                        <a:buSzTx/>
                        <a:buFontTx/>
                        <a:buNone/>
                        <a:tabLst/>
                        <a:defRPr/>
                      </a:pPr>
                      <a:r>
                        <a:rPr lang="es-CL" sz="1800" b="1" baseline="0" dirty="0" smtClean="0"/>
                        <a:t>$ 521.000= $521.000</a:t>
                      </a:r>
                    </a:p>
                    <a:p>
                      <a:pPr marL="0" marR="0" lvl="0" indent="0" algn="l" defTabSz="457200" rtl="0" eaLnBrk="1" fontAlgn="auto" latinLnBrk="0" hangingPunct="1">
                        <a:lnSpc>
                          <a:spcPct val="100000"/>
                        </a:lnSpc>
                        <a:spcBef>
                          <a:spcPts val="0"/>
                        </a:spcBef>
                        <a:spcAft>
                          <a:spcPts val="0"/>
                        </a:spcAft>
                        <a:buClrTx/>
                        <a:buSzTx/>
                        <a:buFontTx/>
                        <a:buNone/>
                        <a:tabLst/>
                        <a:defRPr/>
                      </a:pPr>
                      <a:endParaRPr lang="es-CL" sz="1800" b="1" baseline="0" dirty="0" smtClean="0"/>
                    </a:p>
                    <a:p>
                      <a:pPr marL="0" marR="0" lvl="0" indent="0" algn="l" defTabSz="457200" rtl="0" eaLnBrk="1" fontAlgn="auto" latinLnBrk="0" hangingPunct="1">
                        <a:lnSpc>
                          <a:spcPct val="100000"/>
                        </a:lnSpc>
                        <a:spcBef>
                          <a:spcPts val="0"/>
                        </a:spcBef>
                        <a:spcAft>
                          <a:spcPts val="0"/>
                        </a:spcAft>
                        <a:buClrTx/>
                        <a:buSzTx/>
                        <a:buFontTx/>
                        <a:buNone/>
                        <a:tabLst/>
                        <a:defRPr/>
                      </a:pPr>
                      <a:r>
                        <a:rPr lang="es-CL" sz="1800" b="1" baseline="0" dirty="0" smtClean="0">
                          <a:solidFill>
                            <a:srgbClr val="FF0000"/>
                          </a:solidFill>
                        </a:rPr>
                        <a:t>NOTA:  No  existe variación patrimonial   pues se trata de una disminución de activos en equipamiento  de inversión para funcionamiento del negocio, la venta fue realizada al crédito a 30 días( cuentas por cobrar $ 1000).</a:t>
                      </a:r>
                      <a:endParaRPr lang="es-CL" sz="1800" b="1" dirty="0" smtClean="0">
                        <a:solidFill>
                          <a:srgbClr val="FF0000"/>
                        </a:solidFill>
                      </a:endParaRPr>
                    </a:p>
                    <a:p>
                      <a:endParaRPr lang="es-CL" dirty="0"/>
                    </a:p>
                  </a:txBody>
                  <a:tcPr/>
                </a:tc>
              </a:tr>
            </a:tbl>
          </a:graphicData>
        </a:graphic>
      </p:graphicFrame>
    </p:spTree>
    <p:extLst>
      <p:ext uri="{BB962C8B-B14F-4D97-AF65-F5344CB8AC3E}">
        <p14:creationId xmlns:p14="http://schemas.microsoft.com/office/powerpoint/2010/main" val="412921605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685800"/>
            <a:ext cx="8001000" cy="737756"/>
          </a:xfrm>
        </p:spPr>
        <p:txBody>
          <a:bodyPr>
            <a:normAutofit fontScale="90000"/>
          </a:bodyPr>
          <a:lstStyle/>
          <a:p>
            <a:r>
              <a:rPr lang="es-CL" dirty="0" smtClean="0">
                <a:solidFill>
                  <a:schemeClr val="bg1"/>
                </a:solidFill>
              </a:rPr>
              <a:t>LA ECUACION CONTABLE</a:t>
            </a:r>
            <a:endParaRPr lang="es-CL" dirty="0">
              <a:solidFill>
                <a:schemeClr val="bg1"/>
              </a:solidFill>
            </a:endParaRPr>
          </a:p>
        </p:txBody>
      </p:sp>
      <p:sp>
        <p:nvSpPr>
          <p:cNvPr id="3" name="Subtítulo 2"/>
          <p:cNvSpPr>
            <a:spLocks noGrp="1"/>
          </p:cNvSpPr>
          <p:nvPr>
            <p:ph type="subTitle" idx="1"/>
          </p:nvPr>
        </p:nvSpPr>
        <p:spPr>
          <a:xfrm>
            <a:off x="783363" y="1728879"/>
            <a:ext cx="10753004" cy="4242263"/>
          </a:xfrm>
        </p:spPr>
        <p:txBody>
          <a:bodyPr>
            <a:normAutofit/>
          </a:bodyPr>
          <a:lstStyle/>
          <a:p>
            <a:r>
              <a:rPr lang="es-CL" b="1" u="sng" dirty="0" smtClean="0">
                <a:solidFill>
                  <a:srgbClr val="FF0000"/>
                </a:solidFill>
              </a:rPr>
              <a:t>EJERCICIO APLICADO” COMPAÑÍA DOS RUEDAS”, explicación de la transacción:</a:t>
            </a:r>
          </a:p>
          <a:p>
            <a:r>
              <a:rPr lang="es-CL" dirty="0" smtClean="0">
                <a:solidFill>
                  <a:srgbClr val="FF0000"/>
                </a:solidFill>
              </a:rPr>
              <a:t>VENTA AL CRÉDITO: </a:t>
            </a:r>
            <a:r>
              <a:rPr lang="es-CL" dirty="0" smtClean="0">
                <a:solidFill>
                  <a:schemeClr val="bg1"/>
                </a:solidFill>
              </a:rPr>
              <a:t>Esta transacción es similar a la compra al crédito excepto que el vendedor en este caso es la empresa” Dos Ruedas”. Aparece  una nueva cuenta de activo denominada cuentas por cobrar </a:t>
            </a:r>
            <a:r>
              <a:rPr lang="es-CL" dirty="0">
                <a:solidFill>
                  <a:schemeClr val="bg1"/>
                </a:solidFill>
              </a:rPr>
              <a:t>(</a:t>
            </a:r>
            <a:r>
              <a:rPr lang="es-CL" dirty="0" smtClean="0">
                <a:solidFill>
                  <a:schemeClr val="bg1"/>
                </a:solidFill>
              </a:rPr>
              <a:t> activo) y por otra parte disminuya la cuenta  equipamiento en la misma cifra.</a:t>
            </a:r>
          </a:p>
          <a:p>
            <a:r>
              <a:rPr lang="es-CL" dirty="0" smtClean="0">
                <a:solidFill>
                  <a:schemeClr val="bg1"/>
                </a:solidFill>
              </a:rPr>
              <a:t>La venta en lo concreto fue al costo por lo tanto no existe variación patrimonial alguna , ni pérdida ni ganancia.</a:t>
            </a:r>
          </a:p>
          <a:p>
            <a:r>
              <a:rPr lang="es-CL" dirty="0" smtClean="0">
                <a:solidFill>
                  <a:schemeClr val="bg1"/>
                </a:solidFill>
              </a:rPr>
              <a:t>Se trata de una variación producida en un solo lado de la ecuación ( izquierdo).</a:t>
            </a:r>
            <a:endParaRPr lang="es-CL" dirty="0">
              <a:solidFill>
                <a:schemeClr val="bg1"/>
              </a:solidFill>
            </a:endParaRPr>
          </a:p>
        </p:txBody>
      </p:sp>
    </p:spTree>
    <p:extLst>
      <p:ext uri="{BB962C8B-B14F-4D97-AF65-F5344CB8AC3E}">
        <p14:creationId xmlns:p14="http://schemas.microsoft.com/office/powerpoint/2010/main" val="395583651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685800"/>
            <a:ext cx="8001000" cy="737756"/>
          </a:xfrm>
        </p:spPr>
        <p:txBody>
          <a:bodyPr>
            <a:normAutofit fontScale="90000"/>
          </a:bodyPr>
          <a:lstStyle/>
          <a:p>
            <a:r>
              <a:rPr lang="es-CL" dirty="0" smtClean="0">
                <a:solidFill>
                  <a:schemeClr val="bg1"/>
                </a:solidFill>
              </a:rPr>
              <a:t>LA ECUACION CONTABLE</a:t>
            </a:r>
            <a:endParaRPr lang="es-CL" dirty="0">
              <a:solidFill>
                <a:schemeClr val="bg1"/>
              </a:solidFill>
            </a:endParaRPr>
          </a:p>
        </p:txBody>
      </p:sp>
      <p:sp>
        <p:nvSpPr>
          <p:cNvPr id="3" name="Subtítulo 2"/>
          <p:cNvSpPr>
            <a:spLocks noGrp="1"/>
          </p:cNvSpPr>
          <p:nvPr>
            <p:ph type="subTitle" idx="1"/>
          </p:nvPr>
        </p:nvSpPr>
        <p:spPr>
          <a:xfrm>
            <a:off x="768927" y="1423556"/>
            <a:ext cx="10753004" cy="2951787"/>
          </a:xfrm>
        </p:spPr>
        <p:txBody>
          <a:bodyPr>
            <a:normAutofit/>
          </a:bodyPr>
          <a:lstStyle/>
          <a:p>
            <a:r>
              <a:rPr lang="es-CL" b="1" u="sng" dirty="0" smtClean="0">
                <a:solidFill>
                  <a:srgbClr val="FF0000"/>
                </a:solidFill>
              </a:rPr>
              <a:t>EJERCICIO APLICADO” COMPAÑÍA DOS RUEDAS”:</a:t>
            </a:r>
          </a:p>
          <a:p>
            <a:r>
              <a:rPr lang="es-CL" dirty="0" smtClean="0">
                <a:solidFill>
                  <a:schemeClr val="bg1"/>
                </a:solidFill>
              </a:rPr>
              <a:t>  </a:t>
            </a:r>
            <a:r>
              <a:rPr lang="es-CL" dirty="0">
                <a:solidFill>
                  <a:schemeClr val="bg1"/>
                </a:solidFill>
              </a:rPr>
              <a:t>E</a:t>
            </a:r>
            <a:r>
              <a:rPr lang="es-CL" dirty="0" smtClean="0">
                <a:solidFill>
                  <a:schemeClr val="bg1"/>
                </a:solidFill>
              </a:rPr>
              <a:t>l día </a:t>
            </a:r>
            <a:r>
              <a:rPr lang="es-CL" dirty="0">
                <a:solidFill>
                  <a:schemeClr val="bg1"/>
                </a:solidFill>
              </a:rPr>
              <a:t>6</a:t>
            </a:r>
            <a:r>
              <a:rPr lang="es-CL" dirty="0" smtClean="0">
                <a:solidFill>
                  <a:schemeClr val="bg1"/>
                </a:solidFill>
              </a:rPr>
              <a:t> de enero la empresa , procede a devolver algunas bicicletas, cuyo valor en total de las tres bicicletas devueltas asciende a $ 800:</a:t>
            </a:r>
            <a:endParaRPr lang="es-CL" dirty="0">
              <a:solidFill>
                <a:schemeClr val="bg1"/>
              </a:solidFill>
            </a:endParaRPr>
          </a:p>
        </p:txBody>
      </p:sp>
      <p:graphicFrame>
        <p:nvGraphicFramePr>
          <p:cNvPr id="4" name="Tabla 3"/>
          <p:cNvGraphicFramePr>
            <a:graphicFrameLocks noGrp="1"/>
          </p:cNvGraphicFramePr>
          <p:nvPr>
            <p:extLst>
              <p:ext uri="{D42A27DB-BD31-4B8C-83A1-F6EECF244321}">
                <p14:modId xmlns:p14="http://schemas.microsoft.com/office/powerpoint/2010/main" val="102320884"/>
              </p:ext>
            </p:extLst>
          </p:nvPr>
        </p:nvGraphicFramePr>
        <p:xfrm>
          <a:off x="768927" y="3470313"/>
          <a:ext cx="10247939" cy="3032944"/>
        </p:xfrm>
        <a:graphic>
          <a:graphicData uri="http://schemas.openxmlformats.org/drawingml/2006/table">
            <a:tbl>
              <a:tblPr firstRow="1" bandRow="1">
                <a:tableStyleId>{5C22544A-7EE6-4342-B048-85BDC9FD1C3A}</a:tableStyleId>
              </a:tblPr>
              <a:tblGrid>
                <a:gridCol w="10247939"/>
              </a:tblGrid>
              <a:tr h="3032944">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s-CL" sz="1800" b="1" dirty="0" smtClean="0"/>
                        <a:t>EFECTIVO</a:t>
                      </a:r>
                      <a:r>
                        <a:rPr lang="es-CL" sz="1800" b="1" baseline="0" dirty="0" smtClean="0"/>
                        <a:t> $346.000+ MERCADERIAS $150.000+ BICICLETAS $9.200</a:t>
                      </a:r>
                      <a:r>
                        <a:rPr lang="es-CL" sz="1800" b="1" dirty="0" smtClean="0"/>
                        <a:t> +EQUIPOS</a:t>
                      </a:r>
                      <a:r>
                        <a:rPr lang="es-CL" sz="1800" b="1" baseline="0" dirty="0" smtClean="0"/>
                        <a:t> $14.000 + CUENTAS POR COBRAR $1000</a:t>
                      </a:r>
                      <a:r>
                        <a:rPr lang="es-CL" sz="1800" b="1" dirty="0" smtClean="0"/>
                        <a:t>= PRESTAMO</a:t>
                      </a:r>
                      <a:r>
                        <a:rPr lang="es-CL" sz="1800" b="1" baseline="0" dirty="0" smtClean="0"/>
                        <a:t> BANCARIO $100.000</a:t>
                      </a:r>
                      <a:r>
                        <a:rPr lang="es-CL" sz="1800" b="1" dirty="0" smtClean="0"/>
                        <a:t> + CUENTAS POR PAGAR $ 20.200+CAPITAL INICIAL</a:t>
                      </a:r>
                      <a:r>
                        <a:rPr lang="es-CL" sz="1800" b="1" baseline="0" dirty="0" smtClean="0"/>
                        <a:t>  $400.000</a:t>
                      </a:r>
                    </a:p>
                    <a:p>
                      <a:pPr marL="0" marR="0" lvl="0" indent="0" algn="l" defTabSz="457200" rtl="0" eaLnBrk="1" fontAlgn="auto" latinLnBrk="0" hangingPunct="1">
                        <a:lnSpc>
                          <a:spcPct val="100000"/>
                        </a:lnSpc>
                        <a:spcBef>
                          <a:spcPts val="0"/>
                        </a:spcBef>
                        <a:spcAft>
                          <a:spcPts val="0"/>
                        </a:spcAft>
                        <a:buClrTx/>
                        <a:buSzTx/>
                        <a:buFontTx/>
                        <a:buNone/>
                        <a:tabLst/>
                        <a:defRPr/>
                      </a:pPr>
                      <a:endParaRPr lang="es-CL" sz="1800" b="1" baseline="0" dirty="0" smtClean="0"/>
                    </a:p>
                    <a:p>
                      <a:pPr marL="0" marR="0" lvl="0" indent="0" algn="l" defTabSz="457200" rtl="0" eaLnBrk="1" fontAlgn="auto" latinLnBrk="0" hangingPunct="1">
                        <a:lnSpc>
                          <a:spcPct val="100000"/>
                        </a:lnSpc>
                        <a:spcBef>
                          <a:spcPts val="0"/>
                        </a:spcBef>
                        <a:spcAft>
                          <a:spcPts val="0"/>
                        </a:spcAft>
                        <a:buClrTx/>
                        <a:buSzTx/>
                        <a:buFontTx/>
                        <a:buNone/>
                        <a:tabLst/>
                        <a:defRPr/>
                      </a:pPr>
                      <a:r>
                        <a:rPr lang="es-CL" sz="1800" b="1" baseline="0" dirty="0" smtClean="0"/>
                        <a:t>ACTIVOS TOTALES $520.200 =PASIVOS TOTALES$ $ 520.200.</a:t>
                      </a:r>
                    </a:p>
                    <a:p>
                      <a:pPr marL="0" marR="0" lvl="0" indent="0" algn="l" defTabSz="457200" rtl="0" eaLnBrk="1" fontAlgn="auto" latinLnBrk="0" hangingPunct="1">
                        <a:lnSpc>
                          <a:spcPct val="100000"/>
                        </a:lnSpc>
                        <a:spcBef>
                          <a:spcPts val="0"/>
                        </a:spcBef>
                        <a:spcAft>
                          <a:spcPts val="0"/>
                        </a:spcAft>
                        <a:buClrTx/>
                        <a:buSzTx/>
                        <a:buFontTx/>
                        <a:buNone/>
                        <a:tabLst/>
                        <a:defRPr/>
                      </a:pPr>
                      <a:endParaRPr lang="es-CL" sz="1800" b="1" baseline="0" dirty="0" smtClean="0"/>
                    </a:p>
                    <a:p>
                      <a:pPr marL="0" marR="0" lvl="0" indent="0" algn="l" defTabSz="457200" rtl="0" eaLnBrk="1" fontAlgn="auto" latinLnBrk="0" hangingPunct="1">
                        <a:lnSpc>
                          <a:spcPct val="100000"/>
                        </a:lnSpc>
                        <a:spcBef>
                          <a:spcPts val="0"/>
                        </a:spcBef>
                        <a:spcAft>
                          <a:spcPts val="0"/>
                        </a:spcAft>
                        <a:buClrTx/>
                        <a:buSzTx/>
                        <a:buFontTx/>
                        <a:buNone/>
                        <a:tabLst/>
                        <a:defRPr/>
                      </a:pPr>
                      <a:r>
                        <a:rPr lang="es-CL" sz="1800" b="1" baseline="0" dirty="0" smtClean="0">
                          <a:solidFill>
                            <a:srgbClr val="FF0000"/>
                          </a:solidFill>
                        </a:rPr>
                        <a:t>NOTA:  No  existe variación patrimonial   pues se trata de una disminución de activos, producto de una devolución por defecto en mercaderías  para   la venta .</a:t>
                      </a:r>
                      <a:endParaRPr lang="es-CL" sz="1800" b="1" dirty="0" smtClean="0">
                        <a:solidFill>
                          <a:srgbClr val="FF0000"/>
                        </a:solidFill>
                      </a:endParaRPr>
                    </a:p>
                    <a:p>
                      <a:endParaRPr lang="es-CL" dirty="0"/>
                    </a:p>
                  </a:txBody>
                  <a:tcPr/>
                </a:tc>
              </a:tr>
            </a:tbl>
          </a:graphicData>
        </a:graphic>
      </p:graphicFrame>
    </p:spTree>
    <p:extLst>
      <p:ext uri="{BB962C8B-B14F-4D97-AF65-F5344CB8AC3E}">
        <p14:creationId xmlns:p14="http://schemas.microsoft.com/office/powerpoint/2010/main" val="7028390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685800"/>
            <a:ext cx="8001000" cy="737756"/>
          </a:xfrm>
        </p:spPr>
        <p:txBody>
          <a:bodyPr>
            <a:normAutofit fontScale="90000"/>
          </a:bodyPr>
          <a:lstStyle/>
          <a:p>
            <a:r>
              <a:rPr lang="es-CL" dirty="0" smtClean="0">
                <a:solidFill>
                  <a:schemeClr val="bg1"/>
                </a:solidFill>
              </a:rPr>
              <a:t>LA ECUACION CONTABLE</a:t>
            </a:r>
            <a:endParaRPr lang="es-CL" dirty="0">
              <a:solidFill>
                <a:schemeClr val="bg1"/>
              </a:solidFill>
            </a:endParaRPr>
          </a:p>
        </p:txBody>
      </p:sp>
      <p:sp>
        <p:nvSpPr>
          <p:cNvPr id="3" name="Subtítulo 2"/>
          <p:cNvSpPr>
            <a:spLocks noGrp="1"/>
          </p:cNvSpPr>
          <p:nvPr>
            <p:ph type="subTitle" idx="1"/>
          </p:nvPr>
        </p:nvSpPr>
        <p:spPr>
          <a:xfrm>
            <a:off x="783363" y="1728879"/>
            <a:ext cx="10753004" cy="4242263"/>
          </a:xfrm>
        </p:spPr>
        <p:txBody>
          <a:bodyPr>
            <a:normAutofit/>
          </a:bodyPr>
          <a:lstStyle/>
          <a:p>
            <a:r>
              <a:rPr lang="es-CL" b="1" u="sng" dirty="0" smtClean="0">
                <a:solidFill>
                  <a:srgbClr val="FF0000"/>
                </a:solidFill>
              </a:rPr>
              <a:t>EJERCICIO APLICADO” COMPAÑÍA DOS RUEDAS”, explicación de la transacción:</a:t>
            </a:r>
          </a:p>
          <a:p>
            <a:r>
              <a:rPr lang="es-CL" dirty="0" smtClean="0">
                <a:solidFill>
                  <a:srgbClr val="FF0000"/>
                </a:solidFill>
              </a:rPr>
              <a:t>DEVOLUCIÓN DE BICICLETAS AL PROVEEDOR: </a:t>
            </a:r>
            <a:r>
              <a:rPr lang="es-CL" dirty="0" smtClean="0">
                <a:solidFill>
                  <a:schemeClr val="bg1"/>
                </a:solidFill>
              </a:rPr>
              <a:t>Esta transacción implica que nuestro inventario físico y contable  disminuye y por otra parte nuestras obligaciones con el proveedor también se reducen. En este caso la cantidad a disminuir es idéntica en cada lado de la ecuación</a:t>
            </a:r>
          </a:p>
          <a:p>
            <a:r>
              <a:rPr lang="es-CL" dirty="0" smtClean="0">
                <a:solidFill>
                  <a:schemeClr val="bg1"/>
                </a:solidFill>
              </a:rPr>
              <a:t>Se trata de una variación equilibrada producida en los  dos  lados  de la ecuación ( izquierdo y derecho).</a:t>
            </a:r>
            <a:endParaRPr lang="es-CL" dirty="0">
              <a:solidFill>
                <a:schemeClr val="bg1"/>
              </a:solidFill>
            </a:endParaRPr>
          </a:p>
        </p:txBody>
      </p:sp>
    </p:spTree>
    <p:extLst>
      <p:ext uri="{BB962C8B-B14F-4D97-AF65-F5344CB8AC3E}">
        <p14:creationId xmlns:p14="http://schemas.microsoft.com/office/powerpoint/2010/main" val="176203294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685800"/>
            <a:ext cx="8001000" cy="737756"/>
          </a:xfrm>
        </p:spPr>
        <p:txBody>
          <a:bodyPr>
            <a:normAutofit fontScale="90000"/>
          </a:bodyPr>
          <a:lstStyle/>
          <a:p>
            <a:r>
              <a:rPr lang="es-CL" dirty="0" smtClean="0">
                <a:solidFill>
                  <a:schemeClr val="bg1"/>
                </a:solidFill>
              </a:rPr>
              <a:t>LA ECUACION CONTABLE</a:t>
            </a:r>
            <a:endParaRPr lang="es-CL" dirty="0">
              <a:solidFill>
                <a:schemeClr val="bg1"/>
              </a:solidFill>
            </a:endParaRPr>
          </a:p>
        </p:txBody>
      </p:sp>
      <p:sp>
        <p:nvSpPr>
          <p:cNvPr id="3" name="Subtítulo 2"/>
          <p:cNvSpPr>
            <a:spLocks noGrp="1"/>
          </p:cNvSpPr>
          <p:nvPr>
            <p:ph type="subTitle" idx="1"/>
          </p:nvPr>
        </p:nvSpPr>
        <p:spPr>
          <a:xfrm>
            <a:off x="768927" y="1423556"/>
            <a:ext cx="10753004" cy="2951787"/>
          </a:xfrm>
        </p:spPr>
        <p:txBody>
          <a:bodyPr>
            <a:normAutofit/>
          </a:bodyPr>
          <a:lstStyle/>
          <a:p>
            <a:r>
              <a:rPr lang="es-CL" b="1" u="sng" dirty="0" smtClean="0">
                <a:solidFill>
                  <a:srgbClr val="FF0000"/>
                </a:solidFill>
              </a:rPr>
              <a:t>EJERCICIO APLICADO” COMPAÑÍA DOS RUEDAS”:</a:t>
            </a:r>
          </a:p>
          <a:p>
            <a:r>
              <a:rPr lang="es-CL" dirty="0" smtClean="0">
                <a:solidFill>
                  <a:schemeClr val="bg1"/>
                </a:solidFill>
              </a:rPr>
              <a:t>  </a:t>
            </a:r>
            <a:r>
              <a:rPr lang="es-CL" dirty="0">
                <a:solidFill>
                  <a:schemeClr val="bg1"/>
                </a:solidFill>
              </a:rPr>
              <a:t>E</a:t>
            </a:r>
            <a:r>
              <a:rPr lang="es-CL" dirty="0" smtClean="0">
                <a:solidFill>
                  <a:schemeClr val="bg1"/>
                </a:solidFill>
              </a:rPr>
              <a:t>l día 10 de enero la empresa , procede a pagar compromisos asociados con la deuda contraída con el proveedor de las bicicletas cuyo monto  asciende a</a:t>
            </a:r>
          </a:p>
          <a:p>
            <a:r>
              <a:rPr lang="es-CL" dirty="0" smtClean="0">
                <a:solidFill>
                  <a:schemeClr val="bg1"/>
                </a:solidFill>
              </a:rPr>
              <a:t> $ 4000:</a:t>
            </a:r>
            <a:endParaRPr lang="es-CL" dirty="0">
              <a:solidFill>
                <a:schemeClr val="bg1"/>
              </a:solidFill>
            </a:endParaRPr>
          </a:p>
        </p:txBody>
      </p:sp>
      <p:graphicFrame>
        <p:nvGraphicFramePr>
          <p:cNvPr id="4" name="Tabla 3"/>
          <p:cNvGraphicFramePr>
            <a:graphicFrameLocks noGrp="1"/>
          </p:cNvGraphicFramePr>
          <p:nvPr>
            <p:extLst>
              <p:ext uri="{D42A27DB-BD31-4B8C-83A1-F6EECF244321}">
                <p14:modId xmlns:p14="http://schemas.microsoft.com/office/powerpoint/2010/main" val="2473020914"/>
              </p:ext>
            </p:extLst>
          </p:nvPr>
        </p:nvGraphicFramePr>
        <p:xfrm>
          <a:off x="768927" y="3470313"/>
          <a:ext cx="10247939" cy="3032944"/>
        </p:xfrm>
        <a:graphic>
          <a:graphicData uri="http://schemas.openxmlformats.org/drawingml/2006/table">
            <a:tbl>
              <a:tblPr firstRow="1" bandRow="1">
                <a:tableStyleId>{5C22544A-7EE6-4342-B048-85BDC9FD1C3A}</a:tableStyleId>
              </a:tblPr>
              <a:tblGrid>
                <a:gridCol w="10247939"/>
              </a:tblGrid>
              <a:tr h="3032944">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s-CL" sz="1800" b="1" dirty="0" smtClean="0"/>
                        <a:t>EFECTIVO</a:t>
                      </a:r>
                      <a:r>
                        <a:rPr lang="es-CL" sz="1800" b="1" baseline="0" dirty="0" smtClean="0"/>
                        <a:t> $342.000+ MERCADERIAS $150.000+ BICICLETAS $9.200</a:t>
                      </a:r>
                      <a:r>
                        <a:rPr lang="es-CL" sz="1800" b="1" dirty="0" smtClean="0"/>
                        <a:t> +EQUIPOS</a:t>
                      </a:r>
                      <a:r>
                        <a:rPr lang="es-CL" sz="1800" b="1" baseline="0" dirty="0" smtClean="0"/>
                        <a:t> $14.000 + CUENTAS POR COBRAR $1000</a:t>
                      </a:r>
                      <a:r>
                        <a:rPr lang="es-CL" sz="1800" b="1" dirty="0" smtClean="0"/>
                        <a:t>= PRESTAMO</a:t>
                      </a:r>
                      <a:r>
                        <a:rPr lang="es-CL" sz="1800" b="1" baseline="0" dirty="0" smtClean="0"/>
                        <a:t> BANCARIO $100.000</a:t>
                      </a:r>
                      <a:r>
                        <a:rPr lang="es-CL" sz="1800" b="1" dirty="0" smtClean="0"/>
                        <a:t> + CUENTAS POR PAGAR $ 16.200 +CAPITAL INICIAL</a:t>
                      </a:r>
                      <a:r>
                        <a:rPr lang="es-CL" sz="1800" b="1" baseline="0" dirty="0" smtClean="0"/>
                        <a:t>  $400.000</a:t>
                      </a:r>
                    </a:p>
                    <a:p>
                      <a:pPr marL="0" marR="0" lvl="0" indent="0" algn="l" defTabSz="457200" rtl="0" eaLnBrk="1" fontAlgn="auto" latinLnBrk="0" hangingPunct="1">
                        <a:lnSpc>
                          <a:spcPct val="100000"/>
                        </a:lnSpc>
                        <a:spcBef>
                          <a:spcPts val="0"/>
                        </a:spcBef>
                        <a:spcAft>
                          <a:spcPts val="0"/>
                        </a:spcAft>
                        <a:buClrTx/>
                        <a:buSzTx/>
                        <a:buFontTx/>
                        <a:buNone/>
                        <a:tabLst/>
                        <a:defRPr/>
                      </a:pPr>
                      <a:endParaRPr lang="es-CL" sz="1800" b="1" baseline="0" dirty="0" smtClean="0"/>
                    </a:p>
                    <a:p>
                      <a:pPr marL="0" marR="0" lvl="0" indent="0" algn="l" defTabSz="457200" rtl="0" eaLnBrk="1" fontAlgn="auto" latinLnBrk="0" hangingPunct="1">
                        <a:lnSpc>
                          <a:spcPct val="100000"/>
                        </a:lnSpc>
                        <a:spcBef>
                          <a:spcPts val="0"/>
                        </a:spcBef>
                        <a:spcAft>
                          <a:spcPts val="0"/>
                        </a:spcAft>
                        <a:buClrTx/>
                        <a:buSzTx/>
                        <a:buFontTx/>
                        <a:buNone/>
                        <a:tabLst/>
                        <a:defRPr/>
                      </a:pPr>
                      <a:r>
                        <a:rPr lang="es-CL" sz="1800" b="1" baseline="0" dirty="0" smtClean="0"/>
                        <a:t>ACTIVOS TOTALES $516.200 =PASIVOS TOTALES$  516.200</a:t>
                      </a:r>
                    </a:p>
                    <a:p>
                      <a:pPr marL="0" marR="0" lvl="0" indent="0" algn="l" defTabSz="457200" rtl="0" eaLnBrk="1" fontAlgn="auto" latinLnBrk="0" hangingPunct="1">
                        <a:lnSpc>
                          <a:spcPct val="100000"/>
                        </a:lnSpc>
                        <a:spcBef>
                          <a:spcPts val="0"/>
                        </a:spcBef>
                        <a:spcAft>
                          <a:spcPts val="0"/>
                        </a:spcAft>
                        <a:buClrTx/>
                        <a:buSzTx/>
                        <a:buFontTx/>
                        <a:buNone/>
                        <a:tabLst/>
                        <a:defRPr/>
                      </a:pPr>
                      <a:endParaRPr lang="es-CL" sz="1800" b="1" baseline="0" dirty="0" smtClean="0"/>
                    </a:p>
                    <a:p>
                      <a:pPr marL="0" marR="0" lvl="0" indent="0" algn="l" defTabSz="457200" rtl="0" eaLnBrk="1" fontAlgn="auto" latinLnBrk="0" hangingPunct="1">
                        <a:lnSpc>
                          <a:spcPct val="100000"/>
                        </a:lnSpc>
                        <a:spcBef>
                          <a:spcPts val="0"/>
                        </a:spcBef>
                        <a:spcAft>
                          <a:spcPts val="0"/>
                        </a:spcAft>
                        <a:buClrTx/>
                        <a:buSzTx/>
                        <a:buFontTx/>
                        <a:buNone/>
                        <a:tabLst/>
                        <a:defRPr/>
                      </a:pPr>
                      <a:r>
                        <a:rPr lang="es-CL" sz="1800" b="1" baseline="0" dirty="0" smtClean="0">
                          <a:solidFill>
                            <a:srgbClr val="FF0000"/>
                          </a:solidFill>
                        </a:rPr>
                        <a:t>NOTA:  No  existe variación patrimonial   pues se trata de una disminución de activos  ( efectivo) y por otra parte un pasivo( cuentas por pagar).</a:t>
                      </a:r>
                      <a:endParaRPr lang="es-CL" sz="1800" b="1" dirty="0" smtClean="0">
                        <a:solidFill>
                          <a:srgbClr val="FF0000"/>
                        </a:solidFill>
                      </a:endParaRPr>
                    </a:p>
                    <a:p>
                      <a:endParaRPr lang="es-CL" dirty="0"/>
                    </a:p>
                  </a:txBody>
                  <a:tcPr/>
                </a:tc>
              </a:tr>
            </a:tbl>
          </a:graphicData>
        </a:graphic>
      </p:graphicFrame>
    </p:spTree>
    <p:extLst>
      <p:ext uri="{BB962C8B-B14F-4D97-AF65-F5344CB8AC3E}">
        <p14:creationId xmlns:p14="http://schemas.microsoft.com/office/powerpoint/2010/main" val="20492742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685800"/>
            <a:ext cx="8001000" cy="737756"/>
          </a:xfrm>
        </p:spPr>
        <p:txBody>
          <a:bodyPr>
            <a:normAutofit fontScale="90000"/>
          </a:bodyPr>
          <a:lstStyle/>
          <a:p>
            <a:r>
              <a:rPr lang="es-CL" dirty="0" smtClean="0">
                <a:solidFill>
                  <a:schemeClr val="bg1"/>
                </a:solidFill>
              </a:rPr>
              <a:t>LA ECUACION CONTABLE</a:t>
            </a:r>
            <a:endParaRPr lang="es-CL" dirty="0">
              <a:solidFill>
                <a:schemeClr val="bg1"/>
              </a:solidFill>
            </a:endParaRPr>
          </a:p>
        </p:txBody>
      </p:sp>
      <p:sp>
        <p:nvSpPr>
          <p:cNvPr id="3" name="Subtítulo 2"/>
          <p:cNvSpPr>
            <a:spLocks noGrp="1"/>
          </p:cNvSpPr>
          <p:nvPr>
            <p:ph type="subTitle" idx="1"/>
          </p:nvPr>
        </p:nvSpPr>
        <p:spPr>
          <a:xfrm>
            <a:off x="783363" y="1728879"/>
            <a:ext cx="10753004" cy="4242263"/>
          </a:xfrm>
        </p:spPr>
        <p:txBody>
          <a:bodyPr>
            <a:normAutofit/>
          </a:bodyPr>
          <a:lstStyle/>
          <a:p>
            <a:r>
              <a:rPr lang="es-CL" b="1" u="sng" dirty="0" smtClean="0">
                <a:solidFill>
                  <a:srgbClr val="FF0000"/>
                </a:solidFill>
              </a:rPr>
              <a:t>EJERCICIO APLICADO” COMPAÑÍA DOS RUEDAS”, explicación de la transacción:</a:t>
            </a:r>
          </a:p>
          <a:p>
            <a:r>
              <a:rPr lang="es-CL" dirty="0" smtClean="0">
                <a:solidFill>
                  <a:srgbClr val="FF0000"/>
                </a:solidFill>
              </a:rPr>
              <a:t>PAGO DE ACREEDORES: </a:t>
            </a:r>
            <a:r>
              <a:rPr lang="es-CL" dirty="0" smtClean="0">
                <a:solidFill>
                  <a:schemeClr val="bg1"/>
                </a:solidFill>
              </a:rPr>
              <a:t>Un acreedor es aquel al cual le debemos . Este pago reduce los activos ( efectivo en $4000), y por otra parte el respectivo pasivo ( Cuentas por Pagar en $ 4000).</a:t>
            </a:r>
          </a:p>
          <a:p>
            <a:r>
              <a:rPr lang="es-CL" dirty="0">
                <a:solidFill>
                  <a:schemeClr val="bg1"/>
                </a:solidFill>
              </a:rPr>
              <a:t>Se trata de una variación equilibrada producida en </a:t>
            </a:r>
            <a:r>
              <a:rPr lang="es-CL" dirty="0" smtClean="0">
                <a:solidFill>
                  <a:schemeClr val="bg1"/>
                </a:solidFill>
              </a:rPr>
              <a:t>un solo   lado  </a:t>
            </a:r>
            <a:r>
              <a:rPr lang="es-CL" dirty="0">
                <a:solidFill>
                  <a:schemeClr val="bg1"/>
                </a:solidFill>
              </a:rPr>
              <a:t>de la ecuación ( izquierdo </a:t>
            </a:r>
            <a:r>
              <a:rPr lang="es-CL" dirty="0" smtClean="0">
                <a:solidFill>
                  <a:schemeClr val="bg1"/>
                </a:solidFill>
              </a:rPr>
              <a:t>).</a:t>
            </a:r>
            <a:endParaRPr lang="es-CL" dirty="0">
              <a:solidFill>
                <a:schemeClr val="bg1"/>
              </a:solidFill>
            </a:endParaRPr>
          </a:p>
          <a:p>
            <a:endParaRPr lang="es-CL" dirty="0">
              <a:solidFill>
                <a:schemeClr val="bg1"/>
              </a:solidFill>
            </a:endParaRPr>
          </a:p>
        </p:txBody>
      </p:sp>
    </p:spTree>
    <p:extLst>
      <p:ext uri="{BB962C8B-B14F-4D97-AF65-F5344CB8AC3E}">
        <p14:creationId xmlns:p14="http://schemas.microsoft.com/office/powerpoint/2010/main" val="176699990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685800"/>
            <a:ext cx="8001000" cy="737756"/>
          </a:xfrm>
        </p:spPr>
        <p:txBody>
          <a:bodyPr>
            <a:normAutofit fontScale="90000"/>
          </a:bodyPr>
          <a:lstStyle/>
          <a:p>
            <a:r>
              <a:rPr lang="es-CL" dirty="0" smtClean="0">
                <a:solidFill>
                  <a:schemeClr val="bg1"/>
                </a:solidFill>
              </a:rPr>
              <a:t>LA ECUACION CONTABLE</a:t>
            </a:r>
            <a:endParaRPr lang="es-CL" dirty="0">
              <a:solidFill>
                <a:schemeClr val="bg1"/>
              </a:solidFill>
            </a:endParaRPr>
          </a:p>
        </p:txBody>
      </p:sp>
      <p:sp>
        <p:nvSpPr>
          <p:cNvPr id="3" name="Subtítulo 2"/>
          <p:cNvSpPr>
            <a:spLocks noGrp="1"/>
          </p:cNvSpPr>
          <p:nvPr>
            <p:ph type="subTitle" idx="1"/>
          </p:nvPr>
        </p:nvSpPr>
        <p:spPr>
          <a:xfrm>
            <a:off x="768927" y="1423556"/>
            <a:ext cx="10753004" cy="2951787"/>
          </a:xfrm>
        </p:spPr>
        <p:txBody>
          <a:bodyPr>
            <a:normAutofit/>
          </a:bodyPr>
          <a:lstStyle/>
          <a:p>
            <a:r>
              <a:rPr lang="es-CL" b="1" u="sng" dirty="0" smtClean="0">
                <a:solidFill>
                  <a:srgbClr val="FF0000"/>
                </a:solidFill>
              </a:rPr>
              <a:t>EJERCICIO APLICADO” COMPAÑÍA DOS RUEDAS”:</a:t>
            </a:r>
          </a:p>
          <a:p>
            <a:r>
              <a:rPr lang="es-CL" dirty="0" smtClean="0">
                <a:solidFill>
                  <a:schemeClr val="bg1"/>
                </a:solidFill>
              </a:rPr>
              <a:t>  </a:t>
            </a:r>
            <a:r>
              <a:rPr lang="es-CL" dirty="0">
                <a:solidFill>
                  <a:schemeClr val="bg1"/>
                </a:solidFill>
              </a:rPr>
              <a:t>E</a:t>
            </a:r>
            <a:r>
              <a:rPr lang="es-CL" dirty="0" smtClean="0">
                <a:solidFill>
                  <a:schemeClr val="bg1"/>
                </a:solidFill>
              </a:rPr>
              <a:t>l día 12 de enero la empresa , procede a cobrar $ 700 al deudor por concepto de la veta de mueble para equipamiento del negocio:</a:t>
            </a:r>
            <a:endParaRPr lang="es-CL" dirty="0">
              <a:solidFill>
                <a:schemeClr val="bg1"/>
              </a:solidFill>
            </a:endParaRPr>
          </a:p>
        </p:txBody>
      </p:sp>
      <p:graphicFrame>
        <p:nvGraphicFramePr>
          <p:cNvPr id="4" name="Tabla 3"/>
          <p:cNvGraphicFramePr>
            <a:graphicFrameLocks noGrp="1"/>
          </p:cNvGraphicFramePr>
          <p:nvPr>
            <p:extLst>
              <p:ext uri="{D42A27DB-BD31-4B8C-83A1-F6EECF244321}">
                <p14:modId xmlns:p14="http://schemas.microsoft.com/office/powerpoint/2010/main" val="1737422080"/>
              </p:ext>
            </p:extLst>
          </p:nvPr>
        </p:nvGraphicFramePr>
        <p:xfrm>
          <a:off x="768927" y="3470313"/>
          <a:ext cx="10247939" cy="3032944"/>
        </p:xfrm>
        <a:graphic>
          <a:graphicData uri="http://schemas.openxmlformats.org/drawingml/2006/table">
            <a:tbl>
              <a:tblPr firstRow="1" bandRow="1">
                <a:tableStyleId>{5C22544A-7EE6-4342-B048-85BDC9FD1C3A}</a:tableStyleId>
              </a:tblPr>
              <a:tblGrid>
                <a:gridCol w="10247939"/>
              </a:tblGrid>
              <a:tr h="3032944">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s-CL" sz="1800" b="1" dirty="0" smtClean="0"/>
                        <a:t>EFECTIVO</a:t>
                      </a:r>
                      <a:r>
                        <a:rPr lang="es-CL" sz="1800" b="1" baseline="0" dirty="0" smtClean="0"/>
                        <a:t> $342.700+ MERCADERIAS $150.000+ BICICLETAS $9.200</a:t>
                      </a:r>
                      <a:r>
                        <a:rPr lang="es-CL" sz="1800" b="1" dirty="0" smtClean="0"/>
                        <a:t> +EQUIPOS</a:t>
                      </a:r>
                      <a:r>
                        <a:rPr lang="es-CL" sz="1800" b="1" baseline="0" dirty="0" smtClean="0"/>
                        <a:t> $14.000 + CUENTAS POR COBRAR $300</a:t>
                      </a:r>
                      <a:r>
                        <a:rPr lang="es-CL" sz="1800" b="1" dirty="0" smtClean="0"/>
                        <a:t>= PRESTAMO</a:t>
                      </a:r>
                      <a:r>
                        <a:rPr lang="es-CL" sz="1800" b="1" baseline="0" dirty="0" smtClean="0"/>
                        <a:t> BANCARIO $100.000</a:t>
                      </a:r>
                      <a:r>
                        <a:rPr lang="es-CL" sz="1800" b="1" dirty="0" smtClean="0"/>
                        <a:t> + CUENTAS POR PAGAR $ 16.200 +CAPITAL INICIAL</a:t>
                      </a:r>
                      <a:r>
                        <a:rPr lang="es-CL" sz="1800" b="1" baseline="0" dirty="0" smtClean="0"/>
                        <a:t>  $400.000</a:t>
                      </a:r>
                    </a:p>
                    <a:p>
                      <a:pPr marL="0" marR="0" lvl="0" indent="0" algn="l" defTabSz="457200" rtl="0" eaLnBrk="1" fontAlgn="auto" latinLnBrk="0" hangingPunct="1">
                        <a:lnSpc>
                          <a:spcPct val="100000"/>
                        </a:lnSpc>
                        <a:spcBef>
                          <a:spcPts val="0"/>
                        </a:spcBef>
                        <a:spcAft>
                          <a:spcPts val="0"/>
                        </a:spcAft>
                        <a:buClrTx/>
                        <a:buSzTx/>
                        <a:buFontTx/>
                        <a:buNone/>
                        <a:tabLst/>
                        <a:defRPr/>
                      </a:pPr>
                      <a:endParaRPr lang="es-CL" sz="1800" b="1" baseline="0" dirty="0" smtClean="0"/>
                    </a:p>
                    <a:p>
                      <a:pPr marL="0" marR="0" lvl="0" indent="0" algn="l" defTabSz="457200" rtl="0" eaLnBrk="1" fontAlgn="auto" latinLnBrk="0" hangingPunct="1">
                        <a:lnSpc>
                          <a:spcPct val="100000"/>
                        </a:lnSpc>
                        <a:spcBef>
                          <a:spcPts val="0"/>
                        </a:spcBef>
                        <a:spcAft>
                          <a:spcPts val="0"/>
                        </a:spcAft>
                        <a:buClrTx/>
                        <a:buSzTx/>
                        <a:buFontTx/>
                        <a:buNone/>
                        <a:tabLst/>
                        <a:defRPr/>
                      </a:pPr>
                      <a:r>
                        <a:rPr lang="es-CL" sz="1800" b="1" baseline="0" dirty="0" smtClean="0"/>
                        <a:t>ACTIVOS TOTALES $516.200 =PASIVOS TOTALES $ 516.200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s-CL" sz="1800" b="1" baseline="0" dirty="0" smtClean="0"/>
                    </a:p>
                    <a:p>
                      <a:pPr marL="0" marR="0" lvl="0" indent="0" algn="l" defTabSz="457200" rtl="0" eaLnBrk="1" fontAlgn="auto" latinLnBrk="0" hangingPunct="1">
                        <a:lnSpc>
                          <a:spcPct val="100000"/>
                        </a:lnSpc>
                        <a:spcBef>
                          <a:spcPts val="0"/>
                        </a:spcBef>
                        <a:spcAft>
                          <a:spcPts val="0"/>
                        </a:spcAft>
                        <a:buClrTx/>
                        <a:buSzTx/>
                        <a:buFontTx/>
                        <a:buNone/>
                        <a:tabLst/>
                        <a:defRPr/>
                      </a:pPr>
                      <a:r>
                        <a:rPr lang="es-CL" sz="1800" b="1" baseline="0" dirty="0" smtClean="0">
                          <a:solidFill>
                            <a:srgbClr val="FF0000"/>
                          </a:solidFill>
                        </a:rPr>
                        <a:t>NOTA:  No  existe variación patrimonial   pues se trata de un incremento de activos  ( efectivo) y por otra parte  la disminución de un deudor en el mismo monto ( cuentas por cobrar).</a:t>
                      </a:r>
                      <a:endParaRPr lang="es-CL" sz="1800" b="1" dirty="0" smtClean="0">
                        <a:solidFill>
                          <a:srgbClr val="FF0000"/>
                        </a:solidFill>
                      </a:endParaRPr>
                    </a:p>
                    <a:p>
                      <a:endParaRPr lang="es-CL" dirty="0"/>
                    </a:p>
                  </a:txBody>
                  <a:tcPr/>
                </a:tc>
              </a:tr>
            </a:tbl>
          </a:graphicData>
        </a:graphic>
      </p:graphicFrame>
    </p:spTree>
    <p:extLst>
      <p:ext uri="{BB962C8B-B14F-4D97-AF65-F5344CB8AC3E}">
        <p14:creationId xmlns:p14="http://schemas.microsoft.com/office/powerpoint/2010/main" val="418876392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685800"/>
            <a:ext cx="8001000" cy="737756"/>
          </a:xfrm>
        </p:spPr>
        <p:txBody>
          <a:bodyPr>
            <a:normAutofit fontScale="90000"/>
          </a:bodyPr>
          <a:lstStyle/>
          <a:p>
            <a:r>
              <a:rPr lang="es-CL" dirty="0" smtClean="0">
                <a:solidFill>
                  <a:schemeClr val="bg1"/>
                </a:solidFill>
              </a:rPr>
              <a:t>LA ECUACION CONTABLE</a:t>
            </a:r>
            <a:endParaRPr lang="es-CL" dirty="0">
              <a:solidFill>
                <a:schemeClr val="bg1"/>
              </a:solidFill>
            </a:endParaRPr>
          </a:p>
        </p:txBody>
      </p:sp>
      <p:sp>
        <p:nvSpPr>
          <p:cNvPr id="3" name="Subtítulo 2"/>
          <p:cNvSpPr>
            <a:spLocks noGrp="1"/>
          </p:cNvSpPr>
          <p:nvPr>
            <p:ph type="subTitle" idx="1"/>
          </p:nvPr>
        </p:nvSpPr>
        <p:spPr>
          <a:xfrm>
            <a:off x="783363" y="1728879"/>
            <a:ext cx="10753004" cy="4242263"/>
          </a:xfrm>
        </p:spPr>
        <p:txBody>
          <a:bodyPr>
            <a:normAutofit/>
          </a:bodyPr>
          <a:lstStyle/>
          <a:p>
            <a:r>
              <a:rPr lang="es-CL" b="1" u="sng" dirty="0" smtClean="0">
                <a:solidFill>
                  <a:srgbClr val="FF0000"/>
                </a:solidFill>
              </a:rPr>
              <a:t>EJERCICIO APLICADO” COMPAÑÍA DOS RUEDAS”, explicación de la transacción:</a:t>
            </a:r>
          </a:p>
          <a:p>
            <a:r>
              <a:rPr lang="es-CL" dirty="0" smtClean="0">
                <a:solidFill>
                  <a:srgbClr val="FF0000"/>
                </a:solidFill>
              </a:rPr>
              <a:t>COBRO DE DEUDORES: </a:t>
            </a:r>
            <a:r>
              <a:rPr lang="es-CL" dirty="0" smtClean="0">
                <a:solidFill>
                  <a:schemeClr val="bg1"/>
                </a:solidFill>
              </a:rPr>
              <a:t>Esta transacción implica que un deudor , nos cancela vía efectivo $ 700, por lo tanto las cuentas por cobrar se reducen en la misma cantidad, $700. No existe efecto patrimonial positivo ni negativo alguno en la ecuación contable.</a:t>
            </a:r>
          </a:p>
          <a:p>
            <a:r>
              <a:rPr lang="es-CL" dirty="0" smtClean="0">
                <a:solidFill>
                  <a:schemeClr val="bg1"/>
                </a:solidFill>
              </a:rPr>
              <a:t>Se trata de una variación producida en tan solo un lado   de la ecuación ( izquierdo ).</a:t>
            </a:r>
            <a:endParaRPr lang="es-CL" dirty="0">
              <a:solidFill>
                <a:schemeClr val="bg1"/>
              </a:solidFill>
            </a:endParaRPr>
          </a:p>
        </p:txBody>
      </p:sp>
    </p:spTree>
    <p:extLst>
      <p:ext uri="{BB962C8B-B14F-4D97-AF65-F5344CB8AC3E}">
        <p14:creationId xmlns:p14="http://schemas.microsoft.com/office/powerpoint/2010/main" val="124670300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685800"/>
            <a:ext cx="8001000" cy="737756"/>
          </a:xfrm>
        </p:spPr>
        <p:txBody>
          <a:bodyPr>
            <a:normAutofit fontScale="90000"/>
          </a:bodyPr>
          <a:lstStyle/>
          <a:p>
            <a:r>
              <a:rPr lang="es-CL" dirty="0" smtClean="0">
                <a:solidFill>
                  <a:schemeClr val="bg1"/>
                </a:solidFill>
              </a:rPr>
              <a:t>LA ECUACION CONTABLE</a:t>
            </a:r>
            <a:endParaRPr lang="es-CL" dirty="0">
              <a:solidFill>
                <a:schemeClr val="bg1"/>
              </a:solidFill>
            </a:endParaRPr>
          </a:p>
        </p:txBody>
      </p:sp>
      <p:sp>
        <p:nvSpPr>
          <p:cNvPr id="3" name="Subtítulo 2"/>
          <p:cNvSpPr>
            <a:spLocks noGrp="1"/>
          </p:cNvSpPr>
          <p:nvPr>
            <p:ph type="subTitle" idx="1"/>
          </p:nvPr>
        </p:nvSpPr>
        <p:spPr/>
        <p:txBody>
          <a:bodyPr/>
          <a:lstStyle/>
          <a:p>
            <a:r>
              <a:rPr lang="es-CL" b="1" dirty="0" smtClean="0"/>
              <a:t>DOCENTE: Profesor  Civil Señor Norman Rodriguez Ortega</a:t>
            </a:r>
            <a:endParaRPr lang="es-CL" b="1" dirty="0"/>
          </a:p>
        </p:txBody>
      </p:sp>
      <p:graphicFrame>
        <p:nvGraphicFramePr>
          <p:cNvPr id="4" name="Tabla 3"/>
          <p:cNvGraphicFramePr>
            <a:graphicFrameLocks noGrp="1"/>
          </p:cNvGraphicFramePr>
          <p:nvPr>
            <p:extLst>
              <p:ext uri="{D42A27DB-BD31-4B8C-83A1-F6EECF244321}">
                <p14:modId xmlns:p14="http://schemas.microsoft.com/office/powerpoint/2010/main" val="3260189080"/>
              </p:ext>
            </p:extLst>
          </p:nvPr>
        </p:nvGraphicFramePr>
        <p:xfrm>
          <a:off x="684212" y="1876926"/>
          <a:ext cx="10652144" cy="4757548"/>
        </p:xfrm>
        <a:graphic>
          <a:graphicData uri="http://schemas.openxmlformats.org/drawingml/2006/table">
            <a:tbl>
              <a:tblPr firstRow="1" bandRow="1">
                <a:tableStyleId>{5C22544A-7EE6-4342-B048-85BDC9FD1C3A}</a:tableStyleId>
              </a:tblPr>
              <a:tblGrid>
                <a:gridCol w="5355641"/>
                <a:gridCol w="5296503"/>
              </a:tblGrid>
              <a:tr h="1358145">
                <a:tc>
                  <a:txBody>
                    <a:bodyPr/>
                    <a:lstStyle/>
                    <a:p>
                      <a:r>
                        <a:rPr lang="es-CL" sz="4000" b="1" cap="none" spc="0" dirty="0" smtClean="0">
                          <a:ln w="13462">
                            <a:solidFill>
                              <a:schemeClr val="bg1"/>
                            </a:solidFill>
                            <a:prstDash val="solid"/>
                          </a:ln>
                          <a:solidFill>
                            <a:schemeClr val="accent5">
                              <a:lumMod val="20000"/>
                              <a:lumOff val="80000"/>
                            </a:schemeClr>
                          </a:solidFill>
                          <a:effectLst>
                            <a:outerShdw dist="38100" dir="2700000" algn="bl" rotWithShape="0">
                              <a:schemeClr val="accent5"/>
                            </a:outerShdw>
                          </a:effectLst>
                          <a:latin typeface="Arial" panose="020B0604020202020204" pitchFamily="34" charset="0"/>
                          <a:cs typeface="Arial" panose="020B0604020202020204" pitchFamily="34" charset="0"/>
                        </a:rPr>
                        <a:t>LADO IZQUIERDO</a:t>
                      </a:r>
                      <a:endParaRPr lang="es-CL" sz="4000" b="1" cap="none" spc="0" dirty="0">
                        <a:ln w="13462">
                          <a:solidFill>
                            <a:schemeClr val="bg1"/>
                          </a:solidFill>
                          <a:prstDash val="solid"/>
                        </a:ln>
                        <a:solidFill>
                          <a:schemeClr val="accent5">
                            <a:lumMod val="20000"/>
                            <a:lumOff val="80000"/>
                          </a:schemeClr>
                        </a:solidFill>
                        <a:effectLst>
                          <a:outerShdw dist="38100" dir="2700000" algn="bl" rotWithShape="0">
                            <a:schemeClr val="accent5"/>
                          </a:outerShdw>
                        </a:effectLst>
                        <a:latin typeface="Arial" panose="020B0604020202020204" pitchFamily="34" charset="0"/>
                        <a:cs typeface="Arial" panose="020B0604020202020204" pitchFamily="34" charset="0"/>
                      </a:endParaRPr>
                    </a:p>
                  </a:txBody>
                  <a:tcPr/>
                </a:tc>
                <a:tc>
                  <a:txBody>
                    <a:bodyPr/>
                    <a:lstStyle/>
                    <a:p>
                      <a:r>
                        <a:rPr lang="es-CL" sz="4400" b="1" cap="none" spc="0" dirty="0" smtClean="0">
                          <a:ln w="9525">
                            <a:solidFill>
                              <a:schemeClr val="bg1"/>
                            </a:solidFill>
                            <a:prstDash val="solid"/>
                          </a:ln>
                          <a:solidFill>
                            <a:schemeClr val="accent5">
                              <a:lumMod val="20000"/>
                              <a:lumOff val="80000"/>
                            </a:schemeClr>
                          </a:solidFill>
                          <a:effectLst>
                            <a:outerShdw blurRad="12700" dist="38100" dir="2700000" algn="tl" rotWithShape="0">
                              <a:schemeClr val="bg1">
                                <a:lumMod val="50000"/>
                              </a:schemeClr>
                            </a:outerShdw>
                          </a:effectLst>
                          <a:latin typeface="Arial" panose="020B0604020202020204" pitchFamily="34" charset="0"/>
                          <a:cs typeface="Arial" panose="020B0604020202020204" pitchFamily="34" charset="0"/>
                        </a:rPr>
                        <a:t>LADO</a:t>
                      </a:r>
                      <a:r>
                        <a:rPr lang="es-CL" sz="4400" b="1" cap="none" spc="0" dirty="0" smtClean="0">
                          <a:ln w="9525">
                            <a:solidFill>
                              <a:schemeClr val="bg1"/>
                            </a:solidFill>
                            <a:prstDash val="solid"/>
                          </a:ln>
                          <a:solidFill>
                            <a:schemeClr val="tx1"/>
                          </a:solidFill>
                          <a:effectLst>
                            <a:outerShdw blurRad="12700" dist="38100" dir="2700000" algn="tl" rotWithShape="0">
                              <a:schemeClr val="bg1">
                                <a:lumMod val="50000"/>
                              </a:schemeClr>
                            </a:outerShdw>
                          </a:effectLst>
                          <a:latin typeface="Arial" panose="020B0604020202020204" pitchFamily="34" charset="0"/>
                          <a:cs typeface="Arial" panose="020B0604020202020204" pitchFamily="34" charset="0"/>
                        </a:rPr>
                        <a:t> </a:t>
                      </a:r>
                      <a:r>
                        <a:rPr lang="es-CL" sz="4400" b="1" cap="none" spc="0" dirty="0" smtClean="0">
                          <a:ln w="9525">
                            <a:solidFill>
                              <a:schemeClr val="bg1"/>
                            </a:solidFill>
                            <a:prstDash val="solid"/>
                          </a:ln>
                          <a:solidFill>
                            <a:schemeClr val="accent5">
                              <a:lumMod val="20000"/>
                              <a:lumOff val="80000"/>
                            </a:schemeClr>
                          </a:solidFill>
                          <a:effectLst>
                            <a:outerShdw blurRad="12700" dist="38100" dir="2700000" algn="tl" rotWithShape="0">
                              <a:schemeClr val="bg1">
                                <a:lumMod val="50000"/>
                              </a:schemeClr>
                            </a:outerShdw>
                          </a:effectLst>
                          <a:latin typeface="Arial" panose="020B0604020202020204" pitchFamily="34" charset="0"/>
                          <a:cs typeface="Arial" panose="020B0604020202020204" pitchFamily="34" charset="0"/>
                        </a:rPr>
                        <a:t>DERECHO</a:t>
                      </a:r>
                      <a:endParaRPr lang="es-CL" sz="4400" b="1" cap="none" spc="0" dirty="0">
                        <a:ln w="9525">
                          <a:solidFill>
                            <a:schemeClr val="bg1"/>
                          </a:solidFill>
                          <a:prstDash val="solid"/>
                        </a:ln>
                        <a:solidFill>
                          <a:schemeClr val="accent5">
                            <a:lumMod val="20000"/>
                            <a:lumOff val="80000"/>
                          </a:schemeClr>
                        </a:solidFill>
                        <a:effectLst>
                          <a:outerShdw blurRad="12700" dist="38100" dir="2700000" algn="tl" rotWithShape="0">
                            <a:schemeClr val="bg1">
                              <a:lumMod val="50000"/>
                            </a:schemeClr>
                          </a:outerShdw>
                        </a:effectLst>
                        <a:latin typeface="Arial" panose="020B0604020202020204" pitchFamily="34" charset="0"/>
                        <a:cs typeface="Arial" panose="020B0604020202020204" pitchFamily="34" charset="0"/>
                      </a:endParaRPr>
                    </a:p>
                  </a:txBody>
                  <a:tcPr/>
                </a:tc>
              </a:tr>
              <a:tr h="1746186">
                <a:tc>
                  <a:txBody>
                    <a:bodyPr/>
                    <a:lstStyle/>
                    <a:p>
                      <a:r>
                        <a:rPr lang="es-CL" sz="4000" b="1" cap="none" spc="0"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Arial" panose="020B0604020202020204" pitchFamily="34" charset="0"/>
                          <a:cs typeface="Arial" panose="020B0604020202020204" pitchFamily="34" charset="0"/>
                        </a:rPr>
                        <a:t>ACTIVOS</a:t>
                      </a:r>
                      <a:endParaRPr lang="es-CL" sz="40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Arial" panose="020B0604020202020204" pitchFamily="34" charset="0"/>
                        <a:cs typeface="Arial" panose="020B0604020202020204" pitchFamily="34" charset="0"/>
                      </a:endParaRPr>
                    </a:p>
                  </a:txBody>
                  <a:tcPr/>
                </a:tc>
                <a:tc>
                  <a:txBody>
                    <a:bodyPr/>
                    <a:lstStyle/>
                    <a:p>
                      <a:r>
                        <a:rPr lang="es-CL" sz="4400" b="1" cap="none" spc="0"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Arial" panose="020B0604020202020204" pitchFamily="34" charset="0"/>
                          <a:cs typeface="Arial" panose="020B0604020202020204" pitchFamily="34" charset="0"/>
                        </a:rPr>
                        <a:t>PASIVOS</a:t>
                      </a:r>
                      <a:endParaRPr lang="es-CL" sz="4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rial" panose="020B0604020202020204" pitchFamily="34" charset="0"/>
                        <a:cs typeface="Arial" panose="020B0604020202020204" pitchFamily="34" charset="0"/>
                      </a:endParaRPr>
                    </a:p>
                  </a:txBody>
                  <a:tcPr/>
                </a:tc>
              </a:tr>
              <a:tr h="1653217">
                <a:tc>
                  <a:txBody>
                    <a:bodyPr/>
                    <a:lstStyle/>
                    <a:p>
                      <a:endParaRPr lang="es-CL" dirty="0">
                        <a:solidFill>
                          <a:schemeClr val="tx1"/>
                        </a:solidFill>
                      </a:endParaRPr>
                    </a:p>
                  </a:txBody>
                  <a:tcPr>
                    <a:solidFill>
                      <a:schemeClr val="tx1">
                        <a:lumMod val="85000"/>
                      </a:schemeClr>
                    </a:solidFill>
                  </a:tcPr>
                </a:tc>
                <a:tc>
                  <a:txBody>
                    <a:bodyPr/>
                    <a:lstStyle/>
                    <a:p>
                      <a:r>
                        <a:rPr lang="es-CL" sz="4000" b="1" cap="none" spc="0"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Arial" panose="020B0604020202020204" pitchFamily="34" charset="0"/>
                          <a:cs typeface="Arial" panose="020B0604020202020204" pitchFamily="34" charset="0"/>
                        </a:rPr>
                        <a:t>PATRIMONIO</a:t>
                      </a:r>
                      <a:endParaRPr lang="es-CL" sz="40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Arial" panose="020B0604020202020204" pitchFamily="34" charset="0"/>
                        <a:cs typeface="Arial" panose="020B0604020202020204" pitchFamily="34" charset="0"/>
                      </a:endParaRPr>
                    </a:p>
                  </a:txBody>
                  <a:tcPr/>
                </a:tc>
              </a:tr>
            </a:tbl>
          </a:graphicData>
        </a:graphic>
      </p:graphicFrame>
    </p:spTree>
    <p:extLst>
      <p:ext uri="{BB962C8B-B14F-4D97-AF65-F5344CB8AC3E}">
        <p14:creationId xmlns:p14="http://schemas.microsoft.com/office/powerpoint/2010/main" val="254513705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685800"/>
            <a:ext cx="8001000" cy="737756"/>
          </a:xfrm>
        </p:spPr>
        <p:txBody>
          <a:bodyPr>
            <a:normAutofit fontScale="90000"/>
          </a:bodyPr>
          <a:lstStyle/>
          <a:p>
            <a:r>
              <a:rPr lang="es-CL" dirty="0" smtClean="0">
                <a:solidFill>
                  <a:schemeClr val="bg1"/>
                </a:solidFill>
              </a:rPr>
              <a:t>LA ECUACION CONTABLE</a:t>
            </a:r>
            <a:endParaRPr lang="es-CL" dirty="0">
              <a:solidFill>
                <a:schemeClr val="bg1"/>
              </a:solidFill>
            </a:endParaRPr>
          </a:p>
        </p:txBody>
      </p:sp>
      <p:sp>
        <p:nvSpPr>
          <p:cNvPr id="3" name="Subtítulo 2"/>
          <p:cNvSpPr>
            <a:spLocks noGrp="1"/>
          </p:cNvSpPr>
          <p:nvPr>
            <p:ph type="subTitle" idx="1"/>
          </p:nvPr>
        </p:nvSpPr>
        <p:spPr/>
        <p:txBody>
          <a:bodyPr/>
          <a:lstStyle/>
          <a:p>
            <a:r>
              <a:rPr lang="es-CL" b="1" dirty="0" smtClean="0"/>
              <a:t>DOCENTE: Profesor  Civil Señor Norman Rodriguez Ortega</a:t>
            </a:r>
            <a:endParaRPr lang="es-CL" b="1" dirty="0"/>
          </a:p>
        </p:txBody>
      </p:sp>
      <p:graphicFrame>
        <p:nvGraphicFramePr>
          <p:cNvPr id="4" name="Tabla 3"/>
          <p:cNvGraphicFramePr>
            <a:graphicFrameLocks noGrp="1"/>
          </p:cNvGraphicFramePr>
          <p:nvPr>
            <p:extLst>
              <p:ext uri="{D42A27DB-BD31-4B8C-83A1-F6EECF244321}">
                <p14:modId xmlns:p14="http://schemas.microsoft.com/office/powerpoint/2010/main" val="1710154703"/>
              </p:ext>
            </p:extLst>
          </p:nvPr>
        </p:nvGraphicFramePr>
        <p:xfrm>
          <a:off x="782198" y="1972018"/>
          <a:ext cx="10521108" cy="4776216"/>
        </p:xfrm>
        <a:graphic>
          <a:graphicData uri="http://schemas.openxmlformats.org/drawingml/2006/table">
            <a:tbl>
              <a:tblPr firstRow="1" bandRow="1">
                <a:tableStyleId>{5C22544A-7EE6-4342-B048-85BDC9FD1C3A}</a:tableStyleId>
              </a:tblPr>
              <a:tblGrid>
                <a:gridCol w="5257655"/>
                <a:gridCol w="5263453"/>
              </a:tblGrid>
              <a:tr h="1423416">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s-CL" sz="4000" b="1" cap="none" spc="0" dirty="0" smtClean="0">
                          <a:ln w="13462">
                            <a:solidFill>
                              <a:schemeClr val="bg1"/>
                            </a:solidFill>
                            <a:prstDash val="solid"/>
                          </a:ln>
                          <a:solidFill>
                            <a:schemeClr val="accent5">
                              <a:lumMod val="20000"/>
                              <a:lumOff val="80000"/>
                            </a:schemeClr>
                          </a:solidFill>
                          <a:effectLst>
                            <a:outerShdw dist="38100" dir="2700000" algn="bl" rotWithShape="0">
                              <a:schemeClr val="accent5"/>
                            </a:outerShdw>
                          </a:effectLst>
                          <a:latin typeface="Arial" panose="020B0604020202020204" pitchFamily="34" charset="0"/>
                          <a:cs typeface="Arial" panose="020B0604020202020204" pitchFamily="34" charset="0"/>
                        </a:rPr>
                        <a:t>LADO IZQUIERDO</a:t>
                      </a:r>
                    </a:p>
                    <a:p>
                      <a:endParaRPr lang="es-CL" sz="40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Arial" panose="020B0604020202020204" pitchFamily="34" charset="0"/>
                        <a:cs typeface="Arial" panose="020B0604020202020204" pitchFamily="34" charset="0"/>
                      </a:endParaRP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s-CL" sz="4400" b="1" cap="none" spc="0" dirty="0" smtClean="0">
                          <a:ln w="9525">
                            <a:solidFill>
                              <a:schemeClr val="bg1"/>
                            </a:solidFill>
                            <a:prstDash val="solid"/>
                          </a:ln>
                          <a:solidFill>
                            <a:schemeClr val="accent5">
                              <a:lumMod val="20000"/>
                              <a:lumOff val="80000"/>
                            </a:schemeClr>
                          </a:solidFill>
                          <a:effectLst>
                            <a:outerShdw blurRad="12700" dist="38100" dir="2700000" algn="tl" rotWithShape="0">
                              <a:schemeClr val="bg1">
                                <a:lumMod val="50000"/>
                              </a:schemeClr>
                            </a:outerShdw>
                          </a:effectLst>
                          <a:latin typeface="Arial" panose="020B0604020202020204" pitchFamily="34" charset="0"/>
                          <a:cs typeface="Arial" panose="020B0604020202020204" pitchFamily="34" charset="0"/>
                        </a:rPr>
                        <a:t>LADO</a:t>
                      </a:r>
                      <a:r>
                        <a:rPr lang="es-CL" sz="4400" b="1" cap="none" spc="0" dirty="0" smtClean="0">
                          <a:ln w="9525">
                            <a:solidFill>
                              <a:schemeClr val="bg1"/>
                            </a:solidFill>
                            <a:prstDash val="solid"/>
                          </a:ln>
                          <a:solidFill>
                            <a:schemeClr val="tx1"/>
                          </a:solidFill>
                          <a:effectLst>
                            <a:outerShdw blurRad="12700" dist="38100" dir="2700000" algn="tl" rotWithShape="0">
                              <a:schemeClr val="bg1">
                                <a:lumMod val="50000"/>
                              </a:schemeClr>
                            </a:outerShdw>
                          </a:effectLst>
                          <a:latin typeface="Arial" panose="020B0604020202020204" pitchFamily="34" charset="0"/>
                          <a:cs typeface="Arial" panose="020B0604020202020204" pitchFamily="34" charset="0"/>
                        </a:rPr>
                        <a:t> </a:t>
                      </a:r>
                      <a:r>
                        <a:rPr lang="es-CL" sz="4400" b="1" cap="none" spc="0" dirty="0" smtClean="0">
                          <a:ln w="9525">
                            <a:solidFill>
                              <a:schemeClr val="bg1"/>
                            </a:solidFill>
                            <a:prstDash val="solid"/>
                          </a:ln>
                          <a:solidFill>
                            <a:schemeClr val="accent5">
                              <a:lumMod val="20000"/>
                              <a:lumOff val="80000"/>
                            </a:schemeClr>
                          </a:solidFill>
                          <a:effectLst>
                            <a:outerShdw blurRad="12700" dist="38100" dir="2700000" algn="tl" rotWithShape="0">
                              <a:schemeClr val="bg1">
                                <a:lumMod val="50000"/>
                              </a:schemeClr>
                            </a:outerShdw>
                          </a:effectLst>
                          <a:latin typeface="Arial" panose="020B0604020202020204" pitchFamily="34" charset="0"/>
                          <a:cs typeface="Arial" panose="020B0604020202020204" pitchFamily="34" charset="0"/>
                        </a:rPr>
                        <a:t>DERECHO</a:t>
                      </a:r>
                    </a:p>
                    <a:p>
                      <a:endParaRPr lang="es-CL" sz="4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rial" panose="020B0604020202020204" pitchFamily="34" charset="0"/>
                        <a:cs typeface="Arial" panose="020B0604020202020204" pitchFamily="34" charset="0"/>
                      </a:endParaRPr>
                    </a:p>
                  </a:txBody>
                  <a:tcPr/>
                </a:tc>
              </a:tr>
              <a:tr h="1423416">
                <a:tc>
                  <a:txBody>
                    <a:bodyPr/>
                    <a:lstStyle/>
                    <a:p>
                      <a:r>
                        <a:rPr lang="es-CL" sz="4000" b="1" cap="none" spc="0"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Arial" panose="020B0604020202020204" pitchFamily="34" charset="0"/>
                          <a:cs typeface="Arial" panose="020B0604020202020204" pitchFamily="34" charset="0"/>
                        </a:rPr>
                        <a:t>ACTIVOS</a:t>
                      </a:r>
                      <a:endParaRPr lang="es-CL" sz="40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Arial" panose="020B0604020202020204" pitchFamily="34" charset="0"/>
                        <a:cs typeface="Arial" panose="020B0604020202020204" pitchFamily="34" charset="0"/>
                      </a:endParaRPr>
                    </a:p>
                  </a:txBody>
                  <a:tcPr/>
                </a:tc>
                <a:tc>
                  <a:txBody>
                    <a:bodyPr/>
                    <a:lstStyle/>
                    <a:p>
                      <a:r>
                        <a:rPr lang="es-CL" sz="4400" b="1" cap="none" spc="0"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Arial" panose="020B0604020202020204" pitchFamily="34" charset="0"/>
                          <a:cs typeface="Arial" panose="020B0604020202020204" pitchFamily="34" charset="0"/>
                        </a:rPr>
                        <a:t>PASIVOS</a:t>
                      </a:r>
                      <a:endParaRPr lang="es-CL" sz="4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rial" panose="020B0604020202020204" pitchFamily="34" charset="0"/>
                        <a:cs typeface="Arial" panose="020B0604020202020204" pitchFamily="34" charset="0"/>
                      </a:endParaRPr>
                    </a:p>
                  </a:txBody>
                  <a:tcPr/>
                </a:tc>
              </a:tr>
              <a:tr h="1738361">
                <a:tc>
                  <a:txBody>
                    <a:bodyPr/>
                    <a:lstStyle/>
                    <a:p>
                      <a:r>
                        <a:rPr lang="es-CL" sz="4000" b="1" cap="none" spc="0"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Arial" panose="020B0604020202020204" pitchFamily="34" charset="0"/>
                          <a:cs typeface="Arial" panose="020B0604020202020204" pitchFamily="34" charset="0"/>
                        </a:rPr>
                        <a:t>PERDIDAS</a:t>
                      </a:r>
                      <a:endParaRPr lang="es-CL" sz="40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Arial" panose="020B0604020202020204" pitchFamily="34" charset="0"/>
                        <a:cs typeface="Arial" panose="020B0604020202020204" pitchFamily="34" charset="0"/>
                      </a:endParaRPr>
                    </a:p>
                  </a:txBody>
                  <a:tcPr/>
                </a:tc>
                <a:tc>
                  <a:txBody>
                    <a:bodyPr/>
                    <a:lstStyle/>
                    <a:p>
                      <a:r>
                        <a:rPr lang="es-CL" sz="4000" b="1" cap="none" spc="0"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Arial" panose="020B0604020202020204" pitchFamily="34" charset="0"/>
                          <a:cs typeface="Arial" panose="020B0604020202020204" pitchFamily="34" charset="0"/>
                        </a:rPr>
                        <a:t>PATRIMONIO</a:t>
                      </a:r>
                    </a:p>
                    <a:p>
                      <a:endParaRPr lang="es-CL" sz="4000" b="1" cap="none" spc="0"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Arial" panose="020B0604020202020204" pitchFamily="34" charset="0"/>
                        <a:cs typeface="Arial" panose="020B0604020202020204" pitchFamily="34" charset="0"/>
                      </a:endParaRPr>
                    </a:p>
                    <a:p>
                      <a:r>
                        <a:rPr lang="es-CL" sz="4000" b="1" cap="none" spc="0"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Arial" panose="020B0604020202020204" pitchFamily="34" charset="0"/>
                          <a:cs typeface="Arial" panose="020B0604020202020204" pitchFamily="34" charset="0"/>
                        </a:rPr>
                        <a:t>GANANCIAS</a:t>
                      </a:r>
                      <a:endParaRPr lang="es-CL" sz="40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Arial" panose="020B0604020202020204" pitchFamily="34" charset="0"/>
                        <a:cs typeface="Arial" panose="020B0604020202020204" pitchFamily="34" charset="0"/>
                      </a:endParaRPr>
                    </a:p>
                  </a:txBody>
                  <a:tcPr/>
                </a:tc>
              </a:tr>
            </a:tbl>
          </a:graphicData>
        </a:graphic>
      </p:graphicFrame>
    </p:spTree>
    <p:extLst>
      <p:ext uri="{BB962C8B-B14F-4D97-AF65-F5344CB8AC3E}">
        <p14:creationId xmlns:p14="http://schemas.microsoft.com/office/powerpoint/2010/main" val="363026322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86366"/>
            <a:ext cx="8001000" cy="1037190"/>
          </a:xfrm>
        </p:spPr>
        <p:txBody>
          <a:bodyPr>
            <a:noAutofit/>
          </a:bodyPr>
          <a:lstStyle/>
          <a:p>
            <a:r>
              <a:rPr lang="es-CL" sz="2800" dirty="0" smtClean="0">
                <a:solidFill>
                  <a:schemeClr val="bg1"/>
                </a:solidFill>
                <a:latin typeface="Arial" panose="020B0604020202020204" pitchFamily="34" charset="0"/>
                <a:cs typeface="Arial" panose="020B0604020202020204" pitchFamily="34" charset="0"/>
              </a:rPr>
              <a:t>UNIDAD TEMÁTICA UNO</a:t>
            </a:r>
            <a:br>
              <a:rPr lang="es-CL" sz="2800" dirty="0" smtClean="0">
                <a:solidFill>
                  <a:schemeClr val="bg1"/>
                </a:solidFill>
                <a:latin typeface="Arial" panose="020B0604020202020204" pitchFamily="34" charset="0"/>
                <a:cs typeface="Arial" panose="020B0604020202020204" pitchFamily="34" charset="0"/>
              </a:rPr>
            </a:br>
            <a:r>
              <a:rPr lang="es-CL" sz="2800" dirty="0" smtClean="0">
                <a:solidFill>
                  <a:schemeClr val="bg1"/>
                </a:solidFill>
                <a:latin typeface="Arial" panose="020B0604020202020204" pitchFamily="34" charset="0"/>
                <a:cs typeface="Arial" panose="020B0604020202020204" pitchFamily="34" charset="0"/>
              </a:rPr>
              <a:t>Los principios contables básicos</a:t>
            </a:r>
            <a:endParaRPr lang="es-CL" sz="2800" dirty="0">
              <a:solidFill>
                <a:schemeClr val="bg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511217" y="4758267"/>
            <a:ext cx="6400800" cy="1947333"/>
          </a:xfrm>
        </p:spPr>
        <p:txBody>
          <a:bodyPr/>
          <a:lstStyle/>
          <a:p>
            <a:r>
              <a:rPr lang="es-CL" b="1" dirty="0" smtClean="0"/>
              <a:t>DOCENTE: Profesor  Civil Señor Norman Rodriguez Ortega</a:t>
            </a:r>
            <a:endParaRPr lang="es-CL" b="1" dirty="0"/>
          </a:p>
        </p:txBody>
      </p:sp>
    </p:spTree>
    <p:extLst>
      <p:ext uri="{BB962C8B-B14F-4D97-AF65-F5344CB8AC3E}">
        <p14:creationId xmlns:p14="http://schemas.microsoft.com/office/powerpoint/2010/main" val="193165978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685800"/>
            <a:ext cx="8001000" cy="737756"/>
          </a:xfrm>
        </p:spPr>
        <p:txBody>
          <a:bodyPr>
            <a:noAutofit/>
          </a:bodyPr>
          <a:lstStyle/>
          <a:p>
            <a:r>
              <a:rPr lang="es-CL" sz="2800" dirty="0" smtClean="0">
                <a:solidFill>
                  <a:schemeClr val="bg1"/>
                </a:solidFill>
                <a:latin typeface="Arial" panose="020B0604020202020204" pitchFamily="34" charset="0"/>
                <a:cs typeface="Arial" panose="020B0604020202020204" pitchFamily="34" charset="0"/>
              </a:rPr>
              <a:t>Los principios contables básicos</a:t>
            </a:r>
            <a:endParaRPr lang="es-CL" sz="2800" dirty="0">
              <a:solidFill>
                <a:schemeClr val="bg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511217" y="1732547"/>
            <a:ext cx="10990972" cy="4973053"/>
          </a:xfrm>
        </p:spPr>
        <p:txBody>
          <a:bodyPr>
            <a:normAutofit/>
          </a:bodyPr>
          <a:lstStyle/>
          <a:p>
            <a:r>
              <a:rPr lang="es-CL" sz="2400" dirty="0" smtClean="0">
                <a:latin typeface="Arial" panose="020B0604020202020204" pitchFamily="34" charset="0"/>
                <a:cs typeface="Arial" panose="020B0604020202020204" pitchFamily="34" charset="0"/>
              </a:rPr>
              <a:t>Existen ciertos supuestos y principios contables que son reconocidos y aceptados internacionalmente. Es por esta razón que reciben la denominación de Principios Contables Generalmente Aceptados ( PCGA).Estos en lo concreto incluyen todas las convenciones , reglas y procedimientos que en su conjunto constituyen la práctica contable aceptada en un momento determinado.</a:t>
            </a:r>
          </a:p>
          <a:p>
            <a:r>
              <a:rPr lang="es-CL" sz="2400" dirty="0" smtClean="0">
                <a:latin typeface="Arial" panose="020B0604020202020204" pitchFamily="34" charset="0"/>
                <a:cs typeface="Arial" panose="020B0604020202020204" pitchFamily="34" charset="0"/>
              </a:rPr>
              <a:t>Supuestos son juicios basados en la mejor evidencia disponible. Los supuestos contables tienen relación con la entidad y su respectivo entorno; y también con los usuarios de la contabilidad y sus necesidades.</a:t>
            </a:r>
            <a:endParaRPr lang="es-CL"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0203289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685800"/>
            <a:ext cx="8001000" cy="737756"/>
          </a:xfrm>
        </p:spPr>
        <p:txBody>
          <a:bodyPr>
            <a:noAutofit/>
          </a:bodyPr>
          <a:lstStyle/>
          <a:p>
            <a:r>
              <a:rPr lang="es-CL" sz="2800" dirty="0" smtClean="0">
                <a:solidFill>
                  <a:schemeClr val="bg1"/>
                </a:solidFill>
                <a:latin typeface="Arial" panose="020B0604020202020204" pitchFamily="34" charset="0"/>
                <a:cs typeface="Arial" panose="020B0604020202020204" pitchFamily="34" charset="0"/>
              </a:rPr>
              <a:t>Los principios contables básicos</a:t>
            </a:r>
            <a:endParaRPr lang="es-CL" sz="2800" dirty="0">
              <a:solidFill>
                <a:schemeClr val="bg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511217" y="1732547"/>
            <a:ext cx="10990972" cy="4973053"/>
          </a:xfrm>
        </p:spPr>
        <p:txBody>
          <a:bodyPr>
            <a:normAutofit/>
          </a:bodyPr>
          <a:lstStyle/>
          <a:p>
            <a:r>
              <a:rPr lang="es-CL" sz="2400" dirty="0" smtClean="0">
                <a:latin typeface="Arial" panose="020B0604020202020204" pitchFamily="34" charset="0"/>
                <a:cs typeface="Arial" panose="020B0604020202020204" pitchFamily="34" charset="0"/>
              </a:rPr>
              <a:t>Los PCGA más utilizados son los siguientes, a saber:</a:t>
            </a:r>
          </a:p>
          <a:p>
            <a:r>
              <a:rPr lang="es-CL" sz="2400" b="1" u="sng" dirty="0" smtClean="0">
                <a:latin typeface="Arial" panose="020B0604020202020204" pitchFamily="34" charset="0"/>
                <a:cs typeface="Arial" panose="020B0604020202020204" pitchFamily="34" charset="0"/>
              </a:rPr>
              <a:t>Términos monetarios</a:t>
            </a:r>
            <a:r>
              <a:rPr lang="es-CL" sz="2400" u="sng" dirty="0" smtClean="0">
                <a:latin typeface="Arial" panose="020B0604020202020204" pitchFamily="34" charset="0"/>
                <a:cs typeface="Arial" panose="020B0604020202020204" pitchFamily="34" charset="0"/>
              </a:rPr>
              <a:t>. </a:t>
            </a:r>
            <a:r>
              <a:rPr lang="es-CL" sz="2400" dirty="0" smtClean="0">
                <a:latin typeface="Arial" panose="020B0604020202020204" pitchFamily="34" charset="0"/>
                <a:cs typeface="Arial" panose="020B0604020202020204" pitchFamily="34" charset="0"/>
              </a:rPr>
              <a:t>No constituye  información contable todo aquello que no puede expresarse en términos monetarios, como por ejemplo una importante reunión de negocios con un potencial cliente , salvo la cuenta del almuerzo del restaurant en donde se desarrollo la reunión.</a:t>
            </a:r>
          </a:p>
          <a:p>
            <a:endParaRPr lang="es-CL" sz="2400" dirty="0">
              <a:latin typeface="Arial" panose="020B0604020202020204" pitchFamily="34" charset="0"/>
              <a:cs typeface="Arial" panose="020B0604020202020204" pitchFamily="34" charset="0"/>
            </a:endParaRPr>
          </a:p>
          <a:p>
            <a:r>
              <a:rPr lang="es-CL" sz="2400" b="1" u="sng" dirty="0" smtClean="0">
                <a:latin typeface="Arial" panose="020B0604020202020204" pitchFamily="34" charset="0"/>
                <a:cs typeface="Arial" panose="020B0604020202020204" pitchFamily="34" charset="0"/>
              </a:rPr>
              <a:t>Asociación</a:t>
            </a:r>
            <a:r>
              <a:rPr lang="es-CL" sz="2400" u="sng" dirty="0" smtClean="0">
                <a:latin typeface="Arial" panose="020B0604020202020204" pitchFamily="34" charset="0"/>
                <a:cs typeface="Arial" panose="020B0604020202020204" pitchFamily="34" charset="0"/>
              </a:rPr>
              <a:t>. </a:t>
            </a:r>
            <a:r>
              <a:rPr lang="es-CL" sz="2400" dirty="0" smtClean="0">
                <a:latin typeface="Arial" panose="020B0604020202020204" pitchFamily="34" charset="0"/>
                <a:cs typeface="Arial" panose="020B0604020202020204" pitchFamily="34" charset="0"/>
              </a:rPr>
              <a:t>Cuando se reconoce un ingreso ( o venta) durante un período  deben reconocerse además todos los gastos efectuados en la generación del mismo ingreso.</a:t>
            </a:r>
          </a:p>
          <a:p>
            <a:endParaRPr lang="es-CL"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0321175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685800"/>
            <a:ext cx="8001000" cy="737756"/>
          </a:xfrm>
        </p:spPr>
        <p:txBody>
          <a:bodyPr>
            <a:noAutofit/>
          </a:bodyPr>
          <a:lstStyle/>
          <a:p>
            <a:r>
              <a:rPr lang="es-CL" sz="2800" dirty="0" smtClean="0">
                <a:solidFill>
                  <a:schemeClr val="bg1"/>
                </a:solidFill>
                <a:latin typeface="Arial" panose="020B0604020202020204" pitchFamily="34" charset="0"/>
                <a:cs typeface="Arial" panose="020B0604020202020204" pitchFamily="34" charset="0"/>
              </a:rPr>
              <a:t>Los principios contables básicos</a:t>
            </a:r>
            <a:endParaRPr lang="es-CL" sz="2800" dirty="0">
              <a:solidFill>
                <a:schemeClr val="bg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511217" y="1732547"/>
            <a:ext cx="10990972" cy="4973053"/>
          </a:xfrm>
        </p:spPr>
        <p:txBody>
          <a:bodyPr>
            <a:normAutofit/>
          </a:bodyPr>
          <a:lstStyle/>
          <a:p>
            <a:r>
              <a:rPr lang="es-CL" sz="2400" dirty="0" smtClean="0">
                <a:latin typeface="Arial" panose="020B0604020202020204" pitchFamily="34" charset="0"/>
                <a:cs typeface="Arial" panose="020B0604020202020204" pitchFamily="34" charset="0"/>
              </a:rPr>
              <a:t>Los PCGA más utilizados son los siguientes, a saber:</a:t>
            </a:r>
          </a:p>
          <a:p>
            <a:r>
              <a:rPr lang="es-CL" sz="2400" b="1" u="sng" dirty="0" smtClean="0">
                <a:latin typeface="Arial" panose="020B0604020202020204" pitchFamily="34" charset="0"/>
                <a:cs typeface="Arial" panose="020B0604020202020204" pitchFamily="34" charset="0"/>
              </a:rPr>
              <a:t>Consistencia</a:t>
            </a:r>
            <a:r>
              <a:rPr lang="es-CL" sz="2400" u="sng" dirty="0" smtClean="0">
                <a:latin typeface="Arial" panose="020B0604020202020204" pitchFamily="34" charset="0"/>
                <a:cs typeface="Arial" panose="020B0604020202020204" pitchFamily="34" charset="0"/>
              </a:rPr>
              <a:t>. </a:t>
            </a:r>
            <a:r>
              <a:rPr lang="es-CL" sz="2400" dirty="0" smtClean="0">
                <a:latin typeface="Arial" panose="020B0604020202020204" pitchFamily="34" charset="0"/>
                <a:cs typeface="Arial" panose="020B0604020202020204" pitchFamily="34" charset="0"/>
              </a:rPr>
              <a:t>Debe ser empleado el mismo método de contabilización de un período a otro, salvo que existan fundamentadas razones para cambiar de método. </a:t>
            </a:r>
          </a:p>
          <a:p>
            <a:endParaRPr lang="es-CL" sz="2400" b="1" u="sng" dirty="0">
              <a:latin typeface="Arial" panose="020B0604020202020204" pitchFamily="34" charset="0"/>
              <a:cs typeface="Arial" panose="020B0604020202020204" pitchFamily="34" charset="0"/>
            </a:endParaRPr>
          </a:p>
          <a:p>
            <a:r>
              <a:rPr lang="es-CL" sz="2400" b="1" u="sng" dirty="0" err="1" smtClean="0">
                <a:latin typeface="Arial" panose="020B0604020202020204" pitchFamily="34" charset="0"/>
                <a:cs typeface="Arial" panose="020B0604020202020204" pitchFamily="34" charset="0"/>
              </a:rPr>
              <a:t>Conservantismo</a:t>
            </a:r>
            <a:r>
              <a:rPr lang="es-CL" sz="2400" u="sng" dirty="0" smtClean="0">
                <a:latin typeface="Arial" panose="020B0604020202020204" pitchFamily="34" charset="0"/>
                <a:cs typeface="Arial" panose="020B0604020202020204" pitchFamily="34" charset="0"/>
              </a:rPr>
              <a:t>. </a:t>
            </a:r>
            <a:r>
              <a:rPr lang="es-CL" sz="2400" dirty="0" smtClean="0">
                <a:latin typeface="Arial" panose="020B0604020202020204" pitchFamily="34" charset="0"/>
                <a:cs typeface="Arial" panose="020B0604020202020204" pitchFamily="34" charset="0"/>
              </a:rPr>
              <a:t>En todo momento debe primar un criterio prudencial y subestimar la posición o situación financiera de la empresa. En caso de duda deben asumirse las pérdidas por anticipado , aunque esto implique afectar el resultado de la empresa.</a:t>
            </a:r>
          </a:p>
          <a:p>
            <a:endParaRPr lang="es-CL"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0624841"/>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685800"/>
            <a:ext cx="8001000" cy="737756"/>
          </a:xfrm>
        </p:spPr>
        <p:txBody>
          <a:bodyPr>
            <a:noAutofit/>
          </a:bodyPr>
          <a:lstStyle/>
          <a:p>
            <a:r>
              <a:rPr lang="es-CL" sz="2800" dirty="0" smtClean="0">
                <a:solidFill>
                  <a:schemeClr val="bg1"/>
                </a:solidFill>
                <a:latin typeface="Arial" panose="020B0604020202020204" pitchFamily="34" charset="0"/>
                <a:cs typeface="Arial" panose="020B0604020202020204" pitchFamily="34" charset="0"/>
              </a:rPr>
              <a:t>Los principios contables básicos</a:t>
            </a:r>
            <a:endParaRPr lang="es-CL" sz="2800" dirty="0">
              <a:solidFill>
                <a:schemeClr val="bg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511217" y="1732547"/>
            <a:ext cx="10990972" cy="4973053"/>
          </a:xfrm>
        </p:spPr>
        <p:txBody>
          <a:bodyPr>
            <a:normAutofit/>
          </a:bodyPr>
          <a:lstStyle/>
          <a:p>
            <a:r>
              <a:rPr lang="es-CL" sz="2400" dirty="0" smtClean="0">
                <a:latin typeface="Arial" panose="020B0604020202020204" pitchFamily="34" charset="0"/>
                <a:cs typeface="Arial" panose="020B0604020202020204" pitchFamily="34" charset="0"/>
              </a:rPr>
              <a:t>Los PCGA más utilizados son los siguientes, a saber:</a:t>
            </a:r>
          </a:p>
          <a:p>
            <a:r>
              <a:rPr lang="es-CL" sz="2400" b="1" u="sng" dirty="0" smtClean="0">
                <a:latin typeface="Arial" panose="020B0604020202020204" pitchFamily="34" charset="0"/>
                <a:cs typeface="Arial" panose="020B0604020202020204" pitchFamily="34" charset="0"/>
              </a:rPr>
              <a:t>Moneda Estable</a:t>
            </a:r>
            <a:r>
              <a:rPr lang="es-CL" sz="2400" u="sng" dirty="0" smtClean="0">
                <a:latin typeface="Arial" panose="020B0604020202020204" pitchFamily="34" charset="0"/>
                <a:cs typeface="Arial" panose="020B0604020202020204" pitchFamily="34" charset="0"/>
              </a:rPr>
              <a:t>. </a:t>
            </a:r>
            <a:r>
              <a:rPr lang="es-CL" sz="2400" dirty="0" smtClean="0">
                <a:latin typeface="Arial" panose="020B0604020202020204" pitchFamily="34" charset="0"/>
                <a:cs typeface="Arial" panose="020B0604020202020204" pitchFamily="34" charset="0"/>
              </a:rPr>
              <a:t>En lo posible debe corregirse la pérdida de poder adquisitivo de la moneda experimentada a causa de la inflación y en atención ala influencia de las paridades cambiarias. </a:t>
            </a:r>
          </a:p>
          <a:p>
            <a:endParaRPr lang="es-CL" sz="2400" b="1" u="sng" dirty="0">
              <a:latin typeface="Arial" panose="020B0604020202020204" pitchFamily="34" charset="0"/>
              <a:cs typeface="Arial" panose="020B0604020202020204" pitchFamily="34" charset="0"/>
            </a:endParaRPr>
          </a:p>
          <a:p>
            <a:r>
              <a:rPr lang="es-CL" sz="2400" b="1" u="sng" dirty="0" smtClean="0">
                <a:latin typeface="Arial" panose="020B0604020202020204" pitchFamily="34" charset="0"/>
                <a:cs typeface="Arial" panose="020B0604020202020204" pitchFamily="34" charset="0"/>
              </a:rPr>
              <a:t>Realización</a:t>
            </a:r>
            <a:r>
              <a:rPr lang="es-CL" sz="2400" u="sng" dirty="0" smtClean="0">
                <a:latin typeface="Arial" panose="020B0604020202020204" pitchFamily="34" charset="0"/>
                <a:cs typeface="Arial" panose="020B0604020202020204" pitchFamily="34" charset="0"/>
              </a:rPr>
              <a:t>. </a:t>
            </a:r>
            <a:r>
              <a:rPr lang="es-CL" sz="2400" dirty="0" smtClean="0">
                <a:latin typeface="Arial" panose="020B0604020202020204" pitchFamily="34" charset="0"/>
                <a:cs typeface="Arial" panose="020B0604020202020204" pitchFamily="34" charset="0"/>
              </a:rPr>
              <a:t>Todo resultado  de </a:t>
            </a:r>
            <a:r>
              <a:rPr lang="es-CL" sz="2400" dirty="0" err="1" smtClean="0">
                <a:latin typeface="Arial" panose="020B0604020202020204" pitchFamily="34" charset="0"/>
                <a:cs typeface="Arial" panose="020B0604020202020204" pitchFamily="34" charset="0"/>
              </a:rPr>
              <a:t>ganacia</a:t>
            </a:r>
            <a:r>
              <a:rPr lang="es-CL" sz="2400" dirty="0" smtClean="0">
                <a:latin typeface="Arial" panose="020B0604020202020204" pitchFamily="34" charset="0"/>
                <a:cs typeface="Arial" panose="020B0604020202020204" pitchFamily="34" charset="0"/>
              </a:rPr>
              <a:t> debe registrase cuando se produce la venta , y no el hecho de fabricar.</a:t>
            </a:r>
          </a:p>
          <a:p>
            <a:endParaRPr lang="es-CL"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764664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685800"/>
            <a:ext cx="8001000" cy="737756"/>
          </a:xfrm>
        </p:spPr>
        <p:txBody>
          <a:bodyPr>
            <a:noAutofit/>
          </a:bodyPr>
          <a:lstStyle/>
          <a:p>
            <a:r>
              <a:rPr lang="es-CL" sz="2800" dirty="0" smtClean="0">
                <a:solidFill>
                  <a:schemeClr val="bg1"/>
                </a:solidFill>
                <a:latin typeface="Arial" panose="020B0604020202020204" pitchFamily="34" charset="0"/>
                <a:cs typeface="Arial" panose="020B0604020202020204" pitchFamily="34" charset="0"/>
              </a:rPr>
              <a:t>Los principios contables básicos</a:t>
            </a:r>
            <a:endParaRPr lang="es-CL" sz="2800" dirty="0">
              <a:solidFill>
                <a:schemeClr val="bg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511217" y="1732547"/>
            <a:ext cx="10990972" cy="4973053"/>
          </a:xfrm>
        </p:spPr>
        <p:txBody>
          <a:bodyPr>
            <a:normAutofit/>
          </a:bodyPr>
          <a:lstStyle/>
          <a:p>
            <a:r>
              <a:rPr lang="es-CL" sz="2400" dirty="0" smtClean="0">
                <a:latin typeface="Arial" panose="020B0604020202020204" pitchFamily="34" charset="0"/>
                <a:cs typeface="Arial" panose="020B0604020202020204" pitchFamily="34" charset="0"/>
              </a:rPr>
              <a:t>Los PCGA más utilizados son los siguientes, a saber:</a:t>
            </a:r>
          </a:p>
          <a:p>
            <a:r>
              <a:rPr lang="es-CL" sz="2400" b="1" u="sng" dirty="0" smtClean="0">
                <a:latin typeface="Arial" panose="020B0604020202020204" pitchFamily="34" charset="0"/>
                <a:cs typeface="Arial" panose="020B0604020202020204" pitchFamily="34" charset="0"/>
              </a:rPr>
              <a:t>Continuidad. </a:t>
            </a:r>
            <a:r>
              <a:rPr lang="es-CL" sz="2400" dirty="0" smtClean="0">
                <a:latin typeface="Arial" panose="020B0604020202020204" pitchFamily="34" charset="0"/>
                <a:cs typeface="Arial" panose="020B0604020202020204" pitchFamily="34" charset="0"/>
              </a:rPr>
              <a:t>Se supone que  la organización continuará en operación permanentemente o indefinidamente, con la sola excepción de que la misma se encuentre en proceso de quiebra.</a:t>
            </a:r>
          </a:p>
          <a:p>
            <a:endParaRPr lang="es-CL" sz="2400" b="1" u="sng" dirty="0">
              <a:latin typeface="Arial" panose="020B0604020202020204" pitchFamily="34" charset="0"/>
              <a:cs typeface="Arial" panose="020B0604020202020204" pitchFamily="34" charset="0"/>
            </a:endParaRPr>
          </a:p>
          <a:p>
            <a:r>
              <a:rPr lang="es-CL" sz="2400" b="1" u="sng" dirty="0" smtClean="0">
                <a:latin typeface="Arial" panose="020B0604020202020204" pitchFamily="34" charset="0"/>
                <a:cs typeface="Arial" panose="020B0604020202020204" pitchFamily="34" charset="0"/>
              </a:rPr>
              <a:t>Revelación </a:t>
            </a:r>
            <a:r>
              <a:rPr lang="es-CL" sz="2400" u="sng" dirty="0" smtClean="0">
                <a:latin typeface="Arial" panose="020B0604020202020204" pitchFamily="34" charset="0"/>
                <a:cs typeface="Arial" panose="020B0604020202020204" pitchFamily="34" charset="0"/>
              </a:rPr>
              <a:t>. </a:t>
            </a:r>
            <a:r>
              <a:rPr lang="es-CL" sz="2400" dirty="0" smtClean="0">
                <a:latin typeface="Arial" panose="020B0604020202020204" pitchFamily="34" charset="0"/>
                <a:cs typeface="Arial" panose="020B0604020202020204" pitchFamily="34" charset="0"/>
              </a:rPr>
              <a:t>Deben ser incluidos en los estados financieros todos aquellos datos de alguna relevancia o importancia crítica que de alguna forma puedan incidir en la posición financiera de la empresa.</a:t>
            </a:r>
            <a:endParaRPr lang="es-CL"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8790203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685800"/>
            <a:ext cx="8001000" cy="737756"/>
          </a:xfrm>
        </p:spPr>
        <p:txBody>
          <a:bodyPr>
            <a:noAutofit/>
          </a:bodyPr>
          <a:lstStyle/>
          <a:p>
            <a:r>
              <a:rPr lang="es-CL" sz="2800" dirty="0" smtClean="0">
                <a:solidFill>
                  <a:schemeClr val="bg1"/>
                </a:solidFill>
                <a:latin typeface="Arial" panose="020B0604020202020204" pitchFamily="34" charset="0"/>
                <a:cs typeface="Arial" panose="020B0604020202020204" pitchFamily="34" charset="0"/>
              </a:rPr>
              <a:t>Los principios contables básicos</a:t>
            </a:r>
            <a:endParaRPr lang="es-CL" sz="2800" dirty="0">
              <a:solidFill>
                <a:schemeClr val="bg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511217" y="1732547"/>
            <a:ext cx="10990972" cy="4973053"/>
          </a:xfrm>
        </p:spPr>
        <p:txBody>
          <a:bodyPr>
            <a:normAutofit/>
          </a:bodyPr>
          <a:lstStyle/>
          <a:p>
            <a:r>
              <a:rPr lang="es-CL" sz="2400" dirty="0" smtClean="0">
                <a:latin typeface="Arial" panose="020B0604020202020204" pitchFamily="34" charset="0"/>
                <a:cs typeface="Arial" panose="020B0604020202020204" pitchFamily="34" charset="0"/>
              </a:rPr>
              <a:t>Los PCGA más utilizados son los siguientes, a saber:</a:t>
            </a:r>
          </a:p>
          <a:p>
            <a:r>
              <a:rPr lang="es-CL" sz="2400" b="1" u="sng" dirty="0" smtClean="0">
                <a:latin typeface="Arial" panose="020B0604020202020204" pitchFamily="34" charset="0"/>
                <a:cs typeface="Arial" panose="020B0604020202020204" pitchFamily="34" charset="0"/>
              </a:rPr>
              <a:t>Entidad</a:t>
            </a:r>
            <a:r>
              <a:rPr lang="es-CL" sz="2400" u="sng" dirty="0" smtClean="0">
                <a:latin typeface="Arial" panose="020B0604020202020204" pitchFamily="34" charset="0"/>
                <a:cs typeface="Arial" panose="020B0604020202020204" pitchFamily="34" charset="0"/>
              </a:rPr>
              <a:t>. </a:t>
            </a:r>
            <a:r>
              <a:rPr lang="es-CL" sz="2400" dirty="0" smtClean="0">
                <a:latin typeface="Arial" panose="020B0604020202020204" pitchFamily="34" charset="0"/>
                <a:cs typeface="Arial" panose="020B0604020202020204" pitchFamily="34" charset="0"/>
              </a:rPr>
              <a:t>Representa una determinada área especifica de la contabilidad que representa  el corazón del proceso contable. Puede ser una sola sociedad, un departamento o división, una región geográfica o bien un conjunto de sociedades( holding). </a:t>
            </a:r>
          </a:p>
          <a:p>
            <a:endParaRPr lang="es-CL" sz="2400" b="1" u="sng" dirty="0">
              <a:latin typeface="Arial" panose="020B0604020202020204" pitchFamily="34" charset="0"/>
              <a:cs typeface="Arial" panose="020B0604020202020204" pitchFamily="34" charset="0"/>
            </a:endParaRPr>
          </a:p>
          <a:p>
            <a:endParaRPr lang="es-CL"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1211468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463639"/>
            <a:ext cx="8001000" cy="1249251"/>
          </a:xfrm>
        </p:spPr>
        <p:txBody>
          <a:bodyPr>
            <a:noAutofit/>
          </a:bodyPr>
          <a:lstStyle/>
          <a:p>
            <a:r>
              <a:rPr lang="es-CL" sz="2800" dirty="0" smtClean="0">
                <a:solidFill>
                  <a:schemeClr val="bg1"/>
                </a:solidFill>
                <a:latin typeface="Arial" panose="020B0604020202020204" pitchFamily="34" charset="0"/>
                <a:cs typeface="Arial" panose="020B0604020202020204" pitchFamily="34" charset="0"/>
              </a:rPr>
              <a:t/>
            </a:r>
            <a:br>
              <a:rPr lang="es-CL" sz="2800" dirty="0" smtClean="0">
                <a:solidFill>
                  <a:schemeClr val="bg1"/>
                </a:solidFill>
                <a:latin typeface="Arial" panose="020B0604020202020204" pitchFamily="34" charset="0"/>
                <a:cs typeface="Arial" panose="020B0604020202020204" pitchFamily="34" charset="0"/>
              </a:rPr>
            </a:br>
            <a:r>
              <a:rPr lang="es-CL" sz="2800" dirty="0" smtClean="0">
                <a:solidFill>
                  <a:schemeClr val="bg1"/>
                </a:solidFill>
                <a:latin typeface="Arial" panose="020B0604020202020204" pitchFamily="34" charset="0"/>
                <a:cs typeface="Arial" panose="020B0604020202020204" pitchFamily="34" charset="0"/>
              </a:rPr>
              <a:t>unidad temática uno</a:t>
            </a:r>
            <a:r>
              <a:rPr lang="es-CL" sz="2800" dirty="0">
                <a:solidFill>
                  <a:schemeClr val="bg1"/>
                </a:solidFill>
                <a:latin typeface="Arial" panose="020B0604020202020204" pitchFamily="34" charset="0"/>
                <a:cs typeface="Arial" panose="020B0604020202020204" pitchFamily="34" charset="0"/>
              </a:rPr>
              <a:t/>
            </a:r>
            <a:br>
              <a:rPr lang="es-CL" sz="2800" dirty="0">
                <a:solidFill>
                  <a:schemeClr val="bg1"/>
                </a:solidFill>
                <a:latin typeface="Arial" panose="020B0604020202020204" pitchFamily="34" charset="0"/>
                <a:cs typeface="Arial" panose="020B0604020202020204" pitchFamily="34" charset="0"/>
              </a:rPr>
            </a:br>
            <a:r>
              <a:rPr lang="es-CL" sz="2800" dirty="0" smtClean="0">
                <a:solidFill>
                  <a:schemeClr val="bg1"/>
                </a:solidFill>
                <a:latin typeface="Arial" panose="020B0604020202020204" pitchFamily="34" charset="0"/>
                <a:cs typeface="Arial" panose="020B0604020202020204" pitchFamily="34" charset="0"/>
              </a:rPr>
              <a:t>La cuenta</a:t>
            </a:r>
            <a:endParaRPr lang="es-CL" sz="2800" dirty="0">
              <a:solidFill>
                <a:schemeClr val="bg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511217" y="4758267"/>
            <a:ext cx="6400800" cy="1947333"/>
          </a:xfrm>
        </p:spPr>
        <p:txBody>
          <a:bodyPr/>
          <a:lstStyle/>
          <a:p>
            <a:r>
              <a:rPr lang="es-CL" b="1" dirty="0" smtClean="0"/>
              <a:t>DOCENTE: Profesor  Civil Señor Norman Rodriguez Ortega</a:t>
            </a:r>
            <a:endParaRPr lang="es-CL" b="1" dirty="0"/>
          </a:p>
        </p:txBody>
      </p:sp>
    </p:spTree>
    <p:extLst>
      <p:ext uri="{BB962C8B-B14F-4D97-AF65-F5344CB8AC3E}">
        <p14:creationId xmlns:p14="http://schemas.microsoft.com/office/powerpoint/2010/main" val="160396193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685800"/>
            <a:ext cx="8001000" cy="737756"/>
          </a:xfrm>
        </p:spPr>
        <p:txBody>
          <a:bodyPr>
            <a:noAutofit/>
          </a:bodyPr>
          <a:lstStyle/>
          <a:p>
            <a:r>
              <a:rPr lang="es-CL" sz="2800" dirty="0" smtClean="0">
                <a:solidFill>
                  <a:schemeClr val="bg1"/>
                </a:solidFill>
                <a:latin typeface="Arial" panose="020B0604020202020204" pitchFamily="34" charset="0"/>
                <a:cs typeface="Arial" panose="020B0604020202020204" pitchFamily="34" charset="0"/>
              </a:rPr>
              <a:t>La cuenta</a:t>
            </a:r>
            <a:endParaRPr lang="es-CL" sz="2800" dirty="0">
              <a:solidFill>
                <a:schemeClr val="bg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416772" y="1423556"/>
            <a:ext cx="11775228" cy="5282044"/>
          </a:xfrm>
        </p:spPr>
        <p:txBody>
          <a:bodyPr/>
          <a:lstStyle/>
          <a:p>
            <a:r>
              <a:rPr lang="es-CL" dirty="0" smtClean="0">
                <a:solidFill>
                  <a:schemeClr val="bg1"/>
                </a:solidFill>
              </a:rPr>
              <a:t>Retomando el caso de la empresa “ Dos Ruedas”, cabe precisar  que el contador tendría un límite  para el registro , ya que el enfoque de la ecuación contable </a:t>
            </a:r>
            <a:r>
              <a:rPr lang="es-CL" dirty="0">
                <a:solidFill>
                  <a:schemeClr val="bg1"/>
                </a:solidFill>
              </a:rPr>
              <a:t> </a:t>
            </a:r>
            <a:r>
              <a:rPr lang="es-CL" dirty="0" smtClean="0">
                <a:solidFill>
                  <a:schemeClr val="bg1"/>
                </a:solidFill>
              </a:rPr>
              <a:t>es limitado  y llegará un momento que dado la gran cantidad de transacciones repetitivas ;este tipo de registro se tornaría inmanejable.</a:t>
            </a:r>
          </a:p>
          <a:p>
            <a:r>
              <a:rPr lang="es-CL" dirty="0" smtClean="0">
                <a:solidFill>
                  <a:schemeClr val="bg1"/>
                </a:solidFill>
              </a:rPr>
              <a:t>En la práctica lo que se emplea son unos libros denominados </a:t>
            </a:r>
            <a:r>
              <a:rPr lang="es-CL" b="1" dirty="0" smtClean="0">
                <a:solidFill>
                  <a:srgbClr val="FF0000"/>
                </a:solidFill>
              </a:rPr>
              <a:t>MAYORES, </a:t>
            </a:r>
            <a:r>
              <a:rPr lang="es-CL" dirty="0" smtClean="0">
                <a:solidFill>
                  <a:schemeClr val="bg1"/>
                </a:solidFill>
              </a:rPr>
              <a:t>para de esta forma poder hacer seguimiento permanente  a la  gran cantidad de transacciones que puedan llegar a afectar al activo y el pasivo  de una determinada empresa.</a:t>
            </a:r>
          </a:p>
          <a:p>
            <a:r>
              <a:rPr lang="es-CL" dirty="0" smtClean="0">
                <a:solidFill>
                  <a:schemeClr val="bg1"/>
                </a:solidFill>
              </a:rPr>
              <a:t>Un </a:t>
            </a:r>
            <a:r>
              <a:rPr lang="es-CL" b="1" dirty="0" smtClean="0">
                <a:solidFill>
                  <a:srgbClr val="FF0000"/>
                </a:solidFill>
              </a:rPr>
              <a:t>Mayor</a:t>
            </a:r>
            <a:r>
              <a:rPr lang="es-CL" dirty="0" smtClean="0">
                <a:solidFill>
                  <a:srgbClr val="FF0000"/>
                </a:solidFill>
              </a:rPr>
              <a:t> </a:t>
            </a:r>
            <a:r>
              <a:rPr lang="es-CL" dirty="0" smtClean="0">
                <a:solidFill>
                  <a:schemeClr val="bg1"/>
                </a:solidFill>
              </a:rPr>
              <a:t> es un grupo de cuentas relacionadas que son gestionadas en forma sistémica.</a:t>
            </a:r>
          </a:p>
          <a:p>
            <a:r>
              <a:rPr lang="es-CL" dirty="0" smtClean="0">
                <a:solidFill>
                  <a:schemeClr val="bg1"/>
                </a:solidFill>
              </a:rPr>
              <a:t>Las cuentas aquí utilizadas son versiones simplificadas de las que se llevan en la práctica; y se llaman </a:t>
            </a:r>
            <a:r>
              <a:rPr lang="es-CL" b="1" dirty="0" smtClean="0">
                <a:solidFill>
                  <a:srgbClr val="FF0000"/>
                </a:solidFill>
              </a:rPr>
              <a:t>cuentas T, </a:t>
            </a:r>
            <a:r>
              <a:rPr lang="es-CL" dirty="0" smtClean="0">
                <a:solidFill>
                  <a:schemeClr val="bg1"/>
                </a:solidFill>
              </a:rPr>
              <a:t>en atención a que toman la forma de una letra  t mayúscula.</a:t>
            </a:r>
          </a:p>
          <a:p>
            <a:endParaRPr lang="es-CL" dirty="0">
              <a:solidFill>
                <a:schemeClr val="bg1"/>
              </a:solidFill>
            </a:endParaRPr>
          </a:p>
        </p:txBody>
      </p:sp>
    </p:spTree>
    <p:extLst>
      <p:ext uri="{BB962C8B-B14F-4D97-AF65-F5344CB8AC3E}">
        <p14:creationId xmlns:p14="http://schemas.microsoft.com/office/powerpoint/2010/main" val="229212438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685800"/>
            <a:ext cx="8001000" cy="737756"/>
          </a:xfrm>
        </p:spPr>
        <p:txBody>
          <a:bodyPr>
            <a:noAutofit/>
          </a:bodyPr>
          <a:lstStyle/>
          <a:p>
            <a:r>
              <a:rPr lang="es-CL" sz="2800" dirty="0" smtClean="0">
                <a:solidFill>
                  <a:schemeClr val="bg1"/>
                </a:solidFill>
                <a:latin typeface="Arial" panose="020B0604020202020204" pitchFamily="34" charset="0"/>
                <a:cs typeface="Arial" panose="020B0604020202020204" pitchFamily="34" charset="0"/>
              </a:rPr>
              <a:t>La cuenta</a:t>
            </a:r>
            <a:endParaRPr lang="es-CL" sz="2800" dirty="0">
              <a:solidFill>
                <a:schemeClr val="bg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416772" y="1423556"/>
            <a:ext cx="11775228" cy="5282044"/>
          </a:xfrm>
        </p:spPr>
        <p:txBody>
          <a:bodyPr/>
          <a:lstStyle/>
          <a:p>
            <a:r>
              <a:rPr lang="es-CL" dirty="0" smtClean="0">
                <a:solidFill>
                  <a:schemeClr val="bg1"/>
                </a:solidFill>
              </a:rPr>
              <a:t> Los registros que son efectuados en las cuentas t de un libro mayor pasarán a denominarse </a:t>
            </a:r>
            <a:r>
              <a:rPr lang="es-CL" b="1" dirty="0" smtClean="0">
                <a:solidFill>
                  <a:srgbClr val="FF0000"/>
                </a:solidFill>
              </a:rPr>
              <a:t>asientos, </a:t>
            </a:r>
            <a:r>
              <a:rPr lang="es-CL" dirty="0" smtClean="0">
                <a:solidFill>
                  <a:schemeClr val="bg1"/>
                </a:solidFill>
              </a:rPr>
              <a:t>y en conjunto con esto aparece el concepto fundamental y piedra angular de la teoría contable que  es el sistema de doble asiento, conocido más comúnmente como </a:t>
            </a:r>
            <a:r>
              <a:rPr lang="es-CL" b="1" dirty="0" smtClean="0">
                <a:solidFill>
                  <a:srgbClr val="FF0000"/>
                </a:solidFill>
              </a:rPr>
              <a:t>partida doble.</a:t>
            </a:r>
          </a:p>
          <a:p>
            <a:r>
              <a:rPr lang="es-CL" dirty="0" smtClean="0">
                <a:solidFill>
                  <a:schemeClr val="bg1"/>
                </a:solidFill>
              </a:rPr>
              <a:t>A continuación se presentan definiciones  básicas de los elementos que considera la aplicación del concepto de dualidad económica:</a:t>
            </a:r>
          </a:p>
          <a:p>
            <a:r>
              <a:rPr lang="es-CL" b="1" dirty="0" smtClean="0">
                <a:solidFill>
                  <a:srgbClr val="FF0000"/>
                </a:solidFill>
              </a:rPr>
              <a:t>1.- BALANCE:</a:t>
            </a:r>
          </a:p>
          <a:p>
            <a:r>
              <a:rPr lang="es-CL" dirty="0" smtClean="0">
                <a:solidFill>
                  <a:schemeClr val="bg1"/>
                </a:solidFill>
              </a:rPr>
              <a:t>Es un inventario de bienes, derechos y obligaciones de la empresa a una fecha determinada. Es el informe de los recursos o derechos  que posee al empresa, así como las obligaciones que ha contraído con terceros y que le han proporcionado recursos o bien servicios, así como el derecho que poseen los dueños por los recursos aportados  o sobre recursos autogenerados a una fecha determinada y que aún se encuentran en la entidad.</a:t>
            </a:r>
            <a:endParaRPr lang="es-CL" dirty="0">
              <a:solidFill>
                <a:schemeClr val="bg1"/>
              </a:solidFill>
            </a:endParaRPr>
          </a:p>
        </p:txBody>
      </p:sp>
    </p:spTree>
    <p:extLst>
      <p:ext uri="{BB962C8B-B14F-4D97-AF65-F5344CB8AC3E}">
        <p14:creationId xmlns:p14="http://schemas.microsoft.com/office/powerpoint/2010/main" val="3947363948"/>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685800"/>
            <a:ext cx="8001000" cy="737756"/>
          </a:xfrm>
        </p:spPr>
        <p:txBody>
          <a:bodyPr>
            <a:noAutofit/>
          </a:bodyPr>
          <a:lstStyle/>
          <a:p>
            <a:r>
              <a:rPr lang="es-CL" sz="2800" dirty="0" smtClean="0">
                <a:solidFill>
                  <a:schemeClr val="bg1"/>
                </a:solidFill>
                <a:latin typeface="Arial" panose="020B0604020202020204" pitchFamily="34" charset="0"/>
                <a:cs typeface="Arial" panose="020B0604020202020204" pitchFamily="34" charset="0"/>
              </a:rPr>
              <a:t>La cuenta</a:t>
            </a:r>
            <a:endParaRPr lang="es-CL" sz="2800" dirty="0">
              <a:solidFill>
                <a:schemeClr val="bg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416772" y="1423556"/>
            <a:ext cx="11775228" cy="5282044"/>
          </a:xfrm>
        </p:spPr>
        <p:txBody>
          <a:bodyPr/>
          <a:lstStyle/>
          <a:p>
            <a:r>
              <a:rPr lang="es-CL" b="1" dirty="0">
                <a:solidFill>
                  <a:srgbClr val="FF0000"/>
                </a:solidFill>
              </a:rPr>
              <a:t>2</a:t>
            </a:r>
            <a:r>
              <a:rPr lang="es-CL" b="1" dirty="0" smtClean="0">
                <a:solidFill>
                  <a:srgbClr val="FF0000"/>
                </a:solidFill>
              </a:rPr>
              <a:t>.- CUENTA:</a:t>
            </a:r>
          </a:p>
          <a:p>
            <a:r>
              <a:rPr lang="es-CL" dirty="0" smtClean="0">
                <a:solidFill>
                  <a:schemeClr val="bg1"/>
                </a:solidFill>
              </a:rPr>
              <a:t>En lo esencial la teoría contable, tal como se dijo precedentemente , se sustenta en el principio básico de la </a:t>
            </a:r>
            <a:r>
              <a:rPr lang="es-CL" b="1" dirty="0" smtClean="0">
                <a:solidFill>
                  <a:srgbClr val="FF0000"/>
                </a:solidFill>
              </a:rPr>
              <a:t>Dualidad Económica; </a:t>
            </a:r>
            <a:r>
              <a:rPr lang="es-CL" dirty="0" smtClean="0">
                <a:solidFill>
                  <a:schemeClr val="bg1"/>
                </a:solidFill>
              </a:rPr>
              <a:t>que tal como se ha manifestado se materializa en una técnica de registro contable conocida como partida doble, que permite registrar los hechos económicos que afectan a una determinada empresa. Indicando el uso y la fuente, el concepto que recibe y el que entrega.</a:t>
            </a:r>
          </a:p>
          <a:p>
            <a:r>
              <a:rPr lang="es-CL" dirty="0" smtClean="0">
                <a:solidFill>
                  <a:schemeClr val="bg1"/>
                </a:solidFill>
              </a:rPr>
              <a:t>El registro contable se sustenta en los </a:t>
            </a:r>
            <a:r>
              <a:rPr lang="es-CL" b="1" dirty="0" smtClean="0">
                <a:solidFill>
                  <a:srgbClr val="FF0000"/>
                </a:solidFill>
              </a:rPr>
              <a:t>conceptos de cuenta y asiento diario .</a:t>
            </a:r>
          </a:p>
          <a:p>
            <a:r>
              <a:rPr lang="es-CL" dirty="0" smtClean="0">
                <a:solidFill>
                  <a:schemeClr val="bg1"/>
                </a:solidFill>
              </a:rPr>
              <a:t>Cuenta se define como aquel método convencional que se utiliza para acumular los cambios que se producen en cada partida contable durante un período de tiempo determinado .</a:t>
            </a:r>
            <a:endParaRPr lang="es-CL" dirty="0">
              <a:solidFill>
                <a:schemeClr val="bg1"/>
              </a:solidFill>
            </a:endParaRPr>
          </a:p>
        </p:txBody>
      </p:sp>
    </p:spTree>
    <p:extLst>
      <p:ext uri="{BB962C8B-B14F-4D97-AF65-F5344CB8AC3E}">
        <p14:creationId xmlns:p14="http://schemas.microsoft.com/office/powerpoint/2010/main" val="47162405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685800"/>
            <a:ext cx="8001000" cy="737756"/>
          </a:xfrm>
        </p:spPr>
        <p:txBody>
          <a:bodyPr>
            <a:noAutofit/>
          </a:bodyPr>
          <a:lstStyle/>
          <a:p>
            <a:r>
              <a:rPr lang="es-CL" sz="2800" dirty="0" smtClean="0">
                <a:solidFill>
                  <a:schemeClr val="bg1"/>
                </a:solidFill>
                <a:latin typeface="Arial" panose="020B0604020202020204" pitchFamily="34" charset="0"/>
                <a:cs typeface="Arial" panose="020B0604020202020204" pitchFamily="34" charset="0"/>
              </a:rPr>
              <a:t>La cuenta</a:t>
            </a:r>
            <a:endParaRPr lang="es-CL" sz="2800" dirty="0">
              <a:solidFill>
                <a:schemeClr val="bg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416772" y="1423556"/>
            <a:ext cx="11775228" cy="5282044"/>
          </a:xfrm>
        </p:spPr>
        <p:txBody>
          <a:bodyPr/>
          <a:lstStyle/>
          <a:p>
            <a:r>
              <a:rPr lang="es-CL" b="1" dirty="0">
                <a:solidFill>
                  <a:srgbClr val="FF0000"/>
                </a:solidFill>
              </a:rPr>
              <a:t>2</a:t>
            </a:r>
            <a:r>
              <a:rPr lang="es-CL" b="1" dirty="0" smtClean="0">
                <a:solidFill>
                  <a:srgbClr val="FF0000"/>
                </a:solidFill>
              </a:rPr>
              <a:t>.- CUENTA:</a:t>
            </a:r>
          </a:p>
          <a:p>
            <a:r>
              <a:rPr lang="es-CL" dirty="0" smtClean="0">
                <a:solidFill>
                  <a:schemeClr val="bg1"/>
                </a:solidFill>
              </a:rPr>
              <a:t>En lo particular en la Cuenta se  reflejan tanto los aumentos, como así también las disminuciones que afectan a una misma partida contable, además de reflejar el respectivo saldo contable, sea este inicial o final según proceda inicio o cierre del respectivo ejercicio .</a:t>
            </a:r>
          </a:p>
          <a:p>
            <a:r>
              <a:rPr lang="es-CL" dirty="0" smtClean="0">
                <a:solidFill>
                  <a:schemeClr val="bg1"/>
                </a:solidFill>
              </a:rPr>
              <a:t>Se trata  de un conjunto ordenado de anotaciones referidas a un mismo concepto, vale decir de igual naturaleza, y correspondientes  a un determinado  período de tiempo.</a:t>
            </a:r>
            <a:endParaRPr lang="es-CL" dirty="0">
              <a:solidFill>
                <a:schemeClr val="bg1"/>
              </a:solidFill>
            </a:endParaRPr>
          </a:p>
        </p:txBody>
      </p:sp>
    </p:spTree>
    <p:extLst>
      <p:ext uri="{BB962C8B-B14F-4D97-AF65-F5344CB8AC3E}">
        <p14:creationId xmlns:p14="http://schemas.microsoft.com/office/powerpoint/2010/main" val="135287751"/>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685800"/>
            <a:ext cx="8001000" cy="737756"/>
          </a:xfrm>
        </p:spPr>
        <p:txBody>
          <a:bodyPr>
            <a:noAutofit/>
          </a:bodyPr>
          <a:lstStyle/>
          <a:p>
            <a:r>
              <a:rPr lang="es-CL" sz="2800" dirty="0" smtClean="0">
                <a:solidFill>
                  <a:schemeClr val="bg1"/>
                </a:solidFill>
                <a:latin typeface="Arial" panose="020B0604020202020204" pitchFamily="34" charset="0"/>
                <a:cs typeface="Arial" panose="020B0604020202020204" pitchFamily="34" charset="0"/>
              </a:rPr>
              <a:t>La cuenta</a:t>
            </a:r>
            <a:endParaRPr lang="es-CL" sz="2800" dirty="0">
              <a:solidFill>
                <a:schemeClr val="bg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416772" y="1423556"/>
            <a:ext cx="11775228" cy="5282044"/>
          </a:xfrm>
        </p:spPr>
        <p:txBody>
          <a:bodyPr/>
          <a:lstStyle/>
          <a:p>
            <a:r>
              <a:rPr lang="es-CL" dirty="0" smtClean="0">
                <a:solidFill>
                  <a:schemeClr val="bg1"/>
                </a:solidFill>
              </a:rPr>
              <a:t> Los registros que son efectuados en las cuentas t de un libro mayor, tal como se ha manifestado  precedentemente , pasarán a denominarse </a:t>
            </a:r>
            <a:r>
              <a:rPr lang="es-CL" b="1" dirty="0" smtClean="0">
                <a:solidFill>
                  <a:srgbClr val="FF0000"/>
                </a:solidFill>
              </a:rPr>
              <a:t>asientos, </a:t>
            </a:r>
            <a:r>
              <a:rPr lang="es-CL" dirty="0" smtClean="0">
                <a:solidFill>
                  <a:schemeClr val="bg1"/>
                </a:solidFill>
              </a:rPr>
              <a:t>y en conjunto con esto aparece el concepto fundamental y piedra angular de la teoría contable que  es el sistema de doble asiento, conocido más comúnmente como </a:t>
            </a:r>
            <a:r>
              <a:rPr lang="es-CL" b="1" dirty="0" smtClean="0">
                <a:solidFill>
                  <a:srgbClr val="FF0000"/>
                </a:solidFill>
              </a:rPr>
              <a:t>partida doble.</a:t>
            </a:r>
          </a:p>
          <a:p>
            <a:r>
              <a:rPr lang="es-CL" dirty="0" smtClean="0">
                <a:solidFill>
                  <a:schemeClr val="bg1"/>
                </a:solidFill>
              </a:rPr>
              <a:t>El sistema contempla la existencias de diferentes cuentas, la estructura fundamental de toda cuenta del libro mayor es la siguiente:</a:t>
            </a:r>
            <a:endParaRPr lang="es-CL" dirty="0">
              <a:solidFill>
                <a:schemeClr val="bg1"/>
              </a:solidFill>
            </a:endParaRPr>
          </a:p>
        </p:txBody>
      </p:sp>
    </p:spTree>
    <p:extLst>
      <p:ext uri="{BB962C8B-B14F-4D97-AF65-F5344CB8AC3E}">
        <p14:creationId xmlns:p14="http://schemas.microsoft.com/office/powerpoint/2010/main" val="3224931702"/>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296214"/>
            <a:ext cx="8001000" cy="631065"/>
          </a:xfrm>
        </p:spPr>
        <p:txBody>
          <a:bodyPr>
            <a:noAutofit/>
          </a:bodyPr>
          <a:lstStyle/>
          <a:p>
            <a:r>
              <a:rPr lang="es-CL" sz="2800" dirty="0" smtClean="0">
                <a:solidFill>
                  <a:schemeClr val="bg1"/>
                </a:solidFill>
                <a:latin typeface="Arial" panose="020B0604020202020204" pitchFamily="34" charset="0"/>
                <a:cs typeface="Arial" panose="020B0604020202020204" pitchFamily="34" charset="0"/>
              </a:rPr>
              <a:t>La cuenta</a:t>
            </a:r>
            <a:endParaRPr lang="es-CL" sz="2800" dirty="0">
              <a:solidFill>
                <a:schemeClr val="bg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511216" y="1700011"/>
            <a:ext cx="11105527" cy="5005589"/>
          </a:xfrm>
        </p:spPr>
        <p:txBody>
          <a:bodyPr/>
          <a:lstStyle/>
          <a:p>
            <a:endParaRPr lang="es-CL" b="1" dirty="0"/>
          </a:p>
        </p:txBody>
      </p:sp>
      <p:graphicFrame>
        <p:nvGraphicFramePr>
          <p:cNvPr id="4" name="Tabla 3"/>
          <p:cNvGraphicFramePr>
            <a:graphicFrameLocks noGrp="1"/>
          </p:cNvGraphicFramePr>
          <p:nvPr>
            <p:extLst>
              <p:ext uri="{D42A27DB-BD31-4B8C-83A1-F6EECF244321}">
                <p14:modId xmlns:p14="http://schemas.microsoft.com/office/powerpoint/2010/main" val="177693155"/>
              </p:ext>
            </p:extLst>
          </p:nvPr>
        </p:nvGraphicFramePr>
        <p:xfrm>
          <a:off x="1169114" y="927276"/>
          <a:ext cx="9649139" cy="5557016"/>
        </p:xfrm>
        <a:graphic>
          <a:graphicData uri="http://schemas.openxmlformats.org/drawingml/2006/table">
            <a:tbl>
              <a:tblPr firstRow="1" bandRow="1">
                <a:tableStyleId>{5C22544A-7EE6-4342-B048-85BDC9FD1C3A}</a:tableStyleId>
              </a:tblPr>
              <a:tblGrid>
                <a:gridCol w="4804184"/>
                <a:gridCol w="4844955"/>
              </a:tblGrid>
              <a:tr h="759249">
                <a:tc>
                  <a:txBody>
                    <a:bodyPr/>
                    <a:lstStyle/>
                    <a:p>
                      <a:r>
                        <a:rPr lang="es-CL" dirty="0" smtClean="0"/>
                        <a:t>DEBE: </a:t>
                      </a:r>
                      <a:r>
                        <a:rPr lang="es-CL" dirty="0" smtClean="0">
                          <a:solidFill>
                            <a:srgbClr val="FFFF00"/>
                          </a:solidFill>
                        </a:rPr>
                        <a:t>LADO IZQUIERDO DE UNA CUENTA</a:t>
                      </a:r>
                      <a:endParaRPr lang="es-CL" dirty="0">
                        <a:solidFill>
                          <a:srgbClr val="FFFF00"/>
                        </a:solidFill>
                      </a:endParaRPr>
                    </a:p>
                  </a:txBody>
                  <a:tcPr/>
                </a:tc>
                <a:tc>
                  <a:txBody>
                    <a:bodyPr/>
                    <a:lstStyle/>
                    <a:p>
                      <a:r>
                        <a:rPr lang="es-CL" dirty="0" smtClean="0"/>
                        <a:t>HABER: </a:t>
                      </a:r>
                      <a:r>
                        <a:rPr lang="es-CL" dirty="0" smtClean="0">
                          <a:solidFill>
                            <a:srgbClr val="FFFF00"/>
                          </a:solidFill>
                        </a:rPr>
                        <a:t>LADO DERECHO DE UNA CUENTA</a:t>
                      </a:r>
                      <a:endParaRPr lang="es-CL" dirty="0">
                        <a:solidFill>
                          <a:srgbClr val="FFFF00"/>
                        </a:solidFill>
                      </a:endParaRPr>
                    </a:p>
                  </a:txBody>
                  <a:tcPr/>
                </a:tc>
              </a:tr>
              <a:tr h="759249">
                <a:tc>
                  <a:txBody>
                    <a:bodyPr/>
                    <a:lstStyle/>
                    <a:p>
                      <a:r>
                        <a:rPr lang="es-CL" dirty="0" smtClean="0"/>
                        <a:t>CARGO: </a:t>
                      </a:r>
                      <a:r>
                        <a:rPr lang="es-CL" b="1" dirty="0" smtClean="0">
                          <a:solidFill>
                            <a:srgbClr val="FF0000"/>
                          </a:solidFill>
                        </a:rPr>
                        <a:t>ANOTACIÓN AL DEBE DE UNA CUENTA</a:t>
                      </a:r>
                      <a:endParaRPr lang="es-CL" b="1" dirty="0">
                        <a:solidFill>
                          <a:srgbClr val="FF0000"/>
                        </a:solidFill>
                      </a:endParaRPr>
                    </a:p>
                  </a:txBody>
                  <a:tcPr/>
                </a:tc>
                <a:tc>
                  <a:txBody>
                    <a:bodyPr/>
                    <a:lstStyle/>
                    <a:p>
                      <a:r>
                        <a:rPr lang="es-CL" dirty="0" smtClean="0"/>
                        <a:t>ABONO: </a:t>
                      </a:r>
                      <a:r>
                        <a:rPr lang="es-CL" b="1" dirty="0" smtClean="0">
                          <a:solidFill>
                            <a:srgbClr val="FF0000"/>
                          </a:solidFill>
                        </a:rPr>
                        <a:t>ANOTACIÓN AL HABER DE UNA CUENTA</a:t>
                      </a:r>
                      <a:endParaRPr lang="es-CL" b="1" dirty="0">
                        <a:solidFill>
                          <a:srgbClr val="FF0000"/>
                        </a:solidFill>
                      </a:endParaRPr>
                    </a:p>
                  </a:txBody>
                  <a:tcPr/>
                </a:tc>
              </a:tr>
              <a:tr h="759249">
                <a:tc>
                  <a:txBody>
                    <a:bodyPr/>
                    <a:lstStyle/>
                    <a:p>
                      <a:endParaRPr lang="es-CL"/>
                    </a:p>
                  </a:txBody>
                  <a:tcPr/>
                </a:tc>
                <a:tc>
                  <a:txBody>
                    <a:bodyPr/>
                    <a:lstStyle/>
                    <a:p>
                      <a:endParaRPr lang="es-CL" dirty="0"/>
                    </a:p>
                  </a:txBody>
                  <a:tcPr/>
                </a:tc>
              </a:tr>
              <a:tr h="759249">
                <a:tc>
                  <a:txBody>
                    <a:bodyPr/>
                    <a:lstStyle/>
                    <a:p>
                      <a:endParaRPr lang="es-CL"/>
                    </a:p>
                  </a:txBody>
                  <a:tcPr/>
                </a:tc>
                <a:tc>
                  <a:txBody>
                    <a:bodyPr/>
                    <a:lstStyle/>
                    <a:p>
                      <a:endParaRPr lang="es-CL"/>
                    </a:p>
                  </a:txBody>
                  <a:tcPr/>
                </a:tc>
              </a:tr>
              <a:tr h="759249">
                <a:tc>
                  <a:txBody>
                    <a:bodyPr/>
                    <a:lstStyle/>
                    <a:p>
                      <a:endParaRPr lang="es-CL"/>
                    </a:p>
                  </a:txBody>
                  <a:tcPr/>
                </a:tc>
                <a:tc>
                  <a:txBody>
                    <a:bodyPr/>
                    <a:lstStyle/>
                    <a:p>
                      <a:endParaRPr lang="es-CL"/>
                    </a:p>
                  </a:txBody>
                  <a:tcPr/>
                </a:tc>
              </a:tr>
              <a:tr h="1001522">
                <a:tc>
                  <a:txBody>
                    <a:bodyPr/>
                    <a:lstStyle/>
                    <a:p>
                      <a:r>
                        <a:rPr lang="es-CL" dirty="0" smtClean="0"/>
                        <a:t>DÉBITOS: </a:t>
                      </a:r>
                      <a:r>
                        <a:rPr lang="es-CL" b="1" dirty="0" smtClean="0">
                          <a:solidFill>
                            <a:srgbClr val="FF0000"/>
                          </a:solidFill>
                        </a:rPr>
                        <a:t>SUMATORIA DEL TOTAL DE LOS DÉBITOS DE UN PERÍODO DETERMINADO</a:t>
                      </a:r>
                      <a:endParaRPr lang="es-CL" b="1" dirty="0">
                        <a:solidFill>
                          <a:srgbClr val="FF0000"/>
                        </a:solidFill>
                      </a:endParaRPr>
                    </a:p>
                  </a:txBody>
                  <a:tcPr/>
                </a:tc>
                <a:tc>
                  <a:txBody>
                    <a:bodyPr/>
                    <a:lstStyle/>
                    <a:p>
                      <a:r>
                        <a:rPr lang="es-CL" dirty="0" smtClean="0"/>
                        <a:t>CRÉDITOS: </a:t>
                      </a:r>
                      <a:r>
                        <a:rPr lang="es-CL" b="1" dirty="0" smtClean="0">
                          <a:solidFill>
                            <a:srgbClr val="FF0000"/>
                          </a:solidFill>
                        </a:rPr>
                        <a:t>SUMATORIA DEL TOTAL DE LOS CRÉDITOS DE  UN PERÍODO DETERMINADO</a:t>
                      </a:r>
                      <a:endParaRPr lang="es-CL" dirty="0"/>
                    </a:p>
                  </a:txBody>
                  <a:tcPr/>
                </a:tc>
              </a:tr>
              <a:tr h="759249">
                <a:tc>
                  <a:txBody>
                    <a:bodyPr/>
                    <a:lstStyle/>
                    <a:p>
                      <a:r>
                        <a:rPr lang="es-CL" dirty="0" smtClean="0"/>
                        <a:t>SALDO:</a:t>
                      </a:r>
                      <a:r>
                        <a:rPr lang="es-CL" baseline="0" dirty="0" smtClean="0"/>
                        <a:t> </a:t>
                      </a:r>
                      <a:r>
                        <a:rPr lang="es-CL" b="1" baseline="0" dirty="0" smtClean="0">
                          <a:solidFill>
                            <a:srgbClr val="FF0000"/>
                          </a:solidFill>
                        </a:rPr>
                        <a:t>DEUDOR SI DÉBITOS MAYORES A CRÉDITOS</a:t>
                      </a:r>
                      <a:endParaRPr lang="es-CL" b="1" dirty="0">
                        <a:solidFill>
                          <a:srgbClr val="FF0000"/>
                        </a:solidFill>
                      </a:endParaRPr>
                    </a:p>
                  </a:txBody>
                  <a:tcPr/>
                </a:tc>
                <a:tc>
                  <a:txBody>
                    <a:bodyPr/>
                    <a:lstStyle/>
                    <a:p>
                      <a:r>
                        <a:rPr lang="es-CL" dirty="0" smtClean="0"/>
                        <a:t>SALDO:</a:t>
                      </a:r>
                      <a:r>
                        <a:rPr lang="es-CL" baseline="0" dirty="0" smtClean="0"/>
                        <a:t> </a:t>
                      </a:r>
                      <a:r>
                        <a:rPr lang="es-CL" b="1" baseline="0" dirty="0" smtClean="0">
                          <a:solidFill>
                            <a:srgbClr val="FF0000"/>
                          </a:solidFill>
                        </a:rPr>
                        <a:t>ACREEDOR SI CRÉDITOS MAYORES A DÉBITOS</a:t>
                      </a:r>
                      <a:endParaRPr lang="es-CL" b="1" dirty="0">
                        <a:solidFill>
                          <a:srgbClr val="FF0000"/>
                        </a:solidFill>
                      </a:endParaRPr>
                    </a:p>
                  </a:txBody>
                  <a:tcPr/>
                </a:tc>
              </a:tr>
            </a:tbl>
          </a:graphicData>
        </a:graphic>
      </p:graphicFrame>
    </p:spTree>
    <p:extLst>
      <p:ext uri="{BB962C8B-B14F-4D97-AF65-F5344CB8AC3E}">
        <p14:creationId xmlns:p14="http://schemas.microsoft.com/office/powerpoint/2010/main" val="618529633"/>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685800"/>
            <a:ext cx="8001000" cy="737756"/>
          </a:xfrm>
        </p:spPr>
        <p:txBody>
          <a:bodyPr>
            <a:noAutofit/>
          </a:bodyPr>
          <a:lstStyle/>
          <a:p>
            <a:r>
              <a:rPr lang="es-CL" sz="2800" dirty="0" smtClean="0">
                <a:solidFill>
                  <a:schemeClr val="bg1"/>
                </a:solidFill>
                <a:latin typeface="Arial" panose="020B0604020202020204" pitchFamily="34" charset="0"/>
                <a:cs typeface="Arial" panose="020B0604020202020204" pitchFamily="34" charset="0"/>
              </a:rPr>
              <a:t>La cuenta</a:t>
            </a:r>
            <a:endParaRPr lang="es-CL" sz="2800" dirty="0">
              <a:solidFill>
                <a:schemeClr val="bg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416772" y="1423556"/>
            <a:ext cx="11775228" cy="5282044"/>
          </a:xfrm>
        </p:spPr>
        <p:txBody>
          <a:bodyPr/>
          <a:lstStyle/>
          <a:p>
            <a:r>
              <a:rPr lang="es-CL" dirty="0" smtClean="0">
                <a:solidFill>
                  <a:schemeClr val="bg1"/>
                </a:solidFill>
              </a:rPr>
              <a:t> </a:t>
            </a:r>
            <a:r>
              <a:rPr lang="es-CL" b="1" dirty="0" smtClean="0">
                <a:solidFill>
                  <a:schemeClr val="bg1"/>
                </a:solidFill>
              </a:rPr>
              <a:t>La diferencia que se produzca entre las sumas del Debe ( débitos) y las sumas  del Haber ( créditos) se denomina </a:t>
            </a:r>
            <a:r>
              <a:rPr lang="es-CL" b="1" dirty="0" smtClean="0">
                <a:solidFill>
                  <a:srgbClr val="FF0000"/>
                </a:solidFill>
              </a:rPr>
              <a:t>SALDO , </a:t>
            </a:r>
            <a:r>
              <a:rPr lang="es-CL" b="1" dirty="0" smtClean="0">
                <a:solidFill>
                  <a:schemeClr val="bg1"/>
                </a:solidFill>
              </a:rPr>
              <a:t>y este puede llegar a ser deudor o acreedor.</a:t>
            </a:r>
          </a:p>
          <a:p>
            <a:endParaRPr lang="es-CL" b="1" dirty="0" smtClean="0">
              <a:solidFill>
                <a:schemeClr val="bg1"/>
              </a:solidFill>
            </a:endParaRPr>
          </a:p>
          <a:p>
            <a:r>
              <a:rPr lang="es-CL" b="1" dirty="0" smtClean="0">
                <a:solidFill>
                  <a:schemeClr val="bg1"/>
                </a:solidFill>
              </a:rPr>
              <a:t>Sí débitos           créditos entonces el Saldo de la cuenta será deudor.</a:t>
            </a:r>
          </a:p>
          <a:p>
            <a:endParaRPr lang="es-CL" b="1" dirty="0">
              <a:solidFill>
                <a:schemeClr val="bg1"/>
              </a:solidFill>
            </a:endParaRPr>
          </a:p>
          <a:p>
            <a:r>
              <a:rPr lang="es-CL" b="1" dirty="0" smtClean="0">
                <a:solidFill>
                  <a:schemeClr val="bg1"/>
                </a:solidFill>
              </a:rPr>
              <a:t>Sí  débitos            créditos entonces el saldo de la cuenta será acreedor.</a:t>
            </a:r>
          </a:p>
          <a:p>
            <a:endParaRPr lang="es-CL" b="1" dirty="0">
              <a:solidFill>
                <a:schemeClr val="bg1"/>
              </a:solidFill>
            </a:endParaRPr>
          </a:p>
          <a:p>
            <a:r>
              <a:rPr lang="es-CL" b="1" dirty="0" smtClean="0">
                <a:solidFill>
                  <a:schemeClr val="bg1"/>
                </a:solidFill>
              </a:rPr>
              <a:t>Sí débitos                 créditos entonces la cuenta e está </a:t>
            </a:r>
            <a:r>
              <a:rPr lang="es-CL" b="1" dirty="0" smtClean="0">
                <a:solidFill>
                  <a:srgbClr val="FF0000"/>
                </a:solidFill>
              </a:rPr>
              <a:t>saldada( saldo cero)</a:t>
            </a:r>
            <a:endParaRPr lang="es-CL" b="1" dirty="0">
              <a:solidFill>
                <a:srgbClr val="FF0000"/>
              </a:solidFill>
            </a:endParaRPr>
          </a:p>
        </p:txBody>
      </p:sp>
      <p:sp>
        <p:nvSpPr>
          <p:cNvPr id="4" name="Cheurón 3"/>
          <p:cNvSpPr/>
          <p:nvPr/>
        </p:nvSpPr>
        <p:spPr>
          <a:xfrm>
            <a:off x="1803042" y="2676467"/>
            <a:ext cx="484632" cy="484632"/>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sp>
        <p:nvSpPr>
          <p:cNvPr id="5" name="Cheurón 4"/>
          <p:cNvSpPr/>
          <p:nvPr/>
        </p:nvSpPr>
        <p:spPr>
          <a:xfrm flipH="1">
            <a:off x="1944710" y="3579946"/>
            <a:ext cx="502276" cy="484632"/>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sp>
        <p:nvSpPr>
          <p:cNvPr id="6" name="Igual que 5"/>
          <p:cNvSpPr/>
          <p:nvPr/>
        </p:nvSpPr>
        <p:spPr>
          <a:xfrm>
            <a:off x="1803042" y="4345134"/>
            <a:ext cx="914400" cy="914400"/>
          </a:xfrm>
          <a:prstGeom prst="mathEqua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spTree>
    <p:extLst>
      <p:ext uri="{BB962C8B-B14F-4D97-AF65-F5344CB8AC3E}">
        <p14:creationId xmlns:p14="http://schemas.microsoft.com/office/powerpoint/2010/main" val="4042058807"/>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685800"/>
            <a:ext cx="8001000" cy="737756"/>
          </a:xfrm>
        </p:spPr>
        <p:txBody>
          <a:bodyPr>
            <a:noAutofit/>
          </a:bodyPr>
          <a:lstStyle/>
          <a:p>
            <a:r>
              <a:rPr lang="es-CL" sz="2800" dirty="0" smtClean="0">
                <a:solidFill>
                  <a:schemeClr val="bg1"/>
                </a:solidFill>
                <a:latin typeface="Arial" panose="020B0604020202020204" pitchFamily="34" charset="0"/>
                <a:cs typeface="Arial" panose="020B0604020202020204" pitchFamily="34" charset="0"/>
              </a:rPr>
              <a:t/>
            </a:r>
            <a:br>
              <a:rPr lang="es-CL" sz="2800" dirty="0" smtClean="0">
                <a:solidFill>
                  <a:schemeClr val="bg1"/>
                </a:solidFill>
                <a:latin typeface="Arial" panose="020B0604020202020204" pitchFamily="34" charset="0"/>
                <a:cs typeface="Arial" panose="020B0604020202020204" pitchFamily="34" charset="0"/>
              </a:rPr>
            </a:br>
            <a:r>
              <a:rPr lang="es-CL" sz="2800" dirty="0">
                <a:solidFill>
                  <a:schemeClr val="bg1"/>
                </a:solidFill>
                <a:latin typeface="Arial" panose="020B0604020202020204" pitchFamily="34" charset="0"/>
                <a:cs typeface="Arial" panose="020B0604020202020204" pitchFamily="34" charset="0"/>
              </a:rPr>
              <a:t/>
            </a:r>
            <a:br>
              <a:rPr lang="es-CL" sz="2800" dirty="0">
                <a:solidFill>
                  <a:schemeClr val="bg1"/>
                </a:solidFill>
                <a:latin typeface="Arial" panose="020B0604020202020204" pitchFamily="34" charset="0"/>
                <a:cs typeface="Arial" panose="020B0604020202020204" pitchFamily="34" charset="0"/>
              </a:rPr>
            </a:br>
            <a:r>
              <a:rPr lang="es-CL" sz="2800" dirty="0" smtClean="0">
                <a:solidFill>
                  <a:schemeClr val="bg1"/>
                </a:solidFill>
                <a:latin typeface="Arial" panose="020B0604020202020204" pitchFamily="34" charset="0"/>
                <a:cs typeface="Arial" panose="020B0604020202020204" pitchFamily="34" charset="0"/>
              </a:rPr>
              <a:t/>
            </a:r>
            <a:br>
              <a:rPr lang="es-CL" sz="2800" dirty="0" smtClean="0">
                <a:solidFill>
                  <a:schemeClr val="bg1"/>
                </a:solidFill>
                <a:latin typeface="Arial" panose="020B0604020202020204" pitchFamily="34" charset="0"/>
                <a:cs typeface="Arial" panose="020B0604020202020204" pitchFamily="34" charset="0"/>
              </a:rPr>
            </a:br>
            <a:r>
              <a:rPr lang="es-CL" sz="2800" dirty="0" smtClean="0">
                <a:solidFill>
                  <a:schemeClr val="bg1"/>
                </a:solidFill>
                <a:latin typeface="Arial" panose="020B0604020202020204" pitchFamily="34" charset="0"/>
                <a:cs typeface="Arial" panose="020B0604020202020204" pitchFamily="34" charset="0"/>
              </a:rPr>
              <a:t>La cuenta</a:t>
            </a:r>
            <a:endParaRPr lang="es-CL" sz="2800" dirty="0">
              <a:solidFill>
                <a:schemeClr val="bg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416772" y="1423556"/>
            <a:ext cx="11775228" cy="5282044"/>
          </a:xfrm>
        </p:spPr>
        <p:txBody>
          <a:bodyPr/>
          <a:lstStyle/>
          <a:p>
            <a:r>
              <a:rPr lang="es-CL" dirty="0" smtClean="0">
                <a:solidFill>
                  <a:schemeClr val="bg1"/>
                </a:solidFill>
              </a:rPr>
              <a:t> </a:t>
            </a:r>
          </a:p>
          <a:p>
            <a:r>
              <a:rPr lang="es-CL" b="1" dirty="0" smtClean="0">
                <a:solidFill>
                  <a:srgbClr val="FF0000"/>
                </a:solidFill>
              </a:rPr>
              <a:t>FLUJO NETO </a:t>
            </a:r>
            <a:r>
              <a:rPr lang="es-CL" dirty="0" smtClean="0">
                <a:solidFill>
                  <a:schemeClr val="bg1"/>
                </a:solidFill>
              </a:rPr>
              <a:t>, es una medición  en pesos del aumento neto o bien de la disminución  neta que se produce en una partida contable, entre dos fechas determinadas.</a:t>
            </a:r>
          </a:p>
          <a:p>
            <a:endParaRPr lang="es-CL" dirty="0">
              <a:solidFill>
                <a:schemeClr val="bg1"/>
              </a:solidFill>
            </a:endParaRPr>
          </a:p>
          <a:p>
            <a:r>
              <a:rPr lang="es-CL" b="1" dirty="0" smtClean="0">
                <a:solidFill>
                  <a:srgbClr val="FF0000"/>
                </a:solidFill>
              </a:rPr>
              <a:t>ESTADO O STOCK </a:t>
            </a:r>
            <a:r>
              <a:rPr lang="es-CL" dirty="0" smtClean="0">
                <a:solidFill>
                  <a:schemeClr val="bg1"/>
                </a:solidFill>
              </a:rPr>
              <a:t>, es una medición en pesos del saldo que tiene una determinada partida contable a una fecha determinada . Todas las partidas contables pueden tener  saldos finales y también iniciales, con la excepción de aquellas partidas que reflejan  ingresos, gastos, ganancias, pérdidas que solamente  tendrán saldo al cierre del período.</a:t>
            </a:r>
            <a:endParaRPr lang="es-CL" dirty="0">
              <a:solidFill>
                <a:schemeClr val="bg1"/>
              </a:solidFill>
            </a:endParaRPr>
          </a:p>
        </p:txBody>
      </p:sp>
    </p:spTree>
    <p:extLst>
      <p:ext uri="{BB962C8B-B14F-4D97-AF65-F5344CB8AC3E}">
        <p14:creationId xmlns:p14="http://schemas.microsoft.com/office/powerpoint/2010/main" val="2308287004"/>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685800"/>
            <a:ext cx="8001000" cy="737756"/>
          </a:xfrm>
        </p:spPr>
        <p:txBody>
          <a:bodyPr>
            <a:noAutofit/>
          </a:bodyPr>
          <a:lstStyle/>
          <a:p>
            <a:r>
              <a:rPr lang="es-CL" sz="2800" dirty="0" smtClean="0">
                <a:solidFill>
                  <a:schemeClr val="bg1"/>
                </a:solidFill>
                <a:latin typeface="Arial" panose="020B0604020202020204" pitchFamily="34" charset="0"/>
                <a:cs typeface="Arial" panose="020B0604020202020204" pitchFamily="34" charset="0"/>
              </a:rPr>
              <a:t>La cuenta DE ACTIVO</a:t>
            </a:r>
            <a:endParaRPr lang="es-CL" sz="2800" dirty="0">
              <a:solidFill>
                <a:schemeClr val="bg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416772" y="1423556"/>
            <a:ext cx="11775228" cy="5282044"/>
          </a:xfrm>
        </p:spPr>
        <p:txBody>
          <a:bodyPr/>
          <a:lstStyle/>
          <a:p>
            <a:r>
              <a:rPr lang="es-CL" dirty="0" smtClean="0">
                <a:solidFill>
                  <a:schemeClr val="bg1"/>
                </a:solidFill>
              </a:rPr>
              <a:t>El sistema contempla la existencia de  tipos de diferentes cuentas, una de ellas  son las  que se caracterizan por ser permanentes, ya que sus resultados se acumulan de un período a otro , tales como las </a:t>
            </a:r>
            <a:r>
              <a:rPr lang="es-CL" b="1" dirty="0" smtClean="0">
                <a:solidFill>
                  <a:srgbClr val="FF0000"/>
                </a:solidFill>
              </a:rPr>
              <a:t>cuentas de activo; </a:t>
            </a:r>
            <a:r>
              <a:rPr lang="es-CL" dirty="0" smtClean="0">
                <a:solidFill>
                  <a:schemeClr val="bg1"/>
                </a:solidFill>
              </a:rPr>
              <a:t>estas en lo particular poseen saldo eminentemente deudor, experimentan aumentos por anotaciones hechas al lado izquierdo  de la cuenta ( debe); por otra parte sufren disminuciones producto de anotaciones efectuadas al lado izquierdo de la cuenta ( haber).</a:t>
            </a:r>
          </a:p>
          <a:p>
            <a:r>
              <a:rPr lang="es-CL" dirty="0" smtClean="0">
                <a:solidFill>
                  <a:schemeClr val="bg1"/>
                </a:solidFill>
              </a:rPr>
              <a:t>En resumen los cargos implican aumento y los abonos disminuciones.</a:t>
            </a:r>
          </a:p>
          <a:p>
            <a:r>
              <a:rPr lang="es-CL" dirty="0" smtClean="0">
                <a:solidFill>
                  <a:schemeClr val="bg1"/>
                </a:solidFill>
              </a:rPr>
              <a:t>Ejemplos de cuentas de activo son : caja, banco, depósitos a plazo , deudores , clientes, cuentas por cobrar , mercaderías , materia prima ,maquinaria y equipos, edificios , terrenos, derechos de marca, entre otras .</a:t>
            </a:r>
            <a:endParaRPr lang="es-CL" dirty="0">
              <a:solidFill>
                <a:schemeClr val="bg1"/>
              </a:solidFill>
            </a:endParaRPr>
          </a:p>
        </p:txBody>
      </p:sp>
    </p:spTree>
    <p:extLst>
      <p:ext uri="{BB962C8B-B14F-4D97-AF65-F5344CB8AC3E}">
        <p14:creationId xmlns:p14="http://schemas.microsoft.com/office/powerpoint/2010/main" val="1111250052"/>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296214"/>
            <a:ext cx="8001000" cy="631065"/>
          </a:xfrm>
        </p:spPr>
        <p:txBody>
          <a:bodyPr>
            <a:noAutofit/>
          </a:bodyPr>
          <a:lstStyle/>
          <a:p>
            <a:r>
              <a:rPr lang="es-CL" sz="2800" dirty="0" smtClean="0">
                <a:solidFill>
                  <a:schemeClr val="bg1"/>
                </a:solidFill>
                <a:latin typeface="Arial" panose="020B0604020202020204" pitchFamily="34" charset="0"/>
                <a:cs typeface="Arial" panose="020B0604020202020204" pitchFamily="34" charset="0"/>
              </a:rPr>
              <a:t>La cuenta de activo</a:t>
            </a:r>
            <a:endParaRPr lang="es-CL" sz="2800" dirty="0">
              <a:solidFill>
                <a:schemeClr val="bg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511216" y="1700011"/>
            <a:ext cx="11105527" cy="5005589"/>
          </a:xfrm>
        </p:spPr>
        <p:txBody>
          <a:bodyPr/>
          <a:lstStyle/>
          <a:p>
            <a:endParaRPr lang="es-CL" b="1" dirty="0"/>
          </a:p>
        </p:txBody>
      </p:sp>
      <p:graphicFrame>
        <p:nvGraphicFramePr>
          <p:cNvPr id="4" name="Tabla 3"/>
          <p:cNvGraphicFramePr>
            <a:graphicFrameLocks noGrp="1"/>
          </p:cNvGraphicFramePr>
          <p:nvPr>
            <p:extLst>
              <p:ext uri="{D42A27DB-BD31-4B8C-83A1-F6EECF244321}">
                <p14:modId xmlns:p14="http://schemas.microsoft.com/office/powerpoint/2010/main" val="1089178078"/>
              </p:ext>
            </p:extLst>
          </p:nvPr>
        </p:nvGraphicFramePr>
        <p:xfrm>
          <a:off x="1169114" y="927276"/>
          <a:ext cx="9649139" cy="5557016"/>
        </p:xfrm>
        <a:graphic>
          <a:graphicData uri="http://schemas.openxmlformats.org/drawingml/2006/table">
            <a:tbl>
              <a:tblPr firstRow="1" bandRow="1">
                <a:tableStyleId>{5C22544A-7EE6-4342-B048-85BDC9FD1C3A}</a:tableStyleId>
              </a:tblPr>
              <a:tblGrid>
                <a:gridCol w="4804184"/>
                <a:gridCol w="4844955"/>
              </a:tblGrid>
              <a:tr h="759249">
                <a:tc>
                  <a:txBody>
                    <a:bodyPr/>
                    <a:lstStyle/>
                    <a:p>
                      <a:r>
                        <a:rPr lang="es-CL" dirty="0" smtClean="0"/>
                        <a:t>DEBE: </a:t>
                      </a:r>
                      <a:r>
                        <a:rPr lang="es-CL" dirty="0" smtClean="0">
                          <a:solidFill>
                            <a:srgbClr val="FFFF00"/>
                          </a:solidFill>
                        </a:rPr>
                        <a:t>LADO IZQUIERDO DE UNA CUENTA</a:t>
                      </a:r>
                      <a:endParaRPr lang="es-CL" dirty="0">
                        <a:solidFill>
                          <a:srgbClr val="FFFF00"/>
                        </a:solidFill>
                      </a:endParaRPr>
                    </a:p>
                  </a:txBody>
                  <a:tcPr/>
                </a:tc>
                <a:tc>
                  <a:txBody>
                    <a:bodyPr/>
                    <a:lstStyle/>
                    <a:p>
                      <a:r>
                        <a:rPr lang="es-CL" dirty="0" smtClean="0"/>
                        <a:t>HABER: </a:t>
                      </a:r>
                      <a:r>
                        <a:rPr lang="es-CL" dirty="0" smtClean="0">
                          <a:solidFill>
                            <a:srgbClr val="FFFF00"/>
                          </a:solidFill>
                        </a:rPr>
                        <a:t>LADO DERECHO DE UNA CUENTA</a:t>
                      </a:r>
                      <a:endParaRPr lang="es-CL" dirty="0">
                        <a:solidFill>
                          <a:srgbClr val="FFFF00"/>
                        </a:solidFill>
                      </a:endParaRPr>
                    </a:p>
                  </a:txBody>
                  <a:tcPr/>
                </a:tc>
              </a:tr>
              <a:tr h="759249">
                <a:tc>
                  <a:txBody>
                    <a:bodyPr/>
                    <a:lstStyle/>
                    <a:p>
                      <a:r>
                        <a:rPr lang="es-CL" dirty="0" smtClean="0"/>
                        <a:t>CARGO: </a:t>
                      </a:r>
                      <a:r>
                        <a:rPr lang="es-CL" b="1" dirty="0" smtClean="0">
                          <a:solidFill>
                            <a:srgbClr val="FF0000"/>
                          </a:solidFill>
                        </a:rPr>
                        <a:t> todo</a:t>
                      </a:r>
                      <a:r>
                        <a:rPr lang="es-CL" b="1" baseline="0" dirty="0" smtClean="0">
                          <a:solidFill>
                            <a:srgbClr val="FF0000"/>
                          </a:solidFill>
                        </a:rPr>
                        <a:t> cargo implica el aumento de toda cuenta de activo.</a:t>
                      </a:r>
                      <a:endParaRPr lang="es-CL" b="1" dirty="0">
                        <a:solidFill>
                          <a:srgbClr val="FF0000"/>
                        </a:solidFill>
                      </a:endParaRPr>
                    </a:p>
                  </a:txBody>
                  <a:tcPr/>
                </a:tc>
                <a:tc>
                  <a:txBody>
                    <a:bodyPr/>
                    <a:lstStyle/>
                    <a:p>
                      <a:r>
                        <a:rPr lang="es-CL" dirty="0" smtClean="0"/>
                        <a:t>ABONO: </a:t>
                      </a:r>
                      <a:r>
                        <a:rPr lang="es-CL" b="1" dirty="0" smtClean="0">
                          <a:solidFill>
                            <a:srgbClr val="FF0000"/>
                          </a:solidFill>
                        </a:rPr>
                        <a:t>todo</a:t>
                      </a:r>
                      <a:r>
                        <a:rPr lang="es-CL" b="1" baseline="0" dirty="0" smtClean="0">
                          <a:solidFill>
                            <a:srgbClr val="FF0000"/>
                          </a:solidFill>
                        </a:rPr>
                        <a:t> abono implica una disminución de una cuenta de activo</a:t>
                      </a:r>
                      <a:endParaRPr lang="es-CL" b="1" dirty="0">
                        <a:solidFill>
                          <a:srgbClr val="FF0000"/>
                        </a:solidFill>
                      </a:endParaRPr>
                    </a:p>
                  </a:txBody>
                  <a:tcPr/>
                </a:tc>
              </a:tr>
              <a:tr h="759249">
                <a:tc>
                  <a:txBody>
                    <a:bodyPr/>
                    <a:lstStyle/>
                    <a:p>
                      <a:endParaRPr lang="es-CL"/>
                    </a:p>
                  </a:txBody>
                  <a:tcPr/>
                </a:tc>
                <a:tc>
                  <a:txBody>
                    <a:bodyPr/>
                    <a:lstStyle/>
                    <a:p>
                      <a:endParaRPr lang="es-CL" dirty="0"/>
                    </a:p>
                  </a:txBody>
                  <a:tcPr/>
                </a:tc>
              </a:tr>
              <a:tr h="759249">
                <a:tc>
                  <a:txBody>
                    <a:bodyPr/>
                    <a:lstStyle/>
                    <a:p>
                      <a:endParaRPr lang="es-CL"/>
                    </a:p>
                  </a:txBody>
                  <a:tcPr/>
                </a:tc>
                <a:tc>
                  <a:txBody>
                    <a:bodyPr/>
                    <a:lstStyle/>
                    <a:p>
                      <a:endParaRPr lang="es-CL" dirty="0"/>
                    </a:p>
                  </a:txBody>
                  <a:tcPr/>
                </a:tc>
              </a:tr>
              <a:tr h="759249">
                <a:tc>
                  <a:txBody>
                    <a:bodyPr/>
                    <a:lstStyle/>
                    <a:p>
                      <a:endParaRPr lang="es-CL"/>
                    </a:p>
                  </a:txBody>
                  <a:tcPr/>
                </a:tc>
                <a:tc>
                  <a:txBody>
                    <a:bodyPr/>
                    <a:lstStyle/>
                    <a:p>
                      <a:endParaRPr lang="es-CL"/>
                    </a:p>
                  </a:txBody>
                  <a:tcPr/>
                </a:tc>
              </a:tr>
              <a:tr h="1001522">
                <a:tc>
                  <a:txBody>
                    <a:bodyPr/>
                    <a:lstStyle/>
                    <a:p>
                      <a:r>
                        <a:rPr lang="es-CL" dirty="0" smtClean="0"/>
                        <a:t>DÉBITOS</a:t>
                      </a:r>
                      <a:r>
                        <a:rPr lang="es-CL" dirty="0" smtClean="0">
                          <a:solidFill>
                            <a:srgbClr val="FF0000"/>
                          </a:solidFill>
                        </a:rPr>
                        <a:t>:  </a:t>
                      </a:r>
                      <a:r>
                        <a:rPr lang="es-CL" b="1" dirty="0" smtClean="0">
                          <a:solidFill>
                            <a:srgbClr val="FF0000"/>
                          </a:solidFill>
                        </a:rPr>
                        <a:t>sumatoria</a:t>
                      </a:r>
                      <a:r>
                        <a:rPr lang="es-CL" dirty="0" smtClean="0">
                          <a:solidFill>
                            <a:srgbClr val="FF0000"/>
                          </a:solidFill>
                        </a:rPr>
                        <a:t>  </a:t>
                      </a:r>
                      <a:r>
                        <a:rPr lang="es-CL" b="1" dirty="0" smtClean="0">
                          <a:solidFill>
                            <a:srgbClr val="FF0000"/>
                          </a:solidFill>
                        </a:rPr>
                        <a:t>siempre</a:t>
                      </a:r>
                      <a:r>
                        <a:rPr lang="es-CL" b="1" baseline="0" dirty="0" smtClean="0">
                          <a:solidFill>
                            <a:srgbClr val="FF0000"/>
                          </a:solidFill>
                        </a:rPr>
                        <a:t> debe ser superior en una cuenta de activo</a:t>
                      </a:r>
                      <a:r>
                        <a:rPr lang="es-CL" b="1" dirty="0" smtClean="0">
                          <a:solidFill>
                            <a:srgbClr val="FF0000"/>
                          </a:solidFill>
                        </a:rPr>
                        <a:t> .</a:t>
                      </a:r>
                      <a:endParaRPr lang="es-CL" b="1" dirty="0">
                        <a:solidFill>
                          <a:srgbClr val="FF0000"/>
                        </a:solidFill>
                      </a:endParaRPr>
                    </a:p>
                  </a:txBody>
                  <a:tcPr/>
                </a:tc>
                <a:tc>
                  <a:txBody>
                    <a:bodyPr/>
                    <a:lstStyle/>
                    <a:p>
                      <a:r>
                        <a:rPr lang="es-CL" dirty="0" smtClean="0"/>
                        <a:t>CRÉDITOS: </a:t>
                      </a:r>
                      <a:r>
                        <a:rPr lang="es-CL" b="1" dirty="0" smtClean="0">
                          <a:solidFill>
                            <a:srgbClr val="FF0000"/>
                          </a:solidFill>
                        </a:rPr>
                        <a:t>sumatoria</a:t>
                      </a:r>
                      <a:r>
                        <a:rPr lang="es-CL" b="1" baseline="0" dirty="0" smtClean="0">
                          <a:solidFill>
                            <a:srgbClr val="FF0000"/>
                          </a:solidFill>
                        </a:rPr>
                        <a:t> del total de los créditos siempre debe ser menor en una cuenta de activo.  </a:t>
                      </a:r>
                      <a:endParaRPr lang="es-CL" dirty="0"/>
                    </a:p>
                  </a:txBody>
                  <a:tcPr/>
                </a:tc>
              </a:tr>
              <a:tr h="759249">
                <a:tc>
                  <a:txBody>
                    <a:bodyPr/>
                    <a:lstStyle/>
                    <a:p>
                      <a:r>
                        <a:rPr lang="es-CL" dirty="0" smtClean="0"/>
                        <a:t>SALDO:</a:t>
                      </a:r>
                      <a:r>
                        <a:rPr lang="es-CL" baseline="0" dirty="0" smtClean="0"/>
                        <a:t> </a:t>
                      </a:r>
                      <a:r>
                        <a:rPr lang="es-CL" b="0" baseline="0" dirty="0" smtClean="0">
                          <a:solidFill>
                            <a:srgbClr val="FF0000"/>
                          </a:solidFill>
                        </a:rPr>
                        <a:t>EL SALDO DE TODA CUENTA DE ACTIVO ES SIEMPRE DEUDOR.</a:t>
                      </a:r>
                      <a:endParaRPr lang="es-CL" b="0" dirty="0">
                        <a:solidFill>
                          <a:srgbClr val="FF0000"/>
                        </a:solidFill>
                      </a:endParaRPr>
                    </a:p>
                  </a:txBody>
                  <a:tcPr/>
                </a:tc>
                <a:tc>
                  <a:txBody>
                    <a:bodyPr/>
                    <a:lstStyle/>
                    <a:p>
                      <a:r>
                        <a:rPr lang="es-CL" dirty="0" smtClean="0"/>
                        <a:t>SALDO:</a:t>
                      </a:r>
                      <a:r>
                        <a:rPr lang="es-CL" baseline="0" dirty="0" smtClean="0"/>
                        <a:t> </a:t>
                      </a:r>
                      <a:r>
                        <a:rPr lang="es-CL" b="0" baseline="0" dirty="0" smtClean="0">
                          <a:solidFill>
                            <a:srgbClr val="FF0000"/>
                          </a:solidFill>
                        </a:rPr>
                        <a:t>UNA CUENTA DE ACTIVO NO ES NUNCA SALDO ACREEDOR</a:t>
                      </a:r>
                      <a:endParaRPr lang="es-CL" b="0" dirty="0">
                        <a:solidFill>
                          <a:srgbClr val="FF0000"/>
                        </a:solidFill>
                      </a:endParaRPr>
                    </a:p>
                  </a:txBody>
                  <a:tcPr/>
                </a:tc>
              </a:tr>
            </a:tbl>
          </a:graphicData>
        </a:graphic>
      </p:graphicFrame>
      <p:sp>
        <p:nvSpPr>
          <p:cNvPr id="5" name="Más 4"/>
          <p:cNvSpPr/>
          <p:nvPr/>
        </p:nvSpPr>
        <p:spPr>
          <a:xfrm>
            <a:off x="3142445" y="3142445"/>
            <a:ext cx="914400" cy="914400"/>
          </a:xfrm>
          <a:prstGeom prst="mathPl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6" name="Menos 5"/>
          <p:cNvSpPr/>
          <p:nvPr/>
        </p:nvSpPr>
        <p:spPr>
          <a:xfrm>
            <a:off x="7770812" y="3142445"/>
            <a:ext cx="914400" cy="914400"/>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2615535555"/>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685800"/>
            <a:ext cx="8001000" cy="737756"/>
          </a:xfrm>
        </p:spPr>
        <p:txBody>
          <a:bodyPr>
            <a:noAutofit/>
          </a:bodyPr>
          <a:lstStyle/>
          <a:p>
            <a:r>
              <a:rPr lang="es-CL" sz="2800" dirty="0" smtClean="0">
                <a:solidFill>
                  <a:schemeClr val="bg1"/>
                </a:solidFill>
                <a:latin typeface="Arial" panose="020B0604020202020204" pitchFamily="34" charset="0"/>
                <a:cs typeface="Arial" panose="020B0604020202020204" pitchFamily="34" charset="0"/>
              </a:rPr>
              <a:t>La cuenta de activo</a:t>
            </a:r>
            <a:endParaRPr lang="es-CL" sz="2800" dirty="0">
              <a:solidFill>
                <a:schemeClr val="bg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416772" y="1423556"/>
            <a:ext cx="11775228" cy="5282044"/>
          </a:xfrm>
        </p:spPr>
        <p:txBody>
          <a:bodyPr/>
          <a:lstStyle/>
          <a:p>
            <a:r>
              <a:rPr lang="es-CL" dirty="0" smtClean="0">
                <a:solidFill>
                  <a:schemeClr val="bg1"/>
                </a:solidFill>
              </a:rPr>
              <a:t>En resumen:</a:t>
            </a:r>
          </a:p>
          <a:p>
            <a:r>
              <a:rPr lang="es-CL" dirty="0" smtClean="0">
                <a:solidFill>
                  <a:schemeClr val="bg1"/>
                </a:solidFill>
              </a:rPr>
              <a:t> </a:t>
            </a:r>
            <a:r>
              <a:rPr lang="es-CL" b="1" dirty="0" smtClean="0">
                <a:solidFill>
                  <a:schemeClr val="bg1"/>
                </a:solidFill>
              </a:rPr>
              <a:t>En una cuenta de activo siempre los débitos  serán mayores que los créditos.</a:t>
            </a:r>
          </a:p>
          <a:p>
            <a:r>
              <a:rPr lang="es-CL" b="1" dirty="0" smtClean="0">
                <a:solidFill>
                  <a:schemeClr val="bg1"/>
                </a:solidFill>
              </a:rPr>
              <a:t>DÉBITOS                      CRÉDITOS</a:t>
            </a:r>
          </a:p>
          <a:p>
            <a:endParaRPr lang="es-CL" b="1" dirty="0">
              <a:solidFill>
                <a:schemeClr val="bg1"/>
              </a:solidFill>
            </a:endParaRPr>
          </a:p>
          <a:p>
            <a:r>
              <a:rPr lang="es-CL" b="1" dirty="0" smtClean="0">
                <a:solidFill>
                  <a:schemeClr val="bg1"/>
                </a:solidFill>
              </a:rPr>
              <a:t>Toda cuenta de activo posee saldo deudor.</a:t>
            </a:r>
          </a:p>
          <a:p>
            <a:endParaRPr lang="es-CL" b="1" dirty="0">
              <a:solidFill>
                <a:schemeClr val="bg1"/>
              </a:solidFill>
            </a:endParaRPr>
          </a:p>
          <a:p>
            <a:r>
              <a:rPr lang="es-CL" b="1" dirty="0" smtClean="0">
                <a:solidFill>
                  <a:schemeClr val="bg1"/>
                </a:solidFill>
              </a:rPr>
              <a:t>Los cargos implican aumentos  </a:t>
            </a:r>
          </a:p>
          <a:p>
            <a:endParaRPr lang="es-CL" b="1" dirty="0" smtClean="0">
              <a:solidFill>
                <a:srgbClr val="FF0000"/>
              </a:solidFill>
            </a:endParaRPr>
          </a:p>
          <a:p>
            <a:r>
              <a:rPr lang="es-CL" b="1" dirty="0" smtClean="0">
                <a:solidFill>
                  <a:schemeClr val="bg1"/>
                </a:solidFill>
              </a:rPr>
              <a:t>Los abonos implican disminuciones  </a:t>
            </a:r>
          </a:p>
        </p:txBody>
      </p:sp>
      <p:sp>
        <p:nvSpPr>
          <p:cNvPr id="4" name="Cheurón 3"/>
          <p:cNvSpPr/>
          <p:nvPr/>
        </p:nvSpPr>
        <p:spPr>
          <a:xfrm>
            <a:off x="2202288" y="2341192"/>
            <a:ext cx="484632" cy="484632"/>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sp>
        <p:nvSpPr>
          <p:cNvPr id="5" name="Más 4"/>
          <p:cNvSpPr/>
          <p:nvPr/>
        </p:nvSpPr>
        <p:spPr>
          <a:xfrm>
            <a:off x="4684712" y="3928057"/>
            <a:ext cx="914400" cy="914400"/>
          </a:xfrm>
          <a:prstGeom prst="mathPl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6" name="Menos 5"/>
          <p:cNvSpPr/>
          <p:nvPr/>
        </p:nvSpPr>
        <p:spPr>
          <a:xfrm>
            <a:off x="5847186" y="4842457"/>
            <a:ext cx="914400" cy="914400"/>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1540686718"/>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518984" y="685800"/>
            <a:ext cx="8166228" cy="737756"/>
          </a:xfrm>
        </p:spPr>
        <p:txBody>
          <a:bodyPr>
            <a:noAutofit/>
          </a:bodyPr>
          <a:lstStyle/>
          <a:p>
            <a:r>
              <a:rPr lang="es-CL" sz="2800" dirty="0" smtClean="0">
                <a:solidFill>
                  <a:schemeClr val="bg1"/>
                </a:solidFill>
                <a:latin typeface="Arial" panose="020B0604020202020204" pitchFamily="34" charset="0"/>
                <a:cs typeface="Arial" panose="020B0604020202020204" pitchFamily="34" charset="0"/>
              </a:rPr>
              <a:t>La cuenta de pasivo </a:t>
            </a:r>
            <a:endParaRPr lang="es-CL" sz="2800" dirty="0">
              <a:solidFill>
                <a:schemeClr val="bg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416772" y="1423556"/>
            <a:ext cx="11775228" cy="5282044"/>
          </a:xfrm>
        </p:spPr>
        <p:txBody>
          <a:bodyPr/>
          <a:lstStyle/>
          <a:p>
            <a:r>
              <a:rPr lang="es-CL" dirty="0" smtClean="0">
                <a:solidFill>
                  <a:schemeClr val="bg1"/>
                </a:solidFill>
              </a:rPr>
              <a:t>El sistema contempla  también la existencia  de  otro tipo de  cuentas, denominadas  </a:t>
            </a:r>
            <a:r>
              <a:rPr lang="es-CL" b="1" dirty="0" smtClean="0">
                <a:solidFill>
                  <a:srgbClr val="FF0000"/>
                </a:solidFill>
              </a:rPr>
              <a:t>cuentas de pasivo; </a:t>
            </a:r>
            <a:r>
              <a:rPr lang="es-CL" dirty="0" smtClean="0">
                <a:solidFill>
                  <a:schemeClr val="bg1"/>
                </a:solidFill>
              </a:rPr>
              <a:t>en lo esencial  poseen saldo eminentemente acreedor, experimentan disminuciones  por anotaciones hechas al lado izquierdo  de la cuenta  (debe); por otra parte se incrementan  </a:t>
            </a:r>
            <a:r>
              <a:rPr lang="es-CL" dirty="0">
                <a:solidFill>
                  <a:schemeClr val="bg1"/>
                </a:solidFill>
              </a:rPr>
              <a:t> </a:t>
            </a:r>
            <a:r>
              <a:rPr lang="es-CL" dirty="0" smtClean="0">
                <a:solidFill>
                  <a:schemeClr val="bg1"/>
                </a:solidFill>
              </a:rPr>
              <a:t>por anotaciones hechas  al lado derecho de la cuenta ( haber).</a:t>
            </a:r>
          </a:p>
          <a:p>
            <a:r>
              <a:rPr lang="es-CL" dirty="0" smtClean="0">
                <a:solidFill>
                  <a:schemeClr val="bg1"/>
                </a:solidFill>
              </a:rPr>
              <a:t>En resumen los cargos implican disminución  y los abonos aumentos.</a:t>
            </a:r>
          </a:p>
          <a:p>
            <a:r>
              <a:rPr lang="es-CL" dirty="0" smtClean="0">
                <a:solidFill>
                  <a:schemeClr val="bg1"/>
                </a:solidFill>
              </a:rPr>
              <a:t>Ejemplos de cuentas de pasivo son : acreedores , proveedores, prestamos bancarios , cuentas por pagar  , letras por pagar .</a:t>
            </a:r>
            <a:endParaRPr lang="es-CL" dirty="0">
              <a:solidFill>
                <a:schemeClr val="bg1"/>
              </a:solidFill>
            </a:endParaRPr>
          </a:p>
        </p:txBody>
      </p:sp>
    </p:spTree>
    <p:extLst>
      <p:ext uri="{BB962C8B-B14F-4D97-AF65-F5344CB8AC3E}">
        <p14:creationId xmlns:p14="http://schemas.microsoft.com/office/powerpoint/2010/main" val="4089715028"/>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296214"/>
            <a:ext cx="8001000" cy="631065"/>
          </a:xfrm>
        </p:spPr>
        <p:txBody>
          <a:bodyPr>
            <a:noAutofit/>
          </a:bodyPr>
          <a:lstStyle/>
          <a:p>
            <a:r>
              <a:rPr lang="es-CL" sz="2800" dirty="0" smtClean="0">
                <a:solidFill>
                  <a:schemeClr val="bg1"/>
                </a:solidFill>
                <a:latin typeface="Arial" panose="020B0604020202020204" pitchFamily="34" charset="0"/>
                <a:cs typeface="Arial" panose="020B0604020202020204" pitchFamily="34" charset="0"/>
              </a:rPr>
              <a:t>La cuenta de PASIVO</a:t>
            </a:r>
            <a:endParaRPr lang="es-CL" sz="2800" dirty="0">
              <a:solidFill>
                <a:schemeClr val="bg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511216" y="1700011"/>
            <a:ext cx="11105527" cy="5005589"/>
          </a:xfrm>
        </p:spPr>
        <p:txBody>
          <a:bodyPr/>
          <a:lstStyle/>
          <a:p>
            <a:endParaRPr lang="es-CL" b="1" dirty="0"/>
          </a:p>
        </p:txBody>
      </p:sp>
      <p:graphicFrame>
        <p:nvGraphicFramePr>
          <p:cNvPr id="4" name="Tabla 3"/>
          <p:cNvGraphicFramePr>
            <a:graphicFrameLocks noGrp="1"/>
          </p:cNvGraphicFramePr>
          <p:nvPr>
            <p:extLst>
              <p:ext uri="{D42A27DB-BD31-4B8C-83A1-F6EECF244321}">
                <p14:modId xmlns:p14="http://schemas.microsoft.com/office/powerpoint/2010/main" val="536320815"/>
              </p:ext>
            </p:extLst>
          </p:nvPr>
        </p:nvGraphicFramePr>
        <p:xfrm>
          <a:off x="1169114" y="927276"/>
          <a:ext cx="9649139" cy="5557016"/>
        </p:xfrm>
        <a:graphic>
          <a:graphicData uri="http://schemas.openxmlformats.org/drawingml/2006/table">
            <a:tbl>
              <a:tblPr firstRow="1" bandRow="1">
                <a:tableStyleId>{5C22544A-7EE6-4342-B048-85BDC9FD1C3A}</a:tableStyleId>
              </a:tblPr>
              <a:tblGrid>
                <a:gridCol w="4804184"/>
                <a:gridCol w="4844955"/>
              </a:tblGrid>
              <a:tr h="759249">
                <a:tc>
                  <a:txBody>
                    <a:bodyPr/>
                    <a:lstStyle/>
                    <a:p>
                      <a:r>
                        <a:rPr lang="es-CL" dirty="0" smtClean="0"/>
                        <a:t>DEBE: </a:t>
                      </a:r>
                      <a:r>
                        <a:rPr lang="es-CL" dirty="0" smtClean="0">
                          <a:solidFill>
                            <a:srgbClr val="FFFF00"/>
                          </a:solidFill>
                        </a:rPr>
                        <a:t>LADO IZQUIERDO DE UNA CUENTA</a:t>
                      </a:r>
                      <a:endParaRPr lang="es-CL" dirty="0">
                        <a:solidFill>
                          <a:srgbClr val="FFFF00"/>
                        </a:solidFill>
                      </a:endParaRPr>
                    </a:p>
                  </a:txBody>
                  <a:tcPr/>
                </a:tc>
                <a:tc>
                  <a:txBody>
                    <a:bodyPr/>
                    <a:lstStyle/>
                    <a:p>
                      <a:r>
                        <a:rPr lang="es-CL" dirty="0" smtClean="0"/>
                        <a:t>HABER: </a:t>
                      </a:r>
                      <a:r>
                        <a:rPr lang="es-CL" dirty="0" smtClean="0">
                          <a:solidFill>
                            <a:srgbClr val="FFFF00"/>
                          </a:solidFill>
                        </a:rPr>
                        <a:t>LADO DERECHO DE UNA CUENTA</a:t>
                      </a:r>
                      <a:endParaRPr lang="es-CL" dirty="0">
                        <a:solidFill>
                          <a:srgbClr val="FFFF00"/>
                        </a:solidFill>
                      </a:endParaRPr>
                    </a:p>
                  </a:txBody>
                  <a:tcPr/>
                </a:tc>
              </a:tr>
              <a:tr h="759249">
                <a:tc>
                  <a:txBody>
                    <a:bodyPr/>
                    <a:lstStyle/>
                    <a:p>
                      <a:r>
                        <a:rPr lang="es-CL" dirty="0" smtClean="0"/>
                        <a:t>CARGO: </a:t>
                      </a:r>
                      <a:r>
                        <a:rPr lang="es-CL" b="1" dirty="0" smtClean="0">
                          <a:solidFill>
                            <a:srgbClr val="FF0000"/>
                          </a:solidFill>
                        </a:rPr>
                        <a:t> todo</a:t>
                      </a:r>
                      <a:r>
                        <a:rPr lang="es-CL" b="1" baseline="0" dirty="0" smtClean="0">
                          <a:solidFill>
                            <a:srgbClr val="FF0000"/>
                          </a:solidFill>
                        </a:rPr>
                        <a:t> cargo implica la disminución  de toda cuenta de pasivo</a:t>
                      </a:r>
                      <a:endParaRPr lang="es-CL" b="1" dirty="0">
                        <a:solidFill>
                          <a:srgbClr val="FF0000"/>
                        </a:solidFill>
                      </a:endParaRPr>
                    </a:p>
                  </a:txBody>
                  <a:tcPr/>
                </a:tc>
                <a:tc>
                  <a:txBody>
                    <a:bodyPr/>
                    <a:lstStyle/>
                    <a:p>
                      <a:r>
                        <a:rPr lang="es-CL" dirty="0" smtClean="0"/>
                        <a:t>ABONO: </a:t>
                      </a:r>
                      <a:r>
                        <a:rPr lang="es-CL" b="1" dirty="0" smtClean="0">
                          <a:solidFill>
                            <a:srgbClr val="FF0000"/>
                          </a:solidFill>
                        </a:rPr>
                        <a:t>todo</a:t>
                      </a:r>
                      <a:r>
                        <a:rPr lang="es-CL" b="1" baseline="0" dirty="0" smtClean="0">
                          <a:solidFill>
                            <a:srgbClr val="FF0000"/>
                          </a:solidFill>
                        </a:rPr>
                        <a:t> abono implica un incremento  de una cuenta de pasivo</a:t>
                      </a:r>
                      <a:endParaRPr lang="es-CL" b="1" dirty="0">
                        <a:solidFill>
                          <a:srgbClr val="FF0000"/>
                        </a:solidFill>
                      </a:endParaRPr>
                    </a:p>
                  </a:txBody>
                  <a:tcPr/>
                </a:tc>
              </a:tr>
              <a:tr h="759249">
                <a:tc>
                  <a:txBody>
                    <a:bodyPr/>
                    <a:lstStyle/>
                    <a:p>
                      <a:endParaRPr lang="es-CL"/>
                    </a:p>
                  </a:txBody>
                  <a:tcPr/>
                </a:tc>
                <a:tc>
                  <a:txBody>
                    <a:bodyPr/>
                    <a:lstStyle/>
                    <a:p>
                      <a:endParaRPr lang="es-CL" dirty="0"/>
                    </a:p>
                  </a:txBody>
                  <a:tcPr/>
                </a:tc>
              </a:tr>
              <a:tr h="759249">
                <a:tc>
                  <a:txBody>
                    <a:bodyPr/>
                    <a:lstStyle/>
                    <a:p>
                      <a:endParaRPr lang="es-CL" dirty="0"/>
                    </a:p>
                  </a:txBody>
                  <a:tcPr/>
                </a:tc>
                <a:tc>
                  <a:txBody>
                    <a:bodyPr/>
                    <a:lstStyle/>
                    <a:p>
                      <a:endParaRPr lang="es-CL" dirty="0"/>
                    </a:p>
                  </a:txBody>
                  <a:tcPr/>
                </a:tc>
              </a:tr>
              <a:tr h="759249">
                <a:tc>
                  <a:txBody>
                    <a:bodyPr/>
                    <a:lstStyle/>
                    <a:p>
                      <a:endParaRPr lang="es-CL"/>
                    </a:p>
                  </a:txBody>
                  <a:tcPr/>
                </a:tc>
                <a:tc>
                  <a:txBody>
                    <a:bodyPr/>
                    <a:lstStyle/>
                    <a:p>
                      <a:endParaRPr lang="es-CL"/>
                    </a:p>
                  </a:txBody>
                  <a:tcPr/>
                </a:tc>
              </a:tr>
              <a:tr h="1001522">
                <a:tc>
                  <a:txBody>
                    <a:bodyPr/>
                    <a:lstStyle/>
                    <a:p>
                      <a:r>
                        <a:rPr lang="es-CL" dirty="0" smtClean="0"/>
                        <a:t>DÉBITOS:  </a:t>
                      </a:r>
                      <a:r>
                        <a:rPr lang="es-CL" b="1" dirty="0" smtClean="0">
                          <a:solidFill>
                            <a:srgbClr val="FF0000"/>
                          </a:solidFill>
                        </a:rPr>
                        <a:t>SIEMPRE</a:t>
                      </a:r>
                      <a:r>
                        <a:rPr lang="es-CL" b="1" baseline="0" dirty="0" smtClean="0">
                          <a:solidFill>
                            <a:srgbClr val="FF0000"/>
                          </a:solidFill>
                        </a:rPr>
                        <a:t> DEBEN SER INFERIORES EN UNA CUENTA DE PASIVO</a:t>
                      </a:r>
                      <a:r>
                        <a:rPr lang="es-CL" b="1" dirty="0" smtClean="0">
                          <a:solidFill>
                            <a:srgbClr val="FF0000"/>
                          </a:solidFill>
                        </a:rPr>
                        <a:t> .</a:t>
                      </a:r>
                      <a:endParaRPr lang="es-CL" b="1" dirty="0">
                        <a:solidFill>
                          <a:srgbClr val="FF0000"/>
                        </a:solidFill>
                      </a:endParaRPr>
                    </a:p>
                  </a:txBody>
                  <a:tcPr/>
                </a:tc>
                <a:tc>
                  <a:txBody>
                    <a:bodyPr/>
                    <a:lstStyle/>
                    <a:p>
                      <a:r>
                        <a:rPr lang="es-CL" dirty="0" smtClean="0"/>
                        <a:t>CRÉDITOS: </a:t>
                      </a:r>
                      <a:r>
                        <a:rPr lang="es-CL" b="1" dirty="0" smtClean="0">
                          <a:solidFill>
                            <a:srgbClr val="FF0000"/>
                          </a:solidFill>
                        </a:rPr>
                        <a:t>SUMATORIA DEL TOTAL DE LOS CRÉDITOS</a:t>
                      </a:r>
                      <a:r>
                        <a:rPr lang="es-CL" b="1" baseline="0" dirty="0" smtClean="0">
                          <a:solidFill>
                            <a:srgbClr val="FF0000"/>
                          </a:solidFill>
                        </a:rPr>
                        <a:t> SIEMPRE MAYORES.</a:t>
                      </a:r>
                      <a:endParaRPr lang="es-CL" dirty="0"/>
                    </a:p>
                  </a:txBody>
                  <a:tcPr/>
                </a:tc>
              </a:tr>
              <a:tr h="759249">
                <a:tc>
                  <a:txBody>
                    <a:bodyPr/>
                    <a:lstStyle/>
                    <a:p>
                      <a:r>
                        <a:rPr lang="es-CL" dirty="0" smtClean="0"/>
                        <a:t>SALDO:</a:t>
                      </a:r>
                      <a:r>
                        <a:rPr lang="es-CL" baseline="0" dirty="0" smtClean="0"/>
                        <a:t> </a:t>
                      </a:r>
                      <a:r>
                        <a:rPr lang="es-CL" b="1" baseline="0" dirty="0" smtClean="0">
                          <a:solidFill>
                            <a:srgbClr val="FF0000"/>
                          </a:solidFill>
                        </a:rPr>
                        <a:t>EL SALDO DE TODA CUENTA DE PASIVO NO PUEDE NUNCA   SER DEUDOR</a:t>
                      </a:r>
                      <a:endParaRPr lang="es-CL" b="1" dirty="0">
                        <a:solidFill>
                          <a:srgbClr val="FF0000"/>
                        </a:solidFill>
                      </a:endParaRPr>
                    </a:p>
                  </a:txBody>
                  <a:tcPr/>
                </a:tc>
                <a:tc>
                  <a:txBody>
                    <a:bodyPr/>
                    <a:lstStyle/>
                    <a:p>
                      <a:r>
                        <a:rPr lang="es-CL" dirty="0" smtClean="0"/>
                        <a:t>SALDO:</a:t>
                      </a:r>
                      <a:r>
                        <a:rPr lang="es-CL" baseline="0" dirty="0" smtClean="0"/>
                        <a:t> </a:t>
                      </a:r>
                      <a:r>
                        <a:rPr lang="es-CL" b="1" baseline="0" dirty="0" smtClean="0">
                          <a:solidFill>
                            <a:srgbClr val="FF0000"/>
                          </a:solidFill>
                        </a:rPr>
                        <a:t>UNA CUENTA DE PASIVO   ES SIEMPRE  SALDO ACREEDOR</a:t>
                      </a:r>
                      <a:endParaRPr lang="es-CL" b="1" dirty="0">
                        <a:solidFill>
                          <a:srgbClr val="FF0000"/>
                        </a:solidFill>
                      </a:endParaRPr>
                    </a:p>
                  </a:txBody>
                  <a:tcPr/>
                </a:tc>
              </a:tr>
            </a:tbl>
          </a:graphicData>
        </a:graphic>
      </p:graphicFrame>
      <p:sp>
        <p:nvSpPr>
          <p:cNvPr id="8" name="Más 7"/>
          <p:cNvSpPr/>
          <p:nvPr/>
        </p:nvSpPr>
        <p:spPr>
          <a:xfrm>
            <a:off x="7907629" y="3164871"/>
            <a:ext cx="914400" cy="914400"/>
          </a:xfrm>
          <a:prstGeom prst="mathPl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9" name="Menos 8"/>
          <p:cNvSpPr/>
          <p:nvPr/>
        </p:nvSpPr>
        <p:spPr>
          <a:xfrm>
            <a:off x="2846231" y="3103808"/>
            <a:ext cx="914400" cy="914400"/>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2794343512"/>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685800"/>
            <a:ext cx="8001000" cy="737756"/>
          </a:xfrm>
        </p:spPr>
        <p:txBody>
          <a:bodyPr>
            <a:noAutofit/>
          </a:bodyPr>
          <a:lstStyle/>
          <a:p>
            <a:r>
              <a:rPr lang="es-CL" sz="2800" dirty="0" smtClean="0">
                <a:solidFill>
                  <a:schemeClr val="bg1"/>
                </a:solidFill>
                <a:latin typeface="Arial" panose="020B0604020202020204" pitchFamily="34" charset="0"/>
                <a:cs typeface="Arial" panose="020B0604020202020204" pitchFamily="34" charset="0"/>
              </a:rPr>
              <a:t>La cuenta de pasivo</a:t>
            </a:r>
            <a:endParaRPr lang="es-CL" sz="2800" dirty="0">
              <a:solidFill>
                <a:schemeClr val="bg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416772" y="1423556"/>
            <a:ext cx="11775228" cy="5282044"/>
          </a:xfrm>
        </p:spPr>
        <p:txBody>
          <a:bodyPr/>
          <a:lstStyle/>
          <a:p>
            <a:r>
              <a:rPr lang="es-CL" dirty="0" smtClean="0">
                <a:solidFill>
                  <a:schemeClr val="bg1"/>
                </a:solidFill>
              </a:rPr>
              <a:t>En resumen:</a:t>
            </a:r>
          </a:p>
          <a:p>
            <a:r>
              <a:rPr lang="es-CL" dirty="0" smtClean="0">
                <a:solidFill>
                  <a:schemeClr val="bg1"/>
                </a:solidFill>
              </a:rPr>
              <a:t> </a:t>
            </a:r>
            <a:r>
              <a:rPr lang="es-CL" b="1" dirty="0" smtClean="0">
                <a:solidFill>
                  <a:schemeClr val="bg1"/>
                </a:solidFill>
              </a:rPr>
              <a:t>En una cuenta de pasivo  siempre los débitos  serán menores que los créditos.</a:t>
            </a:r>
          </a:p>
          <a:p>
            <a:r>
              <a:rPr lang="es-CL" b="1" dirty="0" smtClean="0">
                <a:solidFill>
                  <a:schemeClr val="bg1"/>
                </a:solidFill>
              </a:rPr>
              <a:t>DÉBITOS                      CRÉDITOS</a:t>
            </a:r>
          </a:p>
          <a:p>
            <a:endParaRPr lang="es-CL" b="1" dirty="0">
              <a:solidFill>
                <a:schemeClr val="bg1"/>
              </a:solidFill>
            </a:endParaRPr>
          </a:p>
          <a:p>
            <a:r>
              <a:rPr lang="es-CL" b="1" dirty="0" smtClean="0">
                <a:solidFill>
                  <a:schemeClr val="bg1"/>
                </a:solidFill>
              </a:rPr>
              <a:t>Toda cuenta de pasivo posee saldo acreedor.</a:t>
            </a:r>
          </a:p>
          <a:p>
            <a:endParaRPr lang="es-CL" b="1" dirty="0">
              <a:solidFill>
                <a:schemeClr val="bg1"/>
              </a:solidFill>
            </a:endParaRPr>
          </a:p>
          <a:p>
            <a:r>
              <a:rPr lang="es-CL" b="1" dirty="0" smtClean="0">
                <a:solidFill>
                  <a:schemeClr val="bg1"/>
                </a:solidFill>
              </a:rPr>
              <a:t>Los cargos implican disminuciones   </a:t>
            </a:r>
          </a:p>
          <a:p>
            <a:endParaRPr lang="es-CL" b="1" dirty="0" smtClean="0">
              <a:solidFill>
                <a:srgbClr val="FF0000"/>
              </a:solidFill>
            </a:endParaRPr>
          </a:p>
          <a:p>
            <a:r>
              <a:rPr lang="es-CL" b="1" dirty="0" smtClean="0">
                <a:solidFill>
                  <a:schemeClr val="bg1"/>
                </a:solidFill>
              </a:rPr>
              <a:t>Los abonos implican aumentos  </a:t>
            </a:r>
          </a:p>
        </p:txBody>
      </p:sp>
      <p:sp>
        <p:nvSpPr>
          <p:cNvPr id="4" name="Cheurón 3"/>
          <p:cNvSpPr/>
          <p:nvPr/>
        </p:nvSpPr>
        <p:spPr>
          <a:xfrm flipH="1">
            <a:off x="1996225" y="2406058"/>
            <a:ext cx="463640" cy="484632"/>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sp>
        <p:nvSpPr>
          <p:cNvPr id="5" name="Más 4"/>
          <p:cNvSpPr/>
          <p:nvPr/>
        </p:nvSpPr>
        <p:spPr>
          <a:xfrm>
            <a:off x="5847186" y="5009882"/>
            <a:ext cx="914400" cy="914400"/>
          </a:xfrm>
          <a:prstGeom prst="mathPl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6" name="Menos 5"/>
          <p:cNvSpPr/>
          <p:nvPr/>
        </p:nvSpPr>
        <p:spPr>
          <a:xfrm>
            <a:off x="5847186" y="3928057"/>
            <a:ext cx="914400" cy="914400"/>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1828320282"/>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685800"/>
            <a:ext cx="8001000" cy="737756"/>
          </a:xfrm>
        </p:spPr>
        <p:txBody>
          <a:bodyPr>
            <a:noAutofit/>
          </a:bodyPr>
          <a:lstStyle/>
          <a:p>
            <a:r>
              <a:rPr lang="es-CL" sz="2800" dirty="0" smtClean="0">
                <a:solidFill>
                  <a:schemeClr val="bg1"/>
                </a:solidFill>
                <a:latin typeface="Arial" panose="020B0604020202020204" pitchFamily="34" charset="0"/>
                <a:cs typeface="Arial" panose="020B0604020202020204" pitchFamily="34" charset="0"/>
              </a:rPr>
              <a:t>Las cuentas Y SU CLASIFICACIÓN</a:t>
            </a:r>
            <a:endParaRPr lang="es-CL" sz="2800" dirty="0">
              <a:solidFill>
                <a:schemeClr val="bg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416772" y="1423556"/>
            <a:ext cx="11775228" cy="5282044"/>
          </a:xfrm>
        </p:spPr>
        <p:txBody>
          <a:bodyPr/>
          <a:lstStyle/>
          <a:p>
            <a:r>
              <a:rPr lang="es-CL" dirty="0" smtClean="0">
                <a:solidFill>
                  <a:schemeClr val="bg1"/>
                </a:solidFill>
              </a:rPr>
              <a:t> LAS CUENTAS PUEDEN  TAMBIÉN CLASIFICARSE USANDO ENTRE OTROS LOS SIGUIENES CRITERIOS:</a:t>
            </a:r>
          </a:p>
          <a:p>
            <a:endParaRPr lang="es-CL" dirty="0">
              <a:solidFill>
                <a:schemeClr val="bg1"/>
              </a:solidFill>
            </a:endParaRPr>
          </a:p>
          <a:p>
            <a:r>
              <a:rPr lang="es-CL" dirty="0" smtClean="0">
                <a:solidFill>
                  <a:schemeClr val="bg1"/>
                </a:solidFill>
              </a:rPr>
              <a:t>1.-El objeto que representan.</a:t>
            </a:r>
          </a:p>
          <a:p>
            <a:r>
              <a:rPr lang="es-CL" dirty="0" smtClean="0">
                <a:solidFill>
                  <a:schemeClr val="bg1"/>
                </a:solidFill>
              </a:rPr>
              <a:t>2.- La permanencia de los saldos.</a:t>
            </a:r>
          </a:p>
          <a:p>
            <a:r>
              <a:rPr lang="es-CL" dirty="0" smtClean="0">
                <a:solidFill>
                  <a:schemeClr val="bg1"/>
                </a:solidFill>
              </a:rPr>
              <a:t>3.- La extensión o nivel de descomposición del contenido de la cuenta.</a:t>
            </a:r>
          </a:p>
          <a:p>
            <a:r>
              <a:rPr lang="es-CL" dirty="0" smtClean="0">
                <a:solidFill>
                  <a:schemeClr val="bg1"/>
                </a:solidFill>
              </a:rPr>
              <a:t>4.- El cambio en el patrimonio.</a:t>
            </a:r>
            <a:endParaRPr lang="es-CL" dirty="0">
              <a:solidFill>
                <a:schemeClr val="bg1"/>
              </a:solidFill>
            </a:endParaRPr>
          </a:p>
        </p:txBody>
      </p:sp>
    </p:spTree>
    <p:extLst>
      <p:ext uri="{BB962C8B-B14F-4D97-AF65-F5344CB8AC3E}">
        <p14:creationId xmlns:p14="http://schemas.microsoft.com/office/powerpoint/2010/main" val="2989701531"/>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685800"/>
            <a:ext cx="8001000" cy="737756"/>
          </a:xfrm>
        </p:spPr>
        <p:txBody>
          <a:bodyPr>
            <a:noAutofit/>
          </a:bodyPr>
          <a:lstStyle/>
          <a:p>
            <a:r>
              <a:rPr lang="es-CL" sz="2800" dirty="0" smtClean="0">
                <a:solidFill>
                  <a:schemeClr val="bg1"/>
                </a:solidFill>
                <a:latin typeface="Arial" panose="020B0604020202020204" pitchFamily="34" charset="0"/>
                <a:cs typeface="Arial" panose="020B0604020202020204" pitchFamily="34" charset="0"/>
              </a:rPr>
              <a:t>Las cuentas Y SU CLASIFICACIÓN</a:t>
            </a:r>
            <a:endParaRPr lang="es-CL" sz="2800" dirty="0">
              <a:solidFill>
                <a:schemeClr val="bg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416772" y="1423556"/>
            <a:ext cx="11775228" cy="5282044"/>
          </a:xfrm>
        </p:spPr>
        <p:txBody>
          <a:bodyPr/>
          <a:lstStyle/>
          <a:p>
            <a:r>
              <a:rPr lang="es-CL" dirty="0" smtClean="0">
                <a:solidFill>
                  <a:schemeClr val="bg1"/>
                </a:solidFill>
              </a:rPr>
              <a:t> LAS CUENTAS PUEDEN CLASIFICARSE USANDO ENTRE OTROS LOS SIGUIENES CRITERIOS:</a:t>
            </a:r>
          </a:p>
          <a:p>
            <a:endParaRPr lang="es-CL" dirty="0">
              <a:solidFill>
                <a:schemeClr val="bg1"/>
              </a:solidFill>
            </a:endParaRPr>
          </a:p>
          <a:p>
            <a:r>
              <a:rPr lang="es-CL" b="1" u="sng" dirty="0" smtClean="0">
                <a:solidFill>
                  <a:schemeClr val="bg1"/>
                </a:solidFill>
              </a:rPr>
              <a:t>1.-El objeto que representan</a:t>
            </a:r>
            <a:r>
              <a:rPr lang="es-CL" dirty="0" smtClean="0">
                <a:solidFill>
                  <a:schemeClr val="bg1"/>
                </a:solidFill>
              </a:rPr>
              <a:t>.</a:t>
            </a:r>
          </a:p>
          <a:p>
            <a:r>
              <a:rPr lang="es-CL" dirty="0" smtClean="0">
                <a:solidFill>
                  <a:schemeClr val="bg1"/>
                </a:solidFill>
              </a:rPr>
              <a:t> </a:t>
            </a:r>
            <a:r>
              <a:rPr lang="es-CL" b="1" u="sng" dirty="0" smtClean="0">
                <a:solidFill>
                  <a:schemeClr val="bg1"/>
                </a:solidFill>
              </a:rPr>
              <a:t>a.-Patrimoniales :</a:t>
            </a:r>
            <a:r>
              <a:rPr lang="es-CL" dirty="0" smtClean="0">
                <a:solidFill>
                  <a:schemeClr val="bg1"/>
                </a:solidFill>
              </a:rPr>
              <a:t>Representan</a:t>
            </a:r>
            <a:r>
              <a:rPr lang="es-CL" b="1" dirty="0" smtClean="0">
                <a:solidFill>
                  <a:schemeClr val="bg1"/>
                </a:solidFill>
              </a:rPr>
              <a:t> </a:t>
            </a:r>
            <a:r>
              <a:rPr lang="es-CL" dirty="0" smtClean="0">
                <a:solidFill>
                  <a:schemeClr val="bg1"/>
                </a:solidFill>
              </a:rPr>
              <a:t>y definen el patrimonio de la empresa; son aquellas cuentas referidas a las partidas de activos y pasivos. También es posible encontrar en esta clasificación las denominadas cuentas denominadas patrimoniales, que sirven para conocer e identificar el origen del mismo, tales como capital , utilidades retenidas, pérdidas acumuladas, reservas , entre otras.</a:t>
            </a:r>
          </a:p>
        </p:txBody>
      </p:sp>
    </p:spTree>
    <p:extLst>
      <p:ext uri="{BB962C8B-B14F-4D97-AF65-F5344CB8AC3E}">
        <p14:creationId xmlns:p14="http://schemas.microsoft.com/office/powerpoint/2010/main" val="3881510737"/>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193184"/>
            <a:ext cx="8001000" cy="631064"/>
          </a:xfrm>
        </p:spPr>
        <p:txBody>
          <a:bodyPr>
            <a:noAutofit/>
          </a:bodyPr>
          <a:lstStyle/>
          <a:p>
            <a:r>
              <a:rPr lang="es-CL" sz="2800" dirty="0" smtClean="0">
                <a:solidFill>
                  <a:schemeClr val="bg1"/>
                </a:solidFill>
                <a:latin typeface="Arial" panose="020B0604020202020204" pitchFamily="34" charset="0"/>
                <a:cs typeface="Arial" panose="020B0604020202020204" pitchFamily="34" charset="0"/>
              </a:rPr>
              <a:t>La cuenta  de  Patrimonio</a:t>
            </a:r>
            <a:endParaRPr lang="es-CL" sz="2800" dirty="0">
              <a:solidFill>
                <a:schemeClr val="bg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511216" y="1700011"/>
            <a:ext cx="11105527" cy="5005589"/>
          </a:xfrm>
        </p:spPr>
        <p:txBody>
          <a:bodyPr/>
          <a:lstStyle/>
          <a:p>
            <a:endParaRPr lang="es-CL" b="1" dirty="0"/>
          </a:p>
        </p:txBody>
      </p:sp>
      <p:graphicFrame>
        <p:nvGraphicFramePr>
          <p:cNvPr id="4" name="Tabla 3"/>
          <p:cNvGraphicFramePr>
            <a:graphicFrameLocks noGrp="1"/>
          </p:cNvGraphicFramePr>
          <p:nvPr>
            <p:extLst>
              <p:ext uri="{D42A27DB-BD31-4B8C-83A1-F6EECF244321}">
                <p14:modId xmlns:p14="http://schemas.microsoft.com/office/powerpoint/2010/main" val="3760994604"/>
              </p:ext>
            </p:extLst>
          </p:nvPr>
        </p:nvGraphicFramePr>
        <p:xfrm>
          <a:off x="1169114" y="927276"/>
          <a:ext cx="9649139" cy="5867318"/>
        </p:xfrm>
        <a:graphic>
          <a:graphicData uri="http://schemas.openxmlformats.org/drawingml/2006/table">
            <a:tbl>
              <a:tblPr firstRow="1" bandRow="1">
                <a:tableStyleId>{5C22544A-7EE6-4342-B048-85BDC9FD1C3A}</a:tableStyleId>
              </a:tblPr>
              <a:tblGrid>
                <a:gridCol w="4804184"/>
                <a:gridCol w="4844955"/>
              </a:tblGrid>
              <a:tr h="759249">
                <a:tc>
                  <a:txBody>
                    <a:bodyPr/>
                    <a:lstStyle/>
                    <a:p>
                      <a:r>
                        <a:rPr lang="es-CL" dirty="0" smtClean="0"/>
                        <a:t>DEBE: </a:t>
                      </a:r>
                      <a:r>
                        <a:rPr lang="es-CL" dirty="0" smtClean="0">
                          <a:solidFill>
                            <a:srgbClr val="FFFF00"/>
                          </a:solidFill>
                        </a:rPr>
                        <a:t>LADO IZQUIERDO DE UNA CUENTA</a:t>
                      </a:r>
                      <a:endParaRPr lang="es-CL" dirty="0">
                        <a:solidFill>
                          <a:srgbClr val="FFFF00"/>
                        </a:solidFill>
                      </a:endParaRPr>
                    </a:p>
                  </a:txBody>
                  <a:tcPr/>
                </a:tc>
                <a:tc>
                  <a:txBody>
                    <a:bodyPr/>
                    <a:lstStyle/>
                    <a:p>
                      <a:r>
                        <a:rPr lang="es-CL" dirty="0" smtClean="0"/>
                        <a:t>HABER: </a:t>
                      </a:r>
                      <a:r>
                        <a:rPr lang="es-CL" dirty="0" smtClean="0">
                          <a:solidFill>
                            <a:srgbClr val="FFFF00"/>
                          </a:solidFill>
                        </a:rPr>
                        <a:t>LADO DERECHO DE UNA CUENTA</a:t>
                      </a:r>
                      <a:endParaRPr lang="es-CL" dirty="0">
                        <a:solidFill>
                          <a:srgbClr val="FFFF00"/>
                        </a:solidFill>
                      </a:endParaRPr>
                    </a:p>
                  </a:txBody>
                  <a:tcPr/>
                </a:tc>
              </a:tr>
              <a:tr h="759249">
                <a:tc>
                  <a:txBody>
                    <a:bodyPr/>
                    <a:lstStyle/>
                    <a:p>
                      <a:r>
                        <a:rPr lang="es-CL" dirty="0" smtClean="0"/>
                        <a:t>CARGO: </a:t>
                      </a:r>
                      <a:r>
                        <a:rPr lang="es-CL" b="1" dirty="0" smtClean="0">
                          <a:solidFill>
                            <a:srgbClr val="FF0000"/>
                          </a:solidFill>
                        </a:rPr>
                        <a:t> todo</a:t>
                      </a:r>
                      <a:r>
                        <a:rPr lang="es-CL" b="1" baseline="0" dirty="0" smtClean="0">
                          <a:solidFill>
                            <a:srgbClr val="FF0000"/>
                          </a:solidFill>
                        </a:rPr>
                        <a:t> cargo implica la disminución  de toda cuenta de patrimonio.</a:t>
                      </a:r>
                      <a:endParaRPr lang="es-CL" b="1" dirty="0">
                        <a:solidFill>
                          <a:srgbClr val="FF0000"/>
                        </a:solidFill>
                      </a:endParaRPr>
                    </a:p>
                  </a:txBody>
                  <a:tcPr/>
                </a:tc>
                <a:tc>
                  <a:txBody>
                    <a:bodyPr/>
                    <a:lstStyle/>
                    <a:p>
                      <a:r>
                        <a:rPr lang="es-CL" dirty="0" smtClean="0"/>
                        <a:t>ABONO: </a:t>
                      </a:r>
                      <a:r>
                        <a:rPr lang="es-CL" b="1" dirty="0" smtClean="0">
                          <a:solidFill>
                            <a:srgbClr val="FF0000"/>
                          </a:solidFill>
                        </a:rPr>
                        <a:t>todo</a:t>
                      </a:r>
                      <a:r>
                        <a:rPr lang="es-CL" b="1" baseline="0" dirty="0" smtClean="0">
                          <a:solidFill>
                            <a:srgbClr val="FF0000"/>
                          </a:solidFill>
                        </a:rPr>
                        <a:t> abono implica un incremento  de una cuenta de patrimonio.</a:t>
                      </a:r>
                      <a:endParaRPr lang="es-CL" b="1" dirty="0">
                        <a:solidFill>
                          <a:srgbClr val="FF0000"/>
                        </a:solidFill>
                      </a:endParaRPr>
                    </a:p>
                  </a:txBody>
                  <a:tcPr/>
                </a:tc>
              </a:tr>
              <a:tr h="759249">
                <a:tc>
                  <a:txBody>
                    <a:bodyPr/>
                    <a:lstStyle/>
                    <a:p>
                      <a:endParaRPr lang="es-CL"/>
                    </a:p>
                  </a:txBody>
                  <a:tcPr/>
                </a:tc>
                <a:tc>
                  <a:txBody>
                    <a:bodyPr/>
                    <a:lstStyle/>
                    <a:p>
                      <a:endParaRPr lang="es-CL" dirty="0"/>
                    </a:p>
                  </a:txBody>
                  <a:tcPr/>
                </a:tc>
              </a:tr>
              <a:tr h="759249">
                <a:tc>
                  <a:txBody>
                    <a:bodyPr/>
                    <a:lstStyle/>
                    <a:p>
                      <a:endParaRPr lang="es-CL" dirty="0"/>
                    </a:p>
                  </a:txBody>
                  <a:tcPr/>
                </a:tc>
                <a:tc>
                  <a:txBody>
                    <a:bodyPr/>
                    <a:lstStyle/>
                    <a:p>
                      <a:endParaRPr lang="es-CL" dirty="0"/>
                    </a:p>
                  </a:txBody>
                  <a:tcPr/>
                </a:tc>
              </a:tr>
              <a:tr h="759249">
                <a:tc>
                  <a:txBody>
                    <a:bodyPr/>
                    <a:lstStyle/>
                    <a:p>
                      <a:endParaRPr lang="es-CL"/>
                    </a:p>
                  </a:txBody>
                  <a:tcPr/>
                </a:tc>
                <a:tc>
                  <a:txBody>
                    <a:bodyPr/>
                    <a:lstStyle/>
                    <a:p>
                      <a:endParaRPr lang="es-CL"/>
                    </a:p>
                  </a:txBody>
                  <a:tcPr/>
                </a:tc>
              </a:tr>
              <a:tr h="1001522">
                <a:tc>
                  <a:txBody>
                    <a:bodyPr/>
                    <a:lstStyle/>
                    <a:p>
                      <a:r>
                        <a:rPr lang="es-CL" dirty="0" smtClean="0"/>
                        <a:t>DÉBITOS:  </a:t>
                      </a:r>
                      <a:r>
                        <a:rPr lang="es-CL" b="1" dirty="0" smtClean="0">
                          <a:solidFill>
                            <a:srgbClr val="FF0000"/>
                          </a:solidFill>
                        </a:rPr>
                        <a:t>SIEMPRE</a:t>
                      </a:r>
                      <a:r>
                        <a:rPr lang="es-CL" b="1" baseline="0" dirty="0" smtClean="0">
                          <a:solidFill>
                            <a:srgbClr val="FF0000"/>
                          </a:solidFill>
                        </a:rPr>
                        <a:t> DEBEN SER INFERIORES EN UNA CUENTA DE PATRIMONIO</a:t>
                      </a:r>
                      <a:r>
                        <a:rPr lang="es-CL" b="1" dirty="0" smtClean="0">
                          <a:solidFill>
                            <a:srgbClr val="FF0000"/>
                          </a:solidFill>
                        </a:rPr>
                        <a:t> .</a:t>
                      </a:r>
                      <a:endParaRPr lang="es-CL" b="1" dirty="0">
                        <a:solidFill>
                          <a:srgbClr val="FF0000"/>
                        </a:solidFill>
                      </a:endParaRPr>
                    </a:p>
                  </a:txBody>
                  <a:tcPr/>
                </a:tc>
                <a:tc>
                  <a:txBody>
                    <a:bodyPr/>
                    <a:lstStyle/>
                    <a:p>
                      <a:r>
                        <a:rPr lang="es-CL" dirty="0" smtClean="0"/>
                        <a:t>CRÉDITOS: </a:t>
                      </a:r>
                      <a:r>
                        <a:rPr lang="es-CL" b="1" dirty="0" smtClean="0">
                          <a:solidFill>
                            <a:srgbClr val="FF0000"/>
                          </a:solidFill>
                        </a:rPr>
                        <a:t>SUMATORIA SIEMPRE</a:t>
                      </a:r>
                      <a:r>
                        <a:rPr lang="es-CL" b="1" baseline="0" dirty="0" smtClean="0">
                          <a:solidFill>
                            <a:srgbClr val="FF0000"/>
                          </a:solidFill>
                        </a:rPr>
                        <a:t> DEBE SER SUPERIOR EN UNA CUENTA DE PATRIMONIO.</a:t>
                      </a:r>
                      <a:endParaRPr lang="es-CL" dirty="0"/>
                    </a:p>
                  </a:txBody>
                  <a:tcPr/>
                </a:tc>
              </a:tr>
              <a:tr h="759249">
                <a:tc>
                  <a:txBody>
                    <a:bodyPr/>
                    <a:lstStyle/>
                    <a:p>
                      <a:r>
                        <a:rPr lang="es-CL" dirty="0" smtClean="0"/>
                        <a:t>SALDO:</a:t>
                      </a:r>
                      <a:r>
                        <a:rPr lang="es-CL" baseline="0" dirty="0" smtClean="0"/>
                        <a:t> </a:t>
                      </a:r>
                      <a:r>
                        <a:rPr lang="es-CL" b="1" baseline="0" dirty="0" smtClean="0">
                          <a:solidFill>
                            <a:srgbClr val="FF0000"/>
                          </a:solidFill>
                        </a:rPr>
                        <a:t>EL SALDO DE TODA CUENTA DE PATRIMONIO NO PUEDE NUNCA   SER DEUDOR.</a:t>
                      </a:r>
                      <a:endParaRPr lang="es-CL" b="1" dirty="0">
                        <a:solidFill>
                          <a:srgbClr val="FF0000"/>
                        </a:solidFill>
                      </a:endParaRPr>
                    </a:p>
                  </a:txBody>
                  <a:tcPr/>
                </a:tc>
                <a:tc>
                  <a:txBody>
                    <a:bodyPr/>
                    <a:lstStyle/>
                    <a:p>
                      <a:r>
                        <a:rPr lang="es-CL" dirty="0" smtClean="0"/>
                        <a:t>SALDO:</a:t>
                      </a:r>
                      <a:r>
                        <a:rPr lang="es-CL" baseline="0" dirty="0" smtClean="0"/>
                        <a:t> </a:t>
                      </a:r>
                      <a:r>
                        <a:rPr lang="es-CL" b="1" baseline="0" dirty="0" smtClean="0">
                          <a:solidFill>
                            <a:srgbClr val="FF0000"/>
                          </a:solidFill>
                        </a:rPr>
                        <a:t>UNA CUENTA DE PATRIMONIO   ES SIEMPRE  SALDO ACREEDOR.</a:t>
                      </a:r>
                      <a:endParaRPr lang="es-CL" b="1" dirty="0">
                        <a:solidFill>
                          <a:srgbClr val="FF0000"/>
                        </a:solidFill>
                      </a:endParaRPr>
                    </a:p>
                  </a:txBody>
                  <a:tcPr/>
                </a:tc>
              </a:tr>
            </a:tbl>
          </a:graphicData>
        </a:graphic>
      </p:graphicFrame>
      <p:sp>
        <p:nvSpPr>
          <p:cNvPr id="8" name="Más 7"/>
          <p:cNvSpPr/>
          <p:nvPr/>
        </p:nvSpPr>
        <p:spPr>
          <a:xfrm>
            <a:off x="7907629" y="3164871"/>
            <a:ext cx="914400" cy="914400"/>
          </a:xfrm>
          <a:prstGeom prst="mathPl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9" name="Menos 8"/>
          <p:cNvSpPr/>
          <p:nvPr/>
        </p:nvSpPr>
        <p:spPr>
          <a:xfrm>
            <a:off x="2846231" y="3103808"/>
            <a:ext cx="914400" cy="914400"/>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1540183986"/>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685800"/>
            <a:ext cx="8001000" cy="737756"/>
          </a:xfrm>
        </p:spPr>
        <p:txBody>
          <a:bodyPr>
            <a:noAutofit/>
          </a:bodyPr>
          <a:lstStyle/>
          <a:p>
            <a:r>
              <a:rPr lang="es-CL" sz="2800" dirty="0" smtClean="0">
                <a:solidFill>
                  <a:schemeClr val="bg1"/>
                </a:solidFill>
                <a:latin typeface="Arial" panose="020B0604020202020204" pitchFamily="34" charset="0"/>
                <a:cs typeface="Arial" panose="020B0604020202020204" pitchFamily="34" charset="0"/>
              </a:rPr>
              <a:t>Las cuentas Y SU CLASIFICACIÓN</a:t>
            </a:r>
            <a:endParaRPr lang="es-CL" sz="2800" dirty="0">
              <a:solidFill>
                <a:schemeClr val="bg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416772" y="1423556"/>
            <a:ext cx="11775228" cy="5282044"/>
          </a:xfrm>
        </p:spPr>
        <p:txBody>
          <a:bodyPr/>
          <a:lstStyle/>
          <a:p>
            <a:r>
              <a:rPr lang="es-CL" dirty="0" smtClean="0">
                <a:solidFill>
                  <a:schemeClr val="bg1"/>
                </a:solidFill>
              </a:rPr>
              <a:t> LAS CUENTAS PUEDEN CLASIFICARSE USANDO ENTRE OTROS LOS SIGUIENTES CRITERIOS:</a:t>
            </a:r>
          </a:p>
          <a:p>
            <a:endParaRPr lang="es-CL" dirty="0">
              <a:solidFill>
                <a:schemeClr val="bg1"/>
              </a:solidFill>
            </a:endParaRPr>
          </a:p>
          <a:p>
            <a:r>
              <a:rPr lang="es-CL" b="1" u="sng" dirty="0" smtClean="0">
                <a:solidFill>
                  <a:schemeClr val="bg1"/>
                </a:solidFill>
              </a:rPr>
              <a:t>1.-El objeto que representan</a:t>
            </a:r>
            <a:r>
              <a:rPr lang="es-CL" dirty="0" smtClean="0">
                <a:solidFill>
                  <a:schemeClr val="bg1"/>
                </a:solidFill>
              </a:rPr>
              <a:t>.</a:t>
            </a:r>
          </a:p>
          <a:p>
            <a:r>
              <a:rPr lang="es-CL" dirty="0" smtClean="0">
                <a:solidFill>
                  <a:schemeClr val="bg1"/>
                </a:solidFill>
              </a:rPr>
              <a:t> </a:t>
            </a:r>
            <a:r>
              <a:rPr lang="es-CL" b="1" u="sng" dirty="0">
                <a:solidFill>
                  <a:schemeClr val="bg1"/>
                </a:solidFill>
              </a:rPr>
              <a:t>b</a:t>
            </a:r>
            <a:r>
              <a:rPr lang="es-CL" b="1" u="sng" dirty="0" smtClean="0">
                <a:solidFill>
                  <a:schemeClr val="bg1"/>
                </a:solidFill>
              </a:rPr>
              <a:t>.-De Resultado :</a:t>
            </a:r>
            <a:r>
              <a:rPr lang="es-CL" dirty="0" smtClean="0">
                <a:solidFill>
                  <a:schemeClr val="bg1"/>
                </a:solidFill>
              </a:rPr>
              <a:t>son aquellas que representan el origen del resultado obtenido por la gestión de la empresa en un período de tiempo, son en lo particular las cuentas referidas a los ingresos, gastos, ganancias y pérdidas .</a:t>
            </a:r>
          </a:p>
        </p:txBody>
      </p:sp>
    </p:spTree>
    <p:extLst>
      <p:ext uri="{BB962C8B-B14F-4D97-AF65-F5344CB8AC3E}">
        <p14:creationId xmlns:p14="http://schemas.microsoft.com/office/powerpoint/2010/main" val="3851247544"/>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296214"/>
            <a:ext cx="8001000" cy="631065"/>
          </a:xfrm>
        </p:spPr>
        <p:txBody>
          <a:bodyPr>
            <a:noAutofit/>
          </a:bodyPr>
          <a:lstStyle/>
          <a:p>
            <a:r>
              <a:rPr lang="es-CL" sz="2800" dirty="0" smtClean="0">
                <a:solidFill>
                  <a:schemeClr val="bg1"/>
                </a:solidFill>
                <a:latin typeface="Arial" panose="020B0604020202020204" pitchFamily="34" charset="0"/>
                <a:cs typeface="Arial" panose="020B0604020202020204" pitchFamily="34" charset="0"/>
              </a:rPr>
              <a:t>La cuenta de pérdidas</a:t>
            </a:r>
            <a:endParaRPr lang="es-CL" sz="2800" dirty="0">
              <a:solidFill>
                <a:schemeClr val="bg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511216" y="1700011"/>
            <a:ext cx="11105527" cy="5005589"/>
          </a:xfrm>
        </p:spPr>
        <p:txBody>
          <a:bodyPr/>
          <a:lstStyle/>
          <a:p>
            <a:endParaRPr lang="es-CL" b="1" dirty="0"/>
          </a:p>
        </p:txBody>
      </p:sp>
      <p:graphicFrame>
        <p:nvGraphicFramePr>
          <p:cNvPr id="4" name="Tabla 3"/>
          <p:cNvGraphicFramePr>
            <a:graphicFrameLocks noGrp="1"/>
          </p:cNvGraphicFramePr>
          <p:nvPr>
            <p:extLst>
              <p:ext uri="{D42A27DB-BD31-4B8C-83A1-F6EECF244321}">
                <p14:modId xmlns:p14="http://schemas.microsoft.com/office/powerpoint/2010/main" val="1650502969"/>
              </p:ext>
            </p:extLst>
          </p:nvPr>
        </p:nvGraphicFramePr>
        <p:xfrm>
          <a:off x="1169114" y="927276"/>
          <a:ext cx="9649139" cy="5557016"/>
        </p:xfrm>
        <a:graphic>
          <a:graphicData uri="http://schemas.openxmlformats.org/drawingml/2006/table">
            <a:tbl>
              <a:tblPr firstRow="1" bandRow="1">
                <a:tableStyleId>{5C22544A-7EE6-4342-B048-85BDC9FD1C3A}</a:tableStyleId>
              </a:tblPr>
              <a:tblGrid>
                <a:gridCol w="4804184"/>
                <a:gridCol w="4844955"/>
              </a:tblGrid>
              <a:tr h="759249">
                <a:tc>
                  <a:txBody>
                    <a:bodyPr/>
                    <a:lstStyle/>
                    <a:p>
                      <a:r>
                        <a:rPr lang="es-CL" dirty="0" smtClean="0"/>
                        <a:t>DEBE: </a:t>
                      </a:r>
                      <a:r>
                        <a:rPr lang="es-CL" dirty="0" smtClean="0">
                          <a:solidFill>
                            <a:srgbClr val="FFFF00"/>
                          </a:solidFill>
                        </a:rPr>
                        <a:t>LADO IZQUIERDO DE UNA CUENTA</a:t>
                      </a:r>
                      <a:endParaRPr lang="es-CL" dirty="0">
                        <a:solidFill>
                          <a:srgbClr val="FFFF00"/>
                        </a:solidFill>
                      </a:endParaRPr>
                    </a:p>
                  </a:txBody>
                  <a:tcPr/>
                </a:tc>
                <a:tc>
                  <a:txBody>
                    <a:bodyPr/>
                    <a:lstStyle/>
                    <a:p>
                      <a:r>
                        <a:rPr lang="es-CL" dirty="0" smtClean="0"/>
                        <a:t>HABER: </a:t>
                      </a:r>
                      <a:r>
                        <a:rPr lang="es-CL" dirty="0" smtClean="0">
                          <a:solidFill>
                            <a:srgbClr val="FFFF00"/>
                          </a:solidFill>
                        </a:rPr>
                        <a:t>LADO DERECHO DE UNA CUENTA</a:t>
                      </a:r>
                      <a:endParaRPr lang="es-CL" dirty="0">
                        <a:solidFill>
                          <a:srgbClr val="FFFF00"/>
                        </a:solidFill>
                      </a:endParaRPr>
                    </a:p>
                  </a:txBody>
                  <a:tcPr/>
                </a:tc>
              </a:tr>
              <a:tr h="759249">
                <a:tc>
                  <a:txBody>
                    <a:bodyPr/>
                    <a:lstStyle/>
                    <a:p>
                      <a:r>
                        <a:rPr lang="es-CL" dirty="0" smtClean="0"/>
                        <a:t>CARGO: </a:t>
                      </a:r>
                      <a:r>
                        <a:rPr lang="es-CL" b="1" dirty="0" smtClean="0">
                          <a:solidFill>
                            <a:srgbClr val="FF0000"/>
                          </a:solidFill>
                        </a:rPr>
                        <a:t> todo</a:t>
                      </a:r>
                      <a:r>
                        <a:rPr lang="es-CL" b="1" baseline="0" dirty="0" smtClean="0">
                          <a:solidFill>
                            <a:srgbClr val="FF0000"/>
                          </a:solidFill>
                        </a:rPr>
                        <a:t> cargo implica el aumento de toda cuenta de pérdida.</a:t>
                      </a:r>
                      <a:endParaRPr lang="es-CL" b="1" dirty="0">
                        <a:solidFill>
                          <a:srgbClr val="FF0000"/>
                        </a:solidFill>
                      </a:endParaRPr>
                    </a:p>
                  </a:txBody>
                  <a:tcPr/>
                </a:tc>
                <a:tc>
                  <a:txBody>
                    <a:bodyPr/>
                    <a:lstStyle/>
                    <a:p>
                      <a:r>
                        <a:rPr lang="es-CL" dirty="0" smtClean="0"/>
                        <a:t>ABONO: </a:t>
                      </a:r>
                      <a:r>
                        <a:rPr lang="es-CL" b="1" dirty="0" smtClean="0">
                          <a:solidFill>
                            <a:srgbClr val="FF0000"/>
                          </a:solidFill>
                        </a:rPr>
                        <a:t>todo</a:t>
                      </a:r>
                      <a:r>
                        <a:rPr lang="es-CL" b="1" baseline="0" dirty="0" smtClean="0">
                          <a:solidFill>
                            <a:srgbClr val="FF0000"/>
                          </a:solidFill>
                        </a:rPr>
                        <a:t> abono implica una disminución de una cuenta de pérdida.</a:t>
                      </a:r>
                      <a:endParaRPr lang="es-CL" b="1" dirty="0">
                        <a:solidFill>
                          <a:srgbClr val="FF0000"/>
                        </a:solidFill>
                      </a:endParaRPr>
                    </a:p>
                  </a:txBody>
                  <a:tcPr/>
                </a:tc>
              </a:tr>
              <a:tr h="759249">
                <a:tc>
                  <a:txBody>
                    <a:bodyPr/>
                    <a:lstStyle/>
                    <a:p>
                      <a:endParaRPr lang="es-CL"/>
                    </a:p>
                  </a:txBody>
                  <a:tcPr/>
                </a:tc>
                <a:tc>
                  <a:txBody>
                    <a:bodyPr/>
                    <a:lstStyle/>
                    <a:p>
                      <a:endParaRPr lang="es-CL" dirty="0"/>
                    </a:p>
                  </a:txBody>
                  <a:tcPr/>
                </a:tc>
              </a:tr>
              <a:tr h="759249">
                <a:tc>
                  <a:txBody>
                    <a:bodyPr/>
                    <a:lstStyle/>
                    <a:p>
                      <a:endParaRPr lang="es-CL"/>
                    </a:p>
                  </a:txBody>
                  <a:tcPr/>
                </a:tc>
                <a:tc>
                  <a:txBody>
                    <a:bodyPr/>
                    <a:lstStyle/>
                    <a:p>
                      <a:endParaRPr lang="es-CL" dirty="0"/>
                    </a:p>
                  </a:txBody>
                  <a:tcPr/>
                </a:tc>
              </a:tr>
              <a:tr h="759249">
                <a:tc>
                  <a:txBody>
                    <a:bodyPr/>
                    <a:lstStyle/>
                    <a:p>
                      <a:endParaRPr lang="es-CL"/>
                    </a:p>
                  </a:txBody>
                  <a:tcPr/>
                </a:tc>
                <a:tc>
                  <a:txBody>
                    <a:bodyPr/>
                    <a:lstStyle/>
                    <a:p>
                      <a:endParaRPr lang="es-CL"/>
                    </a:p>
                  </a:txBody>
                  <a:tcPr/>
                </a:tc>
              </a:tr>
              <a:tr h="1001522">
                <a:tc>
                  <a:txBody>
                    <a:bodyPr/>
                    <a:lstStyle/>
                    <a:p>
                      <a:r>
                        <a:rPr lang="es-CL" dirty="0" smtClean="0"/>
                        <a:t>DÉBITOS:  </a:t>
                      </a:r>
                      <a:r>
                        <a:rPr lang="es-CL" b="1" dirty="0" smtClean="0">
                          <a:solidFill>
                            <a:srgbClr val="FF0000"/>
                          </a:solidFill>
                        </a:rPr>
                        <a:t>SIEMPRE</a:t>
                      </a:r>
                      <a:r>
                        <a:rPr lang="es-CL" b="1" baseline="0" dirty="0" smtClean="0">
                          <a:solidFill>
                            <a:srgbClr val="FF0000"/>
                          </a:solidFill>
                        </a:rPr>
                        <a:t> DEBEN SER SUPERIORES EN UNA CUENTA DE PÉRDIDA</a:t>
                      </a:r>
                      <a:r>
                        <a:rPr lang="es-CL" b="1" dirty="0" smtClean="0">
                          <a:solidFill>
                            <a:srgbClr val="FF0000"/>
                          </a:solidFill>
                        </a:rPr>
                        <a:t> .</a:t>
                      </a:r>
                      <a:endParaRPr lang="es-CL" b="1" dirty="0">
                        <a:solidFill>
                          <a:srgbClr val="FF0000"/>
                        </a:solidFill>
                      </a:endParaRPr>
                    </a:p>
                  </a:txBody>
                  <a:tcPr/>
                </a:tc>
                <a:tc>
                  <a:txBody>
                    <a:bodyPr/>
                    <a:lstStyle/>
                    <a:p>
                      <a:r>
                        <a:rPr lang="es-CL" dirty="0" smtClean="0"/>
                        <a:t>CRÉDITOS: </a:t>
                      </a:r>
                      <a:r>
                        <a:rPr lang="es-CL" b="1" dirty="0" smtClean="0">
                          <a:solidFill>
                            <a:srgbClr val="FF0000"/>
                          </a:solidFill>
                        </a:rPr>
                        <a:t>SUMATORIA DEL TOTAL DE LOS CRÉDITOS SIEMPRE</a:t>
                      </a:r>
                      <a:r>
                        <a:rPr lang="es-CL" b="1" baseline="0" dirty="0" smtClean="0">
                          <a:solidFill>
                            <a:srgbClr val="FF0000"/>
                          </a:solidFill>
                        </a:rPr>
                        <a:t> DEBE SER MENOR  EN UNA CUENTA DE PÉRDIDA.</a:t>
                      </a:r>
                      <a:endParaRPr lang="es-CL" dirty="0"/>
                    </a:p>
                  </a:txBody>
                  <a:tcPr/>
                </a:tc>
              </a:tr>
              <a:tr h="759249">
                <a:tc>
                  <a:txBody>
                    <a:bodyPr/>
                    <a:lstStyle/>
                    <a:p>
                      <a:r>
                        <a:rPr lang="es-CL" dirty="0" smtClean="0"/>
                        <a:t>SALDO:</a:t>
                      </a:r>
                      <a:r>
                        <a:rPr lang="es-CL" baseline="0" dirty="0" smtClean="0"/>
                        <a:t> </a:t>
                      </a:r>
                      <a:r>
                        <a:rPr lang="es-CL" b="1" baseline="0" dirty="0" smtClean="0">
                          <a:solidFill>
                            <a:srgbClr val="FF0000"/>
                          </a:solidFill>
                        </a:rPr>
                        <a:t>EL SALDO DE TODA CUENTA DE PÉRDIDA ES SIEMPRE DEUDOR.</a:t>
                      </a:r>
                      <a:endParaRPr lang="es-CL" b="1" dirty="0">
                        <a:solidFill>
                          <a:srgbClr val="FF0000"/>
                        </a:solidFill>
                      </a:endParaRPr>
                    </a:p>
                  </a:txBody>
                  <a:tcPr/>
                </a:tc>
                <a:tc>
                  <a:txBody>
                    <a:bodyPr/>
                    <a:lstStyle/>
                    <a:p>
                      <a:r>
                        <a:rPr lang="es-CL" dirty="0" smtClean="0"/>
                        <a:t>SALDO:</a:t>
                      </a:r>
                      <a:r>
                        <a:rPr lang="es-CL" baseline="0" dirty="0" smtClean="0"/>
                        <a:t> </a:t>
                      </a:r>
                      <a:r>
                        <a:rPr lang="es-CL" b="1" baseline="0" dirty="0" smtClean="0">
                          <a:solidFill>
                            <a:srgbClr val="FF0000"/>
                          </a:solidFill>
                        </a:rPr>
                        <a:t>UNA CUENTA DE PÉRDIDA NO POSEE NUNCA SALDO ACREEDOR.</a:t>
                      </a:r>
                      <a:endParaRPr lang="es-CL" b="1" dirty="0">
                        <a:solidFill>
                          <a:srgbClr val="FF0000"/>
                        </a:solidFill>
                      </a:endParaRPr>
                    </a:p>
                  </a:txBody>
                  <a:tcPr/>
                </a:tc>
              </a:tr>
            </a:tbl>
          </a:graphicData>
        </a:graphic>
      </p:graphicFrame>
      <p:sp>
        <p:nvSpPr>
          <p:cNvPr id="5" name="Más 4"/>
          <p:cNvSpPr/>
          <p:nvPr/>
        </p:nvSpPr>
        <p:spPr>
          <a:xfrm>
            <a:off x="3142445" y="3142445"/>
            <a:ext cx="914400" cy="914400"/>
          </a:xfrm>
          <a:prstGeom prst="mathPl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6" name="Menos 5"/>
          <p:cNvSpPr/>
          <p:nvPr/>
        </p:nvSpPr>
        <p:spPr>
          <a:xfrm>
            <a:off x="7770812" y="3142445"/>
            <a:ext cx="914400" cy="914400"/>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2985636881"/>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296214"/>
            <a:ext cx="8001000" cy="631065"/>
          </a:xfrm>
        </p:spPr>
        <p:txBody>
          <a:bodyPr>
            <a:noAutofit/>
          </a:bodyPr>
          <a:lstStyle/>
          <a:p>
            <a:r>
              <a:rPr lang="es-CL" sz="2800" dirty="0" smtClean="0">
                <a:solidFill>
                  <a:schemeClr val="bg1"/>
                </a:solidFill>
                <a:latin typeface="Arial" panose="020B0604020202020204" pitchFamily="34" charset="0"/>
                <a:cs typeface="Arial" panose="020B0604020202020204" pitchFamily="34" charset="0"/>
              </a:rPr>
              <a:t>La cuenta de Ganancias</a:t>
            </a:r>
            <a:endParaRPr lang="es-CL" sz="2800" dirty="0">
              <a:solidFill>
                <a:schemeClr val="bg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511216" y="1700011"/>
            <a:ext cx="11105527" cy="5005589"/>
          </a:xfrm>
        </p:spPr>
        <p:txBody>
          <a:bodyPr/>
          <a:lstStyle/>
          <a:p>
            <a:endParaRPr lang="es-CL" b="1" dirty="0"/>
          </a:p>
        </p:txBody>
      </p:sp>
      <p:graphicFrame>
        <p:nvGraphicFramePr>
          <p:cNvPr id="4" name="Tabla 3"/>
          <p:cNvGraphicFramePr>
            <a:graphicFrameLocks noGrp="1"/>
          </p:cNvGraphicFramePr>
          <p:nvPr>
            <p:extLst>
              <p:ext uri="{D42A27DB-BD31-4B8C-83A1-F6EECF244321}">
                <p14:modId xmlns:p14="http://schemas.microsoft.com/office/powerpoint/2010/main" val="2971497371"/>
              </p:ext>
            </p:extLst>
          </p:nvPr>
        </p:nvGraphicFramePr>
        <p:xfrm>
          <a:off x="1169114" y="927276"/>
          <a:ext cx="9649139" cy="5867318"/>
        </p:xfrm>
        <a:graphic>
          <a:graphicData uri="http://schemas.openxmlformats.org/drawingml/2006/table">
            <a:tbl>
              <a:tblPr firstRow="1" bandRow="1">
                <a:tableStyleId>{5C22544A-7EE6-4342-B048-85BDC9FD1C3A}</a:tableStyleId>
              </a:tblPr>
              <a:tblGrid>
                <a:gridCol w="4804184"/>
                <a:gridCol w="4844955"/>
              </a:tblGrid>
              <a:tr h="759249">
                <a:tc>
                  <a:txBody>
                    <a:bodyPr/>
                    <a:lstStyle/>
                    <a:p>
                      <a:r>
                        <a:rPr lang="es-CL" dirty="0" smtClean="0"/>
                        <a:t>DEBE: </a:t>
                      </a:r>
                      <a:r>
                        <a:rPr lang="es-CL" dirty="0" smtClean="0">
                          <a:solidFill>
                            <a:srgbClr val="FFFF00"/>
                          </a:solidFill>
                        </a:rPr>
                        <a:t>LADO IZQUIERDO DE UNA CUENTA</a:t>
                      </a:r>
                      <a:endParaRPr lang="es-CL" dirty="0">
                        <a:solidFill>
                          <a:srgbClr val="FFFF00"/>
                        </a:solidFill>
                      </a:endParaRPr>
                    </a:p>
                  </a:txBody>
                  <a:tcPr/>
                </a:tc>
                <a:tc>
                  <a:txBody>
                    <a:bodyPr/>
                    <a:lstStyle/>
                    <a:p>
                      <a:r>
                        <a:rPr lang="es-CL" dirty="0" smtClean="0"/>
                        <a:t>HABER: </a:t>
                      </a:r>
                      <a:r>
                        <a:rPr lang="es-CL" dirty="0" smtClean="0">
                          <a:solidFill>
                            <a:srgbClr val="FFFF00"/>
                          </a:solidFill>
                        </a:rPr>
                        <a:t>LADO DERECHO DE UNA CUENTA</a:t>
                      </a:r>
                      <a:endParaRPr lang="es-CL" dirty="0">
                        <a:solidFill>
                          <a:srgbClr val="FFFF00"/>
                        </a:solidFill>
                      </a:endParaRPr>
                    </a:p>
                  </a:txBody>
                  <a:tcPr/>
                </a:tc>
              </a:tr>
              <a:tr h="759249">
                <a:tc>
                  <a:txBody>
                    <a:bodyPr/>
                    <a:lstStyle/>
                    <a:p>
                      <a:r>
                        <a:rPr lang="es-CL" dirty="0" smtClean="0"/>
                        <a:t>CARGO: </a:t>
                      </a:r>
                      <a:r>
                        <a:rPr lang="es-CL" b="1" dirty="0" smtClean="0">
                          <a:solidFill>
                            <a:srgbClr val="FF0000"/>
                          </a:solidFill>
                        </a:rPr>
                        <a:t> todo</a:t>
                      </a:r>
                      <a:r>
                        <a:rPr lang="es-CL" b="1" baseline="0" dirty="0" smtClean="0">
                          <a:solidFill>
                            <a:srgbClr val="FF0000"/>
                          </a:solidFill>
                        </a:rPr>
                        <a:t> cargo implica la disminución  de toda cuenta de ganancia o ingreso</a:t>
                      </a:r>
                      <a:endParaRPr lang="es-CL" b="1" dirty="0">
                        <a:solidFill>
                          <a:srgbClr val="FF0000"/>
                        </a:solidFill>
                      </a:endParaRPr>
                    </a:p>
                  </a:txBody>
                  <a:tcPr/>
                </a:tc>
                <a:tc>
                  <a:txBody>
                    <a:bodyPr/>
                    <a:lstStyle/>
                    <a:p>
                      <a:r>
                        <a:rPr lang="es-CL" dirty="0" smtClean="0"/>
                        <a:t>ABONO: </a:t>
                      </a:r>
                      <a:r>
                        <a:rPr lang="es-CL" b="1" dirty="0" smtClean="0">
                          <a:solidFill>
                            <a:srgbClr val="FF0000"/>
                          </a:solidFill>
                        </a:rPr>
                        <a:t>todo</a:t>
                      </a:r>
                      <a:r>
                        <a:rPr lang="es-CL" b="1" baseline="0" dirty="0" smtClean="0">
                          <a:solidFill>
                            <a:srgbClr val="FF0000"/>
                          </a:solidFill>
                        </a:rPr>
                        <a:t> abono implica un incremento  de una cuenta de ganancia</a:t>
                      </a:r>
                      <a:endParaRPr lang="es-CL" b="1" dirty="0">
                        <a:solidFill>
                          <a:srgbClr val="FF0000"/>
                        </a:solidFill>
                      </a:endParaRPr>
                    </a:p>
                  </a:txBody>
                  <a:tcPr/>
                </a:tc>
              </a:tr>
              <a:tr h="759249">
                <a:tc>
                  <a:txBody>
                    <a:bodyPr/>
                    <a:lstStyle/>
                    <a:p>
                      <a:endParaRPr lang="es-CL"/>
                    </a:p>
                  </a:txBody>
                  <a:tcPr/>
                </a:tc>
                <a:tc>
                  <a:txBody>
                    <a:bodyPr/>
                    <a:lstStyle/>
                    <a:p>
                      <a:endParaRPr lang="es-CL" dirty="0"/>
                    </a:p>
                  </a:txBody>
                  <a:tcPr/>
                </a:tc>
              </a:tr>
              <a:tr h="759249">
                <a:tc>
                  <a:txBody>
                    <a:bodyPr/>
                    <a:lstStyle/>
                    <a:p>
                      <a:endParaRPr lang="es-CL" dirty="0"/>
                    </a:p>
                  </a:txBody>
                  <a:tcPr/>
                </a:tc>
                <a:tc>
                  <a:txBody>
                    <a:bodyPr/>
                    <a:lstStyle/>
                    <a:p>
                      <a:endParaRPr lang="es-CL" dirty="0"/>
                    </a:p>
                  </a:txBody>
                  <a:tcPr/>
                </a:tc>
              </a:tr>
              <a:tr h="759249">
                <a:tc>
                  <a:txBody>
                    <a:bodyPr/>
                    <a:lstStyle/>
                    <a:p>
                      <a:endParaRPr lang="es-CL"/>
                    </a:p>
                  </a:txBody>
                  <a:tcPr/>
                </a:tc>
                <a:tc>
                  <a:txBody>
                    <a:bodyPr/>
                    <a:lstStyle/>
                    <a:p>
                      <a:endParaRPr lang="es-CL"/>
                    </a:p>
                  </a:txBody>
                  <a:tcPr/>
                </a:tc>
              </a:tr>
              <a:tr h="1001522">
                <a:tc>
                  <a:txBody>
                    <a:bodyPr/>
                    <a:lstStyle/>
                    <a:p>
                      <a:r>
                        <a:rPr lang="es-CL" dirty="0" smtClean="0"/>
                        <a:t>DÉBITOS:  </a:t>
                      </a:r>
                      <a:r>
                        <a:rPr lang="es-CL" b="1" dirty="0" smtClean="0">
                          <a:solidFill>
                            <a:srgbClr val="FF0000"/>
                          </a:solidFill>
                        </a:rPr>
                        <a:t>SIEMPRE</a:t>
                      </a:r>
                      <a:r>
                        <a:rPr lang="es-CL" b="1" baseline="0" dirty="0" smtClean="0">
                          <a:solidFill>
                            <a:srgbClr val="FF0000"/>
                          </a:solidFill>
                        </a:rPr>
                        <a:t> DEBEN SER INFERIORES EN UNA CUENTA DE GANANCIA</a:t>
                      </a:r>
                      <a:r>
                        <a:rPr lang="es-CL" b="1" dirty="0" smtClean="0">
                          <a:solidFill>
                            <a:srgbClr val="FF0000"/>
                          </a:solidFill>
                        </a:rPr>
                        <a:t> .</a:t>
                      </a:r>
                      <a:endParaRPr lang="es-CL" b="1" dirty="0">
                        <a:solidFill>
                          <a:srgbClr val="FF0000"/>
                        </a:solidFill>
                      </a:endParaRPr>
                    </a:p>
                  </a:txBody>
                  <a:tcPr/>
                </a:tc>
                <a:tc>
                  <a:txBody>
                    <a:bodyPr/>
                    <a:lstStyle/>
                    <a:p>
                      <a:r>
                        <a:rPr lang="es-CL" dirty="0" smtClean="0"/>
                        <a:t>CRÉDITOS: </a:t>
                      </a:r>
                      <a:r>
                        <a:rPr lang="es-CL" b="1" dirty="0" smtClean="0">
                          <a:solidFill>
                            <a:srgbClr val="FF0000"/>
                          </a:solidFill>
                        </a:rPr>
                        <a:t>SIEMPRE</a:t>
                      </a:r>
                      <a:r>
                        <a:rPr lang="es-CL" b="1" baseline="0" dirty="0" smtClean="0">
                          <a:solidFill>
                            <a:srgbClr val="FF0000"/>
                          </a:solidFill>
                        </a:rPr>
                        <a:t> DEBEN SER  SUPERIORES EN UNA</a:t>
                      </a:r>
                      <a:r>
                        <a:rPr lang="es-CL" b="1" dirty="0" smtClean="0">
                          <a:solidFill>
                            <a:srgbClr val="FF0000"/>
                          </a:solidFill>
                        </a:rPr>
                        <a:t> CUENTA</a:t>
                      </a:r>
                      <a:r>
                        <a:rPr lang="es-CL" b="1" baseline="0" dirty="0" smtClean="0">
                          <a:solidFill>
                            <a:srgbClr val="FF0000"/>
                          </a:solidFill>
                        </a:rPr>
                        <a:t> DE GANANCIA</a:t>
                      </a:r>
                      <a:endParaRPr lang="es-CL" dirty="0"/>
                    </a:p>
                  </a:txBody>
                  <a:tcPr/>
                </a:tc>
              </a:tr>
              <a:tr h="759249">
                <a:tc>
                  <a:txBody>
                    <a:bodyPr/>
                    <a:lstStyle/>
                    <a:p>
                      <a:r>
                        <a:rPr lang="es-CL" dirty="0" smtClean="0"/>
                        <a:t>SALDO:</a:t>
                      </a:r>
                      <a:r>
                        <a:rPr lang="es-CL" baseline="0" dirty="0" smtClean="0"/>
                        <a:t> </a:t>
                      </a:r>
                      <a:r>
                        <a:rPr lang="es-CL" b="1" baseline="0" dirty="0" smtClean="0">
                          <a:solidFill>
                            <a:srgbClr val="FF0000"/>
                          </a:solidFill>
                        </a:rPr>
                        <a:t>EL SALDO DE TODA CUENTA DE GANANCIA NO PUEDE NUNCA   SER DEUDOR.</a:t>
                      </a:r>
                      <a:endParaRPr lang="es-CL" b="1" dirty="0">
                        <a:solidFill>
                          <a:srgbClr val="FF0000"/>
                        </a:solidFill>
                      </a:endParaRPr>
                    </a:p>
                  </a:txBody>
                  <a:tcPr/>
                </a:tc>
                <a:tc>
                  <a:txBody>
                    <a:bodyPr/>
                    <a:lstStyle/>
                    <a:p>
                      <a:r>
                        <a:rPr lang="es-CL" dirty="0" smtClean="0"/>
                        <a:t>SALDO:</a:t>
                      </a:r>
                      <a:r>
                        <a:rPr lang="es-CL" baseline="0" dirty="0" smtClean="0"/>
                        <a:t> </a:t>
                      </a:r>
                      <a:r>
                        <a:rPr lang="es-CL" b="1" baseline="0" dirty="0" smtClean="0">
                          <a:solidFill>
                            <a:srgbClr val="FF0000"/>
                          </a:solidFill>
                        </a:rPr>
                        <a:t>UNA CUENTA DE GANANCIA    ES SIEMPRE  SALDO ACREEDOR.</a:t>
                      </a:r>
                      <a:endParaRPr lang="es-CL" b="1" dirty="0">
                        <a:solidFill>
                          <a:srgbClr val="FF0000"/>
                        </a:solidFill>
                      </a:endParaRPr>
                    </a:p>
                  </a:txBody>
                  <a:tcPr/>
                </a:tc>
              </a:tr>
            </a:tbl>
          </a:graphicData>
        </a:graphic>
      </p:graphicFrame>
      <p:sp>
        <p:nvSpPr>
          <p:cNvPr id="8" name="Más 7"/>
          <p:cNvSpPr/>
          <p:nvPr/>
        </p:nvSpPr>
        <p:spPr>
          <a:xfrm>
            <a:off x="7907629" y="3164871"/>
            <a:ext cx="914400" cy="914400"/>
          </a:xfrm>
          <a:prstGeom prst="mathPl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9" name="Menos 8"/>
          <p:cNvSpPr/>
          <p:nvPr/>
        </p:nvSpPr>
        <p:spPr>
          <a:xfrm>
            <a:off x="2846231" y="3103808"/>
            <a:ext cx="914400" cy="914400"/>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2124326723"/>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685800"/>
            <a:ext cx="8001000" cy="737756"/>
          </a:xfrm>
        </p:spPr>
        <p:txBody>
          <a:bodyPr>
            <a:noAutofit/>
          </a:bodyPr>
          <a:lstStyle/>
          <a:p>
            <a:r>
              <a:rPr lang="es-CL" sz="2800" dirty="0" smtClean="0">
                <a:solidFill>
                  <a:schemeClr val="bg1"/>
                </a:solidFill>
                <a:latin typeface="Arial" panose="020B0604020202020204" pitchFamily="34" charset="0"/>
                <a:cs typeface="Arial" panose="020B0604020202020204" pitchFamily="34" charset="0"/>
              </a:rPr>
              <a:t>Las cuentas Y SU CLASIFICACIÓN</a:t>
            </a:r>
            <a:endParaRPr lang="es-CL" sz="2800" dirty="0">
              <a:solidFill>
                <a:schemeClr val="bg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416772" y="1423556"/>
            <a:ext cx="11775228" cy="5282044"/>
          </a:xfrm>
        </p:spPr>
        <p:txBody>
          <a:bodyPr/>
          <a:lstStyle/>
          <a:p>
            <a:r>
              <a:rPr lang="es-CL" dirty="0" smtClean="0">
                <a:solidFill>
                  <a:schemeClr val="bg1"/>
                </a:solidFill>
              </a:rPr>
              <a:t> LAS CUENTAS PUEDEN CLASIFICARSE USANDO ENTRE OTROS LOS SIGUIENES CRITERIOS:</a:t>
            </a:r>
          </a:p>
          <a:p>
            <a:r>
              <a:rPr lang="es-CL" b="1" u="sng" dirty="0" smtClean="0">
                <a:solidFill>
                  <a:schemeClr val="bg1"/>
                </a:solidFill>
              </a:rPr>
              <a:t>2.- La permanencia de los saldos: </a:t>
            </a:r>
          </a:p>
          <a:p>
            <a:r>
              <a:rPr lang="es-CL" b="1" u="sng" dirty="0" smtClean="0">
                <a:solidFill>
                  <a:schemeClr val="bg1"/>
                </a:solidFill>
              </a:rPr>
              <a:t>a.-Permanentes. </a:t>
            </a:r>
            <a:r>
              <a:rPr lang="es-CL" dirty="0" smtClean="0">
                <a:solidFill>
                  <a:schemeClr val="bg1"/>
                </a:solidFill>
              </a:rPr>
              <a:t>Los saldos de las cuentas se acumulan de un período a otro durante toda la existencia de la empresa, los principales rubros son Activo , Pasivo y Patrimonio.</a:t>
            </a:r>
          </a:p>
          <a:p>
            <a:endParaRPr lang="es-CL" dirty="0">
              <a:solidFill>
                <a:schemeClr val="bg1"/>
              </a:solidFill>
            </a:endParaRPr>
          </a:p>
          <a:p>
            <a:r>
              <a:rPr lang="es-CL" b="1" u="sng" dirty="0" smtClean="0">
                <a:solidFill>
                  <a:schemeClr val="bg1"/>
                </a:solidFill>
              </a:rPr>
              <a:t>b.-Temporales</a:t>
            </a:r>
            <a:r>
              <a:rPr lang="es-CL" b="1" u="sng" dirty="0">
                <a:solidFill>
                  <a:schemeClr val="bg1"/>
                </a:solidFill>
              </a:rPr>
              <a:t>. </a:t>
            </a:r>
            <a:r>
              <a:rPr lang="es-CL" dirty="0" smtClean="0">
                <a:solidFill>
                  <a:schemeClr val="bg1"/>
                </a:solidFill>
              </a:rPr>
              <a:t>Sólo se refieren  al resultado de un período; los saldos no se traspasan al período siguiente, vale decir no se acumulan, en lo particular al término del período se cierran y resumen en una cuenta de carácter patrimonial denominada </a:t>
            </a:r>
            <a:r>
              <a:rPr lang="es-CL" b="1" dirty="0" smtClean="0">
                <a:solidFill>
                  <a:srgbClr val="FF0000"/>
                </a:solidFill>
              </a:rPr>
              <a:t>“ Pérdidas y Ganancias”. </a:t>
            </a:r>
            <a:r>
              <a:rPr lang="es-CL" dirty="0" smtClean="0">
                <a:solidFill>
                  <a:schemeClr val="bg1"/>
                </a:solidFill>
              </a:rPr>
              <a:t>Esta cuenta revela </a:t>
            </a:r>
            <a:r>
              <a:rPr lang="es-CL" dirty="0">
                <a:solidFill>
                  <a:schemeClr val="bg1"/>
                </a:solidFill>
              </a:rPr>
              <a:t>a</a:t>
            </a:r>
            <a:r>
              <a:rPr lang="es-CL" dirty="0" smtClean="0">
                <a:solidFill>
                  <a:schemeClr val="bg1"/>
                </a:solidFill>
              </a:rPr>
              <a:t>l final del período cuál ha sido el resultado obtenido luego de transcurrido un año de gestión.</a:t>
            </a:r>
          </a:p>
        </p:txBody>
      </p:sp>
    </p:spTree>
    <p:extLst>
      <p:ext uri="{BB962C8B-B14F-4D97-AF65-F5344CB8AC3E}">
        <p14:creationId xmlns:p14="http://schemas.microsoft.com/office/powerpoint/2010/main" val="1924970899"/>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685800"/>
            <a:ext cx="8001000" cy="737756"/>
          </a:xfrm>
        </p:spPr>
        <p:txBody>
          <a:bodyPr>
            <a:noAutofit/>
          </a:bodyPr>
          <a:lstStyle/>
          <a:p>
            <a:r>
              <a:rPr lang="es-CL" sz="2800" dirty="0" smtClean="0">
                <a:solidFill>
                  <a:schemeClr val="bg1"/>
                </a:solidFill>
                <a:latin typeface="Arial" panose="020B0604020202020204" pitchFamily="34" charset="0"/>
                <a:cs typeface="Arial" panose="020B0604020202020204" pitchFamily="34" charset="0"/>
              </a:rPr>
              <a:t>Las cuentas Y SU CLASIFICACIÓN</a:t>
            </a:r>
            <a:endParaRPr lang="es-CL" sz="2800" dirty="0">
              <a:solidFill>
                <a:schemeClr val="bg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416772" y="1423556"/>
            <a:ext cx="11775228" cy="5282044"/>
          </a:xfrm>
        </p:spPr>
        <p:txBody>
          <a:bodyPr/>
          <a:lstStyle/>
          <a:p>
            <a:r>
              <a:rPr lang="es-CL" dirty="0" smtClean="0">
                <a:solidFill>
                  <a:schemeClr val="bg1"/>
                </a:solidFill>
              </a:rPr>
              <a:t> LAS CUENTAS PUEDEN CLASIFICARSE USANDO ENTRE OTROS LOS SIGUIENES CRITERIOS:</a:t>
            </a:r>
          </a:p>
          <a:p>
            <a:endParaRPr lang="es-CL" dirty="0">
              <a:solidFill>
                <a:schemeClr val="bg1"/>
              </a:solidFill>
            </a:endParaRPr>
          </a:p>
          <a:p>
            <a:r>
              <a:rPr lang="es-CL" b="1" dirty="0" smtClean="0">
                <a:solidFill>
                  <a:schemeClr val="bg1"/>
                </a:solidFill>
              </a:rPr>
              <a:t>3</a:t>
            </a:r>
            <a:r>
              <a:rPr lang="es-CL" b="1" u="sng" dirty="0" smtClean="0">
                <a:solidFill>
                  <a:schemeClr val="bg1"/>
                </a:solidFill>
              </a:rPr>
              <a:t>.- La extensión o nivel de descomposición del contenido de la cuenta</a:t>
            </a:r>
            <a:r>
              <a:rPr lang="es-CL" u="sng" dirty="0" smtClean="0">
                <a:solidFill>
                  <a:schemeClr val="bg1"/>
                </a:solidFill>
              </a:rPr>
              <a:t>:</a:t>
            </a:r>
          </a:p>
          <a:p>
            <a:r>
              <a:rPr lang="es-CL" dirty="0" smtClean="0">
                <a:solidFill>
                  <a:schemeClr val="bg1"/>
                </a:solidFill>
              </a:rPr>
              <a:t>Se entiende que existen usuarios diferentes tanto internos como externos, es por esta razón que las cuentas deben ser definidas  con  diferentes niveles o grados de información, para que satisfagan los requerimientos particulares de cada tipo de usuario.</a:t>
            </a:r>
          </a:p>
          <a:p>
            <a:r>
              <a:rPr lang="es-CL" b="1" u="sng" dirty="0" smtClean="0">
                <a:solidFill>
                  <a:schemeClr val="bg1"/>
                </a:solidFill>
              </a:rPr>
              <a:t>a.- Sintéticas </a:t>
            </a:r>
            <a:r>
              <a:rPr lang="es-CL" b="1" dirty="0" smtClean="0">
                <a:solidFill>
                  <a:schemeClr val="bg1"/>
                </a:solidFill>
              </a:rPr>
              <a:t>. </a:t>
            </a:r>
            <a:r>
              <a:rPr lang="es-CL" dirty="0" smtClean="0">
                <a:solidFill>
                  <a:schemeClr val="bg1"/>
                </a:solidFill>
              </a:rPr>
              <a:t>Son aquellas cuentas que agrupan en forma global la información  de un determinado rubro, al nivel más general o resumido . Ejemplo la cuenta Ventas, por medio de la cual conocemos el monto global  de las transacciones comerciales efectuadas por la empresa durante el período contable definido.</a:t>
            </a:r>
          </a:p>
        </p:txBody>
      </p:sp>
    </p:spTree>
    <p:extLst>
      <p:ext uri="{BB962C8B-B14F-4D97-AF65-F5344CB8AC3E}">
        <p14:creationId xmlns:p14="http://schemas.microsoft.com/office/powerpoint/2010/main" val="2986927852"/>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685800"/>
            <a:ext cx="8001000" cy="737756"/>
          </a:xfrm>
        </p:spPr>
        <p:txBody>
          <a:bodyPr>
            <a:noAutofit/>
          </a:bodyPr>
          <a:lstStyle/>
          <a:p>
            <a:r>
              <a:rPr lang="es-CL" sz="2800" dirty="0" smtClean="0">
                <a:solidFill>
                  <a:schemeClr val="bg1"/>
                </a:solidFill>
                <a:latin typeface="Arial" panose="020B0604020202020204" pitchFamily="34" charset="0"/>
                <a:cs typeface="Arial" panose="020B0604020202020204" pitchFamily="34" charset="0"/>
              </a:rPr>
              <a:t>Las cuentas Y SU CLASIFICACIÓN</a:t>
            </a:r>
            <a:endParaRPr lang="es-CL" sz="2800" dirty="0">
              <a:solidFill>
                <a:schemeClr val="bg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416772" y="1423556"/>
            <a:ext cx="11775228" cy="5282044"/>
          </a:xfrm>
        </p:spPr>
        <p:txBody>
          <a:bodyPr/>
          <a:lstStyle/>
          <a:p>
            <a:r>
              <a:rPr lang="es-CL" dirty="0" smtClean="0">
                <a:solidFill>
                  <a:schemeClr val="bg1"/>
                </a:solidFill>
              </a:rPr>
              <a:t> LAS CUENTAS PUEDEN CLASIFICARSE USANDO ENTRE OTROS LOS SIGUIENES CRITERIOS:</a:t>
            </a:r>
          </a:p>
          <a:p>
            <a:endParaRPr lang="es-CL" dirty="0">
              <a:solidFill>
                <a:schemeClr val="bg1"/>
              </a:solidFill>
            </a:endParaRPr>
          </a:p>
          <a:p>
            <a:r>
              <a:rPr lang="es-CL" b="1" dirty="0" smtClean="0">
                <a:solidFill>
                  <a:schemeClr val="bg1"/>
                </a:solidFill>
              </a:rPr>
              <a:t>3</a:t>
            </a:r>
            <a:r>
              <a:rPr lang="es-CL" b="1" u="sng" dirty="0" smtClean="0">
                <a:solidFill>
                  <a:schemeClr val="bg1"/>
                </a:solidFill>
              </a:rPr>
              <a:t>.- La extensión o nivel de descomposición del contenido de la cuenta</a:t>
            </a:r>
            <a:r>
              <a:rPr lang="es-CL" u="sng" dirty="0" smtClean="0">
                <a:solidFill>
                  <a:schemeClr val="bg1"/>
                </a:solidFill>
              </a:rPr>
              <a:t>:</a:t>
            </a:r>
          </a:p>
          <a:p>
            <a:r>
              <a:rPr lang="es-CL" b="1" u="sng" dirty="0">
                <a:solidFill>
                  <a:schemeClr val="bg1"/>
                </a:solidFill>
              </a:rPr>
              <a:t>b</a:t>
            </a:r>
            <a:r>
              <a:rPr lang="es-CL" b="1" u="sng" dirty="0" smtClean="0">
                <a:solidFill>
                  <a:schemeClr val="bg1"/>
                </a:solidFill>
              </a:rPr>
              <a:t>.- Analíticas  </a:t>
            </a:r>
            <a:r>
              <a:rPr lang="es-CL" b="1" dirty="0" smtClean="0">
                <a:solidFill>
                  <a:schemeClr val="bg1"/>
                </a:solidFill>
              </a:rPr>
              <a:t>. </a:t>
            </a:r>
            <a:r>
              <a:rPr lang="es-CL" dirty="0" smtClean="0">
                <a:solidFill>
                  <a:schemeClr val="bg1"/>
                </a:solidFill>
              </a:rPr>
              <a:t>Son aquellas cuentas de menor grado, cuyo contenido está referido al de una cuenta sintética, que permite descomponerlo y tener más  detalles del mismo . En el caso de la  cuenta de Ventas, está podría descomponerse en ventas por zona, producto, por vendedor ,al  crédito o al contado.</a:t>
            </a:r>
          </a:p>
        </p:txBody>
      </p:sp>
    </p:spTree>
    <p:extLst>
      <p:ext uri="{BB962C8B-B14F-4D97-AF65-F5344CB8AC3E}">
        <p14:creationId xmlns:p14="http://schemas.microsoft.com/office/powerpoint/2010/main" val="475664926"/>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685800"/>
            <a:ext cx="8001000" cy="737756"/>
          </a:xfrm>
        </p:spPr>
        <p:txBody>
          <a:bodyPr>
            <a:noAutofit/>
          </a:bodyPr>
          <a:lstStyle/>
          <a:p>
            <a:r>
              <a:rPr lang="es-CL" sz="2800" dirty="0" smtClean="0">
                <a:solidFill>
                  <a:schemeClr val="bg1"/>
                </a:solidFill>
                <a:latin typeface="Arial" panose="020B0604020202020204" pitchFamily="34" charset="0"/>
                <a:cs typeface="Arial" panose="020B0604020202020204" pitchFamily="34" charset="0"/>
              </a:rPr>
              <a:t>Las cuentas Y SU CLASIFICACIÓN</a:t>
            </a:r>
            <a:endParaRPr lang="es-CL" sz="2800" dirty="0">
              <a:solidFill>
                <a:schemeClr val="bg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416772" y="1423556"/>
            <a:ext cx="11775228" cy="5282044"/>
          </a:xfrm>
        </p:spPr>
        <p:txBody>
          <a:bodyPr/>
          <a:lstStyle/>
          <a:p>
            <a:r>
              <a:rPr lang="es-CL" dirty="0" smtClean="0">
                <a:solidFill>
                  <a:schemeClr val="bg1"/>
                </a:solidFill>
              </a:rPr>
              <a:t> LAS CUENTAS PUEDEN CLASIFICARSE USANDO ENTRE OTROS LOS SIGUIENES CRITERIOS:</a:t>
            </a:r>
          </a:p>
          <a:p>
            <a:endParaRPr lang="es-CL" dirty="0">
              <a:solidFill>
                <a:schemeClr val="bg1"/>
              </a:solidFill>
            </a:endParaRPr>
          </a:p>
          <a:p>
            <a:r>
              <a:rPr lang="es-CL" b="1" u="sng" dirty="0" smtClean="0">
                <a:solidFill>
                  <a:schemeClr val="bg1"/>
                </a:solidFill>
              </a:rPr>
              <a:t>4.- El cambio en el patrimonio:</a:t>
            </a:r>
          </a:p>
          <a:p>
            <a:r>
              <a:rPr lang="es-CL" dirty="0" smtClean="0">
                <a:solidFill>
                  <a:schemeClr val="bg1"/>
                </a:solidFill>
              </a:rPr>
              <a:t>Se entiende por estructura patrimonial , aquella determinada por el conjunto de recursos que la empresa posee( activo) y a su vez por el conjunto de obligaciones o derechos que recaen  sobre los mismos producto del financiamiento de los citados activos( pasivo y patrimonio)</a:t>
            </a:r>
            <a:endParaRPr lang="es-CL" dirty="0">
              <a:solidFill>
                <a:schemeClr val="bg1"/>
              </a:solidFill>
            </a:endParaRPr>
          </a:p>
        </p:txBody>
      </p:sp>
      <p:graphicFrame>
        <p:nvGraphicFramePr>
          <p:cNvPr id="4" name="Tabla 3"/>
          <p:cNvGraphicFramePr>
            <a:graphicFrameLocks noGrp="1"/>
          </p:cNvGraphicFramePr>
          <p:nvPr>
            <p:extLst>
              <p:ext uri="{D42A27DB-BD31-4B8C-83A1-F6EECF244321}">
                <p14:modId xmlns:p14="http://schemas.microsoft.com/office/powerpoint/2010/main" val="18474876"/>
              </p:ext>
            </p:extLst>
          </p:nvPr>
        </p:nvGraphicFramePr>
        <p:xfrm>
          <a:off x="2032000" y="4211392"/>
          <a:ext cx="8128000" cy="1970466"/>
        </p:xfrm>
        <a:graphic>
          <a:graphicData uri="http://schemas.openxmlformats.org/drawingml/2006/table">
            <a:tbl>
              <a:tblPr firstRow="1" bandRow="1">
                <a:tableStyleId>{5C22544A-7EE6-4342-B048-85BDC9FD1C3A}</a:tableStyleId>
              </a:tblPr>
              <a:tblGrid>
                <a:gridCol w="4064000"/>
                <a:gridCol w="4064000"/>
              </a:tblGrid>
              <a:tr h="985233">
                <a:tc>
                  <a:txBody>
                    <a:bodyPr/>
                    <a:lstStyle/>
                    <a:p>
                      <a:r>
                        <a:rPr lang="es-CL" sz="3200" dirty="0" smtClean="0">
                          <a:latin typeface="Arial" panose="020B0604020202020204" pitchFamily="34" charset="0"/>
                          <a:cs typeface="Arial" panose="020B0604020202020204" pitchFamily="34" charset="0"/>
                        </a:rPr>
                        <a:t>Activo</a:t>
                      </a:r>
                      <a:endParaRPr lang="es-CL" sz="3200" dirty="0">
                        <a:latin typeface="Arial" panose="020B0604020202020204" pitchFamily="34" charset="0"/>
                        <a:cs typeface="Arial" panose="020B0604020202020204" pitchFamily="34" charset="0"/>
                      </a:endParaRPr>
                    </a:p>
                  </a:txBody>
                  <a:tcPr/>
                </a:tc>
                <a:tc>
                  <a:txBody>
                    <a:bodyPr/>
                    <a:lstStyle/>
                    <a:p>
                      <a:r>
                        <a:rPr lang="es-CL" sz="3200" dirty="0" smtClean="0">
                          <a:latin typeface="Arial" panose="020B0604020202020204" pitchFamily="34" charset="0"/>
                          <a:cs typeface="Arial" panose="020B0604020202020204" pitchFamily="34" charset="0"/>
                        </a:rPr>
                        <a:t>Pasivo</a:t>
                      </a:r>
                      <a:endParaRPr lang="es-CL" sz="3200" dirty="0">
                        <a:latin typeface="Arial" panose="020B0604020202020204" pitchFamily="34" charset="0"/>
                        <a:cs typeface="Arial" panose="020B0604020202020204" pitchFamily="34" charset="0"/>
                      </a:endParaRPr>
                    </a:p>
                  </a:txBody>
                  <a:tcPr/>
                </a:tc>
              </a:tr>
              <a:tr h="985233">
                <a:tc>
                  <a:txBody>
                    <a:bodyPr/>
                    <a:lstStyle/>
                    <a:p>
                      <a:endParaRPr lang="es-CL"/>
                    </a:p>
                  </a:txBody>
                  <a:tcPr/>
                </a:tc>
                <a:tc>
                  <a:txBody>
                    <a:bodyPr/>
                    <a:lstStyle/>
                    <a:p>
                      <a:r>
                        <a:rPr lang="es-CL" sz="3600" dirty="0" smtClean="0">
                          <a:solidFill>
                            <a:srgbClr val="00B050"/>
                          </a:solidFill>
                          <a:latin typeface="Arial" panose="020B0604020202020204" pitchFamily="34" charset="0"/>
                          <a:cs typeface="Arial" panose="020B0604020202020204" pitchFamily="34" charset="0"/>
                        </a:rPr>
                        <a:t>Patrimonio</a:t>
                      </a:r>
                      <a:endParaRPr lang="es-CL" sz="3600" dirty="0">
                        <a:solidFill>
                          <a:srgbClr val="00B050"/>
                        </a:solidFill>
                        <a:latin typeface="Arial" panose="020B0604020202020204" pitchFamily="34" charset="0"/>
                        <a:cs typeface="Arial" panose="020B0604020202020204" pitchFamily="34" charset="0"/>
                      </a:endParaRPr>
                    </a:p>
                  </a:txBody>
                  <a:tcPr/>
                </a:tc>
              </a:tr>
            </a:tbl>
          </a:graphicData>
        </a:graphic>
      </p:graphicFrame>
    </p:spTree>
    <p:extLst>
      <p:ext uri="{BB962C8B-B14F-4D97-AF65-F5344CB8AC3E}">
        <p14:creationId xmlns:p14="http://schemas.microsoft.com/office/powerpoint/2010/main" val="685291166"/>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685800"/>
            <a:ext cx="8001000" cy="737756"/>
          </a:xfrm>
        </p:spPr>
        <p:txBody>
          <a:bodyPr>
            <a:noAutofit/>
          </a:bodyPr>
          <a:lstStyle/>
          <a:p>
            <a:r>
              <a:rPr lang="es-CL" sz="2800" dirty="0" smtClean="0">
                <a:solidFill>
                  <a:schemeClr val="bg1"/>
                </a:solidFill>
                <a:latin typeface="Arial" panose="020B0604020202020204" pitchFamily="34" charset="0"/>
                <a:cs typeface="Arial" panose="020B0604020202020204" pitchFamily="34" charset="0"/>
              </a:rPr>
              <a:t>Las cuentas Y SU CLASIFICACIÓN</a:t>
            </a:r>
            <a:endParaRPr lang="es-CL" sz="2800" dirty="0">
              <a:solidFill>
                <a:schemeClr val="bg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416772" y="1423556"/>
            <a:ext cx="11775228" cy="5282044"/>
          </a:xfrm>
        </p:spPr>
        <p:txBody>
          <a:bodyPr/>
          <a:lstStyle/>
          <a:p>
            <a:r>
              <a:rPr lang="es-CL" dirty="0" smtClean="0">
                <a:solidFill>
                  <a:schemeClr val="bg1"/>
                </a:solidFill>
              </a:rPr>
              <a:t> LAS CUENTAS PUEDEN CLASIFICARSE USANDO ENTRE OTROS LOS SIGUIENES CRITERIOS:</a:t>
            </a:r>
          </a:p>
          <a:p>
            <a:endParaRPr lang="es-CL" dirty="0">
              <a:solidFill>
                <a:schemeClr val="bg1"/>
              </a:solidFill>
            </a:endParaRPr>
          </a:p>
          <a:p>
            <a:r>
              <a:rPr lang="es-CL" b="1" u="sng" dirty="0" smtClean="0">
                <a:solidFill>
                  <a:schemeClr val="bg1"/>
                </a:solidFill>
              </a:rPr>
              <a:t>4.- El cambio en el patrimonio:</a:t>
            </a:r>
          </a:p>
          <a:p>
            <a:r>
              <a:rPr lang="es-CL" dirty="0" smtClean="0">
                <a:solidFill>
                  <a:schemeClr val="bg1"/>
                </a:solidFill>
              </a:rPr>
              <a:t>Esta estructura  patrimonial cambia con cada hecho económico, y sea en su composición y/o tamaño, según la variación que experimenten las respectivas partidas de activos y pasivos</a:t>
            </a:r>
            <a:endParaRPr lang="es-CL" dirty="0">
              <a:solidFill>
                <a:schemeClr val="bg1"/>
              </a:solidFill>
            </a:endParaRPr>
          </a:p>
          <a:p>
            <a:endParaRPr lang="es-CL" b="1" u="sng" dirty="0" smtClean="0">
              <a:solidFill>
                <a:schemeClr val="bg1"/>
              </a:solidFill>
            </a:endParaRPr>
          </a:p>
          <a:p>
            <a:endParaRPr lang="es-CL" b="1" u="sng" dirty="0" smtClean="0">
              <a:solidFill>
                <a:schemeClr val="bg1"/>
              </a:solidFill>
            </a:endParaRPr>
          </a:p>
        </p:txBody>
      </p:sp>
      <p:graphicFrame>
        <p:nvGraphicFramePr>
          <p:cNvPr id="4" name="Tabla 3"/>
          <p:cNvGraphicFramePr>
            <a:graphicFrameLocks noGrp="1"/>
          </p:cNvGraphicFramePr>
          <p:nvPr>
            <p:extLst>
              <p:ext uri="{D42A27DB-BD31-4B8C-83A1-F6EECF244321}">
                <p14:modId xmlns:p14="http://schemas.microsoft.com/office/powerpoint/2010/main" val="4253009680"/>
              </p:ext>
            </p:extLst>
          </p:nvPr>
        </p:nvGraphicFramePr>
        <p:xfrm>
          <a:off x="528034" y="3902298"/>
          <a:ext cx="11204620" cy="1687132"/>
        </p:xfrm>
        <a:graphic>
          <a:graphicData uri="http://schemas.openxmlformats.org/drawingml/2006/table">
            <a:tbl>
              <a:tblPr firstRow="1" bandRow="1">
                <a:tableStyleId>{5C22544A-7EE6-4342-B048-85BDC9FD1C3A}</a:tableStyleId>
              </a:tblPr>
              <a:tblGrid>
                <a:gridCol w="5525036"/>
                <a:gridCol w="5679584"/>
              </a:tblGrid>
              <a:tr h="843566">
                <a:tc>
                  <a:txBody>
                    <a:bodyPr/>
                    <a:lstStyle/>
                    <a:p>
                      <a:r>
                        <a:rPr lang="es-CL" sz="3200" dirty="0" smtClean="0">
                          <a:latin typeface="Arial" panose="020B0604020202020204" pitchFamily="34" charset="0"/>
                          <a:cs typeface="Arial" panose="020B0604020202020204" pitchFamily="34" charset="0"/>
                        </a:rPr>
                        <a:t>Activo</a:t>
                      </a:r>
                      <a:endParaRPr lang="es-CL" sz="3200" dirty="0">
                        <a:latin typeface="Arial" panose="020B0604020202020204" pitchFamily="34" charset="0"/>
                        <a:cs typeface="Arial" panose="020B0604020202020204" pitchFamily="34" charset="0"/>
                      </a:endParaRPr>
                    </a:p>
                  </a:txBody>
                  <a:tcPr/>
                </a:tc>
                <a:tc>
                  <a:txBody>
                    <a:bodyPr/>
                    <a:lstStyle/>
                    <a:p>
                      <a:r>
                        <a:rPr lang="es-CL" sz="3200" dirty="0" smtClean="0">
                          <a:latin typeface="Arial" panose="020B0604020202020204" pitchFamily="34" charset="0"/>
                          <a:cs typeface="Arial" panose="020B0604020202020204" pitchFamily="34" charset="0"/>
                        </a:rPr>
                        <a:t>Pasivo</a:t>
                      </a:r>
                      <a:endParaRPr lang="es-CL" sz="3200" dirty="0">
                        <a:latin typeface="Arial" panose="020B0604020202020204" pitchFamily="34" charset="0"/>
                        <a:cs typeface="Arial" panose="020B0604020202020204" pitchFamily="34" charset="0"/>
                      </a:endParaRPr>
                    </a:p>
                  </a:txBody>
                  <a:tcPr/>
                </a:tc>
              </a:tr>
              <a:tr h="843566">
                <a:tc>
                  <a:txBody>
                    <a:bodyPr/>
                    <a:lstStyle/>
                    <a:p>
                      <a:endParaRPr lang="es-CL"/>
                    </a:p>
                  </a:txBody>
                  <a:tcPr/>
                </a:tc>
                <a:tc>
                  <a:txBody>
                    <a:bodyPr/>
                    <a:lstStyle/>
                    <a:p>
                      <a:r>
                        <a:rPr lang="es-CL" sz="3600" dirty="0" smtClean="0">
                          <a:solidFill>
                            <a:srgbClr val="00B050"/>
                          </a:solidFill>
                          <a:latin typeface="Arial" panose="020B0604020202020204" pitchFamily="34" charset="0"/>
                          <a:cs typeface="Arial" panose="020B0604020202020204" pitchFamily="34" charset="0"/>
                        </a:rPr>
                        <a:t>                      Patrimonio</a:t>
                      </a:r>
                      <a:endParaRPr lang="es-CL" sz="3600" dirty="0">
                        <a:solidFill>
                          <a:srgbClr val="00B050"/>
                        </a:solidFill>
                        <a:latin typeface="Arial" panose="020B0604020202020204" pitchFamily="34" charset="0"/>
                        <a:cs typeface="Arial" panose="020B0604020202020204" pitchFamily="34" charset="0"/>
                      </a:endParaRPr>
                    </a:p>
                  </a:txBody>
                  <a:tcPr/>
                </a:tc>
              </a:tr>
            </a:tbl>
          </a:graphicData>
        </a:graphic>
      </p:graphicFrame>
      <p:sp>
        <p:nvSpPr>
          <p:cNvPr id="5" name="Más 4"/>
          <p:cNvSpPr/>
          <p:nvPr/>
        </p:nvSpPr>
        <p:spPr>
          <a:xfrm>
            <a:off x="6130344" y="4745864"/>
            <a:ext cx="914400" cy="914400"/>
          </a:xfrm>
          <a:prstGeom prst="mathPl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6" name="Menos 5"/>
          <p:cNvSpPr/>
          <p:nvPr/>
        </p:nvSpPr>
        <p:spPr>
          <a:xfrm>
            <a:off x="7475838" y="4759090"/>
            <a:ext cx="914400" cy="914400"/>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2556279580"/>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685800"/>
            <a:ext cx="8001000" cy="737756"/>
          </a:xfrm>
        </p:spPr>
        <p:txBody>
          <a:bodyPr>
            <a:noAutofit/>
          </a:bodyPr>
          <a:lstStyle/>
          <a:p>
            <a:r>
              <a:rPr lang="es-CL" sz="2800" dirty="0" smtClean="0">
                <a:solidFill>
                  <a:schemeClr val="bg1"/>
                </a:solidFill>
                <a:latin typeface="Arial" panose="020B0604020202020204" pitchFamily="34" charset="0"/>
                <a:cs typeface="Arial" panose="020B0604020202020204" pitchFamily="34" charset="0"/>
              </a:rPr>
              <a:t>Las cuentas Y SU CLASIFICACIÓN</a:t>
            </a:r>
            <a:endParaRPr lang="es-CL" sz="2800" dirty="0">
              <a:solidFill>
                <a:schemeClr val="bg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416772" y="1423556"/>
            <a:ext cx="11775228" cy="5282044"/>
          </a:xfrm>
        </p:spPr>
        <p:txBody>
          <a:bodyPr/>
          <a:lstStyle/>
          <a:p>
            <a:r>
              <a:rPr lang="es-CL" dirty="0" smtClean="0">
                <a:solidFill>
                  <a:schemeClr val="bg1"/>
                </a:solidFill>
              </a:rPr>
              <a:t> LAS CUENTAS PUEDEN CLASIFICARSE USANDO ENTRE OTROS LOS SIGUIENES CRITERIOS:</a:t>
            </a:r>
          </a:p>
          <a:p>
            <a:endParaRPr lang="es-CL" dirty="0">
              <a:solidFill>
                <a:schemeClr val="bg1"/>
              </a:solidFill>
            </a:endParaRPr>
          </a:p>
          <a:p>
            <a:r>
              <a:rPr lang="es-CL" b="1" u="sng" dirty="0" smtClean="0">
                <a:solidFill>
                  <a:schemeClr val="bg1"/>
                </a:solidFill>
              </a:rPr>
              <a:t>4.- El cambio en el patrimonio:</a:t>
            </a:r>
          </a:p>
          <a:p>
            <a:r>
              <a:rPr lang="es-CL" dirty="0" smtClean="0">
                <a:solidFill>
                  <a:schemeClr val="bg1"/>
                </a:solidFill>
              </a:rPr>
              <a:t>Existen hechos que si bien producen cambios en las partidas  de activos o pasivos, esos no producen ningún efecto en el patrimonio; y por otra parte existen otro tipo de hechos económicos que producen variaciones en los activos y pasivos que si afectan el patrimonio, produciendo incrementos o disminuciones del mismo.</a:t>
            </a:r>
          </a:p>
          <a:p>
            <a:r>
              <a:rPr lang="es-CL" b="1" u="sng" dirty="0" smtClean="0">
                <a:solidFill>
                  <a:schemeClr val="bg1"/>
                </a:solidFill>
              </a:rPr>
              <a:t>a.- Cuentas  de materialización de la variación  del Patrimonio: </a:t>
            </a:r>
            <a:r>
              <a:rPr lang="es-CL" dirty="0" smtClean="0">
                <a:solidFill>
                  <a:schemeClr val="bg1"/>
                </a:solidFill>
              </a:rPr>
              <a:t>Son aquellas  cuentas referidas a partidas de activos o pasivos; que es en donde se materializa o concreta el cambio que ha experimentado el patrimonio.</a:t>
            </a:r>
            <a:endParaRPr lang="es-CL" dirty="0">
              <a:solidFill>
                <a:schemeClr val="bg1"/>
              </a:solidFill>
            </a:endParaRPr>
          </a:p>
          <a:p>
            <a:endParaRPr lang="es-CL" dirty="0" smtClean="0">
              <a:solidFill>
                <a:schemeClr val="bg1"/>
              </a:solidFill>
            </a:endParaRPr>
          </a:p>
          <a:p>
            <a:endParaRPr lang="es-CL" b="1" u="sng" dirty="0" smtClean="0">
              <a:solidFill>
                <a:schemeClr val="bg1"/>
              </a:solidFill>
            </a:endParaRPr>
          </a:p>
        </p:txBody>
      </p:sp>
    </p:spTree>
    <p:extLst>
      <p:ext uri="{BB962C8B-B14F-4D97-AF65-F5344CB8AC3E}">
        <p14:creationId xmlns:p14="http://schemas.microsoft.com/office/powerpoint/2010/main" val="796935466"/>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685800"/>
            <a:ext cx="8001000" cy="737756"/>
          </a:xfrm>
        </p:spPr>
        <p:txBody>
          <a:bodyPr>
            <a:noAutofit/>
          </a:bodyPr>
          <a:lstStyle/>
          <a:p>
            <a:r>
              <a:rPr lang="es-CL" sz="2800" dirty="0" smtClean="0">
                <a:solidFill>
                  <a:schemeClr val="bg1"/>
                </a:solidFill>
                <a:latin typeface="Arial" panose="020B0604020202020204" pitchFamily="34" charset="0"/>
                <a:cs typeface="Arial" panose="020B0604020202020204" pitchFamily="34" charset="0"/>
              </a:rPr>
              <a:t>Las cuentas Y SU CLASIFICACIÓN</a:t>
            </a:r>
            <a:endParaRPr lang="es-CL" sz="2800" dirty="0">
              <a:solidFill>
                <a:schemeClr val="bg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416772" y="1423556"/>
            <a:ext cx="11775228" cy="5282044"/>
          </a:xfrm>
        </p:spPr>
        <p:txBody>
          <a:bodyPr/>
          <a:lstStyle/>
          <a:p>
            <a:r>
              <a:rPr lang="es-CL" dirty="0" smtClean="0">
                <a:solidFill>
                  <a:schemeClr val="bg1"/>
                </a:solidFill>
              </a:rPr>
              <a:t> LAS CUENTAS PUEDEN CLASIFICARSE USANDO ENTRE OTROS LOS SIGUIENES CRITERIOS:</a:t>
            </a:r>
          </a:p>
          <a:p>
            <a:endParaRPr lang="es-CL" dirty="0">
              <a:solidFill>
                <a:schemeClr val="bg1"/>
              </a:solidFill>
            </a:endParaRPr>
          </a:p>
          <a:p>
            <a:r>
              <a:rPr lang="es-CL" b="1" u="sng" dirty="0" smtClean="0">
                <a:solidFill>
                  <a:schemeClr val="bg1"/>
                </a:solidFill>
              </a:rPr>
              <a:t>4.- El cambio en el patrimonio:</a:t>
            </a:r>
          </a:p>
          <a:p>
            <a:r>
              <a:rPr lang="es-CL" b="1" u="sng" dirty="0">
                <a:solidFill>
                  <a:schemeClr val="bg1"/>
                </a:solidFill>
              </a:rPr>
              <a:t>b</a:t>
            </a:r>
            <a:r>
              <a:rPr lang="es-CL" b="1" u="sng" dirty="0" smtClean="0">
                <a:solidFill>
                  <a:schemeClr val="bg1"/>
                </a:solidFill>
              </a:rPr>
              <a:t>.- Cuentas  </a:t>
            </a:r>
            <a:r>
              <a:rPr lang="es-CL" b="1" u="sng" smtClean="0">
                <a:solidFill>
                  <a:schemeClr val="bg1"/>
                </a:solidFill>
              </a:rPr>
              <a:t>Informativas de </a:t>
            </a:r>
            <a:r>
              <a:rPr lang="es-CL" b="1" u="sng" dirty="0" smtClean="0">
                <a:solidFill>
                  <a:schemeClr val="bg1"/>
                </a:solidFill>
              </a:rPr>
              <a:t>la variación patrimonial: </a:t>
            </a:r>
            <a:r>
              <a:rPr lang="es-CL" dirty="0" smtClean="0">
                <a:solidFill>
                  <a:schemeClr val="bg1"/>
                </a:solidFill>
              </a:rPr>
              <a:t>Son aquellas  cuentas  que sin ser  el cambio patrimonial en sí mismo ;  muestran cuál ha sido la causa por la cual el patrimonio ha cambiado. Entre estas se distinguen principalmente las cuentas de resultado( ingresos, gastos, ganancias y pérdidas) y las cuentas del rubro patrimonio tales como capital, cuentas obligadas, cuentas particulares de los socios o bien dividendos.</a:t>
            </a:r>
            <a:endParaRPr lang="es-CL" dirty="0">
              <a:solidFill>
                <a:schemeClr val="bg1"/>
              </a:solidFill>
            </a:endParaRPr>
          </a:p>
          <a:p>
            <a:endParaRPr lang="es-CL" dirty="0" smtClean="0">
              <a:solidFill>
                <a:schemeClr val="bg1"/>
              </a:solidFill>
            </a:endParaRPr>
          </a:p>
          <a:p>
            <a:endParaRPr lang="es-CL" b="1" u="sng" dirty="0" smtClean="0">
              <a:solidFill>
                <a:schemeClr val="bg1"/>
              </a:solidFill>
            </a:endParaRPr>
          </a:p>
        </p:txBody>
      </p:sp>
    </p:spTree>
    <p:extLst>
      <p:ext uri="{BB962C8B-B14F-4D97-AF65-F5344CB8AC3E}">
        <p14:creationId xmlns:p14="http://schemas.microsoft.com/office/powerpoint/2010/main" val="134999108"/>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685800"/>
            <a:ext cx="8001000" cy="737756"/>
          </a:xfrm>
        </p:spPr>
        <p:txBody>
          <a:bodyPr>
            <a:noAutofit/>
          </a:bodyPr>
          <a:lstStyle/>
          <a:p>
            <a:r>
              <a:rPr lang="es-CL" sz="2800" dirty="0" smtClean="0">
                <a:solidFill>
                  <a:schemeClr val="bg1"/>
                </a:solidFill>
                <a:latin typeface="Arial" panose="020B0604020202020204" pitchFamily="34" charset="0"/>
                <a:cs typeface="Arial" panose="020B0604020202020204" pitchFamily="34" charset="0"/>
              </a:rPr>
              <a:t>La</a:t>
            </a:r>
            <a:r>
              <a:rPr lang="es-CL" sz="2800" dirty="0" smtClean="0">
                <a:solidFill>
                  <a:schemeClr val="bg1"/>
                </a:solidFill>
              </a:rPr>
              <a:t>s </a:t>
            </a:r>
            <a:r>
              <a:rPr lang="es-CL" sz="2800" dirty="0" err="1" smtClean="0">
                <a:solidFill>
                  <a:schemeClr val="bg1"/>
                </a:solidFill>
              </a:rPr>
              <a:t>niif</a:t>
            </a:r>
            <a:endParaRPr lang="es-CL" sz="2800" dirty="0">
              <a:solidFill>
                <a:schemeClr val="bg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511217" y="4758267"/>
            <a:ext cx="6400800" cy="1947333"/>
          </a:xfrm>
        </p:spPr>
        <p:txBody>
          <a:bodyPr/>
          <a:lstStyle/>
          <a:p>
            <a:r>
              <a:rPr lang="es-CL" b="1" dirty="0" smtClean="0"/>
              <a:t>DOCENTE: Profesor  Civil Señor Norman Rodriguez Ortega</a:t>
            </a:r>
            <a:endParaRPr lang="es-CL" b="1" dirty="0"/>
          </a:p>
        </p:txBody>
      </p:sp>
    </p:spTree>
    <p:extLst>
      <p:ext uri="{BB962C8B-B14F-4D97-AF65-F5344CB8AC3E}">
        <p14:creationId xmlns:p14="http://schemas.microsoft.com/office/powerpoint/2010/main" val="3970997860"/>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539496"/>
            <a:ext cx="8001000" cy="240792"/>
          </a:xfrm>
        </p:spPr>
        <p:txBody>
          <a:bodyPr>
            <a:noAutofit/>
          </a:bodyPr>
          <a:lstStyle/>
          <a:p>
            <a:r>
              <a:rPr lang="es-CL" sz="2800" dirty="0" smtClean="0">
                <a:solidFill>
                  <a:schemeClr val="bg1"/>
                </a:solidFill>
                <a:latin typeface="Arial" panose="020B0604020202020204" pitchFamily="34" charset="0"/>
                <a:cs typeface="Arial" panose="020B0604020202020204" pitchFamily="34" charset="0"/>
              </a:rPr>
              <a:t>La</a:t>
            </a:r>
            <a:r>
              <a:rPr lang="es-CL" sz="2800" dirty="0" smtClean="0">
                <a:solidFill>
                  <a:schemeClr val="bg1"/>
                </a:solidFill>
              </a:rPr>
              <a:t>s </a:t>
            </a:r>
            <a:r>
              <a:rPr lang="es-CL" sz="2800" dirty="0" err="1" smtClean="0">
                <a:solidFill>
                  <a:schemeClr val="bg1"/>
                </a:solidFill>
              </a:rPr>
              <a:t>niif</a:t>
            </a:r>
            <a:endParaRPr lang="es-CL" sz="2800" dirty="0">
              <a:solidFill>
                <a:schemeClr val="bg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511216" y="1423556"/>
            <a:ext cx="10473775" cy="5282045"/>
          </a:xfrm>
        </p:spPr>
        <p:txBody>
          <a:bodyPr/>
          <a:lstStyle/>
          <a:p>
            <a:pPr fontAlgn="base"/>
            <a:r>
              <a:rPr lang="es-CL" b="1" u="sng" dirty="0" smtClean="0"/>
              <a:t>IFRS en </a:t>
            </a:r>
            <a:r>
              <a:rPr lang="es-CL" b="1" u="sng" dirty="0"/>
              <a:t>Chile: </a:t>
            </a:r>
            <a:r>
              <a:rPr lang="es-CL" b="1" u="sng" dirty="0" smtClean="0"/>
              <a:t>Desarrollo Histórico</a:t>
            </a:r>
            <a:endParaRPr lang="es-CL" b="1" u="sng" dirty="0"/>
          </a:p>
          <a:p>
            <a:pPr fontAlgn="base"/>
            <a:r>
              <a:rPr lang="es-CL" dirty="0" smtClean="0"/>
              <a:t>Durante el siglo </a:t>
            </a:r>
            <a:r>
              <a:rPr lang="es-CL" dirty="0"/>
              <a:t>XX, existía el problema que todas las normas contables eran locales, es decir los Estados financieros eran preparados por normativas que solo eran aplicables a un país de manera puntual, y en los inicios de la globalización, donde extranjeros querían invertir, </a:t>
            </a:r>
            <a:r>
              <a:rPr lang="es-CL" dirty="0" smtClean="0"/>
              <a:t>existía  </a:t>
            </a:r>
            <a:r>
              <a:rPr lang="es-CL" dirty="0"/>
              <a:t>un problema de que no </a:t>
            </a:r>
            <a:r>
              <a:rPr lang="es-CL" dirty="0" smtClean="0"/>
              <a:t> se entendían  </a:t>
            </a:r>
            <a:r>
              <a:rPr lang="es-CL" dirty="0"/>
              <a:t>los Estados Financieros y por consiguiente, la decisión de invertir o de permanecer en un país era terreno pantanoso, fue así que en el año </a:t>
            </a:r>
            <a:r>
              <a:rPr lang="es-CL" dirty="0" smtClean="0"/>
              <a:t>1973 </a:t>
            </a:r>
            <a:r>
              <a:rPr lang="es-CL" dirty="0"/>
              <a:t>nace el IASC (International </a:t>
            </a:r>
            <a:r>
              <a:rPr lang="es-CL" dirty="0" err="1"/>
              <a:t>Accounting</a:t>
            </a:r>
            <a:r>
              <a:rPr lang="es-CL" dirty="0"/>
              <a:t> Standard </a:t>
            </a:r>
            <a:r>
              <a:rPr lang="es-CL" dirty="0" err="1"/>
              <a:t>Comitee</a:t>
            </a:r>
            <a:r>
              <a:rPr lang="es-CL" dirty="0"/>
              <a:t>) por convenio de diferentes países, donde destacan Australia, Japón, Canadá, Estados Unidos, Holanda, </a:t>
            </a:r>
            <a:r>
              <a:rPr lang="es-CL" dirty="0" smtClean="0"/>
              <a:t>entre </a:t>
            </a:r>
            <a:r>
              <a:rPr lang="es-CL" dirty="0"/>
              <a:t>otros.</a:t>
            </a:r>
          </a:p>
          <a:p>
            <a:endParaRPr lang="es-CL" b="1" dirty="0"/>
          </a:p>
        </p:txBody>
      </p:sp>
    </p:spTree>
    <p:extLst>
      <p:ext uri="{BB962C8B-B14F-4D97-AF65-F5344CB8AC3E}">
        <p14:creationId xmlns:p14="http://schemas.microsoft.com/office/powerpoint/2010/main" val="607137259"/>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685800"/>
            <a:ext cx="8001000" cy="737756"/>
          </a:xfrm>
        </p:spPr>
        <p:txBody>
          <a:bodyPr>
            <a:noAutofit/>
          </a:bodyPr>
          <a:lstStyle/>
          <a:p>
            <a:r>
              <a:rPr lang="es-CL" sz="2800" dirty="0" smtClean="0">
                <a:solidFill>
                  <a:schemeClr val="bg1"/>
                </a:solidFill>
                <a:latin typeface="Arial" panose="020B0604020202020204" pitchFamily="34" charset="0"/>
                <a:cs typeface="Arial" panose="020B0604020202020204" pitchFamily="34" charset="0"/>
              </a:rPr>
              <a:t>La</a:t>
            </a:r>
            <a:r>
              <a:rPr lang="es-CL" sz="2800" dirty="0" smtClean="0">
                <a:solidFill>
                  <a:schemeClr val="bg1"/>
                </a:solidFill>
              </a:rPr>
              <a:t>s </a:t>
            </a:r>
            <a:r>
              <a:rPr lang="es-CL" sz="2800" dirty="0" err="1" smtClean="0">
                <a:solidFill>
                  <a:schemeClr val="bg1"/>
                </a:solidFill>
              </a:rPr>
              <a:t>niif</a:t>
            </a:r>
            <a:endParaRPr lang="es-CL" sz="2800" dirty="0">
              <a:solidFill>
                <a:schemeClr val="bg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511216" y="1536193"/>
            <a:ext cx="11680783" cy="5169408"/>
          </a:xfrm>
        </p:spPr>
        <p:txBody>
          <a:bodyPr/>
          <a:lstStyle/>
          <a:p>
            <a:r>
              <a:rPr lang="es-CL" b="1" u="sng" dirty="0" smtClean="0"/>
              <a:t>IFRS </a:t>
            </a:r>
            <a:r>
              <a:rPr lang="es-CL" b="1" u="sng" dirty="0"/>
              <a:t>en Chile: Desarrollo </a:t>
            </a:r>
            <a:r>
              <a:rPr lang="es-CL" b="1" u="sng" dirty="0" smtClean="0"/>
              <a:t>Histórico( continuación</a:t>
            </a:r>
            <a:r>
              <a:rPr lang="es-CL" b="1" u="sng" dirty="0" smtClean="0"/>
              <a:t>)</a:t>
            </a:r>
          </a:p>
          <a:p>
            <a:endParaRPr lang="es-CL" b="1" u="sng" dirty="0"/>
          </a:p>
          <a:p>
            <a:r>
              <a:rPr lang="es-CL" dirty="0" smtClean="0"/>
              <a:t>Este </a:t>
            </a:r>
            <a:r>
              <a:rPr lang="es-CL" dirty="0"/>
              <a:t>comité estableció una única norma paralela a local que fue denominada </a:t>
            </a:r>
            <a:r>
              <a:rPr lang="es-CL" b="1" dirty="0"/>
              <a:t>NIC (Norma Internacional de Contabilidad)</a:t>
            </a:r>
            <a:r>
              <a:rPr lang="es-CL" dirty="0"/>
              <a:t>, la sede del IASC está en Londres, la idea de las NIC eran normas que fueran aplicables a todos los países en convenios y por lo cual tendrían que ser lo más genéricas posibles para que cualquier profesional contable las pueda aplicar y muestren información entendible para cualquier usuario de la información de cualquier país. </a:t>
            </a:r>
            <a:endParaRPr lang="es-CL" b="1" dirty="0"/>
          </a:p>
        </p:txBody>
      </p:sp>
    </p:spTree>
    <p:extLst>
      <p:ext uri="{BB962C8B-B14F-4D97-AF65-F5344CB8AC3E}">
        <p14:creationId xmlns:p14="http://schemas.microsoft.com/office/powerpoint/2010/main" val="2092084156"/>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685800"/>
            <a:ext cx="8001000" cy="737756"/>
          </a:xfrm>
        </p:spPr>
        <p:txBody>
          <a:bodyPr>
            <a:noAutofit/>
          </a:bodyPr>
          <a:lstStyle/>
          <a:p>
            <a:r>
              <a:rPr lang="es-CL" sz="2800" dirty="0" smtClean="0">
                <a:solidFill>
                  <a:schemeClr val="bg1"/>
                </a:solidFill>
                <a:latin typeface="Arial" panose="020B0604020202020204" pitchFamily="34" charset="0"/>
                <a:cs typeface="Arial" panose="020B0604020202020204" pitchFamily="34" charset="0"/>
              </a:rPr>
              <a:t>La</a:t>
            </a:r>
            <a:r>
              <a:rPr lang="es-CL" sz="2800" dirty="0" smtClean="0">
                <a:solidFill>
                  <a:schemeClr val="bg1"/>
                </a:solidFill>
              </a:rPr>
              <a:t>s </a:t>
            </a:r>
            <a:r>
              <a:rPr lang="es-CL" sz="2800" dirty="0" err="1" smtClean="0">
                <a:solidFill>
                  <a:schemeClr val="bg1"/>
                </a:solidFill>
              </a:rPr>
              <a:t>niif</a:t>
            </a:r>
            <a:endParaRPr lang="es-CL" sz="2800" dirty="0">
              <a:solidFill>
                <a:schemeClr val="bg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511216" y="1536193"/>
            <a:ext cx="11680783" cy="5169408"/>
          </a:xfrm>
        </p:spPr>
        <p:txBody>
          <a:bodyPr/>
          <a:lstStyle/>
          <a:p>
            <a:r>
              <a:rPr lang="es-CL" b="1" u="sng" dirty="0" smtClean="0"/>
              <a:t>IFRS </a:t>
            </a:r>
            <a:r>
              <a:rPr lang="es-CL" b="1" u="sng" dirty="0"/>
              <a:t>en Chile: Desarrollo </a:t>
            </a:r>
            <a:r>
              <a:rPr lang="es-CL" b="1" u="sng" dirty="0" smtClean="0"/>
              <a:t>Histórico( continuación</a:t>
            </a:r>
            <a:r>
              <a:rPr lang="es-CL" b="1" u="sng" dirty="0" smtClean="0"/>
              <a:t>)</a:t>
            </a:r>
          </a:p>
          <a:p>
            <a:endParaRPr lang="es-CL" b="1" u="sng" dirty="0"/>
          </a:p>
          <a:p>
            <a:r>
              <a:rPr lang="es-CL" dirty="0" smtClean="0"/>
              <a:t>El </a:t>
            </a:r>
            <a:r>
              <a:rPr lang="es-CL" dirty="0"/>
              <a:t>problema que esto genera es que al abarcar tantos escenarios paralelos, la norma es de difícil interpretación, problema que fue solucionado en </a:t>
            </a:r>
            <a:r>
              <a:rPr lang="es-CL" dirty="0" smtClean="0"/>
              <a:t>1997</a:t>
            </a:r>
            <a:r>
              <a:rPr lang="es-CL" dirty="0"/>
              <a:t>, cuando el IASC creó un comité de interpretaciones (SIC), mediante temas contables de lo cual ha generado controversia, y también velar por la aplicación rigurosa para la elaboración adecuada por parte de todos los países inscritos.</a:t>
            </a:r>
            <a:endParaRPr lang="es-CL" b="1" dirty="0"/>
          </a:p>
        </p:txBody>
      </p:sp>
    </p:spTree>
    <p:extLst>
      <p:ext uri="{BB962C8B-B14F-4D97-AF65-F5344CB8AC3E}">
        <p14:creationId xmlns:p14="http://schemas.microsoft.com/office/powerpoint/2010/main" val="586250507"/>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539496"/>
            <a:ext cx="8001000" cy="240792"/>
          </a:xfrm>
        </p:spPr>
        <p:txBody>
          <a:bodyPr>
            <a:noAutofit/>
          </a:bodyPr>
          <a:lstStyle/>
          <a:p>
            <a:r>
              <a:rPr lang="es-CL" sz="2800" dirty="0" smtClean="0">
                <a:solidFill>
                  <a:schemeClr val="bg1"/>
                </a:solidFill>
                <a:latin typeface="Arial" panose="020B0604020202020204" pitchFamily="34" charset="0"/>
                <a:cs typeface="Arial" panose="020B0604020202020204" pitchFamily="34" charset="0"/>
              </a:rPr>
              <a:t>La</a:t>
            </a:r>
            <a:r>
              <a:rPr lang="es-CL" sz="2800" dirty="0" smtClean="0">
                <a:solidFill>
                  <a:schemeClr val="bg1"/>
                </a:solidFill>
              </a:rPr>
              <a:t>s </a:t>
            </a:r>
            <a:r>
              <a:rPr lang="es-CL" sz="2800" dirty="0" err="1" smtClean="0">
                <a:solidFill>
                  <a:schemeClr val="bg1"/>
                </a:solidFill>
              </a:rPr>
              <a:t>niif</a:t>
            </a:r>
            <a:endParaRPr lang="es-CL" sz="2800" dirty="0">
              <a:solidFill>
                <a:schemeClr val="bg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511216" y="1423556"/>
            <a:ext cx="10473775" cy="5282045"/>
          </a:xfrm>
        </p:spPr>
        <p:txBody>
          <a:bodyPr/>
          <a:lstStyle/>
          <a:p>
            <a:pPr fontAlgn="base"/>
            <a:r>
              <a:rPr lang="es-CL" b="1" u="sng" dirty="0" smtClean="0"/>
              <a:t>IFRS en </a:t>
            </a:r>
            <a:r>
              <a:rPr lang="es-CL" b="1" u="sng" dirty="0"/>
              <a:t>Chile: </a:t>
            </a:r>
            <a:r>
              <a:rPr lang="es-CL" b="1" u="sng" dirty="0" smtClean="0"/>
              <a:t>Desarrollo Histórico( continuación)</a:t>
            </a:r>
          </a:p>
          <a:p>
            <a:pPr fontAlgn="base"/>
            <a:r>
              <a:rPr lang="es-CL" dirty="0"/>
              <a:t>En paralelo y durante la misma década de los noventa, el IASC estaba consiente que las actuales normas intencionales se limitaban solo a lo contable, sin considerar variables económicas, de administración, de finanzas entre otras, por lo cual ya se estaba replanteando la reorganización de la entidad para dar paso al IASB (International </a:t>
            </a:r>
            <a:r>
              <a:rPr lang="es-CL" dirty="0" err="1"/>
              <a:t>Accounting</a:t>
            </a:r>
            <a:r>
              <a:rPr lang="es-CL" dirty="0"/>
              <a:t> Standard </a:t>
            </a:r>
            <a:r>
              <a:rPr lang="es-CL" dirty="0" err="1"/>
              <a:t>Board</a:t>
            </a:r>
            <a:r>
              <a:rPr lang="es-CL" dirty="0"/>
              <a:t>), también destacando que la experiencia en integración económica de los países europeos, saben lo primordial que es la armonización económica para las relaciones comerciales, de inversiones y todo lo relacionado a lo que concierne el mundo de los negocios.</a:t>
            </a:r>
            <a:endParaRPr lang="es-CL" b="1" u="sng" dirty="0"/>
          </a:p>
          <a:p>
            <a:endParaRPr lang="es-CL" b="1" dirty="0"/>
          </a:p>
        </p:txBody>
      </p:sp>
    </p:spTree>
    <p:extLst>
      <p:ext uri="{BB962C8B-B14F-4D97-AF65-F5344CB8AC3E}">
        <p14:creationId xmlns:p14="http://schemas.microsoft.com/office/powerpoint/2010/main" val="3017293103"/>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539496"/>
            <a:ext cx="8001000" cy="240792"/>
          </a:xfrm>
        </p:spPr>
        <p:txBody>
          <a:bodyPr>
            <a:noAutofit/>
          </a:bodyPr>
          <a:lstStyle/>
          <a:p>
            <a:r>
              <a:rPr lang="es-CL" sz="2800" dirty="0" smtClean="0">
                <a:solidFill>
                  <a:schemeClr val="bg1"/>
                </a:solidFill>
                <a:latin typeface="Arial" panose="020B0604020202020204" pitchFamily="34" charset="0"/>
                <a:cs typeface="Arial" panose="020B0604020202020204" pitchFamily="34" charset="0"/>
              </a:rPr>
              <a:t>La</a:t>
            </a:r>
            <a:r>
              <a:rPr lang="es-CL" sz="2800" dirty="0" smtClean="0">
                <a:solidFill>
                  <a:schemeClr val="bg1"/>
                </a:solidFill>
              </a:rPr>
              <a:t>s </a:t>
            </a:r>
            <a:r>
              <a:rPr lang="es-CL" sz="2800" dirty="0" err="1" smtClean="0">
                <a:solidFill>
                  <a:schemeClr val="bg1"/>
                </a:solidFill>
              </a:rPr>
              <a:t>niif</a:t>
            </a:r>
            <a:endParaRPr lang="es-CL" sz="2800" dirty="0">
              <a:solidFill>
                <a:schemeClr val="bg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511216" y="1423556"/>
            <a:ext cx="10473775" cy="5282045"/>
          </a:xfrm>
        </p:spPr>
        <p:txBody>
          <a:bodyPr/>
          <a:lstStyle/>
          <a:p>
            <a:pPr fontAlgn="base"/>
            <a:r>
              <a:rPr lang="es-CL" b="1" u="sng" dirty="0" smtClean="0"/>
              <a:t>IFRS en </a:t>
            </a:r>
            <a:r>
              <a:rPr lang="es-CL" b="1" u="sng" dirty="0"/>
              <a:t>Chile: </a:t>
            </a:r>
            <a:r>
              <a:rPr lang="es-CL" b="1" u="sng" dirty="0" smtClean="0"/>
              <a:t>Desarrollo Histórico( continuación )</a:t>
            </a:r>
          </a:p>
          <a:p>
            <a:pPr fontAlgn="base"/>
            <a:r>
              <a:rPr lang="es-CL" dirty="0"/>
              <a:t> </a:t>
            </a:r>
            <a:r>
              <a:rPr lang="es-CL" dirty="0" smtClean="0"/>
              <a:t>A lo anterior cabe agregar que  aquel </a:t>
            </a:r>
            <a:r>
              <a:rPr lang="es-CL" dirty="0"/>
              <a:t>país que no estaba de acuerdo con el tema de estas normas era EE.UU que tenía sus propias normas de contabilidad, las USGAAP, pero su rol protagónico a medida que paso el tiempo fue disminuyendo, hasta el punto donde gracias a ciertos fraudes financieros como Enron o </a:t>
            </a:r>
            <a:r>
              <a:rPr lang="es-CL" dirty="0" err="1"/>
              <a:t>Worldcom</a:t>
            </a:r>
            <a:r>
              <a:rPr lang="es-CL" dirty="0"/>
              <a:t>, levantaron una serie de crítica por los usuarios de los EE.FF y eso conllevo que conjunto con la estricta ley </a:t>
            </a:r>
            <a:r>
              <a:rPr lang="es-CL" dirty="0" err="1"/>
              <a:t>Sarbanex-Oxley</a:t>
            </a:r>
            <a:r>
              <a:rPr lang="es-CL" dirty="0"/>
              <a:t> (Ley SOX), el ente encargado de elaborar las USGAAP y el IASB, se alinearan con principios comunes, formando la comisión </a:t>
            </a:r>
            <a:r>
              <a:rPr lang="es-CL" dirty="0" err="1"/>
              <a:t>Tradeway</a:t>
            </a:r>
            <a:r>
              <a:rPr lang="es-CL" dirty="0"/>
              <a:t>, donde el propósito es derogar en el largo plazo todas las NIC, y formar normas más integras, denominadas </a:t>
            </a:r>
            <a:r>
              <a:rPr lang="es-CL" b="1" dirty="0"/>
              <a:t>IFRS (International </a:t>
            </a:r>
            <a:r>
              <a:rPr lang="es-CL" b="1" dirty="0" err="1"/>
              <a:t>Financial</a:t>
            </a:r>
            <a:r>
              <a:rPr lang="es-CL" b="1" dirty="0"/>
              <a:t> </a:t>
            </a:r>
            <a:r>
              <a:rPr lang="es-CL" b="1" dirty="0" err="1"/>
              <a:t>Reporting</a:t>
            </a:r>
            <a:r>
              <a:rPr lang="es-CL" b="1" dirty="0"/>
              <a:t> </a:t>
            </a:r>
            <a:r>
              <a:rPr lang="es-CL" b="1" dirty="0" err="1"/>
              <a:t>Standards</a:t>
            </a:r>
            <a:r>
              <a:rPr lang="es-CL" b="1" dirty="0"/>
              <a:t>)</a:t>
            </a:r>
            <a:endParaRPr lang="es-CL" b="1" u="sng" dirty="0"/>
          </a:p>
          <a:p>
            <a:endParaRPr lang="es-CL" b="1" dirty="0"/>
          </a:p>
        </p:txBody>
      </p:sp>
    </p:spTree>
    <p:extLst>
      <p:ext uri="{BB962C8B-B14F-4D97-AF65-F5344CB8AC3E}">
        <p14:creationId xmlns:p14="http://schemas.microsoft.com/office/powerpoint/2010/main" val="3392684594"/>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539496"/>
            <a:ext cx="8001000" cy="240792"/>
          </a:xfrm>
        </p:spPr>
        <p:txBody>
          <a:bodyPr>
            <a:noAutofit/>
          </a:bodyPr>
          <a:lstStyle/>
          <a:p>
            <a:r>
              <a:rPr lang="es-CL" sz="2800" dirty="0" smtClean="0">
                <a:solidFill>
                  <a:schemeClr val="bg1"/>
                </a:solidFill>
                <a:latin typeface="Arial" panose="020B0604020202020204" pitchFamily="34" charset="0"/>
                <a:cs typeface="Arial" panose="020B0604020202020204" pitchFamily="34" charset="0"/>
              </a:rPr>
              <a:t>La</a:t>
            </a:r>
            <a:r>
              <a:rPr lang="es-CL" sz="2800" dirty="0" smtClean="0">
                <a:solidFill>
                  <a:schemeClr val="bg1"/>
                </a:solidFill>
              </a:rPr>
              <a:t>s </a:t>
            </a:r>
            <a:r>
              <a:rPr lang="es-CL" sz="2800" dirty="0" err="1" smtClean="0">
                <a:solidFill>
                  <a:schemeClr val="bg1"/>
                </a:solidFill>
              </a:rPr>
              <a:t>niif</a:t>
            </a:r>
            <a:endParaRPr lang="es-CL" sz="2800" dirty="0">
              <a:solidFill>
                <a:schemeClr val="bg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511216" y="1423556"/>
            <a:ext cx="10473775" cy="5282045"/>
          </a:xfrm>
        </p:spPr>
        <p:txBody>
          <a:bodyPr/>
          <a:lstStyle/>
          <a:p>
            <a:pPr fontAlgn="base"/>
            <a:r>
              <a:rPr lang="es-CL" u="sng" dirty="0">
                <a:solidFill>
                  <a:schemeClr val="bg1"/>
                </a:solidFill>
              </a:rPr>
              <a:t>IFRS en Chile: Relación con Chile</a:t>
            </a:r>
          </a:p>
          <a:p>
            <a:pPr fontAlgn="base"/>
            <a:r>
              <a:rPr lang="es-CL" dirty="0"/>
              <a:t>Chile tiene su asociación gremial denominada “</a:t>
            </a:r>
            <a:r>
              <a:rPr lang="es-CL" b="1" dirty="0"/>
              <a:t>El colegio de Contadores de Chile A.G</a:t>
            </a:r>
            <a:r>
              <a:rPr lang="es-CL" dirty="0"/>
              <a:t>”, constituida en </a:t>
            </a:r>
            <a:r>
              <a:rPr lang="es-CL" dirty="0" smtClean="0"/>
              <a:t>1932</a:t>
            </a:r>
            <a:r>
              <a:rPr lang="es-CL" dirty="0"/>
              <a:t>, hasta el año </a:t>
            </a:r>
            <a:r>
              <a:rPr lang="es-CL" dirty="0" smtClean="0"/>
              <a:t>2008 </a:t>
            </a:r>
            <a:r>
              <a:rPr lang="es-CL" dirty="0"/>
              <a:t>trabajaba con los PCGA (Principios de Contabilidad Generalmente aceptados), que obliga a los contadores a elaborar Estados Financieros en base a boletines técnicos), pero Chile no está exento de la era de la globalización, y ante la incorporación de este país a la OCDE, y la entrada de inversionistas extranjeros que exigen información que logre ser entendible para estos, indica que Chile llegó a la fase de convergencia, en donde el año </a:t>
            </a:r>
            <a:r>
              <a:rPr lang="es-CL" dirty="0" smtClean="0"/>
              <a:t>2009 </a:t>
            </a:r>
            <a:r>
              <a:rPr lang="es-CL" dirty="0"/>
              <a:t>todas las Sociedades Anónimas abiertas, tienen la obligación de presentar sus Estados Financieros con </a:t>
            </a:r>
            <a:r>
              <a:rPr lang="es-CL" b="1" dirty="0"/>
              <a:t>IFRS en su versión FULL (para grandes empresas)</a:t>
            </a:r>
            <a:r>
              <a:rPr lang="es-CL" dirty="0"/>
              <a:t>, en el caso de las PYMES, la obligación corrió hacia el año </a:t>
            </a:r>
            <a:r>
              <a:rPr lang="es-CL" dirty="0" smtClean="0"/>
              <a:t>2014 </a:t>
            </a:r>
            <a:r>
              <a:rPr lang="es-CL" dirty="0"/>
              <a:t>en su versión </a:t>
            </a:r>
            <a:r>
              <a:rPr lang="es-CL" b="1" dirty="0"/>
              <a:t>EPYM (para pequeñas y medianas empresas)</a:t>
            </a:r>
            <a:r>
              <a:rPr lang="es-CL" dirty="0"/>
              <a:t> y la obligación para las entidades de gobierno para el año </a:t>
            </a:r>
            <a:r>
              <a:rPr lang="es-CL" dirty="0" smtClean="0"/>
              <a:t>2016</a:t>
            </a:r>
            <a:r>
              <a:rPr lang="es-CL" b="1" dirty="0"/>
              <a:t> en su versión SP (normas aplicadas al sector público).</a:t>
            </a:r>
            <a:endParaRPr lang="es-CL" dirty="0"/>
          </a:p>
          <a:p>
            <a:endParaRPr lang="es-CL" b="1" dirty="0"/>
          </a:p>
        </p:txBody>
      </p:sp>
    </p:spTree>
    <p:extLst>
      <p:ext uri="{BB962C8B-B14F-4D97-AF65-F5344CB8AC3E}">
        <p14:creationId xmlns:p14="http://schemas.microsoft.com/office/powerpoint/2010/main" val="3460579128"/>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539496"/>
            <a:ext cx="8001000" cy="240792"/>
          </a:xfrm>
        </p:spPr>
        <p:txBody>
          <a:bodyPr>
            <a:noAutofit/>
          </a:bodyPr>
          <a:lstStyle/>
          <a:p>
            <a:r>
              <a:rPr lang="es-CL" sz="2800" dirty="0" smtClean="0">
                <a:solidFill>
                  <a:schemeClr val="bg1"/>
                </a:solidFill>
                <a:latin typeface="Arial" panose="020B0604020202020204" pitchFamily="34" charset="0"/>
                <a:cs typeface="Arial" panose="020B0604020202020204" pitchFamily="34" charset="0"/>
              </a:rPr>
              <a:t>La</a:t>
            </a:r>
            <a:r>
              <a:rPr lang="es-CL" sz="2800" dirty="0" smtClean="0">
                <a:solidFill>
                  <a:schemeClr val="bg1"/>
                </a:solidFill>
              </a:rPr>
              <a:t>s </a:t>
            </a:r>
            <a:r>
              <a:rPr lang="es-CL" sz="2800" dirty="0" err="1" smtClean="0">
                <a:solidFill>
                  <a:schemeClr val="bg1"/>
                </a:solidFill>
              </a:rPr>
              <a:t>niif</a:t>
            </a:r>
            <a:endParaRPr lang="es-CL" sz="2800" dirty="0">
              <a:solidFill>
                <a:schemeClr val="bg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511216" y="1423556"/>
            <a:ext cx="10473775" cy="5282045"/>
          </a:xfrm>
        </p:spPr>
        <p:txBody>
          <a:bodyPr/>
          <a:lstStyle/>
          <a:p>
            <a:pPr fontAlgn="base"/>
            <a:r>
              <a:rPr lang="es-CL" u="sng" dirty="0">
                <a:solidFill>
                  <a:schemeClr val="bg1"/>
                </a:solidFill>
              </a:rPr>
              <a:t>IFRS en Chile: Conclusiones</a:t>
            </a:r>
          </a:p>
          <a:p>
            <a:pPr fontAlgn="base"/>
            <a:r>
              <a:rPr lang="es-CL" dirty="0"/>
              <a:t>A pesar que no sea contador, si usted utiliza un Estado Financiero para tomar decisiones, se entiende que debe ser relevante saber tópicos elementales de cómo se elaboran estos.</a:t>
            </a:r>
          </a:p>
          <a:p>
            <a:pPr fontAlgn="base"/>
            <a:r>
              <a:rPr lang="es-CL" dirty="0"/>
              <a:t>La mejor manera de que se implemente en su bagaje cultural, es que logre hacer un curso básico de este tema.</a:t>
            </a:r>
          </a:p>
          <a:p>
            <a:pPr fontAlgn="base"/>
            <a:r>
              <a:rPr lang="es-CL" dirty="0"/>
              <a:t>Se recomienda a las empresas no ver la contabilidad como una base de cálculo y pago de impuestos, los Estados Financieros son más que eso, son la base para la toma de decisiones.</a:t>
            </a:r>
          </a:p>
          <a:p>
            <a:endParaRPr lang="es-CL" b="1" dirty="0"/>
          </a:p>
        </p:txBody>
      </p:sp>
    </p:spTree>
    <p:extLst>
      <p:ext uri="{BB962C8B-B14F-4D97-AF65-F5344CB8AC3E}">
        <p14:creationId xmlns:p14="http://schemas.microsoft.com/office/powerpoint/2010/main" val="3440939575"/>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685800"/>
            <a:ext cx="8001000" cy="737756"/>
          </a:xfrm>
        </p:spPr>
        <p:txBody>
          <a:bodyPr>
            <a:noAutofit/>
          </a:bodyPr>
          <a:lstStyle/>
          <a:p>
            <a:r>
              <a:rPr lang="es-CL" sz="2800" dirty="0" smtClean="0">
                <a:solidFill>
                  <a:schemeClr val="bg1"/>
                </a:solidFill>
                <a:latin typeface="Arial" panose="020B0604020202020204" pitchFamily="34" charset="0"/>
                <a:cs typeface="Arial" panose="020B0604020202020204" pitchFamily="34" charset="0"/>
              </a:rPr>
              <a:t>Los principios contables básicos</a:t>
            </a:r>
            <a:endParaRPr lang="es-CL" sz="2800" dirty="0">
              <a:solidFill>
                <a:schemeClr val="bg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511217" y="4758267"/>
            <a:ext cx="6400800" cy="1947333"/>
          </a:xfrm>
        </p:spPr>
        <p:txBody>
          <a:bodyPr/>
          <a:lstStyle/>
          <a:p>
            <a:r>
              <a:rPr lang="es-CL" b="1" dirty="0" smtClean="0"/>
              <a:t>DOCENTE: Profesor  Civil Señor Norman Rodriguez Ortega</a:t>
            </a:r>
            <a:endParaRPr lang="es-CL" b="1" dirty="0"/>
          </a:p>
        </p:txBody>
      </p:sp>
      <p:graphicFrame>
        <p:nvGraphicFramePr>
          <p:cNvPr id="5" name="Objeto 4"/>
          <p:cNvGraphicFramePr>
            <a:graphicFrameLocks noChangeAspect="1"/>
          </p:cNvGraphicFramePr>
          <p:nvPr>
            <p:extLst>
              <p:ext uri="{D42A27DB-BD31-4B8C-83A1-F6EECF244321}">
                <p14:modId xmlns:p14="http://schemas.microsoft.com/office/powerpoint/2010/main" val="943593259"/>
              </p:ext>
            </p:extLst>
          </p:nvPr>
        </p:nvGraphicFramePr>
        <p:xfrm>
          <a:off x="0" y="0"/>
          <a:ext cx="12192000" cy="6858000"/>
        </p:xfrm>
        <a:graphic>
          <a:graphicData uri="http://schemas.openxmlformats.org/presentationml/2006/ole">
            <mc:AlternateContent xmlns:mc="http://schemas.openxmlformats.org/markup-compatibility/2006">
              <mc:Choice xmlns:v="urn:schemas-microsoft-com:vml" Requires="v">
                <p:oleObj spid="_x0000_s1197" name="Acrobat Document" r:id="rId3" imgW="9601200" imgH="5829300" progId="AcroExch.Document.11">
                  <p:embed/>
                </p:oleObj>
              </mc:Choice>
              <mc:Fallback>
                <p:oleObj name="Acrobat Document" r:id="rId3" imgW="9601200" imgH="5829300" progId="AcroExch.Document.11">
                  <p:embed/>
                  <p:pic>
                    <p:nvPicPr>
                      <p:cNvPr id="0" name=""/>
                      <p:cNvPicPr/>
                      <p:nvPr/>
                    </p:nvPicPr>
                    <p:blipFill>
                      <a:blip r:embed="rId4"/>
                      <a:stretch>
                        <a:fillRect/>
                      </a:stretch>
                    </p:blipFill>
                    <p:spPr>
                      <a:xfrm>
                        <a:off x="0" y="0"/>
                        <a:ext cx="12192000" cy="6858000"/>
                      </a:xfrm>
                      <a:prstGeom prst="rect">
                        <a:avLst/>
                      </a:prstGeom>
                    </p:spPr>
                  </p:pic>
                </p:oleObj>
              </mc:Fallback>
            </mc:AlternateContent>
          </a:graphicData>
        </a:graphic>
      </p:graphicFrame>
    </p:spTree>
    <p:extLst>
      <p:ext uri="{BB962C8B-B14F-4D97-AF65-F5344CB8AC3E}">
        <p14:creationId xmlns:p14="http://schemas.microsoft.com/office/powerpoint/2010/main" val="1889530511"/>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685800"/>
            <a:ext cx="8001000" cy="737756"/>
          </a:xfrm>
        </p:spPr>
        <p:txBody>
          <a:bodyPr>
            <a:normAutofit fontScale="90000"/>
          </a:bodyPr>
          <a:lstStyle/>
          <a:p>
            <a:r>
              <a:rPr lang="es-CL" dirty="0" smtClean="0">
                <a:solidFill>
                  <a:schemeClr val="bg1"/>
                </a:solidFill>
              </a:rPr>
              <a:t>LA ECUACION CONTABLE</a:t>
            </a:r>
            <a:endParaRPr lang="es-CL" dirty="0">
              <a:solidFill>
                <a:schemeClr val="bg1"/>
              </a:solidFill>
            </a:endParaRPr>
          </a:p>
        </p:txBody>
      </p:sp>
      <p:sp>
        <p:nvSpPr>
          <p:cNvPr id="3" name="Subtítulo 2"/>
          <p:cNvSpPr>
            <a:spLocks noGrp="1"/>
          </p:cNvSpPr>
          <p:nvPr>
            <p:ph type="subTitle" idx="1"/>
          </p:nvPr>
        </p:nvSpPr>
        <p:spPr/>
        <p:txBody>
          <a:bodyPr/>
          <a:lstStyle/>
          <a:p>
            <a:r>
              <a:rPr lang="es-CL" b="1" dirty="0" smtClean="0"/>
              <a:t>DOCENTE: Profesor  Civil Señor Norman Rodriguez Ortega</a:t>
            </a:r>
            <a:endParaRPr lang="es-CL" b="1" dirty="0"/>
          </a:p>
        </p:txBody>
      </p:sp>
    </p:spTree>
    <p:extLst>
      <p:ext uri="{BB962C8B-B14F-4D97-AF65-F5344CB8AC3E}">
        <p14:creationId xmlns:p14="http://schemas.microsoft.com/office/powerpoint/2010/main" val="96720304"/>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685800"/>
            <a:ext cx="8001000" cy="737756"/>
          </a:xfrm>
        </p:spPr>
        <p:txBody>
          <a:bodyPr>
            <a:noAutofit/>
          </a:bodyPr>
          <a:lstStyle/>
          <a:p>
            <a:r>
              <a:rPr lang="es-CL" sz="2800" dirty="0" smtClean="0">
                <a:solidFill>
                  <a:schemeClr val="bg1"/>
                </a:solidFill>
                <a:latin typeface="Arial" panose="020B0604020202020204" pitchFamily="34" charset="0"/>
                <a:cs typeface="Arial" panose="020B0604020202020204" pitchFamily="34" charset="0"/>
              </a:rPr>
              <a:t>Los principios contables básicos</a:t>
            </a:r>
            <a:endParaRPr lang="es-CL" sz="2800" dirty="0">
              <a:solidFill>
                <a:schemeClr val="bg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511217" y="1732547"/>
            <a:ext cx="10990972" cy="4973053"/>
          </a:xfrm>
        </p:spPr>
        <p:txBody>
          <a:bodyPr>
            <a:normAutofit/>
          </a:bodyPr>
          <a:lstStyle/>
          <a:p>
            <a:r>
              <a:rPr lang="es-CL" sz="2400" dirty="0" smtClean="0">
                <a:latin typeface="Arial" panose="020B0604020202020204" pitchFamily="34" charset="0"/>
                <a:cs typeface="Arial" panose="020B0604020202020204" pitchFamily="34" charset="0"/>
              </a:rPr>
              <a:t>Los PCGA más utilizados son los siguientes, a saber:</a:t>
            </a:r>
          </a:p>
          <a:p>
            <a:r>
              <a:rPr lang="es-CL" sz="2400" b="1" u="sng" dirty="0" smtClean="0">
                <a:latin typeface="Arial" panose="020B0604020202020204" pitchFamily="34" charset="0"/>
                <a:cs typeface="Arial" panose="020B0604020202020204" pitchFamily="34" charset="0"/>
              </a:rPr>
              <a:t>Términos monetarios</a:t>
            </a:r>
            <a:r>
              <a:rPr lang="es-CL" sz="2400" u="sng" dirty="0" smtClean="0">
                <a:latin typeface="Arial" panose="020B0604020202020204" pitchFamily="34" charset="0"/>
                <a:cs typeface="Arial" panose="020B0604020202020204" pitchFamily="34" charset="0"/>
              </a:rPr>
              <a:t>. </a:t>
            </a:r>
            <a:r>
              <a:rPr lang="es-CL" sz="2400" dirty="0" smtClean="0">
                <a:latin typeface="Arial" panose="020B0604020202020204" pitchFamily="34" charset="0"/>
                <a:cs typeface="Arial" panose="020B0604020202020204" pitchFamily="34" charset="0"/>
              </a:rPr>
              <a:t>No constituye  información contable todo aquello que no puede expresarse en términos monetarios, como por ejemplo una importante reunión de negocios con un potencial cliente , salvo la cuenta del almuerzo del restaurant en donde se desarrollo la reunión.</a:t>
            </a:r>
          </a:p>
          <a:p>
            <a:endParaRPr lang="es-CL" sz="2400" dirty="0">
              <a:latin typeface="Arial" panose="020B0604020202020204" pitchFamily="34" charset="0"/>
              <a:cs typeface="Arial" panose="020B0604020202020204" pitchFamily="34" charset="0"/>
            </a:endParaRPr>
          </a:p>
          <a:p>
            <a:r>
              <a:rPr lang="es-CL" sz="2400" b="1" u="sng" dirty="0" smtClean="0">
                <a:latin typeface="Arial" panose="020B0604020202020204" pitchFamily="34" charset="0"/>
                <a:cs typeface="Arial" panose="020B0604020202020204" pitchFamily="34" charset="0"/>
              </a:rPr>
              <a:t>Asociación</a:t>
            </a:r>
            <a:r>
              <a:rPr lang="es-CL" sz="2400" u="sng" dirty="0" smtClean="0">
                <a:latin typeface="Arial" panose="020B0604020202020204" pitchFamily="34" charset="0"/>
                <a:cs typeface="Arial" panose="020B0604020202020204" pitchFamily="34" charset="0"/>
              </a:rPr>
              <a:t>. </a:t>
            </a:r>
            <a:r>
              <a:rPr lang="es-CL" sz="2400" dirty="0" smtClean="0">
                <a:latin typeface="Arial" panose="020B0604020202020204" pitchFamily="34" charset="0"/>
                <a:cs typeface="Arial" panose="020B0604020202020204" pitchFamily="34" charset="0"/>
              </a:rPr>
              <a:t>Cuando se reconoce un ingreso ( o venta) durante un período  deben reconocerse además todos los gastos efectuados en la generación del mismo ingreso.</a:t>
            </a:r>
          </a:p>
          <a:p>
            <a:endParaRPr lang="es-CL"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80504116"/>
      </p:ext>
    </p:extLst>
  </p:cSld>
  <p:clrMapOvr>
    <a:masterClrMapping/>
  </p:clrMapOvr>
  <p:timing>
    <p:tnLst>
      <p:par>
        <p:cTn id="1" dur="indefinite" restart="never" nodeType="tmRoot"/>
      </p:par>
    </p:tnLst>
  </p:timing>
</p:sld>
</file>

<file path=ppt/theme/theme1.xml><?xml version="1.0" encoding="utf-8"?>
<a:theme xmlns:a="http://schemas.openxmlformats.org/drawingml/2006/main" name="Sector">
  <a:themeElements>
    <a:clrScheme name="Slice">
      <a:dk1>
        <a:sysClr val="windowText" lastClr="000000"/>
      </a:dk1>
      <a:lt1>
        <a:sysClr val="window" lastClr="FFFFFF"/>
      </a:lt1>
      <a:dk2>
        <a:srgbClr val="537D0B"/>
      </a:dk2>
      <a:lt2>
        <a:srgbClr val="A9E257"/>
      </a:lt2>
      <a:accent1>
        <a:srgbClr val="38540A"/>
      </a:accent1>
      <a:accent2>
        <a:srgbClr val="31A274"/>
      </a:accent2>
      <a:accent3>
        <a:srgbClr val="236073"/>
      </a:accent3>
      <a:accent4>
        <a:srgbClr val="6C4D90"/>
      </a:accent4>
      <a:accent5>
        <a:srgbClr val="983C27"/>
      </a:accent5>
      <a:accent6>
        <a:srgbClr val="CD811F"/>
      </a:accent6>
      <a:hlink>
        <a:srgbClr val="293F06"/>
      </a:hlink>
      <a:folHlink>
        <a:srgbClr val="68883A"/>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9759155-7935-4C61-A06C-C04380D1B16E}"/>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Slice</Template>
  <TotalTime>848</TotalTime>
  <Words>6208</Words>
  <Application>Microsoft Office PowerPoint</Application>
  <PresentationFormat>Panorámica</PresentationFormat>
  <Paragraphs>428</Paragraphs>
  <Slides>74</Slides>
  <Notes>0</Notes>
  <HiddenSlides>0</HiddenSlides>
  <MMClips>0</MMClips>
  <ScaleCrop>false</ScaleCrop>
  <HeadingPairs>
    <vt:vector size="8" baseType="variant">
      <vt:variant>
        <vt:lpstr>Fuentes usadas</vt:lpstr>
      </vt:variant>
      <vt:variant>
        <vt:i4>4</vt:i4>
      </vt:variant>
      <vt:variant>
        <vt:lpstr>Tema</vt:lpstr>
      </vt:variant>
      <vt:variant>
        <vt:i4>1</vt:i4>
      </vt:variant>
      <vt:variant>
        <vt:lpstr>Servidores OLE incrustados</vt:lpstr>
      </vt:variant>
      <vt:variant>
        <vt:i4>1</vt:i4>
      </vt:variant>
      <vt:variant>
        <vt:lpstr>Títulos de diapositiva</vt:lpstr>
      </vt:variant>
      <vt:variant>
        <vt:i4>74</vt:i4>
      </vt:variant>
    </vt:vector>
  </HeadingPairs>
  <TitlesOfParts>
    <vt:vector size="80" baseType="lpstr">
      <vt:lpstr>Arial</vt:lpstr>
      <vt:lpstr>Calibri</vt:lpstr>
      <vt:lpstr>Century Gothic</vt:lpstr>
      <vt:lpstr>Wingdings 3</vt:lpstr>
      <vt:lpstr>Sector</vt:lpstr>
      <vt:lpstr>Acrobat Document</vt:lpstr>
      <vt:lpstr> Unidad Temática  Uno LA  contabilidad financiera y la gerencial</vt:lpstr>
      <vt:lpstr>LA  contabilidad financiera y la gerencial</vt:lpstr>
      <vt:lpstr>LA  contabilidad financiera y la gerencial</vt:lpstr>
      <vt:lpstr>LA  contabilidad financiera y la gerencial</vt:lpstr>
      <vt:lpstr>  unidad temática uno LA ECUACION CONTABLE</vt:lpstr>
      <vt:lpstr>LA ECUACION CONTABLE</vt:lpstr>
      <vt:lpstr>LA ECUACION CONTABLE</vt:lpstr>
      <vt:lpstr>LA ECUACION CONTABLE</vt:lpstr>
      <vt:lpstr>LA ECUACION CONTABLE</vt:lpstr>
      <vt:lpstr>LA ECUACION CONTABLE</vt:lpstr>
      <vt:lpstr>LA ECUACION CONTABLE</vt:lpstr>
      <vt:lpstr>LA ECUACION CONTABLE</vt:lpstr>
      <vt:lpstr>LA ECUACION CONTABLE</vt:lpstr>
      <vt:lpstr>LA ECUACION CONTABLE</vt:lpstr>
      <vt:lpstr>LA ECUACION CONTABLE</vt:lpstr>
      <vt:lpstr>LA ECUACION CONTABLE</vt:lpstr>
      <vt:lpstr>LA ECUACION CONTABLE</vt:lpstr>
      <vt:lpstr>LA ECUACION CONTABLE</vt:lpstr>
      <vt:lpstr>LA ECUACION CONTABLE</vt:lpstr>
      <vt:lpstr>LA ECUACION CONTABLE</vt:lpstr>
      <vt:lpstr>LA ECUACION CONTABLE</vt:lpstr>
      <vt:lpstr>LA ECUACION CONTABLE</vt:lpstr>
      <vt:lpstr>LA ECUACION CONTABLE</vt:lpstr>
      <vt:lpstr>LA ECUACION CONTABLE</vt:lpstr>
      <vt:lpstr>LA ECUACION CONTABLE</vt:lpstr>
      <vt:lpstr>LA ECUACION CONTABLE</vt:lpstr>
      <vt:lpstr>LA ECUACION CONTABLE</vt:lpstr>
      <vt:lpstr>LA ECUACION CONTABLE</vt:lpstr>
      <vt:lpstr>UNIDAD TEMÁTICA UNO Los principios contables básicos</vt:lpstr>
      <vt:lpstr>Los principios contables básicos</vt:lpstr>
      <vt:lpstr>Los principios contables básicos</vt:lpstr>
      <vt:lpstr>Los principios contables básicos</vt:lpstr>
      <vt:lpstr>Los principios contables básicos</vt:lpstr>
      <vt:lpstr>Los principios contables básicos</vt:lpstr>
      <vt:lpstr>Los principios contables básicos</vt:lpstr>
      <vt:lpstr> unidad temática uno La cuenta</vt:lpstr>
      <vt:lpstr>La cuenta</vt:lpstr>
      <vt:lpstr>La cuenta</vt:lpstr>
      <vt:lpstr>La cuenta</vt:lpstr>
      <vt:lpstr>La cuenta</vt:lpstr>
      <vt:lpstr>La cuenta</vt:lpstr>
      <vt:lpstr>La cuenta</vt:lpstr>
      <vt:lpstr>La cuenta</vt:lpstr>
      <vt:lpstr>   La cuenta</vt:lpstr>
      <vt:lpstr>La cuenta DE ACTIVO</vt:lpstr>
      <vt:lpstr>La cuenta de activo</vt:lpstr>
      <vt:lpstr>La cuenta de activo</vt:lpstr>
      <vt:lpstr>La cuenta de pasivo </vt:lpstr>
      <vt:lpstr>La cuenta de PASIVO</vt:lpstr>
      <vt:lpstr>La cuenta de pasivo</vt:lpstr>
      <vt:lpstr>Las cuentas Y SU CLASIFICACIÓN</vt:lpstr>
      <vt:lpstr>Las cuentas Y SU CLASIFICACIÓN</vt:lpstr>
      <vt:lpstr>La cuenta  de  Patrimonio</vt:lpstr>
      <vt:lpstr>Las cuentas Y SU CLASIFICACIÓN</vt:lpstr>
      <vt:lpstr>La cuenta de pérdidas</vt:lpstr>
      <vt:lpstr>La cuenta de Ganancias</vt:lpstr>
      <vt:lpstr>Las cuentas Y SU CLASIFICACIÓN</vt:lpstr>
      <vt:lpstr>Las cuentas Y SU CLASIFICACIÓN</vt:lpstr>
      <vt:lpstr>Las cuentas Y SU CLASIFICACIÓN</vt:lpstr>
      <vt:lpstr>Las cuentas Y SU CLASIFICACIÓN</vt:lpstr>
      <vt:lpstr>Las cuentas Y SU CLASIFICACIÓN</vt:lpstr>
      <vt:lpstr>Las cuentas Y SU CLASIFICACIÓN</vt:lpstr>
      <vt:lpstr>Las cuentas Y SU CLASIFICACIÓN</vt:lpstr>
      <vt:lpstr>Las niif</vt:lpstr>
      <vt:lpstr>Las niif</vt:lpstr>
      <vt:lpstr>Las niif</vt:lpstr>
      <vt:lpstr>Las niif</vt:lpstr>
      <vt:lpstr>Las niif</vt:lpstr>
      <vt:lpstr>Las niif</vt:lpstr>
      <vt:lpstr>Las niif</vt:lpstr>
      <vt:lpstr>Las niif</vt:lpstr>
      <vt:lpstr>Los principios contables básicos</vt:lpstr>
      <vt:lpstr>LA ECUACION CONTABLE</vt:lpstr>
      <vt:lpstr>Los principios contables básicos</vt:lpstr>
    </vt:vector>
  </TitlesOfParts>
  <Company>Hewlett-Packard Company</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ECUACION CONTABLE</dc:title>
  <dc:creator>Norman Rodriguez Ortega</dc:creator>
  <cp:lastModifiedBy>Norman Rodriguez Ortega</cp:lastModifiedBy>
  <cp:revision>198</cp:revision>
  <cp:lastPrinted>2020-01-10T14:22:23Z</cp:lastPrinted>
  <dcterms:created xsi:type="dcterms:W3CDTF">2019-12-13T18:38:57Z</dcterms:created>
  <dcterms:modified xsi:type="dcterms:W3CDTF">2020-01-10T15:03:01Z</dcterms:modified>
</cp:coreProperties>
</file>