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tiff" ContentType="image/tiff"/>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4" r:id="rId1"/>
  </p:sldMasterIdLst>
  <p:notesMasterIdLst>
    <p:notesMasterId r:id="rId23"/>
  </p:notesMasterIdLst>
  <p:sldIdLst>
    <p:sldId id="256" r:id="rId2"/>
    <p:sldId id="331" r:id="rId3"/>
    <p:sldId id="340" r:id="rId4"/>
    <p:sldId id="341" r:id="rId5"/>
    <p:sldId id="342" r:id="rId6"/>
    <p:sldId id="344" r:id="rId7"/>
    <p:sldId id="345" r:id="rId8"/>
    <p:sldId id="346" r:id="rId9"/>
    <p:sldId id="347" r:id="rId10"/>
    <p:sldId id="349" r:id="rId11"/>
    <p:sldId id="350" r:id="rId12"/>
    <p:sldId id="335" r:id="rId13"/>
    <p:sldId id="336" r:id="rId14"/>
    <p:sldId id="330" r:id="rId15"/>
    <p:sldId id="351" r:id="rId16"/>
    <p:sldId id="352" r:id="rId17"/>
    <p:sldId id="281" r:id="rId18"/>
    <p:sldId id="278" r:id="rId19"/>
    <p:sldId id="283" r:id="rId20"/>
    <p:sldId id="282" r:id="rId21"/>
    <p:sldId id="285" r:id="rId22"/>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laudio Figueroa Escalier" initials="C.F.E"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56F"/>
    <a:srgbClr val="FF910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Estilo medio 2 - Énfasis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Estilo medio 2 - Énfasis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E8034E78-7F5D-4C2E-B375-FC64B27BC917}" styleName="Estilo oscuro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Estilo oscuro 1 - Énfasis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6760"/>
    <p:restoredTop sz="93673"/>
  </p:normalViewPr>
  <p:slideViewPr>
    <p:cSldViewPr>
      <p:cViewPr varScale="1">
        <p:scale>
          <a:sx n="100" d="100"/>
          <a:sy n="100" d="100"/>
        </p:scale>
        <p:origin x="264" y="168"/>
      </p:cViewPr>
      <p:guideLst>
        <p:guide orient="horz" pos="2160"/>
        <p:guide pos="3840"/>
      </p:guideLst>
    </p:cSldViewPr>
  </p:slideViewPr>
  <p:notesTextViewPr>
    <p:cViewPr>
      <p:scale>
        <a:sx n="1" d="1"/>
        <a:sy n="1" d="1"/>
      </p:scale>
      <p:origin x="0" y="0"/>
    </p:cViewPr>
  </p:notesTextViewPr>
  <p:sorterViewPr>
    <p:cViewPr>
      <p:scale>
        <a:sx n="100" d="100"/>
        <a:sy n="100" d="100"/>
      </p:scale>
      <p:origin x="0" y="-298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2D8A80-312E-4B45-88CF-D1D20CEADDBA}" type="doc">
      <dgm:prSet loTypeId="urn:microsoft.com/office/officeart/2008/layout/VerticalCurvedList" loCatId="" qsTypeId="urn:microsoft.com/office/officeart/2005/8/quickstyle/simple1" qsCatId="simple" csTypeId="urn:microsoft.com/office/officeart/2005/8/colors/accent1_2" csCatId="accent1" phldr="1"/>
      <dgm:spPr/>
      <dgm:t>
        <a:bodyPr/>
        <a:lstStyle/>
        <a:p>
          <a:endParaRPr lang="es-ES"/>
        </a:p>
      </dgm:t>
    </dgm:pt>
    <dgm:pt modelId="{411742F4-3BB0-0747-94CB-ADA912A5323E}">
      <dgm:prSet phldrT="[Texto]"/>
      <dgm:spPr/>
      <dgm:t>
        <a:bodyPr/>
        <a:lstStyle/>
        <a:p>
          <a:r>
            <a:rPr lang="es-ES" dirty="0">
              <a:latin typeface="CMU Serif Roman" panose="02000603000000000000" pitchFamily="2" charset="0"/>
              <a:ea typeface="CMU Serif Roman" panose="02000603000000000000" pitchFamily="2" charset="0"/>
              <a:cs typeface="CMU Serif Roman" panose="02000603000000000000" pitchFamily="2" charset="0"/>
            </a:rPr>
            <a:t>Diagrama de interacciones</a:t>
          </a:r>
        </a:p>
      </dgm:t>
    </dgm:pt>
    <dgm:pt modelId="{031F9B61-3DB4-FD43-8E28-7F42661813A7}" type="parTrans" cxnId="{9534AD72-95DE-814B-A448-A0927F75254D}">
      <dgm:prSet/>
      <dgm:spPr/>
      <dgm:t>
        <a:bodyPr/>
        <a:lstStyle/>
        <a:p>
          <a:endParaRPr lang="es-ES"/>
        </a:p>
      </dgm:t>
    </dgm:pt>
    <dgm:pt modelId="{C75E7EC0-30B3-C34B-95E7-6DF3ECB6DF3E}" type="sibTrans" cxnId="{9534AD72-95DE-814B-A448-A0927F75254D}">
      <dgm:prSet/>
      <dgm:spPr/>
      <dgm:t>
        <a:bodyPr/>
        <a:lstStyle/>
        <a:p>
          <a:endParaRPr lang="es-ES"/>
        </a:p>
      </dgm:t>
    </dgm:pt>
    <dgm:pt modelId="{96274CEB-D112-8C48-A4FD-DB8DF050B62C}">
      <dgm:prSet phldrT="[Texto]"/>
      <dgm:spPr/>
      <dgm:t>
        <a:bodyPr/>
        <a:lstStyle/>
        <a:p>
          <a:r>
            <a:rPr lang="es-ES" dirty="0">
              <a:latin typeface="CMU Serif Roman" panose="02000603000000000000" pitchFamily="2" charset="0"/>
              <a:ea typeface="CMU Serif Roman" panose="02000603000000000000" pitchFamily="2" charset="0"/>
              <a:cs typeface="CMU Serif Roman" panose="02000603000000000000" pitchFamily="2" charset="0"/>
            </a:rPr>
            <a:t>Inventario de fuerzas</a:t>
          </a:r>
        </a:p>
      </dgm:t>
    </dgm:pt>
    <dgm:pt modelId="{33B47927-38DE-014B-9656-C83D08AC81D6}" type="parTrans" cxnId="{AD603EC6-08A1-2B45-B6DF-86294FC7B644}">
      <dgm:prSet/>
      <dgm:spPr/>
      <dgm:t>
        <a:bodyPr/>
        <a:lstStyle/>
        <a:p>
          <a:endParaRPr lang="es-ES"/>
        </a:p>
      </dgm:t>
    </dgm:pt>
    <dgm:pt modelId="{D17DCCF9-18D6-0140-9D94-3D3B182A5630}" type="sibTrans" cxnId="{AD603EC6-08A1-2B45-B6DF-86294FC7B644}">
      <dgm:prSet/>
      <dgm:spPr/>
      <dgm:t>
        <a:bodyPr/>
        <a:lstStyle/>
        <a:p>
          <a:endParaRPr lang="es-ES"/>
        </a:p>
      </dgm:t>
    </dgm:pt>
    <dgm:pt modelId="{554360C4-0AD5-8948-AAC5-F4B3CCA14677}">
      <dgm:prSet phldrT="[Texto]"/>
      <dgm:spPr/>
      <dgm:t>
        <a:bodyPr/>
        <a:lstStyle/>
        <a:p>
          <a:r>
            <a:rPr lang="es-ES" dirty="0">
              <a:latin typeface="CMU Serif Roman" panose="02000603000000000000" pitchFamily="2" charset="0"/>
              <a:ea typeface="CMU Serif Roman" panose="02000603000000000000" pitchFamily="2" charset="0"/>
              <a:cs typeface="CMU Serif Roman" panose="02000603000000000000" pitchFamily="2" charset="0"/>
            </a:rPr>
            <a:t>Diagrama de cuerpo libre</a:t>
          </a:r>
        </a:p>
      </dgm:t>
    </dgm:pt>
    <dgm:pt modelId="{604B7F4F-7794-C54E-8807-A125EE7E1892}" type="parTrans" cxnId="{1A10EE34-CD44-0F4E-92FD-FCC9383EACA4}">
      <dgm:prSet/>
      <dgm:spPr/>
      <dgm:t>
        <a:bodyPr/>
        <a:lstStyle/>
        <a:p>
          <a:endParaRPr lang="es-ES"/>
        </a:p>
      </dgm:t>
    </dgm:pt>
    <dgm:pt modelId="{CEF9EAA8-6686-FD42-8826-52019A5816CE}" type="sibTrans" cxnId="{1A10EE34-CD44-0F4E-92FD-FCC9383EACA4}">
      <dgm:prSet/>
      <dgm:spPr/>
      <dgm:t>
        <a:bodyPr/>
        <a:lstStyle/>
        <a:p>
          <a:endParaRPr lang="es-ES"/>
        </a:p>
      </dgm:t>
    </dgm:pt>
    <dgm:pt modelId="{09F7A3D4-A6C8-394F-A25A-9FC1A80BB658}">
      <dgm:prSet phldrT="[Texto]"/>
      <dgm:spPr/>
      <dgm:t>
        <a:bodyPr/>
        <a:lstStyle/>
        <a:p>
          <a:r>
            <a:rPr lang="es-ES" dirty="0">
              <a:latin typeface="CMU Serif Roman" panose="02000603000000000000" pitchFamily="2" charset="0"/>
              <a:ea typeface="CMU Serif Roman" panose="02000603000000000000" pitchFamily="2" charset="0"/>
              <a:cs typeface="CMU Serif Roman" panose="02000603000000000000" pitchFamily="2" charset="0"/>
            </a:rPr>
            <a:t>Predicción de la aceleración (centrípeta)</a:t>
          </a:r>
        </a:p>
      </dgm:t>
    </dgm:pt>
    <dgm:pt modelId="{F5955718-F4F8-BB47-B836-E0F793B84D9A}" type="parTrans" cxnId="{F4F6D351-7CDF-464E-9BEC-F86A3F65FABB}">
      <dgm:prSet/>
      <dgm:spPr/>
      <dgm:t>
        <a:bodyPr/>
        <a:lstStyle/>
        <a:p>
          <a:endParaRPr lang="es-ES"/>
        </a:p>
      </dgm:t>
    </dgm:pt>
    <dgm:pt modelId="{25B57DBF-0272-1842-8870-D3C70334B586}" type="sibTrans" cxnId="{F4F6D351-7CDF-464E-9BEC-F86A3F65FABB}">
      <dgm:prSet/>
      <dgm:spPr/>
      <dgm:t>
        <a:bodyPr/>
        <a:lstStyle/>
        <a:p>
          <a:endParaRPr lang="es-ES"/>
        </a:p>
      </dgm:t>
    </dgm:pt>
    <dgm:pt modelId="{D4B67069-D851-BB4F-8BB0-86B4D7E3B06A}">
      <dgm:prSet phldrT="[Texto]"/>
      <dgm:spPr/>
      <dgm:t>
        <a:bodyPr/>
        <a:lstStyle/>
        <a:p>
          <a:r>
            <a:rPr lang="es-ES" dirty="0">
              <a:latin typeface="CMU Serif Roman" panose="02000603000000000000" pitchFamily="2" charset="0"/>
              <a:ea typeface="CMU Serif Roman" panose="02000603000000000000" pitchFamily="2" charset="0"/>
              <a:cs typeface="CMU Serif Roman" panose="02000603000000000000" pitchFamily="2" charset="0"/>
            </a:rPr>
            <a:t>Aplicaciones Leyes de Newton</a:t>
          </a:r>
        </a:p>
      </dgm:t>
    </dgm:pt>
    <dgm:pt modelId="{3483AAAC-8EEF-B144-8715-218679EA0834}" type="parTrans" cxnId="{D55B4339-D9AD-2B4F-A250-2982C9C9C91A}">
      <dgm:prSet/>
      <dgm:spPr/>
      <dgm:t>
        <a:bodyPr/>
        <a:lstStyle/>
        <a:p>
          <a:endParaRPr lang="es-ES"/>
        </a:p>
      </dgm:t>
    </dgm:pt>
    <dgm:pt modelId="{5928F52D-BA3F-B54F-A566-573EC65B4CE7}" type="sibTrans" cxnId="{D55B4339-D9AD-2B4F-A250-2982C9C9C91A}">
      <dgm:prSet/>
      <dgm:spPr/>
      <dgm:t>
        <a:bodyPr/>
        <a:lstStyle/>
        <a:p>
          <a:endParaRPr lang="es-ES"/>
        </a:p>
      </dgm:t>
    </dgm:pt>
    <dgm:pt modelId="{9D6AA04C-4C2A-F949-A86F-6FAC8B7F634D}">
      <dgm:prSet phldrT="[Texto]"/>
      <dgm:spPr/>
      <dgm:t>
        <a:bodyPr/>
        <a:lstStyle/>
        <a:p>
          <a:r>
            <a:rPr lang="es-ES" dirty="0">
              <a:latin typeface="CMU Serif Roman" panose="02000603000000000000" pitchFamily="2" charset="0"/>
              <a:ea typeface="CMU Serif Roman" panose="02000603000000000000" pitchFamily="2" charset="0"/>
              <a:cs typeface="CMU Serif Roman" panose="02000603000000000000" pitchFamily="2" charset="0"/>
            </a:rPr>
            <a:t>Resolución y su interpretación</a:t>
          </a:r>
        </a:p>
      </dgm:t>
    </dgm:pt>
    <dgm:pt modelId="{DA8A2874-D359-9240-B8CA-FCA059EFEB25}" type="parTrans" cxnId="{2D5729CC-BDF5-FD48-A689-B6BAA1ADF222}">
      <dgm:prSet/>
      <dgm:spPr/>
      <dgm:t>
        <a:bodyPr/>
        <a:lstStyle/>
        <a:p>
          <a:endParaRPr lang="es-ES"/>
        </a:p>
      </dgm:t>
    </dgm:pt>
    <dgm:pt modelId="{3D9A9A45-8BA1-C441-8BBC-143433A9CE62}" type="sibTrans" cxnId="{2D5729CC-BDF5-FD48-A689-B6BAA1ADF222}">
      <dgm:prSet/>
      <dgm:spPr/>
      <dgm:t>
        <a:bodyPr/>
        <a:lstStyle/>
        <a:p>
          <a:endParaRPr lang="es-ES"/>
        </a:p>
      </dgm:t>
    </dgm:pt>
    <dgm:pt modelId="{57D59C2D-2473-D046-9018-DD21C133E186}" type="pres">
      <dgm:prSet presAssocID="{C02D8A80-312E-4B45-88CF-D1D20CEADDBA}" presName="Name0" presStyleCnt="0">
        <dgm:presLayoutVars>
          <dgm:chMax val="7"/>
          <dgm:chPref val="7"/>
          <dgm:dir/>
        </dgm:presLayoutVars>
      </dgm:prSet>
      <dgm:spPr/>
    </dgm:pt>
    <dgm:pt modelId="{4D90690D-6B48-F947-AE39-AB5F4D179E16}" type="pres">
      <dgm:prSet presAssocID="{C02D8A80-312E-4B45-88CF-D1D20CEADDBA}" presName="Name1" presStyleCnt="0"/>
      <dgm:spPr/>
    </dgm:pt>
    <dgm:pt modelId="{D5746F11-A972-7D47-A97B-C7861483E3F8}" type="pres">
      <dgm:prSet presAssocID="{C02D8A80-312E-4B45-88CF-D1D20CEADDBA}" presName="cycle" presStyleCnt="0"/>
      <dgm:spPr/>
    </dgm:pt>
    <dgm:pt modelId="{8B8A03ED-C258-3A4D-9AB1-798D33D7FC2D}" type="pres">
      <dgm:prSet presAssocID="{C02D8A80-312E-4B45-88CF-D1D20CEADDBA}" presName="srcNode" presStyleLbl="node1" presStyleIdx="0" presStyleCnt="6"/>
      <dgm:spPr/>
    </dgm:pt>
    <dgm:pt modelId="{DE50C590-7AD9-D94A-8EDA-83220A75BD6A}" type="pres">
      <dgm:prSet presAssocID="{C02D8A80-312E-4B45-88CF-D1D20CEADDBA}" presName="conn" presStyleLbl="parChTrans1D2" presStyleIdx="0" presStyleCnt="1"/>
      <dgm:spPr/>
    </dgm:pt>
    <dgm:pt modelId="{BBA343DF-3851-1B40-AB42-63BBD6FDAC06}" type="pres">
      <dgm:prSet presAssocID="{C02D8A80-312E-4B45-88CF-D1D20CEADDBA}" presName="extraNode" presStyleLbl="node1" presStyleIdx="0" presStyleCnt="6"/>
      <dgm:spPr/>
    </dgm:pt>
    <dgm:pt modelId="{82388208-5F9B-6447-892C-3D8EE26D6CC5}" type="pres">
      <dgm:prSet presAssocID="{C02D8A80-312E-4B45-88CF-D1D20CEADDBA}" presName="dstNode" presStyleLbl="node1" presStyleIdx="0" presStyleCnt="6"/>
      <dgm:spPr/>
    </dgm:pt>
    <dgm:pt modelId="{6F39740B-3A38-DF4A-9ECD-95EBE3FA82E7}" type="pres">
      <dgm:prSet presAssocID="{411742F4-3BB0-0747-94CB-ADA912A5323E}" presName="text_1" presStyleLbl="node1" presStyleIdx="0" presStyleCnt="6">
        <dgm:presLayoutVars>
          <dgm:bulletEnabled val="1"/>
        </dgm:presLayoutVars>
      </dgm:prSet>
      <dgm:spPr/>
    </dgm:pt>
    <dgm:pt modelId="{57880FAC-5230-C24F-B168-C9091117B4E1}" type="pres">
      <dgm:prSet presAssocID="{411742F4-3BB0-0747-94CB-ADA912A5323E}" presName="accent_1" presStyleCnt="0"/>
      <dgm:spPr/>
    </dgm:pt>
    <dgm:pt modelId="{8F19C103-C5DC-2346-82F3-D416E645D07F}" type="pres">
      <dgm:prSet presAssocID="{411742F4-3BB0-0747-94CB-ADA912A5323E}" presName="accentRepeatNode" presStyleLbl="solidFgAcc1" presStyleIdx="0" presStyleCnt="6"/>
      <dgm:spPr/>
    </dgm:pt>
    <dgm:pt modelId="{7EC5BB90-7645-0B44-B7C9-F159314C2888}" type="pres">
      <dgm:prSet presAssocID="{96274CEB-D112-8C48-A4FD-DB8DF050B62C}" presName="text_2" presStyleLbl="node1" presStyleIdx="1" presStyleCnt="6">
        <dgm:presLayoutVars>
          <dgm:bulletEnabled val="1"/>
        </dgm:presLayoutVars>
      </dgm:prSet>
      <dgm:spPr/>
    </dgm:pt>
    <dgm:pt modelId="{106E58C9-F618-404C-9177-65CC878A3148}" type="pres">
      <dgm:prSet presAssocID="{96274CEB-D112-8C48-A4FD-DB8DF050B62C}" presName="accent_2" presStyleCnt="0"/>
      <dgm:spPr/>
    </dgm:pt>
    <dgm:pt modelId="{0B1B9F8F-0607-3A45-916D-03000E6729DD}" type="pres">
      <dgm:prSet presAssocID="{96274CEB-D112-8C48-A4FD-DB8DF050B62C}" presName="accentRepeatNode" presStyleLbl="solidFgAcc1" presStyleIdx="1" presStyleCnt="6"/>
      <dgm:spPr/>
    </dgm:pt>
    <dgm:pt modelId="{CAE316D5-F489-3C4E-A8DF-9F2B5EBB8137}" type="pres">
      <dgm:prSet presAssocID="{554360C4-0AD5-8948-AAC5-F4B3CCA14677}" presName="text_3" presStyleLbl="node1" presStyleIdx="2" presStyleCnt="6">
        <dgm:presLayoutVars>
          <dgm:bulletEnabled val="1"/>
        </dgm:presLayoutVars>
      </dgm:prSet>
      <dgm:spPr/>
    </dgm:pt>
    <dgm:pt modelId="{37029777-4F28-3245-831E-E53AE09F83EB}" type="pres">
      <dgm:prSet presAssocID="{554360C4-0AD5-8948-AAC5-F4B3CCA14677}" presName="accent_3" presStyleCnt="0"/>
      <dgm:spPr/>
    </dgm:pt>
    <dgm:pt modelId="{C018BCEF-570D-D84E-9FBC-4107B7A67D80}" type="pres">
      <dgm:prSet presAssocID="{554360C4-0AD5-8948-AAC5-F4B3CCA14677}" presName="accentRepeatNode" presStyleLbl="solidFgAcc1" presStyleIdx="2" presStyleCnt="6"/>
      <dgm:spPr/>
    </dgm:pt>
    <dgm:pt modelId="{98EF123D-DE7D-D047-894B-2E4203A17332}" type="pres">
      <dgm:prSet presAssocID="{09F7A3D4-A6C8-394F-A25A-9FC1A80BB658}" presName="text_4" presStyleLbl="node1" presStyleIdx="3" presStyleCnt="6">
        <dgm:presLayoutVars>
          <dgm:bulletEnabled val="1"/>
        </dgm:presLayoutVars>
      </dgm:prSet>
      <dgm:spPr/>
    </dgm:pt>
    <dgm:pt modelId="{0086C77D-8DD4-7047-80B6-176A1878DC29}" type="pres">
      <dgm:prSet presAssocID="{09F7A3D4-A6C8-394F-A25A-9FC1A80BB658}" presName="accent_4" presStyleCnt="0"/>
      <dgm:spPr/>
    </dgm:pt>
    <dgm:pt modelId="{37CE4D03-08DF-DD4C-8A3B-8D7F4A63C1AA}" type="pres">
      <dgm:prSet presAssocID="{09F7A3D4-A6C8-394F-A25A-9FC1A80BB658}" presName="accentRepeatNode" presStyleLbl="solidFgAcc1" presStyleIdx="3" presStyleCnt="6"/>
      <dgm:spPr/>
    </dgm:pt>
    <dgm:pt modelId="{495E0013-23F6-D949-A4D7-2F3CB78167B4}" type="pres">
      <dgm:prSet presAssocID="{D4B67069-D851-BB4F-8BB0-86B4D7E3B06A}" presName="text_5" presStyleLbl="node1" presStyleIdx="4" presStyleCnt="6">
        <dgm:presLayoutVars>
          <dgm:bulletEnabled val="1"/>
        </dgm:presLayoutVars>
      </dgm:prSet>
      <dgm:spPr/>
    </dgm:pt>
    <dgm:pt modelId="{EBC72651-9338-9646-A171-3ECD31D70278}" type="pres">
      <dgm:prSet presAssocID="{D4B67069-D851-BB4F-8BB0-86B4D7E3B06A}" presName="accent_5" presStyleCnt="0"/>
      <dgm:spPr/>
    </dgm:pt>
    <dgm:pt modelId="{62E482B2-367B-554D-8298-FDB8ADEDB9D2}" type="pres">
      <dgm:prSet presAssocID="{D4B67069-D851-BB4F-8BB0-86B4D7E3B06A}" presName="accentRepeatNode" presStyleLbl="solidFgAcc1" presStyleIdx="4" presStyleCnt="6"/>
      <dgm:spPr/>
    </dgm:pt>
    <dgm:pt modelId="{AE1F2FE4-2EBD-5A40-9AB6-FD46B8971919}" type="pres">
      <dgm:prSet presAssocID="{9D6AA04C-4C2A-F949-A86F-6FAC8B7F634D}" presName="text_6" presStyleLbl="node1" presStyleIdx="5" presStyleCnt="6">
        <dgm:presLayoutVars>
          <dgm:bulletEnabled val="1"/>
        </dgm:presLayoutVars>
      </dgm:prSet>
      <dgm:spPr/>
    </dgm:pt>
    <dgm:pt modelId="{68F99F34-15EB-AD42-8A84-379B3EECD9A8}" type="pres">
      <dgm:prSet presAssocID="{9D6AA04C-4C2A-F949-A86F-6FAC8B7F634D}" presName="accent_6" presStyleCnt="0"/>
      <dgm:spPr/>
    </dgm:pt>
    <dgm:pt modelId="{FB58934F-A411-4F4E-AB03-C02B5D03505C}" type="pres">
      <dgm:prSet presAssocID="{9D6AA04C-4C2A-F949-A86F-6FAC8B7F634D}" presName="accentRepeatNode" presStyleLbl="solidFgAcc1" presStyleIdx="5" presStyleCnt="6"/>
      <dgm:spPr/>
    </dgm:pt>
  </dgm:ptLst>
  <dgm:cxnLst>
    <dgm:cxn modelId="{05D8A10A-80F0-7241-9E8D-16AB7EBEBBAA}" type="presOf" srcId="{9D6AA04C-4C2A-F949-A86F-6FAC8B7F634D}" destId="{AE1F2FE4-2EBD-5A40-9AB6-FD46B8971919}" srcOrd="0" destOrd="0" presId="urn:microsoft.com/office/officeart/2008/layout/VerticalCurvedList"/>
    <dgm:cxn modelId="{96527724-6824-3A48-8A67-85184B19ECCD}" type="presOf" srcId="{09F7A3D4-A6C8-394F-A25A-9FC1A80BB658}" destId="{98EF123D-DE7D-D047-894B-2E4203A17332}" srcOrd="0" destOrd="0" presId="urn:microsoft.com/office/officeart/2008/layout/VerticalCurvedList"/>
    <dgm:cxn modelId="{03153D25-DAE2-4249-BF21-28E66FC72B55}" type="presOf" srcId="{554360C4-0AD5-8948-AAC5-F4B3CCA14677}" destId="{CAE316D5-F489-3C4E-A8DF-9F2B5EBB8137}" srcOrd="0" destOrd="0" presId="urn:microsoft.com/office/officeart/2008/layout/VerticalCurvedList"/>
    <dgm:cxn modelId="{1A10EE34-CD44-0F4E-92FD-FCC9383EACA4}" srcId="{C02D8A80-312E-4B45-88CF-D1D20CEADDBA}" destId="{554360C4-0AD5-8948-AAC5-F4B3CCA14677}" srcOrd="2" destOrd="0" parTransId="{604B7F4F-7794-C54E-8807-A125EE7E1892}" sibTransId="{CEF9EAA8-6686-FD42-8826-52019A5816CE}"/>
    <dgm:cxn modelId="{D55B4339-D9AD-2B4F-A250-2982C9C9C91A}" srcId="{C02D8A80-312E-4B45-88CF-D1D20CEADDBA}" destId="{D4B67069-D851-BB4F-8BB0-86B4D7E3B06A}" srcOrd="4" destOrd="0" parTransId="{3483AAAC-8EEF-B144-8715-218679EA0834}" sibTransId="{5928F52D-BA3F-B54F-A566-573EC65B4CE7}"/>
    <dgm:cxn modelId="{F4F6D351-7CDF-464E-9BEC-F86A3F65FABB}" srcId="{C02D8A80-312E-4B45-88CF-D1D20CEADDBA}" destId="{09F7A3D4-A6C8-394F-A25A-9FC1A80BB658}" srcOrd="3" destOrd="0" parTransId="{F5955718-F4F8-BB47-B836-E0F793B84D9A}" sibTransId="{25B57DBF-0272-1842-8870-D3C70334B586}"/>
    <dgm:cxn modelId="{5D30F75A-3021-5A49-8458-63031C7831D8}" type="presOf" srcId="{C02D8A80-312E-4B45-88CF-D1D20CEADDBA}" destId="{57D59C2D-2473-D046-9018-DD21C133E186}" srcOrd="0" destOrd="0" presId="urn:microsoft.com/office/officeart/2008/layout/VerticalCurvedList"/>
    <dgm:cxn modelId="{E112BE5D-D0EF-834D-BD09-AC85C9B9BC38}" type="presOf" srcId="{C75E7EC0-30B3-C34B-95E7-6DF3ECB6DF3E}" destId="{DE50C590-7AD9-D94A-8EDA-83220A75BD6A}" srcOrd="0" destOrd="0" presId="urn:microsoft.com/office/officeart/2008/layout/VerticalCurvedList"/>
    <dgm:cxn modelId="{9534AD72-95DE-814B-A448-A0927F75254D}" srcId="{C02D8A80-312E-4B45-88CF-D1D20CEADDBA}" destId="{411742F4-3BB0-0747-94CB-ADA912A5323E}" srcOrd="0" destOrd="0" parTransId="{031F9B61-3DB4-FD43-8E28-7F42661813A7}" sibTransId="{C75E7EC0-30B3-C34B-95E7-6DF3ECB6DF3E}"/>
    <dgm:cxn modelId="{10E85789-28E0-D64D-A99C-A07007A03830}" type="presOf" srcId="{96274CEB-D112-8C48-A4FD-DB8DF050B62C}" destId="{7EC5BB90-7645-0B44-B7C9-F159314C2888}" srcOrd="0" destOrd="0" presId="urn:microsoft.com/office/officeart/2008/layout/VerticalCurvedList"/>
    <dgm:cxn modelId="{AD603EC6-08A1-2B45-B6DF-86294FC7B644}" srcId="{C02D8A80-312E-4B45-88CF-D1D20CEADDBA}" destId="{96274CEB-D112-8C48-A4FD-DB8DF050B62C}" srcOrd="1" destOrd="0" parTransId="{33B47927-38DE-014B-9656-C83D08AC81D6}" sibTransId="{D17DCCF9-18D6-0140-9D94-3D3B182A5630}"/>
    <dgm:cxn modelId="{2D5729CC-BDF5-FD48-A689-B6BAA1ADF222}" srcId="{C02D8A80-312E-4B45-88CF-D1D20CEADDBA}" destId="{9D6AA04C-4C2A-F949-A86F-6FAC8B7F634D}" srcOrd="5" destOrd="0" parTransId="{DA8A2874-D359-9240-B8CA-FCA059EFEB25}" sibTransId="{3D9A9A45-8BA1-C441-8BBC-143433A9CE62}"/>
    <dgm:cxn modelId="{B20182DA-2B39-C444-8BC0-49779F3FCC7C}" type="presOf" srcId="{D4B67069-D851-BB4F-8BB0-86B4D7E3B06A}" destId="{495E0013-23F6-D949-A4D7-2F3CB78167B4}" srcOrd="0" destOrd="0" presId="urn:microsoft.com/office/officeart/2008/layout/VerticalCurvedList"/>
    <dgm:cxn modelId="{599EEBF4-A1E4-274E-B121-67C1701D2E03}" type="presOf" srcId="{411742F4-3BB0-0747-94CB-ADA912A5323E}" destId="{6F39740B-3A38-DF4A-9ECD-95EBE3FA82E7}" srcOrd="0" destOrd="0" presId="urn:microsoft.com/office/officeart/2008/layout/VerticalCurvedList"/>
    <dgm:cxn modelId="{9EB070CE-2C63-B841-BD22-CA69331F3540}" type="presParOf" srcId="{57D59C2D-2473-D046-9018-DD21C133E186}" destId="{4D90690D-6B48-F947-AE39-AB5F4D179E16}" srcOrd="0" destOrd="0" presId="urn:microsoft.com/office/officeart/2008/layout/VerticalCurvedList"/>
    <dgm:cxn modelId="{DE823BD7-D63F-BB4F-B050-E4C961A23419}" type="presParOf" srcId="{4D90690D-6B48-F947-AE39-AB5F4D179E16}" destId="{D5746F11-A972-7D47-A97B-C7861483E3F8}" srcOrd="0" destOrd="0" presId="urn:microsoft.com/office/officeart/2008/layout/VerticalCurvedList"/>
    <dgm:cxn modelId="{1577B715-1647-8444-A929-AC90973C19A8}" type="presParOf" srcId="{D5746F11-A972-7D47-A97B-C7861483E3F8}" destId="{8B8A03ED-C258-3A4D-9AB1-798D33D7FC2D}" srcOrd="0" destOrd="0" presId="urn:microsoft.com/office/officeart/2008/layout/VerticalCurvedList"/>
    <dgm:cxn modelId="{57FCC3CC-A216-1A41-8ED3-4DE44D87132E}" type="presParOf" srcId="{D5746F11-A972-7D47-A97B-C7861483E3F8}" destId="{DE50C590-7AD9-D94A-8EDA-83220A75BD6A}" srcOrd="1" destOrd="0" presId="urn:microsoft.com/office/officeart/2008/layout/VerticalCurvedList"/>
    <dgm:cxn modelId="{39AC5905-B0F1-EA48-80EA-F23ACB7F26B3}" type="presParOf" srcId="{D5746F11-A972-7D47-A97B-C7861483E3F8}" destId="{BBA343DF-3851-1B40-AB42-63BBD6FDAC06}" srcOrd="2" destOrd="0" presId="urn:microsoft.com/office/officeart/2008/layout/VerticalCurvedList"/>
    <dgm:cxn modelId="{0A5BF42B-577D-1B41-B912-6BBC9FB0AFFC}" type="presParOf" srcId="{D5746F11-A972-7D47-A97B-C7861483E3F8}" destId="{82388208-5F9B-6447-892C-3D8EE26D6CC5}" srcOrd="3" destOrd="0" presId="urn:microsoft.com/office/officeart/2008/layout/VerticalCurvedList"/>
    <dgm:cxn modelId="{51C1CC88-F74B-0147-92B7-70F74DC98C6D}" type="presParOf" srcId="{4D90690D-6B48-F947-AE39-AB5F4D179E16}" destId="{6F39740B-3A38-DF4A-9ECD-95EBE3FA82E7}" srcOrd="1" destOrd="0" presId="urn:microsoft.com/office/officeart/2008/layout/VerticalCurvedList"/>
    <dgm:cxn modelId="{570B67CB-0415-BA4E-8455-ED4E321464C9}" type="presParOf" srcId="{4D90690D-6B48-F947-AE39-AB5F4D179E16}" destId="{57880FAC-5230-C24F-B168-C9091117B4E1}" srcOrd="2" destOrd="0" presId="urn:microsoft.com/office/officeart/2008/layout/VerticalCurvedList"/>
    <dgm:cxn modelId="{87101BF1-BD59-3445-82B9-61DD8AEE0963}" type="presParOf" srcId="{57880FAC-5230-C24F-B168-C9091117B4E1}" destId="{8F19C103-C5DC-2346-82F3-D416E645D07F}" srcOrd="0" destOrd="0" presId="urn:microsoft.com/office/officeart/2008/layout/VerticalCurvedList"/>
    <dgm:cxn modelId="{0578B1F9-80A7-AB4C-9ED2-20AFD2C838D2}" type="presParOf" srcId="{4D90690D-6B48-F947-AE39-AB5F4D179E16}" destId="{7EC5BB90-7645-0B44-B7C9-F159314C2888}" srcOrd="3" destOrd="0" presId="urn:microsoft.com/office/officeart/2008/layout/VerticalCurvedList"/>
    <dgm:cxn modelId="{E5B3170C-19BA-714E-8D5E-EC676CC558C9}" type="presParOf" srcId="{4D90690D-6B48-F947-AE39-AB5F4D179E16}" destId="{106E58C9-F618-404C-9177-65CC878A3148}" srcOrd="4" destOrd="0" presId="urn:microsoft.com/office/officeart/2008/layout/VerticalCurvedList"/>
    <dgm:cxn modelId="{BC7A433C-3C0E-3E46-A157-32DF0F86912E}" type="presParOf" srcId="{106E58C9-F618-404C-9177-65CC878A3148}" destId="{0B1B9F8F-0607-3A45-916D-03000E6729DD}" srcOrd="0" destOrd="0" presId="urn:microsoft.com/office/officeart/2008/layout/VerticalCurvedList"/>
    <dgm:cxn modelId="{2A14619F-654E-604F-AB59-FAA360FC18C4}" type="presParOf" srcId="{4D90690D-6B48-F947-AE39-AB5F4D179E16}" destId="{CAE316D5-F489-3C4E-A8DF-9F2B5EBB8137}" srcOrd="5" destOrd="0" presId="urn:microsoft.com/office/officeart/2008/layout/VerticalCurvedList"/>
    <dgm:cxn modelId="{B4777F9A-1123-A64A-B4F4-38AD5FEC8C06}" type="presParOf" srcId="{4D90690D-6B48-F947-AE39-AB5F4D179E16}" destId="{37029777-4F28-3245-831E-E53AE09F83EB}" srcOrd="6" destOrd="0" presId="urn:microsoft.com/office/officeart/2008/layout/VerticalCurvedList"/>
    <dgm:cxn modelId="{3BB1B04F-7FF3-8D4B-BFC1-85AAA19BD28C}" type="presParOf" srcId="{37029777-4F28-3245-831E-E53AE09F83EB}" destId="{C018BCEF-570D-D84E-9FBC-4107B7A67D80}" srcOrd="0" destOrd="0" presId="urn:microsoft.com/office/officeart/2008/layout/VerticalCurvedList"/>
    <dgm:cxn modelId="{8B1D5651-30A5-1E4F-B8FD-BE37D9EF45EF}" type="presParOf" srcId="{4D90690D-6B48-F947-AE39-AB5F4D179E16}" destId="{98EF123D-DE7D-D047-894B-2E4203A17332}" srcOrd="7" destOrd="0" presId="urn:microsoft.com/office/officeart/2008/layout/VerticalCurvedList"/>
    <dgm:cxn modelId="{59AAFFB2-D50B-2446-8174-8ADD0453CD96}" type="presParOf" srcId="{4D90690D-6B48-F947-AE39-AB5F4D179E16}" destId="{0086C77D-8DD4-7047-80B6-176A1878DC29}" srcOrd="8" destOrd="0" presId="urn:microsoft.com/office/officeart/2008/layout/VerticalCurvedList"/>
    <dgm:cxn modelId="{8F07AAD0-75D6-CB40-A952-47AAEFB3ED2F}" type="presParOf" srcId="{0086C77D-8DD4-7047-80B6-176A1878DC29}" destId="{37CE4D03-08DF-DD4C-8A3B-8D7F4A63C1AA}" srcOrd="0" destOrd="0" presId="urn:microsoft.com/office/officeart/2008/layout/VerticalCurvedList"/>
    <dgm:cxn modelId="{629C9B8B-D108-4F44-92EA-D2FBE3AF7762}" type="presParOf" srcId="{4D90690D-6B48-F947-AE39-AB5F4D179E16}" destId="{495E0013-23F6-D949-A4D7-2F3CB78167B4}" srcOrd="9" destOrd="0" presId="urn:microsoft.com/office/officeart/2008/layout/VerticalCurvedList"/>
    <dgm:cxn modelId="{09001400-710C-634B-9EA9-E894C69207C8}" type="presParOf" srcId="{4D90690D-6B48-F947-AE39-AB5F4D179E16}" destId="{EBC72651-9338-9646-A171-3ECD31D70278}" srcOrd="10" destOrd="0" presId="urn:microsoft.com/office/officeart/2008/layout/VerticalCurvedList"/>
    <dgm:cxn modelId="{FFDD9A48-6F90-F64E-BF9B-8B81549D1F6C}" type="presParOf" srcId="{EBC72651-9338-9646-A171-3ECD31D70278}" destId="{62E482B2-367B-554D-8298-FDB8ADEDB9D2}" srcOrd="0" destOrd="0" presId="urn:microsoft.com/office/officeart/2008/layout/VerticalCurvedList"/>
    <dgm:cxn modelId="{400BD599-FC90-494A-874C-48AA899D76CA}" type="presParOf" srcId="{4D90690D-6B48-F947-AE39-AB5F4D179E16}" destId="{AE1F2FE4-2EBD-5A40-9AB6-FD46B8971919}" srcOrd="11" destOrd="0" presId="urn:microsoft.com/office/officeart/2008/layout/VerticalCurvedList"/>
    <dgm:cxn modelId="{CFFA1259-E670-BA45-9A2B-14E70BC45C17}" type="presParOf" srcId="{4D90690D-6B48-F947-AE39-AB5F4D179E16}" destId="{68F99F34-15EB-AD42-8A84-379B3EECD9A8}" srcOrd="12" destOrd="0" presId="urn:microsoft.com/office/officeart/2008/layout/VerticalCurvedList"/>
    <dgm:cxn modelId="{4E4CF338-B0DD-BD49-837B-43DE2402B810}" type="presParOf" srcId="{68F99F34-15EB-AD42-8A84-379B3EECD9A8}" destId="{FB58934F-A411-4F4E-AB03-C02B5D03505C}"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50C590-7AD9-D94A-8EDA-83220A75BD6A}">
      <dsp:nvSpPr>
        <dsp:cNvPr id="0" name=""/>
        <dsp:cNvSpPr/>
      </dsp:nvSpPr>
      <dsp:spPr>
        <a:xfrm>
          <a:off x="-5964305" y="-912679"/>
          <a:ext cx="7100241" cy="7100241"/>
        </a:xfrm>
        <a:prstGeom prst="blockArc">
          <a:avLst>
            <a:gd name="adj1" fmla="val 18900000"/>
            <a:gd name="adj2" fmla="val 2700000"/>
            <a:gd name="adj3" fmla="val 304"/>
          </a:avLst>
        </a:pr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F39740B-3A38-DF4A-9ECD-95EBE3FA82E7}">
      <dsp:nvSpPr>
        <dsp:cNvPr id="0" name=""/>
        <dsp:cNvSpPr/>
      </dsp:nvSpPr>
      <dsp:spPr>
        <a:xfrm>
          <a:off x="423110" y="277775"/>
          <a:ext cx="8162621" cy="55533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0801" tIns="73660" rIns="73660" bIns="73660" numCol="1" spcCol="1270" anchor="ctr" anchorCtr="0">
          <a:noAutofit/>
        </a:bodyPr>
        <a:lstStyle/>
        <a:p>
          <a:pPr marL="0" lvl="0" indent="0" algn="l" defTabSz="1289050">
            <a:lnSpc>
              <a:spcPct val="90000"/>
            </a:lnSpc>
            <a:spcBef>
              <a:spcPct val="0"/>
            </a:spcBef>
            <a:spcAft>
              <a:spcPct val="35000"/>
            </a:spcAft>
            <a:buNone/>
          </a:pPr>
          <a:r>
            <a:rPr lang="es-ES" sz="2900" kern="1200" dirty="0">
              <a:latin typeface="CMU Serif Roman" panose="02000603000000000000" pitchFamily="2" charset="0"/>
              <a:ea typeface="CMU Serif Roman" panose="02000603000000000000" pitchFamily="2" charset="0"/>
              <a:cs typeface="CMU Serif Roman" panose="02000603000000000000" pitchFamily="2" charset="0"/>
            </a:rPr>
            <a:t>Diagrama de interacciones</a:t>
          </a:r>
        </a:p>
      </dsp:txBody>
      <dsp:txXfrm>
        <a:off x="423110" y="277775"/>
        <a:ext cx="8162621" cy="555339"/>
      </dsp:txXfrm>
    </dsp:sp>
    <dsp:sp modelId="{8F19C103-C5DC-2346-82F3-D416E645D07F}">
      <dsp:nvSpPr>
        <dsp:cNvPr id="0" name=""/>
        <dsp:cNvSpPr/>
      </dsp:nvSpPr>
      <dsp:spPr>
        <a:xfrm>
          <a:off x="76022" y="208357"/>
          <a:ext cx="694174" cy="694174"/>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EC5BB90-7645-0B44-B7C9-F159314C2888}">
      <dsp:nvSpPr>
        <dsp:cNvPr id="0" name=""/>
        <dsp:cNvSpPr/>
      </dsp:nvSpPr>
      <dsp:spPr>
        <a:xfrm>
          <a:off x="879914" y="1110679"/>
          <a:ext cx="7705816" cy="55533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0801" tIns="73660" rIns="73660" bIns="73660" numCol="1" spcCol="1270" anchor="ctr" anchorCtr="0">
          <a:noAutofit/>
        </a:bodyPr>
        <a:lstStyle/>
        <a:p>
          <a:pPr marL="0" lvl="0" indent="0" algn="l" defTabSz="1289050">
            <a:lnSpc>
              <a:spcPct val="90000"/>
            </a:lnSpc>
            <a:spcBef>
              <a:spcPct val="0"/>
            </a:spcBef>
            <a:spcAft>
              <a:spcPct val="35000"/>
            </a:spcAft>
            <a:buNone/>
          </a:pPr>
          <a:r>
            <a:rPr lang="es-ES" sz="2900" kern="1200" dirty="0">
              <a:latin typeface="CMU Serif Roman" panose="02000603000000000000" pitchFamily="2" charset="0"/>
              <a:ea typeface="CMU Serif Roman" panose="02000603000000000000" pitchFamily="2" charset="0"/>
              <a:cs typeface="CMU Serif Roman" panose="02000603000000000000" pitchFamily="2" charset="0"/>
            </a:rPr>
            <a:t>Inventario de fuerzas</a:t>
          </a:r>
        </a:p>
      </dsp:txBody>
      <dsp:txXfrm>
        <a:off x="879914" y="1110679"/>
        <a:ext cx="7705816" cy="555339"/>
      </dsp:txXfrm>
    </dsp:sp>
    <dsp:sp modelId="{0B1B9F8F-0607-3A45-916D-03000E6729DD}">
      <dsp:nvSpPr>
        <dsp:cNvPr id="0" name=""/>
        <dsp:cNvSpPr/>
      </dsp:nvSpPr>
      <dsp:spPr>
        <a:xfrm>
          <a:off x="532827" y="1041261"/>
          <a:ext cx="694174" cy="694174"/>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AE316D5-F489-3C4E-A8DF-9F2B5EBB8137}">
      <dsp:nvSpPr>
        <dsp:cNvPr id="0" name=""/>
        <dsp:cNvSpPr/>
      </dsp:nvSpPr>
      <dsp:spPr>
        <a:xfrm>
          <a:off x="1088800" y="1943583"/>
          <a:ext cx="7496931" cy="55533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0801" tIns="73660" rIns="73660" bIns="73660" numCol="1" spcCol="1270" anchor="ctr" anchorCtr="0">
          <a:noAutofit/>
        </a:bodyPr>
        <a:lstStyle/>
        <a:p>
          <a:pPr marL="0" lvl="0" indent="0" algn="l" defTabSz="1289050">
            <a:lnSpc>
              <a:spcPct val="90000"/>
            </a:lnSpc>
            <a:spcBef>
              <a:spcPct val="0"/>
            </a:spcBef>
            <a:spcAft>
              <a:spcPct val="35000"/>
            </a:spcAft>
            <a:buNone/>
          </a:pPr>
          <a:r>
            <a:rPr lang="es-ES" sz="2900" kern="1200" dirty="0">
              <a:latin typeface="CMU Serif Roman" panose="02000603000000000000" pitchFamily="2" charset="0"/>
              <a:ea typeface="CMU Serif Roman" panose="02000603000000000000" pitchFamily="2" charset="0"/>
              <a:cs typeface="CMU Serif Roman" panose="02000603000000000000" pitchFamily="2" charset="0"/>
            </a:rPr>
            <a:t>Diagrama de cuerpo libre</a:t>
          </a:r>
        </a:p>
      </dsp:txBody>
      <dsp:txXfrm>
        <a:off x="1088800" y="1943583"/>
        <a:ext cx="7496931" cy="555339"/>
      </dsp:txXfrm>
    </dsp:sp>
    <dsp:sp modelId="{C018BCEF-570D-D84E-9FBC-4107B7A67D80}">
      <dsp:nvSpPr>
        <dsp:cNvPr id="0" name=""/>
        <dsp:cNvSpPr/>
      </dsp:nvSpPr>
      <dsp:spPr>
        <a:xfrm>
          <a:off x="741713" y="1874165"/>
          <a:ext cx="694174" cy="694174"/>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8EF123D-DE7D-D047-894B-2E4203A17332}">
      <dsp:nvSpPr>
        <dsp:cNvPr id="0" name=""/>
        <dsp:cNvSpPr/>
      </dsp:nvSpPr>
      <dsp:spPr>
        <a:xfrm>
          <a:off x="1088800" y="2775959"/>
          <a:ext cx="7496931" cy="55533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0801" tIns="73660" rIns="73660" bIns="73660" numCol="1" spcCol="1270" anchor="ctr" anchorCtr="0">
          <a:noAutofit/>
        </a:bodyPr>
        <a:lstStyle/>
        <a:p>
          <a:pPr marL="0" lvl="0" indent="0" algn="l" defTabSz="1289050">
            <a:lnSpc>
              <a:spcPct val="90000"/>
            </a:lnSpc>
            <a:spcBef>
              <a:spcPct val="0"/>
            </a:spcBef>
            <a:spcAft>
              <a:spcPct val="35000"/>
            </a:spcAft>
            <a:buNone/>
          </a:pPr>
          <a:r>
            <a:rPr lang="es-ES" sz="2900" kern="1200" dirty="0">
              <a:latin typeface="CMU Serif Roman" panose="02000603000000000000" pitchFamily="2" charset="0"/>
              <a:ea typeface="CMU Serif Roman" panose="02000603000000000000" pitchFamily="2" charset="0"/>
              <a:cs typeface="CMU Serif Roman" panose="02000603000000000000" pitchFamily="2" charset="0"/>
            </a:rPr>
            <a:t>Predicción de la aceleración (centrípeta)</a:t>
          </a:r>
        </a:p>
      </dsp:txBody>
      <dsp:txXfrm>
        <a:off x="1088800" y="2775959"/>
        <a:ext cx="7496931" cy="555339"/>
      </dsp:txXfrm>
    </dsp:sp>
    <dsp:sp modelId="{37CE4D03-08DF-DD4C-8A3B-8D7F4A63C1AA}">
      <dsp:nvSpPr>
        <dsp:cNvPr id="0" name=""/>
        <dsp:cNvSpPr/>
      </dsp:nvSpPr>
      <dsp:spPr>
        <a:xfrm>
          <a:off x="741713" y="2706541"/>
          <a:ext cx="694174" cy="694174"/>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95E0013-23F6-D949-A4D7-2F3CB78167B4}">
      <dsp:nvSpPr>
        <dsp:cNvPr id="0" name=""/>
        <dsp:cNvSpPr/>
      </dsp:nvSpPr>
      <dsp:spPr>
        <a:xfrm>
          <a:off x="879914" y="3608863"/>
          <a:ext cx="7705816" cy="55533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0801" tIns="73660" rIns="73660" bIns="73660" numCol="1" spcCol="1270" anchor="ctr" anchorCtr="0">
          <a:noAutofit/>
        </a:bodyPr>
        <a:lstStyle/>
        <a:p>
          <a:pPr marL="0" lvl="0" indent="0" algn="l" defTabSz="1289050">
            <a:lnSpc>
              <a:spcPct val="90000"/>
            </a:lnSpc>
            <a:spcBef>
              <a:spcPct val="0"/>
            </a:spcBef>
            <a:spcAft>
              <a:spcPct val="35000"/>
            </a:spcAft>
            <a:buNone/>
          </a:pPr>
          <a:r>
            <a:rPr lang="es-ES" sz="2900" kern="1200" dirty="0">
              <a:latin typeface="CMU Serif Roman" panose="02000603000000000000" pitchFamily="2" charset="0"/>
              <a:ea typeface="CMU Serif Roman" panose="02000603000000000000" pitchFamily="2" charset="0"/>
              <a:cs typeface="CMU Serif Roman" panose="02000603000000000000" pitchFamily="2" charset="0"/>
            </a:rPr>
            <a:t>Aplicaciones Leyes de Newton</a:t>
          </a:r>
        </a:p>
      </dsp:txBody>
      <dsp:txXfrm>
        <a:off x="879914" y="3608863"/>
        <a:ext cx="7705816" cy="555339"/>
      </dsp:txXfrm>
    </dsp:sp>
    <dsp:sp modelId="{62E482B2-367B-554D-8298-FDB8ADEDB9D2}">
      <dsp:nvSpPr>
        <dsp:cNvPr id="0" name=""/>
        <dsp:cNvSpPr/>
      </dsp:nvSpPr>
      <dsp:spPr>
        <a:xfrm>
          <a:off x="532827" y="3539445"/>
          <a:ext cx="694174" cy="694174"/>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E1F2FE4-2EBD-5A40-9AB6-FD46B8971919}">
      <dsp:nvSpPr>
        <dsp:cNvPr id="0" name=""/>
        <dsp:cNvSpPr/>
      </dsp:nvSpPr>
      <dsp:spPr>
        <a:xfrm>
          <a:off x="423110" y="4441767"/>
          <a:ext cx="8162621" cy="555339"/>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0801" tIns="73660" rIns="73660" bIns="73660" numCol="1" spcCol="1270" anchor="ctr" anchorCtr="0">
          <a:noAutofit/>
        </a:bodyPr>
        <a:lstStyle/>
        <a:p>
          <a:pPr marL="0" lvl="0" indent="0" algn="l" defTabSz="1289050">
            <a:lnSpc>
              <a:spcPct val="90000"/>
            </a:lnSpc>
            <a:spcBef>
              <a:spcPct val="0"/>
            </a:spcBef>
            <a:spcAft>
              <a:spcPct val="35000"/>
            </a:spcAft>
            <a:buNone/>
          </a:pPr>
          <a:r>
            <a:rPr lang="es-ES" sz="2900" kern="1200" dirty="0">
              <a:latin typeface="CMU Serif Roman" panose="02000603000000000000" pitchFamily="2" charset="0"/>
              <a:ea typeface="CMU Serif Roman" panose="02000603000000000000" pitchFamily="2" charset="0"/>
              <a:cs typeface="CMU Serif Roman" panose="02000603000000000000" pitchFamily="2" charset="0"/>
            </a:rPr>
            <a:t>Resolución y su interpretación</a:t>
          </a:r>
        </a:p>
      </dsp:txBody>
      <dsp:txXfrm>
        <a:off x="423110" y="4441767"/>
        <a:ext cx="8162621" cy="555339"/>
      </dsp:txXfrm>
    </dsp:sp>
    <dsp:sp modelId="{FB58934F-A411-4F4E-AB03-C02B5D03505C}">
      <dsp:nvSpPr>
        <dsp:cNvPr id="0" name=""/>
        <dsp:cNvSpPr/>
      </dsp:nvSpPr>
      <dsp:spPr>
        <a:xfrm>
          <a:off x="76022" y="4372349"/>
          <a:ext cx="694174" cy="694174"/>
        </a:xfrm>
        <a:prstGeom prst="ellipse">
          <a:avLst/>
        </a:prstGeom>
        <a:solidFill>
          <a:schemeClr val="lt1">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5.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73A1E8-D579-4D03-8470-C405E243E7DE}" type="datetimeFigureOut">
              <a:rPr lang="es-CL" smtClean="0"/>
              <a:t>19-05-21</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81BDD92-91C6-462E-8562-7F8B37F22983}" type="slidenum">
              <a:rPr lang="es-CL" smtClean="0"/>
              <a:t>‹Nº›</a:t>
            </a:fld>
            <a:endParaRPr lang="es-CL"/>
          </a:p>
        </p:txBody>
      </p:sp>
    </p:spTree>
    <p:extLst>
      <p:ext uri="{BB962C8B-B14F-4D97-AF65-F5344CB8AC3E}">
        <p14:creationId xmlns:p14="http://schemas.microsoft.com/office/powerpoint/2010/main" val="19143100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7" name="6 Rectángulo"/>
          <p:cNvSpPr/>
          <p:nvPr/>
        </p:nvSpPr>
        <p:spPr bwMode="white">
          <a:xfrm>
            <a:off x="0" y="5971032"/>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0" name="9 Rectángulo"/>
          <p:cNvSpPr/>
          <p:nvPr/>
        </p:nvSpPr>
        <p:spPr>
          <a:xfrm>
            <a:off x="-12192" y="6053328"/>
            <a:ext cx="2999232"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1" name="10 Rectángulo"/>
          <p:cNvSpPr/>
          <p:nvPr/>
        </p:nvSpPr>
        <p:spPr>
          <a:xfrm>
            <a:off x="3145536" y="6044184"/>
            <a:ext cx="90464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7 Título"/>
          <p:cNvSpPr>
            <a:spLocks noGrp="1"/>
          </p:cNvSpPr>
          <p:nvPr>
            <p:ph type="ctrTitle"/>
          </p:nvPr>
        </p:nvSpPr>
        <p:spPr>
          <a:xfrm>
            <a:off x="3149600" y="4038600"/>
            <a:ext cx="8636000" cy="1828800"/>
          </a:xfrm>
        </p:spPr>
        <p:txBody>
          <a:bodyPr anchor="b"/>
          <a:lstStyle>
            <a:lvl1pPr>
              <a:defRPr cap="all" baseline="0"/>
            </a:lvl1pPr>
          </a:lstStyle>
          <a:p>
            <a:r>
              <a:rPr kumimoji="0" lang="es-ES"/>
              <a:t>Haga clic para modificar el estilo de título del patrón</a:t>
            </a:r>
            <a:endParaRPr kumimoji="0" lang="en-US"/>
          </a:p>
        </p:txBody>
      </p:sp>
      <p:sp>
        <p:nvSpPr>
          <p:cNvPr id="9" name="8 Subtítulo"/>
          <p:cNvSpPr>
            <a:spLocks noGrp="1"/>
          </p:cNvSpPr>
          <p:nvPr>
            <p:ph type="subTitle" idx="1"/>
          </p:nvPr>
        </p:nvSpPr>
        <p:spPr>
          <a:xfrm>
            <a:off x="3149600" y="6050037"/>
            <a:ext cx="89408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a:t>Haga clic para modificar el estilo de subtítulo del patrón</a:t>
            </a:r>
            <a:endParaRPr kumimoji="0" lang="en-US"/>
          </a:p>
        </p:txBody>
      </p:sp>
      <p:sp>
        <p:nvSpPr>
          <p:cNvPr id="28" name="27 Marcador de fecha"/>
          <p:cNvSpPr>
            <a:spLocks noGrp="1"/>
          </p:cNvSpPr>
          <p:nvPr>
            <p:ph type="dt" sz="half" idx="10"/>
          </p:nvPr>
        </p:nvSpPr>
        <p:spPr>
          <a:xfrm>
            <a:off x="101600" y="6068699"/>
            <a:ext cx="2743200" cy="685800"/>
          </a:xfrm>
        </p:spPr>
        <p:txBody>
          <a:bodyPr>
            <a:noAutofit/>
          </a:bodyPr>
          <a:lstStyle>
            <a:lvl1pPr algn="ctr">
              <a:defRPr sz="2000">
                <a:solidFill>
                  <a:srgbClr val="FFFFFF"/>
                </a:solidFill>
              </a:defRPr>
            </a:lvl1pPr>
          </a:lstStyle>
          <a:p>
            <a:fld id="{C8961CAB-A9C0-4CF9-A6C5-E46BA769987C}" type="datetimeFigureOut">
              <a:rPr lang="es-CL" smtClean="0"/>
              <a:t>19-05-21</a:t>
            </a:fld>
            <a:endParaRPr lang="es-CL"/>
          </a:p>
        </p:txBody>
      </p:sp>
      <p:sp>
        <p:nvSpPr>
          <p:cNvPr id="17" name="16 Marcador de pie de página"/>
          <p:cNvSpPr>
            <a:spLocks noGrp="1"/>
          </p:cNvSpPr>
          <p:nvPr>
            <p:ph type="ftr" sz="quarter" idx="11"/>
          </p:nvPr>
        </p:nvSpPr>
        <p:spPr>
          <a:xfrm>
            <a:off x="2780524" y="236543"/>
            <a:ext cx="7823200" cy="365125"/>
          </a:xfrm>
        </p:spPr>
        <p:txBody>
          <a:bodyPr/>
          <a:lstStyle>
            <a:lvl1pPr algn="r">
              <a:defRPr>
                <a:solidFill>
                  <a:schemeClr val="tx2"/>
                </a:solidFill>
              </a:defRPr>
            </a:lvl1pPr>
          </a:lstStyle>
          <a:p>
            <a:endParaRPr lang="es-CL"/>
          </a:p>
        </p:txBody>
      </p:sp>
      <p:sp>
        <p:nvSpPr>
          <p:cNvPr id="29" name="28 Marcador de número de diapositiva"/>
          <p:cNvSpPr>
            <a:spLocks noGrp="1"/>
          </p:cNvSpPr>
          <p:nvPr>
            <p:ph type="sldNum" sz="quarter" idx="12"/>
          </p:nvPr>
        </p:nvSpPr>
        <p:spPr>
          <a:xfrm>
            <a:off x="10668000" y="228600"/>
            <a:ext cx="1117600" cy="381000"/>
          </a:xfrm>
        </p:spPr>
        <p:txBody>
          <a:bodyPr/>
          <a:lstStyle>
            <a:lvl1pPr>
              <a:defRPr>
                <a:solidFill>
                  <a:schemeClr val="tx2"/>
                </a:solidFill>
              </a:defRPr>
            </a:lvl1pPr>
          </a:lstStyle>
          <a:p>
            <a:fld id="{5D9E6A02-82EB-4F00-B2B1-A1E81554CC4E}" type="slidenum">
              <a:rPr lang="es-CL" smtClean="0"/>
              <a:t>‹Nº›</a:t>
            </a:fld>
            <a:endParaRPr lang="es-CL"/>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816864" y="228600"/>
            <a:ext cx="10871200" cy="990600"/>
          </a:xfrm>
        </p:spPr>
        <p:txBody>
          <a:bodyPr/>
          <a:lstStyle/>
          <a:p>
            <a:r>
              <a:rPr kumimoji="0" lang="es-ES"/>
              <a:t>Haga clic para modificar el estilo de título del patrón</a:t>
            </a:r>
            <a:endParaRPr kumimoji="0" lang="en-US"/>
          </a:p>
        </p:txBody>
      </p:sp>
      <p:sp>
        <p:nvSpPr>
          <p:cNvPr id="4" name="3 Marcador de fecha"/>
          <p:cNvSpPr>
            <a:spLocks noGrp="1"/>
          </p:cNvSpPr>
          <p:nvPr>
            <p:ph type="dt" sz="half" idx="10"/>
          </p:nvPr>
        </p:nvSpPr>
        <p:spPr/>
        <p:txBody>
          <a:bodyPr/>
          <a:lstStyle/>
          <a:p>
            <a:fld id="{C8961CAB-A9C0-4CF9-A6C5-E46BA769987C}" type="datetimeFigureOut">
              <a:rPr lang="es-CL" smtClean="0"/>
              <a:t>19-05-21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lvl1pPr>
              <a:defRPr>
                <a:solidFill>
                  <a:srgbClr val="FFFFFF"/>
                </a:solidFill>
              </a:defRPr>
            </a:lvl1pPr>
          </a:lstStyle>
          <a:p>
            <a:fld id="{5D9E6A02-82EB-4F00-B2B1-A1E81554CC4E}" type="slidenum">
              <a:rPr lang="es-CL" smtClean="0"/>
              <a:t>‹Nº›</a:t>
            </a:fld>
            <a:endParaRPr lang="es-CL"/>
          </a:p>
        </p:txBody>
      </p:sp>
      <p:sp>
        <p:nvSpPr>
          <p:cNvPr id="8" name="7 Marcador de contenido"/>
          <p:cNvSpPr>
            <a:spLocks noGrp="1"/>
          </p:cNvSpPr>
          <p:nvPr>
            <p:ph sz="quarter" idx="1"/>
          </p:nvPr>
        </p:nvSpPr>
        <p:spPr>
          <a:xfrm>
            <a:off x="816864" y="1600200"/>
            <a:ext cx="10871200" cy="44958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1828803" y="2743200"/>
            <a:ext cx="9497484"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a:t>Haga clic para modificar el estilo de texto del patrón</a:t>
            </a:r>
          </a:p>
        </p:txBody>
      </p:sp>
      <p:sp>
        <p:nvSpPr>
          <p:cNvPr id="7" name="6 Rectángulo"/>
          <p:cNvSpPr/>
          <p:nvPr/>
        </p:nvSpPr>
        <p:spPr bwMode="white">
          <a:xfrm>
            <a:off x="0" y="1524000"/>
            <a:ext cx="12192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7 Rectángulo"/>
          <p:cNvSpPr/>
          <p:nvPr/>
        </p:nvSpPr>
        <p:spPr>
          <a:xfrm>
            <a:off x="0" y="1600200"/>
            <a:ext cx="17272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1828800" y="1600200"/>
            <a:ext cx="103632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1 Título"/>
          <p:cNvSpPr>
            <a:spLocks noGrp="1"/>
          </p:cNvSpPr>
          <p:nvPr>
            <p:ph type="title"/>
          </p:nvPr>
        </p:nvSpPr>
        <p:spPr>
          <a:xfrm>
            <a:off x="1828800" y="1600200"/>
            <a:ext cx="10160000" cy="990600"/>
          </a:xfrm>
        </p:spPr>
        <p:txBody>
          <a:bodyPr/>
          <a:lstStyle>
            <a:lvl1pPr algn="l">
              <a:buNone/>
              <a:defRPr sz="4400" b="0" cap="none">
                <a:solidFill>
                  <a:srgbClr val="FFFFFF"/>
                </a:solidFill>
              </a:defRPr>
            </a:lvl1pPr>
          </a:lstStyle>
          <a:p>
            <a:r>
              <a:rPr kumimoji="0" lang="es-ES"/>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C8961CAB-A9C0-4CF9-A6C5-E46BA769987C}" type="datetimeFigureOut">
              <a:rPr lang="es-CL" smtClean="0"/>
              <a:t>19-05-21</a:t>
            </a:fld>
            <a:endParaRPr lang="es-CL"/>
          </a:p>
        </p:txBody>
      </p:sp>
      <p:sp>
        <p:nvSpPr>
          <p:cNvPr id="13" name="12 Marcador de número de diapositiva"/>
          <p:cNvSpPr>
            <a:spLocks noGrp="1"/>
          </p:cNvSpPr>
          <p:nvPr>
            <p:ph type="sldNum" sz="quarter" idx="11"/>
          </p:nvPr>
        </p:nvSpPr>
        <p:spPr>
          <a:xfrm>
            <a:off x="0" y="1752600"/>
            <a:ext cx="1727200" cy="701676"/>
          </a:xfrm>
        </p:spPr>
        <p:txBody>
          <a:bodyPr>
            <a:noAutofit/>
          </a:bodyPr>
          <a:lstStyle>
            <a:lvl1pPr>
              <a:defRPr sz="2400">
                <a:solidFill>
                  <a:srgbClr val="FFFFFF"/>
                </a:solidFill>
              </a:defRPr>
            </a:lvl1pPr>
          </a:lstStyle>
          <a:p>
            <a:fld id="{5D9E6A02-82EB-4F00-B2B1-A1E81554CC4E}" type="slidenum">
              <a:rPr lang="es-CL" smtClean="0"/>
              <a:t>‹Nº›</a:t>
            </a:fld>
            <a:endParaRPr lang="es-CL"/>
          </a:p>
        </p:txBody>
      </p:sp>
      <p:sp>
        <p:nvSpPr>
          <p:cNvPr id="14" name="13 Marcador de pie de página"/>
          <p:cNvSpPr>
            <a:spLocks noGrp="1"/>
          </p:cNvSpPr>
          <p:nvPr>
            <p:ph type="ftr" sz="quarter" idx="12"/>
          </p:nvPr>
        </p:nvSpPr>
        <p:spPr/>
        <p:txBody>
          <a:bodyPr/>
          <a:lstStyle/>
          <a:p>
            <a:endParaRPr lang="es-CL"/>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9" name="8 Marcador de contenido"/>
          <p:cNvSpPr>
            <a:spLocks noGrp="1"/>
          </p:cNvSpPr>
          <p:nvPr>
            <p:ph sz="quarter" idx="1"/>
          </p:nvPr>
        </p:nvSpPr>
        <p:spPr>
          <a:xfrm>
            <a:off x="812800" y="1589567"/>
            <a:ext cx="5181600" cy="45720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1" name="10 Marcador de contenido"/>
          <p:cNvSpPr>
            <a:spLocks noGrp="1"/>
          </p:cNvSpPr>
          <p:nvPr>
            <p:ph sz="quarter" idx="2"/>
          </p:nvPr>
        </p:nvSpPr>
        <p:spPr>
          <a:xfrm>
            <a:off x="6459868" y="1589567"/>
            <a:ext cx="5181600" cy="45720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8" name="7 Marcador de fecha"/>
          <p:cNvSpPr>
            <a:spLocks noGrp="1"/>
          </p:cNvSpPr>
          <p:nvPr>
            <p:ph type="dt" sz="half" idx="15"/>
          </p:nvPr>
        </p:nvSpPr>
        <p:spPr/>
        <p:txBody>
          <a:bodyPr rtlCol="0"/>
          <a:lstStyle/>
          <a:p>
            <a:fld id="{C8961CAB-A9C0-4CF9-A6C5-E46BA769987C}" type="datetimeFigureOut">
              <a:rPr lang="es-CL" smtClean="0"/>
              <a:t>19-05-21</a:t>
            </a:fld>
            <a:endParaRPr lang="es-CL"/>
          </a:p>
        </p:txBody>
      </p:sp>
      <p:sp>
        <p:nvSpPr>
          <p:cNvPr id="10" name="9 Marcador de número de diapositiva"/>
          <p:cNvSpPr>
            <a:spLocks noGrp="1"/>
          </p:cNvSpPr>
          <p:nvPr>
            <p:ph type="sldNum" sz="quarter" idx="16"/>
          </p:nvPr>
        </p:nvSpPr>
        <p:spPr/>
        <p:txBody>
          <a:bodyPr rtlCol="0"/>
          <a:lstStyle/>
          <a:p>
            <a:fld id="{5D9E6A02-82EB-4F00-B2B1-A1E81554CC4E}" type="slidenum">
              <a:rPr lang="es-CL" smtClean="0"/>
              <a:t>‹Nº›</a:t>
            </a:fld>
            <a:endParaRPr lang="es-CL"/>
          </a:p>
        </p:txBody>
      </p:sp>
      <p:sp>
        <p:nvSpPr>
          <p:cNvPr id="12" name="11 Marcador de pie de página"/>
          <p:cNvSpPr>
            <a:spLocks noGrp="1"/>
          </p:cNvSpPr>
          <p:nvPr>
            <p:ph type="ftr" sz="quarter" idx="17"/>
          </p:nvPr>
        </p:nvSpPr>
        <p:spPr/>
        <p:txBody>
          <a:bodyPr rtlCol="0"/>
          <a:lstStyle/>
          <a:p>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711200" y="273050"/>
            <a:ext cx="10871200" cy="869950"/>
          </a:xfrm>
        </p:spPr>
        <p:txBody>
          <a:bodyPr anchor="ctr"/>
          <a:lstStyle>
            <a:lvl1pPr>
              <a:defRPr/>
            </a:lvl1pPr>
          </a:lstStyle>
          <a:p>
            <a:r>
              <a:rPr kumimoji="0" lang="es-ES"/>
              <a:t>Haga clic para modificar el estilo de título del patrón</a:t>
            </a:r>
            <a:endParaRPr kumimoji="0" lang="en-US"/>
          </a:p>
        </p:txBody>
      </p:sp>
      <p:sp>
        <p:nvSpPr>
          <p:cNvPr id="11" name="10 Marcador de contenido"/>
          <p:cNvSpPr>
            <a:spLocks noGrp="1"/>
          </p:cNvSpPr>
          <p:nvPr>
            <p:ph sz="quarter" idx="2"/>
          </p:nvPr>
        </p:nvSpPr>
        <p:spPr>
          <a:xfrm>
            <a:off x="812800" y="2438400"/>
            <a:ext cx="5181600" cy="35814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3" name="12 Marcador de contenido"/>
          <p:cNvSpPr>
            <a:spLocks noGrp="1"/>
          </p:cNvSpPr>
          <p:nvPr>
            <p:ph sz="quarter" idx="4"/>
          </p:nvPr>
        </p:nvSpPr>
        <p:spPr>
          <a:xfrm>
            <a:off x="6400800" y="2438400"/>
            <a:ext cx="5181600" cy="35814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10" name="9 Marcador de fecha"/>
          <p:cNvSpPr>
            <a:spLocks noGrp="1"/>
          </p:cNvSpPr>
          <p:nvPr>
            <p:ph type="dt" sz="half" idx="15"/>
          </p:nvPr>
        </p:nvSpPr>
        <p:spPr/>
        <p:txBody>
          <a:bodyPr rtlCol="0"/>
          <a:lstStyle/>
          <a:p>
            <a:fld id="{C8961CAB-A9C0-4CF9-A6C5-E46BA769987C}" type="datetimeFigureOut">
              <a:rPr lang="es-CL" smtClean="0"/>
              <a:t>19-05-21</a:t>
            </a:fld>
            <a:endParaRPr lang="es-CL"/>
          </a:p>
        </p:txBody>
      </p:sp>
      <p:sp>
        <p:nvSpPr>
          <p:cNvPr id="12" name="11 Marcador de número de diapositiva"/>
          <p:cNvSpPr>
            <a:spLocks noGrp="1"/>
          </p:cNvSpPr>
          <p:nvPr>
            <p:ph type="sldNum" sz="quarter" idx="16"/>
          </p:nvPr>
        </p:nvSpPr>
        <p:spPr/>
        <p:txBody>
          <a:bodyPr rtlCol="0"/>
          <a:lstStyle/>
          <a:p>
            <a:fld id="{5D9E6A02-82EB-4F00-B2B1-A1E81554CC4E}" type="slidenum">
              <a:rPr lang="es-CL" smtClean="0"/>
              <a:t>‹Nº›</a:t>
            </a:fld>
            <a:endParaRPr lang="es-CL"/>
          </a:p>
        </p:txBody>
      </p:sp>
      <p:sp>
        <p:nvSpPr>
          <p:cNvPr id="14" name="13 Marcador de pie de página"/>
          <p:cNvSpPr>
            <a:spLocks noGrp="1"/>
          </p:cNvSpPr>
          <p:nvPr>
            <p:ph type="ftr" sz="quarter" idx="17"/>
          </p:nvPr>
        </p:nvSpPr>
        <p:spPr/>
        <p:txBody>
          <a:bodyPr rtlCol="0"/>
          <a:lstStyle/>
          <a:p>
            <a:endParaRPr lang="es-CL"/>
          </a:p>
        </p:txBody>
      </p:sp>
      <p:sp>
        <p:nvSpPr>
          <p:cNvPr id="16" name="15 Marcador de texto"/>
          <p:cNvSpPr>
            <a:spLocks noGrp="1"/>
          </p:cNvSpPr>
          <p:nvPr>
            <p:ph type="body" sz="quarter" idx="1"/>
          </p:nvPr>
        </p:nvSpPr>
        <p:spPr>
          <a:xfrm>
            <a:off x="812800" y="1752600"/>
            <a:ext cx="51816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s-ES"/>
              <a:t>Haga clic para modificar el estilo de texto del patrón</a:t>
            </a:r>
          </a:p>
        </p:txBody>
      </p:sp>
      <p:sp>
        <p:nvSpPr>
          <p:cNvPr id="15" name="14 Marcador de texto"/>
          <p:cNvSpPr>
            <a:spLocks noGrp="1"/>
          </p:cNvSpPr>
          <p:nvPr>
            <p:ph type="body" sz="quarter" idx="3"/>
          </p:nvPr>
        </p:nvSpPr>
        <p:spPr>
          <a:xfrm>
            <a:off x="6400800" y="1752600"/>
            <a:ext cx="51816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s-ES"/>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3" name="2 Marcador de fecha"/>
          <p:cNvSpPr>
            <a:spLocks noGrp="1"/>
          </p:cNvSpPr>
          <p:nvPr>
            <p:ph type="dt" sz="half" idx="10"/>
          </p:nvPr>
        </p:nvSpPr>
        <p:spPr/>
        <p:txBody>
          <a:bodyPr/>
          <a:lstStyle/>
          <a:p>
            <a:fld id="{C8961CAB-A9C0-4CF9-A6C5-E46BA769987C}" type="datetimeFigureOut">
              <a:rPr lang="es-CL" smtClean="0"/>
              <a:t>19-05-21</a:t>
            </a:fld>
            <a:endParaRPr lang="es-CL"/>
          </a:p>
        </p:txBody>
      </p:sp>
      <p:sp>
        <p:nvSpPr>
          <p:cNvPr id="4" name="3 Marcador de pie de página"/>
          <p:cNvSpPr>
            <a:spLocks noGrp="1"/>
          </p:cNvSpPr>
          <p:nvPr>
            <p:ph type="ftr" sz="quarter" idx="11"/>
          </p:nvPr>
        </p:nvSpPr>
        <p:spPr/>
        <p:txBody>
          <a:bodyPr/>
          <a:lstStyle/>
          <a:p>
            <a:endParaRPr lang="es-CL"/>
          </a:p>
        </p:txBody>
      </p:sp>
      <p:sp>
        <p:nvSpPr>
          <p:cNvPr id="5" name="4 Marcador de número de diapositiva"/>
          <p:cNvSpPr>
            <a:spLocks noGrp="1"/>
          </p:cNvSpPr>
          <p:nvPr>
            <p:ph type="sldNum" sz="quarter" idx="12"/>
          </p:nvPr>
        </p:nvSpPr>
        <p:spPr/>
        <p:txBody>
          <a:bodyPr/>
          <a:lstStyle>
            <a:lvl1pPr>
              <a:defRPr>
                <a:solidFill>
                  <a:srgbClr val="FFFFFF"/>
                </a:solidFill>
              </a:defRPr>
            </a:lvl1pPr>
          </a:lstStyle>
          <a:p>
            <a:fld id="{5D9E6A02-82EB-4F00-B2B1-A1E81554CC4E}" type="slidenum">
              <a:rPr lang="es-CL" smtClean="0"/>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8961CAB-A9C0-4CF9-A6C5-E46BA769987C}" type="datetimeFigureOut">
              <a:rPr lang="es-CL" smtClean="0"/>
              <a:t>19-05-21</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a:xfrm>
            <a:off x="0" y="6248400"/>
            <a:ext cx="711200" cy="381000"/>
          </a:xfrm>
        </p:spPr>
        <p:txBody>
          <a:bodyPr/>
          <a:lstStyle>
            <a:lvl1pPr>
              <a:defRPr>
                <a:solidFill>
                  <a:schemeClr val="tx2"/>
                </a:solidFill>
              </a:defRPr>
            </a:lvl1pPr>
          </a:lstStyle>
          <a:p>
            <a:fld id="{5D9E6A02-82EB-4F00-B2B1-A1E81554CC4E}" type="slidenum">
              <a:rPr lang="es-CL" smtClean="0"/>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812800" y="273050"/>
            <a:ext cx="10769600" cy="869950"/>
          </a:xfrm>
        </p:spPr>
        <p:txBody>
          <a:bodyPr anchor="ctr"/>
          <a:lstStyle>
            <a:lvl1pPr algn="l">
              <a:buNone/>
              <a:defRPr sz="4400" b="0"/>
            </a:lvl1pPr>
          </a:lstStyle>
          <a:p>
            <a:r>
              <a:rPr kumimoji="0" lang="es-ES"/>
              <a:t>Haga clic para modificar el estilo de título del patrón</a:t>
            </a:r>
            <a:endParaRPr kumimoji="0" lang="en-US"/>
          </a:p>
        </p:txBody>
      </p:sp>
      <p:sp>
        <p:nvSpPr>
          <p:cNvPr id="5" name="4 Marcador de fecha"/>
          <p:cNvSpPr>
            <a:spLocks noGrp="1"/>
          </p:cNvSpPr>
          <p:nvPr>
            <p:ph type="dt" sz="half" idx="10"/>
          </p:nvPr>
        </p:nvSpPr>
        <p:spPr/>
        <p:txBody>
          <a:bodyPr/>
          <a:lstStyle/>
          <a:p>
            <a:fld id="{C8961CAB-A9C0-4CF9-A6C5-E46BA769987C}" type="datetimeFigureOut">
              <a:rPr lang="es-CL" smtClean="0"/>
              <a:t>19-05-21</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lvl1pPr>
              <a:defRPr>
                <a:solidFill>
                  <a:srgbClr val="FFFFFF"/>
                </a:solidFill>
              </a:defRPr>
            </a:lvl1pPr>
          </a:lstStyle>
          <a:p>
            <a:fld id="{5D9E6A02-82EB-4F00-B2B1-A1E81554CC4E}" type="slidenum">
              <a:rPr lang="es-CL" smtClean="0"/>
              <a:t>‹Nº›</a:t>
            </a:fld>
            <a:endParaRPr lang="es-CL"/>
          </a:p>
        </p:txBody>
      </p:sp>
      <p:sp>
        <p:nvSpPr>
          <p:cNvPr id="3" name="2 Marcador de texto"/>
          <p:cNvSpPr>
            <a:spLocks noGrp="1"/>
          </p:cNvSpPr>
          <p:nvPr>
            <p:ph type="body" idx="2"/>
          </p:nvPr>
        </p:nvSpPr>
        <p:spPr>
          <a:xfrm>
            <a:off x="812800" y="1752600"/>
            <a:ext cx="21336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a:t>Haga clic para modificar el estilo de texto del patrón</a:t>
            </a:r>
          </a:p>
        </p:txBody>
      </p:sp>
      <p:sp>
        <p:nvSpPr>
          <p:cNvPr id="9" name="8 Marcador de contenido"/>
          <p:cNvSpPr>
            <a:spLocks noGrp="1"/>
          </p:cNvSpPr>
          <p:nvPr>
            <p:ph sz="quarter" idx="1"/>
          </p:nvPr>
        </p:nvSpPr>
        <p:spPr>
          <a:xfrm>
            <a:off x="3149600" y="1752600"/>
            <a:ext cx="8534400" cy="4419600"/>
          </a:xfrm>
        </p:spPr>
        <p:txBody>
          <a:bodyPr/>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3">
        <a:schemeClr val="bg2"/>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2133600" y="5486400"/>
            <a:ext cx="97536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a:t>Haga clic para modificar el estilo de texto del patrón</a:t>
            </a:r>
          </a:p>
        </p:txBody>
      </p:sp>
      <p:sp>
        <p:nvSpPr>
          <p:cNvPr id="8" name="7 Rectángulo"/>
          <p:cNvSpPr/>
          <p:nvPr/>
        </p:nvSpPr>
        <p:spPr bwMode="white">
          <a:xfrm>
            <a:off x="-12192" y="4572000"/>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12192" y="4663440"/>
            <a:ext cx="195072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0" name="9 Rectángulo"/>
          <p:cNvSpPr/>
          <p:nvPr/>
        </p:nvSpPr>
        <p:spPr>
          <a:xfrm>
            <a:off x="2060448" y="4654296"/>
            <a:ext cx="10131552"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 name="1 Título"/>
          <p:cNvSpPr>
            <a:spLocks noGrp="1"/>
          </p:cNvSpPr>
          <p:nvPr>
            <p:ph type="title"/>
          </p:nvPr>
        </p:nvSpPr>
        <p:spPr>
          <a:xfrm>
            <a:off x="2133600" y="4648200"/>
            <a:ext cx="9753600" cy="685800"/>
          </a:xfrm>
        </p:spPr>
        <p:txBody>
          <a:bodyPr anchor="ctr"/>
          <a:lstStyle>
            <a:lvl1pPr algn="l">
              <a:buNone/>
              <a:defRPr sz="2800" b="0">
                <a:solidFill>
                  <a:srgbClr val="FFFFFF"/>
                </a:solidFill>
              </a:defRPr>
            </a:lvl1pPr>
          </a:lstStyle>
          <a:p>
            <a:r>
              <a:rPr kumimoji="0" lang="es-ES"/>
              <a:t>Haga clic para modificar el estilo de título del patrón</a:t>
            </a:r>
            <a:endParaRPr kumimoji="0" lang="en-US"/>
          </a:p>
        </p:txBody>
      </p:sp>
      <p:sp>
        <p:nvSpPr>
          <p:cNvPr id="11" name="10 Rectángulo"/>
          <p:cNvSpPr/>
          <p:nvPr/>
        </p:nvSpPr>
        <p:spPr bwMode="white">
          <a:xfrm>
            <a:off x="1930400" y="0"/>
            <a:ext cx="134112"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12" name="11 Marcador de fecha"/>
          <p:cNvSpPr>
            <a:spLocks noGrp="1"/>
          </p:cNvSpPr>
          <p:nvPr>
            <p:ph type="dt" sz="half" idx="10"/>
          </p:nvPr>
        </p:nvSpPr>
        <p:spPr>
          <a:xfrm>
            <a:off x="8331200" y="6248405"/>
            <a:ext cx="3556000" cy="365125"/>
          </a:xfrm>
        </p:spPr>
        <p:txBody>
          <a:bodyPr rtlCol="0"/>
          <a:lstStyle/>
          <a:p>
            <a:fld id="{C8961CAB-A9C0-4CF9-A6C5-E46BA769987C}" type="datetimeFigureOut">
              <a:rPr lang="es-CL" smtClean="0"/>
              <a:t>19-05-21</a:t>
            </a:fld>
            <a:endParaRPr lang="es-CL"/>
          </a:p>
        </p:txBody>
      </p:sp>
      <p:sp>
        <p:nvSpPr>
          <p:cNvPr id="13" name="12 Marcador de número de diapositiva"/>
          <p:cNvSpPr>
            <a:spLocks noGrp="1"/>
          </p:cNvSpPr>
          <p:nvPr>
            <p:ph type="sldNum" sz="quarter" idx="11"/>
          </p:nvPr>
        </p:nvSpPr>
        <p:spPr>
          <a:xfrm>
            <a:off x="0" y="4667249"/>
            <a:ext cx="1930400" cy="663578"/>
          </a:xfrm>
        </p:spPr>
        <p:txBody>
          <a:bodyPr rtlCol="0"/>
          <a:lstStyle>
            <a:lvl1pPr>
              <a:defRPr sz="2800"/>
            </a:lvl1pPr>
          </a:lstStyle>
          <a:p>
            <a:fld id="{5D9E6A02-82EB-4F00-B2B1-A1E81554CC4E}" type="slidenum">
              <a:rPr lang="es-CL" smtClean="0"/>
              <a:t>‹Nº›</a:t>
            </a:fld>
            <a:endParaRPr lang="es-CL"/>
          </a:p>
        </p:txBody>
      </p:sp>
      <p:sp>
        <p:nvSpPr>
          <p:cNvPr id="14" name="13 Marcador de pie de página"/>
          <p:cNvSpPr>
            <a:spLocks noGrp="1"/>
          </p:cNvSpPr>
          <p:nvPr>
            <p:ph type="ftr" sz="quarter" idx="12"/>
          </p:nvPr>
        </p:nvSpPr>
        <p:spPr>
          <a:xfrm>
            <a:off x="2133600" y="6248211"/>
            <a:ext cx="6096000" cy="365125"/>
          </a:xfrm>
        </p:spPr>
        <p:txBody>
          <a:bodyPr rtlCol="0"/>
          <a:lstStyle/>
          <a:p>
            <a:endParaRPr lang="es-CL"/>
          </a:p>
        </p:txBody>
      </p:sp>
      <p:sp>
        <p:nvSpPr>
          <p:cNvPr id="3" name="2 Marcador de posición de imagen"/>
          <p:cNvSpPr>
            <a:spLocks noGrp="1"/>
          </p:cNvSpPr>
          <p:nvPr>
            <p:ph type="pic" idx="1"/>
          </p:nvPr>
        </p:nvSpPr>
        <p:spPr>
          <a:xfrm>
            <a:off x="2080768" y="0"/>
            <a:ext cx="10111232" cy="4568952"/>
          </a:xfrm>
          <a:solidFill>
            <a:schemeClr val="accent1">
              <a:tint val="40000"/>
            </a:schemeClr>
          </a:solidFill>
          <a:ln>
            <a:noFill/>
          </a:ln>
        </p:spPr>
        <p:txBody>
          <a:bodyPr/>
          <a:lstStyle>
            <a:lvl1pPr marL="0" indent="0">
              <a:buNone/>
              <a:defRPr sz="3200"/>
            </a:lvl1pPr>
          </a:lstStyle>
          <a:p>
            <a:r>
              <a:rPr kumimoji="0" lang="es-ES"/>
              <a:t>Haga clic en el icono para agregar una imagen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p:txBody>
          <a:bodyPr/>
          <a:lstStyle/>
          <a:p>
            <a:fld id="{C8961CAB-A9C0-4CF9-A6C5-E46BA769987C}" type="datetimeFigureOut">
              <a:rPr lang="es-CL" smtClean="0"/>
              <a:t>19-05-21</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5D9E6A02-82EB-4F00-B2B1-A1E81554CC4E}" type="slidenum">
              <a:rPr lang="es-CL" smtClean="0"/>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1"/>
      </p:bgRef>
    </p:bg>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737600" y="609605"/>
            <a:ext cx="2743200" cy="5516563"/>
          </a:xfrm>
        </p:spPr>
        <p:txBody>
          <a:bodyPr vert="eaVert"/>
          <a:lstStyle/>
          <a:p>
            <a:r>
              <a:rPr kumimoji="0" lang="es-ES"/>
              <a:t>Haga clic para modificar el estilo de título del patrón</a:t>
            </a:r>
            <a:endParaRPr kumimoji="0" lang="en-US"/>
          </a:p>
        </p:txBody>
      </p:sp>
      <p:sp>
        <p:nvSpPr>
          <p:cNvPr id="3" name="2 Marcador de texto vertical"/>
          <p:cNvSpPr>
            <a:spLocks noGrp="1"/>
          </p:cNvSpPr>
          <p:nvPr>
            <p:ph type="body" orient="vert" idx="1"/>
          </p:nvPr>
        </p:nvSpPr>
        <p:spPr>
          <a:xfrm>
            <a:off x="609600" y="609600"/>
            <a:ext cx="7416800" cy="5516564"/>
          </a:xfrm>
        </p:spPr>
        <p:txBody>
          <a:bodyPr vert="eaVert"/>
          <a:lstStyle/>
          <a:p>
            <a:pPr lvl="0" eaLnBrk="1" latinLnBrk="0" hangingPunct="1"/>
            <a:r>
              <a:rPr lang="es-ES"/>
              <a:t>Haga clic para modificar el estilo de texto del patrón</a:t>
            </a:r>
          </a:p>
          <a:p>
            <a:pPr lvl="1" eaLnBrk="1" latinLnBrk="0" hangingPunct="1"/>
            <a:r>
              <a:rPr lang="es-ES"/>
              <a:t>Segundo nivel</a:t>
            </a:r>
          </a:p>
          <a:p>
            <a:pPr lvl="2" eaLnBrk="1" latinLnBrk="0" hangingPunct="1"/>
            <a:r>
              <a:rPr lang="es-ES"/>
              <a:t>Tercer nivel</a:t>
            </a:r>
          </a:p>
          <a:p>
            <a:pPr lvl="3" eaLnBrk="1" latinLnBrk="0" hangingPunct="1"/>
            <a:r>
              <a:rPr lang="es-ES"/>
              <a:t>Cuarto nivel</a:t>
            </a:r>
          </a:p>
          <a:p>
            <a:pPr lvl="4" eaLnBrk="1" latinLnBrk="0" hangingPunct="1"/>
            <a:r>
              <a:rPr lang="es-ES"/>
              <a:t>Quinto nivel</a:t>
            </a:r>
            <a:endParaRPr kumimoji="0" lang="en-US"/>
          </a:p>
        </p:txBody>
      </p:sp>
      <p:sp>
        <p:nvSpPr>
          <p:cNvPr id="4" name="3 Marcador de fecha"/>
          <p:cNvSpPr>
            <a:spLocks noGrp="1"/>
          </p:cNvSpPr>
          <p:nvPr>
            <p:ph type="dt" sz="half" idx="10"/>
          </p:nvPr>
        </p:nvSpPr>
        <p:spPr>
          <a:xfrm>
            <a:off x="8737600" y="6248407"/>
            <a:ext cx="2946400" cy="365125"/>
          </a:xfrm>
        </p:spPr>
        <p:txBody>
          <a:bodyPr/>
          <a:lstStyle/>
          <a:p>
            <a:fld id="{C8961CAB-A9C0-4CF9-A6C5-E46BA769987C}" type="datetimeFigureOut">
              <a:rPr lang="es-CL" smtClean="0"/>
              <a:t>19-05-21</a:t>
            </a:fld>
            <a:endParaRPr lang="es-CL"/>
          </a:p>
        </p:txBody>
      </p:sp>
      <p:sp>
        <p:nvSpPr>
          <p:cNvPr id="5" name="4 Marcador de pie de página"/>
          <p:cNvSpPr>
            <a:spLocks noGrp="1"/>
          </p:cNvSpPr>
          <p:nvPr>
            <p:ph type="ftr" sz="quarter" idx="11"/>
          </p:nvPr>
        </p:nvSpPr>
        <p:spPr>
          <a:xfrm>
            <a:off x="609605" y="6248212"/>
            <a:ext cx="7431311" cy="365125"/>
          </a:xfrm>
        </p:spPr>
        <p:txBody>
          <a:bodyPr/>
          <a:lstStyle/>
          <a:p>
            <a:endParaRPr lang="es-CL"/>
          </a:p>
        </p:txBody>
      </p:sp>
      <p:sp>
        <p:nvSpPr>
          <p:cNvPr id="7" name="6 Rectángulo"/>
          <p:cNvSpPr/>
          <p:nvPr/>
        </p:nvSpPr>
        <p:spPr bwMode="white">
          <a:xfrm>
            <a:off x="8128424" y="0"/>
            <a:ext cx="42672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8" name="7 Rectángulo"/>
          <p:cNvSpPr/>
          <p:nvPr/>
        </p:nvSpPr>
        <p:spPr>
          <a:xfrm>
            <a:off x="8189384" y="609600"/>
            <a:ext cx="3048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9" name="8 Rectángulo"/>
          <p:cNvSpPr/>
          <p:nvPr/>
        </p:nvSpPr>
        <p:spPr>
          <a:xfrm>
            <a:off x="8189384" y="0"/>
            <a:ext cx="3048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a:p>
        </p:txBody>
      </p:sp>
      <p:sp>
        <p:nvSpPr>
          <p:cNvPr id="6" name="5 Marcador de número de diapositiva"/>
          <p:cNvSpPr>
            <a:spLocks noGrp="1"/>
          </p:cNvSpPr>
          <p:nvPr>
            <p:ph type="sldNum" sz="quarter" idx="12"/>
          </p:nvPr>
        </p:nvSpPr>
        <p:spPr>
          <a:xfrm rot="5400000">
            <a:off x="8075084" y="103716"/>
            <a:ext cx="533400" cy="325968"/>
          </a:xfrm>
        </p:spPr>
        <p:txBody>
          <a:bodyPr/>
          <a:lstStyle/>
          <a:p>
            <a:fld id="{5D9E6A02-82EB-4F00-B2B1-A1E81554CC4E}" type="slidenum">
              <a:rPr lang="es-CL" smtClean="0"/>
              <a:t>‹Nº›</a:t>
            </a:fld>
            <a:endParaRPr lang="es-CL"/>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21 Marcador de título"/>
          <p:cNvSpPr>
            <a:spLocks noGrp="1"/>
          </p:cNvSpPr>
          <p:nvPr>
            <p:ph type="title"/>
          </p:nvPr>
        </p:nvSpPr>
        <p:spPr>
          <a:xfrm>
            <a:off x="812800" y="228600"/>
            <a:ext cx="10871200" cy="990600"/>
          </a:xfrm>
          <a:prstGeom prst="rect">
            <a:avLst/>
          </a:prstGeom>
        </p:spPr>
        <p:txBody>
          <a:bodyPr vert="horz" anchor="ctr">
            <a:normAutofit/>
          </a:bodyPr>
          <a:lstStyle/>
          <a:p>
            <a:r>
              <a:rPr kumimoji="0" lang="es-ES"/>
              <a:t>Haga clic para modificar el estilo de título del patrón</a:t>
            </a:r>
            <a:endParaRPr kumimoji="0" lang="en-US"/>
          </a:p>
        </p:txBody>
      </p:sp>
      <p:sp>
        <p:nvSpPr>
          <p:cNvPr id="13" name="12 Marcador de texto"/>
          <p:cNvSpPr>
            <a:spLocks noGrp="1"/>
          </p:cNvSpPr>
          <p:nvPr>
            <p:ph type="body" idx="1"/>
          </p:nvPr>
        </p:nvSpPr>
        <p:spPr>
          <a:xfrm>
            <a:off x="816864" y="1600200"/>
            <a:ext cx="10871200" cy="4526280"/>
          </a:xfrm>
          <a:prstGeom prst="rect">
            <a:avLst/>
          </a:prstGeom>
        </p:spPr>
        <p:txBody>
          <a:bodyPr vert="horz">
            <a:normAutofit/>
          </a:bodyPr>
          <a:lstStyle/>
          <a:p>
            <a:pPr lvl="0" eaLnBrk="1" latinLnBrk="0" hangingPunct="1"/>
            <a:r>
              <a:rPr kumimoji="0" lang="es-ES"/>
              <a:t>Haga clic para modificar el estilo de texto del patrón</a:t>
            </a:r>
          </a:p>
          <a:p>
            <a:pPr lvl="1" eaLnBrk="1" latinLnBrk="0" hangingPunct="1"/>
            <a:r>
              <a:rPr kumimoji="0" lang="es-ES"/>
              <a:t>Segundo nivel</a:t>
            </a:r>
          </a:p>
          <a:p>
            <a:pPr lvl="2" eaLnBrk="1" latinLnBrk="0" hangingPunct="1"/>
            <a:r>
              <a:rPr kumimoji="0" lang="es-ES"/>
              <a:t>Tercer nivel</a:t>
            </a:r>
          </a:p>
          <a:p>
            <a:pPr lvl="3" eaLnBrk="1" latinLnBrk="0" hangingPunct="1"/>
            <a:r>
              <a:rPr kumimoji="0" lang="es-ES"/>
              <a:t>Cuarto nivel</a:t>
            </a:r>
          </a:p>
          <a:p>
            <a:pPr lvl="4" eaLnBrk="1" latinLnBrk="0" hangingPunct="1"/>
            <a:r>
              <a:rPr kumimoji="0" lang="es-ES"/>
              <a:t>Quinto nivel</a:t>
            </a:r>
            <a:endParaRPr kumimoji="0" lang="en-US"/>
          </a:p>
        </p:txBody>
      </p:sp>
      <p:sp>
        <p:nvSpPr>
          <p:cNvPr id="14" name="13 Marcador de fecha"/>
          <p:cNvSpPr>
            <a:spLocks noGrp="1"/>
          </p:cNvSpPr>
          <p:nvPr>
            <p:ph type="dt" sz="half" idx="2"/>
          </p:nvPr>
        </p:nvSpPr>
        <p:spPr>
          <a:xfrm>
            <a:off x="8128000" y="6248405"/>
            <a:ext cx="3556000" cy="365125"/>
          </a:xfrm>
          <a:prstGeom prst="rect">
            <a:avLst/>
          </a:prstGeom>
        </p:spPr>
        <p:txBody>
          <a:bodyPr vert="horz" anchor="ctr" anchorCtr="0"/>
          <a:lstStyle>
            <a:lvl1pPr algn="l" eaLnBrk="1" latinLnBrk="0" hangingPunct="1">
              <a:defRPr kumimoji="0" sz="1400">
                <a:solidFill>
                  <a:schemeClr val="tx2"/>
                </a:solidFill>
              </a:defRPr>
            </a:lvl1pPr>
          </a:lstStyle>
          <a:p>
            <a:fld id="{C8961CAB-A9C0-4CF9-A6C5-E46BA769987C}" type="datetimeFigureOut">
              <a:rPr lang="es-CL" smtClean="0"/>
              <a:t>19-05-21</a:t>
            </a:fld>
            <a:endParaRPr lang="es-CL"/>
          </a:p>
        </p:txBody>
      </p:sp>
      <p:sp>
        <p:nvSpPr>
          <p:cNvPr id="3" name="2 Marcador de pie de página"/>
          <p:cNvSpPr>
            <a:spLocks noGrp="1"/>
          </p:cNvSpPr>
          <p:nvPr>
            <p:ph type="ftr" sz="quarter" idx="3"/>
          </p:nvPr>
        </p:nvSpPr>
        <p:spPr>
          <a:xfrm>
            <a:off x="812803" y="6248211"/>
            <a:ext cx="7228111" cy="365125"/>
          </a:xfrm>
          <a:prstGeom prst="rect">
            <a:avLst/>
          </a:prstGeom>
        </p:spPr>
        <p:txBody>
          <a:bodyPr vert="horz" anchor="ctr"/>
          <a:lstStyle>
            <a:lvl1pPr algn="r" eaLnBrk="1" latinLnBrk="0" hangingPunct="1">
              <a:defRPr kumimoji="0" sz="1400">
                <a:solidFill>
                  <a:schemeClr val="tx2"/>
                </a:solidFill>
              </a:defRPr>
            </a:lvl1pPr>
          </a:lstStyle>
          <a:p>
            <a:endParaRPr lang="es-CL"/>
          </a:p>
        </p:txBody>
      </p:sp>
      <p:sp>
        <p:nvSpPr>
          <p:cNvPr id="7" name="6 Rectángulo"/>
          <p:cNvSpPr/>
          <p:nvPr/>
        </p:nvSpPr>
        <p:spPr bwMode="white">
          <a:xfrm>
            <a:off x="0" y="1234440"/>
            <a:ext cx="12192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8" name="7 Rectángulo"/>
          <p:cNvSpPr/>
          <p:nvPr/>
        </p:nvSpPr>
        <p:spPr>
          <a:xfrm>
            <a:off x="0" y="1280160"/>
            <a:ext cx="7112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9" name="8 Rectángulo"/>
          <p:cNvSpPr/>
          <p:nvPr/>
        </p:nvSpPr>
        <p:spPr>
          <a:xfrm>
            <a:off x="787400" y="1280160"/>
            <a:ext cx="1140460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a:p>
        </p:txBody>
      </p:sp>
      <p:sp>
        <p:nvSpPr>
          <p:cNvPr id="23" name="22 Marcador de número de diapositiva"/>
          <p:cNvSpPr>
            <a:spLocks noGrp="1"/>
          </p:cNvSpPr>
          <p:nvPr>
            <p:ph type="sldNum" sz="quarter" idx="4"/>
          </p:nvPr>
        </p:nvSpPr>
        <p:spPr>
          <a:xfrm>
            <a:off x="0" y="1272222"/>
            <a:ext cx="7112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5D9E6A02-82EB-4F00-B2B1-A1E81554CC4E}" type="slidenum">
              <a:rPr lang="es-CL" smtClean="0"/>
              <a:t>‹Nº›</a:t>
            </a:fld>
            <a:endParaRPr lang="es-CL"/>
          </a:p>
        </p:txBody>
      </p:sp>
    </p:spTree>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3.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tiff"/><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25.emf"/></Relationships>
</file>

<file path=ppt/slides/_rels/slide19.xml.rels><?xml version="1.0" encoding="UTF-8" standalone="yes"?>
<Relationships xmlns="http://schemas.openxmlformats.org/package/2006/relationships"><Relationship Id="rId3" Type="http://schemas.openxmlformats.org/officeDocument/2006/relationships/image" Target="../media/image27.tiff"/><Relationship Id="rId2" Type="http://schemas.openxmlformats.org/officeDocument/2006/relationships/image" Target="../media/image26.tiff"/><Relationship Id="rId1" Type="http://schemas.openxmlformats.org/officeDocument/2006/relationships/slideLayout" Target="../slideLayouts/slideLayout2.xml"/><Relationship Id="rId4" Type="http://schemas.openxmlformats.org/officeDocument/2006/relationships/image" Target="../media/image28.tiff"/></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CuadroTexto"/>
          <p:cNvSpPr txBox="1"/>
          <p:nvPr/>
        </p:nvSpPr>
        <p:spPr>
          <a:xfrm>
            <a:off x="1355812" y="3013501"/>
            <a:ext cx="9480376" cy="830997"/>
          </a:xfrm>
          <a:prstGeom prst="rect">
            <a:avLst/>
          </a:prstGeom>
          <a:noFill/>
        </p:spPr>
        <p:txBody>
          <a:bodyPr wrap="square" rtlCol="0">
            <a:spAutoFit/>
          </a:bodyPr>
          <a:lstStyle/>
          <a:p>
            <a:pPr algn="ctr"/>
            <a:r>
              <a:rPr lang="es-CL" sz="4800" dirty="0">
                <a:solidFill>
                  <a:srgbClr val="00456F"/>
                </a:solidFill>
                <a:effectLst>
                  <a:outerShdw blurRad="38100" dist="38100" dir="2700000" algn="tl">
                    <a:srgbClr val="000000">
                      <a:alpha val="43137"/>
                    </a:srgbClr>
                  </a:outerShdw>
                </a:effectLst>
                <a:latin typeface="CMU Serif Roman" panose="02000603000000000000" pitchFamily="2" charset="0"/>
                <a:ea typeface="CMU Serif Roman" panose="02000603000000000000" pitchFamily="2" charset="0"/>
                <a:cs typeface="CMU Serif Roman" panose="02000603000000000000" pitchFamily="2" charset="0"/>
              </a:rPr>
              <a:t>Dinámica del movimiento circular</a:t>
            </a:r>
          </a:p>
        </p:txBody>
      </p:sp>
      <p:pic>
        <p:nvPicPr>
          <p:cNvPr id="4" name="Imagen 3">
            <a:extLst>
              <a:ext uri="{FF2B5EF4-FFF2-40B4-BE49-F238E27FC236}">
                <a16:creationId xmlns:a16="http://schemas.microsoft.com/office/drawing/2014/main" id="{64442B88-D8E0-3A48-BAC9-58663424B685}"/>
              </a:ext>
            </a:extLst>
          </p:cNvPr>
          <p:cNvPicPr>
            <a:picLocks noChangeAspect="1"/>
          </p:cNvPicPr>
          <p:nvPr/>
        </p:nvPicPr>
        <p:blipFill>
          <a:blip r:embed="rId2"/>
          <a:stretch>
            <a:fillRect/>
          </a:stretch>
        </p:blipFill>
        <p:spPr>
          <a:xfrm>
            <a:off x="5266631" y="1026132"/>
            <a:ext cx="1658738" cy="1916832"/>
          </a:xfrm>
          <a:prstGeom prst="rect">
            <a:avLst/>
          </a:prstGeom>
        </p:spPr>
      </p:pic>
      <p:sp>
        <p:nvSpPr>
          <p:cNvPr id="10" name="CuadroTexto 9">
            <a:extLst>
              <a:ext uri="{FF2B5EF4-FFF2-40B4-BE49-F238E27FC236}">
                <a16:creationId xmlns:a16="http://schemas.microsoft.com/office/drawing/2014/main" id="{2429EF15-C3E9-E047-82A7-754C979D6399}"/>
              </a:ext>
            </a:extLst>
          </p:cNvPr>
          <p:cNvSpPr txBox="1"/>
          <p:nvPr/>
        </p:nvSpPr>
        <p:spPr>
          <a:xfrm>
            <a:off x="695400" y="6142750"/>
            <a:ext cx="4968552" cy="523220"/>
          </a:xfrm>
          <a:prstGeom prst="rect">
            <a:avLst/>
          </a:prstGeom>
          <a:noFill/>
        </p:spPr>
        <p:txBody>
          <a:bodyPr wrap="square" rtlCol="0">
            <a:spAutoFit/>
          </a:bodyPr>
          <a:lstStyle/>
          <a:p>
            <a:r>
              <a:rPr lang="es-CL" sz="2800" dirty="0">
                <a:latin typeface="CMU Serif Roman" panose="02000603000000000000" pitchFamily="2" charset="0"/>
                <a:ea typeface="CMU Serif Roman" panose="02000603000000000000" pitchFamily="2" charset="0"/>
                <a:cs typeface="CMU Serif Roman" panose="02000603000000000000" pitchFamily="2" charset="0"/>
              </a:rPr>
              <a:t>Física II</a:t>
            </a:r>
          </a:p>
        </p:txBody>
      </p:sp>
    </p:spTree>
    <p:extLst>
      <p:ext uri="{BB962C8B-B14F-4D97-AF65-F5344CB8AC3E}">
        <p14:creationId xmlns:p14="http://schemas.microsoft.com/office/powerpoint/2010/main" val="4344770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605355-C084-5249-8324-7CB2EEBC6FA7}"/>
              </a:ext>
            </a:extLst>
          </p:cNvPr>
          <p:cNvSpPr>
            <a:spLocks noGrp="1"/>
          </p:cNvSpPr>
          <p:nvPr>
            <p:ph type="title"/>
          </p:nvPr>
        </p:nvSpPr>
        <p:spPr>
          <a:xfrm>
            <a:off x="816864" y="188640"/>
            <a:ext cx="11111784" cy="990600"/>
          </a:xfrm>
        </p:spPr>
        <p:txBody>
          <a:bodyPr>
            <a:noAutofit/>
          </a:bodyPr>
          <a:lstStyle/>
          <a:p>
            <a:r>
              <a:rPr lang="es-CL" sz="4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Cuando tenemos un movimiento circular con rapidez constante</a:t>
            </a:r>
          </a:p>
        </p:txBody>
      </p:sp>
      <p:pic>
        <p:nvPicPr>
          <p:cNvPr id="15" name="Imagen 14">
            <a:extLst>
              <a:ext uri="{FF2B5EF4-FFF2-40B4-BE49-F238E27FC236}">
                <a16:creationId xmlns:a16="http://schemas.microsoft.com/office/drawing/2014/main" id="{3C9C5B4F-CD0E-4747-9020-197D8CC867BD}"/>
              </a:ext>
            </a:extLst>
          </p:cNvPr>
          <p:cNvPicPr>
            <a:picLocks noChangeAspect="1"/>
          </p:cNvPicPr>
          <p:nvPr/>
        </p:nvPicPr>
        <p:blipFill>
          <a:blip r:embed="rId2"/>
          <a:stretch>
            <a:fillRect/>
          </a:stretch>
        </p:blipFill>
        <p:spPr>
          <a:xfrm>
            <a:off x="1415480" y="1700808"/>
            <a:ext cx="4787017" cy="4752528"/>
          </a:xfrm>
          <a:prstGeom prst="rect">
            <a:avLst/>
          </a:prstGeom>
        </p:spPr>
      </p:pic>
      <mc:AlternateContent xmlns:mc="http://schemas.openxmlformats.org/markup-compatibility/2006" xmlns:a14="http://schemas.microsoft.com/office/drawing/2010/main">
        <mc:Choice Requires="a14">
          <p:sp>
            <p:nvSpPr>
              <p:cNvPr id="16" name="CuadroTexto 15">
                <a:extLst>
                  <a:ext uri="{FF2B5EF4-FFF2-40B4-BE49-F238E27FC236}">
                    <a16:creationId xmlns:a16="http://schemas.microsoft.com/office/drawing/2014/main" id="{868D97DE-6FE2-8E42-BD5D-1D3E27B1A1EF}"/>
                  </a:ext>
                </a:extLst>
              </p:cNvPr>
              <p:cNvSpPr txBox="1"/>
              <p:nvPr/>
            </p:nvSpPr>
            <p:spPr>
              <a:xfrm>
                <a:off x="4727848" y="1556792"/>
                <a:ext cx="1080120"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s-CL" sz="3200" i="1" smtClean="0">
                              <a:solidFill>
                                <a:srgbClr val="FF0000"/>
                              </a:solidFill>
                              <a:latin typeface="Cambria Math" panose="02040503050406030204" pitchFamily="18" charset="0"/>
                            </a:rPr>
                          </m:ctrlPr>
                        </m:accPr>
                        <m:e>
                          <m:r>
                            <a:rPr lang="es-ES" sz="3200" b="0" i="1" smtClean="0">
                              <a:solidFill>
                                <a:srgbClr val="FF0000"/>
                              </a:solidFill>
                              <a:latin typeface="Cambria Math" panose="02040503050406030204" pitchFamily="18" charset="0"/>
                            </a:rPr>
                            <m:t>𝑣</m:t>
                          </m:r>
                        </m:e>
                      </m:acc>
                    </m:oMath>
                  </m:oMathPara>
                </a14:m>
                <a:endParaRPr lang="es-CL" sz="3200" dirty="0">
                  <a:solidFill>
                    <a:srgbClr val="FF0000"/>
                  </a:solidFill>
                </a:endParaRPr>
              </a:p>
            </p:txBody>
          </p:sp>
        </mc:Choice>
        <mc:Fallback xmlns="">
          <p:sp>
            <p:nvSpPr>
              <p:cNvPr id="16" name="CuadroTexto 15">
                <a:extLst>
                  <a:ext uri="{FF2B5EF4-FFF2-40B4-BE49-F238E27FC236}">
                    <a16:creationId xmlns:a16="http://schemas.microsoft.com/office/drawing/2014/main" id="{868D97DE-6FE2-8E42-BD5D-1D3E27B1A1EF}"/>
                  </a:ext>
                </a:extLst>
              </p:cNvPr>
              <p:cNvSpPr txBox="1">
                <a:spLocks noRot="1" noChangeAspect="1" noMove="1" noResize="1" noEditPoints="1" noAdjustHandles="1" noChangeArrowheads="1" noChangeShapeType="1" noTextEdit="1"/>
              </p:cNvSpPr>
              <p:nvPr/>
            </p:nvSpPr>
            <p:spPr>
              <a:xfrm>
                <a:off x="4727848" y="1556792"/>
                <a:ext cx="1080120" cy="584775"/>
              </a:xfrm>
              <a:prstGeom prst="rect">
                <a:avLst/>
              </a:prstGeom>
              <a:blipFill>
                <a:blip r:embed="rId3"/>
                <a:stretch>
                  <a:fillRect t="-25532"/>
                </a:stretch>
              </a:blipFill>
            </p:spPr>
            <p:txBody>
              <a:bodyPr/>
              <a:lstStyle/>
              <a:p>
                <a:r>
                  <a:rPr lang="es-CL">
                    <a:noFill/>
                  </a:rPr>
                  <a:t> </a:t>
                </a:r>
              </a:p>
            </p:txBody>
          </p:sp>
        </mc:Fallback>
      </mc:AlternateContent>
      <p:sp>
        <p:nvSpPr>
          <p:cNvPr id="17" name="CuadroTexto 16">
            <a:extLst>
              <a:ext uri="{FF2B5EF4-FFF2-40B4-BE49-F238E27FC236}">
                <a16:creationId xmlns:a16="http://schemas.microsoft.com/office/drawing/2014/main" id="{E59770E7-E552-E64C-A873-E2B9A81C22C6}"/>
              </a:ext>
            </a:extLst>
          </p:cNvPr>
          <p:cNvSpPr txBox="1"/>
          <p:nvPr/>
        </p:nvSpPr>
        <p:spPr>
          <a:xfrm>
            <a:off x="4583832" y="3446264"/>
            <a:ext cx="1080120" cy="584775"/>
          </a:xfrm>
          <a:prstGeom prst="rect">
            <a:avLst/>
          </a:prstGeom>
          <a:noFill/>
        </p:spPr>
        <p:txBody>
          <a:bodyPr wrap="square" rtlCol="0">
            <a:spAutoFit/>
          </a:bodyPr>
          <a:lstStyle/>
          <a:p>
            <a:r>
              <a:rPr lang="es-CL" sz="3200" dirty="0"/>
              <a:t>R</a:t>
            </a:r>
          </a:p>
        </p:txBody>
      </p:sp>
    </p:spTree>
    <p:extLst>
      <p:ext uri="{BB962C8B-B14F-4D97-AF65-F5344CB8AC3E}">
        <p14:creationId xmlns:p14="http://schemas.microsoft.com/office/powerpoint/2010/main" val="35633346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605355-C084-5249-8324-7CB2EEBC6FA7}"/>
              </a:ext>
            </a:extLst>
          </p:cNvPr>
          <p:cNvSpPr>
            <a:spLocks noGrp="1"/>
          </p:cNvSpPr>
          <p:nvPr>
            <p:ph type="title"/>
          </p:nvPr>
        </p:nvSpPr>
        <p:spPr>
          <a:xfrm>
            <a:off x="816864" y="188640"/>
            <a:ext cx="11111784" cy="990600"/>
          </a:xfrm>
        </p:spPr>
        <p:txBody>
          <a:bodyPr>
            <a:noAutofit/>
          </a:bodyPr>
          <a:lstStyle/>
          <a:p>
            <a:r>
              <a:rPr lang="es-CL" sz="4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Cuando tenemos un movimiento circular con rapidez constante</a:t>
            </a:r>
          </a:p>
        </p:txBody>
      </p:sp>
      <p:grpSp>
        <p:nvGrpSpPr>
          <p:cNvPr id="4" name="Grupo 3">
            <a:extLst>
              <a:ext uri="{FF2B5EF4-FFF2-40B4-BE49-F238E27FC236}">
                <a16:creationId xmlns:a16="http://schemas.microsoft.com/office/drawing/2014/main" id="{856C3530-CE5C-E043-9DCB-5781CFB24830}"/>
              </a:ext>
            </a:extLst>
          </p:cNvPr>
          <p:cNvGrpSpPr/>
          <p:nvPr/>
        </p:nvGrpSpPr>
        <p:grpSpPr>
          <a:xfrm>
            <a:off x="1041563" y="1626244"/>
            <a:ext cx="5702509" cy="5045661"/>
            <a:chOff x="1041563" y="1626244"/>
            <a:chExt cx="5702509" cy="5045661"/>
          </a:xfrm>
        </p:grpSpPr>
        <p:grpSp>
          <p:nvGrpSpPr>
            <p:cNvPr id="11" name="Grupo 10">
              <a:extLst>
                <a:ext uri="{FF2B5EF4-FFF2-40B4-BE49-F238E27FC236}">
                  <a16:creationId xmlns:a16="http://schemas.microsoft.com/office/drawing/2014/main" id="{00AD5D14-9C62-8D4C-ABA0-FD608A130232}"/>
                </a:ext>
              </a:extLst>
            </p:cNvPr>
            <p:cNvGrpSpPr/>
            <p:nvPr/>
          </p:nvGrpSpPr>
          <p:grpSpPr>
            <a:xfrm>
              <a:off x="1041563" y="1626244"/>
              <a:ext cx="5702509" cy="5045661"/>
              <a:chOff x="1041563" y="1626244"/>
              <a:chExt cx="5702509" cy="5045661"/>
            </a:xfrm>
          </p:grpSpPr>
          <p:pic>
            <p:nvPicPr>
              <p:cNvPr id="12" name="Imagen 11">
                <a:extLst>
                  <a:ext uri="{FF2B5EF4-FFF2-40B4-BE49-F238E27FC236}">
                    <a16:creationId xmlns:a16="http://schemas.microsoft.com/office/drawing/2014/main" id="{C90487B5-89B3-7247-9406-F53AE61296FA}"/>
                  </a:ext>
                </a:extLst>
              </p:cNvPr>
              <p:cNvPicPr>
                <a:picLocks noChangeAspect="1"/>
              </p:cNvPicPr>
              <p:nvPr/>
            </p:nvPicPr>
            <p:blipFill>
              <a:blip r:embed="rId2"/>
              <a:stretch>
                <a:fillRect/>
              </a:stretch>
            </p:blipFill>
            <p:spPr>
              <a:xfrm>
                <a:off x="1041563" y="1626245"/>
                <a:ext cx="4838413" cy="5045660"/>
              </a:xfrm>
              <a:prstGeom prst="rect">
                <a:avLst/>
              </a:prstGeom>
            </p:spPr>
          </p:pic>
          <mc:AlternateContent xmlns:mc="http://schemas.openxmlformats.org/markup-compatibility/2006" xmlns:a14="http://schemas.microsoft.com/office/drawing/2010/main">
            <mc:Choice Requires="a14">
              <p:sp>
                <p:nvSpPr>
                  <p:cNvPr id="13" name="CuadroTexto 12">
                    <a:extLst>
                      <a:ext uri="{FF2B5EF4-FFF2-40B4-BE49-F238E27FC236}">
                        <a16:creationId xmlns:a16="http://schemas.microsoft.com/office/drawing/2014/main" id="{A1CAEAE7-DCBD-314E-A040-D349155169AE}"/>
                      </a:ext>
                    </a:extLst>
                  </p:cNvPr>
                  <p:cNvSpPr txBox="1"/>
                  <p:nvPr/>
                </p:nvSpPr>
                <p:spPr>
                  <a:xfrm>
                    <a:off x="4583832" y="1626244"/>
                    <a:ext cx="1080120" cy="6242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FF0000"/>
                                  </a:solidFill>
                                  <a:latin typeface="Cambria Math" panose="02040503050406030204" pitchFamily="18" charset="0"/>
                                </a:rPr>
                              </m:ctrlPr>
                            </m:sSubPr>
                            <m:e>
                              <m:acc>
                                <m:accPr>
                                  <m:chr m:val="⃗"/>
                                  <m:ctrlPr>
                                    <a:rPr lang="es-CL" sz="3200" i="1" smtClean="0">
                                      <a:solidFill>
                                        <a:srgbClr val="FF0000"/>
                                      </a:solidFill>
                                      <a:latin typeface="Cambria Math" panose="02040503050406030204" pitchFamily="18" charset="0"/>
                                    </a:rPr>
                                  </m:ctrlPr>
                                </m:accPr>
                                <m:e>
                                  <m:r>
                                    <a:rPr lang="es-ES" sz="3200" b="0" i="1" smtClean="0">
                                      <a:solidFill>
                                        <a:srgbClr val="FF0000"/>
                                      </a:solidFill>
                                      <a:latin typeface="Cambria Math" panose="02040503050406030204" pitchFamily="18" charset="0"/>
                                    </a:rPr>
                                    <m:t>𝑣</m:t>
                                  </m:r>
                                </m:e>
                              </m:acc>
                            </m:e>
                            <m:sub>
                              <m:r>
                                <a:rPr lang="es-ES" sz="3200" b="0" i="1" smtClean="0">
                                  <a:solidFill>
                                    <a:srgbClr val="FF0000"/>
                                  </a:solidFill>
                                  <a:latin typeface="Cambria Math" panose="02040503050406030204" pitchFamily="18" charset="0"/>
                                </a:rPr>
                                <m:t>𝑓</m:t>
                              </m:r>
                            </m:sub>
                          </m:sSub>
                        </m:oMath>
                      </m:oMathPara>
                    </a14:m>
                    <a:endParaRPr lang="es-CL" sz="3200" dirty="0">
                      <a:solidFill>
                        <a:srgbClr val="FF0000"/>
                      </a:solidFill>
                    </a:endParaRPr>
                  </a:p>
                </p:txBody>
              </p:sp>
            </mc:Choice>
            <mc:Fallback xmlns="">
              <p:sp>
                <p:nvSpPr>
                  <p:cNvPr id="13" name="CuadroTexto 12">
                    <a:extLst>
                      <a:ext uri="{FF2B5EF4-FFF2-40B4-BE49-F238E27FC236}">
                        <a16:creationId xmlns:a16="http://schemas.microsoft.com/office/drawing/2014/main" id="{A1CAEAE7-DCBD-314E-A040-D349155169AE}"/>
                      </a:ext>
                    </a:extLst>
                  </p:cNvPr>
                  <p:cNvSpPr txBox="1">
                    <a:spLocks noRot="1" noChangeAspect="1" noMove="1" noResize="1" noEditPoints="1" noAdjustHandles="1" noChangeArrowheads="1" noChangeShapeType="1" noTextEdit="1"/>
                  </p:cNvSpPr>
                  <p:nvPr/>
                </p:nvSpPr>
                <p:spPr>
                  <a:xfrm>
                    <a:off x="4583832" y="1626244"/>
                    <a:ext cx="1080120" cy="624210"/>
                  </a:xfrm>
                  <a:prstGeom prst="rect">
                    <a:avLst/>
                  </a:prstGeom>
                  <a:blipFill>
                    <a:blip r:embed="rId3"/>
                    <a:stretch>
                      <a:fillRect t="-22000" b="-1200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4" name="CuadroTexto 13">
                    <a:extLst>
                      <a:ext uri="{FF2B5EF4-FFF2-40B4-BE49-F238E27FC236}">
                        <a16:creationId xmlns:a16="http://schemas.microsoft.com/office/drawing/2014/main" id="{8E008674-7224-9A44-882B-4CB7DF12A5C0}"/>
                      </a:ext>
                    </a:extLst>
                  </p:cNvPr>
                  <p:cNvSpPr txBox="1"/>
                  <p:nvPr/>
                </p:nvSpPr>
                <p:spPr>
                  <a:xfrm>
                    <a:off x="5663952" y="3173645"/>
                    <a:ext cx="1080120"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FF0000"/>
                                  </a:solidFill>
                                  <a:latin typeface="Cambria Math" panose="02040503050406030204" pitchFamily="18" charset="0"/>
                                </a:rPr>
                              </m:ctrlPr>
                            </m:sSubPr>
                            <m:e>
                              <m:acc>
                                <m:accPr>
                                  <m:chr m:val="⃗"/>
                                  <m:ctrlPr>
                                    <a:rPr lang="es-CL" sz="3200" i="1" smtClean="0">
                                      <a:solidFill>
                                        <a:srgbClr val="FF0000"/>
                                      </a:solidFill>
                                      <a:latin typeface="Cambria Math" panose="02040503050406030204" pitchFamily="18" charset="0"/>
                                    </a:rPr>
                                  </m:ctrlPr>
                                </m:accPr>
                                <m:e>
                                  <m:r>
                                    <a:rPr lang="es-ES" sz="3200" b="0" i="1" smtClean="0">
                                      <a:solidFill>
                                        <a:srgbClr val="FF0000"/>
                                      </a:solidFill>
                                      <a:latin typeface="Cambria Math" panose="02040503050406030204" pitchFamily="18" charset="0"/>
                                    </a:rPr>
                                    <m:t>𝑣</m:t>
                                  </m:r>
                                </m:e>
                              </m:acc>
                            </m:e>
                            <m:sub>
                              <m:r>
                                <a:rPr lang="es-ES" sz="3200" b="0" i="1" smtClean="0">
                                  <a:solidFill>
                                    <a:srgbClr val="FF0000"/>
                                  </a:solidFill>
                                  <a:latin typeface="Cambria Math" panose="02040503050406030204" pitchFamily="18" charset="0"/>
                                </a:rPr>
                                <m:t>𝑖</m:t>
                              </m:r>
                            </m:sub>
                          </m:sSub>
                        </m:oMath>
                      </m:oMathPara>
                    </a14:m>
                    <a:endParaRPr lang="es-CL" sz="3200" dirty="0">
                      <a:solidFill>
                        <a:srgbClr val="FF0000"/>
                      </a:solidFill>
                    </a:endParaRPr>
                  </a:p>
                </p:txBody>
              </p:sp>
            </mc:Choice>
            <mc:Fallback xmlns="">
              <p:sp>
                <p:nvSpPr>
                  <p:cNvPr id="14" name="CuadroTexto 13">
                    <a:extLst>
                      <a:ext uri="{FF2B5EF4-FFF2-40B4-BE49-F238E27FC236}">
                        <a16:creationId xmlns:a16="http://schemas.microsoft.com/office/drawing/2014/main" id="{8E008674-7224-9A44-882B-4CB7DF12A5C0}"/>
                      </a:ext>
                    </a:extLst>
                  </p:cNvPr>
                  <p:cNvSpPr txBox="1">
                    <a:spLocks noRot="1" noChangeAspect="1" noMove="1" noResize="1" noEditPoints="1" noAdjustHandles="1" noChangeArrowheads="1" noChangeShapeType="1" noTextEdit="1"/>
                  </p:cNvSpPr>
                  <p:nvPr/>
                </p:nvSpPr>
                <p:spPr>
                  <a:xfrm>
                    <a:off x="5663952" y="3173645"/>
                    <a:ext cx="1080120" cy="584775"/>
                  </a:xfrm>
                  <a:prstGeom prst="rect">
                    <a:avLst/>
                  </a:prstGeom>
                  <a:blipFill>
                    <a:blip r:embed="rId4"/>
                    <a:stretch>
                      <a:fillRect t="-23404" b="-8511"/>
                    </a:stretch>
                  </a:blipFill>
                </p:spPr>
                <p:txBody>
                  <a:bodyPr/>
                  <a:lstStyle/>
                  <a:p>
                    <a:r>
                      <a:rPr lang="es-CL">
                        <a:noFill/>
                      </a:rPr>
                      <a:t> </a:t>
                    </a:r>
                  </a:p>
                </p:txBody>
              </p:sp>
            </mc:Fallback>
          </mc:AlternateContent>
        </p:grpSp>
        <p:sp>
          <p:nvSpPr>
            <p:cNvPr id="17" name="CuadroTexto 16">
              <a:extLst>
                <a:ext uri="{FF2B5EF4-FFF2-40B4-BE49-F238E27FC236}">
                  <a16:creationId xmlns:a16="http://schemas.microsoft.com/office/drawing/2014/main" id="{E59770E7-E552-E64C-A873-E2B9A81C22C6}"/>
                </a:ext>
              </a:extLst>
            </p:cNvPr>
            <p:cNvSpPr txBox="1"/>
            <p:nvPr/>
          </p:nvSpPr>
          <p:spPr>
            <a:xfrm>
              <a:off x="4583832" y="3446264"/>
              <a:ext cx="1080120" cy="584775"/>
            </a:xfrm>
            <a:prstGeom prst="rect">
              <a:avLst/>
            </a:prstGeom>
            <a:noFill/>
          </p:spPr>
          <p:txBody>
            <a:bodyPr wrap="square" rtlCol="0">
              <a:spAutoFit/>
            </a:bodyPr>
            <a:lstStyle/>
            <a:p>
              <a:r>
                <a:rPr lang="es-CL" sz="3200" dirty="0"/>
                <a:t>R</a:t>
              </a:r>
            </a:p>
          </p:txBody>
        </p:sp>
      </p:grpSp>
      <p:sp>
        <p:nvSpPr>
          <p:cNvPr id="6" name="Rectángulo redondeado 5">
            <a:extLst>
              <a:ext uri="{FF2B5EF4-FFF2-40B4-BE49-F238E27FC236}">
                <a16:creationId xmlns:a16="http://schemas.microsoft.com/office/drawing/2014/main" id="{F510BC96-19CF-1F4B-9427-31A69D511BCA}"/>
              </a:ext>
            </a:extLst>
          </p:cNvPr>
          <p:cNvSpPr/>
          <p:nvPr/>
        </p:nvSpPr>
        <p:spPr>
          <a:xfrm>
            <a:off x="7320136" y="2213868"/>
            <a:ext cx="4579168" cy="2871316"/>
          </a:xfrm>
          <a:prstGeom prst="roundRect">
            <a:avLst/>
          </a:prstGeom>
          <a:noFill/>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mc:AlternateContent xmlns:mc="http://schemas.openxmlformats.org/markup-compatibility/2006" xmlns:a14="http://schemas.microsoft.com/office/drawing/2010/main">
        <mc:Choice Requires="a14">
          <p:sp>
            <p:nvSpPr>
              <p:cNvPr id="7" name="Marcador de contenido 2">
                <a:extLst>
                  <a:ext uri="{FF2B5EF4-FFF2-40B4-BE49-F238E27FC236}">
                    <a16:creationId xmlns:a16="http://schemas.microsoft.com/office/drawing/2014/main" id="{21D957A7-8AFF-8648-8943-E58E6306BCDD}"/>
                  </a:ext>
                </a:extLst>
              </p:cNvPr>
              <p:cNvSpPr>
                <a:spLocks noGrp="1"/>
              </p:cNvSpPr>
              <p:nvPr>
                <p:ph sz="quarter" idx="1"/>
              </p:nvPr>
            </p:nvSpPr>
            <p:spPr>
              <a:xfrm>
                <a:off x="7488928" y="2536219"/>
                <a:ext cx="3935664" cy="2404864"/>
              </a:xfrm>
            </p:spPr>
            <p:txBody>
              <a:bodyPr>
                <a:normAutofit/>
              </a:bodyPr>
              <a:lstStyle/>
              <a:p>
                <a:pPr marL="0" indent="0" algn="just">
                  <a:buNone/>
                </a:pPr>
                <a:r>
                  <a:rPr lang="es-ES"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Tomemos una velocidad inicial </a:t>
                </a:r>
                <a14:m>
                  <m:oMath xmlns:m="http://schemas.openxmlformats.org/officeDocument/2006/math">
                    <m:sSub>
                      <m:sSubPr>
                        <m:ctrlPr>
                          <a:rPr lang="es-ES" sz="2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acc>
                          <m:accPr>
                            <m:chr m:val="⃗"/>
                            <m:ctrlPr>
                              <a:rPr lang="es-ES" sz="24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2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e>
                        </m:acc>
                      </m:e>
                      <m:sub>
                        <m:r>
                          <a:rPr lang="es-ES" sz="2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oMath>
                </a14:m>
                <a:r>
                  <a:rPr lang="es-CL" sz="2400" dirty="0"/>
                  <a:t> </a:t>
                </a:r>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y una velocidad final </a:t>
                </a:r>
                <a14:m>
                  <m:oMath xmlns:m="http://schemas.openxmlformats.org/officeDocument/2006/math">
                    <m:sSub>
                      <m:sSubPr>
                        <m:ctrlPr>
                          <a:rPr lang="es-ES" sz="24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acc>
                          <m:accPr>
                            <m:chr m:val="⃗"/>
                            <m:ctrlPr>
                              <a:rPr lang="es-ES" sz="24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240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e>
                        </m:acc>
                      </m:e>
                      <m:sub>
                        <m:r>
                          <a:rPr lang="es-ES" sz="240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𝑓</m:t>
                        </m:r>
                      </m:sub>
                    </m:sSub>
                  </m:oMath>
                </a14:m>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a:t>
                </a:r>
              </a:p>
              <a:p>
                <a:pPr marL="0" indent="0" algn="just">
                  <a:buNone/>
                </a:pPr>
                <a:endParaRPr lang="es-CL" sz="2400" dirty="0"/>
              </a:p>
            </p:txBody>
          </p:sp>
        </mc:Choice>
        <mc:Fallback xmlns="">
          <p:sp>
            <p:nvSpPr>
              <p:cNvPr id="7" name="Marcador de contenido 2">
                <a:extLst>
                  <a:ext uri="{FF2B5EF4-FFF2-40B4-BE49-F238E27FC236}">
                    <a16:creationId xmlns:a16="http://schemas.microsoft.com/office/drawing/2014/main" id="{21D957A7-8AFF-8648-8943-E58E6306BCDD}"/>
                  </a:ext>
                </a:extLst>
              </p:cNvPr>
              <p:cNvSpPr>
                <a:spLocks noGrp="1" noRot="1" noChangeAspect="1" noMove="1" noResize="1" noEditPoints="1" noAdjustHandles="1" noChangeArrowheads="1" noChangeShapeType="1" noTextEdit="1"/>
              </p:cNvSpPr>
              <p:nvPr>
                <p:ph sz="quarter" idx="1"/>
              </p:nvPr>
            </p:nvSpPr>
            <p:spPr>
              <a:xfrm>
                <a:off x="7488928" y="2536219"/>
                <a:ext cx="3935664" cy="2404864"/>
              </a:xfrm>
              <a:blipFill>
                <a:blip r:embed="rId5"/>
                <a:stretch>
                  <a:fillRect l="-2251" t="-2105" r="-4502"/>
                </a:stretch>
              </a:blipFill>
            </p:spPr>
            <p:txBody>
              <a:bodyPr/>
              <a:lstStyle/>
              <a:p>
                <a:r>
                  <a:rPr lang="es-CL">
                    <a:noFill/>
                  </a:rPr>
                  <a:t> </a:t>
                </a:r>
              </a:p>
            </p:txBody>
          </p:sp>
        </mc:Fallback>
      </mc:AlternateContent>
    </p:spTree>
    <p:extLst>
      <p:ext uri="{BB962C8B-B14F-4D97-AF65-F5344CB8AC3E}">
        <p14:creationId xmlns:p14="http://schemas.microsoft.com/office/powerpoint/2010/main" val="12122968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605355-C084-5249-8324-7CB2EEBC6FA7}"/>
              </a:ext>
            </a:extLst>
          </p:cNvPr>
          <p:cNvSpPr>
            <a:spLocks noGrp="1"/>
          </p:cNvSpPr>
          <p:nvPr>
            <p:ph type="title"/>
          </p:nvPr>
        </p:nvSpPr>
        <p:spPr>
          <a:xfrm>
            <a:off x="816864" y="188640"/>
            <a:ext cx="11111784" cy="990600"/>
          </a:xfrm>
        </p:spPr>
        <p:txBody>
          <a:bodyPr>
            <a:noAutofit/>
          </a:bodyPr>
          <a:lstStyle/>
          <a:p>
            <a:r>
              <a:rPr lang="es-CL" sz="4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Cuando tenemos un movimiento circular con rapidez constante</a:t>
            </a:r>
          </a:p>
        </p:txBody>
      </p:sp>
      <p:sp>
        <p:nvSpPr>
          <p:cNvPr id="6" name="Rectángulo redondeado 5">
            <a:extLst>
              <a:ext uri="{FF2B5EF4-FFF2-40B4-BE49-F238E27FC236}">
                <a16:creationId xmlns:a16="http://schemas.microsoft.com/office/drawing/2014/main" id="{F510BC96-19CF-1F4B-9427-31A69D511BCA}"/>
              </a:ext>
            </a:extLst>
          </p:cNvPr>
          <p:cNvSpPr/>
          <p:nvPr/>
        </p:nvSpPr>
        <p:spPr>
          <a:xfrm>
            <a:off x="7320136" y="2213868"/>
            <a:ext cx="4579168" cy="2871316"/>
          </a:xfrm>
          <a:prstGeom prst="roundRect">
            <a:avLst/>
          </a:prstGeom>
          <a:noFill/>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mc:AlternateContent xmlns:mc="http://schemas.openxmlformats.org/markup-compatibility/2006" xmlns:a14="http://schemas.microsoft.com/office/drawing/2010/main">
        <mc:Choice Requires="a14">
          <p:sp>
            <p:nvSpPr>
              <p:cNvPr id="7" name="Marcador de contenido 2">
                <a:extLst>
                  <a:ext uri="{FF2B5EF4-FFF2-40B4-BE49-F238E27FC236}">
                    <a16:creationId xmlns:a16="http://schemas.microsoft.com/office/drawing/2014/main" id="{21D957A7-8AFF-8648-8943-E58E6306BCDD}"/>
                  </a:ext>
                </a:extLst>
              </p:cNvPr>
              <p:cNvSpPr>
                <a:spLocks noGrp="1"/>
              </p:cNvSpPr>
              <p:nvPr>
                <p:ph sz="quarter" idx="1"/>
              </p:nvPr>
            </p:nvSpPr>
            <p:spPr>
              <a:xfrm>
                <a:off x="7488928" y="2536219"/>
                <a:ext cx="4223696" cy="2404864"/>
              </a:xfrm>
            </p:spPr>
            <p:txBody>
              <a:bodyPr>
                <a:normAutofit fontScale="77500" lnSpcReduction="20000"/>
              </a:bodyPr>
              <a:lstStyle/>
              <a:p>
                <a:pPr marL="0" indent="0">
                  <a:buNone/>
                </a:pPr>
                <a:r>
                  <a:rPr lang="es-ES" sz="35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Como el vector aceleración corresponde a:</a:t>
                </a:r>
              </a:p>
              <a:p>
                <a:pPr marL="0" indent="0" algn="just">
                  <a:buNone/>
                </a:pPr>
                <a:endParaRPr lang="es-ES" sz="35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lgn="just">
                  <a:buNone/>
                </a:pPr>
                <a14:m>
                  <m:oMathPara xmlns:m="http://schemas.openxmlformats.org/officeDocument/2006/math">
                    <m:oMathParaPr>
                      <m:jc m:val="centerGroup"/>
                    </m:oMathParaPr>
                    <m:oMath xmlns:m="http://schemas.openxmlformats.org/officeDocument/2006/math">
                      <m:acc>
                        <m:accPr>
                          <m:chr m:val="⃗"/>
                          <m:ctrlPr>
                            <a:rPr lang="es-CL" sz="35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𝑎</m:t>
                          </m:r>
                        </m:e>
                      </m:acc>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f>
                        <m:fPr>
                          <m:ctrlP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fPr>
                        <m:num>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acc>
                            <m:accPr>
                              <m:chr m:val="⃗"/>
                              <m:ctrlP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e>
                          </m:acc>
                        </m:num>
                        <m:den>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𝑡</m:t>
                          </m:r>
                        </m:den>
                      </m:f>
                    </m:oMath>
                  </m:oMathPara>
                </a14:m>
                <a:endParaRPr lang="es-CL" sz="35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lgn="just">
                  <a:buNone/>
                </a:pPr>
                <a:endParaRPr lang="es-CL" sz="2400" dirty="0"/>
              </a:p>
            </p:txBody>
          </p:sp>
        </mc:Choice>
        <mc:Fallback xmlns="">
          <p:sp>
            <p:nvSpPr>
              <p:cNvPr id="7" name="Marcador de contenido 2">
                <a:extLst>
                  <a:ext uri="{FF2B5EF4-FFF2-40B4-BE49-F238E27FC236}">
                    <a16:creationId xmlns:a16="http://schemas.microsoft.com/office/drawing/2014/main" id="{21D957A7-8AFF-8648-8943-E58E6306BCDD}"/>
                  </a:ext>
                </a:extLst>
              </p:cNvPr>
              <p:cNvSpPr>
                <a:spLocks noGrp="1" noRot="1" noChangeAspect="1" noMove="1" noResize="1" noEditPoints="1" noAdjustHandles="1" noChangeArrowheads="1" noChangeShapeType="1" noTextEdit="1"/>
              </p:cNvSpPr>
              <p:nvPr>
                <p:ph sz="quarter" idx="1"/>
              </p:nvPr>
            </p:nvSpPr>
            <p:spPr>
              <a:xfrm>
                <a:off x="7488928" y="2536219"/>
                <a:ext cx="4223696" cy="2404864"/>
              </a:xfrm>
              <a:blipFill>
                <a:blip r:embed="rId2"/>
                <a:stretch>
                  <a:fillRect l="-2703" t="-4737" r="-5105"/>
                </a:stretch>
              </a:blipFill>
            </p:spPr>
            <p:txBody>
              <a:bodyPr/>
              <a:lstStyle/>
              <a:p>
                <a:r>
                  <a:rPr lang="es-CL">
                    <a:noFill/>
                  </a:rPr>
                  <a:t> </a:t>
                </a:r>
              </a:p>
            </p:txBody>
          </p:sp>
        </mc:Fallback>
      </mc:AlternateContent>
      <p:grpSp>
        <p:nvGrpSpPr>
          <p:cNvPr id="11" name="Grupo 10">
            <a:extLst>
              <a:ext uri="{FF2B5EF4-FFF2-40B4-BE49-F238E27FC236}">
                <a16:creationId xmlns:a16="http://schemas.microsoft.com/office/drawing/2014/main" id="{D33C6060-E8B0-FA47-B2C3-7AFA74972CB5}"/>
              </a:ext>
            </a:extLst>
          </p:cNvPr>
          <p:cNvGrpSpPr/>
          <p:nvPr/>
        </p:nvGrpSpPr>
        <p:grpSpPr>
          <a:xfrm>
            <a:off x="1041563" y="1626244"/>
            <a:ext cx="5702509" cy="5045661"/>
            <a:chOff x="1041563" y="1626244"/>
            <a:chExt cx="5702509" cy="5045661"/>
          </a:xfrm>
        </p:grpSpPr>
        <p:grpSp>
          <p:nvGrpSpPr>
            <p:cNvPr id="12" name="Grupo 11">
              <a:extLst>
                <a:ext uri="{FF2B5EF4-FFF2-40B4-BE49-F238E27FC236}">
                  <a16:creationId xmlns:a16="http://schemas.microsoft.com/office/drawing/2014/main" id="{F01CA53A-F778-5E42-AB92-228A0864EEFE}"/>
                </a:ext>
              </a:extLst>
            </p:cNvPr>
            <p:cNvGrpSpPr/>
            <p:nvPr/>
          </p:nvGrpSpPr>
          <p:grpSpPr>
            <a:xfrm>
              <a:off x="1041563" y="1626244"/>
              <a:ext cx="5702509" cy="5045661"/>
              <a:chOff x="1041563" y="1626244"/>
              <a:chExt cx="5702509" cy="5045661"/>
            </a:xfrm>
          </p:grpSpPr>
          <p:pic>
            <p:nvPicPr>
              <p:cNvPr id="14" name="Imagen 13">
                <a:extLst>
                  <a:ext uri="{FF2B5EF4-FFF2-40B4-BE49-F238E27FC236}">
                    <a16:creationId xmlns:a16="http://schemas.microsoft.com/office/drawing/2014/main" id="{35C077A6-B3F4-5547-AB1D-44CF9AB5FEC8}"/>
                  </a:ext>
                </a:extLst>
              </p:cNvPr>
              <p:cNvPicPr>
                <a:picLocks noChangeAspect="1"/>
              </p:cNvPicPr>
              <p:nvPr/>
            </p:nvPicPr>
            <p:blipFill>
              <a:blip r:embed="rId3"/>
              <a:stretch>
                <a:fillRect/>
              </a:stretch>
            </p:blipFill>
            <p:spPr>
              <a:xfrm>
                <a:off x="1041563" y="1626245"/>
                <a:ext cx="4838413" cy="5045660"/>
              </a:xfrm>
              <a:prstGeom prst="rect">
                <a:avLst/>
              </a:prstGeom>
            </p:spPr>
          </p:pic>
          <mc:AlternateContent xmlns:mc="http://schemas.openxmlformats.org/markup-compatibility/2006" xmlns:a14="http://schemas.microsoft.com/office/drawing/2010/main">
            <mc:Choice Requires="a14">
              <p:sp>
                <p:nvSpPr>
                  <p:cNvPr id="15" name="CuadroTexto 14">
                    <a:extLst>
                      <a:ext uri="{FF2B5EF4-FFF2-40B4-BE49-F238E27FC236}">
                        <a16:creationId xmlns:a16="http://schemas.microsoft.com/office/drawing/2014/main" id="{689EC265-16D9-0746-9127-D963757EF5AE}"/>
                      </a:ext>
                    </a:extLst>
                  </p:cNvPr>
                  <p:cNvSpPr txBox="1"/>
                  <p:nvPr/>
                </p:nvSpPr>
                <p:spPr>
                  <a:xfrm>
                    <a:off x="4583832" y="1626244"/>
                    <a:ext cx="1080120" cy="6242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FF0000"/>
                                  </a:solidFill>
                                  <a:latin typeface="Cambria Math" panose="02040503050406030204" pitchFamily="18" charset="0"/>
                                </a:rPr>
                              </m:ctrlPr>
                            </m:sSubPr>
                            <m:e>
                              <m:acc>
                                <m:accPr>
                                  <m:chr m:val="⃗"/>
                                  <m:ctrlPr>
                                    <a:rPr lang="es-CL" sz="3200" i="1" smtClean="0">
                                      <a:solidFill>
                                        <a:srgbClr val="FF0000"/>
                                      </a:solidFill>
                                      <a:latin typeface="Cambria Math" panose="02040503050406030204" pitchFamily="18" charset="0"/>
                                    </a:rPr>
                                  </m:ctrlPr>
                                </m:accPr>
                                <m:e>
                                  <m:r>
                                    <a:rPr lang="es-ES" sz="3200" b="0" i="1" smtClean="0">
                                      <a:solidFill>
                                        <a:srgbClr val="FF0000"/>
                                      </a:solidFill>
                                      <a:latin typeface="Cambria Math" panose="02040503050406030204" pitchFamily="18" charset="0"/>
                                    </a:rPr>
                                    <m:t>𝑣</m:t>
                                  </m:r>
                                </m:e>
                              </m:acc>
                            </m:e>
                            <m:sub>
                              <m:r>
                                <a:rPr lang="es-ES" sz="3200" b="0" i="1" smtClean="0">
                                  <a:solidFill>
                                    <a:srgbClr val="FF0000"/>
                                  </a:solidFill>
                                  <a:latin typeface="Cambria Math" panose="02040503050406030204" pitchFamily="18" charset="0"/>
                                </a:rPr>
                                <m:t>𝑓</m:t>
                              </m:r>
                            </m:sub>
                          </m:sSub>
                        </m:oMath>
                      </m:oMathPara>
                    </a14:m>
                    <a:endParaRPr lang="es-CL" sz="3200" dirty="0">
                      <a:solidFill>
                        <a:srgbClr val="FF0000"/>
                      </a:solidFill>
                    </a:endParaRPr>
                  </a:p>
                </p:txBody>
              </p:sp>
            </mc:Choice>
            <mc:Fallback xmlns="">
              <p:sp>
                <p:nvSpPr>
                  <p:cNvPr id="15" name="CuadroTexto 14">
                    <a:extLst>
                      <a:ext uri="{FF2B5EF4-FFF2-40B4-BE49-F238E27FC236}">
                        <a16:creationId xmlns:a16="http://schemas.microsoft.com/office/drawing/2014/main" id="{689EC265-16D9-0746-9127-D963757EF5AE}"/>
                      </a:ext>
                    </a:extLst>
                  </p:cNvPr>
                  <p:cNvSpPr txBox="1">
                    <a:spLocks noRot="1" noChangeAspect="1" noMove="1" noResize="1" noEditPoints="1" noAdjustHandles="1" noChangeArrowheads="1" noChangeShapeType="1" noTextEdit="1"/>
                  </p:cNvSpPr>
                  <p:nvPr/>
                </p:nvSpPr>
                <p:spPr>
                  <a:xfrm>
                    <a:off x="4583832" y="1626244"/>
                    <a:ext cx="1080120" cy="624210"/>
                  </a:xfrm>
                  <a:prstGeom prst="rect">
                    <a:avLst/>
                  </a:prstGeom>
                  <a:blipFill>
                    <a:blip r:embed="rId4"/>
                    <a:stretch>
                      <a:fillRect t="-22000" b="-1200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8" name="CuadroTexto 17">
                    <a:extLst>
                      <a:ext uri="{FF2B5EF4-FFF2-40B4-BE49-F238E27FC236}">
                        <a16:creationId xmlns:a16="http://schemas.microsoft.com/office/drawing/2014/main" id="{806E31DE-A5EC-4B41-B523-EA9E3226FEE6}"/>
                      </a:ext>
                    </a:extLst>
                  </p:cNvPr>
                  <p:cNvSpPr txBox="1"/>
                  <p:nvPr/>
                </p:nvSpPr>
                <p:spPr>
                  <a:xfrm>
                    <a:off x="5663952" y="3173645"/>
                    <a:ext cx="1080120"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FF0000"/>
                                  </a:solidFill>
                                  <a:latin typeface="Cambria Math" panose="02040503050406030204" pitchFamily="18" charset="0"/>
                                </a:rPr>
                              </m:ctrlPr>
                            </m:sSubPr>
                            <m:e>
                              <m:acc>
                                <m:accPr>
                                  <m:chr m:val="⃗"/>
                                  <m:ctrlPr>
                                    <a:rPr lang="es-CL" sz="3200" i="1" smtClean="0">
                                      <a:solidFill>
                                        <a:srgbClr val="FF0000"/>
                                      </a:solidFill>
                                      <a:latin typeface="Cambria Math" panose="02040503050406030204" pitchFamily="18" charset="0"/>
                                    </a:rPr>
                                  </m:ctrlPr>
                                </m:accPr>
                                <m:e>
                                  <m:r>
                                    <a:rPr lang="es-ES" sz="3200" b="0" i="1" smtClean="0">
                                      <a:solidFill>
                                        <a:srgbClr val="FF0000"/>
                                      </a:solidFill>
                                      <a:latin typeface="Cambria Math" panose="02040503050406030204" pitchFamily="18" charset="0"/>
                                    </a:rPr>
                                    <m:t>𝑣</m:t>
                                  </m:r>
                                </m:e>
                              </m:acc>
                            </m:e>
                            <m:sub>
                              <m:r>
                                <a:rPr lang="es-ES" sz="3200" b="0" i="1" smtClean="0">
                                  <a:solidFill>
                                    <a:srgbClr val="FF0000"/>
                                  </a:solidFill>
                                  <a:latin typeface="Cambria Math" panose="02040503050406030204" pitchFamily="18" charset="0"/>
                                </a:rPr>
                                <m:t>𝑖</m:t>
                              </m:r>
                            </m:sub>
                          </m:sSub>
                        </m:oMath>
                      </m:oMathPara>
                    </a14:m>
                    <a:endParaRPr lang="es-CL" sz="3200" dirty="0">
                      <a:solidFill>
                        <a:srgbClr val="FF0000"/>
                      </a:solidFill>
                    </a:endParaRPr>
                  </a:p>
                </p:txBody>
              </p:sp>
            </mc:Choice>
            <mc:Fallback xmlns="">
              <p:sp>
                <p:nvSpPr>
                  <p:cNvPr id="18" name="CuadroTexto 17">
                    <a:extLst>
                      <a:ext uri="{FF2B5EF4-FFF2-40B4-BE49-F238E27FC236}">
                        <a16:creationId xmlns:a16="http://schemas.microsoft.com/office/drawing/2014/main" id="{806E31DE-A5EC-4B41-B523-EA9E3226FEE6}"/>
                      </a:ext>
                    </a:extLst>
                  </p:cNvPr>
                  <p:cNvSpPr txBox="1">
                    <a:spLocks noRot="1" noChangeAspect="1" noMove="1" noResize="1" noEditPoints="1" noAdjustHandles="1" noChangeArrowheads="1" noChangeShapeType="1" noTextEdit="1"/>
                  </p:cNvSpPr>
                  <p:nvPr/>
                </p:nvSpPr>
                <p:spPr>
                  <a:xfrm>
                    <a:off x="5663952" y="3173645"/>
                    <a:ext cx="1080120" cy="584775"/>
                  </a:xfrm>
                  <a:prstGeom prst="rect">
                    <a:avLst/>
                  </a:prstGeom>
                  <a:blipFill>
                    <a:blip r:embed="rId5"/>
                    <a:stretch>
                      <a:fillRect t="-23404" b="-8511"/>
                    </a:stretch>
                  </a:blipFill>
                </p:spPr>
                <p:txBody>
                  <a:bodyPr/>
                  <a:lstStyle/>
                  <a:p>
                    <a:r>
                      <a:rPr lang="es-CL">
                        <a:noFill/>
                      </a:rPr>
                      <a:t> </a:t>
                    </a:r>
                  </a:p>
                </p:txBody>
              </p:sp>
            </mc:Fallback>
          </mc:AlternateContent>
        </p:grpSp>
        <p:sp>
          <p:nvSpPr>
            <p:cNvPr id="13" name="CuadroTexto 12">
              <a:extLst>
                <a:ext uri="{FF2B5EF4-FFF2-40B4-BE49-F238E27FC236}">
                  <a16:creationId xmlns:a16="http://schemas.microsoft.com/office/drawing/2014/main" id="{A434D1D1-A182-B448-B733-484B8E783B63}"/>
                </a:ext>
              </a:extLst>
            </p:cNvPr>
            <p:cNvSpPr txBox="1"/>
            <p:nvPr/>
          </p:nvSpPr>
          <p:spPr>
            <a:xfrm>
              <a:off x="4583832" y="3446264"/>
              <a:ext cx="1080120" cy="584775"/>
            </a:xfrm>
            <a:prstGeom prst="rect">
              <a:avLst/>
            </a:prstGeom>
            <a:noFill/>
          </p:spPr>
          <p:txBody>
            <a:bodyPr wrap="square" rtlCol="0">
              <a:spAutoFit/>
            </a:bodyPr>
            <a:lstStyle/>
            <a:p>
              <a:r>
                <a:rPr lang="es-CL" sz="3200" dirty="0"/>
                <a:t>R</a:t>
              </a:r>
            </a:p>
          </p:txBody>
        </p:sp>
      </p:grpSp>
    </p:spTree>
    <p:extLst>
      <p:ext uri="{BB962C8B-B14F-4D97-AF65-F5344CB8AC3E}">
        <p14:creationId xmlns:p14="http://schemas.microsoft.com/office/powerpoint/2010/main" val="35213825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605355-C084-5249-8324-7CB2EEBC6FA7}"/>
              </a:ext>
            </a:extLst>
          </p:cNvPr>
          <p:cNvSpPr>
            <a:spLocks noGrp="1"/>
          </p:cNvSpPr>
          <p:nvPr>
            <p:ph type="title"/>
          </p:nvPr>
        </p:nvSpPr>
        <p:spPr>
          <a:xfrm>
            <a:off x="816864" y="188640"/>
            <a:ext cx="11111784" cy="990600"/>
          </a:xfrm>
        </p:spPr>
        <p:txBody>
          <a:bodyPr>
            <a:noAutofit/>
          </a:bodyPr>
          <a:lstStyle/>
          <a:p>
            <a:r>
              <a:rPr lang="es-CL" sz="4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Cuando tenemos un movimiento circular con rapidez constante</a:t>
            </a:r>
          </a:p>
        </p:txBody>
      </p:sp>
      <p:sp>
        <p:nvSpPr>
          <p:cNvPr id="6" name="Rectángulo redondeado 5">
            <a:extLst>
              <a:ext uri="{FF2B5EF4-FFF2-40B4-BE49-F238E27FC236}">
                <a16:creationId xmlns:a16="http://schemas.microsoft.com/office/drawing/2014/main" id="{F510BC96-19CF-1F4B-9427-31A69D511BCA}"/>
              </a:ext>
            </a:extLst>
          </p:cNvPr>
          <p:cNvSpPr/>
          <p:nvPr/>
        </p:nvSpPr>
        <p:spPr>
          <a:xfrm>
            <a:off x="7320136" y="2213868"/>
            <a:ext cx="4579168" cy="2871316"/>
          </a:xfrm>
          <a:prstGeom prst="roundRect">
            <a:avLst/>
          </a:prstGeom>
          <a:noFill/>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mc:AlternateContent xmlns:mc="http://schemas.openxmlformats.org/markup-compatibility/2006" xmlns:a14="http://schemas.microsoft.com/office/drawing/2010/main">
        <mc:Choice Requires="a14">
          <p:sp>
            <p:nvSpPr>
              <p:cNvPr id="7" name="Marcador de contenido 2">
                <a:extLst>
                  <a:ext uri="{FF2B5EF4-FFF2-40B4-BE49-F238E27FC236}">
                    <a16:creationId xmlns:a16="http://schemas.microsoft.com/office/drawing/2014/main" id="{21D957A7-8AFF-8648-8943-E58E6306BCDD}"/>
                  </a:ext>
                </a:extLst>
              </p:cNvPr>
              <p:cNvSpPr>
                <a:spLocks noGrp="1"/>
              </p:cNvSpPr>
              <p:nvPr>
                <p:ph sz="quarter" idx="1"/>
              </p:nvPr>
            </p:nvSpPr>
            <p:spPr>
              <a:xfrm>
                <a:off x="7488928" y="2536219"/>
                <a:ext cx="4223696" cy="2404864"/>
              </a:xfrm>
            </p:spPr>
            <p:txBody>
              <a:bodyPr>
                <a:normAutofit fontScale="77500" lnSpcReduction="20000"/>
              </a:bodyPr>
              <a:lstStyle/>
              <a:p>
                <a:pPr marL="0" indent="0">
                  <a:buNone/>
                </a:pPr>
                <a:r>
                  <a:rPr lang="es-ES" sz="35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Como el vector aceleración corresponde a:</a:t>
                </a:r>
              </a:p>
              <a:p>
                <a:pPr marL="0" indent="0" algn="just">
                  <a:buNone/>
                </a:pPr>
                <a:endParaRPr lang="es-ES" sz="35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lgn="just">
                  <a:buNone/>
                </a:pPr>
                <a14:m>
                  <m:oMathPara xmlns:m="http://schemas.openxmlformats.org/officeDocument/2006/math">
                    <m:oMathParaPr>
                      <m:jc m:val="centerGroup"/>
                    </m:oMathParaPr>
                    <m:oMath xmlns:m="http://schemas.openxmlformats.org/officeDocument/2006/math">
                      <m:acc>
                        <m:accPr>
                          <m:chr m:val="⃗"/>
                          <m:ctrlPr>
                            <a:rPr lang="es-CL" sz="35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𝑎</m:t>
                          </m:r>
                        </m:e>
                      </m:acc>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f>
                        <m:fPr>
                          <m:ctrlP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fPr>
                        <m:num>
                          <m:sSub>
                            <m:sSubPr>
                              <m:ctrlP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acc>
                                <m:accPr>
                                  <m:chr m:val="⃗"/>
                                  <m:ctrlP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e>
                              </m:acc>
                            </m:e>
                            <m:sub>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𝑓</m:t>
                              </m:r>
                            </m:sub>
                          </m:sSub>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sSub>
                            <m:sSubPr>
                              <m:ctrlP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acc>
                                <m:accPr>
                                  <m:chr m:val="⃗"/>
                                  <m:ctrlP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e>
                              </m:acc>
                            </m:e>
                            <m:sub>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𝑖</m:t>
                              </m:r>
                            </m:sub>
                          </m:sSub>
                        </m:num>
                        <m:den>
                          <m:r>
                            <a:rPr lang="es-ES" sz="35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𝑡</m:t>
                          </m:r>
                        </m:den>
                      </m:f>
                    </m:oMath>
                  </m:oMathPara>
                </a14:m>
                <a:endParaRPr lang="es-CL" sz="35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lgn="just">
                  <a:buNone/>
                </a:pPr>
                <a:endParaRPr lang="es-CL" sz="2400" dirty="0"/>
              </a:p>
            </p:txBody>
          </p:sp>
        </mc:Choice>
        <mc:Fallback xmlns="">
          <p:sp>
            <p:nvSpPr>
              <p:cNvPr id="7" name="Marcador de contenido 2">
                <a:extLst>
                  <a:ext uri="{FF2B5EF4-FFF2-40B4-BE49-F238E27FC236}">
                    <a16:creationId xmlns:a16="http://schemas.microsoft.com/office/drawing/2014/main" id="{21D957A7-8AFF-8648-8943-E58E6306BCDD}"/>
                  </a:ext>
                </a:extLst>
              </p:cNvPr>
              <p:cNvSpPr>
                <a:spLocks noGrp="1" noRot="1" noChangeAspect="1" noMove="1" noResize="1" noEditPoints="1" noAdjustHandles="1" noChangeArrowheads="1" noChangeShapeType="1" noTextEdit="1"/>
              </p:cNvSpPr>
              <p:nvPr>
                <p:ph sz="quarter" idx="1"/>
              </p:nvPr>
            </p:nvSpPr>
            <p:spPr>
              <a:xfrm>
                <a:off x="7488928" y="2536219"/>
                <a:ext cx="4223696" cy="2404864"/>
              </a:xfrm>
              <a:blipFill>
                <a:blip r:embed="rId2"/>
                <a:stretch>
                  <a:fillRect l="-2703" t="-4737" r="-5105"/>
                </a:stretch>
              </a:blipFill>
            </p:spPr>
            <p:txBody>
              <a:bodyPr/>
              <a:lstStyle/>
              <a:p>
                <a:r>
                  <a:rPr lang="es-CL">
                    <a:noFill/>
                  </a:rPr>
                  <a:t> </a:t>
                </a:r>
              </a:p>
            </p:txBody>
          </p:sp>
        </mc:Fallback>
      </mc:AlternateContent>
      <p:pic>
        <p:nvPicPr>
          <p:cNvPr id="8" name="Imagen 7">
            <a:extLst>
              <a:ext uri="{FF2B5EF4-FFF2-40B4-BE49-F238E27FC236}">
                <a16:creationId xmlns:a16="http://schemas.microsoft.com/office/drawing/2014/main" id="{9F437E7B-1582-EA43-A7EF-42D1D3D682CE}"/>
              </a:ext>
            </a:extLst>
          </p:cNvPr>
          <p:cNvPicPr>
            <a:picLocks noChangeAspect="1"/>
          </p:cNvPicPr>
          <p:nvPr/>
        </p:nvPicPr>
        <p:blipFill>
          <a:blip r:embed="rId3"/>
          <a:stretch>
            <a:fillRect/>
          </a:stretch>
        </p:blipFill>
        <p:spPr>
          <a:xfrm>
            <a:off x="1055440" y="1563080"/>
            <a:ext cx="4896544" cy="5106280"/>
          </a:xfrm>
          <a:prstGeom prst="rect">
            <a:avLst/>
          </a:prstGeom>
        </p:spPr>
      </p:pic>
      <mc:AlternateContent xmlns:mc="http://schemas.openxmlformats.org/markup-compatibility/2006" xmlns:a14="http://schemas.microsoft.com/office/drawing/2010/main">
        <mc:Choice Requires="a14">
          <p:sp>
            <p:nvSpPr>
              <p:cNvPr id="12" name="CuadroTexto 11">
                <a:extLst>
                  <a:ext uri="{FF2B5EF4-FFF2-40B4-BE49-F238E27FC236}">
                    <a16:creationId xmlns:a16="http://schemas.microsoft.com/office/drawing/2014/main" id="{E7979F53-836E-B547-8F26-0EA7236BC9AA}"/>
                  </a:ext>
                </a:extLst>
              </p:cNvPr>
              <p:cNvSpPr txBox="1"/>
              <p:nvPr/>
            </p:nvSpPr>
            <p:spPr>
              <a:xfrm>
                <a:off x="4583832" y="1626244"/>
                <a:ext cx="1080120" cy="6242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FF0000"/>
                              </a:solidFill>
                              <a:latin typeface="Cambria Math" panose="02040503050406030204" pitchFamily="18" charset="0"/>
                            </a:rPr>
                          </m:ctrlPr>
                        </m:sSubPr>
                        <m:e>
                          <m:acc>
                            <m:accPr>
                              <m:chr m:val="⃗"/>
                              <m:ctrlPr>
                                <a:rPr lang="es-CL" sz="3200" i="1" smtClean="0">
                                  <a:solidFill>
                                    <a:srgbClr val="FF0000"/>
                                  </a:solidFill>
                                  <a:latin typeface="Cambria Math" panose="02040503050406030204" pitchFamily="18" charset="0"/>
                                </a:rPr>
                              </m:ctrlPr>
                            </m:accPr>
                            <m:e>
                              <m:r>
                                <a:rPr lang="es-ES" sz="3200" b="0" i="1" smtClean="0">
                                  <a:solidFill>
                                    <a:srgbClr val="FF0000"/>
                                  </a:solidFill>
                                  <a:latin typeface="Cambria Math" panose="02040503050406030204" pitchFamily="18" charset="0"/>
                                </a:rPr>
                                <m:t>𝑣</m:t>
                              </m:r>
                            </m:e>
                          </m:acc>
                        </m:e>
                        <m:sub>
                          <m:r>
                            <a:rPr lang="es-ES" sz="3200" b="0" i="1" smtClean="0">
                              <a:solidFill>
                                <a:srgbClr val="FF0000"/>
                              </a:solidFill>
                              <a:latin typeface="Cambria Math" panose="02040503050406030204" pitchFamily="18" charset="0"/>
                            </a:rPr>
                            <m:t>𝑓</m:t>
                          </m:r>
                        </m:sub>
                      </m:sSub>
                    </m:oMath>
                  </m:oMathPara>
                </a14:m>
                <a:endParaRPr lang="es-CL" sz="3200" dirty="0">
                  <a:solidFill>
                    <a:srgbClr val="FF0000"/>
                  </a:solidFill>
                </a:endParaRPr>
              </a:p>
            </p:txBody>
          </p:sp>
        </mc:Choice>
        <mc:Fallback xmlns="">
          <p:sp>
            <p:nvSpPr>
              <p:cNvPr id="12" name="CuadroTexto 11">
                <a:extLst>
                  <a:ext uri="{FF2B5EF4-FFF2-40B4-BE49-F238E27FC236}">
                    <a16:creationId xmlns:a16="http://schemas.microsoft.com/office/drawing/2014/main" id="{E7979F53-836E-B547-8F26-0EA7236BC9AA}"/>
                  </a:ext>
                </a:extLst>
              </p:cNvPr>
              <p:cNvSpPr txBox="1">
                <a:spLocks noRot="1" noChangeAspect="1" noMove="1" noResize="1" noEditPoints="1" noAdjustHandles="1" noChangeArrowheads="1" noChangeShapeType="1" noTextEdit="1"/>
              </p:cNvSpPr>
              <p:nvPr/>
            </p:nvSpPr>
            <p:spPr>
              <a:xfrm>
                <a:off x="4583832" y="1626244"/>
                <a:ext cx="1080120" cy="624210"/>
              </a:xfrm>
              <a:prstGeom prst="rect">
                <a:avLst/>
              </a:prstGeom>
              <a:blipFill>
                <a:blip r:embed="rId4"/>
                <a:stretch>
                  <a:fillRect t="-22000" b="-1200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3" name="CuadroTexto 12">
                <a:extLst>
                  <a:ext uri="{FF2B5EF4-FFF2-40B4-BE49-F238E27FC236}">
                    <a16:creationId xmlns:a16="http://schemas.microsoft.com/office/drawing/2014/main" id="{18DCEF74-5088-AE47-B163-97976AB4CFA3}"/>
                  </a:ext>
                </a:extLst>
              </p:cNvPr>
              <p:cNvSpPr txBox="1"/>
              <p:nvPr/>
            </p:nvSpPr>
            <p:spPr>
              <a:xfrm>
                <a:off x="3791744" y="2341906"/>
                <a:ext cx="1080120"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FF0000"/>
                              </a:solidFill>
                              <a:latin typeface="Cambria Math" panose="02040503050406030204" pitchFamily="18" charset="0"/>
                            </a:rPr>
                          </m:ctrlPr>
                        </m:sSubPr>
                        <m:e>
                          <m:r>
                            <a:rPr lang="es-ES" sz="3200" b="0" i="1" smtClean="0">
                              <a:solidFill>
                                <a:srgbClr val="FF0000"/>
                              </a:solidFill>
                              <a:latin typeface="Cambria Math" panose="02040503050406030204" pitchFamily="18" charset="0"/>
                            </a:rPr>
                            <m:t>−</m:t>
                          </m:r>
                          <m:acc>
                            <m:accPr>
                              <m:chr m:val="⃗"/>
                              <m:ctrlPr>
                                <a:rPr lang="es-CL" sz="3200" i="1" smtClean="0">
                                  <a:solidFill>
                                    <a:srgbClr val="FF0000"/>
                                  </a:solidFill>
                                  <a:latin typeface="Cambria Math" panose="02040503050406030204" pitchFamily="18" charset="0"/>
                                </a:rPr>
                              </m:ctrlPr>
                            </m:accPr>
                            <m:e>
                              <m:r>
                                <a:rPr lang="es-ES" sz="3200" b="0" i="1" smtClean="0">
                                  <a:solidFill>
                                    <a:srgbClr val="FF0000"/>
                                  </a:solidFill>
                                  <a:latin typeface="Cambria Math" panose="02040503050406030204" pitchFamily="18" charset="0"/>
                                </a:rPr>
                                <m:t>𝑣</m:t>
                              </m:r>
                            </m:e>
                          </m:acc>
                        </m:e>
                        <m:sub>
                          <m:r>
                            <a:rPr lang="es-ES" sz="3200" b="0" i="1" smtClean="0">
                              <a:solidFill>
                                <a:srgbClr val="FF0000"/>
                              </a:solidFill>
                              <a:latin typeface="Cambria Math" panose="02040503050406030204" pitchFamily="18" charset="0"/>
                            </a:rPr>
                            <m:t>𝑖</m:t>
                          </m:r>
                        </m:sub>
                      </m:sSub>
                    </m:oMath>
                  </m:oMathPara>
                </a14:m>
                <a:endParaRPr lang="es-CL" sz="3200" dirty="0">
                  <a:solidFill>
                    <a:srgbClr val="FF0000"/>
                  </a:solidFill>
                </a:endParaRPr>
              </a:p>
            </p:txBody>
          </p:sp>
        </mc:Choice>
        <mc:Fallback xmlns="">
          <p:sp>
            <p:nvSpPr>
              <p:cNvPr id="13" name="CuadroTexto 12">
                <a:extLst>
                  <a:ext uri="{FF2B5EF4-FFF2-40B4-BE49-F238E27FC236}">
                    <a16:creationId xmlns:a16="http://schemas.microsoft.com/office/drawing/2014/main" id="{18DCEF74-5088-AE47-B163-97976AB4CFA3}"/>
                  </a:ext>
                </a:extLst>
              </p:cNvPr>
              <p:cNvSpPr txBox="1">
                <a:spLocks noRot="1" noChangeAspect="1" noMove="1" noResize="1" noEditPoints="1" noAdjustHandles="1" noChangeArrowheads="1" noChangeShapeType="1" noTextEdit="1"/>
              </p:cNvSpPr>
              <p:nvPr/>
            </p:nvSpPr>
            <p:spPr>
              <a:xfrm>
                <a:off x="3791744" y="2341906"/>
                <a:ext cx="1080120" cy="584775"/>
              </a:xfrm>
              <a:prstGeom prst="rect">
                <a:avLst/>
              </a:prstGeom>
              <a:blipFill>
                <a:blip r:embed="rId5"/>
                <a:stretch>
                  <a:fillRect t="-23404" b="-8511"/>
                </a:stretch>
              </a:blipFill>
            </p:spPr>
            <p:txBody>
              <a:bodyPr/>
              <a:lstStyle/>
              <a:p>
                <a:r>
                  <a:rPr lang="es-CL">
                    <a:noFill/>
                  </a:rPr>
                  <a:t> </a:t>
                </a:r>
              </a:p>
            </p:txBody>
          </p:sp>
        </mc:Fallback>
      </mc:AlternateContent>
    </p:spTree>
    <p:extLst>
      <p:ext uri="{BB962C8B-B14F-4D97-AF65-F5344CB8AC3E}">
        <p14:creationId xmlns:p14="http://schemas.microsoft.com/office/powerpoint/2010/main" val="25459885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605355-C084-5249-8324-7CB2EEBC6FA7}"/>
              </a:ext>
            </a:extLst>
          </p:cNvPr>
          <p:cNvSpPr>
            <a:spLocks noGrp="1"/>
          </p:cNvSpPr>
          <p:nvPr>
            <p:ph type="title"/>
          </p:nvPr>
        </p:nvSpPr>
        <p:spPr>
          <a:xfrm>
            <a:off x="816864" y="188640"/>
            <a:ext cx="11111784" cy="990600"/>
          </a:xfrm>
        </p:spPr>
        <p:txBody>
          <a:bodyPr>
            <a:noAutofit/>
          </a:bodyPr>
          <a:lstStyle/>
          <a:p>
            <a:r>
              <a:rPr lang="es-CL" sz="4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Cuando tenemos un movimiento circular con rapidez constante</a:t>
            </a:r>
          </a:p>
        </p:txBody>
      </p:sp>
      <p:sp>
        <p:nvSpPr>
          <p:cNvPr id="6" name="Rectángulo redondeado 5">
            <a:extLst>
              <a:ext uri="{FF2B5EF4-FFF2-40B4-BE49-F238E27FC236}">
                <a16:creationId xmlns:a16="http://schemas.microsoft.com/office/drawing/2014/main" id="{F510BC96-19CF-1F4B-9427-31A69D511BCA}"/>
              </a:ext>
            </a:extLst>
          </p:cNvPr>
          <p:cNvSpPr/>
          <p:nvPr/>
        </p:nvSpPr>
        <p:spPr>
          <a:xfrm>
            <a:off x="7320136" y="2213868"/>
            <a:ext cx="4579168" cy="2871316"/>
          </a:xfrm>
          <a:prstGeom prst="roundRect">
            <a:avLst/>
          </a:prstGeom>
          <a:noFill/>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mc:AlternateContent xmlns:mc="http://schemas.openxmlformats.org/markup-compatibility/2006" xmlns:a14="http://schemas.microsoft.com/office/drawing/2010/main">
        <mc:Choice Requires="a14">
          <p:sp>
            <p:nvSpPr>
              <p:cNvPr id="7" name="Marcador de contenido 2">
                <a:extLst>
                  <a:ext uri="{FF2B5EF4-FFF2-40B4-BE49-F238E27FC236}">
                    <a16:creationId xmlns:a16="http://schemas.microsoft.com/office/drawing/2014/main" id="{21D957A7-8AFF-8648-8943-E58E6306BCDD}"/>
                  </a:ext>
                </a:extLst>
              </p:cNvPr>
              <p:cNvSpPr>
                <a:spLocks noGrp="1"/>
              </p:cNvSpPr>
              <p:nvPr>
                <p:ph sz="quarter" idx="1"/>
              </p:nvPr>
            </p:nvSpPr>
            <p:spPr>
              <a:xfrm>
                <a:off x="7488928" y="2536219"/>
                <a:ext cx="4410376" cy="2404864"/>
              </a:xfrm>
            </p:spPr>
            <p:txBody>
              <a:bodyPr>
                <a:normAutofit lnSpcReduction="10000"/>
              </a:bodyPr>
              <a:lstStyle/>
              <a:p>
                <a:pPr marL="0" indent="0">
                  <a:buNone/>
                </a:pPr>
                <a:r>
                  <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El vector aceleración </a:t>
                </a:r>
                <a14:m>
                  <m:oMath xmlns:m="http://schemas.openxmlformats.org/officeDocument/2006/math">
                    <m:acc>
                      <m:accPr>
                        <m:chr m:val="⃗"/>
                        <m:ctrlPr>
                          <a:rPr lang="es-CL"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𝑎</m:t>
                        </m:r>
                      </m:e>
                    </m:acc>
                  </m:oMath>
                </a14:m>
                <a:r>
                  <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tiene igual dirección al vector </a:t>
                </a:r>
                <a14:m>
                  <m:oMath xmlns:m="http://schemas.openxmlformats.org/officeDocument/2006/math">
                    <m:r>
                      <a:rPr lang="es-ES" sz="3200" b="0" i="0"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acc>
                      <m:accPr>
                        <m:chr m:val="⃗"/>
                        <m:ctrlPr>
                          <a:rPr lang="es-CL"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e>
                    </m:acc>
                  </m:oMath>
                </a14:m>
                <a:r>
                  <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ya que el tiempo t no es negativo.</a:t>
                </a:r>
              </a:p>
              <a:p>
                <a:pPr marL="0" indent="0" algn="just">
                  <a:buNone/>
                </a:pPr>
                <a:endParaRPr lang="es-CL" sz="2400" dirty="0"/>
              </a:p>
            </p:txBody>
          </p:sp>
        </mc:Choice>
        <mc:Fallback xmlns="">
          <p:sp>
            <p:nvSpPr>
              <p:cNvPr id="7" name="Marcador de contenido 2">
                <a:extLst>
                  <a:ext uri="{FF2B5EF4-FFF2-40B4-BE49-F238E27FC236}">
                    <a16:creationId xmlns:a16="http://schemas.microsoft.com/office/drawing/2014/main" id="{21D957A7-8AFF-8648-8943-E58E6306BCDD}"/>
                  </a:ext>
                </a:extLst>
              </p:cNvPr>
              <p:cNvSpPr>
                <a:spLocks noGrp="1" noRot="1" noChangeAspect="1" noMove="1" noResize="1" noEditPoints="1" noAdjustHandles="1" noChangeArrowheads="1" noChangeShapeType="1" noTextEdit="1"/>
              </p:cNvSpPr>
              <p:nvPr>
                <p:ph sz="quarter" idx="1"/>
              </p:nvPr>
            </p:nvSpPr>
            <p:spPr>
              <a:xfrm>
                <a:off x="7488928" y="2536219"/>
                <a:ext cx="4410376" cy="2404864"/>
              </a:xfrm>
              <a:blipFill>
                <a:blip r:embed="rId2"/>
                <a:stretch>
                  <a:fillRect l="-3448" t="-8947" r="-2874" b="-3684"/>
                </a:stretch>
              </a:blipFill>
            </p:spPr>
            <p:txBody>
              <a:bodyPr/>
              <a:lstStyle/>
              <a:p>
                <a:r>
                  <a:rPr lang="es-CL">
                    <a:noFill/>
                  </a:rPr>
                  <a:t> </a:t>
                </a:r>
              </a:p>
            </p:txBody>
          </p:sp>
        </mc:Fallback>
      </mc:AlternateContent>
      <p:pic>
        <p:nvPicPr>
          <p:cNvPr id="8" name="Imagen 7">
            <a:extLst>
              <a:ext uri="{FF2B5EF4-FFF2-40B4-BE49-F238E27FC236}">
                <a16:creationId xmlns:a16="http://schemas.microsoft.com/office/drawing/2014/main" id="{9F437E7B-1582-EA43-A7EF-42D1D3D682CE}"/>
              </a:ext>
            </a:extLst>
          </p:cNvPr>
          <p:cNvPicPr>
            <a:picLocks noChangeAspect="1"/>
          </p:cNvPicPr>
          <p:nvPr/>
        </p:nvPicPr>
        <p:blipFill>
          <a:blip r:embed="rId3"/>
          <a:stretch>
            <a:fillRect/>
          </a:stretch>
        </p:blipFill>
        <p:spPr>
          <a:xfrm>
            <a:off x="1055440" y="1563080"/>
            <a:ext cx="4896544" cy="5106280"/>
          </a:xfrm>
          <a:prstGeom prst="rect">
            <a:avLst/>
          </a:prstGeom>
        </p:spPr>
      </p:pic>
      <mc:AlternateContent xmlns:mc="http://schemas.openxmlformats.org/markup-compatibility/2006" xmlns:a14="http://schemas.microsoft.com/office/drawing/2010/main">
        <mc:Choice Requires="a14">
          <p:sp>
            <p:nvSpPr>
              <p:cNvPr id="12" name="CuadroTexto 11">
                <a:extLst>
                  <a:ext uri="{FF2B5EF4-FFF2-40B4-BE49-F238E27FC236}">
                    <a16:creationId xmlns:a16="http://schemas.microsoft.com/office/drawing/2014/main" id="{E7979F53-836E-B547-8F26-0EA7236BC9AA}"/>
                  </a:ext>
                </a:extLst>
              </p:cNvPr>
              <p:cNvSpPr txBox="1"/>
              <p:nvPr/>
            </p:nvSpPr>
            <p:spPr>
              <a:xfrm>
                <a:off x="4583832" y="1626244"/>
                <a:ext cx="1080120" cy="6242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FF0000"/>
                              </a:solidFill>
                              <a:latin typeface="Cambria Math" panose="02040503050406030204" pitchFamily="18" charset="0"/>
                            </a:rPr>
                          </m:ctrlPr>
                        </m:sSubPr>
                        <m:e>
                          <m:acc>
                            <m:accPr>
                              <m:chr m:val="⃗"/>
                              <m:ctrlPr>
                                <a:rPr lang="es-CL" sz="3200" i="1" smtClean="0">
                                  <a:solidFill>
                                    <a:srgbClr val="FF0000"/>
                                  </a:solidFill>
                                  <a:latin typeface="Cambria Math" panose="02040503050406030204" pitchFamily="18" charset="0"/>
                                </a:rPr>
                              </m:ctrlPr>
                            </m:accPr>
                            <m:e>
                              <m:r>
                                <a:rPr lang="es-ES" sz="3200" b="0" i="1" smtClean="0">
                                  <a:solidFill>
                                    <a:srgbClr val="FF0000"/>
                                  </a:solidFill>
                                  <a:latin typeface="Cambria Math" panose="02040503050406030204" pitchFamily="18" charset="0"/>
                                </a:rPr>
                                <m:t>𝑣</m:t>
                              </m:r>
                            </m:e>
                          </m:acc>
                        </m:e>
                        <m:sub>
                          <m:r>
                            <a:rPr lang="es-ES" sz="3200" b="0" i="1" smtClean="0">
                              <a:solidFill>
                                <a:srgbClr val="FF0000"/>
                              </a:solidFill>
                              <a:latin typeface="Cambria Math" panose="02040503050406030204" pitchFamily="18" charset="0"/>
                            </a:rPr>
                            <m:t>𝑓</m:t>
                          </m:r>
                        </m:sub>
                      </m:sSub>
                    </m:oMath>
                  </m:oMathPara>
                </a14:m>
                <a:endParaRPr lang="es-CL" sz="3200" dirty="0">
                  <a:solidFill>
                    <a:srgbClr val="FF0000"/>
                  </a:solidFill>
                </a:endParaRPr>
              </a:p>
            </p:txBody>
          </p:sp>
        </mc:Choice>
        <mc:Fallback xmlns="">
          <p:sp>
            <p:nvSpPr>
              <p:cNvPr id="12" name="CuadroTexto 11">
                <a:extLst>
                  <a:ext uri="{FF2B5EF4-FFF2-40B4-BE49-F238E27FC236}">
                    <a16:creationId xmlns:a16="http://schemas.microsoft.com/office/drawing/2014/main" id="{E7979F53-836E-B547-8F26-0EA7236BC9AA}"/>
                  </a:ext>
                </a:extLst>
              </p:cNvPr>
              <p:cNvSpPr txBox="1">
                <a:spLocks noRot="1" noChangeAspect="1" noMove="1" noResize="1" noEditPoints="1" noAdjustHandles="1" noChangeArrowheads="1" noChangeShapeType="1" noTextEdit="1"/>
              </p:cNvSpPr>
              <p:nvPr/>
            </p:nvSpPr>
            <p:spPr>
              <a:xfrm>
                <a:off x="4583832" y="1626244"/>
                <a:ext cx="1080120" cy="624210"/>
              </a:xfrm>
              <a:prstGeom prst="rect">
                <a:avLst/>
              </a:prstGeom>
              <a:blipFill>
                <a:blip r:embed="rId4"/>
                <a:stretch>
                  <a:fillRect t="-22000" b="-1200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3" name="CuadroTexto 12">
                <a:extLst>
                  <a:ext uri="{FF2B5EF4-FFF2-40B4-BE49-F238E27FC236}">
                    <a16:creationId xmlns:a16="http://schemas.microsoft.com/office/drawing/2014/main" id="{18DCEF74-5088-AE47-B163-97976AB4CFA3}"/>
                  </a:ext>
                </a:extLst>
              </p:cNvPr>
              <p:cNvSpPr txBox="1"/>
              <p:nvPr/>
            </p:nvSpPr>
            <p:spPr>
              <a:xfrm>
                <a:off x="3791744" y="2341906"/>
                <a:ext cx="1080120"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FF0000"/>
                              </a:solidFill>
                              <a:latin typeface="Cambria Math" panose="02040503050406030204" pitchFamily="18" charset="0"/>
                            </a:rPr>
                          </m:ctrlPr>
                        </m:sSubPr>
                        <m:e>
                          <m:r>
                            <a:rPr lang="es-ES" sz="3200" b="0" i="1" smtClean="0">
                              <a:solidFill>
                                <a:srgbClr val="FF0000"/>
                              </a:solidFill>
                              <a:latin typeface="Cambria Math" panose="02040503050406030204" pitchFamily="18" charset="0"/>
                            </a:rPr>
                            <m:t>−</m:t>
                          </m:r>
                          <m:acc>
                            <m:accPr>
                              <m:chr m:val="⃗"/>
                              <m:ctrlPr>
                                <a:rPr lang="es-CL" sz="3200" i="1" smtClean="0">
                                  <a:solidFill>
                                    <a:srgbClr val="FF0000"/>
                                  </a:solidFill>
                                  <a:latin typeface="Cambria Math" panose="02040503050406030204" pitchFamily="18" charset="0"/>
                                </a:rPr>
                              </m:ctrlPr>
                            </m:accPr>
                            <m:e>
                              <m:r>
                                <a:rPr lang="es-ES" sz="3200" b="0" i="1" smtClean="0">
                                  <a:solidFill>
                                    <a:srgbClr val="FF0000"/>
                                  </a:solidFill>
                                  <a:latin typeface="Cambria Math" panose="02040503050406030204" pitchFamily="18" charset="0"/>
                                </a:rPr>
                                <m:t>𝑣</m:t>
                              </m:r>
                            </m:e>
                          </m:acc>
                        </m:e>
                        <m:sub>
                          <m:r>
                            <a:rPr lang="es-ES" sz="3200" b="0" i="1" smtClean="0">
                              <a:solidFill>
                                <a:srgbClr val="FF0000"/>
                              </a:solidFill>
                              <a:latin typeface="Cambria Math" panose="02040503050406030204" pitchFamily="18" charset="0"/>
                            </a:rPr>
                            <m:t>𝑖</m:t>
                          </m:r>
                        </m:sub>
                      </m:sSub>
                    </m:oMath>
                  </m:oMathPara>
                </a14:m>
                <a:endParaRPr lang="es-CL" sz="3200" dirty="0">
                  <a:solidFill>
                    <a:srgbClr val="FF0000"/>
                  </a:solidFill>
                </a:endParaRPr>
              </a:p>
            </p:txBody>
          </p:sp>
        </mc:Choice>
        <mc:Fallback xmlns="">
          <p:sp>
            <p:nvSpPr>
              <p:cNvPr id="13" name="CuadroTexto 12">
                <a:extLst>
                  <a:ext uri="{FF2B5EF4-FFF2-40B4-BE49-F238E27FC236}">
                    <a16:creationId xmlns:a16="http://schemas.microsoft.com/office/drawing/2014/main" id="{18DCEF74-5088-AE47-B163-97976AB4CFA3}"/>
                  </a:ext>
                </a:extLst>
              </p:cNvPr>
              <p:cNvSpPr txBox="1">
                <a:spLocks noRot="1" noChangeAspect="1" noMove="1" noResize="1" noEditPoints="1" noAdjustHandles="1" noChangeArrowheads="1" noChangeShapeType="1" noTextEdit="1"/>
              </p:cNvSpPr>
              <p:nvPr/>
            </p:nvSpPr>
            <p:spPr>
              <a:xfrm>
                <a:off x="3791744" y="2341906"/>
                <a:ext cx="1080120" cy="584775"/>
              </a:xfrm>
              <a:prstGeom prst="rect">
                <a:avLst/>
              </a:prstGeom>
              <a:blipFill>
                <a:blip r:embed="rId5"/>
                <a:stretch>
                  <a:fillRect t="-23404" b="-8511"/>
                </a:stretch>
              </a:blipFill>
            </p:spPr>
            <p:txBody>
              <a:bodyPr/>
              <a:lstStyle/>
              <a:p>
                <a:r>
                  <a:rPr lang="es-CL">
                    <a:noFill/>
                  </a:rPr>
                  <a:t> </a:t>
                </a:r>
              </a:p>
            </p:txBody>
          </p:sp>
        </mc:Fallback>
      </mc:AlternateContent>
      <p:cxnSp>
        <p:nvCxnSpPr>
          <p:cNvPr id="4" name="Conector recto de flecha 3">
            <a:extLst>
              <a:ext uri="{FF2B5EF4-FFF2-40B4-BE49-F238E27FC236}">
                <a16:creationId xmlns:a16="http://schemas.microsoft.com/office/drawing/2014/main" id="{00030F1F-2A11-B84E-BD40-C16D77B8F022}"/>
              </a:ext>
            </a:extLst>
          </p:cNvPr>
          <p:cNvCxnSpPr/>
          <p:nvPr/>
        </p:nvCxnSpPr>
        <p:spPr>
          <a:xfrm flipH="1">
            <a:off x="5015880" y="2780928"/>
            <a:ext cx="432048" cy="360040"/>
          </a:xfrm>
          <a:prstGeom prst="straightConnector1">
            <a:avLst/>
          </a:prstGeom>
          <a:ln w="76200">
            <a:solidFill>
              <a:srgbClr val="00B05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1" name="CuadroTexto 10">
                <a:extLst>
                  <a:ext uri="{FF2B5EF4-FFF2-40B4-BE49-F238E27FC236}">
                    <a16:creationId xmlns:a16="http://schemas.microsoft.com/office/drawing/2014/main" id="{2AC041FB-223C-2C45-8721-4BAFF1FFDA45}"/>
                  </a:ext>
                </a:extLst>
              </p:cNvPr>
              <p:cNvSpPr txBox="1"/>
              <p:nvPr/>
            </p:nvSpPr>
            <p:spPr>
              <a:xfrm>
                <a:off x="4871864" y="3018133"/>
                <a:ext cx="1080120"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3200" b="0" i="1" smtClean="0">
                          <a:solidFill>
                            <a:srgbClr val="00B050"/>
                          </a:solidFill>
                          <a:latin typeface="Cambria Math" panose="02040503050406030204" pitchFamily="18" charset="0"/>
                        </a:rPr>
                        <m:t>∆</m:t>
                      </m:r>
                      <m:acc>
                        <m:accPr>
                          <m:chr m:val="⃗"/>
                          <m:ctrlPr>
                            <a:rPr lang="es-ES" sz="3200" b="0" i="1" smtClean="0">
                              <a:solidFill>
                                <a:srgbClr val="00B050"/>
                              </a:solidFill>
                              <a:latin typeface="Cambria Math" panose="02040503050406030204" pitchFamily="18" charset="0"/>
                            </a:rPr>
                          </m:ctrlPr>
                        </m:accPr>
                        <m:e>
                          <m:r>
                            <a:rPr lang="es-ES" sz="3200" b="0" i="1" smtClean="0">
                              <a:solidFill>
                                <a:srgbClr val="00B050"/>
                              </a:solidFill>
                              <a:latin typeface="Cambria Math" panose="02040503050406030204" pitchFamily="18" charset="0"/>
                            </a:rPr>
                            <m:t>𝑣</m:t>
                          </m:r>
                        </m:e>
                      </m:acc>
                    </m:oMath>
                  </m:oMathPara>
                </a14:m>
                <a:endParaRPr lang="es-CL" sz="3200" dirty="0">
                  <a:solidFill>
                    <a:srgbClr val="00B050"/>
                  </a:solidFill>
                </a:endParaRPr>
              </a:p>
            </p:txBody>
          </p:sp>
        </mc:Choice>
        <mc:Fallback xmlns="">
          <p:sp>
            <p:nvSpPr>
              <p:cNvPr id="11" name="CuadroTexto 10">
                <a:extLst>
                  <a:ext uri="{FF2B5EF4-FFF2-40B4-BE49-F238E27FC236}">
                    <a16:creationId xmlns:a16="http://schemas.microsoft.com/office/drawing/2014/main" id="{2AC041FB-223C-2C45-8721-4BAFF1FFDA45}"/>
                  </a:ext>
                </a:extLst>
              </p:cNvPr>
              <p:cNvSpPr txBox="1">
                <a:spLocks noRot="1" noChangeAspect="1" noMove="1" noResize="1" noEditPoints="1" noAdjustHandles="1" noChangeArrowheads="1" noChangeShapeType="1" noTextEdit="1"/>
              </p:cNvSpPr>
              <p:nvPr/>
            </p:nvSpPr>
            <p:spPr>
              <a:xfrm>
                <a:off x="4871864" y="3018133"/>
                <a:ext cx="1080120" cy="584775"/>
              </a:xfrm>
              <a:prstGeom prst="rect">
                <a:avLst/>
              </a:prstGeom>
              <a:blipFill>
                <a:blip r:embed="rId6"/>
                <a:stretch>
                  <a:fillRect t="-23404"/>
                </a:stretch>
              </a:blipFill>
            </p:spPr>
            <p:txBody>
              <a:bodyPr/>
              <a:lstStyle/>
              <a:p>
                <a:r>
                  <a:rPr lang="es-CL">
                    <a:noFill/>
                  </a:rPr>
                  <a:t> </a:t>
                </a:r>
              </a:p>
            </p:txBody>
          </p:sp>
        </mc:Fallback>
      </mc:AlternateContent>
    </p:spTree>
    <p:extLst>
      <p:ext uri="{BB962C8B-B14F-4D97-AF65-F5344CB8AC3E}">
        <p14:creationId xmlns:p14="http://schemas.microsoft.com/office/powerpoint/2010/main" val="13754195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58772ACE-4781-AC4B-9497-216BBC0F45D3}"/>
              </a:ext>
            </a:extLst>
          </p:cNvPr>
          <p:cNvPicPr>
            <a:picLocks noChangeAspect="1"/>
          </p:cNvPicPr>
          <p:nvPr/>
        </p:nvPicPr>
        <p:blipFill>
          <a:blip r:embed="rId2"/>
          <a:stretch>
            <a:fillRect/>
          </a:stretch>
        </p:blipFill>
        <p:spPr>
          <a:xfrm>
            <a:off x="960880" y="1751720"/>
            <a:ext cx="4991104" cy="4991104"/>
          </a:xfrm>
          <a:prstGeom prst="rect">
            <a:avLst/>
          </a:prstGeom>
        </p:spPr>
      </p:pic>
      <p:sp>
        <p:nvSpPr>
          <p:cNvPr id="2" name="Título 1">
            <a:extLst>
              <a:ext uri="{FF2B5EF4-FFF2-40B4-BE49-F238E27FC236}">
                <a16:creationId xmlns:a16="http://schemas.microsoft.com/office/drawing/2014/main" id="{8C605355-C084-5249-8324-7CB2EEBC6FA7}"/>
              </a:ext>
            </a:extLst>
          </p:cNvPr>
          <p:cNvSpPr>
            <a:spLocks noGrp="1"/>
          </p:cNvSpPr>
          <p:nvPr>
            <p:ph type="title"/>
          </p:nvPr>
        </p:nvSpPr>
        <p:spPr>
          <a:xfrm>
            <a:off x="816864" y="188640"/>
            <a:ext cx="11111784" cy="990600"/>
          </a:xfrm>
        </p:spPr>
        <p:txBody>
          <a:bodyPr>
            <a:noAutofit/>
          </a:bodyPr>
          <a:lstStyle/>
          <a:p>
            <a:r>
              <a:rPr lang="es-CL" sz="4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Cuando tenemos un movimiento circular con rapidez constante</a:t>
            </a:r>
          </a:p>
        </p:txBody>
      </p:sp>
      <p:sp>
        <p:nvSpPr>
          <p:cNvPr id="6" name="Rectángulo redondeado 5">
            <a:extLst>
              <a:ext uri="{FF2B5EF4-FFF2-40B4-BE49-F238E27FC236}">
                <a16:creationId xmlns:a16="http://schemas.microsoft.com/office/drawing/2014/main" id="{F510BC96-19CF-1F4B-9427-31A69D511BCA}"/>
              </a:ext>
            </a:extLst>
          </p:cNvPr>
          <p:cNvSpPr/>
          <p:nvPr/>
        </p:nvSpPr>
        <p:spPr>
          <a:xfrm>
            <a:off x="7320136" y="2213868"/>
            <a:ext cx="4579168" cy="2871316"/>
          </a:xfrm>
          <a:prstGeom prst="roundRect">
            <a:avLst/>
          </a:prstGeom>
          <a:noFill/>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mc:AlternateContent xmlns:mc="http://schemas.openxmlformats.org/markup-compatibility/2006" xmlns:a14="http://schemas.microsoft.com/office/drawing/2010/main">
        <mc:Choice Requires="a14">
          <p:sp>
            <p:nvSpPr>
              <p:cNvPr id="7" name="Marcador de contenido 2">
                <a:extLst>
                  <a:ext uri="{FF2B5EF4-FFF2-40B4-BE49-F238E27FC236}">
                    <a16:creationId xmlns:a16="http://schemas.microsoft.com/office/drawing/2014/main" id="{21D957A7-8AFF-8648-8943-E58E6306BCDD}"/>
                  </a:ext>
                </a:extLst>
              </p:cNvPr>
              <p:cNvSpPr>
                <a:spLocks noGrp="1"/>
              </p:cNvSpPr>
              <p:nvPr>
                <p:ph sz="quarter" idx="1"/>
              </p:nvPr>
            </p:nvSpPr>
            <p:spPr>
              <a:xfrm>
                <a:off x="7488928" y="2536219"/>
                <a:ext cx="4410376" cy="2404864"/>
              </a:xfrm>
            </p:spPr>
            <p:txBody>
              <a:bodyPr>
                <a:normAutofit lnSpcReduction="10000"/>
              </a:bodyPr>
              <a:lstStyle/>
              <a:p>
                <a:pPr marL="0" indent="0">
                  <a:buNone/>
                </a:pPr>
                <a:r>
                  <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El vector aceleración </a:t>
                </a:r>
                <a14:m>
                  <m:oMath xmlns:m="http://schemas.openxmlformats.org/officeDocument/2006/math">
                    <m:acc>
                      <m:accPr>
                        <m:chr m:val="⃗"/>
                        <m:ctrlPr>
                          <a:rPr lang="es-CL"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𝑎</m:t>
                        </m:r>
                      </m:e>
                    </m:acc>
                  </m:oMath>
                </a14:m>
                <a:r>
                  <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tiene igual dirección al vector </a:t>
                </a:r>
                <a14:m>
                  <m:oMath xmlns:m="http://schemas.openxmlformats.org/officeDocument/2006/math">
                    <m:r>
                      <a:rPr lang="es-ES" sz="3200" b="0" i="0"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acc>
                      <m:accPr>
                        <m:chr m:val="⃗"/>
                        <m:ctrlPr>
                          <a:rPr lang="es-CL" sz="3200" i="1">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e>
                    </m:acc>
                  </m:oMath>
                </a14:m>
                <a:r>
                  <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ya que el tiempo t no es negativo.</a:t>
                </a:r>
              </a:p>
              <a:p>
                <a:pPr marL="0" indent="0" algn="just">
                  <a:buNone/>
                </a:pPr>
                <a:endParaRPr lang="es-CL" sz="2400" dirty="0"/>
              </a:p>
            </p:txBody>
          </p:sp>
        </mc:Choice>
        <mc:Fallback xmlns="">
          <p:sp>
            <p:nvSpPr>
              <p:cNvPr id="7" name="Marcador de contenido 2">
                <a:extLst>
                  <a:ext uri="{FF2B5EF4-FFF2-40B4-BE49-F238E27FC236}">
                    <a16:creationId xmlns:a16="http://schemas.microsoft.com/office/drawing/2014/main" id="{21D957A7-8AFF-8648-8943-E58E6306BCDD}"/>
                  </a:ext>
                </a:extLst>
              </p:cNvPr>
              <p:cNvSpPr>
                <a:spLocks noGrp="1" noRot="1" noChangeAspect="1" noMove="1" noResize="1" noEditPoints="1" noAdjustHandles="1" noChangeArrowheads="1" noChangeShapeType="1" noTextEdit="1"/>
              </p:cNvSpPr>
              <p:nvPr>
                <p:ph sz="quarter" idx="1"/>
              </p:nvPr>
            </p:nvSpPr>
            <p:spPr>
              <a:xfrm>
                <a:off x="7488928" y="2536219"/>
                <a:ext cx="4410376" cy="2404864"/>
              </a:xfrm>
              <a:blipFill>
                <a:blip r:embed="rId3"/>
                <a:stretch>
                  <a:fillRect l="-3448" t="-8947" r="-2874" b="-3684"/>
                </a:stretch>
              </a:blipFill>
            </p:spPr>
            <p:txBody>
              <a:bodyPr/>
              <a:lstStyle/>
              <a:p>
                <a:r>
                  <a:rPr lang="es-CL">
                    <a:noFill/>
                  </a:rPr>
                  <a:t> </a:t>
                </a:r>
              </a:p>
            </p:txBody>
          </p:sp>
        </mc:Fallback>
      </mc:AlternateContent>
      <p:cxnSp>
        <p:nvCxnSpPr>
          <p:cNvPr id="4" name="Conector recto de flecha 3">
            <a:extLst>
              <a:ext uri="{FF2B5EF4-FFF2-40B4-BE49-F238E27FC236}">
                <a16:creationId xmlns:a16="http://schemas.microsoft.com/office/drawing/2014/main" id="{00030F1F-2A11-B84E-BD40-C16D77B8F022}"/>
              </a:ext>
            </a:extLst>
          </p:cNvPr>
          <p:cNvCxnSpPr/>
          <p:nvPr/>
        </p:nvCxnSpPr>
        <p:spPr>
          <a:xfrm flipH="1">
            <a:off x="5015880" y="2780928"/>
            <a:ext cx="432048" cy="360040"/>
          </a:xfrm>
          <a:prstGeom prst="straightConnector1">
            <a:avLst/>
          </a:prstGeom>
          <a:ln w="76200">
            <a:solidFill>
              <a:srgbClr val="00B05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1" name="CuadroTexto 10">
                <a:extLst>
                  <a:ext uri="{FF2B5EF4-FFF2-40B4-BE49-F238E27FC236}">
                    <a16:creationId xmlns:a16="http://schemas.microsoft.com/office/drawing/2014/main" id="{2AC041FB-223C-2C45-8721-4BAFF1FFDA45}"/>
                  </a:ext>
                </a:extLst>
              </p:cNvPr>
              <p:cNvSpPr txBox="1"/>
              <p:nvPr/>
            </p:nvSpPr>
            <p:spPr>
              <a:xfrm>
                <a:off x="4871864" y="3018133"/>
                <a:ext cx="1080120"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3200" b="0" i="1" smtClean="0">
                          <a:solidFill>
                            <a:srgbClr val="00B050"/>
                          </a:solidFill>
                          <a:latin typeface="Cambria Math" panose="02040503050406030204" pitchFamily="18" charset="0"/>
                        </a:rPr>
                        <m:t>∆</m:t>
                      </m:r>
                      <m:acc>
                        <m:accPr>
                          <m:chr m:val="⃗"/>
                          <m:ctrlPr>
                            <a:rPr lang="es-ES" sz="3200" b="0" i="1" smtClean="0">
                              <a:solidFill>
                                <a:srgbClr val="00B050"/>
                              </a:solidFill>
                              <a:latin typeface="Cambria Math" panose="02040503050406030204" pitchFamily="18" charset="0"/>
                            </a:rPr>
                          </m:ctrlPr>
                        </m:accPr>
                        <m:e>
                          <m:r>
                            <a:rPr lang="es-ES" sz="3200" b="0" i="1" smtClean="0">
                              <a:solidFill>
                                <a:srgbClr val="00B050"/>
                              </a:solidFill>
                              <a:latin typeface="Cambria Math" panose="02040503050406030204" pitchFamily="18" charset="0"/>
                            </a:rPr>
                            <m:t>𝑣</m:t>
                          </m:r>
                        </m:e>
                      </m:acc>
                    </m:oMath>
                  </m:oMathPara>
                </a14:m>
                <a:endParaRPr lang="es-CL" sz="3200" dirty="0">
                  <a:solidFill>
                    <a:srgbClr val="00B050"/>
                  </a:solidFill>
                </a:endParaRPr>
              </a:p>
            </p:txBody>
          </p:sp>
        </mc:Choice>
        <mc:Fallback xmlns="">
          <p:sp>
            <p:nvSpPr>
              <p:cNvPr id="11" name="CuadroTexto 10">
                <a:extLst>
                  <a:ext uri="{FF2B5EF4-FFF2-40B4-BE49-F238E27FC236}">
                    <a16:creationId xmlns:a16="http://schemas.microsoft.com/office/drawing/2014/main" id="{2AC041FB-223C-2C45-8721-4BAFF1FFDA45}"/>
                  </a:ext>
                </a:extLst>
              </p:cNvPr>
              <p:cNvSpPr txBox="1">
                <a:spLocks noRot="1" noChangeAspect="1" noMove="1" noResize="1" noEditPoints="1" noAdjustHandles="1" noChangeArrowheads="1" noChangeShapeType="1" noTextEdit="1"/>
              </p:cNvSpPr>
              <p:nvPr/>
            </p:nvSpPr>
            <p:spPr>
              <a:xfrm>
                <a:off x="4871864" y="3018133"/>
                <a:ext cx="1080120" cy="584775"/>
              </a:xfrm>
              <a:prstGeom prst="rect">
                <a:avLst/>
              </a:prstGeom>
              <a:blipFill>
                <a:blip r:embed="rId4"/>
                <a:stretch>
                  <a:fillRect t="-23404"/>
                </a:stretch>
              </a:blipFill>
            </p:spPr>
            <p:txBody>
              <a:bodyPr/>
              <a:lstStyle/>
              <a:p>
                <a:r>
                  <a:rPr lang="es-CL">
                    <a:noFill/>
                  </a:rPr>
                  <a:t> </a:t>
                </a:r>
              </a:p>
            </p:txBody>
          </p:sp>
        </mc:Fallback>
      </mc:AlternateContent>
    </p:spTree>
    <p:extLst>
      <p:ext uri="{BB962C8B-B14F-4D97-AF65-F5344CB8AC3E}">
        <p14:creationId xmlns:p14="http://schemas.microsoft.com/office/powerpoint/2010/main" val="19970196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58772ACE-4781-AC4B-9497-216BBC0F45D3}"/>
              </a:ext>
            </a:extLst>
          </p:cNvPr>
          <p:cNvPicPr>
            <a:picLocks noChangeAspect="1"/>
          </p:cNvPicPr>
          <p:nvPr/>
        </p:nvPicPr>
        <p:blipFill>
          <a:blip r:embed="rId2"/>
          <a:stretch>
            <a:fillRect/>
          </a:stretch>
        </p:blipFill>
        <p:spPr>
          <a:xfrm>
            <a:off x="960880" y="1751720"/>
            <a:ext cx="4991104" cy="4991104"/>
          </a:xfrm>
          <a:prstGeom prst="rect">
            <a:avLst/>
          </a:prstGeom>
        </p:spPr>
      </p:pic>
      <p:sp>
        <p:nvSpPr>
          <p:cNvPr id="2" name="Título 1">
            <a:extLst>
              <a:ext uri="{FF2B5EF4-FFF2-40B4-BE49-F238E27FC236}">
                <a16:creationId xmlns:a16="http://schemas.microsoft.com/office/drawing/2014/main" id="{8C605355-C084-5249-8324-7CB2EEBC6FA7}"/>
              </a:ext>
            </a:extLst>
          </p:cNvPr>
          <p:cNvSpPr>
            <a:spLocks noGrp="1"/>
          </p:cNvSpPr>
          <p:nvPr>
            <p:ph type="title"/>
          </p:nvPr>
        </p:nvSpPr>
        <p:spPr>
          <a:xfrm>
            <a:off x="816864" y="188640"/>
            <a:ext cx="11111784" cy="990600"/>
          </a:xfrm>
        </p:spPr>
        <p:txBody>
          <a:bodyPr>
            <a:noAutofit/>
          </a:bodyPr>
          <a:lstStyle/>
          <a:p>
            <a:r>
              <a:rPr lang="es-CL" sz="4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Aceleración centrípeta</a:t>
            </a:r>
          </a:p>
        </p:txBody>
      </p:sp>
      <p:sp>
        <p:nvSpPr>
          <p:cNvPr id="6" name="Rectángulo redondeado 5">
            <a:extLst>
              <a:ext uri="{FF2B5EF4-FFF2-40B4-BE49-F238E27FC236}">
                <a16:creationId xmlns:a16="http://schemas.microsoft.com/office/drawing/2014/main" id="{F510BC96-19CF-1F4B-9427-31A69D511BCA}"/>
              </a:ext>
            </a:extLst>
          </p:cNvPr>
          <p:cNvSpPr/>
          <p:nvPr/>
        </p:nvSpPr>
        <p:spPr>
          <a:xfrm>
            <a:off x="6706956" y="2353382"/>
            <a:ext cx="4871864" cy="2871316"/>
          </a:xfrm>
          <a:prstGeom prst="roundRect">
            <a:avLst/>
          </a:prstGeom>
          <a:noFill/>
          <a:ln>
            <a:solidFill>
              <a:schemeClr val="accent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s-CL"/>
          </a:p>
        </p:txBody>
      </p:sp>
      <mc:AlternateContent xmlns:mc="http://schemas.openxmlformats.org/markup-compatibility/2006" xmlns:a14="http://schemas.microsoft.com/office/drawing/2010/main">
        <mc:Choice Requires="a14">
          <p:sp>
            <p:nvSpPr>
              <p:cNvPr id="7" name="Marcador de contenido 2">
                <a:extLst>
                  <a:ext uri="{FF2B5EF4-FFF2-40B4-BE49-F238E27FC236}">
                    <a16:creationId xmlns:a16="http://schemas.microsoft.com/office/drawing/2014/main" id="{21D957A7-8AFF-8648-8943-E58E6306BCDD}"/>
                  </a:ext>
                </a:extLst>
              </p:cNvPr>
              <p:cNvSpPr>
                <a:spLocks noGrp="1"/>
              </p:cNvSpPr>
              <p:nvPr>
                <p:ph sz="quarter" idx="1"/>
              </p:nvPr>
            </p:nvSpPr>
            <p:spPr>
              <a:xfrm>
                <a:off x="6820744" y="2586608"/>
                <a:ext cx="4758076" cy="2404864"/>
              </a:xfrm>
            </p:spPr>
            <p:txBody>
              <a:bodyPr>
                <a:normAutofit/>
              </a:bodyPr>
              <a:lstStyle/>
              <a:p>
                <a:pPr marL="0" indent="0">
                  <a:buNone/>
                </a:pPr>
                <a:r>
                  <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Esta aceleración se conoce como aceleración radial o aceleración centrípeta </a:t>
                </a:r>
                <a14:m>
                  <m:oMath xmlns:m="http://schemas.openxmlformats.org/officeDocument/2006/math">
                    <m:sSub>
                      <m:sSubPr>
                        <m:ctrlP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acc>
                          <m:accPr>
                            <m:chr m:val="⃗"/>
                            <m:ctrlPr>
                              <a:rPr lang="es-ES" sz="32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accPr>
                          <m:e>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𝑎</m:t>
                            </m:r>
                          </m:e>
                        </m:acc>
                      </m:e>
                      <m:sub>
                        <m:r>
                          <a:rPr lang="es-ES" sz="32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𝑐</m:t>
                        </m:r>
                      </m:sub>
                    </m:sSub>
                  </m:oMath>
                </a14:m>
                <a:endPar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lgn="just">
                  <a:buNone/>
                </a:pPr>
                <a:endParaRPr lang="es-CL" sz="2400" dirty="0"/>
              </a:p>
            </p:txBody>
          </p:sp>
        </mc:Choice>
        <mc:Fallback xmlns="">
          <p:sp>
            <p:nvSpPr>
              <p:cNvPr id="7" name="Marcador de contenido 2">
                <a:extLst>
                  <a:ext uri="{FF2B5EF4-FFF2-40B4-BE49-F238E27FC236}">
                    <a16:creationId xmlns:a16="http://schemas.microsoft.com/office/drawing/2014/main" id="{21D957A7-8AFF-8648-8943-E58E6306BCDD}"/>
                  </a:ext>
                </a:extLst>
              </p:cNvPr>
              <p:cNvSpPr>
                <a:spLocks noGrp="1" noRot="1" noChangeAspect="1" noMove="1" noResize="1" noEditPoints="1" noAdjustHandles="1" noChangeArrowheads="1" noChangeShapeType="1" noTextEdit="1"/>
              </p:cNvSpPr>
              <p:nvPr>
                <p:ph sz="quarter" idx="1"/>
              </p:nvPr>
            </p:nvSpPr>
            <p:spPr>
              <a:xfrm>
                <a:off x="6820744" y="2586608"/>
                <a:ext cx="4758076" cy="2404864"/>
              </a:xfrm>
              <a:blipFill>
                <a:blip r:embed="rId3"/>
                <a:stretch>
                  <a:fillRect l="-2926" t="-3704" r="-266"/>
                </a:stretch>
              </a:blipFill>
            </p:spPr>
            <p:txBody>
              <a:bodyPr/>
              <a:lstStyle/>
              <a:p>
                <a:r>
                  <a:rPr lang="es-CL">
                    <a:noFill/>
                  </a:rPr>
                  <a:t> </a:t>
                </a:r>
              </a:p>
            </p:txBody>
          </p:sp>
        </mc:Fallback>
      </mc:AlternateContent>
      <p:cxnSp>
        <p:nvCxnSpPr>
          <p:cNvPr id="4" name="Conector recto de flecha 3">
            <a:extLst>
              <a:ext uri="{FF2B5EF4-FFF2-40B4-BE49-F238E27FC236}">
                <a16:creationId xmlns:a16="http://schemas.microsoft.com/office/drawing/2014/main" id="{00030F1F-2A11-B84E-BD40-C16D77B8F022}"/>
              </a:ext>
            </a:extLst>
          </p:cNvPr>
          <p:cNvCxnSpPr>
            <a:cxnSpLocks/>
          </p:cNvCxnSpPr>
          <p:nvPr/>
        </p:nvCxnSpPr>
        <p:spPr>
          <a:xfrm flipH="1">
            <a:off x="4151784" y="2780928"/>
            <a:ext cx="1296144" cy="1008112"/>
          </a:xfrm>
          <a:prstGeom prst="straightConnector1">
            <a:avLst/>
          </a:prstGeom>
          <a:ln w="76200">
            <a:solidFill>
              <a:srgbClr val="FF9108"/>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0" name="CuadroTexto 9">
                <a:extLst>
                  <a:ext uri="{FF2B5EF4-FFF2-40B4-BE49-F238E27FC236}">
                    <a16:creationId xmlns:a16="http://schemas.microsoft.com/office/drawing/2014/main" id="{11072E41-B039-8247-AF4B-E1043057842A}"/>
                  </a:ext>
                </a:extLst>
              </p:cNvPr>
              <p:cNvSpPr txBox="1"/>
              <p:nvPr/>
            </p:nvSpPr>
            <p:spPr>
              <a:xfrm>
                <a:off x="4871864" y="3018133"/>
                <a:ext cx="1080120"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FF9108"/>
                              </a:solidFill>
                              <a:latin typeface="Cambria Math" panose="02040503050406030204" pitchFamily="18" charset="0"/>
                            </a:rPr>
                          </m:ctrlPr>
                        </m:sSubPr>
                        <m:e>
                          <m:acc>
                            <m:accPr>
                              <m:chr m:val="⃗"/>
                              <m:ctrlPr>
                                <a:rPr lang="es-ES" sz="3200" b="0" i="1" smtClean="0">
                                  <a:solidFill>
                                    <a:srgbClr val="FF9108"/>
                                  </a:solidFill>
                                  <a:latin typeface="Cambria Math" panose="02040503050406030204" pitchFamily="18" charset="0"/>
                                </a:rPr>
                              </m:ctrlPr>
                            </m:accPr>
                            <m:e>
                              <m:r>
                                <a:rPr lang="es-ES" sz="3200" b="0" i="1" smtClean="0">
                                  <a:solidFill>
                                    <a:srgbClr val="FF9108"/>
                                  </a:solidFill>
                                  <a:latin typeface="Cambria Math" panose="02040503050406030204" pitchFamily="18" charset="0"/>
                                </a:rPr>
                                <m:t>𝑎</m:t>
                              </m:r>
                            </m:e>
                          </m:acc>
                        </m:e>
                        <m:sub>
                          <m:r>
                            <a:rPr lang="es-ES" sz="3200" b="0" i="1" smtClean="0">
                              <a:solidFill>
                                <a:srgbClr val="FF9108"/>
                              </a:solidFill>
                              <a:latin typeface="Cambria Math" panose="02040503050406030204" pitchFamily="18" charset="0"/>
                            </a:rPr>
                            <m:t>𝑐</m:t>
                          </m:r>
                        </m:sub>
                      </m:sSub>
                    </m:oMath>
                  </m:oMathPara>
                </a14:m>
                <a:endParaRPr lang="es-CL" sz="3200" dirty="0">
                  <a:solidFill>
                    <a:srgbClr val="FF9108"/>
                  </a:solidFill>
                </a:endParaRPr>
              </a:p>
            </p:txBody>
          </p:sp>
        </mc:Choice>
        <mc:Fallback xmlns="">
          <p:sp>
            <p:nvSpPr>
              <p:cNvPr id="10" name="CuadroTexto 9">
                <a:extLst>
                  <a:ext uri="{FF2B5EF4-FFF2-40B4-BE49-F238E27FC236}">
                    <a16:creationId xmlns:a16="http://schemas.microsoft.com/office/drawing/2014/main" id="{11072E41-B039-8247-AF4B-E1043057842A}"/>
                  </a:ext>
                </a:extLst>
              </p:cNvPr>
              <p:cNvSpPr txBox="1">
                <a:spLocks noRot="1" noChangeAspect="1" noMove="1" noResize="1" noEditPoints="1" noAdjustHandles="1" noChangeArrowheads="1" noChangeShapeType="1" noTextEdit="1"/>
              </p:cNvSpPr>
              <p:nvPr/>
            </p:nvSpPr>
            <p:spPr>
              <a:xfrm>
                <a:off x="4871864" y="3018133"/>
                <a:ext cx="1080120" cy="584775"/>
              </a:xfrm>
              <a:prstGeom prst="rect">
                <a:avLst/>
              </a:prstGeom>
              <a:blipFill>
                <a:blip r:embed="rId4"/>
                <a:stretch>
                  <a:fillRect t="-23404" b="-2128"/>
                </a:stretch>
              </a:blipFill>
            </p:spPr>
            <p:txBody>
              <a:bodyPr/>
              <a:lstStyle/>
              <a:p>
                <a:r>
                  <a:rPr lang="es-CL">
                    <a:noFill/>
                  </a:rPr>
                  <a:t> </a:t>
                </a:r>
              </a:p>
            </p:txBody>
          </p:sp>
        </mc:Fallback>
      </mc:AlternateContent>
    </p:spTree>
    <p:extLst>
      <p:ext uri="{BB962C8B-B14F-4D97-AF65-F5344CB8AC3E}">
        <p14:creationId xmlns:p14="http://schemas.microsoft.com/office/powerpoint/2010/main" val="39178767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58772ACE-4781-AC4B-9497-216BBC0F45D3}"/>
              </a:ext>
            </a:extLst>
          </p:cNvPr>
          <p:cNvPicPr>
            <a:picLocks noChangeAspect="1"/>
          </p:cNvPicPr>
          <p:nvPr/>
        </p:nvPicPr>
        <p:blipFill>
          <a:blip r:embed="rId2"/>
          <a:stretch>
            <a:fillRect/>
          </a:stretch>
        </p:blipFill>
        <p:spPr>
          <a:xfrm>
            <a:off x="960880" y="1751720"/>
            <a:ext cx="4991104" cy="4991104"/>
          </a:xfrm>
          <a:prstGeom prst="rect">
            <a:avLst/>
          </a:prstGeom>
        </p:spPr>
      </p:pic>
      <p:sp>
        <p:nvSpPr>
          <p:cNvPr id="2" name="Título 1">
            <a:extLst>
              <a:ext uri="{FF2B5EF4-FFF2-40B4-BE49-F238E27FC236}">
                <a16:creationId xmlns:a16="http://schemas.microsoft.com/office/drawing/2014/main" id="{8C605355-C084-5249-8324-7CB2EEBC6FA7}"/>
              </a:ext>
            </a:extLst>
          </p:cNvPr>
          <p:cNvSpPr>
            <a:spLocks noGrp="1"/>
          </p:cNvSpPr>
          <p:nvPr>
            <p:ph type="title"/>
          </p:nvPr>
        </p:nvSpPr>
        <p:spPr>
          <a:xfrm>
            <a:off x="816864" y="188640"/>
            <a:ext cx="11111784" cy="990600"/>
          </a:xfrm>
        </p:spPr>
        <p:txBody>
          <a:bodyPr>
            <a:noAutofit/>
          </a:bodyPr>
          <a:lstStyle/>
          <a:p>
            <a:r>
              <a:rPr lang="es-CL" sz="4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Aceleración centrípeta</a:t>
            </a:r>
          </a:p>
        </p:txBody>
      </p:sp>
      <mc:AlternateContent xmlns:mc="http://schemas.openxmlformats.org/markup-compatibility/2006" xmlns:a14="http://schemas.microsoft.com/office/drawing/2010/main">
        <mc:Choice Requires="a14">
          <p:sp>
            <p:nvSpPr>
              <p:cNvPr id="7" name="Marcador de contenido 2">
                <a:extLst>
                  <a:ext uri="{FF2B5EF4-FFF2-40B4-BE49-F238E27FC236}">
                    <a16:creationId xmlns:a16="http://schemas.microsoft.com/office/drawing/2014/main" id="{21D957A7-8AFF-8648-8943-E58E6306BCDD}"/>
                  </a:ext>
                </a:extLst>
              </p:cNvPr>
              <p:cNvSpPr>
                <a:spLocks noGrp="1"/>
              </p:cNvSpPr>
              <p:nvPr>
                <p:ph sz="quarter" idx="1"/>
              </p:nvPr>
            </p:nvSpPr>
            <p:spPr>
              <a:xfrm>
                <a:off x="6372756" y="1842408"/>
                <a:ext cx="4758076" cy="4034864"/>
              </a:xfrm>
            </p:spPr>
            <p:txBody>
              <a:bodyPr>
                <a:normAutofit fontScale="92500"/>
              </a:bodyPr>
              <a:lstStyle/>
              <a:p>
                <a:pPr marL="0" indent="0">
                  <a:buNone/>
                </a:pPr>
                <a:r>
                  <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La aceleración centrípeta apunta hacia el centro de la circunferencia y su magnitud se calcula como</a:t>
                </a:r>
              </a:p>
              <a:p>
                <a:pPr marL="0" indent="0">
                  <a:buNone/>
                </a:pPr>
                <a:endPar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buNone/>
                </a:pPr>
                <a14:m>
                  <m:oMathPara xmlns:m="http://schemas.openxmlformats.org/officeDocument/2006/math">
                    <m:oMathParaPr>
                      <m:jc m:val="centerGroup"/>
                    </m:oMathParaPr>
                    <m:oMath xmlns:m="http://schemas.openxmlformats.org/officeDocument/2006/math">
                      <m:sSub>
                        <m:sSubPr>
                          <m:ctrlPr>
                            <a:rPr lang="es-ES" sz="440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bPr>
                        <m:e>
                          <m:r>
                            <a:rPr lang="es-ES" sz="4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𝑎</m:t>
                          </m:r>
                        </m:e>
                        <m:sub>
                          <m:r>
                            <a:rPr lang="es-ES" sz="4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𝑐</m:t>
                          </m:r>
                        </m:sub>
                      </m:sSub>
                      <m:r>
                        <a:rPr lang="es-ES" sz="4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m:t>
                      </m:r>
                      <m:f>
                        <m:fPr>
                          <m:ctrlPr>
                            <a:rPr lang="es-ES" sz="4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fPr>
                        <m:num>
                          <m:sSup>
                            <m:sSupPr>
                              <m:ctrlPr>
                                <a:rPr lang="es-ES" sz="4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ctrlPr>
                            </m:sSupPr>
                            <m:e>
                              <m:r>
                                <a:rPr lang="es-ES" sz="4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𝑣</m:t>
                              </m:r>
                            </m:e>
                            <m:sup>
                              <m:r>
                                <a:rPr lang="es-ES" sz="4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2</m:t>
                              </m:r>
                            </m:sup>
                          </m:sSup>
                        </m:num>
                        <m:den>
                          <m:r>
                            <a:rPr lang="es-ES" sz="4400" b="0" i="1" smtClean="0">
                              <a:solidFill>
                                <a:srgbClr val="00456F"/>
                              </a:solidFill>
                              <a:latin typeface="Cambria Math" panose="02040503050406030204" pitchFamily="18" charset="0"/>
                              <a:ea typeface="CMU Serif Roman" panose="02000603000000000000" pitchFamily="2" charset="0"/>
                              <a:cs typeface="CMU Serif Roman" panose="02000603000000000000" pitchFamily="2" charset="0"/>
                            </a:rPr>
                            <m:t>𝑅</m:t>
                          </m:r>
                        </m:den>
                      </m:f>
                    </m:oMath>
                  </m:oMathPara>
                </a14:m>
                <a:endParaRPr lang="es-ES" sz="4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lgn="just">
                  <a:buNone/>
                </a:pPr>
                <a:endParaRPr lang="es-CL" sz="2400" dirty="0"/>
              </a:p>
            </p:txBody>
          </p:sp>
        </mc:Choice>
        <mc:Fallback xmlns="">
          <p:sp>
            <p:nvSpPr>
              <p:cNvPr id="7" name="Marcador de contenido 2">
                <a:extLst>
                  <a:ext uri="{FF2B5EF4-FFF2-40B4-BE49-F238E27FC236}">
                    <a16:creationId xmlns:a16="http://schemas.microsoft.com/office/drawing/2014/main" id="{21D957A7-8AFF-8648-8943-E58E6306BCDD}"/>
                  </a:ext>
                </a:extLst>
              </p:cNvPr>
              <p:cNvSpPr>
                <a:spLocks noGrp="1" noRot="1" noChangeAspect="1" noMove="1" noResize="1" noEditPoints="1" noAdjustHandles="1" noChangeArrowheads="1" noChangeShapeType="1" noTextEdit="1"/>
              </p:cNvSpPr>
              <p:nvPr>
                <p:ph sz="quarter" idx="1"/>
              </p:nvPr>
            </p:nvSpPr>
            <p:spPr>
              <a:xfrm>
                <a:off x="6372756" y="1842408"/>
                <a:ext cx="4758076" cy="4034864"/>
              </a:xfrm>
              <a:blipFill>
                <a:blip r:embed="rId3"/>
                <a:stretch>
                  <a:fillRect l="-2933" t="-1567"/>
                </a:stretch>
              </a:blipFill>
            </p:spPr>
            <p:txBody>
              <a:bodyPr/>
              <a:lstStyle/>
              <a:p>
                <a:r>
                  <a:rPr lang="es-CL">
                    <a:noFill/>
                  </a:rPr>
                  <a:t> </a:t>
                </a:r>
              </a:p>
            </p:txBody>
          </p:sp>
        </mc:Fallback>
      </mc:AlternateContent>
      <p:cxnSp>
        <p:nvCxnSpPr>
          <p:cNvPr id="4" name="Conector recto de flecha 3">
            <a:extLst>
              <a:ext uri="{FF2B5EF4-FFF2-40B4-BE49-F238E27FC236}">
                <a16:creationId xmlns:a16="http://schemas.microsoft.com/office/drawing/2014/main" id="{00030F1F-2A11-B84E-BD40-C16D77B8F022}"/>
              </a:ext>
            </a:extLst>
          </p:cNvPr>
          <p:cNvCxnSpPr>
            <a:cxnSpLocks/>
          </p:cNvCxnSpPr>
          <p:nvPr/>
        </p:nvCxnSpPr>
        <p:spPr>
          <a:xfrm flipH="1">
            <a:off x="4151784" y="2780928"/>
            <a:ext cx="1296144" cy="1008112"/>
          </a:xfrm>
          <a:prstGeom prst="straightConnector1">
            <a:avLst/>
          </a:prstGeom>
          <a:ln w="76200">
            <a:solidFill>
              <a:srgbClr val="FF9108"/>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0" name="CuadroTexto 9">
                <a:extLst>
                  <a:ext uri="{FF2B5EF4-FFF2-40B4-BE49-F238E27FC236}">
                    <a16:creationId xmlns:a16="http://schemas.microsoft.com/office/drawing/2014/main" id="{11072E41-B039-8247-AF4B-E1043057842A}"/>
                  </a:ext>
                </a:extLst>
              </p:cNvPr>
              <p:cNvSpPr txBox="1"/>
              <p:nvPr/>
            </p:nvSpPr>
            <p:spPr>
              <a:xfrm>
                <a:off x="4871864" y="3018133"/>
                <a:ext cx="1080120"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FF9108"/>
                              </a:solidFill>
                              <a:latin typeface="Cambria Math" panose="02040503050406030204" pitchFamily="18" charset="0"/>
                            </a:rPr>
                          </m:ctrlPr>
                        </m:sSubPr>
                        <m:e>
                          <m:acc>
                            <m:accPr>
                              <m:chr m:val="⃗"/>
                              <m:ctrlPr>
                                <a:rPr lang="es-ES" sz="3200" b="0" i="1" smtClean="0">
                                  <a:solidFill>
                                    <a:srgbClr val="FF9108"/>
                                  </a:solidFill>
                                  <a:latin typeface="Cambria Math" panose="02040503050406030204" pitchFamily="18" charset="0"/>
                                </a:rPr>
                              </m:ctrlPr>
                            </m:accPr>
                            <m:e>
                              <m:r>
                                <a:rPr lang="es-ES" sz="3200" b="0" i="1" smtClean="0">
                                  <a:solidFill>
                                    <a:srgbClr val="FF9108"/>
                                  </a:solidFill>
                                  <a:latin typeface="Cambria Math" panose="02040503050406030204" pitchFamily="18" charset="0"/>
                                </a:rPr>
                                <m:t>𝑎</m:t>
                              </m:r>
                            </m:e>
                          </m:acc>
                        </m:e>
                        <m:sub>
                          <m:r>
                            <a:rPr lang="es-ES" sz="3200" b="0" i="1" smtClean="0">
                              <a:solidFill>
                                <a:srgbClr val="FF9108"/>
                              </a:solidFill>
                              <a:latin typeface="Cambria Math" panose="02040503050406030204" pitchFamily="18" charset="0"/>
                            </a:rPr>
                            <m:t>𝑐</m:t>
                          </m:r>
                        </m:sub>
                      </m:sSub>
                    </m:oMath>
                  </m:oMathPara>
                </a14:m>
                <a:endParaRPr lang="es-CL" sz="3200" dirty="0">
                  <a:solidFill>
                    <a:srgbClr val="FF9108"/>
                  </a:solidFill>
                </a:endParaRPr>
              </a:p>
            </p:txBody>
          </p:sp>
        </mc:Choice>
        <mc:Fallback xmlns="">
          <p:sp>
            <p:nvSpPr>
              <p:cNvPr id="10" name="CuadroTexto 9">
                <a:extLst>
                  <a:ext uri="{FF2B5EF4-FFF2-40B4-BE49-F238E27FC236}">
                    <a16:creationId xmlns:a16="http://schemas.microsoft.com/office/drawing/2014/main" id="{11072E41-B039-8247-AF4B-E1043057842A}"/>
                  </a:ext>
                </a:extLst>
              </p:cNvPr>
              <p:cNvSpPr txBox="1">
                <a:spLocks noRot="1" noChangeAspect="1" noMove="1" noResize="1" noEditPoints="1" noAdjustHandles="1" noChangeArrowheads="1" noChangeShapeType="1" noTextEdit="1"/>
              </p:cNvSpPr>
              <p:nvPr/>
            </p:nvSpPr>
            <p:spPr>
              <a:xfrm>
                <a:off x="4871864" y="3018133"/>
                <a:ext cx="1080120" cy="584775"/>
              </a:xfrm>
              <a:prstGeom prst="rect">
                <a:avLst/>
              </a:prstGeom>
              <a:blipFill>
                <a:blip r:embed="rId4"/>
                <a:stretch>
                  <a:fillRect t="-23404" b="-2128"/>
                </a:stretch>
              </a:blipFill>
            </p:spPr>
            <p:txBody>
              <a:bodyPr/>
              <a:lstStyle/>
              <a:p>
                <a:r>
                  <a:rPr lang="es-CL">
                    <a:noFill/>
                  </a:rPr>
                  <a:t> </a:t>
                </a:r>
              </a:p>
            </p:txBody>
          </p:sp>
        </mc:Fallback>
      </mc:AlternateContent>
    </p:spTree>
    <p:extLst>
      <p:ext uri="{BB962C8B-B14F-4D97-AF65-F5344CB8AC3E}">
        <p14:creationId xmlns:p14="http://schemas.microsoft.com/office/powerpoint/2010/main" val="347684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58772ACE-4781-AC4B-9497-216BBC0F45D3}"/>
              </a:ext>
            </a:extLst>
          </p:cNvPr>
          <p:cNvPicPr>
            <a:picLocks noChangeAspect="1"/>
          </p:cNvPicPr>
          <p:nvPr/>
        </p:nvPicPr>
        <p:blipFill>
          <a:blip r:embed="rId2"/>
          <a:stretch>
            <a:fillRect/>
          </a:stretch>
        </p:blipFill>
        <p:spPr>
          <a:xfrm>
            <a:off x="960880" y="1751720"/>
            <a:ext cx="4991104" cy="4991104"/>
          </a:xfrm>
          <a:prstGeom prst="rect">
            <a:avLst/>
          </a:prstGeom>
        </p:spPr>
      </p:pic>
      <p:sp>
        <p:nvSpPr>
          <p:cNvPr id="2" name="Título 1">
            <a:extLst>
              <a:ext uri="{FF2B5EF4-FFF2-40B4-BE49-F238E27FC236}">
                <a16:creationId xmlns:a16="http://schemas.microsoft.com/office/drawing/2014/main" id="{8C605355-C084-5249-8324-7CB2EEBC6FA7}"/>
              </a:ext>
            </a:extLst>
          </p:cNvPr>
          <p:cNvSpPr>
            <a:spLocks noGrp="1"/>
          </p:cNvSpPr>
          <p:nvPr>
            <p:ph type="title"/>
          </p:nvPr>
        </p:nvSpPr>
        <p:spPr>
          <a:xfrm>
            <a:off x="816864" y="188640"/>
            <a:ext cx="11111784" cy="990600"/>
          </a:xfrm>
        </p:spPr>
        <p:txBody>
          <a:bodyPr>
            <a:noAutofit/>
          </a:bodyPr>
          <a:lstStyle/>
          <a:p>
            <a:r>
              <a:rPr lang="es-CL" sz="4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Aceleración centrípeta y tangencial</a:t>
            </a:r>
          </a:p>
        </p:txBody>
      </p:sp>
      <p:sp>
        <p:nvSpPr>
          <p:cNvPr id="7" name="Marcador de contenido 2">
            <a:extLst>
              <a:ext uri="{FF2B5EF4-FFF2-40B4-BE49-F238E27FC236}">
                <a16:creationId xmlns:a16="http://schemas.microsoft.com/office/drawing/2014/main" id="{21D957A7-8AFF-8648-8943-E58E6306BCDD}"/>
              </a:ext>
            </a:extLst>
          </p:cNvPr>
          <p:cNvSpPr>
            <a:spLocks noGrp="1"/>
          </p:cNvSpPr>
          <p:nvPr>
            <p:ph sz="quarter" idx="1"/>
          </p:nvPr>
        </p:nvSpPr>
        <p:spPr>
          <a:xfrm>
            <a:off x="6372756" y="1842408"/>
            <a:ext cx="4758076" cy="4034864"/>
          </a:xfrm>
        </p:spPr>
        <p:txBody>
          <a:bodyPr>
            <a:normAutofit/>
          </a:bodyPr>
          <a:lstStyle/>
          <a:p>
            <a:pPr marL="0" indent="0">
              <a:buNone/>
            </a:pPr>
            <a:r>
              <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Cuando el objeto en movimiento circular, no se mueve con rapidez constante, además de la aceleración centrípeta, tendrá aceleración lineal o tangencial.</a:t>
            </a:r>
          </a:p>
          <a:p>
            <a:pPr marL="0" indent="0">
              <a:buNone/>
            </a:pPr>
            <a:endPar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lgn="just">
              <a:buNone/>
            </a:pPr>
            <a:endParaRPr lang="es-CL" sz="2400" dirty="0"/>
          </a:p>
        </p:txBody>
      </p:sp>
      <p:cxnSp>
        <p:nvCxnSpPr>
          <p:cNvPr id="4" name="Conector recto de flecha 3">
            <a:extLst>
              <a:ext uri="{FF2B5EF4-FFF2-40B4-BE49-F238E27FC236}">
                <a16:creationId xmlns:a16="http://schemas.microsoft.com/office/drawing/2014/main" id="{00030F1F-2A11-B84E-BD40-C16D77B8F022}"/>
              </a:ext>
            </a:extLst>
          </p:cNvPr>
          <p:cNvCxnSpPr>
            <a:cxnSpLocks/>
          </p:cNvCxnSpPr>
          <p:nvPr/>
        </p:nvCxnSpPr>
        <p:spPr>
          <a:xfrm flipH="1">
            <a:off x="4151784" y="2780928"/>
            <a:ext cx="1296144" cy="1008112"/>
          </a:xfrm>
          <a:prstGeom prst="straightConnector1">
            <a:avLst/>
          </a:prstGeom>
          <a:ln w="76200">
            <a:solidFill>
              <a:srgbClr val="FF9108"/>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0" name="CuadroTexto 9">
                <a:extLst>
                  <a:ext uri="{FF2B5EF4-FFF2-40B4-BE49-F238E27FC236}">
                    <a16:creationId xmlns:a16="http://schemas.microsoft.com/office/drawing/2014/main" id="{11072E41-B039-8247-AF4B-E1043057842A}"/>
                  </a:ext>
                </a:extLst>
              </p:cNvPr>
              <p:cNvSpPr txBox="1"/>
              <p:nvPr/>
            </p:nvSpPr>
            <p:spPr>
              <a:xfrm>
                <a:off x="4871864" y="3018133"/>
                <a:ext cx="1080120"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FF9108"/>
                              </a:solidFill>
                              <a:latin typeface="Cambria Math" panose="02040503050406030204" pitchFamily="18" charset="0"/>
                            </a:rPr>
                          </m:ctrlPr>
                        </m:sSubPr>
                        <m:e>
                          <m:acc>
                            <m:accPr>
                              <m:chr m:val="⃗"/>
                              <m:ctrlPr>
                                <a:rPr lang="es-ES" sz="3200" b="0" i="1" smtClean="0">
                                  <a:solidFill>
                                    <a:srgbClr val="FF9108"/>
                                  </a:solidFill>
                                  <a:latin typeface="Cambria Math" panose="02040503050406030204" pitchFamily="18" charset="0"/>
                                </a:rPr>
                              </m:ctrlPr>
                            </m:accPr>
                            <m:e>
                              <m:r>
                                <a:rPr lang="es-ES" sz="3200" b="0" i="1" smtClean="0">
                                  <a:solidFill>
                                    <a:srgbClr val="FF9108"/>
                                  </a:solidFill>
                                  <a:latin typeface="Cambria Math" panose="02040503050406030204" pitchFamily="18" charset="0"/>
                                </a:rPr>
                                <m:t>𝑎</m:t>
                              </m:r>
                            </m:e>
                          </m:acc>
                        </m:e>
                        <m:sub>
                          <m:r>
                            <a:rPr lang="es-ES" sz="3200" b="0" i="1" smtClean="0">
                              <a:solidFill>
                                <a:srgbClr val="FF9108"/>
                              </a:solidFill>
                              <a:latin typeface="Cambria Math" panose="02040503050406030204" pitchFamily="18" charset="0"/>
                            </a:rPr>
                            <m:t>𝑐</m:t>
                          </m:r>
                        </m:sub>
                      </m:sSub>
                    </m:oMath>
                  </m:oMathPara>
                </a14:m>
                <a:endParaRPr lang="es-CL" sz="3200" dirty="0">
                  <a:solidFill>
                    <a:srgbClr val="FF9108"/>
                  </a:solidFill>
                </a:endParaRPr>
              </a:p>
            </p:txBody>
          </p:sp>
        </mc:Choice>
        <mc:Fallback xmlns="">
          <p:sp>
            <p:nvSpPr>
              <p:cNvPr id="10" name="CuadroTexto 9">
                <a:extLst>
                  <a:ext uri="{FF2B5EF4-FFF2-40B4-BE49-F238E27FC236}">
                    <a16:creationId xmlns:a16="http://schemas.microsoft.com/office/drawing/2014/main" id="{11072E41-B039-8247-AF4B-E1043057842A}"/>
                  </a:ext>
                </a:extLst>
              </p:cNvPr>
              <p:cNvSpPr txBox="1">
                <a:spLocks noRot="1" noChangeAspect="1" noMove="1" noResize="1" noEditPoints="1" noAdjustHandles="1" noChangeArrowheads="1" noChangeShapeType="1" noTextEdit="1"/>
              </p:cNvSpPr>
              <p:nvPr/>
            </p:nvSpPr>
            <p:spPr>
              <a:xfrm>
                <a:off x="4871864" y="3018133"/>
                <a:ext cx="1080120" cy="584775"/>
              </a:xfrm>
              <a:prstGeom prst="rect">
                <a:avLst/>
              </a:prstGeom>
              <a:blipFill>
                <a:blip r:embed="rId3"/>
                <a:stretch>
                  <a:fillRect t="-23404" b="-2128"/>
                </a:stretch>
              </a:blipFill>
            </p:spPr>
            <p:txBody>
              <a:bodyPr/>
              <a:lstStyle/>
              <a:p>
                <a:r>
                  <a:rPr lang="es-CL">
                    <a:noFill/>
                  </a:rPr>
                  <a:t> </a:t>
                </a:r>
              </a:p>
            </p:txBody>
          </p:sp>
        </mc:Fallback>
      </mc:AlternateContent>
      <p:cxnSp>
        <p:nvCxnSpPr>
          <p:cNvPr id="8" name="Conector recto de flecha 7">
            <a:extLst>
              <a:ext uri="{FF2B5EF4-FFF2-40B4-BE49-F238E27FC236}">
                <a16:creationId xmlns:a16="http://schemas.microsoft.com/office/drawing/2014/main" id="{821D3CDE-6E95-3944-AAE5-3C6FA6CA4174}"/>
              </a:ext>
            </a:extLst>
          </p:cNvPr>
          <p:cNvCxnSpPr>
            <a:cxnSpLocks/>
          </p:cNvCxnSpPr>
          <p:nvPr/>
        </p:nvCxnSpPr>
        <p:spPr>
          <a:xfrm flipH="1" flipV="1">
            <a:off x="4655840" y="1838232"/>
            <a:ext cx="800472" cy="942696"/>
          </a:xfrm>
          <a:prstGeom prst="straightConnector1">
            <a:avLst/>
          </a:prstGeom>
          <a:ln w="76200">
            <a:solidFill>
              <a:srgbClr val="7030A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9" name="CuadroTexto 8">
                <a:extLst>
                  <a:ext uri="{FF2B5EF4-FFF2-40B4-BE49-F238E27FC236}">
                    <a16:creationId xmlns:a16="http://schemas.microsoft.com/office/drawing/2014/main" id="{69A18516-64CE-F041-A5A1-0FF3B099BDD0}"/>
                  </a:ext>
                </a:extLst>
              </p:cNvPr>
              <p:cNvSpPr txBox="1"/>
              <p:nvPr/>
            </p:nvSpPr>
            <p:spPr>
              <a:xfrm>
                <a:off x="4916252" y="1881266"/>
                <a:ext cx="1080120" cy="584775"/>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s-ES" sz="3200" b="0" i="1" smtClean="0">
                              <a:solidFill>
                                <a:srgbClr val="7030A0"/>
                              </a:solidFill>
                              <a:latin typeface="Cambria Math" panose="02040503050406030204" pitchFamily="18" charset="0"/>
                            </a:rPr>
                          </m:ctrlPr>
                        </m:sSubPr>
                        <m:e>
                          <m:acc>
                            <m:accPr>
                              <m:chr m:val="⃗"/>
                              <m:ctrlPr>
                                <a:rPr lang="es-ES" sz="3200" b="0" i="1" smtClean="0">
                                  <a:solidFill>
                                    <a:srgbClr val="7030A0"/>
                                  </a:solidFill>
                                  <a:latin typeface="Cambria Math" panose="02040503050406030204" pitchFamily="18" charset="0"/>
                                </a:rPr>
                              </m:ctrlPr>
                            </m:accPr>
                            <m:e>
                              <m:r>
                                <a:rPr lang="es-ES" sz="3200" b="0" i="1" smtClean="0">
                                  <a:solidFill>
                                    <a:srgbClr val="7030A0"/>
                                  </a:solidFill>
                                  <a:latin typeface="Cambria Math" panose="02040503050406030204" pitchFamily="18" charset="0"/>
                                </a:rPr>
                                <m:t>𝑎</m:t>
                              </m:r>
                            </m:e>
                          </m:acc>
                        </m:e>
                        <m:sub>
                          <m:r>
                            <a:rPr lang="es-ES" sz="3200" b="0" i="1" smtClean="0">
                              <a:solidFill>
                                <a:srgbClr val="7030A0"/>
                              </a:solidFill>
                              <a:latin typeface="Cambria Math" panose="02040503050406030204" pitchFamily="18" charset="0"/>
                            </a:rPr>
                            <m:t>𝑡</m:t>
                          </m:r>
                        </m:sub>
                      </m:sSub>
                    </m:oMath>
                  </m:oMathPara>
                </a14:m>
                <a:endParaRPr lang="es-CL" sz="3200" dirty="0">
                  <a:solidFill>
                    <a:srgbClr val="7030A0"/>
                  </a:solidFill>
                </a:endParaRPr>
              </a:p>
            </p:txBody>
          </p:sp>
        </mc:Choice>
        <mc:Fallback xmlns="">
          <p:sp>
            <p:nvSpPr>
              <p:cNvPr id="9" name="CuadroTexto 8">
                <a:extLst>
                  <a:ext uri="{FF2B5EF4-FFF2-40B4-BE49-F238E27FC236}">
                    <a16:creationId xmlns:a16="http://schemas.microsoft.com/office/drawing/2014/main" id="{69A18516-64CE-F041-A5A1-0FF3B099BDD0}"/>
                  </a:ext>
                </a:extLst>
              </p:cNvPr>
              <p:cNvSpPr txBox="1">
                <a:spLocks noRot="1" noChangeAspect="1" noMove="1" noResize="1" noEditPoints="1" noAdjustHandles="1" noChangeArrowheads="1" noChangeShapeType="1" noTextEdit="1"/>
              </p:cNvSpPr>
              <p:nvPr/>
            </p:nvSpPr>
            <p:spPr>
              <a:xfrm>
                <a:off x="4916252" y="1881266"/>
                <a:ext cx="1080120" cy="584775"/>
              </a:xfrm>
              <a:prstGeom prst="rect">
                <a:avLst/>
              </a:prstGeom>
              <a:blipFill>
                <a:blip r:embed="rId4"/>
                <a:stretch>
                  <a:fillRect t="-23404" b="-4255"/>
                </a:stretch>
              </a:blipFill>
            </p:spPr>
            <p:txBody>
              <a:bodyPr/>
              <a:lstStyle/>
              <a:p>
                <a:r>
                  <a:rPr lang="es-CL">
                    <a:noFill/>
                  </a:rPr>
                  <a:t> </a:t>
                </a:r>
              </a:p>
            </p:txBody>
          </p:sp>
        </mc:Fallback>
      </mc:AlternateContent>
    </p:spTree>
    <p:extLst>
      <p:ext uri="{BB962C8B-B14F-4D97-AF65-F5344CB8AC3E}">
        <p14:creationId xmlns:p14="http://schemas.microsoft.com/office/powerpoint/2010/main" val="41430141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605355-C084-5249-8324-7CB2EEBC6FA7}"/>
              </a:ext>
            </a:extLst>
          </p:cNvPr>
          <p:cNvSpPr>
            <a:spLocks noGrp="1"/>
          </p:cNvSpPr>
          <p:nvPr>
            <p:ph type="title"/>
          </p:nvPr>
        </p:nvSpPr>
        <p:spPr>
          <a:xfrm>
            <a:off x="816864" y="188640"/>
            <a:ext cx="11111784" cy="990600"/>
          </a:xfrm>
        </p:spPr>
        <p:txBody>
          <a:bodyPr>
            <a:noAutofit/>
          </a:bodyPr>
          <a:lstStyle/>
          <a:p>
            <a:r>
              <a:rPr lang="es-CL" sz="4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Modelación del movimiento circular</a:t>
            </a:r>
          </a:p>
        </p:txBody>
      </p:sp>
      <p:sp>
        <p:nvSpPr>
          <p:cNvPr id="7" name="Marcador de contenido 2">
            <a:extLst>
              <a:ext uri="{FF2B5EF4-FFF2-40B4-BE49-F238E27FC236}">
                <a16:creationId xmlns:a16="http://schemas.microsoft.com/office/drawing/2014/main" id="{21D957A7-8AFF-8648-8943-E58E6306BCDD}"/>
              </a:ext>
            </a:extLst>
          </p:cNvPr>
          <p:cNvSpPr>
            <a:spLocks noGrp="1"/>
          </p:cNvSpPr>
          <p:nvPr>
            <p:ph sz="quarter" idx="1"/>
          </p:nvPr>
        </p:nvSpPr>
        <p:spPr>
          <a:xfrm>
            <a:off x="816864" y="1842408"/>
            <a:ext cx="10313968" cy="4034864"/>
          </a:xfrm>
        </p:spPr>
        <p:txBody>
          <a:bodyPr>
            <a:normAutofit/>
          </a:bodyPr>
          <a:lstStyle/>
          <a:p>
            <a:pPr marL="0" indent="0">
              <a:buNone/>
            </a:pPr>
            <a:r>
              <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Al igual que en la dinámica de movimientos </a:t>
            </a:r>
            <a:r>
              <a:rPr lang="es-ES" sz="3200" dirty="0" err="1">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traslacionales</a:t>
            </a:r>
            <a:r>
              <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en rotación, usaremos la misma estrategia de modelación.</a:t>
            </a:r>
          </a:p>
          <a:p>
            <a:pPr marL="0" indent="0">
              <a:buNone/>
            </a:pPr>
            <a:endPar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buNone/>
            </a:pPr>
            <a:r>
              <a:rPr lang="en-US" altLang="es-CL" sz="3200" dirty="0" err="1">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En</a:t>
            </a:r>
            <a:r>
              <a:rPr lang="en-US" alt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a:t>
            </a:r>
            <a:r>
              <a:rPr lang="en-US" altLang="es-CL" sz="3200" dirty="0" err="1">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movimiento</a:t>
            </a:r>
            <a:r>
              <a:rPr lang="en-US" alt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circular </a:t>
            </a:r>
            <a:r>
              <a:rPr lang="en-US" altLang="es-CL" sz="3200" dirty="0" err="1">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uniforme</a:t>
            </a:r>
            <a:r>
              <a:rPr lang="en-US" alt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la </a:t>
            </a:r>
            <a:r>
              <a:rPr lang="en-US" altLang="es-CL" sz="3200" dirty="0" err="1">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fuerza</a:t>
            </a:r>
            <a:r>
              <a:rPr lang="en-US" alt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a:t>
            </a:r>
            <a:r>
              <a:rPr lang="en-US" altLang="es-CL" sz="3200" dirty="0" err="1">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neta</a:t>
            </a:r>
            <a:r>
              <a:rPr lang="en-US" alt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es </a:t>
            </a:r>
            <a:r>
              <a:rPr lang="en-US" altLang="es-CL" sz="3200" dirty="0" err="1">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en</a:t>
            </a:r>
            <a:r>
              <a:rPr lang="en-US" alt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a:t>
            </a:r>
            <a:r>
              <a:rPr lang="en-US" altLang="es-CL" sz="3200" dirty="0" err="1">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dirección</a:t>
            </a:r>
            <a:r>
              <a:rPr lang="en-US" alt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a:t>
            </a:r>
            <a:r>
              <a:rPr lang="en-US" altLang="es-CL" sz="3200" dirty="0" err="1">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centrípeta</a:t>
            </a:r>
            <a:r>
              <a:rPr lang="en-US" altLang="es-CL"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a:t>
            </a:r>
          </a:p>
          <a:p>
            <a:pPr marL="0" indent="0">
              <a:buNone/>
            </a:pPr>
            <a:endPar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buNone/>
            </a:pPr>
            <a:endParaRPr lang="es-ES" sz="32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lgn="just">
              <a:buNone/>
            </a:pPr>
            <a:endParaRPr lang="es-CL" sz="2400" dirty="0"/>
          </a:p>
        </p:txBody>
      </p:sp>
    </p:spTree>
    <p:extLst>
      <p:ext uri="{BB962C8B-B14F-4D97-AF65-F5344CB8AC3E}">
        <p14:creationId xmlns:p14="http://schemas.microsoft.com/office/powerpoint/2010/main" val="40988897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BED511-C848-514C-8AE6-CE50828EDD62}"/>
              </a:ext>
            </a:extLst>
          </p:cNvPr>
          <p:cNvSpPr>
            <a:spLocks noGrp="1"/>
          </p:cNvSpPr>
          <p:nvPr>
            <p:ph type="title"/>
          </p:nvPr>
        </p:nvSpPr>
        <p:spPr>
          <a:xfrm>
            <a:off x="839416" y="260648"/>
            <a:ext cx="10871200" cy="990600"/>
          </a:xfrm>
        </p:spPr>
        <p:txBody>
          <a:bodyPr>
            <a:noAutofit/>
          </a:bodyPr>
          <a:lstStyle/>
          <a:p>
            <a:r>
              <a:rPr lang="es-ES_tradnl" sz="36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sym typeface="Calibri" pitchFamily="34" charset="0"/>
              </a:rPr>
              <a:t>Etapas en el proceso de modelación de un fenómeno físico</a:t>
            </a:r>
            <a:endParaRPr lang="es-CL" sz="3600" dirty="0"/>
          </a:p>
        </p:txBody>
      </p:sp>
      <p:graphicFrame>
        <p:nvGraphicFramePr>
          <p:cNvPr id="5" name="Marcador de contenido 4">
            <a:extLst>
              <a:ext uri="{FF2B5EF4-FFF2-40B4-BE49-F238E27FC236}">
                <a16:creationId xmlns:a16="http://schemas.microsoft.com/office/drawing/2014/main" id="{17A48378-1069-0A44-8E02-2FC21633507A}"/>
              </a:ext>
            </a:extLst>
          </p:cNvPr>
          <p:cNvGraphicFramePr>
            <a:graphicFrameLocks noGrp="1"/>
          </p:cNvGraphicFramePr>
          <p:nvPr>
            <p:ph sz="quarter" idx="1"/>
            <p:extLst>
              <p:ext uri="{D42A27DB-BD31-4B8C-83A1-F6EECF244321}">
                <p14:modId xmlns:p14="http://schemas.microsoft.com/office/powerpoint/2010/main" val="2091150553"/>
              </p:ext>
            </p:extLst>
          </p:nvPr>
        </p:nvGraphicFramePr>
        <p:xfrm>
          <a:off x="676317" y="1484785"/>
          <a:ext cx="8660043" cy="52748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347080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6AB36616-51C3-9D4F-AAB5-D017AFFD8F29}"/>
              </a:ext>
            </a:extLst>
          </p:cNvPr>
          <p:cNvSpPr>
            <a:spLocks noGrp="1"/>
          </p:cNvSpPr>
          <p:nvPr>
            <p:ph sz="quarter" idx="1"/>
          </p:nvPr>
        </p:nvSpPr>
        <p:spPr>
          <a:xfrm>
            <a:off x="540577" y="1844824"/>
            <a:ext cx="8106121" cy="5751984"/>
          </a:xfrm>
        </p:spPr>
        <p:txBody>
          <a:bodyPr>
            <a:normAutofit/>
          </a:bodyPr>
          <a:lstStyle/>
          <a:p>
            <a:pPr marL="0" indent="0" algn="just">
              <a:buNone/>
            </a:pPr>
            <a:r>
              <a:rPr lang="es-ES"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Una partícula de 2[kg] de masa oscila atada a una cuerda de 1,5[m] de largo. Al pasar por B, el punto más bajo de la trayectoria, la rapidez de la partícula es 3[m/s]. La masa de la cuerda y el roce con el aire pueden despreciarse. Modele la situación y encuentre la tensión en la cuerda cuando la partícula pasa por B.</a:t>
            </a:r>
            <a:endPar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lgn="just">
              <a:buNone/>
            </a:pPr>
            <a:endPar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69" name="Rectangle 1">
            <a:extLst>
              <a:ext uri="{FF2B5EF4-FFF2-40B4-BE49-F238E27FC236}">
                <a16:creationId xmlns:a16="http://schemas.microsoft.com/office/drawing/2014/main" id="{1CFF671F-CCA9-F248-AF5E-1A827E7B2DC3}"/>
              </a:ext>
            </a:extLst>
          </p:cNvPr>
          <p:cNvSpPr txBox="1">
            <a:spLocks noChangeArrowheads="1"/>
          </p:cNvSpPr>
          <p:nvPr/>
        </p:nvSpPr>
        <p:spPr>
          <a:xfrm>
            <a:off x="695400" y="263501"/>
            <a:ext cx="8640960" cy="990600"/>
          </a:xfrm>
          <a:prstGeom prst="rect">
            <a:avLst/>
          </a:prstGeom>
        </p:spPr>
        <p:txBody>
          <a:bodyPr vert="horz" anchor="ctr">
            <a:normAutofit/>
          </a:bodyPr>
          <a:lstStyle>
            <a:lvl1pPr algn="l" rtl="0" eaLnBrk="1" latinLnBrk="0" hangingPunct="1">
              <a:spcBef>
                <a:spcPct val="0"/>
              </a:spcBef>
              <a:buNone/>
              <a:defRPr kumimoji="0" sz="4400" kern="1200">
                <a:solidFill>
                  <a:schemeClr val="tx2"/>
                </a:solidFill>
                <a:latin typeface="+mj-lt"/>
                <a:ea typeface="+mj-ea"/>
                <a:cs typeface="+mj-cs"/>
              </a:defRPr>
            </a:lvl1pPr>
          </a:lstStyle>
          <a:p>
            <a:r>
              <a:rPr lang="es-ES_tradnl" altLang="en-US" sz="40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sym typeface="Calibri" pitchFamily="34" charset="0"/>
              </a:rPr>
              <a:t>Ejemplo</a:t>
            </a:r>
          </a:p>
        </p:txBody>
      </p:sp>
      <p:pic>
        <p:nvPicPr>
          <p:cNvPr id="68" name="Imagen 67">
            <a:extLst>
              <a:ext uri="{FF2B5EF4-FFF2-40B4-BE49-F238E27FC236}">
                <a16:creationId xmlns:a16="http://schemas.microsoft.com/office/drawing/2014/main" id="{84F50440-F4B9-0B46-8EA9-9C1113025003}"/>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976320" y="2276872"/>
            <a:ext cx="2859095" cy="3229867"/>
          </a:xfrm>
          <a:prstGeom prst="rect">
            <a:avLst/>
          </a:prstGeom>
          <a:noFill/>
          <a:ln>
            <a:noFill/>
          </a:ln>
        </p:spPr>
      </p:pic>
    </p:spTree>
    <p:extLst>
      <p:ext uri="{BB962C8B-B14F-4D97-AF65-F5344CB8AC3E}">
        <p14:creationId xmlns:p14="http://schemas.microsoft.com/office/powerpoint/2010/main" val="31687194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73F3731-AB55-F649-9CB2-33C58B2B541D}"/>
              </a:ext>
            </a:extLst>
          </p:cNvPr>
          <p:cNvSpPr>
            <a:spLocks noGrp="1"/>
          </p:cNvSpPr>
          <p:nvPr>
            <p:ph type="title"/>
          </p:nvPr>
        </p:nvSpPr>
        <p:spPr>
          <a:xfrm>
            <a:off x="789426" y="274015"/>
            <a:ext cx="10508650" cy="990600"/>
          </a:xfrm>
        </p:spPr>
        <p:txBody>
          <a:bodyPr>
            <a:normAutofit/>
          </a:bodyPr>
          <a:lstStyle/>
          <a:p>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Ejercicios</a:t>
            </a:r>
          </a:p>
        </p:txBody>
      </p:sp>
      <p:sp>
        <p:nvSpPr>
          <p:cNvPr id="3" name="CuadroTexto 2">
            <a:extLst>
              <a:ext uri="{FF2B5EF4-FFF2-40B4-BE49-F238E27FC236}">
                <a16:creationId xmlns:a16="http://schemas.microsoft.com/office/drawing/2014/main" id="{35744E10-2755-4E44-92A0-EFC7013B09E9}"/>
              </a:ext>
            </a:extLst>
          </p:cNvPr>
          <p:cNvSpPr txBox="1"/>
          <p:nvPr/>
        </p:nvSpPr>
        <p:spPr>
          <a:xfrm>
            <a:off x="636879" y="1868677"/>
            <a:ext cx="6904074" cy="3416320"/>
          </a:xfrm>
          <a:prstGeom prst="rect">
            <a:avLst/>
          </a:prstGeom>
          <a:noFill/>
        </p:spPr>
        <p:txBody>
          <a:bodyPr wrap="square" rtlCol="0">
            <a:spAutoFit/>
          </a:bodyPr>
          <a:lstStyle/>
          <a:p>
            <a:pPr lvl="0" algn="just"/>
            <a:r>
              <a:rPr lang="es-ES"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Un cuerpo de masa M describe una órbita circular en un plano horizontal cuando se encuentra conectado a dos cuerdas tensas como se muestra en la figura. La aceleración de gravedad apunta “hacia abajo”. </a:t>
            </a:r>
            <a:endPar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r>
              <a:rPr lang="es-ES"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Si el cuerpo se mueve con rapidez lineal constante v, determine la magnitud de la tensión T3 en términos de l, g, </a:t>
            </a:r>
            <a:r>
              <a:rPr lang="es-ES" sz="2400" dirty="0" err="1">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θ</a:t>
            </a:r>
            <a:r>
              <a:rPr lang="es-ES"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M y v.</a:t>
            </a:r>
            <a:endPar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algn="just"/>
            <a:endPar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p:pic>
        <p:nvPicPr>
          <p:cNvPr id="33" name="Imagen 32">
            <a:extLst>
              <a:ext uri="{FF2B5EF4-FFF2-40B4-BE49-F238E27FC236}">
                <a16:creationId xmlns:a16="http://schemas.microsoft.com/office/drawing/2014/main" id="{0CCEB768-B0F6-D948-9A87-D9CD09C4FF7C}"/>
              </a:ext>
            </a:extLst>
          </p:cNvPr>
          <p:cNvPicPr/>
          <p:nvPr/>
        </p:nvPicPr>
        <p:blipFill>
          <a:blip r:embed="rId2" cstate="print"/>
          <a:srcRect/>
          <a:stretch>
            <a:fillRect/>
          </a:stretch>
        </p:blipFill>
        <p:spPr bwMode="auto">
          <a:xfrm>
            <a:off x="7680175" y="1587646"/>
            <a:ext cx="3850501" cy="3929586"/>
          </a:xfrm>
          <a:prstGeom prst="rect">
            <a:avLst/>
          </a:prstGeom>
          <a:noFill/>
          <a:ln w="9525">
            <a:noFill/>
            <a:miter lim="800000"/>
            <a:headEnd/>
            <a:tailEnd/>
          </a:ln>
        </p:spPr>
      </p:pic>
    </p:spTree>
    <p:extLst>
      <p:ext uri="{BB962C8B-B14F-4D97-AF65-F5344CB8AC3E}">
        <p14:creationId xmlns:p14="http://schemas.microsoft.com/office/powerpoint/2010/main" val="42365723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73F3731-AB55-F649-9CB2-33C58B2B541D}"/>
              </a:ext>
            </a:extLst>
          </p:cNvPr>
          <p:cNvSpPr>
            <a:spLocks noGrp="1"/>
          </p:cNvSpPr>
          <p:nvPr>
            <p:ph type="title"/>
          </p:nvPr>
        </p:nvSpPr>
        <p:spPr>
          <a:xfrm>
            <a:off x="789426" y="274015"/>
            <a:ext cx="10508650" cy="990600"/>
          </a:xfrm>
        </p:spPr>
        <p:txBody>
          <a:bodyPr>
            <a:normAutofit/>
          </a:bodyPr>
          <a:lstStyle/>
          <a:p>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Ejercicios</a:t>
            </a:r>
          </a:p>
        </p:txBody>
      </p:sp>
      <p:sp>
        <p:nvSpPr>
          <p:cNvPr id="3" name="CuadroTexto 2">
            <a:extLst>
              <a:ext uri="{FF2B5EF4-FFF2-40B4-BE49-F238E27FC236}">
                <a16:creationId xmlns:a16="http://schemas.microsoft.com/office/drawing/2014/main" id="{35744E10-2755-4E44-92A0-EFC7013B09E9}"/>
              </a:ext>
            </a:extLst>
          </p:cNvPr>
          <p:cNvSpPr txBox="1"/>
          <p:nvPr/>
        </p:nvSpPr>
        <p:spPr>
          <a:xfrm>
            <a:off x="636879" y="1868677"/>
            <a:ext cx="6904074" cy="4154984"/>
          </a:xfrm>
          <a:prstGeom prst="rect">
            <a:avLst/>
          </a:prstGeom>
          <a:noFill/>
        </p:spPr>
        <p:txBody>
          <a:bodyPr wrap="square" rtlCol="0">
            <a:spAutoFit/>
          </a:bodyPr>
          <a:lstStyle/>
          <a:p>
            <a:pPr algn="just"/>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Un juego mecánico de feria llamado “El rotor” consiste de un tambor giratorio con piso móvil, que desaparece cuando el tambor gira rápidamente (véase la figura) en su interior, las personas se mantienen en las paredes gracias a la fricción. El coeficiente mínimo de fricción esperado, entre las ropas de las personas y la pared es de 0,50. ¿Qué rapidez, se requiere para que el piso pueda bajar? El radio del tambor es de 5,0 m</a:t>
            </a:r>
            <a:r>
              <a:rPr lang="es-CL" dirty="0"/>
              <a:t>. </a:t>
            </a:r>
            <a:endParaRPr lang="es-CL" sz="2400" dirty="0"/>
          </a:p>
          <a:p>
            <a:pPr algn="just"/>
            <a:endPar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p:pic>
        <p:nvPicPr>
          <p:cNvPr id="2050" name="Picture 2" descr="page1image28865536">
            <a:extLst>
              <a:ext uri="{FF2B5EF4-FFF2-40B4-BE49-F238E27FC236}">
                <a16:creationId xmlns:a16="http://schemas.microsoft.com/office/drawing/2014/main" id="{83C87F2B-2C8B-A843-9E9C-DE0342A672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43285" y="1628799"/>
            <a:ext cx="3211835" cy="44826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50994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73F3731-AB55-F649-9CB2-33C58B2B541D}"/>
              </a:ext>
            </a:extLst>
          </p:cNvPr>
          <p:cNvSpPr>
            <a:spLocks noGrp="1"/>
          </p:cNvSpPr>
          <p:nvPr>
            <p:ph type="title"/>
          </p:nvPr>
        </p:nvSpPr>
        <p:spPr>
          <a:xfrm>
            <a:off x="789426" y="274015"/>
            <a:ext cx="10508650" cy="990600"/>
          </a:xfrm>
        </p:spPr>
        <p:txBody>
          <a:bodyPr>
            <a:normAutofit/>
          </a:bodyPr>
          <a:lstStyle/>
          <a:p>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Ejercicios</a:t>
            </a:r>
          </a:p>
        </p:txBody>
      </p:sp>
      <p:sp>
        <p:nvSpPr>
          <p:cNvPr id="3" name="CuadroTexto 2">
            <a:extLst>
              <a:ext uri="{FF2B5EF4-FFF2-40B4-BE49-F238E27FC236}">
                <a16:creationId xmlns:a16="http://schemas.microsoft.com/office/drawing/2014/main" id="{35744E10-2755-4E44-92A0-EFC7013B09E9}"/>
              </a:ext>
            </a:extLst>
          </p:cNvPr>
          <p:cNvSpPr txBox="1"/>
          <p:nvPr/>
        </p:nvSpPr>
        <p:spPr>
          <a:xfrm>
            <a:off x="636879" y="1868677"/>
            <a:ext cx="6904074" cy="4154984"/>
          </a:xfrm>
          <a:prstGeom prst="rect">
            <a:avLst/>
          </a:prstGeom>
          <a:noFill/>
        </p:spPr>
        <p:txBody>
          <a:bodyPr wrap="square" rtlCol="0">
            <a:spAutoFit/>
          </a:bodyPr>
          <a:lstStyle/>
          <a:p>
            <a:pPr algn="just"/>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Un juego mecánico de feria llamado “El rotor” consiste de un tambor giratorio con piso móvil, que desaparece cuando el tambor gira rápidamente (véase la figura) en su interior, las personas se mantienen en las paredes gracias a la fricción. El coeficiente mínimo de fricción esperado, entre las ropas de las personas y la pared es de 0,50. ¿Qué rapidez, se requiere para que el piso pueda bajar? El radio del tambor es de 5,0 m</a:t>
            </a:r>
            <a:r>
              <a:rPr lang="es-CL" dirty="0"/>
              <a:t>. </a:t>
            </a:r>
            <a:endParaRPr lang="es-CL" sz="2400" dirty="0"/>
          </a:p>
          <a:p>
            <a:pPr algn="just"/>
            <a:endPar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p:pic>
        <p:nvPicPr>
          <p:cNvPr id="2050" name="Picture 2" descr="page1image28865536">
            <a:extLst>
              <a:ext uri="{FF2B5EF4-FFF2-40B4-BE49-F238E27FC236}">
                <a16:creationId xmlns:a16="http://schemas.microsoft.com/office/drawing/2014/main" id="{83C87F2B-2C8B-A843-9E9C-DE0342A672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43285" y="1628799"/>
            <a:ext cx="3211835" cy="44826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74987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AA2A21F1-9833-6942-BCE5-610DDA375853}"/>
              </a:ext>
            </a:extLst>
          </p:cNvPr>
          <p:cNvSpPr/>
          <p:nvPr/>
        </p:nvSpPr>
        <p:spPr>
          <a:xfrm>
            <a:off x="0" y="1219200"/>
            <a:ext cx="12192000" cy="4507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2" name="Título 1">
            <a:extLst>
              <a:ext uri="{FF2B5EF4-FFF2-40B4-BE49-F238E27FC236}">
                <a16:creationId xmlns:a16="http://schemas.microsoft.com/office/drawing/2014/main" id="{0A2AE23E-C324-4340-B24C-13B9ABE6558A}"/>
              </a:ext>
            </a:extLst>
          </p:cNvPr>
          <p:cNvSpPr>
            <a:spLocks noGrp="1"/>
          </p:cNvSpPr>
          <p:nvPr>
            <p:ph type="title"/>
          </p:nvPr>
        </p:nvSpPr>
        <p:spPr/>
        <p:txBody>
          <a:bodyPr/>
          <a:lstStyle/>
          <a:p>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Ejercicios</a:t>
            </a:r>
            <a:endParaRPr lang="es-CL" dirty="0"/>
          </a:p>
        </p:txBody>
      </p:sp>
      <p:sp>
        <p:nvSpPr>
          <p:cNvPr id="3" name="Marcador de contenido 2">
            <a:extLst>
              <a:ext uri="{FF2B5EF4-FFF2-40B4-BE49-F238E27FC236}">
                <a16:creationId xmlns:a16="http://schemas.microsoft.com/office/drawing/2014/main" id="{C20110B5-C5FF-A544-960A-71562498A95F}"/>
              </a:ext>
            </a:extLst>
          </p:cNvPr>
          <p:cNvSpPr>
            <a:spLocks noGrp="1"/>
          </p:cNvSpPr>
          <p:nvPr>
            <p:ph idx="1"/>
          </p:nvPr>
        </p:nvSpPr>
        <p:spPr>
          <a:xfrm>
            <a:off x="677334" y="1669935"/>
            <a:ext cx="6282762" cy="4423361"/>
          </a:xfrm>
        </p:spPr>
        <p:txBody>
          <a:bodyPr>
            <a:normAutofit lnSpcReduction="10000"/>
          </a:bodyPr>
          <a:lstStyle/>
          <a:p>
            <a:pPr marL="0" indent="0" algn="just">
              <a:buNone/>
            </a:pPr>
            <a:r>
              <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Un piloto de masa m en un avión jet ejecuta un rizo, como se muestra en la figura. En esta maniobra, el avión se mueve en un círculo vertical de 2,7 [km] de radio con una rapidez constante de 225 [m/s]. </a:t>
            </a:r>
          </a:p>
          <a:p>
            <a:pPr marL="0" indent="0" algn="just">
              <a:buNone/>
            </a:pPr>
            <a:r>
              <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Construya un modelo dinámico y determine la fuerza que ejerce el asiento al piloto cuando éste está en la parte inferior y superior del rizo.</a:t>
            </a:r>
          </a:p>
          <a:p>
            <a:pPr marL="0" indent="0" algn="just">
              <a:buNone/>
            </a:pPr>
            <a:endPar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p:txBody>
      </p:sp>
      <p:pic>
        <p:nvPicPr>
          <p:cNvPr id="5" name="Imagen 4">
            <a:extLst>
              <a:ext uri="{FF2B5EF4-FFF2-40B4-BE49-F238E27FC236}">
                <a16:creationId xmlns:a16="http://schemas.microsoft.com/office/drawing/2014/main" id="{AAF5630C-9CD3-404B-8803-89BE05FF8DA0}"/>
              </a:ext>
            </a:extLst>
          </p:cNvPr>
          <p:cNvPicPr/>
          <p:nvPr/>
        </p:nvPicPr>
        <p:blipFill>
          <a:blip r:embed="rId2">
            <a:extLst>
              <a:ext uri="{28A0092B-C50C-407E-A947-70E740481C1C}">
                <a14:useLocalDpi xmlns:a14="http://schemas.microsoft.com/office/drawing/2010/main" val="0"/>
              </a:ext>
            </a:extLst>
          </a:blip>
          <a:stretch>
            <a:fillRect/>
          </a:stretch>
        </p:blipFill>
        <p:spPr>
          <a:xfrm>
            <a:off x="8040216" y="1849025"/>
            <a:ext cx="3057649" cy="3339040"/>
          </a:xfrm>
          <a:prstGeom prst="rect">
            <a:avLst/>
          </a:prstGeom>
        </p:spPr>
      </p:pic>
      <p:pic>
        <p:nvPicPr>
          <p:cNvPr id="6" name="Imagen 5">
            <a:extLst>
              <a:ext uri="{FF2B5EF4-FFF2-40B4-BE49-F238E27FC236}">
                <a16:creationId xmlns:a16="http://schemas.microsoft.com/office/drawing/2014/main" id="{56F52698-CB41-7A48-B010-C9D016CCE8F0}"/>
              </a:ext>
            </a:extLst>
          </p:cNvPr>
          <p:cNvPicPr>
            <a:picLocks noChangeAspect="1"/>
          </p:cNvPicPr>
          <p:nvPr/>
        </p:nvPicPr>
        <p:blipFill>
          <a:blip r:embed="rId3"/>
          <a:stretch>
            <a:fillRect/>
          </a:stretch>
        </p:blipFill>
        <p:spPr>
          <a:xfrm>
            <a:off x="8887006" y="5405640"/>
            <a:ext cx="1117600" cy="1397000"/>
          </a:xfrm>
          <a:prstGeom prst="rect">
            <a:avLst/>
          </a:prstGeom>
        </p:spPr>
      </p:pic>
      <p:pic>
        <p:nvPicPr>
          <p:cNvPr id="7" name="Imagen 6">
            <a:extLst>
              <a:ext uri="{FF2B5EF4-FFF2-40B4-BE49-F238E27FC236}">
                <a16:creationId xmlns:a16="http://schemas.microsoft.com/office/drawing/2014/main" id="{3D58CDFE-FAD4-3543-8561-EF9808422731}"/>
              </a:ext>
            </a:extLst>
          </p:cNvPr>
          <p:cNvPicPr>
            <a:picLocks noChangeAspect="1"/>
          </p:cNvPicPr>
          <p:nvPr/>
        </p:nvPicPr>
        <p:blipFill>
          <a:blip r:embed="rId3"/>
          <a:stretch>
            <a:fillRect/>
          </a:stretch>
        </p:blipFill>
        <p:spPr>
          <a:xfrm rot="10800000">
            <a:off x="9010240" y="704938"/>
            <a:ext cx="1117600" cy="1397000"/>
          </a:xfrm>
          <a:prstGeom prst="rect">
            <a:avLst/>
          </a:prstGeom>
        </p:spPr>
      </p:pic>
    </p:spTree>
    <p:extLst>
      <p:ext uri="{BB962C8B-B14F-4D97-AF65-F5344CB8AC3E}">
        <p14:creationId xmlns:p14="http://schemas.microsoft.com/office/powerpoint/2010/main" val="26296101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353E40-B784-4944-B83A-98A5FCAD0273}"/>
              </a:ext>
            </a:extLst>
          </p:cNvPr>
          <p:cNvSpPr>
            <a:spLocks noGrp="1"/>
          </p:cNvSpPr>
          <p:nvPr>
            <p:ph type="title"/>
          </p:nvPr>
        </p:nvSpPr>
        <p:spPr>
          <a:xfrm>
            <a:off x="669387" y="0"/>
            <a:ext cx="10515600" cy="1153551"/>
          </a:xfrm>
        </p:spPr>
        <p:txBody>
          <a:bodyPr/>
          <a:lstStyle/>
          <a:p>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Ejercicios</a:t>
            </a:r>
            <a:endParaRPr lang="es-ES_tradnl" b="1" dirty="0"/>
          </a:p>
        </p:txBody>
      </p:sp>
      <p:sp>
        <p:nvSpPr>
          <p:cNvPr id="4" name="3 Marcador de contenido"/>
          <p:cNvSpPr>
            <a:spLocks noGrp="1"/>
          </p:cNvSpPr>
          <p:nvPr>
            <p:ph idx="1"/>
          </p:nvPr>
        </p:nvSpPr>
        <p:spPr>
          <a:xfrm>
            <a:off x="191344" y="1348623"/>
            <a:ext cx="8162917" cy="5331655"/>
          </a:xfrm>
        </p:spPr>
        <p:txBody>
          <a:bodyPr>
            <a:noAutofit/>
          </a:bodyPr>
          <a:lstStyle/>
          <a:p>
            <a:pPr marL="0" lvl="0" indent="0" algn="just">
              <a:buNone/>
            </a:pPr>
            <a:r>
              <a:rPr lang="es-CL" b="1" dirty="0">
                <a:latin typeface="+mj-lt"/>
              </a:rPr>
              <a:t>	</a:t>
            </a:r>
          </a:p>
          <a:p>
            <a:pPr marL="0" lvl="0" indent="0" algn="just">
              <a:buNone/>
            </a:pPr>
            <a:r>
              <a:rPr lang="es-ES"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Un péndulo simple es un cuerpo pequeño de masa m que cuelga de una cuerda ideal de largo L, como se muestra en la figura. En el instante mostrado su rapidez es Vs y al pasar por el punto más bajo del movimiento es </a:t>
            </a:r>
            <a:r>
              <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Vo.</a:t>
            </a:r>
          </a:p>
          <a:p>
            <a:pPr marL="0" indent="0" algn="just">
              <a:buNone/>
            </a:pPr>
            <a:endPar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endParaRPr>
          </a:p>
          <a:p>
            <a:pPr marL="0" indent="0" algn="just">
              <a:buNone/>
            </a:pPr>
            <a:r>
              <a:rPr lang="es-CL" sz="28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Construir un modelo dinámico para determinar la fuerza ejercida por la cuerda sobre la masa en la posición S y O mostradas.</a:t>
            </a:r>
          </a:p>
          <a:p>
            <a:pPr lvl="0" algn="just">
              <a:lnSpc>
                <a:spcPct val="150000"/>
              </a:lnSpc>
              <a:buNone/>
            </a:pPr>
            <a:endParaRPr lang="es-ES" dirty="0">
              <a:latin typeface="+mj-lt"/>
            </a:endParaRPr>
          </a:p>
          <a:p>
            <a:pPr lvl="0" algn="just">
              <a:lnSpc>
                <a:spcPct val="150000"/>
              </a:lnSpc>
              <a:buNone/>
            </a:pPr>
            <a:endParaRPr lang="es-CL" dirty="0">
              <a:latin typeface="+mj-lt"/>
            </a:endParaRPr>
          </a:p>
        </p:txBody>
      </p:sp>
      <p:sp>
        <p:nvSpPr>
          <p:cNvPr id="31746" name="Rectangle 2"/>
          <p:cNvSpPr>
            <a:spLocks noChangeArrowheads="1"/>
          </p:cNvSpPr>
          <p:nvPr/>
        </p:nvSpPr>
        <p:spPr bwMode="auto">
          <a:xfrm>
            <a:off x="0" y="0"/>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sp>
        <p:nvSpPr>
          <p:cNvPr id="33796" name="Rectangle 4"/>
          <p:cNvSpPr>
            <a:spLocks noChangeArrowheads="1"/>
          </p:cNvSpPr>
          <p:nvPr/>
        </p:nvSpPr>
        <p:spPr bwMode="auto">
          <a:xfrm>
            <a:off x="0" y="0"/>
            <a:ext cx="12192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s-CL"/>
          </a:p>
        </p:txBody>
      </p:sp>
      <p:graphicFrame>
        <p:nvGraphicFramePr>
          <p:cNvPr id="33795" name="Object 3"/>
          <p:cNvGraphicFramePr>
            <a:graphicFrameLocks noChangeAspect="1"/>
          </p:cNvGraphicFramePr>
          <p:nvPr>
            <p:extLst>
              <p:ext uri="{D42A27DB-BD31-4B8C-83A1-F6EECF244321}">
                <p14:modId xmlns:p14="http://schemas.microsoft.com/office/powerpoint/2010/main" val="52227115"/>
              </p:ext>
            </p:extLst>
          </p:nvPr>
        </p:nvGraphicFramePr>
        <p:xfrm>
          <a:off x="9126615" y="1844824"/>
          <a:ext cx="3065385" cy="4812970"/>
        </p:xfrm>
        <a:graphic>
          <a:graphicData uri="http://schemas.openxmlformats.org/presentationml/2006/ole">
            <mc:AlternateContent xmlns:mc="http://schemas.openxmlformats.org/markup-compatibility/2006">
              <mc:Choice xmlns:v="urn:schemas-microsoft-com:vml" Requires="v">
                <p:oleObj spid="_x0000_s4102" name="Picture" r:id="rId3" imgW="1971720" imgH="3086280" progId="Word.Picture.8">
                  <p:embed/>
                </p:oleObj>
              </mc:Choice>
              <mc:Fallback>
                <p:oleObj name="Picture" r:id="rId3" imgW="1971720" imgH="3086280" progId="Word.Picture.8">
                  <p:embed/>
                  <p:pic>
                    <p:nvPicPr>
                      <p:cNvPr id="33795"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26615" y="1844824"/>
                        <a:ext cx="3065385" cy="4812970"/>
                      </a:xfrm>
                      <a:prstGeom prst="rect">
                        <a:avLst/>
                      </a:prstGeom>
                      <a:noFill/>
                    </p:spPr>
                  </p:pic>
                </p:oleObj>
              </mc:Fallback>
            </mc:AlternateContent>
          </a:graphicData>
        </a:graphic>
      </p:graphicFrame>
    </p:spTree>
    <p:extLst>
      <p:ext uri="{BB962C8B-B14F-4D97-AF65-F5344CB8AC3E}">
        <p14:creationId xmlns:p14="http://schemas.microsoft.com/office/powerpoint/2010/main" val="25459738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4E0D308-D933-CA4D-A499-8B30766C3034}"/>
              </a:ext>
            </a:extLst>
          </p:cNvPr>
          <p:cNvSpPr>
            <a:spLocks noGrp="1"/>
          </p:cNvSpPr>
          <p:nvPr>
            <p:ph type="title"/>
          </p:nvPr>
        </p:nvSpPr>
        <p:spPr/>
        <p:txBody>
          <a:bodyPr/>
          <a:lstStyle/>
          <a:p>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PERALTE</a:t>
            </a:r>
          </a:p>
        </p:txBody>
      </p:sp>
      <p:pic>
        <p:nvPicPr>
          <p:cNvPr id="4" name="Imagen 3">
            <a:extLst>
              <a:ext uri="{FF2B5EF4-FFF2-40B4-BE49-F238E27FC236}">
                <a16:creationId xmlns:a16="http://schemas.microsoft.com/office/drawing/2014/main" id="{475E3B74-3C3C-AF42-BA61-B6BF5ADC2BE9}"/>
              </a:ext>
            </a:extLst>
          </p:cNvPr>
          <p:cNvPicPr>
            <a:picLocks noChangeAspect="1"/>
          </p:cNvPicPr>
          <p:nvPr/>
        </p:nvPicPr>
        <p:blipFill>
          <a:blip r:embed="rId2"/>
          <a:stretch>
            <a:fillRect/>
          </a:stretch>
        </p:blipFill>
        <p:spPr>
          <a:xfrm>
            <a:off x="457664" y="1604537"/>
            <a:ext cx="4229100" cy="1917700"/>
          </a:xfrm>
          <a:prstGeom prst="rect">
            <a:avLst/>
          </a:prstGeom>
        </p:spPr>
      </p:pic>
      <p:pic>
        <p:nvPicPr>
          <p:cNvPr id="7" name="Imagen 6">
            <a:extLst>
              <a:ext uri="{FF2B5EF4-FFF2-40B4-BE49-F238E27FC236}">
                <a16:creationId xmlns:a16="http://schemas.microsoft.com/office/drawing/2014/main" id="{F93F082D-C3BA-454A-9735-09025CD7AAB9}"/>
              </a:ext>
            </a:extLst>
          </p:cNvPr>
          <p:cNvPicPr>
            <a:picLocks noChangeAspect="1"/>
          </p:cNvPicPr>
          <p:nvPr/>
        </p:nvPicPr>
        <p:blipFill rotWithShape="1">
          <a:blip r:embed="rId3"/>
          <a:srcRect r="30667"/>
          <a:stretch/>
        </p:blipFill>
        <p:spPr>
          <a:xfrm>
            <a:off x="1425236" y="3323849"/>
            <a:ext cx="5510824" cy="3277674"/>
          </a:xfrm>
          <a:prstGeom prst="rect">
            <a:avLst/>
          </a:prstGeom>
        </p:spPr>
      </p:pic>
      <p:pic>
        <p:nvPicPr>
          <p:cNvPr id="8" name="Imagen 7">
            <a:extLst>
              <a:ext uri="{FF2B5EF4-FFF2-40B4-BE49-F238E27FC236}">
                <a16:creationId xmlns:a16="http://schemas.microsoft.com/office/drawing/2014/main" id="{1949D382-407D-1346-ABF2-F77F61856316}"/>
              </a:ext>
            </a:extLst>
          </p:cNvPr>
          <p:cNvPicPr>
            <a:picLocks noChangeAspect="1"/>
          </p:cNvPicPr>
          <p:nvPr/>
        </p:nvPicPr>
        <p:blipFill rotWithShape="1">
          <a:blip r:embed="rId4"/>
          <a:srcRect l="7821" b="27688"/>
          <a:stretch/>
        </p:blipFill>
        <p:spPr>
          <a:xfrm>
            <a:off x="5247656" y="988742"/>
            <a:ext cx="4727531" cy="2086808"/>
          </a:xfrm>
          <a:prstGeom prst="rect">
            <a:avLst/>
          </a:prstGeom>
        </p:spPr>
      </p:pic>
    </p:spTree>
    <p:extLst>
      <p:ext uri="{BB962C8B-B14F-4D97-AF65-F5344CB8AC3E}">
        <p14:creationId xmlns:p14="http://schemas.microsoft.com/office/powerpoint/2010/main" val="23936450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D5CFD8A-1B8F-2846-A066-078B7A6BEA7D}"/>
              </a:ext>
            </a:extLst>
          </p:cNvPr>
          <p:cNvSpPr>
            <a:spLocks noGrp="1"/>
          </p:cNvSpPr>
          <p:nvPr>
            <p:ph type="title"/>
          </p:nvPr>
        </p:nvSpPr>
        <p:spPr/>
        <p:txBody>
          <a:bodyPr>
            <a:normAutofit/>
          </a:bodyPr>
          <a:lstStyle/>
          <a:p>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Ejemplo </a:t>
            </a:r>
          </a:p>
        </p:txBody>
      </p:sp>
      <p:pic>
        <p:nvPicPr>
          <p:cNvPr id="5" name="Marcador de contenido 4">
            <a:extLst>
              <a:ext uri="{FF2B5EF4-FFF2-40B4-BE49-F238E27FC236}">
                <a16:creationId xmlns:a16="http://schemas.microsoft.com/office/drawing/2014/main" id="{268CC430-D4A6-DE48-9BEE-A36933EBC5B2}"/>
              </a:ext>
            </a:extLst>
          </p:cNvPr>
          <p:cNvPicPr>
            <a:picLocks noGrp="1" noChangeAspect="1"/>
          </p:cNvPicPr>
          <p:nvPr>
            <p:ph idx="1"/>
          </p:nvPr>
        </p:nvPicPr>
        <p:blipFill>
          <a:blip r:embed="rId2"/>
          <a:stretch>
            <a:fillRect/>
          </a:stretch>
        </p:blipFill>
        <p:spPr>
          <a:xfrm>
            <a:off x="7283188" y="1524464"/>
            <a:ext cx="3467100" cy="2578100"/>
          </a:xfrm>
        </p:spPr>
      </p:pic>
      <p:sp>
        <p:nvSpPr>
          <p:cNvPr id="9" name="Marcador de contenido 2">
            <a:extLst>
              <a:ext uri="{FF2B5EF4-FFF2-40B4-BE49-F238E27FC236}">
                <a16:creationId xmlns:a16="http://schemas.microsoft.com/office/drawing/2014/main" id="{F821B749-E7D0-C148-9DE2-D77B231DE2B3}"/>
              </a:ext>
            </a:extLst>
          </p:cNvPr>
          <p:cNvSpPr txBox="1">
            <a:spLocks/>
          </p:cNvSpPr>
          <p:nvPr/>
        </p:nvSpPr>
        <p:spPr>
          <a:xfrm>
            <a:off x="677334" y="1761893"/>
            <a:ext cx="6605854" cy="4403411"/>
          </a:xfrm>
          <a:prstGeom prst="rect">
            <a:avLst/>
          </a:prstGeom>
        </p:spPr>
        <p:txBody>
          <a:bodyPr vert="horz" lIns="91440" tIns="45720" rIns="91440" bIns="45720" rtlCol="0">
            <a:normAutofit fontScale="92500"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gn="just">
              <a:lnSpc>
                <a:spcPct val="150000"/>
              </a:lnSpc>
              <a:buNone/>
            </a:pPr>
            <a:r>
              <a:rPr lang="es-CL" sz="26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Un automóvil de 1500 [kg], se traslada sobre una curva, plana horizontal como se muestra en la figura. Si el radio de la curva es 35 [m] y el coeficiente de fricción estática entre las llantas y el pavimento seco es 0.523, modela la situación y usa tu modelo para encuentrar la rapidez máxima que alcanza el automóvil y aún así dar la vuelta exitosamente. </a:t>
            </a:r>
          </a:p>
          <a:p>
            <a:endParaRPr lang="es-CL" dirty="0"/>
          </a:p>
        </p:txBody>
      </p:sp>
      <p:pic>
        <p:nvPicPr>
          <p:cNvPr id="11" name="Imagen 10">
            <a:extLst>
              <a:ext uri="{FF2B5EF4-FFF2-40B4-BE49-F238E27FC236}">
                <a16:creationId xmlns:a16="http://schemas.microsoft.com/office/drawing/2014/main" id="{BE7E537E-FBC1-7140-A4E8-098BED1D789C}"/>
              </a:ext>
            </a:extLst>
          </p:cNvPr>
          <p:cNvPicPr>
            <a:picLocks noChangeAspect="1"/>
          </p:cNvPicPr>
          <p:nvPr/>
        </p:nvPicPr>
        <p:blipFill>
          <a:blip r:embed="rId3"/>
          <a:stretch>
            <a:fillRect/>
          </a:stretch>
        </p:blipFill>
        <p:spPr>
          <a:xfrm>
            <a:off x="7829288" y="4385634"/>
            <a:ext cx="2374900" cy="2235200"/>
          </a:xfrm>
          <a:prstGeom prst="rect">
            <a:avLst/>
          </a:prstGeom>
        </p:spPr>
      </p:pic>
    </p:spTree>
    <p:extLst>
      <p:ext uri="{BB962C8B-B14F-4D97-AF65-F5344CB8AC3E}">
        <p14:creationId xmlns:p14="http://schemas.microsoft.com/office/powerpoint/2010/main" val="2808482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071B1AD-5067-914B-A531-412619BEFADB}"/>
              </a:ext>
            </a:extLst>
          </p:cNvPr>
          <p:cNvSpPr>
            <a:spLocks noGrp="1"/>
          </p:cNvSpPr>
          <p:nvPr>
            <p:ph type="title"/>
          </p:nvPr>
        </p:nvSpPr>
        <p:spPr/>
        <p:txBody>
          <a:bodyPr>
            <a:normAutofit/>
          </a:bodyPr>
          <a:lstStyle/>
          <a:p>
            <a:r>
              <a:rPr lang="es-CL"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Ejercicio</a:t>
            </a:r>
            <a:endParaRPr lang="es-CL" dirty="0"/>
          </a:p>
        </p:txBody>
      </p:sp>
      <p:sp>
        <p:nvSpPr>
          <p:cNvPr id="3" name="Marcador de contenido 2">
            <a:extLst>
              <a:ext uri="{FF2B5EF4-FFF2-40B4-BE49-F238E27FC236}">
                <a16:creationId xmlns:a16="http://schemas.microsoft.com/office/drawing/2014/main" id="{2CD08292-28AD-284A-961F-76167C55B786}"/>
              </a:ext>
            </a:extLst>
          </p:cNvPr>
          <p:cNvSpPr>
            <a:spLocks noGrp="1"/>
          </p:cNvSpPr>
          <p:nvPr>
            <p:ph idx="1"/>
          </p:nvPr>
        </p:nvSpPr>
        <p:spPr>
          <a:xfrm>
            <a:off x="169351" y="1610544"/>
            <a:ext cx="8496944" cy="5216624"/>
          </a:xfrm>
        </p:spPr>
        <p:txBody>
          <a:bodyPr>
            <a:normAutofit lnSpcReduction="10000"/>
          </a:bodyPr>
          <a:lstStyle/>
          <a:p>
            <a:pPr marL="0" indent="0" algn="just">
              <a:lnSpc>
                <a:spcPct val="150000"/>
              </a:lnSpc>
              <a:buNone/>
            </a:pPr>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Un ingeniero quiere rediseñar la curva de la autopista del problema anterior en tal forma que un automóvil no tenga que depender de la fricción para circular la curva sin derrapar. En otras palabras, un automóvil que se traslada a la rapidez diseñada puede superar la curva incluso cuando el camino esté cubierto con hielo. Dicha rampa será </a:t>
            </a:r>
            <a:r>
              <a:rPr lang="es-CL" sz="2400" i="1"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peraltada</a:t>
            </a:r>
            <a:r>
              <a:rPr lang="es-CL" sz="2400" dirty="0">
                <a:solidFill>
                  <a:srgbClr val="00456F"/>
                </a:solidFill>
                <a:latin typeface="CMU Serif Roman" panose="02000603000000000000" pitchFamily="2" charset="0"/>
                <a:ea typeface="CMU Serif Roman" panose="02000603000000000000" pitchFamily="2" charset="0"/>
                <a:cs typeface="CMU Serif Roman" panose="02000603000000000000" pitchFamily="2" charset="0"/>
              </a:rPr>
              <a:t>, lo que significa que la carretera está inclinada hacia el interior de la curva. Supon que la rapidez diseñada para la rampa es 50[km/h] y el radio de la curva es 35[m]. Modela la situación y usa tu modelo para determinar el ángulo de peralte.</a:t>
            </a:r>
          </a:p>
        </p:txBody>
      </p:sp>
      <p:pic>
        <p:nvPicPr>
          <p:cNvPr id="4" name="Imagen 3">
            <a:extLst>
              <a:ext uri="{FF2B5EF4-FFF2-40B4-BE49-F238E27FC236}">
                <a16:creationId xmlns:a16="http://schemas.microsoft.com/office/drawing/2014/main" id="{040B2186-DEA4-7244-AEFC-2A0726ECE35F}"/>
              </a:ext>
            </a:extLst>
          </p:cNvPr>
          <p:cNvPicPr/>
          <p:nvPr/>
        </p:nvPicPr>
        <p:blipFill>
          <a:blip r:embed="rId2">
            <a:extLst>
              <a:ext uri="{28A0092B-C50C-407E-A947-70E740481C1C}">
                <a14:useLocalDpi xmlns:a14="http://schemas.microsoft.com/office/drawing/2010/main" val="0"/>
              </a:ext>
            </a:extLst>
          </a:blip>
          <a:stretch>
            <a:fillRect/>
          </a:stretch>
        </p:blipFill>
        <p:spPr>
          <a:xfrm>
            <a:off x="8688288" y="2898475"/>
            <a:ext cx="2485327" cy="1806942"/>
          </a:xfrm>
          <a:prstGeom prst="rect">
            <a:avLst/>
          </a:prstGeom>
        </p:spPr>
      </p:pic>
    </p:spTree>
    <p:extLst>
      <p:ext uri="{BB962C8B-B14F-4D97-AF65-F5344CB8AC3E}">
        <p14:creationId xmlns:p14="http://schemas.microsoft.com/office/powerpoint/2010/main" val="724336362"/>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rmedio">
  <a:themeElements>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3144</TotalTime>
  <Words>952</Words>
  <Application>Microsoft Macintosh PowerPoint</Application>
  <PresentationFormat>Panorámica</PresentationFormat>
  <Paragraphs>77</Paragraphs>
  <Slides>21</Slides>
  <Notes>0</Notes>
  <HiddenSlides>0</HiddenSlides>
  <MMClips>0</MMClips>
  <ScaleCrop>false</ScaleCrop>
  <HeadingPairs>
    <vt:vector size="8" baseType="variant">
      <vt:variant>
        <vt:lpstr>Fuentes usadas</vt:lpstr>
      </vt:variant>
      <vt:variant>
        <vt:i4>7</vt:i4>
      </vt:variant>
      <vt:variant>
        <vt:lpstr>Tema</vt:lpstr>
      </vt:variant>
      <vt:variant>
        <vt:i4>1</vt:i4>
      </vt:variant>
      <vt:variant>
        <vt:lpstr>Servidores OLE incrustados</vt:lpstr>
      </vt:variant>
      <vt:variant>
        <vt:i4>1</vt:i4>
      </vt:variant>
      <vt:variant>
        <vt:lpstr>Títulos de diapositiva</vt:lpstr>
      </vt:variant>
      <vt:variant>
        <vt:i4>21</vt:i4>
      </vt:variant>
    </vt:vector>
  </HeadingPairs>
  <TitlesOfParts>
    <vt:vector size="30" baseType="lpstr">
      <vt:lpstr>Calibri</vt:lpstr>
      <vt:lpstr>Cambria Math</vt:lpstr>
      <vt:lpstr>CMU Serif Roman</vt:lpstr>
      <vt:lpstr>Tw Cen MT</vt:lpstr>
      <vt:lpstr>Wingdings</vt:lpstr>
      <vt:lpstr>Wingdings 2</vt:lpstr>
      <vt:lpstr>Wingdings 3</vt:lpstr>
      <vt:lpstr>Intermedio</vt:lpstr>
      <vt:lpstr>Picture</vt:lpstr>
      <vt:lpstr>Presentación de PowerPoint</vt:lpstr>
      <vt:lpstr>Cuando tenemos un movimiento circular con rapidez constante</vt:lpstr>
      <vt:lpstr>Cuando tenemos un movimiento circular con rapidez constante</vt:lpstr>
      <vt:lpstr>Cuando tenemos un movimiento circular con rapidez constante</vt:lpstr>
      <vt:lpstr>Cuando tenemos un movimiento circular con rapidez constante</vt:lpstr>
      <vt:lpstr>Cuando tenemos un movimiento circular con rapidez constante</vt:lpstr>
      <vt:lpstr>Cuando tenemos un movimiento circular con rapidez constante</vt:lpstr>
      <vt:lpstr>Aceleración centrípeta</vt:lpstr>
      <vt:lpstr>Aceleración centrípeta</vt:lpstr>
      <vt:lpstr>Aceleración centrípeta y tangencial</vt:lpstr>
      <vt:lpstr>Modelación del movimiento circular</vt:lpstr>
      <vt:lpstr>Etapas en el proceso de modelación de un fenómeno físico</vt:lpstr>
      <vt:lpstr>Presentación de PowerPoint</vt:lpstr>
      <vt:lpstr>Ejercicios</vt:lpstr>
      <vt:lpstr>Ejercicios</vt:lpstr>
      <vt:lpstr>Ejercicios</vt:lpstr>
      <vt:lpstr>Ejercicios</vt:lpstr>
      <vt:lpstr>Ejercicios</vt:lpstr>
      <vt:lpstr>PERALTE</vt:lpstr>
      <vt:lpstr>Ejemplo </vt:lpstr>
      <vt:lpstr>Ejercicio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JP-PC</dc:creator>
  <cp:lastModifiedBy>Hector Jaime</cp:lastModifiedBy>
  <cp:revision>169</cp:revision>
  <dcterms:created xsi:type="dcterms:W3CDTF">2019-03-01T17:41:33Z</dcterms:created>
  <dcterms:modified xsi:type="dcterms:W3CDTF">2021-05-19T23:56:49Z</dcterms:modified>
</cp:coreProperties>
</file>