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700" r:id="rId2"/>
    <p:sldId id="478" r:id="rId3"/>
    <p:sldId id="463" r:id="rId4"/>
    <p:sldId id="608" r:id="rId5"/>
    <p:sldId id="464" r:id="rId6"/>
    <p:sldId id="662" r:id="rId7"/>
    <p:sldId id="597" r:id="rId8"/>
    <p:sldId id="598" r:id="rId9"/>
    <p:sldId id="486" r:id="rId10"/>
    <p:sldId id="485" r:id="rId11"/>
    <p:sldId id="599" r:id="rId12"/>
    <p:sldId id="468" r:id="rId13"/>
    <p:sldId id="467" r:id="rId14"/>
    <p:sldId id="487" r:id="rId15"/>
    <p:sldId id="604" r:id="rId16"/>
    <p:sldId id="638" r:id="rId17"/>
    <p:sldId id="603" r:id="rId18"/>
    <p:sldId id="605" r:id="rId19"/>
    <p:sldId id="606" r:id="rId20"/>
    <p:sldId id="600" r:id="rId21"/>
    <p:sldId id="612" r:id="rId22"/>
    <p:sldId id="623" r:id="rId23"/>
    <p:sldId id="624" r:id="rId24"/>
    <p:sldId id="613" r:id="rId25"/>
    <p:sldId id="614" r:id="rId26"/>
    <p:sldId id="601" r:id="rId27"/>
    <p:sldId id="602" r:id="rId28"/>
    <p:sldId id="719" r:id="rId29"/>
    <p:sldId id="720" r:id="rId30"/>
    <p:sldId id="718" r:id="rId31"/>
    <p:sldId id="712" r:id="rId32"/>
    <p:sldId id="723" r:id="rId33"/>
    <p:sldId id="609" r:id="rId34"/>
    <p:sldId id="729" r:id="rId35"/>
    <p:sldId id="483" r:id="rId36"/>
    <p:sldId id="617" r:id="rId37"/>
    <p:sldId id="725" r:id="rId38"/>
    <p:sldId id="619" r:id="rId39"/>
    <p:sldId id="618" r:id="rId40"/>
    <p:sldId id="726" r:id="rId41"/>
    <p:sldId id="727" r:id="rId42"/>
    <p:sldId id="631" r:id="rId43"/>
    <p:sldId id="582" r:id="rId44"/>
    <p:sldId id="491" r:id="rId45"/>
    <p:sldId id="627" r:id="rId46"/>
    <p:sldId id="498" r:id="rId47"/>
    <p:sldId id="492" r:id="rId48"/>
    <p:sldId id="493" r:id="rId49"/>
    <p:sldId id="628" r:id="rId50"/>
    <p:sldId id="637" r:id="rId51"/>
    <p:sldId id="629" r:id="rId52"/>
    <p:sldId id="630" r:id="rId53"/>
    <p:sldId id="639" r:id="rId54"/>
    <p:sldId id="640" r:id="rId55"/>
    <p:sldId id="730" r:id="rId56"/>
    <p:sldId id="728" r:id="rId57"/>
    <p:sldId id="644" r:id="rId58"/>
    <p:sldId id="645" r:id="rId59"/>
    <p:sldId id="666" r:id="rId6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EFCD6"/>
    <a:srgbClr val="FF3300"/>
    <a:srgbClr val="EDF4AA"/>
    <a:srgbClr val="A2DF51"/>
    <a:srgbClr val="8C8CEC"/>
    <a:srgbClr val="FBFECE"/>
    <a:srgbClr val="FBFEDA"/>
    <a:srgbClr val="D2F9FE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165" autoAdjust="0"/>
    <p:restoredTop sz="94600"/>
  </p:normalViewPr>
  <p:slideViewPr>
    <p:cSldViewPr>
      <p:cViewPr varScale="1">
        <p:scale>
          <a:sx n="110" d="100"/>
          <a:sy n="11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 noProof="0" smtClean="0"/>
              <a:t>Haga clic para modificar el estilo de texto del patrón</a:t>
            </a:r>
          </a:p>
          <a:p>
            <a:pPr lvl="1"/>
            <a:r>
              <a:rPr lang="en-US" altLang="es-CL" noProof="0" smtClean="0"/>
              <a:t>Segundo nivel</a:t>
            </a:r>
          </a:p>
          <a:p>
            <a:pPr lvl="2"/>
            <a:r>
              <a:rPr lang="en-US" altLang="es-CL" noProof="0" smtClean="0"/>
              <a:t>Tercer nivel</a:t>
            </a:r>
          </a:p>
          <a:p>
            <a:pPr lvl="3"/>
            <a:r>
              <a:rPr lang="en-US" altLang="es-CL" noProof="0" smtClean="0"/>
              <a:t>Cuarto nivel</a:t>
            </a:r>
          </a:p>
          <a:p>
            <a:pPr lvl="4"/>
            <a:r>
              <a:rPr lang="en-US" altLang="es-CL" noProof="0" smtClean="0"/>
              <a:t>Quinto nivel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F5383EC3-6FFC-477C-ADE7-C79B4E1B3102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CL" altLang="es-CL" smtClean="0"/>
          </a:p>
        </p:txBody>
      </p:sp>
      <p:sp>
        <p:nvSpPr>
          <p:cNvPr id="15364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5980AC26-261B-47FA-B9C5-4C3B5FB40E02}" type="slidenum">
              <a:rPr lang="en-US" altLang="es-CL"/>
              <a:pPr/>
              <a:t>11</a:t>
            </a:fld>
            <a:endParaRPr lang="en-US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CL" altLang="es-CL" smtClean="0"/>
          </a:p>
        </p:txBody>
      </p:sp>
      <p:sp>
        <p:nvSpPr>
          <p:cNvPr id="27652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308725B-60FB-49CE-AAD2-3592FD37AAAC}" type="slidenum">
              <a:rPr lang="en-US" altLang="es-CL"/>
              <a:pPr/>
              <a:t>22</a:t>
            </a:fld>
            <a:endParaRPr lang="en-US" altLang="es-C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9699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CL" altLang="es-CL" smtClean="0"/>
          </a:p>
        </p:txBody>
      </p:sp>
      <p:sp>
        <p:nvSpPr>
          <p:cNvPr id="29700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E00922E-38EB-4847-8FD6-8B5483D25262}" type="slidenum">
              <a:rPr lang="en-US" altLang="es-CL"/>
              <a:pPr/>
              <a:t>23</a:t>
            </a:fld>
            <a:endParaRPr lang="en-US" altLang="es-C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Marcador de imagen de diapositiva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6867" name="Marcador de nota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s-CL" altLang="es-CL" smtClean="0"/>
          </a:p>
        </p:txBody>
      </p:sp>
      <p:sp>
        <p:nvSpPr>
          <p:cNvPr id="36868" name="Marcador de número de diapositiva 3"/>
          <p:cNvSpPr>
            <a:spLocks noGrp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09ADEFCE-0AD7-4397-9907-0D68F00BE957}" type="slidenum">
              <a:rPr lang="en-US" altLang="es-CL"/>
              <a:pPr/>
              <a:t>29</a:t>
            </a:fld>
            <a:endParaRPr lang="en-US" altLang="es-C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79525" y="1600200"/>
            <a:ext cx="7085013" cy="1066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s-CL" noProof="0" smtClean="0"/>
              <a:t>Haga clic para cambiar el estilo de título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79525" y="2819400"/>
            <a:ext cx="5256213" cy="11430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altLang="es-CL" noProof="0" smtClean="0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923F921D-4E94-4C6D-97A9-9811A3E4969E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3DCEA4-536F-441F-BD01-ADBF545BBBD7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BA0CA3-0469-40C7-8BD8-F9BFE1047064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4693A6-EC87-4F12-8664-0F1137CA6FDA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E4EEE8-8688-4CE7-AFEE-012D45990B63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7CF547-58F8-478E-BE00-33329ABCF5C8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A996D2-9387-413C-9CA6-C054E1AE1D61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03F53C-6EAD-45F4-A317-F24C10876C61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E84D9-21B8-4D99-929A-0498F36582BF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8BB5272-B1F5-49F7-B1C1-8E317D68C630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94475" y="685800"/>
            <a:ext cx="1771650" cy="54403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79525" y="685800"/>
            <a:ext cx="5162550" cy="54403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21CF477-58A5-448B-A2B0-2D50D38FB346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279525" y="685800"/>
            <a:ext cx="7086600" cy="54403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C013A40-17B7-4C2F-932E-518D59A89E33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9525" y="685800"/>
            <a:ext cx="7086600" cy="7318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s-CL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795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84625" y="1600200"/>
            <a:ext cx="25527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s-C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B70DC5-6865-412F-B342-D2A05EDA1A65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79525" y="685800"/>
            <a:ext cx="708660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 smtClean="0"/>
              <a:t>Haga clic para cambiar el estilo de título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79525" y="1600200"/>
            <a:ext cx="5257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CL" smtClean="0"/>
              <a:t>Haga clic para modificar el estilo de texto del patrón</a:t>
            </a:r>
          </a:p>
          <a:p>
            <a:pPr lvl="1"/>
            <a:r>
              <a:rPr lang="en-US" altLang="es-CL" smtClean="0"/>
              <a:t>Segundo nivel</a:t>
            </a:r>
          </a:p>
          <a:p>
            <a:pPr lvl="2"/>
            <a:r>
              <a:rPr lang="en-US" altLang="es-CL" smtClean="0"/>
              <a:t>Tercer nivel</a:t>
            </a:r>
          </a:p>
          <a:p>
            <a:pPr lvl="3"/>
            <a:r>
              <a:rPr lang="en-US" altLang="es-CL" smtClean="0"/>
              <a:t>Cuarto nivel</a:t>
            </a:r>
          </a:p>
          <a:p>
            <a:pPr lvl="4"/>
            <a:r>
              <a:rPr lang="en-US" altLang="es-CL" smtClean="0"/>
              <a:t>Quinto nivel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29375"/>
            <a:ext cx="2895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latin typeface="+mn-lt"/>
              </a:defRPr>
            </a:lvl1pPr>
          </a:lstStyle>
          <a:p>
            <a:pPr>
              <a:defRPr/>
            </a:pPr>
            <a:endParaRPr lang="en-US" altLang="es-CL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29375"/>
            <a:ext cx="2133600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entury Gothic" pitchFamily="34" charset="0"/>
              </a:defRPr>
            </a:lvl1pPr>
          </a:lstStyle>
          <a:p>
            <a:fld id="{D9BB416E-124F-489D-9D49-9CA759744593}" type="slidenum">
              <a:rPr lang="en-US" altLang="es-CL"/>
              <a:pPr/>
              <a:t>‹Nº›</a:t>
            </a:fld>
            <a:endParaRPr lang="en-US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8483" r:id="rId1"/>
    <p:sldLayoutId id="2147488471" r:id="rId2"/>
    <p:sldLayoutId id="2147488472" r:id="rId3"/>
    <p:sldLayoutId id="2147488473" r:id="rId4"/>
    <p:sldLayoutId id="2147488474" r:id="rId5"/>
    <p:sldLayoutId id="2147488475" r:id="rId6"/>
    <p:sldLayoutId id="2147488476" r:id="rId7"/>
    <p:sldLayoutId id="2147488477" r:id="rId8"/>
    <p:sldLayoutId id="2147488478" r:id="rId9"/>
    <p:sldLayoutId id="2147488479" r:id="rId10"/>
    <p:sldLayoutId id="2147488480" r:id="rId11"/>
    <p:sldLayoutId id="2147488481" r:id="rId12"/>
    <p:sldLayoutId id="2147488482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2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slide" Target="slide58.xml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95288" y="549275"/>
            <a:ext cx="8280400" cy="5976938"/>
          </a:xfrm>
          <a:prstGeom prst="rect">
            <a:avLst/>
          </a:prstGeom>
          <a:solidFill>
            <a:schemeClr val="bg1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099" name="WordArt 3"/>
          <p:cNvSpPr>
            <a:spLocks noChangeArrowheads="1" noChangeShapeType="1" noTextEdit="1"/>
          </p:cNvSpPr>
          <p:nvPr/>
        </p:nvSpPr>
        <p:spPr bwMode="auto">
          <a:xfrm>
            <a:off x="1403350" y="2420938"/>
            <a:ext cx="576103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4100" name="WordArt 4"/>
          <p:cNvSpPr>
            <a:spLocks noChangeArrowheads="1" noChangeShapeType="1" noTextEdit="1"/>
          </p:cNvSpPr>
          <p:nvPr/>
        </p:nvSpPr>
        <p:spPr bwMode="auto">
          <a:xfrm>
            <a:off x="1476375" y="619125"/>
            <a:ext cx="590550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justicia.</a:t>
            </a: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1042988" y="4221163"/>
            <a:ext cx="37449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Hoja de Vida</a:t>
            </a:r>
          </a:p>
        </p:txBody>
      </p:sp>
      <p:sp>
        <p:nvSpPr>
          <p:cNvPr id="4102" name="WordArt 6"/>
          <p:cNvSpPr>
            <a:spLocks noChangeArrowheads="1" noChangeShapeType="1" noTextEdit="1"/>
          </p:cNvSpPr>
          <p:nvPr/>
        </p:nvSpPr>
        <p:spPr bwMode="auto">
          <a:xfrm>
            <a:off x="4211638" y="5373688"/>
            <a:ext cx="44291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calificación.</a:t>
            </a:r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>
            <a:off x="4211638" y="1628775"/>
            <a:ext cx="485775" cy="720725"/>
          </a:xfrm>
          <a:prstGeom prst="downArrow">
            <a:avLst>
              <a:gd name="adj1" fmla="val 50000"/>
              <a:gd name="adj2" fmla="val 37092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>
              <a:solidFill>
                <a:schemeClr val="accent2"/>
              </a:solidFill>
            </a:endParaRPr>
          </a:p>
        </p:txBody>
      </p:sp>
      <p:sp>
        <p:nvSpPr>
          <p:cNvPr id="4104" name="AutoShape 8"/>
          <p:cNvSpPr>
            <a:spLocks noChangeArrowheads="1"/>
          </p:cNvSpPr>
          <p:nvPr/>
        </p:nvSpPr>
        <p:spPr bwMode="auto">
          <a:xfrm>
            <a:off x="6443663" y="3213100"/>
            <a:ext cx="733425" cy="1717675"/>
          </a:xfrm>
          <a:prstGeom prst="curvedLeftArrow">
            <a:avLst>
              <a:gd name="adj1" fmla="val 46840"/>
              <a:gd name="adj2" fmla="val 93680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105" name="Oval 9"/>
          <p:cNvSpPr>
            <a:spLocks noChangeArrowheads="1"/>
          </p:cNvSpPr>
          <p:nvPr/>
        </p:nvSpPr>
        <p:spPr bwMode="auto">
          <a:xfrm>
            <a:off x="611188" y="3716338"/>
            <a:ext cx="4537075" cy="15843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655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981075"/>
            <a:ext cx="8642350" cy="5876925"/>
          </a:xfrm>
          <a:solidFill>
            <a:schemeClr val="bg1"/>
          </a:solidFill>
          <a:ln w="57150">
            <a:solidFill>
              <a:srgbClr val="FF3300"/>
            </a:solidFill>
          </a:ln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s-CL" altLang="es-CL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s-CL" altLang="es-CL" smtClean="0"/>
              <a:t>Los actos buenos y malos, que a juicio del Oficial de División se deben registrar, se escriben en un documento llamado hoja de vida.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s-CL" altLang="es-CL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s-CL" altLang="es-CL" smtClean="0"/>
              <a:t>Las sanciones disciplinarias más las amonestaciones también se escriben en este documento.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s-CL" altLang="es-CL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s-CL" altLang="es-CL" smtClean="0"/>
              <a:t>También se deben escribir las constancias. </a:t>
            </a:r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endParaRPr lang="es-CL" altLang="es-CL" smtClean="0"/>
          </a:p>
          <a:p>
            <a:pPr marL="0" indent="0" eaLnBrk="1" hangingPunct="1">
              <a:lnSpc>
                <a:spcPct val="90000"/>
              </a:lnSpc>
              <a:buFontTx/>
              <a:buNone/>
            </a:pPr>
            <a:r>
              <a:rPr lang="es-CL" altLang="es-CL" smtClean="0"/>
              <a:t>Este es un documento oficial y que perdura para siempre.</a:t>
            </a:r>
            <a:endParaRPr lang="es-ES" altLang="es-CL" smtClean="0"/>
          </a:p>
        </p:txBody>
      </p:sp>
      <p:sp>
        <p:nvSpPr>
          <p:cNvPr id="5124" name="WordArt 4"/>
          <p:cNvSpPr>
            <a:spLocks noChangeArrowheads="1" noChangeShapeType="1" noTextEdit="1"/>
          </p:cNvSpPr>
          <p:nvPr/>
        </p:nvSpPr>
        <p:spPr bwMode="auto">
          <a:xfrm>
            <a:off x="1763713" y="73025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65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65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655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655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323850" y="4445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36663"/>
            <a:ext cx="8964612" cy="5145087"/>
          </a:xfrm>
          <a:solidFill>
            <a:schemeClr val="bg1"/>
          </a:solidFill>
          <a:ln w="57150">
            <a:solidFill>
              <a:srgbClr val="FF3300"/>
            </a:solidFill>
          </a:ln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s-CL" altLang="es-CL" smtClean="0"/>
              <a:t>De la hoja de vida y de la observación diaria, se elabora un segundo documento, la calificación.</a:t>
            </a:r>
          </a:p>
          <a:p>
            <a:pPr marL="0" indent="0" eaLnBrk="1" hangingPunct="1">
              <a:buFontTx/>
              <a:buNone/>
            </a:pPr>
            <a:endParaRPr lang="es-CL" altLang="es-CL" smtClean="0"/>
          </a:p>
          <a:p>
            <a:pPr marL="0" indent="0" eaLnBrk="1" hangingPunct="1">
              <a:buFontTx/>
              <a:buNone/>
            </a:pPr>
            <a:r>
              <a:rPr lang="es-CL" altLang="es-CL" smtClean="0"/>
              <a:t>La calificación entrega, para cada persona, una </a:t>
            </a:r>
            <a:r>
              <a:rPr lang="es-CL" altLang="es-CL" b="1" u="sng" smtClean="0"/>
              <a:t>lista y un puntaje</a:t>
            </a:r>
            <a:r>
              <a:rPr lang="es-CL" altLang="es-CL" smtClean="0"/>
              <a:t>.</a:t>
            </a:r>
          </a:p>
          <a:p>
            <a:pPr marL="0" indent="0" eaLnBrk="1" hangingPunct="1">
              <a:buFontTx/>
              <a:buNone/>
            </a:pPr>
            <a:endParaRPr lang="es-CL" altLang="es-CL" smtClean="0"/>
          </a:p>
          <a:p>
            <a:pPr marL="0" indent="0" eaLnBrk="1" hangingPunct="1">
              <a:buFontTx/>
              <a:buNone/>
            </a:pPr>
            <a:r>
              <a:rPr lang="es-CL" altLang="es-CL" smtClean="0"/>
              <a:t>Este proceso, de llenado de hoja de vida lo realiza el oficial de división, y la calificación el calificador directo (90% de los casos es el oficial de división).</a:t>
            </a:r>
            <a:endParaRPr lang="es-ES" altLang="es-CL" smtClean="0"/>
          </a:p>
        </p:txBody>
      </p:sp>
      <p:sp>
        <p:nvSpPr>
          <p:cNvPr id="6148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717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717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7173" name="Rectangle 11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7174" name="Rectangle 12"/>
          <p:cNvSpPr>
            <a:spLocks noChangeArrowheads="1"/>
          </p:cNvSpPr>
          <p:nvPr/>
        </p:nvSpPr>
        <p:spPr bwMode="auto">
          <a:xfrm>
            <a:off x="936625" y="16287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Sanciones</a:t>
            </a:r>
          </a:p>
          <a:p>
            <a:pPr algn="ctr" eaLnBrk="1" hangingPunct="1"/>
            <a:r>
              <a:rPr lang="es-CL" altLang="es-CL" sz="1600"/>
              <a:t>administrativas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7175" name="Rectangle 18"/>
          <p:cNvSpPr>
            <a:spLocks noChangeArrowheads="1"/>
          </p:cNvSpPr>
          <p:nvPr/>
        </p:nvSpPr>
        <p:spPr bwMode="auto">
          <a:xfrm>
            <a:off x="2987675" y="1268413"/>
            <a:ext cx="5689600" cy="4465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7176" name="Text Box 20"/>
          <p:cNvSpPr txBox="1">
            <a:spLocks noChangeArrowheads="1"/>
          </p:cNvSpPr>
          <p:nvPr/>
        </p:nvSpPr>
        <p:spPr bwMode="auto">
          <a:xfrm>
            <a:off x="3203575" y="1412875"/>
            <a:ext cx="3827463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Reprensión.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Trabajos extraordinarios.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Amonestación simple.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Amonestación A.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Amonestación B.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Amonestación C. 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Arrestos.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Retiro (licenciamiento del servicio).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3"/>
          <p:cNvSpPr>
            <a:spLocks noChangeArrowheads="1"/>
          </p:cNvSpPr>
          <p:nvPr/>
        </p:nvSpPr>
        <p:spPr bwMode="auto">
          <a:xfrm>
            <a:off x="61913" y="144463"/>
            <a:ext cx="8820150" cy="5948362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8195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819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250825" y="1557338"/>
            <a:ext cx="982663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Faltas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305911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8199" name="Rectangle 11"/>
          <p:cNvSpPr>
            <a:spLocks noChangeArrowheads="1"/>
          </p:cNvSpPr>
          <p:nvPr/>
        </p:nvSpPr>
        <p:spPr bwMode="auto">
          <a:xfrm>
            <a:off x="7318375" y="1557338"/>
            <a:ext cx="1646238" cy="792162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 sz="1600"/>
              <a:t>Anotaciones de 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 sz="1600"/>
              <a:t>Mérit</a:t>
            </a:r>
            <a:r>
              <a:rPr lang="es-CL" altLang="es-CL"/>
              <a:t>o</a:t>
            </a:r>
            <a:endParaRPr lang="es-ES" altLang="es-CL"/>
          </a:p>
        </p:txBody>
      </p:sp>
      <p:sp>
        <p:nvSpPr>
          <p:cNvPr id="8200" name="Text Box 12"/>
          <p:cNvSpPr txBox="1">
            <a:spLocks noChangeArrowheads="1"/>
          </p:cNvSpPr>
          <p:nvPr/>
        </p:nvSpPr>
        <p:spPr bwMode="auto">
          <a:xfrm>
            <a:off x="61833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8201" name="AutoShape 14"/>
          <p:cNvSpPr>
            <a:spLocks/>
          </p:cNvSpPr>
          <p:nvPr/>
        </p:nvSpPr>
        <p:spPr bwMode="auto">
          <a:xfrm rot="-5400000">
            <a:off x="4103688" y="-711200"/>
            <a:ext cx="431800" cy="6985000"/>
          </a:xfrm>
          <a:prstGeom prst="leftBrace">
            <a:avLst>
              <a:gd name="adj1" fmla="val 134804"/>
              <a:gd name="adj2" fmla="val 20292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8202" name="Rectangle 15"/>
          <p:cNvSpPr>
            <a:spLocks noChangeArrowheads="1"/>
          </p:cNvSpPr>
          <p:nvPr/>
        </p:nvSpPr>
        <p:spPr bwMode="auto">
          <a:xfrm>
            <a:off x="827088" y="3213100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8203" name="Rectangle 17"/>
          <p:cNvSpPr>
            <a:spLocks noChangeArrowheads="1"/>
          </p:cNvSpPr>
          <p:nvPr/>
        </p:nvSpPr>
        <p:spPr bwMode="auto">
          <a:xfrm>
            <a:off x="971550" y="35734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8204" name="Rectangle 19"/>
          <p:cNvSpPr>
            <a:spLocks noChangeArrowheads="1"/>
          </p:cNvSpPr>
          <p:nvPr/>
        </p:nvSpPr>
        <p:spPr bwMode="auto">
          <a:xfrm>
            <a:off x="4427538" y="3213100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8205" name="Rectangle 20"/>
          <p:cNvSpPr>
            <a:spLocks noChangeArrowheads="1"/>
          </p:cNvSpPr>
          <p:nvPr/>
        </p:nvSpPr>
        <p:spPr bwMode="auto">
          <a:xfrm>
            <a:off x="4500563" y="33575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Calificación</a:t>
            </a:r>
            <a:endParaRPr lang="es-ES" altLang="es-CL" sz="1400"/>
          </a:p>
        </p:txBody>
      </p:sp>
      <p:sp>
        <p:nvSpPr>
          <p:cNvPr id="8206" name="AutoShape 22"/>
          <p:cNvSpPr>
            <a:spLocks noChangeArrowheads="1"/>
          </p:cNvSpPr>
          <p:nvPr/>
        </p:nvSpPr>
        <p:spPr bwMode="auto">
          <a:xfrm rot="5400000">
            <a:off x="6903244" y="3258344"/>
            <a:ext cx="814387" cy="86677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8207" name="Text Box 23"/>
          <p:cNvSpPr txBox="1">
            <a:spLocks noChangeArrowheads="1"/>
          </p:cNvSpPr>
          <p:nvPr/>
        </p:nvSpPr>
        <p:spPr bwMode="auto">
          <a:xfrm>
            <a:off x="6588125" y="4324350"/>
            <a:ext cx="1784350" cy="1192213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Lista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y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Nota</a:t>
            </a:r>
            <a:endParaRPr lang="es-ES" altLang="es-CL" b="1">
              <a:solidFill>
                <a:schemeClr val="bg1"/>
              </a:solidFill>
            </a:endParaRPr>
          </a:p>
        </p:txBody>
      </p:sp>
      <p:sp>
        <p:nvSpPr>
          <p:cNvPr id="8208" name="AutoShape 24"/>
          <p:cNvSpPr>
            <a:spLocks noChangeArrowheads="1"/>
          </p:cNvSpPr>
          <p:nvPr/>
        </p:nvSpPr>
        <p:spPr bwMode="auto">
          <a:xfrm>
            <a:off x="3276600" y="4383088"/>
            <a:ext cx="649288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8209" name="Rectangle 5"/>
          <p:cNvSpPr>
            <a:spLocks noChangeArrowheads="1"/>
          </p:cNvSpPr>
          <p:nvPr/>
        </p:nvSpPr>
        <p:spPr bwMode="auto">
          <a:xfrm>
            <a:off x="1692275" y="1611313"/>
            <a:ext cx="1800225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Amonestaciones</a:t>
            </a:r>
          </a:p>
        </p:txBody>
      </p:sp>
      <p:sp>
        <p:nvSpPr>
          <p:cNvPr id="8210" name="Rectangle 5"/>
          <p:cNvSpPr>
            <a:spLocks noChangeArrowheads="1"/>
          </p:cNvSpPr>
          <p:nvPr/>
        </p:nvSpPr>
        <p:spPr bwMode="auto">
          <a:xfrm>
            <a:off x="3779838" y="1557338"/>
            <a:ext cx="1657350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Anotaciones de</a:t>
            </a:r>
          </a:p>
          <a:p>
            <a:pPr algn="ctr" eaLnBrk="1" hangingPunct="1"/>
            <a:r>
              <a:rPr lang="es-CL" altLang="es-CL" sz="1600"/>
              <a:t>Demérito</a:t>
            </a:r>
          </a:p>
        </p:txBody>
      </p:sp>
      <p:sp>
        <p:nvSpPr>
          <p:cNvPr id="8211" name="Text Box 12"/>
          <p:cNvSpPr txBox="1">
            <a:spLocks noChangeArrowheads="1"/>
          </p:cNvSpPr>
          <p:nvPr/>
        </p:nvSpPr>
        <p:spPr bwMode="auto">
          <a:xfrm>
            <a:off x="3492500" y="1773238"/>
            <a:ext cx="331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8212" name="Text Box 12"/>
          <p:cNvSpPr txBox="1">
            <a:spLocks noChangeArrowheads="1"/>
          </p:cNvSpPr>
          <p:nvPr/>
        </p:nvSpPr>
        <p:spPr bwMode="auto">
          <a:xfrm>
            <a:off x="13319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8213" name="Rectangle 20"/>
          <p:cNvSpPr>
            <a:spLocks noChangeArrowheads="1"/>
          </p:cNvSpPr>
          <p:nvPr/>
        </p:nvSpPr>
        <p:spPr bwMode="auto">
          <a:xfrm>
            <a:off x="2771775" y="40052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Observación</a:t>
            </a:r>
          </a:p>
          <a:p>
            <a:pPr algn="ctr" eaLnBrk="1" hangingPunct="1"/>
            <a:r>
              <a:rPr lang="es-CL" altLang="es-CL" sz="1400"/>
              <a:t>diaria</a:t>
            </a:r>
            <a:endParaRPr lang="es-ES" altLang="es-CL" sz="1400"/>
          </a:p>
        </p:txBody>
      </p:sp>
      <p:sp>
        <p:nvSpPr>
          <p:cNvPr id="8214" name="Rectangle 5"/>
          <p:cNvSpPr>
            <a:spLocks noChangeArrowheads="1"/>
          </p:cNvSpPr>
          <p:nvPr/>
        </p:nvSpPr>
        <p:spPr bwMode="auto">
          <a:xfrm>
            <a:off x="5651500" y="1576388"/>
            <a:ext cx="1306513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Constancias</a:t>
            </a:r>
          </a:p>
        </p:txBody>
      </p:sp>
      <p:sp>
        <p:nvSpPr>
          <p:cNvPr id="8215" name="Text Box 12"/>
          <p:cNvSpPr txBox="1">
            <a:spLocks noChangeArrowheads="1"/>
          </p:cNvSpPr>
          <p:nvPr/>
        </p:nvSpPr>
        <p:spPr bwMode="auto">
          <a:xfrm>
            <a:off x="5392738" y="1795463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8216" name="Text Box 12"/>
          <p:cNvSpPr txBox="1">
            <a:spLocks noChangeArrowheads="1"/>
          </p:cNvSpPr>
          <p:nvPr/>
        </p:nvSpPr>
        <p:spPr bwMode="auto">
          <a:xfrm>
            <a:off x="697706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4" name="Rectángulo 3"/>
          <p:cNvSpPr/>
          <p:nvPr/>
        </p:nvSpPr>
        <p:spPr>
          <a:xfrm>
            <a:off x="195263" y="1052513"/>
            <a:ext cx="3368675" cy="4000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Sanciones administrativas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9220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9221" name="Rectangle 11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9222" name="Rectangle 12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9223" name="Rectangle 18"/>
          <p:cNvSpPr>
            <a:spLocks noChangeArrowheads="1"/>
          </p:cNvSpPr>
          <p:nvPr/>
        </p:nvSpPr>
        <p:spPr bwMode="auto">
          <a:xfrm>
            <a:off x="2843213" y="1268413"/>
            <a:ext cx="5834062" cy="48244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9224" name="Text Box 20"/>
          <p:cNvSpPr txBox="1">
            <a:spLocks noChangeArrowheads="1"/>
          </p:cNvSpPr>
          <p:nvPr/>
        </p:nvSpPr>
        <p:spPr bwMode="auto">
          <a:xfrm>
            <a:off x="2987675" y="1412875"/>
            <a:ext cx="5635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La hoja de vida es individual.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Se anotan sólo hechos.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No se emiten juicios de valor.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Se debe ser preciso.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Las anotaciones de mérito y de demérito</a:t>
            </a:r>
          </a:p>
          <a:p>
            <a:pPr eaLnBrk="1" hangingPunct="1"/>
            <a:r>
              <a:rPr lang="es-CL" altLang="es-CL"/>
              <a:t>se escriben en una aplicación SISCAL </a:t>
            </a:r>
          </a:p>
          <a:p>
            <a:pPr eaLnBrk="1" hangingPunct="1"/>
            <a:r>
              <a:rPr lang="es-CL" altLang="es-CL"/>
              <a:t>y se deben evaluar. Hay plazo para que el calificado </a:t>
            </a:r>
          </a:p>
          <a:p>
            <a:pPr eaLnBrk="1" hangingPunct="1"/>
            <a:r>
              <a:rPr lang="es-CL" altLang="es-CL"/>
              <a:t>la lea y pueda reclamar si quiere. 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También las faltas y las amonestaciones (sanciones </a:t>
            </a:r>
          </a:p>
          <a:p>
            <a:pPr eaLnBrk="1" hangingPunct="1"/>
            <a:r>
              <a:rPr lang="es-CL" altLang="es-CL"/>
              <a:t>administrativas ) más las constancias se escriben en </a:t>
            </a:r>
          </a:p>
          <a:p>
            <a:pPr eaLnBrk="1" hangingPunct="1"/>
            <a:r>
              <a:rPr lang="es-CL" altLang="es-CL"/>
              <a:t>la aplicación SISCAL  pero no se evalúan.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0244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10245" name="Rectangle 11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10246" name="Rectangle 12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10247" name="Rectangle 18"/>
          <p:cNvSpPr>
            <a:spLocks noChangeArrowheads="1"/>
          </p:cNvSpPr>
          <p:nvPr/>
        </p:nvSpPr>
        <p:spPr bwMode="auto">
          <a:xfrm>
            <a:off x="2987675" y="1268413"/>
            <a:ext cx="5689600" cy="4465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10248" name="Text Box 20"/>
          <p:cNvSpPr txBox="1">
            <a:spLocks noChangeArrowheads="1"/>
          </p:cNvSpPr>
          <p:nvPr/>
        </p:nvSpPr>
        <p:spPr bwMode="auto">
          <a:xfrm>
            <a:off x="3203575" y="1973263"/>
            <a:ext cx="551973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/>
              <a:t>Las anotaciones de mérito y demérito se deben</a:t>
            </a:r>
          </a:p>
          <a:p>
            <a:pPr eaLnBrk="1" hangingPunct="1"/>
            <a:r>
              <a:rPr lang="es-CL" altLang="es-CL"/>
              <a:t>Imprimir para que el calificado tome conocimiento.</a:t>
            </a:r>
          </a:p>
          <a:p>
            <a:pPr eaLnBrk="1" hangingPunct="1"/>
            <a:endParaRPr lang="es-CL" altLang="es-CL"/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Para el caso de una anotación de demérito y de </a:t>
            </a:r>
          </a:p>
          <a:p>
            <a:pPr eaLnBrk="1" hangingPunct="1"/>
            <a:r>
              <a:rPr lang="es-CL" altLang="es-CL"/>
              <a:t>Mérito, el calificado debe firmar, anotar la fecha y se</a:t>
            </a:r>
          </a:p>
          <a:p>
            <a:pPr eaLnBrk="1" hangingPunct="1"/>
            <a:r>
              <a:rPr lang="es-CL" altLang="es-CL"/>
              <a:t>puede declarar conforme o reclamar.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 En caso de reclamo, se sigue el mismo </a:t>
            </a:r>
          </a:p>
          <a:p>
            <a:pPr eaLnBrk="1" hangingPunct="1"/>
            <a:r>
              <a:rPr lang="es-CL" altLang="es-CL"/>
              <a:t>procedimiento que para el proceso de justicia.</a:t>
            </a:r>
          </a:p>
          <a:p>
            <a:pPr eaLnBrk="1" hangingPunct="1"/>
            <a:endParaRPr lang="es-CL" altLang="es-CL"/>
          </a:p>
          <a:p>
            <a:pPr eaLnBrk="1" hangingPunct="1"/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755650" y="1773238"/>
            <a:ext cx="6983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s-CL" altLang="es-CL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68300" y="2060575"/>
            <a:ext cx="184150" cy="92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63538" indent="-363538" eaLnBrk="1" hangingPunct="1">
              <a:lnSpc>
                <a:spcPct val="170000"/>
              </a:lnSpc>
            </a:pPr>
            <a:endParaRPr lang="es-CL" altLang="es-CL" sz="320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827088" y="188913"/>
            <a:ext cx="7488237" cy="6477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wrap="none" anchor="ctr"/>
          <a:lstStyle/>
          <a:p>
            <a:pPr algn="ctr" eaLnBrk="1" hangingPunct="1"/>
            <a:endParaRPr lang="es-CL" altLang="es-CL" sz="3200">
              <a:cs typeface="Arial" charset="0"/>
            </a:endParaRPr>
          </a:p>
        </p:txBody>
      </p:sp>
      <p:sp>
        <p:nvSpPr>
          <p:cNvPr id="11269" name="WordArt 5"/>
          <p:cNvSpPr>
            <a:spLocks noChangeArrowheads="1" noChangeShapeType="1" noTextEdit="1"/>
          </p:cNvSpPr>
          <p:nvPr/>
        </p:nvSpPr>
        <p:spPr bwMode="auto">
          <a:xfrm>
            <a:off x="2339975" y="333375"/>
            <a:ext cx="3887788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sz="20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Reglamento de Disciplina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11188" y="992188"/>
            <a:ext cx="8012112" cy="3365500"/>
          </a:xfrm>
          <a:prstGeom prst="rect">
            <a:avLst/>
          </a:prstGeom>
          <a:solidFill>
            <a:srgbClr val="FBFECE"/>
          </a:solidFill>
          <a:ln w="5715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b="1"/>
              <a:t>Los Reclamos</a:t>
            </a:r>
            <a:endParaRPr lang="es-ES" altLang="es-CL"/>
          </a:p>
          <a:p>
            <a:pPr eaLnBrk="1" hangingPunct="1">
              <a:lnSpc>
                <a:spcPct val="200000"/>
              </a:lnSpc>
            </a:pPr>
            <a:r>
              <a:rPr lang="es-ES" altLang="es-CL" b="1"/>
              <a:t>Luego puede: 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 b="1"/>
              <a:t>	- Presentar un recurso de reposición, a quien le impuso la 		sanción.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 b="1"/>
              <a:t>	- Presentar un recurso jerárquico a la autoridad superior 		siguiendo el conducto regular. En caso de no estar conforme, 	puede seguir escalando en la escala jerárquica.  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 b="1"/>
              <a:t>	- Presentar un recurso de reposición y jerárquico en subsidio.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229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2987675" y="1268413"/>
            <a:ext cx="5689600" cy="44656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3203575" y="1412875"/>
            <a:ext cx="184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endParaRPr lang="es-CL" altLang="es-CL"/>
          </a:p>
          <a:p>
            <a:pPr eaLnBrk="1" hangingPunct="1"/>
            <a:endParaRPr lang="es-CL" altLang="es-CL"/>
          </a:p>
          <a:p>
            <a:pPr eaLnBrk="1" hangingPunct="1"/>
            <a:endParaRPr lang="es-ES" altLang="es-CL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327400" y="1576388"/>
            <a:ext cx="506095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sz="2000"/>
              <a:t>Anotación de Mérito: Es aquella destinada a dejar constancia de actuaciones relevantes del Calificado que impliquen un desempeño destacado. </a:t>
            </a:r>
            <a:r>
              <a:rPr lang="es-ES" altLang="es-CL" sz="2000" b="1" u="sng"/>
              <a:t>Estas son evaluadas.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Anotación de Demérito: Es aquella destinada a dejar constancia de acciones u omisiones del Calificado que impliquen un desempeño reprochable.</a:t>
            </a:r>
          </a:p>
          <a:p>
            <a:pPr eaLnBrk="1" hangingPunct="1"/>
            <a:r>
              <a:rPr lang="es-ES" altLang="es-CL" sz="2000" b="1" u="sng"/>
              <a:t>Estas son evaluadas.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331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2916238" y="1196975"/>
            <a:ext cx="5689600" cy="44656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203575" y="1701800"/>
            <a:ext cx="504031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sz="2400"/>
              <a:t>Se registrarán </a:t>
            </a:r>
            <a:r>
              <a:rPr lang="es-ES" altLang="es-CL" sz="2400" u="sng"/>
              <a:t>sin evaluación</a:t>
            </a:r>
            <a:r>
              <a:rPr lang="es-ES" altLang="es-CL" sz="2400"/>
              <a:t>:</a:t>
            </a:r>
          </a:p>
          <a:p>
            <a:pPr eaLnBrk="1" hangingPunct="1"/>
            <a:r>
              <a:rPr lang="es-ES" altLang="es-CL" sz="2400"/>
              <a:t>las amonestaciones escritas “Simple”,“A”,“B”,C” y además las faltas. Esto se realiza en la aplicación SISCAL, 	debiendo el Calificador Directo confeccionar la Calificación (Evaluación de Desempeño), </a:t>
            </a:r>
            <a:r>
              <a:rPr lang="es-ES" altLang="es-CL" sz="2400" b="1" u="sng"/>
              <a:t>sin considerar estas sanciones. </a:t>
            </a:r>
            <a:endParaRPr lang="es-CL" altLang="es-CL" sz="2400" b="1" u="sng"/>
          </a:p>
          <a:p>
            <a:pPr eaLnBrk="1" hangingPunct="1"/>
            <a:endParaRPr lang="es-ES" altLang="es-CL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3"/>
          <p:cNvSpPr>
            <a:spLocks noChangeArrowheads="1"/>
          </p:cNvSpPr>
          <p:nvPr/>
        </p:nvSpPr>
        <p:spPr bwMode="auto">
          <a:xfrm>
            <a:off x="250825" y="-100013"/>
            <a:ext cx="8353425" cy="6713538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4340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684213" y="1557338"/>
            <a:ext cx="11509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Faltas</a:t>
            </a:r>
          </a:p>
        </p:txBody>
      </p:sp>
      <p:sp>
        <p:nvSpPr>
          <p:cNvPr id="14342" name="Text Box 7"/>
          <p:cNvSpPr txBox="1">
            <a:spLocks noChangeArrowheads="1"/>
          </p:cNvSpPr>
          <p:nvPr/>
        </p:nvSpPr>
        <p:spPr bwMode="auto">
          <a:xfrm>
            <a:off x="305911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14343" name="Rectangle 11"/>
          <p:cNvSpPr>
            <a:spLocks noChangeArrowheads="1"/>
          </p:cNvSpPr>
          <p:nvPr/>
        </p:nvSpPr>
        <p:spPr bwMode="auto">
          <a:xfrm>
            <a:off x="6551613" y="1557338"/>
            <a:ext cx="2052637" cy="792162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/>
              <a:t>Anotaciones de 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/>
              <a:t>Mérito</a:t>
            </a:r>
            <a:endParaRPr lang="es-ES" altLang="es-CL"/>
          </a:p>
        </p:txBody>
      </p:sp>
      <p:sp>
        <p:nvSpPr>
          <p:cNvPr id="14344" name="Text Box 12"/>
          <p:cNvSpPr txBox="1">
            <a:spLocks noChangeArrowheads="1"/>
          </p:cNvSpPr>
          <p:nvPr/>
        </p:nvSpPr>
        <p:spPr bwMode="auto">
          <a:xfrm>
            <a:off x="61833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14345" name="AutoShape 24"/>
          <p:cNvSpPr>
            <a:spLocks noChangeArrowheads="1"/>
          </p:cNvSpPr>
          <p:nvPr/>
        </p:nvSpPr>
        <p:spPr bwMode="auto">
          <a:xfrm rot="5400000">
            <a:off x="1650207" y="2502694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4346" name="Rectangle 5"/>
          <p:cNvSpPr>
            <a:spLocks noChangeArrowheads="1"/>
          </p:cNvSpPr>
          <p:nvPr/>
        </p:nvSpPr>
        <p:spPr bwMode="auto">
          <a:xfrm>
            <a:off x="2243138" y="1570038"/>
            <a:ext cx="18240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Amonestaciones</a:t>
            </a:r>
          </a:p>
        </p:txBody>
      </p:sp>
      <p:sp>
        <p:nvSpPr>
          <p:cNvPr id="14347" name="Rectangle 5"/>
          <p:cNvSpPr>
            <a:spLocks noChangeArrowheads="1"/>
          </p:cNvSpPr>
          <p:nvPr/>
        </p:nvSpPr>
        <p:spPr bwMode="auto">
          <a:xfrm>
            <a:off x="4427538" y="1557338"/>
            <a:ext cx="1657350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Anotaciones de</a:t>
            </a:r>
          </a:p>
          <a:p>
            <a:pPr algn="ctr" eaLnBrk="1" hangingPunct="1"/>
            <a:r>
              <a:rPr lang="es-CL" altLang="es-CL"/>
              <a:t>Demérito</a:t>
            </a:r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943100" y="1773238"/>
            <a:ext cx="331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pic>
        <p:nvPicPr>
          <p:cNvPr id="14349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8888" y="2692400"/>
            <a:ext cx="536575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redondeado 2"/>
          <p:cNvSpPr/>
          <p:nvPr/>
        </p:nvSpPr>
        <p:spPr>
          <a:xfrm>
            <a:off x="5651500" y="3644900"/>
            <a:ext cx="2160588" cy="12969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24" name="Rectángulo redondeado 23"/>
          <p:cNvSpPr/>
          <p:nvPr/>
        </p:nvSpPr>
        <p:spPr>
          <a:xfrm>
            <a:off x="755650" y="3213100"/>
            <a:ext cx="21590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No 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4" name="Rectángulo redondeado 3"/>
          <p:cNvSpPr/>
          <p:nvPr/>
        </p:nvSpPr>
        <p:spPr>
          <a:xfrm>
            <a:off x="755650" y="4940300"/>
            <a:ext cx="2159000" cy="15128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El Calificador superior propone a la DGPA la evaluación. </a:t>
            </a:r>
          </a:p>
        </p:txBody>
      </p:sp>
      <p:sp>
        <p:nvSpPr>
          <p:cNvPr id="14353" name="Rectangle 5"/>
          <p:cNvSpPr>
            <a:spLocks noChangeArrowheads="1"/>
          </p:cNvSpPr>
          <p:nvPr/>
        </p:nvSpPr>
        <p:spPr bwMode="auto">
          <a:xfrm>
            <a:off x="3348038" y="2768600"/>
            <a:ext cx="17732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Las Constancias</a:t>
            </a:r>
          </a:p>
        </p:txBody>
      </p:sp>
      <p:pic>
        <p:nvPicPr>
          <p:cNvPr id="14354" name="Imagen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90963" y="3708400"/>
            <a:ext cx="536575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ángulo redondeado 18"/>
          <p:cNvSpPr/>
          <p:nvPr/>
        </p:nvSpPr>
        <p:spPr>
          <a:xfrm>
            <a:off x="3155950" y="4592638"/>
            <a:ext cx="2160588" cy="12969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Son neutras y por lo tanto no 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1763713" y="4592638"/>
            <a:ext cx="0" cy="20478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57" name="Imagen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700" y="942975"/>
            <a:ext cx="3511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1052513"/>
            <a:ext cx="8821738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r>
              <a:rPr lang="es-ES" altLang="es-CL" sz="2400"/>
              <a:t>(</a:t>
            </a:r>
            <a:r>
              <a:rPr lang="es-ES" altLang="es-CL" sz="2200"/>
              <a:t>S) Sobresaliente: El resultado de la actividad, tarea o trabajo </a:t>
            </a:r>
          </a:p>
          <a:p>
            <a:pPr eaLnBrk="1" hangingPunct="1"/>
            <a:r>
              <a:rPr lang="es-ES" altLang="es-CL" sz="2200"/>
              <a:t>que se evalúa se califica como de “excepción”.</a:t>
            </a:r>
          </a:p>
          <a:p>
            <a:pPr eaLnBrk="1" hangingPunct="1"/>
            <a:endParaRPr lang="es-ES" altLang="es-CL" sz="2200"/>
          </a:p>
          <a:p>
            <a:pPr eaLnBrk="1" hangingPunct="1"/>
            <a:r>
              <a:rPr lang="es-ES" altLang="es-CL" sz="2200"/>
              <a:t>(M) Meritorio: El resultado de la actividad, tarea o </a:t>
            </a:r>
          </a:p>
          <a:p>
            <a:pPr eaLnBrk="1" hangingPunct="1"/>
            <a:r>
              <a:rPr lang="es-ES" altLang="es-CL" sz="2200"/>
              <a:t>trabajo que se evalúa se califica como “superior a lo normal”.</a:t>
            </a:r>
          </a:p>
          <a:p>
            <a:pPr eaLnBrk="1" hangingPunct="1"/>
            <a:endParaRPr lang="es-ES" altLang="es-CL" sz="2200"/>
          </a:p>
          <a:p>
            <a:pPr eaLnBrk="1" hangingPunct="1"/>
            <a:r>
              <a:rPr lang="es-ES" altLang="es-CL" sz="2200"/>
              <a:t>(N) Normal: El resultado de la actividad, tarea o trabajo que se </a:t>
            </a:r>
          </a:p>
          <a:p>
            <a:pPr eaLnBrk="1" hangingPunct="1"/>
            <a:r>
              <a:rPr lang="es-ES" altLang="es-CL" sz="2200"/>
              <a:t>evalúa se califica como “el esperado”, para el grado y </a:t>
            </a:r>
          </a:p>
          <a:p>
            <a:pPr eaLnBrk="1" hangingPunct="1"/>
            <a:r>
              <a:rPr lang="es-ES" altLang="es-CL" sz="2200"/>
              <a:t>experiencia del Calificado.</a:t>
            </a:r>
          </a:p>
          <a:p>
            <a:pPr eaLnBrk="1" hangingPunct="1"/>
            <a:endParaRPr lang="es-ES" altLang="es-CL" sz="2200"/>
          </a:p>
          <a:p>
            <a:pPr eaLnBrk="1" hangingPunct="1"/>
            <a:r>
              <a:rPr lang="es-ES" altLang="es-CL" sz="2200"/>
              <a:t>(BN) Bajo lo normal: El resultado de la actividad, tarea o trabajo </a:t>
            </a:r>
          </a:p>
          <a:p>
            <a:pPr eaLnBrk="1" hangingPunct="1"/>
            <a:r>
              <a:rPr lang="es-ES" altLang="es-CL" sz="2200"/>
              <a:t>que se evalúa se califica como “inferior a lo esperado”, </a:t>
            </a:r>
          </a:p>
          <a:p>
            <a:pPr eaLnBrk="1" hangingPunct="1"/>
            <a:r>
              <a:rPr lang="es-ES" altLang="es-CL" sz="2200"/>
              <a:t>para el grado y experiencia del Calificado.</a:t>
            </a:r>
          </a:p>
          <a:p>
            <a:pPr eaLnBrk="1" hangingPunct="1"/>
            <a:endParaRPr lang="es-ES" altLang="es-CL" sz="2200"/>
          </a:p>
          <a:p>
            <a:pPr eaLnBrk="1" hangingPunct="1"/>
            <a:r>
              <a:rPr lang="es-ES" altLang="es-CL" sz="2200"/>
              <a:t>(D) Deficiente: El resultado de la actividad, tarea o trabajo que </a:t>
            </a:r>
          </a:p>
          <a:p>
            <a:pPr eaLnBrk="1" hangingPunct="1"/>
            <a:r>
              <a:rPr lang="es-ES" altLang="es-CL" sz="2200"/>
              <a:t>se evalúa se califica como insuficiente, incompleto o no logrado.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Evaluaciones.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r>
              <a:rPr lang="es-ES" altLang="es-CL" sz="2400"/>
              <a:t>Efectuado el registro de la anotación en la Hoja de Vida, </a:t>
            </a:r>
          </a:p>
          <a:p>
            <a:pPr eaLnBrk="1" hangingPunct="1"/>
            <a:r>
              <a:rPr lang="es-ES" altLang="es-CL" sz="2400"/>
              <a:t>el Calificador deberá señalar en la sección “Evaluación” </a:t>
            </a:r>
          </a:p>
          <a:p>
            <a:pPr eaLnBrk="1" hangingPunct="1"/>
            <a:r>
              <a:rPr lang="es-ES" altLang="es-CL" sz="2400"/>
              <a:t>su calificación, estampando las letras (S), (M), (N), (BN) o </a:t>
            </a:r>
          </a:p>
          <a:p>
            <a:pPr eaLnBrk="1" hangingPunct="1"/>
            <a:r>
              <a:rPr lang="es-ES" altLang="es-CL" sz="2400"/>
              <a:t>(D), y las cualidades afectadas, de acuerdo a los siguientes </a:t>
            </a:r>
          </a:p>
          <a:p>
            <a:pPr eaLnBrk="1" hangingPunct="1"/>
            <a:r>
              <a:rPr lang="es-ES" altLang="es-CL" sz="2400"/>
              <a:t>fundamentos:</a:t>
            </a:r>
          </a:p>
          <a:p>
            <a:pPr eaLnBrk="1" hangingPunct="1"/>
            <a:endParaRPr lang="es-ES" altLang="es-CL" sz="2400"/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741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1843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18439" name="Rectangle 7"/>
          <p:cNvSpPr>
            <a:spLocks noChangeArrowheads="1"/>
          </p:cNvSpPr>
          <p:nvPr/>
        </p:nvSpPr>
        <p:spPr bwMode="auto">
          <a:xfrm>
            <a:off x="2916238" y="1196975"/>
            <a:ext cx="5759450" cy="53546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916238" y="1196975"/>
            <a:ext cx="5543550" cy="535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/>
              <a:t>Ejemplo 1: Asesoró al 2º Comandante en la actualización de Planes, Órdenes y documentación pertinente, contribuyendo con ello a aprobar, con un 98%, la Inspección de Arribo a la Segunda Comandancia y Detallía de la Unidad. </a:t>
            </a:r>
            <a:r>
              <a:rPr lang="es-ES" altLang="es-CL" b="1"/>
              <a:t>(S)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Ejemplo 2:  Efectuó Curso Técnico Administrativo, desde el 1º de Marzo al 31 de Mayo, aprobando con N.M.G. 6.5, obteniendo el 4º lugar entre 19 alumnos. </a:t>
            </a:r>
            <a:r>
              <a:rPr lang="es-ES" altLang="es-CL" b="1"/>
              <a:t>(M)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Ejemplo 3: Efectuó Curso de División “X” de 2 semanas de duración, aprobando con N.M.G. 6.3, obteniendo el 5º lugar entre 12 Marineros. </a:t>
            </a:r>
            <a:r>
              <a:rPr lang="es-ES" altLang="es-CL" b="1"/>
              <a:t>(M)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Ejemplo 4: En zafarrancho de incendio no adopta las medidas de seguridad establecidas y reguladas por manual, destruyéndose una manguera y un extintor.  </a:t>
            </a:r>
            <a:r>
              <a:rPr lang="es-ES" altLang="es-CL" b="1"/>
              <a:t>(BN)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23850" y="188913"/>
            <a:ext cx="8569325" cy="64801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" name="Rectángulo 1"/>
          <p:cNvSpPr/>
          <p:nvPr/>
        </p:nvSpPr>
        <p:spPr>
          <a:xfrm>
            <a:off x="5003800" y="2492375"/>
            <a:ext cx="504825" cy="215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19460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78400" y="2903538"/>
            <a:ext cx="530225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Marcador de contenido 2"/>
          <p:cNvGraphicFramePr>
            <a:graphicFrameLocks noGrp="1"/>
          </p:cNvGraphicFramePr>
          <p:nvPr>
            <p:ph idx="1"/>
          </p:nvPr>
        </p:nvGraphicFramePr>
        <p:xfrm>
          <a:off x="468313" y="333375"/>
          <a:ext cx="8280400" cy="6119812"/>
        </p:xfrm>
        <a:graphic>
          <a:graphicData uri="http://schemas.openxmlformats.org/drawingml/2006/table">
            <a:tbl>
              <a:tblPr/>
              <a:tblGrid>
                <a:gridCol w="125223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331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52235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0268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4006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8766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EVALUACION DE DESEMPEÑO C1 - S2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8766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PERIODO XXXX - XXXX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8453"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876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UNIDAD / REPARTICION:                                        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NPI: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8766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GRADO: 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SERVICIO NORMAL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8766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NOMBRE:</a:t>
                      </a:r>
                    </a:p>
                  </a:txBody>
                  <a:tcPr marL="9524" marR="9524" marT="952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8453"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7459"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FECHA</a:t>
                      </a:r>
                    </a:p>
                  </a:txBody>
                  <a:tcPr marL="9524" marR="9524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REGISTRO</a:t>
                      </a:r>
                    </a:p>
                  </a:txBody>
                  <a:tcPr marL="9524" marR="9524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EVALUACIÓN</a:t>
                      </a:r>
                    </a:p>
                  </a:txBody>
                  <a:tcPr marL="9524" marR="9524" marT="9524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CALIFICADOR</a:t>
                      </a:r>
                    </a:p>
                  </a:txBody>
                  <a:tcPr marL="9524" marR="9524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</a:t>
                      </a:r>
                    </a:p>
                  </a:txBody>
                  <a:tcPr marL="9524" marR="9524" marT="952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05-03-2013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 examen de división X obtuvo nota 6.5,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ocupando el</a:t>
                      </a:r>
                      <a:r>
                        <a:rPr lang="es-CL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primer lugar entre quince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60147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4" marR="9524" marT="952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20484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20485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863" y="765175"/>
            <a:ext cx="8296275" cy="597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4365625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088" y="500538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23850" y="188913"/>
            <a:ext cx="8569325" cy="64801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aphicFrame>
        <p:nvGraphicFramePr>
          <p:cNvPr id="12" name="Marcador de contenido 2"/>
          <p:cNvGraphicFramePr>
            <a:graphicFrameLocks noGrp="1"/>
          </p:cNvGraphicFramePr>
          <p:nvPr>
            <p:ph idx="1"/>
          </p:nvPr>
        </p:nvGraphicFramePr>
        <p:xfrm>
          <a:off x="468313" y="404813"/>
          <a:ext cx="8207376" cy="6048376"/>
        </p:xfrm>
        <a:graphic>
          <a:graphicData uri="http://schemas.openxmlformats.org/drawingml/2006/table">
            <a:tbl>
              <a:tblPr/>
              <a:tblGrid>
                <a:gridCol w="12411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1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11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894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7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EVALUACION DE DESEMPEÑO C1 - S2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PERIODO XXXX - XXXX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6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UNIDAD / REPARTICION:                                       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NPI: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GRADO: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SERVICIO NORMAL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NOMBRE: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3286"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FECHA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REGISTRO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EVALUACIÓN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CALIFICADOR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05-03-2013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 examen de división X obtuvo nota 6.5,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ocupando el</a:t>
                      </a:r>
                      <a:r>
                        <a:rPr lang="es-CL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primer lugar entre quince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25 -26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alumnos.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23850" y="188913"/>
            <a:ext cx="8569325" cy="64801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aphicFrame>
        <p:nvGraphicFramePr>
          <p:cNvPr id="12" name="Marcador de contenido 2"/>
          <p:cNvGraphicFramePr>
            <a:graphicFrameLocks noGrp="1"/>
          </p:cNvGraphicFramePr>
          <p:nvPr>
            <p:ph idx="1"/>
          </p:nvPr>
        </p:nvGraphicFramePr>
        <p:xfrm>
          <a:off x="468313" y="404813"/>
          <a:ext cx="8207376" cy="6048376"/>
        </p:xfrm>
        <a:graphic>
          <a:graphicData uri="http://schemas.openxmlformats.org/drawingml/2006/table">
            <a:tbl>
              <a:tblPr/>
              <a:tblGrid>
                <a:gridCol w="12411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1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11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894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7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EVALUACION DE DESEMPEÑO C1 - S2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PERIODO XXXX - XXXX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6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UNIDAD / REPARTICION:                                       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NPI: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GRADO: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SERVICIO NORMAL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NOMBRE: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3286"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FECHA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REGISTRO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EVALUACIÓN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CALIFICADOR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05-03-2013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 examen de división X obtuvo nota 3.5,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BN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reprobando esta evaluación.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25 -26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</a:tbl>
          </a:graphicData>
        </a:graphic>
      </p:graphicFrame>
      <p:cxnSp>
        <p:nvCxnSpPr>
          <p:cNvPr id="3" name="Conector recto 2"/>
          <p:cNvCxnSpPr/>
          <p:nvPr/>
        </p:nvCxnSpPr>
        <p:spPr>
          <a:xfrm>
            <a:off x="1763713" y="2924175"/>
            <a:ext cx="2447925" cy="0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1763713" y="3284538"/>
            <a:ext cx="1439862" cy="0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323850" y="188913"/>
            <a:ext cx="8569325" cy="64801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graphicFrame>
        <p:nvGraphicFramePr>
          <p:cNvPr id="12" name="Marcador de contenido 2"/>
          <p:cNvGraphicFramePr>
            <a:graphicFrameLocks noGrp="1"/>
          </p:cNvGraphicFramePr>
          <p:nvPr>
            <p:ph idx="1"/>
          </p:nvPr>
        </p:nvGraphicFramePr>
        <p:xfrm>
          <a:off x="468313" y="404813"/>
          <a:ext cx="8207376" cy="6048376"/>
        </p:xfrm>
        <a:graphic>
          <a:graphicData uri="http://schemas.openxmlformats.org/drawingml/2006/table">
            <a:tbl>
              <a:tblPr/>
              <a:tblGrid>
                <a:gridCol w="124119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0819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119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8943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737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EVALUACION DE DESEMPEÑO C1 - S2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5629"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PERIODO XXXX - XXXX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6562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UNIDAD / REPARTICION:                                       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NPI: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GRADO: 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CL" sz="1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SERVICIO NORMAL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265629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NOMBRE:</a:t>
                      </a:r>
                    </a:p>
                  </a:txBody>
                  <a:tcPr marL="9523" marR="9523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25786"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L" sz="10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53286"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FECHA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REGISTRO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EVALUACIÓN</a:t>
                      </a:r>
                    </a:p>
                  </a:txBody>
                  <a:tcPr marL="9523" marR="9523" marT="952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CALIFICADOR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L" sz="8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FIRMA CALIFICADO</a:t>
                      </a:r>
                    </a:p>
                  </a:txBody>
                  <a:tcPr marL="9523" marR="9523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05-03-2013</a:t>
                      </a:r>
                      <a:endParaRPr lang="es-CL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</a:t>
                      </a:r>
                      <a:r>
                        <a:rPr lang="es-CL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informar, dentro del plazo establecido, 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reconocimiento de un hijo fuera del</a:t>
                      </a:r>
                      <a:r>
                        <a:rPr lang="es-CL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matrimonio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s-CL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Falta Grave. Amonestación grado B.</a:t>
                      </a:r>
                      <a:endParaRPr lang="es-CL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4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6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7"/>
                  </a:ext>
                </a:extLst>
              </a:tr>
              <a:tr h="355943"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523" marR="9523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18"/>
                  </a:ext>
                </a:extLst>
              </a:tr>
            </a:tbl>
          </a:graphicData>
        </a:graphic>
      </p:graphicFrame>
      <p:cxnSp>
        <p:nvCxnSpPr>
          <p:cNvPr id="3" name="Conector recto 2"/>
          <p:cNvCxnSpPr/>
          <p:nvPr/>
        </p:nvCxnSpPr>
        <p:spPr>
          <a:xfrm>
            <a:off x="1763713" y="2924175"/>
            <a:ext cx="2447925" cy="0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>
            <a:off x="1763713" y="3284538"/>
            <a:ext cx="2663825" cy="0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>
            <a:off x="1763713" y="3644900"/>
            <a:ext cx="2016125" cy="0"/>
          </a:xfrm>
          <a:prstGeom prst="line">
            <a:avLst/>
          </a:pr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 rot="19009803">
            <a:off x="2837544" y="2982155"/>
            <a:ext cx="4512551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rial" panose="020B0604020202020204" pitchFamily="34" charset="0"/>
              </a:rPr>
              <a:t>No se evalúa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90488" y="115888"/>
            <a:ext cx="8964612" cy="6624637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179388" y="333375"/>
            <a:ext cx="2160587" cy="2632075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ES" altLang="es-CL"/>
              <a:t>Las faltas </a:t>
            </a:r>
          </a:p>
          <a:p>
            <a:pPr algn="ctr" eaLnBrk="1" hangingPunct="1"/>
            <a:r>
              <a:rPr lang="es-ES" altLang="es-CL"/>
              <a:t>+ </a:t>
            </a:r>
          </a:p>
          <a:p>
            <a:pPr algn="ctr" eaLnBrk="1" hangingPunct="1"/>
            <a:r>
              <a:rPr lang="es-ES" altLang="es-CL"/>
              <a:t>las amonestaciones </a:t>
            </a:r>
          </a:p>
          <a:p>
            <a:pPr algn="ctr" eaLnBrk="1" hangingPunct="1"/>
            <a:r>
              <a:rPr lang="es-ES" altLang="es-CL"/>
              <a:t>+ </a:t>
            </a:r>
          </a:p>
          <a:p>
            <a:pPr algn="ctr" eaLnBrk="1" hangingPunct="1"/>
            <a:r>
              <a:rPr lang="es-ES" altLang="es-CL"/>
              <a:t>las anotaciones </a:t>
            </a:r>
          </a:p>
          <a:p>
            <a:pPr algn="ctr" eaLnBrk="1" hangingPunct="1"/>
            <a:r>
              <a:rPr lang="es-ES" altLang="es-CL"/>
              <a:t>de demérito.</a:t>
            </a:r>
          </a:p>
          <a:p>
            <a:pPr algn="ctr" eaLnBrk="1" hangingPunct="1"/>
            <a:r>
              <a:rPr lang="es-ES" altLang="es-CL"/>
              <a:t>+</a:t>
            </a:r>
          </a:p>
          <a:p>
            <a:pPr algn="ctr" eaLnBrk="1" hangingPunct="1"/>
            <a:r>
              <a:rPr lang="es-ES" altLang="es-CL"/>
              <a:t>las anotaciones</a:t>
            </a:r>
          </a:p>
          <a:p>
            <a:pPr algn="ctr" eaLnBrk="1" hangingPunct="1"/>
            <a:r>
              <a:rPr lang="es-ES" altLang="es-CL"/>
              <a:t>de mérito </a:t>
            </a:r>
          </a:p>
        </p:txBody>
      </p:sp>
      <p:sp>
        <p:nvSpPr>
          <p:cNvPr id="2" name="Flecha derecha 1"/>
          <p:cNvSpPr/>
          <p:nvPr/>
        </p:nvSpPr>
        <p:spPr>
          <a:xfrm>
            <a:off x="2411413" y="1268413"/>
            <a:ext cx="431800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4581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947738"/>
            <a:ext cx="1017587" cy="1074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Rectangle 5"/>
          <p:cNvSpPr>
            <a:spLocks noChangeArrowheads="1"/>
          </p:cNvSpPr>
          <p:nvPr/>
        </p:nvSpPr>
        <p:spPr bwMode="auto">
          <a:xfrm>
            <a:off x="4427538" y="485775"/>
            <a:ext cx="2376487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ES" altLang="es-CL"/>
              <a:t>Se debe firmar </a:t>
            </a:r>
          </a:p>
          <a:p>
            <a:pPr algn="ctr" eaLnBrk="1" hangingPunct="1"/>
            <a:r>
              <a:rPr lang="es-ES" altLang="es-CL"/>
              <a:t>+ </a:t>
            </a:r>
          </a:p>
          <a:p>
            <a:pPr algn="ctr" eaLnBrk="1" hangingPunct="1"/>
            <a:r>
              <a:rPr lang="es-ES" altLang="es-CL"/>
              <a:t>fecha</a:t>
            </a:r>
          </a:p>
          <a:p>
            <a:pPr algn="ctr" eaLnBrk="1" hangingPunct="1"/>
            <a:r>
              <a:rPr lang="es-ES" altLang="es-CL"/>
              <a:t>+ </a:t>
            </a:r>
          </a:p>
          <a:p>
            <a:pPr algn="ctr" eaLnBrk="1" hangingPunct="1"/>
            <a:r>
              <a:rPr lang="es-ES" altLang="es-CL"/>
              <a:t>conforme o reclamaré.</a:t>
            </a:r>
          </a:p>
          <a:p>
            <a:pPr algn="ctr" eaLnBrk="1" hangingPunct="1"/>
            <a:r>
              <a:rPr lang="es-ES" altLang="es-CL"/>
              <a:t>(si corresponde)</a:t>
            </a:r>
          </a:p>
          <a:p>
            <a:pPr algn="ctr" eaLnBrk="1" hangingPunct="1"/>
            <a:r>
              <a:rPr lang="es-ES" altLang="es-CL"/>
              <a:t>Terminado el proceso,</a:t>
            </a:r>
          </a:p>
          <a:p>
            <a:pPr algn="ctr" eaLnBrk="1" hangingPunct="1"/>
            <a:r>
              <a:rPr lang="es-ES" altLang="es-CL"/>
              <a:t>se guarda la hoja y…</a:t>
            </a:r>
          </a:p>
        </p:txBody>
      </p:sp>
      <p:sp>
        <p:nvSpPr>
          <p:cNvPr id="13" name="Flecha derecha 12"/>
          <p:cNvSpPr/>
          <p:nvPr/>
        </p:nvSpPr>
        <p:spPr>
          <a:xfrm>
            <a:off x="3924300" y="1268413"/>
            <a:ext cx="431800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4584" name="Imagen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5463" y="1268413"/>
            <a:ext cx="458787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Imagen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30838" y="2924175"/>
            <a:ext cx="1228725" cy="123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ángulo 5"/>
          <p:cNvSpPr/>
          <p:nvPr/>
        </p:nvSpPr>
        <p:spPr>
          <a:xfrm>
            <a:off x="7378700" y="490538"/>
            <a:ext cx="1630363" cy="23002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Magnética-mente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envía a la DGPA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y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archiva en el computador</a:t>
            </a:r>
          </a:p>
        </p:txBody>
      </p:sp>
      <p:pic>
        <p:nvPicPr>
          <p:cNvPr id="24587" name="Imagen 2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9205213">
            <a:off x="6807200" y="3041650"/>
            <a:ext cx="4572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8" name="Imagen 2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811636">
            <a:off x="4876007" y="3994944"/>
            <a:ext cx="49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Rectángulo 24"/>
          <p:cNvSpPr/>
          <p:nvPr/>
        </p:nvSpPr>
        <p:spPr>
          <a:xfrm>
            <a:off x="2700338" y="4603750"/>
            <a:ext cx="2882900" cy="19939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Al final del proceso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</a:t>
            </a:r>
            <a:r>
              <a:rPr lang="es-CL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imprime</a:t>
            </a: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 la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Hoja de Vida,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se toma conocimiento y se envía todo a la 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DGPA</a:t>
            </a:r>
          </a:p>
          <a:p>
            <a:pPr algn="ctr">
              <a:defRPr/>
            </a:pPr>
            <a:r>
              <a:rPr lang="es-CL" dirty="0">
                <a:solidFill>
                  <a:schemeClr val="tx1">
                    <a:lumMod val="95000"/>
                    <a:lumOff val="5000"/>
                  </a:schemeClr>
                </a:solidFill>
              </a:rPr>
              <a:t>en papel y red.</a:t>
            </a:r>
          </a:p>
        </p:txBody>
      </p:sp>
      <p:pic>
        <p:nvPicPr>
          <p:cNvPr id="24590" name="Imagen 9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02300" y="5060950"/>
            <a:ext cx="10175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2560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0" y="305272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5607" name="Imagen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25488"/>
            <a:ext cx="8715375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26627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0" y="305272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6631" name="Imagen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09675"/>
            <a:ext cx="8785225" cy="443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ángulo 1"/>
          <p:cNvSpPr/>
          <p:nvPr/>
        </p:nvSpPr>
        <p:spPr>
          <a:xfrm>
            <a:off x="1403350" y="1209675"/>
            <a:ext cx="863600" cy="274638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1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MÉRITO</a:t>
            </a:r>
            <a:endParaRPr lang="en-US" sz="12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2627313" y="1941513"/>
            <a:ext cx="863600" cy="27463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1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MÉRITO</a:t>
            </a:r>
            <a:endParaRPr lang="en-US" sz="12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28675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0" y="305272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28679" name="Imagen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355725"/>
            <a:ext cx="8785225" cy="41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3072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0" y="305272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30727" name="Imagen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63" y="1798638"/>
            <a:ext cx="8789988" cy="306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31747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0" y="305272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31751" name="Imagen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9525" y="-204788"/>
            <a:ext cx="6399213" cy="706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766763" y="981075"/>
            <a:ext cx="15843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Hoja de Vida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916238" y="1196975"/>
            <a:ext cx="5759450" cy="5040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32776" name="Text Box 8"/>
          <p:cNvSpPr txBox="1">
            <a:spLocks noChangeArrowheads="1"/>
          </p:cNvSpPr>
          <p:nvPr/>
        </p:nvSpPr>
        <p:spPr bwMode="auto">
          <a:xfrm>
            <a:off x="2916238" y="1196975"/>
            <a:ext cx="5543550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es-CL" altLang="es-CL"/>
          </a:p>
          <a:p>
            <a:pPr algn="ctr" eaLnBrk="1" hangingPunct="1"/>
            <a:r>
              <a:rPr lang="es-CL" altLang="es-CL"/>
              <a:t>TERMINO DEL PROCESO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La Hoja de Vida la firma el calificador directo (Oficial de División) junto con el calificado.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Luego, el calificador superior (puede ser el Comandante, Jefe, Director, Jefe de Estudio, etc.) debe pronunciarse sobre las: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	- Amonestaciones.</a:t>
            </a:r>
          </a:p>
          <a:p>
            <a:pPr eaLnBrk="1" hangingPunct="1"/>
            <a:r>
              <a:rPr lang="es-CL" altLang="es-CL"/>
              <a:t>	- Faltas.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Ya que éstas no son evaluadas.</a:t>
            </a:r>
          </a:p>
          <a:p>
            <a:pPr eaLnBrk="1" hangingPunct="1"/>
            <a:endParaRPr lang="es-CL" altLang="es-CL"/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Terminado este proceso se envía la Hoja de Vida </a:t>
            </a:r>
          </a:p>
          <a:p>
            <a:pPr eaLnBrk="1" hangingPunct="1"/>
            <a:r>
              <a:rPr lang="es-CL" altLang="es-CL"/>
              <a:t>a la DGPA.</a:t>
            </a:r>
          </a:p>
          <a:p>
            <a:pPr eaLnBrk="1" hangingPunct="1"/>
            <a:endParaRPr lang="es-CL" altLang="es-CL"/>
          </a:p>
          <a:p>
            <a:pPr eaLnBrk="1" hangingPunct="1"/>
            <a:r>
              <a:rPr lang="es-CL" altLang="es-CL"/>
              <a:t> </a:t>
            </a:r>
            <a:endParaRPr lang="es-ES" alt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579438" y="1171575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539750" y="765175"/>
            <a:ext cx="15843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Hoja de Vida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pic>
        <p:nvPicPr>
          <p:cNvPr id="33799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8763" y="1350963"/>
            <a:ext cx="4572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1850" y="1125538"/>
            <a:ext cx="10175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Imagen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1375" y="1417638"/>
            <a:ext cx="4572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ángulo redondeado 4"/>
          <p:cNvSpPr/>
          <p:nvPr/>
        </p:nvSpPr>
        <p:spPr>
          <a:xfrm>
            <a:off x="5508625" y="1125538"/>
            <a:ext cx="2951163" cy="1212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La firma: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El calificado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El Calificador Directo</a:t>
            </a:r>
          </a:p>
        </p:txBody>
      </p:sp>
      <p:pic>
        <p:nvPicPr>
          <p:cNvPr id="33803" name="Imagen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99238" y="2395538"/>
            <a:ext cx="49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4" name="Imagen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4448175"/>
            <a:ext cx="27686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ángulo redondeado 7"/>
          <p:cNvSpPr/>
          <p:nvPr/>
        </p:nvSpPr>
        <p:spPr>
          <a:xfrm>
            <a:off x="5651500" y="2924175"/>
            <a:ext cx="2665413" cy="13684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Se envía con </a:t>
            </a:r>
            <a:r>
              <a:rPr lang="es-CL">
                <a:solidFill>
                  <a:schemeClr val="tx1"/>
                </a:solidFill>
              </a:rPr>
              <a:t>un Memorándum </a:t>
            </a:r>
            <a:r>
              <a:rPr lang="es-CL" dirty="0">
                <a:solidFill>
                  <a:schemeClr val="tx1"/>
                </a:solidFill>
              </a:rPr>
              <a:t>a la 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DGPA</a:t>
            </a:r>
          </a:p>
        </p:txBody>
      </p:sp>
      <p:pic>
        <p:nvPicPr>
          <p:cNvPr id="33806" name="Imagen 8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21150" y="5156200"/>
            <a:ext cx="14414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7" name="Imagen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4135438"/>
            <a:ext cx="15113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8" name="Imagen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93788" y="3563938"/>
            <a:ext cx="49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Flecha derecha 11"/>
          <p:cNvSpPr/>
          <p:nvPr/>
        </p:nvSpPr>
        <p:spPr>
          <a:xfrm>
            <a:off x="1295400" y="5545138"/>
            <a:ext cx="2825750" cy="404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Rectángulo redondeado 12"/>
          <p:cNvSpPr/>
          <p:nvPr/>
        </p:nvSpPr>
        <p:spPr>
          <a:xfrm>
            <a:off x="4192588" y="4495800"/>
            <a:ext cx="1316037" cy="5889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SISCAL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3"/>
          <p:cNvSpPr>
            <a:spLocks noChangeArrowheads="1"/>
          </p:cNvSpPr>
          <p:nvPr/>
        </p:nvSpPr>
        <p:spPr bwMode="auto">
          <a:xfrm>
            <a:off x="61913" y="144463"/>
            <a:ext cx="8820150" cy="5948362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4820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50825" y="1557338"/>
            <a:ext cx="982663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Faltas</a:t>
            </a:r>
          </a:p>
        </p:txBody>
      </p:sp>
      <p:sp>
        <p:nvSpPr>
          <p:cNvPr id="34822" name="Text Box 7"/>
          <p:cNvSpPr txBox="1">
            <a:spLocks noChangeArrowheads="1"/>
          </p:cNvSpPr>
          <p:nvPr/>
        </p:nvSpPr>
        <p:spPr bwMode="auto">
          <a:xfrm>
            <a:off x="305911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4823" name="Rectangle 11"/>
          <p:cNvSpPr>
            <a:spLocks noChangeArrowheads="1"/>
          </p:cNvSpPr>
          <p:nvPr/>
        </p:nvSpPr>
        <p:spPr bwMode="auto">
          <a:xfrm>
            <a:off x="7318375" y="1557338"/>
            <a:ext cx="1646238" cy="792162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 sz="1600"/>
              <a:t>Anotaciones de 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 sz="1600"/>
              <a:t>Mérit</a:t>
            </a:r>
            <a:r>
              <a:rPr lang="es-CL" altLang="es-CL"/>
              <a:t>o</a:t>
            </a:r>
            <a:endParaRPr lang="es-ES" altLang="es-CL"/>
          </a:p>
        </p:txBody>
      </p:sp>
      <p:sp>
        <p:nvSpPr>
          <p:cNvPr id="34824" name="Text Box 12"/>
          <p:cNvSpPr txBox="1">
            <a:spLocks noChangeArrowheads="1"/>
          </p:cNvSpPr>
          <p:nvPr/>
        </p:nvSpPr>
        <p:spPr bwMode="auto">
          <a:xfrm>
            <a:off x="61833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4825" name="AutoShape 14"/>
          <p:cNvSpPr>
            <a:spLocks/>
          </p:cNvSpPr>
          <p:nvPr/>
        </p:nvSpPr>
        <p:spPr bwMode="auto">
          <a:xfrm rot="-5400000">
            <a:off x="4103688" y="-711200"/>
            <a:ext cx="431800" cy="6985000"/>
          </a:xfrm>
          <a:prstGeom prst="leftBrace">
            <a:avLst>
              <a:gd name="adj1" fmla="val 134804"/>
              <a:gd name="adj2" fmla="val 20292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4826" name="Rectangle 15"/>
          <p:cNvSpPr>
            <a:spLocks noChangeArrowheads="1"/>
          </p:cNvSpPr>
          <p:nvPr/>
        </p:nvSpPr>
        <p:spPr bwMode="auto">
          <a:xfrm>
            <a:off x="827088" y="3213100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34827" name="Rectangle 17"/>
          <p:cNvSpPr>
            <a:spLocks noChangeArrowheads="1"/>
          </p:cNvSpPr>
          <p:nvPr/>
        </p:nvSpPr>
        <p:spPr bwMode="auto">
          <a:xfrm>
            <a:off x="971550" y="35734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34828" name="Rectangle 19"/>
          <p:cNvSpPr>
            <a:spLocks noChangeArrowheads="1"/>
          </p:cNvSpPr>
          <p:nvPr/>
        </p:nvSpPr>
        <p:spPr bwMode="auto">
          <a:xfrm>
            <a:off x="4427538" y="3213100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34829" name="Rectangle 20"/>
          <p:cNvSpPr>
            <a:spLocks noChangeArrowheads="1"/>
          </p:cNvSpPr>
          <p:nvPr/>
        </p:nvSpPr>
        <p:spPr bwMode="auto">
          <a:xfrm>
            <a:off x="4500563" y="33575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Calificación</a:t>
            </a:r>
            <a:endParaRPr lang="es-ES" altLang="es-CL" sz="1400"/>
          </a:p>
        </p:txBody>
      </p:sp>
      <p:sp>
        <p:nvSpPr>
          <p:cNvPr id="34830" name="AutoShape 22"/>
          <p:cNvSpPr>
            <a:spLocks noChangeArrowheads="1"/>
          </p:cNvSpPr>
          <p:nvPr/>
        </p:nvSpPr>
        <p:spPr bwMode="auto">
          <a:xfrm rot="5400000">
            <a:off x="6903244" y="3258344"/>
            <a:ext cx="814387" cy="86677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4831" name="Text Box 23"/>
          <p:cNvSpPr txBox="1">
            <a:spLocks noChangeArrowheads="1"/>
          </p:cNvSpPr>
          <p:nvPr/>
        </p:nvSpPr>
        <p:spPr bwMode="auto">
          <a:xfrm>
            <a:off x="6588125" y="4324350"/>
            <a:ext cx="1784350" cy="1192213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Lista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y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Nota</a:t>
            </a:r>
            <a:endParaRPr lang="es-ES" altLang="es-CL" b="1">
              <a:solidFill>
                <a:schemeClr val="bg1"/>
              </a:solidFill>
            </a:endParaRPr>
          </a:p>
        </p:txBody>
      </p:sp>
      <p:sp>
        <p:nvSpPr>
          <p:cNvPr id="34832" name="AutoShape 24"/>
          <p:cNvSpPr>
            <a:spLocks noChangeArrowheads="1"/>
          </p:cNvSpPr>
          <p:nvPr/>
        </p:nvSpPr>
        <p:spPr bwMode="auto">
          <a:xfrm>
            <a:off x="3276600" y="4383088"/>
            <a:ext cx="649288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4833" name="Rectangle 5"/>
          <p:cNvSpPr>
            <a:spLocks noChangeArrowheads="1"/>
          </p:cNvSpPr>
          <p:nvPr/>
        </p:nvSpPr>
        <p:spPr bwMode="auto">
          <a:xfrm>
            <a:off x="1692275" y="1611313"/>
            <a:ext cx="1800225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Amonestaciones</a:t>
            </a:r>
          </a:p>
        </p:txBody>
      </p:sp>
      <p:sp>
        <p:nvSpPr>
          <p:cNvPr id="34834" name="Rectangle 5"/>
          <p:cNvSpPr>
            <a:spLocks noChangeArrowheads="1"/>
          </p:cNvSpPr>
          <p:nvPr/>
        </p:nvSpPr>
        <p:spPr bwMode="auto">
          <a:xfrm>
            <a:off x="3779838" y="1557338"/>
            <a:ext cx="1657350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Anotaciones de</a:t>
            </a:r>
          </a:p>
          <a:p>
            <a:pPr algn="ctr" eaLnBrk="1" hangingPunct="1"/>
            <a:r>
              <a:rPr lang="es-CL" altLang="es-CL" sz="1600"/>
              <a:t>Demérito</a:t>
            </a:r>
          </a:p>
        </p:txBody>
      </p:sp>
      <p:sp>
        <p:nvSpPr>
          <p:cNvPr id="34835" name="Text Box 12"/>
          <p:cNvSpPr txBox="1">
            <a:spLocks noChangeArrowheads="1"/>
          </p:cNvSpPr>
          <p:nvPr/>
        </p:nvSpPr>
        <p:spPr bwMode="auto">
          <a:xfrm>
            <a:off x="3492500" y="1773238"/>
            <a:ext cx="331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4836" name="Text Box 12"/>
          <p:cNvSpPr txBox="1">
            <a:spLocks noChangeArrowheads="1"/>
          </p:cNvSpPr>
          <p:nvPr/>
        </p:nvSpPr>
        <p:spPr bwMode="auto">
          <a:xfrm>
            <a:off x="13319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4837" name="Rectangle 20"/>
          <p:cNvSpPr>
            <a:spLocks noChangeArrowheads="1"/>
          </p:cNvSpPr>
          <p:nvPr/>
        </p:nvSpPr>
        <p:spPr bwMode="auto">
          <a:xfrm>
            <a:off x="2771775" y="4005263"/>
            <a:ext cx="1584325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Observación</a:t>
            </a:r>
          </a:p>
          <a:p>
            <a:pPr algn="ctr" eaLnBrk="1" hangingPunct="1"/>
            <a:r>
              <a:rPr lang="es-CL" altLang="es-CL" sz="1400"/>
              <a:t>diaria</a:t>
            </a:r>
            <a:endParaRPr lang="es-ES" altLang="es-CL" sz="1400"/>
          </a:p>
        </p:txBody>
      </p:sp>
      <p:sp>
        <p:nvSpPr>
          <p:cNvPr id="34838" name="Rectangle 5"/>
          <p:cNvSpPr>
            <a:spLocks noChangeArrowheads="1"/>
          </p:cNvSpPr>
          <p:nvPr/>
        </p:nvSpPr>
        <p:spPr bwMode="auto">
          <a:xfrm>
            <a:off x="5651500" y="1576388"/>
            <a:ext cx="1306513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600"/>
              <a:t>Constancias</a:t>
            </a:r>
          </a:p>
        </p:txBody>
      </p:sp>
      <p:sp>
        <p:nvSpPr>
          <p:cNvPr id="34839" name="Text Box 12"/>
          <p:cNvSpPr txBox="1">
            <a:spLocks noChangeArrowheads="1"/>
          </p:cNvSpPr>
          <p:nvPr/>
        </p:nvSpPr>
        <p:spPr bwMode="auto">
          <a:xfrm>
            <a:off x="5392738" y="1795463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4840" name="Text Box 12"/>
          <p:cNvSpPr txBox="1">
            <a:spLocks noChangeArrowheads="1"/>
          </p:cNvSpPr>
          <p:nvPr/>
        </p:nvSpPr>
        <p:spPr bwMode="auto">
          <a:xfrm>
            <a:off x="697706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4" name="Rectángulo 3"/>
          <p:cNvSpPr/>
          <p:nvPr/>
        </p:nvSpPr>
        <p:spPr>
          <a:xfrm>
            <a:off x="195263" y="1052513"/>
            <a:ext cx="3368675" cy="4000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s-ES" sz="200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Sanciones administrativas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3"/>
          <p:cNvSpPr>
            <a:spLocks noChangeArrowheads="1"/>
          </p:cNvSpPr>
          <p:nvPr/>
        </p:nvSpPr>
        <p:spPr bwMode="auto">
          <a:xfrm>
            <a:off x="250825" y="-100013"/>
            <a:ext cx="8353425" cy="6713538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5844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684213" y="1557338"/>
            <a:ext cx="11509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Faltas</a:t>
            </a:r>
          </a:p>
        </p:txBody>
      </p:sp>
      <p:sp>
        <p:nvSpPr>
          <p:cNvPr id="35846" name="Text Box 7"/>
          <p:cNvSpPr txBox="1">
            <a:spLocks noChangeArrowheads="1"/>
          </p:cNvSpPr>
          <p:nvPr/>
        </p:nvSpPr>
        <p:spPr bwMode="auto">
          <a:xfrm>
            <a:off x="3059113" y="176688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5847" name="Rectangle 11"/>
          <p:cNvSpPr>
            <a:spLocks noChangeArrowheads="1"/>
          </p:cNvSpPr>
          <p:nvPr/>
        </p:nvSpPr>
        <p:spPr bwMode="auto">
          <a:xfrm>
            <a:off x="6551613" y="1557338"/>
            <a:ext cx="2052637" cy="792162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/>
              <a:t>Anotaciones de </a:t>
            </a:r>
          </a:p>
          <a:p>
            <a:pPr marL="342900" indent="-342900" algn="ctr" eaLnBrk="1" hangingPunct="1">
              <a:spcBef>
                <a:spcPct val="20000"/>
              </a:spcBef>
            </a:pPr>
            <a:r>
              <a:rPr lang="es-CL" altLang="es-CL"/>
              <a:t>Mérito</a:t>
            </a:r>
            <a:endParaRPr lang="es-ES" altLang="es-CL"/>
          </a:p>
        </p:txBody>
      </p:sp>
      <p:sp>
        <p:nvSpPr>
          <p:cNvPr id="35848" name="Text Box 12"/>
          <p:cNvSpPr txBox="1">
            <a:spLocks noChangeArrowheads="1"/>
          </p:cNvSpPr>
          <p:nvPr/>
        </p:nvSpPr>
        <p:spPr bwMode="auto">
          <a:xfrm>
            <a:off x="6183313" y="1773238"/>
            <a:ext cx="331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sp>
        <p:nvSpPr>
          <p:cNvPr id="35849" name="AutoShape 24"/>
          <p:cNvSpPr>
            <a:spLocks noChangeArrowheads="1"/>
          </p:cNvSpPr>
          <p:nvPr/>
        </p:nvSpPr>
        <p:spPr bwMode="auto">
          <a:xfrm rot="5400000">
            <a:off x="1650207" y="2502694"/>
            <a:ext cx="649287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5850" name="Rectangle 5"/>
          <p:cNvSpPr>
            <a:spLocks noChangeArrowheads="1"/>
          </p:cNvSpPr>
          <p:nvPr/>
        </p:nvSpPr>
        <p:spPr bwMode="auto">
          <a:xfrm>
            <a:off x="2243138" y="1570038"/>
            <a:ext cx="18240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Amonestaciones</a:t>
            </a:r>
          </a:p>
        </p:txBody>
      </p:sp>
      <p:sp>
        <p:nvSpPr>
          <p:cNvPr id="35851" name="Rectangle 5"/>
          <p:cNvSpPr>
            <a:spLocks noChangeArrowheads="1"/>
          </p:cNvSpPr>
          <p:nvPr/>
        </p:nvSpPr>
        <p:spPr bwMode="auto">
          <a:xfrm>
            <a:off x="4427538" y="1557338"/>
            <a:ext cx="1657350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Anotaciones de</a:t>
            </a:r>
          </a:p>
          <a:p>
            <a:pPr algn="ctr" eaLnBrk="1" hangingPunct="1"/>
            <a:r>
              <a:rPr lang="es-CL" altLang="es-CL"/>
              <a:t>Demérito</a:t>
            </a:r>
          </a:p>
        </p:txBody>
      </p:sp>
      <p:sp>
        <p:nvSpPr>
          <p:cNvPr id="35852" name="Text Box 12"/>
          <p:cNvSpPr txBox="1">
            <a:spLocks noChangeArrowheads="1"/>
          </p:cNvSpPr>
          <p:nvPr/>
        </p:nvSpPr>
        <p:spPr bwMode="auto">
          <a:xfrm>
            <a:off x="1943100" y="1773238"/>
            <a:ext cx="3317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r>
              <a:rPr lang="es-CL" altLang="es-CL" sz="2000" b="1"/>
              <a:t>+</a:t>
            </a:r>
            <a:endParaRPr lang="es-ES" altLang="es-CL" sz="2000" b="1"/>
          </a:p>
        </p:txBody>
      </p:sp>
      <p:pic>
        <p:nvPicPr>
          <p:cNvPr id="35853" name="Imagen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38888" y="2692400"/>
            <a:ext cx="536575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ángulo redondeado 2"/>
          <p:cNvSpPr/>
          <p:nvPr/>
        </p:nvSpPr>
        <p:spPr>
          <a:xfrm>
            <a:off x="5651500" y="3644900"/>
            <a:ext cx="2160588" cy="12969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24" name="Rectángulo redondeado 23"/>
          <p:cNvSpPr/>
          <p:nvPr/>
        </p:nvSpPr>
        <p:spPr>
          <a:xfrm>
            <a:off x="755650" y="3213100"/>
            <a:ext cx="2159000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No 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4" name="Rectángulo redondeado 3"/>
          <p:cNvSpPr/>
          <p:nvPr/>
        </p:nvSpPr>
        <p:spPr>
          <a:xfrm>
            <a:off x="755650" y="4940300"/>
            <a:ext cx="2159000" cy="15128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El Calificador superior propone a la DGPA la evaluación. </a:t>
            </a:r>
          </a:p>
        </p:txBody>
      </p:sp>
      <p:sp>
        <p:nvSpPr>
          <p:cNvPr id="35857" name="Rectangle 5"/>
          <p:cNvSpPr>
            <a:spLocks noChangeArrowheads="1"/>
          </p:cNvSpPr>
          <p:nvPr/>
        </p:nvSpPr>
        <p:spPr bwMode="auto">
          <a:xfrm>
            <a:off x="3348038" y="2768600"/>
            <a:ext cx="1773237" cy="720725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Las Constancias</a:t>
            </a:r>
          </a:p>
        </p:txBody>
      </p:sp>
      <p:pic>
        <p:nvPicPr>
          <p:cNvPr id="35858" name="Imagen 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90963" y="3708400"/>
            <a:ext cx="536575" cy="66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ángulo redondeado 18"/>
          <p:cNvSpPr/>
          <p:nvPr/>
        </p:nvSpPr>
        <p:spPr>
          <a:xfrm>
            <a:off x="3155950" y="4592638"/>
            <a:ext cx="2160588" cy="129698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000" b="1" dirty="0">
                <a:solidFill>
                  <a:srgbClr val="FF0000"/>
                </a:solidFill>
              </a:rPr>
              <a:t>Son neutras y por lo tanto no se evalúan</a:t>
            </a:r>
          </a:p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cxnSp>
        <p:nvCxnSpPr>
          <p:cNvPr id="6" name="Conector recto de flecha 5"/>
          <p:cNvCxnSpPr/>
          <p:nvPr/>
        </p:nvCxnSpPr>
        <p:spPr>
          <a:xfrm>
            <a:off x="1763713" y="4592638"/>
            <a:ext cx="0" cy="20478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61" name="Imagen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700" y="942975"/>
            <a:ext cx="35115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107950" y="909638"/>
            <a:ext cx="8856663" cy="5832475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2" name="Rectángulo redondeado 1"/>
          <p:cNvSpPr/>
          <p:nvPr/>
        </p:nvSpPr>
        <p:spPr>
          <a:xfrm>
            <a:off x="323850" y="1484313"/>
            <a:ext cx="2447925" cy="792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b="1" dirty="0">
                <a:solidFill>
                  <a:srgbClr val="FF0000"/>
                </a:solidFill>
              </a:rPr>
              <a:t>EVALUACIÓN</a:t>
            </a:r>
          </a:p>
          <a:p>
            <a:pPr algn="ctr">
              <a:defRPr/>
            </a:pPr>
            <a:r>
              <a:rPr lang="es-ES" b="1" dirty="0">
                <a:solidFill>
                  <a:srgbClr val="FF0000"/>
                </a:solidFill>
              </a:rPr>
              <a:t>(mérito y demérito)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Flecha derecha 2"/>
          <p:cNvSpPr/>
          <p:nvPr/>
        </p:nvSpPr>
        <p:spPr>
          <a:xfrm>
            <a:off x="3203575" y="1700213"/>
            <a:ext cx="792163" cy="43338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Recortar rectángulo de esquina sencilla 3"/>
          <p:cNvSpPr/>
          <p:nvPr/>
        </p:nvSpPr>
        <p:spPr>
          <a:xfrm>
            <a:off x="4284663" y="1341438"/>
            <a:ext cx="4464050" cy="1871662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>
              <a:buFontTx/>
              <a:buAutoNum type="alphaUcParenBoth" startAt="19"/>
              <a:defRPr/>
            </a:pPr>
            <a:r>
              <a:rPr lang="es-ES" b="1" dirty="0">
                <a:solidFill>
                  <a:schemeClr val="accent2"/>
                </a:solidFill>
              </a:rPr>
              <a:t>SOBRESALIENTES 7.0 – 6.8</a:t>
            </a:r>
          </a:p>
          <a:p>
            <a:pPr>
              <a:defRPr/>
            </a:pPr>
            <a:r>
              <a:rPr lang="es-ES" b="1" dirty="0">
                <a:solidFill>
                  <a:schemeClr val="tx1"/>
                </a:solidFill>
              </a:rPr>
              <a:t>(M) MERITORIO 6.6 – 6.3 – 6.0</a:t>
            </a:r>
          </a:p>
          <a:p>
            <a:pPr>
              <a:defRPr/>
            </a:pPr>
            <a:r>
              <a:rPr lang="es-ES" b="1" dirty="0">
                <a:solidFill>
                  <a:schemeClr val="tx1"/>
                </a:solidFill>
              </a:rPr>
              <a:t>(N) NORMAL  5.9 – 5.2 – 4.5</a:t>
            </a:r>
          </a:p>
          <a:p>
            <a:pPr>
              <a:defRPr/>
            </a:pPr>
            <a:r>
              <a:rPr lang="es-ES" b="1" dirty="0">
                <a:solidFill>
                  <a:srgbClr val="FF0000"/>
                </a:solidFill>
              </a:rPr>
              <a:t>(BN) BAJO LO NORMAL  4.4 - 3.7- 3.0</a:t>
            </a:r>
          </a:p>
          <a:p>
            <a:pPr>
              <a:defRPr/>
            </a:pPr>
            <a:r>
              <a:rPr lang="es-ES" b="1" dirty="0">
                <a:solidFill>
                  <a:srgbClr val="FF0000"/>
                </a:solidFill>
              </a:rPr>
              <a:t>(D) DEFICIENTE</a:t>
            </a:r>
            <a:r>
              <a:rPr lang="es-ES" b="1" dirty="0">
                <a:solidFill>
                  <a:schemeClr val="accent2"/>
                </a:solidFill>
              </a:rPr>
              <a:t> </a:t>
            </a:r>
            <a:r>
              <a:rPr lang="es-ES" b="1" dirty="0">
                <a:solidFill>
                  <a:srgbClr val="FF0000"/>
                </a:solidFill>
              </a:rPr>
              <a:t>2.9 -2.0 – 1.0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6" name="Flecha abajo 5"/>
          <p:cNvSpPr/>
          <p:nvPr/>
        </p:nvSpPr>
        <p:spPr>
          <a:xfrm>
            <a:off x="4932363" y="3340100"/>
            <a:ext cx="2808287" cy="114935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dirty="0">
                <a:solidFill>
                  <a:schemeClr val="tx1"/>
                </a:solidFill>
              </a:rPr>
              <a:t>Se relacionan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3" name="Recortar rectángulo de esquina sencilla 22"/>
          <p:cNvSpPr/>
          <p:nvPr/>
        </p:nvSpPr>
        <p:spPr>
          <a:xfrm>
            <a:off x="3995738" y="4616450"/>
            <a:ext cx="4464050" cy="1873250"/>
          </a:xfrm>
          <a:prstGeom prst="snip1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defRPr/>
            </a:pPr>
            <a:r>
              <a:rPr lang="es-ES" b="1" dirty="0">
                <a:solidFill>
                  <a:schemeClr val="accent2"/>
                </a:solidFill>
              </a:rPr>
              <a:t>LAS CUALIDADES: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schemeClr val="accent2"/>
                </a:solidFill>
              </a:rPr>
              <a:t>PERSONALES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schemeClr val="accent2"/>
                </a:solidFill>
              </a:rPr>
              <a:t>PROFESIONALES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schemeClr val="accent2"/>
                </a:solidFill>
              </a:rPr>
              <a:t>INTELECTUALES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s-ES" b="1" dirty="0">
                <a:solidFill>
                  <a:schemeClr val="accent2"/>
                </a:solidFill>
              </a:rPr>
              <a:t>MILITARES</a:t>
            </a:r>
          </a:p>
          <a:p>
            <a:pPr>
              <a:defRPr/>
            </a:pPr>
            <a:r>
              <a:rPr lang="es-ES" b="1" dirty="0">
                <a:solidFill>
                  <a:schemeClr val="accent2"/>
                </a:solidFill>
              </a:rPr>
              <a:t>DE LA CALIFICACIÓN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9" name="Estrella de 6 puntas 8"/>
          <p:cNvSpPr/>
          <p:nvPr/>
        </p:nvSpPr>
        <p:spPr>
          <a:xfrm>
            <a:off x="468313" y="2420938"/>
            <a:ext cx="3240087" cy="417671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1600" b="1" dirty="0">
                <a:solidFill>
                  <a:schemeClr val="tx1"/>
                </a:solidFill>
              </a:rPr>
              <a:t>EN LA CALIFICACIÓN, SÓLO LAS NOTAS </a:t>
            </a:r>
            <a:r>
              <a:rPr lang="es-ES" sz="1600" b="1" dirty="0">
                <a:solidFill>
                  <a:schemeClr val="accent2"/>
                </a:solidFill>
              </a:rPr>
              <a:t>7,0-6,8-</a:t>
            </a:r>
            <a:r>
              <a:rPr lang="es-ES" sz="1600" b="1" dirty="0">
                <a:solidFill>
                  <a:srgbClr val="FF0000"/>
                </a:solidFill>
              </a:rPr>
              <a:t>4,4-3.7-3.0-2.9-2.0 Y 1.0 SE TIENEN QUE JUSTIFICAR CON UNA ANOTACIÓN</a:t>
            </a:r>
            <a:endParaRPr lang="en-US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395288" y="620713"/>
            <a:ext cx="8280400" cy="5976937"/>
          </a:xfrm>
          <a:prstGeom prst="rect">
            <a:avLst/>
          </a:prstGeom>
          <a:solidFill>
            <a:schemeClr val="bg1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8915" name="WordArt 3"/>
          <p:cNvSpPr>
            <a:spLocks noChangeArrowheads="1" noChangeShapeType="1" noTextEdit="1"/>
          </p:cNvSpPr>
          <p:nvPr/>
        </p:nvSpPr>
        <p:spPr bwMode="auto">
          <a:xfrm>
            <a:off x="1403350" y="2420938"/>
            <a:ext cx="576103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1476375" y="619125"/>
            <a:ext cx="590550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justicia.</a:t>
            </a:r>
          </a:p>
        </p:txBody>
      </p:sp>
      <p:sp>
        <p:nvSpPr>
          <p:cNvPr id="38917" name="WordArt 5"/>
          <p:cNvSpPr>
            <a:spLocks noChangeArrowheads="1" noChangeShapeType="1" noTextEdit="1"/>
          </p:cNvSpPr>
          <p:nvPr/>
        </p:nvSpPr>
        <p:spPr bwMode="auto">
          <a:xfrm>
            <a:off x="1042988" y="4221163"/>
            <a:ext cx="37449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Hoja de Vida</a:t>
            </a:r>
          </a:p>
        </p:txBody>
      </p:sp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4211638" y="5373688"/>
            <a:ext cx="44291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2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calificación</a:t>
            </a:r>
          </a:p>
        </p:txBody>
      </p:sp>
      <p:sp>
        <p:nvSpPr>
          <p:cNvPr id="38919" name="AutoShape 7"/>
          <p:cNvSpPr>
            <a:spLocks noChangeArrowheads="1"/>
          </p:cNvSpPr>
          <p:nvPr/>
        </p:nvSpPr>
        <p:spPr bwMode="auto">
          <a:xfrm>
            <a:off x="4211638" y="1628775"/>
            <a:ext cx="485775" cy="720725"/>
          </a:xfrm>
          <a:prstGeom prst="downArrow">
            <a:avLst>
              <a:gd name="adj1" fmla="val 50000"/>
              <a:gd name="adj2" fmla="val 37092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>
              <a:solidFill>
                <a:schemeClr val="accent2"/>
              </a:solidFill>
            </a:endParaRPr>
          </a:p>
        </p:txBody>
      </p:sp>
      <p:sp>
        <p:nvSpPr>
          <p:cNvPr id="38920" name="AutoShape 8"/>
          <p:cNvSpPr>
            <a:spLocks noChangeArrowheads="1"/>
          </p:cNvSpPr>
          <p:nvPr/>
        </p:nvSpPr>
        <p:spPr bwMode="auto">
          <a:xfrm>
            <a:off x="6443663" y="3213100"/>
            <a:ext cx="733425" cy="1717675"/>
          </a:xfrm>
          <a:prstGeom prst="curvedLeftArrow">
            <a:avLst>
              <a:gd name="adj1" fmla="val 46840"/>
              <a:gd name="adj2" fmla="val 93680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38921" name="Oval 9"/>
          <p:cNvSpPr>
            <a:spLocks noChangeArrowheads="1"/>
          </p:cNvSpPr>
          <p:nvPr/>
        </p:nvSpPr>
        <p:spPr bwMode="auto">
          <a:xfrm>
            <a:off x="3924300" y="4941888"/>
            <a:ext cx="4968875" cy="1584325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ChangeArrowheads="1"/>
          </p:cNvSpPr>
          <p:nvPr/>
        </p:nvSpPr>
        <p:spPr bwMode="auto">
          <a:xfrm>
            <a:off x="179388" y="333375"/>
            <a:ext cx="8713787" cy="6119813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es-CL" altLang="es-CL" sz="1800" dirty="0" smtClean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AUTORIDADES QUE INTERVIENEN EN EL PROCESO DE CALIFICACIÓN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OFICIAL DE DIVISIÓN: 	Responsable de la hoja de vida y proponer al calificador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			directo las notas. Debe mantener los datos de los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			calificados actualizados.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CALIFICADOR DIRECTO: Califica y propone al calificador superior.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CALIFICADOR SUPERIOR: Responsable de supervigilar el proceso y puede 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			      modificar notas.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JUNTA DE SELECCIÓN: Revisa las calificaciones y puede modificar notas.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			Define la lista y la nota final.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endParaRPr lang="es-CL" altLang="es-CL" sz="2000" dirty="0" smtClean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JUNTA DE APELACIONES: Revisa y define las apelaciones. Su resolución final</a:t>
            </a:r>
          </a:p>
          <a:p>
            <a:pPr algn="just" eaLnBrk="1" hangingPunct="1">
              <a:spcBef>
                <a:spcPct val="0"/>
              </a:spcBef>
              <a:buFontTx/>
              <a:buNone/>
              <a:defRPr/>
            </a:pPr>
            <a:r>
              <a:rPr lang="es-CL" altLang="es-CL" sz="200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ea typeface="Segoe UI Black" panose="020B0A02040204020203" pitchFamily="34" charset="0"/>
                <a:cs typeface="Times New Roman" panose="02020603050405020304" pitchFamily="18" charset="0"/>
              </a:rPr>
              <a:t>			     administrativamente es inapelable.</a:t>
            </a:r>
            <a:endParaRPr lang="es-CL" altLang="es-CL" sz="1800" dirty="0" smtClean="0">
              <a:latin typeface="Times New Roman" panose="02020603050405020304" pitchFamily="18" charset="0"/>
              <a:ea typeface="Segoe UI Black" panose="020B0A02040204020203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096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0967" name="Imagen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1914525"/>
            <a:ext cx="8878888" cy="272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1987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altLang="es-CL" smtClean="0"/>
          </a:p>
        </p:txBody>
      </p:sp>
      <p:sp>
        <p:nvSpPr>
          <p:cNvPr id="4" name="Rectángulo 3"/>
          <p:cNvSpPr/>
          <p:nvPr/>
        </p:nvSpPr>
        <p:spPr>
          <a:xfrm>
            <a:off x="179512" y="188640"/>
            <a:ext cx="8784976" cy="6552728"/>
          </a:xfrm>
          <a:prstGeom prst="rect">
            <a:avLst/>
          </a:prstGeom>
          <a:solidFill>
            <a:schemeClr val="bg1"/>
          </a:solidFill>
          <a:ln w="28575"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pic>
        <p:nvPicPr>
          <p:cNvPr id="41991" name="Imagen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7850"/>
            <a:ext cx="8964613" cy="485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ángulo 1"/>
          <p:cNvSpPr/>
          <p:nvPr/>
        </p:nvSpPr>
        <p:spPr>
          <a:xfrm>
            <a:off x="1116013" y="2420938"/>
            <a:ext cx="1943100" cy="215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6" name="Elipse 5"/>
          <p:cNvSpPr/>
          <p:nvPr/>
        </p:nvSpPr>
        <p:spPr>
          <a:xfrm>
            <a:off x="323850" y="2176463"/>
            <a:ext cx="431800" cy="10953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3011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3012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4301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500" y="890588"/>
            <a:ext cx="8304213" cy="570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4035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4036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44037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863" y="1016000"/>
            <a:ext cx="8631237" cy="558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5059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5060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323850" y="908050"/>
          <a:ext cx="8640763" cy="5143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0422">
                  <a:extLst>
                    <a:ext uri="{9D8B030D-6E8A-4147-A177-3AD203B41FA5}">
                      <a16:colId xmlns:a16="http://schemas.microsoft.com/office/drawing/2014/main" xmlns="" val="1162940426"/>
                    </a:ext>
                  </a:extLst>
                </a:gridCol>
                <a:gridCol w="7280341">
                  <a:extLst>
                    <a:ext uri="{9D8B030D-6E8A-4147-A177-3AD203B41FA5}">
                      <a16:colId xmlns:a16="http://schemas.microsoft.com/office/drawing/2014/main" xmlns="" val="1246841916"/>
                    </a:ext>
                  </a:extLst>
                </a:gridCol>
              </a:tblGrid>
              <a:tr h="617232">
                <a:tc>
                  <a:txBody>
                    <a:bodyPr/>
                    <a:lstStyle/>
                    <a:p>
                      <a:r>
                        <a:rPr lang="es-E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N°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CUALIDADES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xmlns="" val="2390985862"/>
                  </a:ext>
                </a:extLst>
              </a:tr>
              <a:tr h="822951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Atención a compromisos financieros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Grado de responsabilidad en el manejo de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sus haberes. Cumplimiento de compromisos económicos contraídos.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71919360"/>
                  </a:ext>
                </a:extLst>
              </a:tr>
              <a:tr h="822951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Compañerismo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Aptitud para ofrecer, espontánea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desinteresadamente, su ayuda a los demás. Armonía con sus compañeros de profesión.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96539679"/>
                  </a:ext>
                </a:extLst>
              </a:tr>
              <a:tr h="822951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Cooperación con el servicio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Grado de integración,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espontaneidad y </a:t>
                      </a:r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predisposición para participar en beneficio del servicio institucional.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58307266"/>
                  </a:ext>
                </a:extLst>
              </a:tr>
              <a:tr h="617232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Disciplina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Observancia del ordenamiento establecido en la institución.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38926062"/>
                  </a:ext>
                </a:extLst>
              </a:tr>
              <a:tr h="822951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Espíritu deportivo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 de participación en actividades deportivas. Resultados de controles físicos reglamentarios.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33046304"/>
                  </a:ext>
                </a:extLst>
              </a:tr>
              <a:tr h="617232">
                <a:tc>
                  <a:txBody>
                    <a:bodyPr/>
                    <a:lstStyle/>
                    <a:p>
                      <a:pPr algn="ctr"/>
                      <a:r>
                        <a:rPr lang="es-E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en-US" sz="14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Lealtad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Cumplimiento de las exigencias de las leyes de la fidelidad y del honor.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6" marB="45716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783438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6084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46085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" y="1127125"/>
            <a:ext cx="8697913" cy="482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7107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7108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4710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863" y="765175"/>
            <a:ext cx="8296275" cy="597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8131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8132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827088" y="1208088"/>
          <a:ext cx="7921625" cy="321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5707">
                  <a:extLst>
                    <a:ext uri="{9D8B030D-6E8A-4147-A177-3AD203B41FA5}">
                      <a16:colId xmlns:a16="http://schemas.microsoft.com/office/drawing/2014/main" xmlns="" val="1218915089"/>
                    </a:ext>
                  </a:extLst>
                </a:gridCol>
                <a:gridCol w="6745918">
                  <a:extLst>
                    <a:ext uri="{9D8B030D-6E8A-4147-A177-3AD203B41FA5}">
                      <a16:colId xmlns:a16="http://schemas.microsoft.com/office/drawing/2014/main" xmlns="" val="4053929950"/>
                    </a:ext>
                  </a:extLst>
                </a:gridCol>
              </a:tblGrid>
              <a:tr h="663247">
                <a:tc>
                  <a:txBody>
                    <a:bodyPr/>
                    <a:lstStyle/>
                    <a:p>
                      <a:r>
                        <a:rPr lang="es-E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N°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2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CUALIDADES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/>
                </a:tc>
                <a:extLst>
                  <a:ext uri="{0D108BD9-81ED-4DB2-BD59-A6C34878D82A}">
                    <a16:rowId xmlns:a16="http://schemas.microsoft.com/office/drawing/2014/main" xmlns="" val="892880226"/>
                  </a:ext>
                </a:extLst>
              </a:tr>
              <a:tr h="663247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28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Responsabilidad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Obligación de responder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cabalmente por su cargo y puestos asignados.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551297"/>
                  </a:ext>
                </a:extLst>
              </a:tr>
              <a:tr h="822969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Vocación Profesional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Grado de interés y dedicación en las labores profesionales. Capacidad de aceptar la vida naval con sus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complejidades.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22476729"/>
                  </a:ext>
                </a:extLst>
              </a:tr>
              <a:tr h="1066812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Espíritu de superación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Grado de interés y esfuerzo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para mejorar sus capacidades y conocimientos profesionales, manteniéndolos actualizados. Resultado obtenido de cursos realizados.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49" marR="91449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76416069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9155" name="Rectangle 2"/>
          <p:cNvSpPr>
            <a:spLocks noChangeArrowheads="1"/>
          </p:cNvSpPr>
          <p:nvPr/>
        </p:nvSpPr>
        <p:spPr bwMode="auto">
          <a:xfrm>
            <a:off x="0" y="692150"/>
            <a:ext cx="9144000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49156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graphicFrame>
        <p:nvGraphicFramePr>
          <p:cNvPr id="2" name="Tabla 1"/>
          <p:cNvGraphicFramePr>
            <a:graphicFrameLocks noGrp="1"/>
          </p:cNvGraphicFramePr>
          <p:nvPr/>
        </p:nvGraphicFramePr>
        <p:xfrm>
          <a:off x="323850" y="1012825"/>
          <a:ext cx="8351838" cy="4905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4450">
                  <a:extLst>
                    <a:ext uri="{9D8B030D-6E8A-4147-A177-3AD203B41FA5}">
                      <a16:colId xmlns:a16="http://schemas.microsoft.com/office/drawing/2014/main" xmlns="" val="1339071931"/>
                    </a:ext>
                  </a:extLst>
                </a:gridCol>
                <a:gridCol w="7287388">
                  <a:extLst>
                    <a:ext uri="{9D8B030D-6E8A-4147-A177-3AD203B41FA5}">
                      <a16:colId xmlns:a16="http://schemas.microsoft.com/office/drawing/2014/main" xmlns="" val="673073018"/>
                    </a:ext>
                  </a:extLst>
                </a:gridCol>
              </a:tblGrid>
              <a:tr h="518590">
                <a:tc>
                  <a:txBody>
                    <a:bodyPr/>
                    <a:lstStyle/>
                    <a:p>
                      <a:r>
                        <a:rPr lang="es-E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N°</a:t>
                      </a:r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 smtClean="0"/>
                        <a:t>CUALIDADES</a:t>
                      </a:r>
                      <a:endParaRPr lang="en-US" sz="1800" dirty="0"/>
                    </a:p>
                  </a:txBody>
                  <a:tcPr marL="91432" marR="91432" marT="45724" marB="45724"/>
                </a:tc>
                <a:extLst>
                  <a:ext uri="{0D108BD9-81ED-4DB2-BD59-A6C34878D82A}">
                    <a16:rowId xmlns:a16="http://schemas.microsoft.com/office/drawing/2014/main" xmlns="" val="4122613884"/>
                  </a:ext>
                </a:extLst>
              </a:tr>
              <a:tr h="518590">
                <a:tc gridSpan="2">
                  <a:txBody>
                    <a:bodyPr/>
                    <a:lstStyle/>
                    <a:p>
                      <a:pPr algn="ctr"/>
                      <a:r>
                        <a:rPr lang="es-ES" sz="1800" b="1" dirty="0" smtClean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CUALIDADES MILITARES</a:t>
                      </a:r>
                    </a:p>
                  </a:txBody>
                  <a:tcPr marL="91432" marR="91432" marT="45724" marB="45724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4962075"/>
                  </a:ext>
                </a:extLst>
              </a:tr>
              <a:tr h="1155220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31</a:t>
                      </a:r>
                    </a:p>
                  </a:txBody>
                  <a:tcPr marL="91432" marR="91432" marT="45724" marB="45724"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Aptitud y capacidad de mando – subordinación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Condiciones para dirigir, infundir respeto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y obtener obediencia de sus subordinados. Capacidad de subordinación.</a:t>
                      </a:r>
                      <a:endParaRPr lang="es-ES" sz="16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sz="16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37653005"/>
                  </a:ext>
                </a:extLst>
              </a:tr>
              <a:tr h="1066900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32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Aptitud y capacidad para el grado superior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Condiciones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profesionales que lo hacen apto para desempeñarse en el grado superior. Eficiencia con que se ha desempeñado al asumir cargos o puestos de mayor grado que el que le corresponde.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53658501"/>
                  </a:ext>
                </a:extLst>
              </a:tr>
              <a:tr h="579175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33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Espíritu militar</a:t>
                      </a:r>
                    </a:p>
                    <a:p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Apariencia,</a:t>
                      </a:r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apostura, energía y vitalidad que imprime sus actuaciones.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24467725"/>
                  </a:ext>
                </a:extLst>
              </a:tr>
              <a:tr h="1066900">
                <a:tc>
                  <a:txBody>
                    <a:bodyPr/>
                    <a:lstStyle/>
                    <a:p>
                      <a:pPr algn="ctr"/>
                      <a:r>
                        <a:rPr lang="es-ES" sz="16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34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sz="16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Aptitud</a:t>
                      </a:r>
                      <a:r>
                        <a:rPr lang="es-ES" sz="1600" b="1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de instructor</a:t>
                      </a:r>
                    </a:p>
                    <a:p>
                      <a:r>
                        <a:rPr lang="es-ES" sz="1600" b="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Capacidad para darse a entender y traspasar conocimientos en forma clara y sencilla, utilizando un lenguaje adecuado y expresivo. Capacidad para recibir enseñanzas profesionales y aplicarlas correctamente.</a:t>
                      </a:r>
                      <a:endParaRPr lang="en-US" sz="16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1432" marR="91432" marT="45724" marB="45724">
                    <a:solidFill>
                      <a:schemeClr val="accent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75002907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0180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2916238" y="1196975"/>
            <a:ext cx="5759450" cy="5040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3040063" y="1431925"/>
            <a:ext cx="5203825" cy="344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sz="2000" b="1"/>
              <a:t>PERÍODO ANUAL DE CALIFICACIÓN</a:t>
            </a:r>
            <a:endParaRPr lang="es-ES" altLang="es-CL" sz="2000"/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El período anual de calificación comprenderá un año calendario, desde el 1º de Julio al 30 de Junio del año siguiente, dividiéndose en dos períodos parciales: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Primer período parcial: 	Desde el 1º de Julio al 31 de Diciembre.</a:t>
            </a:r>
          </a:p>
          <a:p>
            <a:pPr eaLnBrk="1" hangingPunct="1"/>
            <a:r>
              <a:rPr lang="es-ES" altLang="es-CL" sz="2000"/>
              <a:t>Segundo período parcial: Desde el 1º de Enero al 30 de Junio.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1204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539750" y="1125538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755650" y="1339850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2700338" y="1125538"/>
            <a:ext cx="5975350" cy="508476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auto">
          <a:xfrm>
            <a:off x="2700338" y="1125538"/>
            <a:ext cx="5922962" cy="503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/>
              <a:t>La escala para evaluar cada anotación registrada en la Hoja de Vida es la que se señala: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Sobresaliente (S): La cualidad que se evalúa es calificada con nota </a:t>
            </a:r>
            <a:r>
              <a:rPr lang="es-ES" altLang="es-CL" b="1">
                <a:solidFill>
                  <a:srgbClr val="FF0000"/>
                </a:solidFill>
              </a:rPr>
              <a:t>7.0 ó 6,8.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Meritorio (M): La cualidad que se evalúa es calificada con una de las siguientes notas: 6.6; 6.3 ó 6.0.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Normal (N): La cualidad que se evalúa es calificada con una de las siguientes notas: 5.9; 5.2 ó 4.5.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Bajo lo Normal (BN): La cualidad que se evalúa es calificada con una de las siguientes notas: </a:t>
            </a:r>
            <a:r>
              <a:rPr lang="es-ES" altLang="es-CL" b="1">
                <a:solidFill>
                  <a:srgbClr val="FF0000"/>
                </a:solidFill>
              </a:rPr>
              <a:t>4.4; 3.7 ó 3.0.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Deficiente (D): La cualidad que se evalúa es calificada con una de las siguientes notas: </a:t>
            </a:r>
            <a:r>
              <a:rPr lang="es-ES" altLang="es-CL" b="1">
                <a:solidFill>
                  <a:srgbClr val="FF0000"/>
                </a:solidFill>
              </a:rPr>
              <a:t>2.9; 2.0 ó 1.0.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2228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2916238" y="1196975"/>
            <a:ext cx="5759450" cy="5040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3040063" y="1268413"/>
            <a:ext cx="5564187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sz="2000"/>
              <a:t>También se podrá calificar una cualidad sin ser necesario estampar una anotación para justificar la nota; definiéndose ésta por la sola observación de la cualidad en el calificado. 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Las notas serán 6.6, 6.3, 6.0, 5.9, 5.2 ó 4.5.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Las notas 7.0 y 6.8 deben estar justificadas en la Hoja de Vida con una respectiva anotación de Mérito (S).</a:t>
            </a:r>
          </a:p>
          <a:p>
            <a:pPr eaLnBrk="1" hangingPunct="1"/>
            <a:r>
              <a:rPr lang="es-ES" altLang="es-CL" sz="2000"/>
              <a:t>Las notas 4.4, 3.7, 3.0, 2.9; 2.0 y 1.0.</a:t>
            </a:r>
          </a:p>
          <a:p>
            <a:pPr eaLnBrk="1" hangingPunct="1"/>
            <a:r>
              <a:rPr lang="es-ES" altLang="es-CL" sz="2000"/>
              <a:t>deben estar justificadas en la Hoja de Vida con una respectiva anotación de Demérito (BN) ó (D). </a:t>
            </a:r>
          </a:p>
          <a:p>
            <a:pPr eaLnBrk="1" hangingPunct="1"/>
            <a:endParaRPr lang="es-ES" altLang="es-CL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8"/>
          <p:cNvSpPr>
            <a:spLocks noChangeArrowheads="1"/>
          </p:cNvSpPr>
          <p:nvPr/>
        </p:nvSpPr>
        <p:spPr bwMode="auto">
          <a:xfrm>
            <a:off x="323850" y="71438"/>
            <a:ext cx="8640763" cy="8366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3251" name="Rectangle 2"/>
          <p:cNvSpPr>
            <a:spLocks noChangeArrowheads="1"/>
          </p:cNvSpPr>
          <p:nvPr/>
        </p:nvSpPr>
        <p:spPr bwMode="auto">
          <a:xfrm>
            <a:off x="-36513" y="669925"/>
            <a:ext cx="9144001" cy="61658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3252" name="WordArt 7"/>
          <p:cNvSpPr>
            <a:spLocks noChangeArrowheads="1" noChangeShapeType="1" noTextEdit="1"/>
          </p:cNvSpPr>
          <p:nvPr/>
        </p:nvSpPr>
        <p:spPr bwMode="auto">
          <a:xfrm>
            <a:off x="1476375" y="176213"/>
            <a:ext cx="6049963" cy="5159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Calificación</a:t>
            </a:r>
          </a:p>
        </p:txBody>
      </p:sp>
      <p:pic>
        <p:nvPicPr>
          <p:cNvPr id="53253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427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4277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2916238" y="1196975"/>
            <a:ext cx="5759450" cy="50403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4280" name="Text Box 8"/>
          <p:cNvSpPr txBox="1">
            <a:spLocks noChangeArrowheads="1"/>
          </p:cNvSpPr>
          <p:nvPr/>
        </p:nvSpPr>
        <p:spPr bwMode="auto">
          <a:xfrm>
            <a:off x="3040063" y="1268413"/>
            <a:ext cx="5564187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sz="2000"/>
              <a:t>Al término del Período Anual de Calificación, se calculará y registrará la Nota Media Anual de cada Cualidad (promedio) con dos decimales sin aproximación.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Ejemplo</a:t>
            </a:r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Nota 1° Período Parcial:		6,6</a:t>
            </a:r>
          </a:p>
          <a:p>
            <a:pPr eaLnBrk="1" hangingPunct="1"/>
            <a:r>
              <a:rPr lang="es-ES" altLang="es-CL" sz="2000"/>
              <a:t>Nota 2° Período Parcial:		6,3</a:t>
            </a:r>
          </a:p>
          <a:p>
            <a:pPr eaLnBrk="1" hangingPunct="1"/>
            <a:r>
              <a:rPr lang="es-ES" altLang="es-CL" sz="2000"/>
              <a:t>Promedio			6,45</a:t>
            </a:r>
          </a:p>
          <a:p>
            <a:pPr eaLnBrk="1" hangingPunct="1"/>
            <a:endParaRPr lang="es-CL" altLang="es-CL" sz="2000"/>
          </a:p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Para la Nota Media del Área se sigue el mismo procedimiento.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395288" y="1052513"/>
            <a:ext cx="8675687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5300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68313" y="1125538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611188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2338388" y="981075"/>
            <a:ext cx="6805612" cy="50784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5304" name="Text Box 8"/>
          <p:cNvSpPr txBox="1">
            <a:spLocks noChangeArrowheads="1"/>
          </p:cNvSpPr>
          <p:nvPr/>
        </p:nvSpPr>
        <p:spPr bwMode="auto">
          <a:xfrm>
            <a:off x="2413000" y="981075"/>
            <a:ext cx="669607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 b="1"/>
              <a:t>LISTAS DE CLASIFICACIÓN</a:t>
            </a:r>
            <a:endParaRPr lang="es-ES" altLang="es-CL"/>
          </a:p>
          <a:p>
            <a:pPr eaLnBrk="1" hangingPunct="1"/>
            <a:r>
              <a:rPr lang="es-ES" altLang="es-CL"/>
              <a:t>El Personal de Gente de Mar podrá ser clasificado en alguna de las siguientes Listas de Clasificación:</a:t>
            </a:r>
          </a:p>
          <a:p>
            <a:pPr eaLnBrk="1" hangingPunct="1"/>
            <a:r>
              <a:rPr lang="es-ES" altLang="es-CL"/>
              <a:t>- Lista 1 Muy Buena.</a:t>
            </a:r>
          </a:p>
          <a:p>
            <a:pPr eaLnBrk="1" hangingPunct="1"/>
            <a:r>
              <a:rPr lang="es-ES" altLang="es-CL"/>
              <a:t>- Lista 2 Normal.</a:t>
            </a:r>
          </a:p>
          <a:p>
            <a:pPr eaLnBrk="1" hangingPunct="1"/>
            <a:r>
              <a:rPr lang="es-ES" altLang="es-CL"/>
              <a:t>- Lista 3 Condicional.</a:t>
            </a:r>
          </a:p>
          <a:p>
            <a:pPr eaLnBrk="1" hangingPunct="1"/>
            <a:r>
              <a:rPr lang="es-ES" altLang="es-CL"/>
              <a:t>- Lista 4 Deficiente.</a:t>
            </a:r>
          </a:p>
          <a:p>
            <a:pPr eaLnBrk="1" hangingPunct="1"/>
            <a:endParaRPr lang="es-ES" altLang="es-CL"/>
          </a:p>
          <a:p>
            <a:pPr eaLnBrk="1" hangingPunct="1"/>
            <a:r>
              <a:rPr lang="es-ES" altLang="es-CL"/>
              <a:t>Las condiciones para cada Lista de Clasificación son las que se indican: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/>
              <a:t>- Lista 1 Nota Media para la Calificación Anual entre 7.0 y 6.0.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/>
              <a:t>- Lista 2 Nota Media para la Calificación Anual entre 5.9 y 4.5.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/>
              <a:t>- Lista 3 Nota Media para la Calificación Anual entre 4.5 y 3.0.</a:t>
            </a:r>
          </a:p>
          <a:p>
            <a:pPr eaLnBrk="1" hangingPunct="1">
              <a:lnSpc>
                <a:spcPct val="150000"/>
              </a:lnSpc>
            </a:pPr>
            <a:r>
              <a:rPr lang="es-ES" altLang="es-CL"/>
              <a:t>- Lista 4 Nota Media para la Calificación Anual inferior a 3.0</a:t>
            </a:r>
          </a:p>
          <a:p>
            <a:pPr eaLnBrk="1" hangingPunct="1"/>
            <a:r>
              <a:rPr lang="es-ES" altLang="es-CL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468313" y="1125538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6324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755650" y="1268413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971550" y="1412875"/>
            <a:ext cx="1584325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ES" altLang="es-CL" sz="1400"/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2843213" y="1412875"/>
            <a:ext cx="5759450" cy="21605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 altLang="es-CL"/>
          </a:p>
        </p:txBody>
      </p:sp>
      <p:sp>
        <p:nvSpPr>
          <p:cNvPr id="56328" name="Text Box 8"/>
          <p:cNvSpPr txBox="1">
            <a:spLocks noChangeArrowheads="1"/>
          </p:cNvSpPr>
          <p:nvPr/>
        </p:nvSpPr>
        <p:spPr bwMode="auto">
          <a:xfrm>
            <a:off x="3040063" y="1485900"/>
            <a:ext cx="5564187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r>
              <a:rPr lang="es-ES" altLang="es-CL"/>
              <a:t>El personal clasificado en Lista Cuatro y el clasificado por segunda vez consecutiva en Lista Tres, deberá integrar la Lista de Retiros aun cuando su número exceda la Cuota previamente establecida.</a:t>
            </a:r>
          </a:p>
          <a:p>
            <a:pPr eaLnBrk="1" hangingPunct="1"/>
            <a:endParaRPr lang="es-CL" altLang="es-CL"/>
          </a:p>
          <a:p>
            <a:pPr eaLnBrk="1" hangingPunct="1"/>
            <a:endParaRPr lang="es-ES" alt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684213" y="3644900"/>
            <a:ext cx="7920037" cy="2319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6330" name="Text Box 11"/>
          <p:cNvSpPr txBox="1">
            <a:spLocks noChangeArrowheads="1"/>
          </p:cNvSpPr>
          <p:nvPr/>
        </p:nvSpPr>
        <p:spPr bwMode="auto">
          <a:xfrm>
            <a:off x="973138" y="3429000"/>
            <a:ext cx="7559675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/>
            <a:endParaRPr lang="es-ES" altLang="es-CL" sz="2000"/>
          </a:p>
          <a:p>
            <a:pPr eaLnBrk="1" hangingPunct="1"/>
            <a:r>
              <a:rPr lang="es-ES" altLang="es-CL" sz="2000"/>
              <a:t>Con una Amonestación Grado “B” no se puede clasificar en Lista Uno; con dos o más Amonestaciones Grado “B”, no puede clasificarse en Lista Dos.</a:t>
            </a:r>
          </a:p>
          <a:p>
            <a:pPr eaLnBrk="1" hangingPunct="1"/>
            <a:r>
              <a:rPr lang="es-ES" altLang="es-CL" sz="2000"/>
              <a:t>Una Amonestación Grado “C”, no se puede clasificar en Lista Uno o Dos; con más Amonestaciones Grado “C”, se debe clasificar en Lista Cuatro.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pic>
        <p:nvPicPr>
          <p:cNvPr id="57347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700" y="2001838"/>
            <a:ext cx="9169400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ángulo 3"/>
          <p:cNvSpPr>
            <a:spLocks noChangeArrowheads="1"/>
          </p:cNvSpPr>
          <p:nvPr/>
        </p:nvSpPr>
        <p:spPr bwMode="auto">
          <a:xfrm>
            <a:off x="3059113" y="963613"/>
            <a:ext cx="5905500" cy="20764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en-US" sz="1100" b="1">
                <a:solidFill>
                  <a:srgbClr val="000000"/>
                </a:solidFill>
              </a:rPr>
              <a:t>CUALIDADES	</a:t>
            </a:r>
            <a:r>
              <a:rPr lang="pt-BR" altLang="en-US" sz="1000" b="1">
                <a:solidFill>
                  <a:srgbClr val="000000"/>
                </a:solidFill>
              </a:rPr>
              <a:t>PRIMER PERÍODO	SEGUNDO PERÍODO		</a:t>
            </a:r>
          </a:p>
          <a:p>
            <a:r>
              <a:rPr lang="en-US" altLang="en-US" sz="1100" b="1">
                <a:solidFill>
                  <a:srgbClr val="000000"/>
                </a:solidFill>
              </a:rPr>
              <a:t>PERSONALES	</a:t>
            </a:r>
            <a:r>
              <a:rPr lang="en-US" altLang="en-US" sz="1000">
                <a:solidFill>
                  <a:srgbClr val="000000"/>
                </a:solidFill>
              </a:rPr>
              <a:t>1º Jul. al 31 Dic.	1º Ene. al 30 Jun.	</a:t>
            </a:r>
            <a:r>
              <a:rPr lang="en-US" altLang="en-US" sz="1000" b="1"/>
              <a:t>N0TA MEDIA ANUAL</a:t>
            </a:r>
            <a:r>
              <a:rPr lang="en-US" altLang="en-US" sz="1000" b="1">
                <a:solidFill>
                  <a:srgbClr val="000000"/>
                </a:solidFill>
              </a:rPr>
              <a:t>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Carácter		</a:t>
            </a:r>
            <a:r>
              <a:rPr lang="en-US" altLang="en-US" sz="1100" b="1">
                <a:solidFill>
                  <a:srgbClr val="000000"/>
                </a:solidFill>
              </a:rPr>
              <a:t>6,6	6,3		6,45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Conducta		</a:t>
            </a:r>
            <a:r>
              <a:rPr lang="en-US" altLang="en-US" sz="1100" b="1">
                <a:solidFill>
                  <a:srgbClr val="000000"/>
                </a:solidFill>
              </a:rPr>
              <a:t>6,6	6,3		6,45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Cortesía		</a:t>
            </a:r>
            <a:r>
              <a:rPr lang="en-US" altLang="en-US" sz="1100" b="1">
                <a:solidFill>
                  <a:srgbClr val="000000"/>
                </a:solidFill>
              </a:rPr>
              <a:t>6,3	6,6		6,45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Criterio		</a:t>
            </a:r>
            <a:r>
              <a:rPr lang="en-US" altLang="en-US" sz="1100" b="1">
                <a:solidFill>
                  <a:srgbClr val="000000"/>
                </a:solidFill>
              </a:rPr>
              <a:t>6.8	6,6		6,70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Discreción		</a:t>
            </a:r>
            <a:r>
              <a:rPr lang="en-US" altLang="en-US" sz="1100" b="1">
                <a:solidFill>
                  <a:srgbClr val="000000"/>
                </a:solidFill>
              </a:rPr>
              <a:t>6,3	7,0		6,65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Iniciativa		</a:t>
            </a:r>
            <a:r>
              <a:rPr lang="en-US" altLang="en-US" sz="1100" b="1">
                <a:solidFill>
                  <a:srgbClr val="000000"/>
                </a:solidFill>
              </a:rPr>
              <a:t>6,6	</a:t>
            </a:r>
            <a:r>
              <a:rPr lang="en-US" altLang="en-US" sz="1100" b="1"/>
              <a:t>6,6		6,60</a:t>
            </a:r>
            <a:r>
              <a:rPr lang="en-US" altLang="en-US" sz="1100" b="1">
                <a:solidFill>
                  <a:srgbClr val="000000"/>
                </a:solidFill>
              </a:rPr>
              <a:t>	</a:t>
            </a:r>
          </a:p>
          <a:p>
            <a:r>
              <a:rPr lang="en-US" altLang="en-US" sz="1000" b="1">
                <a:solidFill>
                  <a:srgbClr val="000000"/>
                </a:solidFill>
              </a:rPr>
              <a:t>Moralidad		</a:t>
            </a:r>
            <a:r>
              <a:rPr lang="en-US" altLang="en-US" sz="1100" b="1">
                <a:solidFill>
                  <a:srgbClr val="000000"/>
                </a:solidFill>
              </a:rPr>
              <a:t>7,0	6,0		6,50</a:t>
            </a:r>
            <a:r>
              <a:rPr lang="en-US" altLang="en-US" sz="1000" b="1">
                <a:solidFill>
                  <a:srgbClr val="000000"/>
                </a:solidFill>
              </a:rPr>
              <a:t>	</a:t>
            </a:r>
            <a:r>
              <a:rPr lang="es-ES" altLang="en-US" sz="1000" b="1">
                <a:solidFill>
                  <a:srgbClr val="000000"/>
                </a:solidFill>
              </a:rPr>
              <a:t>	</a:t>
            </a:r>
            <a:r>
              <a:rPr lang="en-US" altLang="en-US" sz="1000" b="1">
                <a:solidFill>
                  <a:srgbClr val="000000"/>
                </a:solidFill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ChangeArrowheads="1"/>
          </p:cNvSpPr>
          <p:nvPr/>
        </p:nvSpPr>
        <p:spPr bwMode="auto">
          <a:xfrm>
            <a:off x="468313" y="1052513"/>
            <a:ext cx="8353425" cy="55435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58372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579438" y="1171575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539750" y="765175"/>
            <a:ext cx="158432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/>
              <a:t>Calificación</a:t>
            </a:r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/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pic>
        <p:nvPicPr>
          <p:cNvPr id="58375" name="Imagen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98763" y="1350963"/>
            <a:ext cx="4572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Imagen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71850" y="1125538"/>
            <a:ext cx="1017588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7" name="Imagen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51375" y="1417638"/>
            <a:ext cx="457200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ángulo redondeado 4"/>
          <p:cNvSpPr/>
          <p:nvPr/>
        </p:nvSpPr>
        <p:spPr>
          <a:xfrm>
            <a:off x="5508625" y="1125538"/>
            <a:ext cx="2951163" cy="1212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La firma: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El calificado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El Calificador Directo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El Calificador Superior</a:t>
            </a:r>
          </a:p>
        </p:txBody>
      </p:sp>
      <p:pic>
        <p:nvPicPr>
          <p:cNvPr id="58379" name="Imagen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99238" y="2395538"/>
            <a:ext cx="49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0" name="Imagen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80063" y="4448175"/>
            <a:ext cx="2768600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ángulo redondeado 7"/>
          <p:cNvSpPr/>
          <p:nvPr/>
        </p:nvSpPr>
        <p:spPr>
          <a:xfrm>
            <a:off x="5651500" y="2924175"/>
            <a:ext cx="2665413" cy="13684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Se envía con un Memorándum a la </a:t>
            </a:r>
          </a:p>
          <a:p>
            <a:pPr algn="ctr">
              <a:defRPr/>
            </a:pPr>
            <a:r>
              <a:rPr lang="es-CL" dirty="0">
                <a:solidFill>
                  <a:schemeClr val="tx1"/>
                </a:solidFill>
              </a:rPr>
              <a:t>DGPA, junto con la Hoja de Vida.</a:t>
            </a:r>
          </a:p>
        </p:txBody>
      </p:sp>
      <p:pic>
        <p:nvPicPr>
          <p:cNvPr id="58382" name="Imagen 8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21150" y="5156200"/>
            <a:ext cx="1441450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3" name="Imagen 9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39750" y="4135438"/>
            <a:ext cx="15113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4" name="Imagen 10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93788" y="3563938"/>
            <a:ext cx="493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Flecha derecha 11"/>
          <p:cNvSpPr/>
          <p:nvPr/>
        </p:nvSpPr>
        <p:spPr>
          <a:xfrm>
            <a:off x="1295400" y="5545138"/>
            <a:ext cx="2825750" cy="4048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Rectángulo redondeado 12"/>
          <p:cNvSpPr/>
          <p:nvPr/>
        </p:nvSpPr>
        <p:spPr>
          <a:xfrm>
            <a:off x="4192588" y="4495800"/>
            <a:ext cx="1316037" cy="5889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SISCAL</a:t>
            </a:r>
          </a:p>
        </p:txBody>
      </p:sp>
      <p:sp>
        <p:nvSpPr>
          <p:cNvPr id="2" name="Elipse 1">
            <a:hlinkClick r:id="rId10" action="ppaction://hlinksldjump"/>
          </p:cNvPr>
          <p:cNvSpPr/>
          <p:nvPr/>
        </p:nvSpPr>
        <p:spPr>
          <a:xfrm>
            <a:off x="971550" y="6092825"/>
            <a:ext cx="431800" cy="431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pic>
        <p:nvPicPr>
          <p:cNvPr id="59395" name="Imagen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7688" y="1166813"/>
            <a:ext cx="8048625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auto">
          <a:xfrm>
            <a:off x="4763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pic>
        <p:nvPicPr>
          <p:cNvPr id="60419" name="Imagen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363" y="1916113"/>
            <a:ext cx="8931275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3"/>
          <p:cNvSpPr>
            <a:spLocks noChangeArrowheads="1"/>
          </p:cNvSpPr>
          <p:nvPr/>
        </p:nvSpPr>
        <p:spPr bwMode="auto">
          <a:xfrm>
            <a:off x="466725" y="600075"/>
            <a:ext cx="8353425" cy="5948363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1443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1444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61445" name="Rectangle 15"/>
          <p:cNvSpPr>
            <a:spLocks noChangeArrowheads="1"/>
          </p:cNvSpPr>
          <p:nvPr/>
        </p:nvSpPr>
        <p:spPr bwMode="auto">
          <a:xfrm>
            <a:off x="827088" y="1773238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61446" name="Rectangle 17"/>
          <p:cNvSpPr>
            <a:spLocks noChangeArrowheads="1"/>
          </p:cNvSpPr>
          <p:nvPr/>
        </p:nvSpPr>
        <p:spPr bwMode="auto">
          <a:xfrm>
            <a:off x="971550" y="2133600"/>
            <a:ext cx="15843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Hoja de Vida</a:t>
            </a:r>
          </a:p>
          <a:p>
            <a:pPr algn="ctr" eaLnBrk="1" hangingPunct="1"/>
            <a:endParaRPr lang="es-CL" altLang="es-CL" sz="1400"/>
          </a:p>
          <a:p>
            <a:pPr algn="ctr" eaLnBrk="1" hangingPunct="1"/>
            <a:endParaRPr lang="es-ES" altLang="es-CL" sz="1400"/>
          </a:p>
        </p:txBody>
      </p:sp>
      <p:sp>
        <p:nvSpPr>
          <p:cNvPr id="61447" name="Rectangle 19"/>
          <p:cNvSpPr>
            <a:spLocks noChangeArrowheads="1"/>
          </p:cNvSpPr>
          <p:nvPr/>
        </p:nvSpPr>
        <p:spPr bwMode="auto">
          <a:xfrm>
            <a:off x="4427538" y="1773238"/>
            <a:ext cx="2016125" cy="230505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/>
          </a:p>
        </p:txBody>
      </p:sp>
      <p:sp>
        <p:nvSpPr>
          <p:cNvPr id="61448" name="Rectangle 20"/>
          <p:cNvSpPr>
            <a:spLocks noChangeArrowheads="1"/>
          </p:cNvSpPr>
          <p:nvPr/>
        </p:nvSpPr>
        <p:spPr bwMode="auto">
          <a:xfrm>
            <a:off x="4500563" y="1917700"/>
            <a:ext cx="15843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Calificación</a:t>
            </a:r>
            <a:endParaRPr lang="es-ES" altLang="es-CL" sz="1400"/>
          </a:p>
        </p:txBody>
      </p:sp>
      <p:sp>
        <p:nvSpPr>
          <p:cNvPr id="61449" name="AutoShape 22"/>
          <p:cNvSpPr>
            <a:spLocks noChangeArrowheads="1"/>
          </p:cNvSpPr>
          <p:nvPr/>
        </p:nvSpPr>
        <p:spPr bwMode="auto">
          <a:xfrm rot="5400000">
            <a:off x="6903244" y="1818481"/>
            <a:ext cx="814388" cy="866775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2912 h 21600"/>
              <a:gd name="T14" fmla="*/ 18227 w 21600"/>
              <a:gd name="T15" fmla="*/ 9246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lnTo>
                  <a:pt x="21600" y="6079"/>
                </a:lnTo>
                <a:close/>
              </a:path>
            </a:pathLst>
          </a:cu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1450" name="Text Box 23"/>
          <p:cNvSpPr txBox="1">
            <a:spLocks noChangeArrowheads="1"/>
          </p:cNvSpPr>
          <p:nvPr/>
        </p:nvSpPr>
        <p:spPr bwMode="auto">
          <a:xfrm>
            <a:off x="6588125" y="2884488"/>
            <a:ext cx="1784350" cy="1192212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Lista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y</a:t>
            </a:r>
          </a:p>
          <a:p>
            <a:pPr algn="ctr" eaLnBrk="1" hangingPunct="1">
              <a:spcBef>
                <a:spcPct val="50000"/>
              </a:spcBef>
            </a:pPr>
            <a:r>
              <a:rPr lang="es-CL" altLang="es-CL" b="1">
                <a:solidFill>
                  <a:schemeClr val="bg1"/>
                </a:solidFill>
              </a:rPr>
              <a:t>Nota</a:t>
            </a:r>
            <a:endParaRPr lang="es-ES" altLang="es-CL" b="1">
              <a:solidFill>
                <a:schemeClr val="bg1"/>
              </a:solidFill>
            </a:endParaRPr>
          </a:p>
        </p:txBody>
      </p:sp>
      <p:sp>
        <p:nvSpPr>
          <p:cNvPr id="61451" name="AutoShape 24"/>
          <p:cNvSpPr>
            <a:spLocks noChangeArrowheads="1"/>
          </p:cNvSpPr>
          <p:nvPr/>
        </p:nvSpPr>
        <p:spPr bwMode="auto">
          <a:xfrm>
            <a:off x="3276600" y="2943225"/>
            <a:ext cx="649288" cy="485775"/>
          </a:xfrm>
          <a:prstGeom prst="rightArrow">
            <a:avLst>
              <a:gd name="adj1" fmla="val 50000"/>
              <a:gd name="adj2" fmla="val 33415"/>
            </a:avLst>
          </a:prstGeom>
          <a:solidFill>
            <a:srgbClr val="FF3300"/>
          </a:solidFill>
          <a:ln w="9525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1452" name="Rectangle 20"/>
          <p:cNvSpPr>
            <a:spLocks noChangeArrowheads="1"/>
          </p:cNvSpPr>
          <p:nvPr/>
        </p:nvSpPr>
        <p:spPr bwMode="auto">
          <a:xfrm>
            <a:off x="2771775" y="2565400"/>
            <a:ext cx="15843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r>
              <a:rPr lang="es-CL" altLang="es-CL" sz="1400"/>
              <a:t>Observación</a:t>
            </a:r>
          </a:p>
          <a:p>
            <a:pPr algn="ctr" eaLnBrk="1" hangingPunct="1"/>
            <a:r>
              <a:rPr lang="es-CL" altLang="es-CL" sz="1400"/>
              <a:t>diaria</a:t>
            </a:r>
            <a:endParaRPr lang="es-ES" altLang="es-CL" sz="1400"/>
          </a:p>
        </p:txBody>
      </p:sp>
      <p:sp>
        <p:nvSpPr>
          <p:cNvPr id="2" name="Rectángulo 1"/>
          <p:cNvSpPr/>
          <p:nvPr/>
        </p:nvSpPr>
        <p:spPr>
          <a:xfrm>
            <a:off x="827088" y="4386263"/>
            <a:ext cx="7545387" cy="16129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</a:rPr>
              <a:t>Con la Lista de Clasificación y la Nota respectiva, una vez terminado todo el proceso de calificación, se da por finalizado el período y comienza uno nuevo.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13"/>
          <p:cNvSpPr>
            <a:spLocks noChangeArrowheads="1"/>
          </p:cNvSpPr>
          <p:nvPr/>
        </p:nvSpPr>
        <p:spPr bwMode="auto">
          <a:xfrm>
            <a:off x="323850" y="333375"/>
            <a:ext cx="8353425" cy="6191250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2467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2468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graphicFrame>
        <p:nvGraphicFramePr>
          <p:cNvPr id="3" name="Tabla 2"/>
          <p:cNvGraphicFramePr>
            <a:graphicFrameLocks noGrp="1"/>
          </p:cNvGraphicFramePr>
          <p:nvPr/>
        </p:nvGraphicFramePr>
        <p:xfrm>
          <a:off x="755650" y="1397000"/>
          <a:ext cx="6096000" cy="1482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Período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Lista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Nota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2018</a:t>
                      </a:r>
                      <a:r>
                        <a:rPr lang="es-CL" sz="1800" baseline="0" dirty="0" smtClean="0"/>
                        <a:t> / 2019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1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6,73</a:t>
                      </a:r>
                      <a:endParaRPr lang="es-CL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2019 / 2020 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2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6,17</a:t>
                      </a:r>
                      <a:endParaRPr lang="es-CL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2020 / 2021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1</a:t>
                      </a:r>
                      <a:endParaRPr lang="es-CL" sz="1800" dirty="0"/>
                    </a:p>
                  </a:txBody>
                  <a:tcPr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6,48</a:t>
                      </a:r>
                      <a:endParaRPr lang="es-CL" sz="1800" dirty="0"/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graphicFrame>
        <p:nvGraphicFramePr>
          <p:cNvPr id="15" name="Tabla 14"/>
          <p:cNvGraphicFramePr>
            <a:graphicFrameLocks noGrp="1"/>
          </p:cNvGraphicFramePr>
          <p:nvPr/>
        </p:nvGraphicFramePr>
        <p:xfrm>
          <a:off x="755650" y="3097213"/>
          <a:ext cx="6096000" cy="1484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1078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Período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Lista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Nota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T="45749" marB="45749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1078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2018</a:t>
                      </a:r>
                      <a:r>
                        <a:rPr lang="es-CL" sz="1800" baseline="0" dirty="0" smtClean="0"/>
                        <a:t> / 2019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1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6,74</a:t>
                      </a:r>
                      <a:endParaRPr lang="es-CL" sz="1800" dirty="0"/>
                    </a:p>
                  </a:txBody>
                  <a:tcPr marT="45749" marB="45749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1078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2019 / 2020 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3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5,65</a:t>
                      </a:r>
                      <a:endParaRPr lang="es-CL" sz="1800" dirty="0"/>
                    </a:p>
                  </a:txBody>
                  <a:tcPr marT="45749" marB="45749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1078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2020 / 2021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3</a:t>
                      </a:r>
                      <a:endParaRPr lang="es-CL" sz="1800" dirty="0"/>
                    </a:p>
                  </a:txBody>
                  <a:tcPr marT="45749" marB="45749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5,43</a:t>
                      </a:r>
                      <a:endParaRPr lang="es-CL" sz="1800" dirty="0"/>
                    </a:p>
                  </a:txBody>
                  <a:tcPr marT="45749" marB="45749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Flecha izquierda 3"/>
          <p:cNvSpPr/>
          <p:nvPr/>
        </p:nvSpPr>
        <p:spPr>
          <a:xfrm>
            <a:off x="7092950" y="5876925"/>
            <a:ext cx="1366838" cy="5048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Retiro</a:t>
            </a:r>
          </a:p>
        </p:txBody>
      </p:sp>
      <p:graphicFrame>
        <p:nvGraphicFramePr>
          <p:cNvPr id="17" name="Tabla 16"/>
          <p:cNvGraphicFramePr>
            <a:graphicFrameLocks noGrp="1"/>
          </p:cNvGraphicFramePr>
          <p:nvPr/>
        </p:nvGraphicFramePr>
        <p:xfrm>
          <a:off x="755650" y="4826000"/>
          <a:ext cx="6049963" cy="14827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65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1665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1665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Período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Lista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>
                          <a:solidFill>
                            <a:schemeClr val="tx1"/>
                          </a:solidFill>
                        </a:rPr>
                        <a:t>Nota</a:t>
                      </a:r>
                      <a:endParaRPr lang="es-CL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39" marR="91439" marT="45700" marB="4570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2018</a:t>
                      </a:r>
                      <a:r>
                        <a:rPr lang="es-CL" sz="1800" baseline="0" dirty="0" smtClean="0"/>
                        <a:t> / 2019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1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6,73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2019 / 2020 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1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6,13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r>
                        <a:rPr lang="es-CL" sz="1800" dirty="0" smtClean="0"/>
                        <a:t>2020 / 2021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4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800" dirty="0" smtClean="0"/>
                        <a:t>4,34</a:t>
                      </a:r>
                      <a:endParaRPr lang="es-CL" sz="1800" dirty="0"/>
                    </a:p>
                  </a:txBody>
                  <a:tcPr marL="91439" marR="91439" marT="45700" marB="4570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19" name="Flecha izquierda 18"/>
          <p:cNvSpPr/>
          <p:nvPr/>
        </p:nvSpPr>
        <p:spPr>
          <a:xfrm>
            <a:off x="7092950" y="4149725"/>
            <a:ext cx="1366838" cy="5032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b="1" dirty="0">
                <a:solidFill>
                  <a:srgbClr val="FF0000"/>
                </a:solidFill>
              </a:rPr>
              <a:t>Retiro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ChangeArrowheads="1"/>
          </p:cNvSpPr>
          <p:nvPr/>
        </p:nvSpPr>
        <p:spPr bwMode="auto">
          <a:xfrm>
            <a:off x="395288" y="549275"/>
            <a:ext cx="8280400" cy="5976938"/>
          </a:xfrm>
          <a:prstGeom prst="rect">
            <a:avLst/>
          </a:prstGeom>
          <a:solidFill>
            <a:schemeClr val="bg1"/>
          </a:solidFill>
          <a:ln w="5715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>
              <a:solidFill>
                <a:srgbClr val="000000"/>
              </a:solidFill>
            </a:endParaRPr>
          </a:p>
        </p:txBody>
      </p:sp>
      <p:sp>
        <p:nvSpPr>
          <p:cNvPr id="63491" name="WordArt 3"/>
          <p:cNvSpPr>
            <a:spLocks noChangeArrowheads="1" noChangeShapeType="1" noTextEdit="1"/>
          </p:cNvSpPr>
          <p:nvPr/>
        </p:nvSpPr>
        <p:spPr bwMode="auto">
          <a:xfrm>
            <a:off x="1403350" y="2420938"/>
            <a:ext cx="5761038" cy="936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63492" name="WordArt 4"/>
          <p:cNvSpPr>
            <a:spLocks noChangeArrowheads="1" noChangeShapeType="1" noTextEdit="1"/>
          </p:cNvSpPr>
          <p:nvPr/>
        </p:nvSpPr>
        <p:spPr bwMode="auto">
          <a:xfrm>
            <a:off x="1476375" y="619125"/>
            <a:ext cx="590550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justicia.</a:t>
            </a:r>
          </a:p>
        </p:txBody>
      </p:sp>
      <p:sp>
        <p:nvSpPr>
          <p:cNvPr id="63493" name="WordArt 5"/>
          <p:cNvSpPr>
            <a:spLocks noChangeArrowheads="1" noChangeShapeType="1" noTextEdit="1"/>
          </p:cNvSpPr>
          <p:nvPr/>
        </p:nvSpPr>
        <p:spPr bwMode="auto">
          <a:xfrm>
            <a:off x="1042988" y="4221163"/>
            <a:ext cx="37449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Hoja de Vida</a:t>
            </a:r>
          </a:p>
        </p:txBody>
      </p:sp>
      <p:sp>
        <p:nvSpPr>
          <p:cNvPr id="63494" name="WordArt 6"/>
          <p:cNvSpPr>
            <a:spLocks noChangeArrowheads="1" noChangeShapeType="1" noTextEdit="1"/>
          </p:cNvSpPr>
          <p:nvPr/>
        </p:nvSpPr>
        <p:spPr bwMode="auto">
          <a:xfrm>
            <a:off x="4211638" y="5373688"/>
            <a:ext cx="44291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333399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La calificación.</a:t>
            </a:r>
          </a:p>
        </p:txBody>
      </p:sp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4211638" y="1628775"/>
            <a:ext cx="485775" cy="720725"/>
          </a:xfrm>
          <a:prstGeom prst="downArrow">
            <a:avLst>
              <a:gd name="adj1" fmla="val 50000"/>
              <a:gd name="adj2" fmla="val 37092"/>
            </a:avLst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 altLang="es-CL">
              <a:solidFill>
                <a:srgbClr val="333399"/>
              </a:solidFill>
            </a:endParaRPr>
          </a:p>
        </p:txBody>
      </p:sp>
      <p:sp>
        <p:nvSpPr>
          <p:cNvPr id="63496" name="AutoShape 8"/>
          <p:cNvSpPr>
            <a:spLocks noChangeArrowheads="1"/>
          </p:cNvSpPr>
          <p:nvPr/>
        </p:nvSpPr>
        <p:spPr bwMode="auto">
          <a:xfrm>
            <a:off x="6443663" y="3213100"/>
            <a:ext cx="733425" cy="1717675"/>
          </a:xfrm>
          <a:prstGeom prst="curvedLeftArrow">
            <a:avLst>
              <a:gd name="adj1" fmla="val 46840"/>
              <a:gd name="adj2" fmla="val 93680"/>
              <a:gd name="adj3" fmla="val 33333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13"/>
          <p:cNvSpPr>
            <a:spLocks noChangeArrowheads="1"/>
          </p:cNvSpPr>
          <p:nvPr/>
        </p:nvSpPr>
        <p:spPr bwMode="auto">
          <a:xfrm>
            <a:off x="323850" y="665163"/>
            <a:ext cx="8640763" cy="6192837"/>
          </a:xfrm>
          <a:prstGeom prst="rect">
            <a:avLst/>
          </a:prstGeom>
          <a:solidFill>
            <a:schemeClr val="bg1"/>
          </a:solidFill>
          <a:ln w="38100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4515" name="Rectangle 2"/>
          <p:cNvSpPr>
            <a:spLocks noChangeArrowheads="1"/>
          </p:cNvSpPr>
          <p:nvPr/>
        </p:nvSpPr>
        <p:spPr bwMode="auto">
          <a:xfrm>
            <a:off x="323850" y="0"/>
            <a:ext cx="8640763" cy="83661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CL" altLang="es-CL"/>
          </a:p>
        </p:txBody>
      </p:sp>
      <p:sp>
        <p:nvSpPr>
          <p:cNvPr id="64516" name="WordArt 4"/>
          <p:cNvSpPr>
            <a:spLocks noChangeArrowheads="1" noChangeShapeType="1" noTextEdit="1"/>
          </p:cNvSpPr>
          <p:nvPr/>
        </p:nvSpPr>
        <p:spPr bwMode="auto">
          <a:xfrm>
            <a:off x="1763713" y="144463"/>
            <a:ext cx="5329237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El proceso de Calificación.</a:t>
            </a:r>
          </a:p>
        </p:txBody>
      </p:sp>
      <p:sp>
        <p:nvSpPr>
          <p:cNvPr id="2" name="Rectángulo 1"/>
          <p:cNvSpPr/>
          <p:nvPr/>
        </p:nvSpPr>
        <p:spPr>
          <a:xfrm>
            <a:off x="3345758" y="2924944"/>
            <a:ext cx="2522386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8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FIN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460375" y="-107950"/>
            <a:ext cx="7886700" cy="51276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s-CL" sz="3600" dirty="0"/>
              <a:t>Preguntas</a:t>
            </a:r>
          </a:p>
        </p:txBody>
      </p:sp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98884" y="476673"/>
            <a:ext cx="8793789" cy="6120679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¿Quién realiza el proceso de llenado de una Hoja de Vida?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¿Cuáles son los componentes que conforman una Hoja de Vida?</a:t>
            </a:r>
          </a:p>
          <a:p>
            <a:pPr>
              <a:defRPr/>
            </a:pPr>
            <a:endParaRPr lang="es-CL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¿En qué elementos se basa una Oficial para elaborar una calificación?</a:t>
            </a: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endParaRPr lang="es-CL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¿Cuál es el resultado final de todo el proceso de calificació</a:t>
            </a: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</a:rPr>
              <a:t>n</a:t>
            </a: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?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¿Cuáles son las anotaciones que el Calificador no evalúa? 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¿Qué es una constancia? </a:t>
            </a:r>
          </a:p>
          <a:p>
            <a:pPr>
              <a:defRPr/>
            </a:pPr>
            <a:endParaRPr lang="es-CL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>
          <a:xfrm>
            <a:off x="460375" y="-100013"/>
            <a:ext cx="7886700" cy="671513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es-CL" sz="3600" dirty="0"/>
              <a:t>Preguntas</a:t>
            </a:r>
          </a:p>
        </p:txBody>
      </p:sp>
      <p:sp>
        <p:nvSpPr>
          <p:cNvPr id="7" name="Marcador de texto 6"/>
          <p:cNvSpPr>
            <a:spLocks noGrp="1"/>
          </p:cNvSpPr>
          <p:nvPr>
            <p:ph type="body" idx="1"/>
          </p:nvPr>
        </p:nvSpPr>
        <p:spPr>
          <a:xfrm>
            <a:off x="198884" y="426533"/>
            <a:ext cx="8793789" cy="6170819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Indique cómo se gestiona computacionalmente el proceso de Calificación de Gente de Mar.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¿Se deben evaluar las anotaciones de demérito y de mérito? </a:t>
            </a:r>
          </a:p>
          <a:p>
            <a:pPr>
              <a:defRPr/>
            </a:pPr>
            <a:endParaRPr lang="es-CL" sz="2400" dirty="0" smtClean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¿Hay notas de la Calificación que se tienen que justificar? 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¿Cuál es la función del Calificador Superior en el proceso de Calificación? </a:t>
            </a:r>
          </a:p>
          <a:p>
            <a:pPr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</a:endParaRPr>
          </a:p>
          <a:p>
            <a:pPr>
              <a:defRPr/>
            </a:pPr>
            <a:r>
              <a:rPr lang="es-CL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¿Cómo se envían las Calificaciones a la D.G.P.A.? </a:t>
            </a:r>
          </a:p>
          <a:p>
            <a:pPr>
              <a:defRPr/>
            </a:pPr>
            <a:endParaRPr lang="es-C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250825" y="188913"/>
            <a:ext cx="8713788" cy="64801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¿Cual es la función de la DGPA (Junta Calificadora) en el proceso de</a:t>
            </a:r>
          </a:p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la calificación?</a:t>
            </a:r>
          </a:p>
          <a:p>
            <a:pPr algn="ctr"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¿Cómo se deben escribir las anotaciones en la H. de V.?</a:t>
            </a:r>
          </a:p>
          <a:p>
            <a:pPr algn="ctr"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endParaRPr lang="es-CL" sz="24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¿Cuáles son las sanciones administrativas contempladas en</a:t>
            </a:r>
          </a:p>
          <a:p>
            <a:pPr algn="ctr">
              <a:defRPr/>
            </a:pPr>
            <a:r>
              <a:rPr lang="es-CL" sz="2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el Reglamento de Disciplina de la Armada?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1159440">
  <a:themeElements>
    <a:clrScheme name="01159440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01159440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0115944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115944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0115944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01159440</Template>
  <TotalTime>17977</TotalTime>
  <Words>2540</Words>
  <Application>Microsoft Office PowerPoint</Application>
  <PresentationFormat>Presentación en pantalla (4:3)</PresentationFormat>
  <Paragraphs>784</Paragraphs>
  <Slides>59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5" baseType="lpstr">
      <vt:lpstr>Arial</vt:lpstr>
      <vt:lpstr>Century Gothic</vt:lpstr>
      <vt:lpstr>Segoe UI Black</vt:lpstr>
      <vt:lpstr>Times New Roman</vt:lpstr>
      <vt:lpstr>Calibri</vt:lpstr>
      <vt:lpstr>01159440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Preguntas</vt:lpstr>
      <vt:lpstr>Preguntas</vt:lpstr>
      <vt:lpstr>Diapositiva 59</vt:lpstr>
    </vt:vector>
  </TitlesOfParts>
  <Company>Armada de Chile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Escuela Naval "Arturo Prat"</dc:creator>
  <cp:lastModifiedBy>15173810-9</cp:lastModifiedBy>
  <cp:revision>436</cp:revision>
  <dcterms:created xsi:type="dcterms:W3CDTF">2009-07-21T18:38:47Z</dcterms:created>
  <dcterms:modified xsi:type="dcterms:W3CDTF">2022-03-23T12:49:01Z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TC011594403082</vt:lpwstr>
  </property>
</Properties>
</file>