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3"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4" r:id="rId18"/>
    <p:sldId id="272"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0" d="100"/>
          <a:sy n="80" d="100"/>
        </p:scale>
        <p:origin x="1450"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theme" Target="theme/theme1.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viewProps" Target="view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fld id="{39843FA6-FFF6-434F-B204-01118660AF1F}" type="datetimeFigureOut">
              <a:rPr lang="es-CL" smtClean="0"/>
              <a:pPr/>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DEEF090-0BDE-4DA1-9EA3-8394C4F22FCF}"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39843FA6-FFF6-434F-B204-01118660AF1F}" type="datetimeFigureOut">
              <a:rPr lang="es-CL" smtClean="0"/>
              <a:pPr/>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DEEF090-0BDE-4DA1-9EA3-8394C4F22FCF}"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39843FA6-FFF6-434F-B204-01118660AF1F}" type="datetimeFigureOut">
              <a:rPr lang="es-CL" smtClean="0"/>
              <a:pPr/>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DEEF090-0BDE-4DA1-9EA3-8394C4F22FCF}"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fld id="{39843FA6-FFF6-434F-B204-01118660AF1F}" type="datetimeFigureOut">
              <a:rPr lang="es-CL" smtClean="0"/>
              <a:pPr/>
              <a:t>12-06-2023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DEEF090-0BDE-4DA1-9EA3-8394C4F22FCF}"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fld id="{39843FA6-FFF6-434F-B204-01118660AF1F}" type="datetimeFigureOut">
              <a:rPr lang="es-CL" smtClean="0"/>
              <a:pPr/>
              <a:t>12-06-2023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FDEEF090-0BDE-4DA1-9EA3-8394C4F22FCF}"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fld id="{39843FA6-FFF6-434F-B204-01118660AF1F}" type="datetimeFigureOut">
              <a:rPr lang="es-CL" smtClean="0"/>
              <a:pPr/>
              <a:t>12-06-2023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FDEEF090-0BDE-4DA1-9EA3-8394C4F22FCF}"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9843FA6-FFF6-434F-B204-01118660AF1F}" type="datetimeFigureOut">
              <a:rPr lang="es-CL" smtClean="0"/>
              <a:pPr/>
              <a:t>12-06-2023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FDEEF090-0BDE-4DA1-9EA3-8394C4F22FCF}"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39843FA6-FFF6-434F-B204-01118660AF1F}" type="datetimeFigureOut">
              <a:rPr lang="es-CL" smtClean="0"/>
              <a:pPr/>
              <a:t>12-06-2023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DEEF090-0BDE-4DA1-9EA3-8394C4F22FCF}"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39843FA6-FFF6-434F-B204-01118660AF1F}" type="datetimeFigureOut">
              <a:rPr lang="es-CL" smtClean="0"/>
              <a:pPr/>
              <a:t>12-06-2023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FDEEF090-0BDE-4DA1-9EA3-8394C4F22FCF}"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39843FA6-FFF6-434F-B204-01118660AF1F}" type="datetimeFigureOut">
              <a:rPr lang="es-CL" smtClean="0"/>
              <a:pPr/>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DEEF090-0BDE-4DA1-9EA3-8394C4F22FCF}"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fld id="{39843FA6-FFF6-434F-B204-01118660AF1F}" type="datetimeFigureOut">
              <a:rPr lang="es-CL" smtClean="0"/>
              <a:pPr/>
              <a:t>12-06-2023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FDEEF090-0BDE-4DA1-9EA3-8394C4F22FCF}"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843FA6-FFF6-434F-B204-01118660AF1F}" type="datetimeFigureOut">
              <a:rPr lang="es-CL" smtClean="0"/>
              <a:pPr/>
              <a:t>12-06-2023</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EF090-0BDE-4DA1-9EA3-8394C4F22FCF}"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normAutofit fontScale="90000"/>
          </a:bodyPr>
          <a:lstStyle/>
          <a:p>
            <a:r>
              <a:rPr lang="es-CL" dirty="0"/>
              <a:t>FORTALEZA MENTAL Y ESTRATEGIAS PARA FORTALECERLA</a:t>
            </a:r>
          </a:p>
        </p:txBody>
      </p:sp>
      <p:sp>
        <p:nvSpPr>
          <p:cNvPr id="3" name="2 Subtítulo"/>
          <p:cNvSpPr>
            <a:spLocks noGrp="1"/>
          </p:cNvSpPr>
          <p:nvPr>
            <p:ph type="subTitle" idx="1"/>
          </p:nvPr>
        </p:nvSpPr>
        <p:spPr/>
        <p:txBody>
          <a:bodyPr/>
          <a:lstStyle/>
          <a:p>
            <a:r>
              <a:rPr lang="es-CL" dirty="0"/>
              <a:t>T1 IM DE LA FUENTE </a:t>
            </a:r>
          </a:p>
          <a:p>
            <a:r>
              <a:rPr lang="es-CL" dirty="0"/>
              <a:t>JEFE DE CURSO 2020-2022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PUNTOS A CUBRIR</a:t>
            </a:r>
          </a:p>
        </p:txBody>
      </p:sp>
      <p:sp>
        <p:nvSpPr>
          <p:cNvPr id="3" name="2 Marcador de contenido"/>
          <p:cNvSpPr>
            <a:spLocks noGrp="1"/>
          </p:cNvSpPr>
          <p:nvPr>
            <p:ph idx="1"/>
          </p:nvPr>
        </p:nvSpPr>
        <p:spPr/>
        <p:txBody>
          <a:bodyPr/>
          <a:lstStyle/>
          <a:p>
            <a:r>
              <a:rPr lang="es-CL" dirty="0"/>
              <a:t>FORTALEZA MENTAL Y RESILIENCIA</a:t>
            </a:r>
          </a:p>
          <a:p>
            <a:r>
              <a:rPr lang="es-CL" dirty="0"/>
              <a:t>POR QUÉ ES UN FACTOR EN LA FORMACIÓN DE FUERZAS ESPECIALES Y FFAA EN GENERAL</a:t>
            </a:r>
          </a:p>
          <a:p>
            <a:r>
              <a:rPr lang="es-CL" dirty="0"/>
              <a:t>FORMAS DE MEDIRLAS</a:t>
            </a:r>
          </a:p>
          <a:p>
            <a:r>
              <a:rPr lang="es-CL" dirty="0"/>
              <a:t>FORMAS DE FORTALECERLAS</a:t>
            </a:r>
          </a:p>
          <a:p>
            <a:r>
              <a:rPr lang="es-CL" dirty="0"/>
              <a:t>EJEMPLOS ACTUALES </a:t>
            </a:r>
          </a:p>
          <a:p>
            <a:r>
              <a:rPr lang="es-CL" dirty="0"/>
              <a:t>ESTRATEGIAS A IMPLEMENTAR EN EL FUTURO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p:txBody>
          <a:bodyPr>
            <a:normAutofit fontScale="92500"/>
          </a:bodyPr>
          <a:lstStyle/>
          <a:p>
            <a:pPr algn="just"/>
            <a:r>
              <a:rPr lang="es-CL" dirty="0"/>
              <a:t>RESILIENCIA: CAPACIDAD DE VOLVER A MI FORMA NORMAL DESPUÉS DE SER IMPACTADO.</a:t>
            </a:r>
          </a:p>
          <a:p>
            <a:pPr algn="just"/>
            <a:r>
              <a:rPr lang="es-CL" dirty="0"/>
              <a:t>FORTALEZA MENTAL: HABILIDADES QUE OTORGAN CAPACIDAD DE CUMPLIR OBJETIVOS Y SOBREPONERSE A LAS CIRCUNSTANCIAS DE LA VIDA EN GENERAL.</a:t>
            </a:r>
          </a:p>
          <a:p>
            <a:pPr algn="just"/>
            <a:r>
              <a:rPr lang="es-CL" dirty="0"/>
              <a:t>IMPORTANCIA PARA LAS FF.EE.: SIEMPRE CUMPLIR LA MISIÓN, NO IMPORTAN LAS CIRCUNSTANCIAS.</a:t>
            </a:r>
          </a:p>
          <a:p>
            <a:pPr algn="just"/>
            <a:endParaRPr lang="es-CL"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p:txBody>
          <a:bodyPr>
            <a:normAutofit fontScale="85000" lnSpcReduction="10000"/>
          </a:bodyPr>
          <a:lstStyle/>
          <a:p>
            <a:pPr algn="just"/>
            <a:r>
              <a:rPr lang="es-CL" dirty="0"/>
              <a:t>REF: MENTAL TOUGHNESS: WHAT IS IT AND HOW  TO BUILD IT. ROBERT WEINBERG. ARTICULO 2013 UEM.</a:t>
            </a:r>
          </a:p>
          <a:p>
            <a:pPr algn="just"/>
            <a:r>
              <a:rPr lang="es-CL" dirty="0"/>
              <a:t>INVESTIGADO APP DESDE EL 2000. (ESTAMOS MUY ATRASADOS)</a:t>
            </a:r>
          </a:p>
          <a:p>
            <a:pPr algn="just"/>
            <a:r>
              <a:rPr lang="es-CL" dirty="0"/>
              <a:t>4 COMPONENTES: MOTIVACIÓN, MANEJO DEL ESTRÉS O PRESIÓN, CONCENTRACIÓN Y AUTO CONFIANZA.</a:t>
            </a:r>
          </a:p>
          <a:p>
            <a:pPr algn="just"/>
            <a:r>
              <a:rPr lang="es-CL" dirty="0"/>
              <a:t>SE PUEDE ENSEÑAR Y ENTRENAR, TANTO COMO ABSORBER POR EL SUJETO EN CUESTIÓN, A TRAVÉS DE FACTORES AMBIENTALES.</a:t>
            </a:r>
          </a:p>
          <a:p>
            <a:pPr algn="just"/>
            <a:r>
              <a:rPr lang="es-CL" dirty="0"/>
              <a:t>ES EVALUABLE EN CIERTA MEDIDA.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p:txBody>
          <a:bodyPr>
            <a:normAutofit fontScale="92500" lnSpcReduction="20000"/>
          </a:bodyPr>
          <a:lstStyle/>
          <a:p>
            <a:pPr algn="just"/>
            <a:r>
              <a:rPr lang="es-CL" dirty="0"/>
              <a:t>ESTUDIOS ORIGINADOS EN GRUPOS DE VARIADOS DEPORTISTAS DE ELITE, LOS CUALES ENCUENTRAN CONSISTENCIA TRANSVERSAL EN LA CUALIDADES DE LA FUERZA MENTAL (MANEJO DE ESTRÉS, RENDIR BAJO PRESIÓN, AUTO CONFIANZA, DEDICACIÓN, COMPROMISO, RESPONSABILIDAD PERSONAL, ETC).</a:t>
            </a:r>
          </a:p>
          <a:p>
            <a:pPr algn="just"/>
            <a:r>
              <a:rPr lang="es-CL" dirty="0"/>
              <a:t>ACTUALMENTE HAY DISTINTAS VISIONES DE LA ESTRUCTURA Y ATRIBUTOS QUE COMPONEN LA FUERZA MENTAL, HABIENDO VARIADAS SUBDIVISIONES DE SUS CARACTERÍSTICAS.</a:t>
            </a:r>
          </a:p>
          <a:p>
            <a:pPr>
              <a:buNone/>
            </a:pPr>
            <a:endParaRPr lang="es-CL" dirty="0"/>
          </a:p>
          <a:p>
            <a:endParaRPr lang="es-CL"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p:txBody>
          <a:bodyPr>
            <a:normAutofit fontScale="92500" lnSpcReduction="10000"/>
          </a:bodyPr>
          <a:lstStyle/>
          <a:p>
            <a:pPr algn="just"/>
            <a:r>
              <a:rPr lang="es-CL" dirty="0"/>
              <a:t>MODELO JONES Y MOOREHOUSE (2007).</a:t>
            </a:r>
          </a:p>
          <a:p>
            <a:pPr algn="just"/>
            <a:r>
              <a:rPr lang="es-CL" dirty="0"/>
              <a:t>4 PILARES QUE SE UTILIZAN PARA DESARROLLAR ESTRATEGIAS PARA FORTALECER LA VOLUNTAD DE LAS PERSONAS O CREAR ENTORNOS APROPIADOS PARA ESTE FORTALECIMIENTO.</a:t>
            </a:r>
          </a:p>
          <a:p>
            <a:pPr algn="just"/>
            <a:r>
              <a:rPr lang="es-CL" dirty="0"/>
              <a:t>4 PILARES DE LA FUERZA MENTAL:</a:t>
            </a:r>
          </a:p>
          <a:p>
            <a:pPr lvl="1" algn="just"/>
            <a:r>
              <a:rPr lang="es-CL" dirty="0"/>
              <a:t>MOTIVACIÓN</a:t>
            </a:r>
          </a:p>
          <a:p>
            <a:pPr lvl="1" algn="just"/>
            <a:r>
              <a:rPr lang="es-CL" dirty="0"/>
              <a:t>AUTO CONFIANZA</a:t>
            </a:r>
          </a:p>
          <a:p>
            <a:pPr lvl="1" algn="just"/>
            <a:r>
              <a:rPr lang="es-CL" dirty="0"/>
              <a:t>CONCENTRACIÓN</a:t>
            </a:r>
          </a:p>
          <a:p>
            <a:pPr lvl="1" algn="just"/>
            <a:r>
              <a:rPr lang="es-CL" dirty="0"/>
              <a:t>RENDIMIENTO BAJO PRESIÓN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313184" y="1412776"/>
            <a:ext cx="8435280" cy="4997152"/>
          </a:xfrm>
        </p:spPr>
        <p:txBody>
          <a:bodyPr>
            <a:normAutofit fontScale="85000" lnSpcReduction="20000"/>
          </a:bodyPr>
          <a:lstStyle/>
          <a:p>
            <a:pPr algn="just"/>
            <a:r>
              <a:rPr lang="es-CL" dirty="0"/>
              <a:t>MOTIVACIÓN:</a:t>
            </a:r>
          </a:p>
          <a:p>
            <a:pPr lvl="1" algn="just"/>
            <a:r>
              <a:rPr lang="es-CL" dirty="0"/>
              <a:t>ALGUNOS TIPOS Y FORMAS DE MOTIVACIÓN FUNCIONAN MEJOR QUE OTRAS.</a:t>
            </a:r>
          </a:p>
          <a:p>
            <a:pPr lvl="1" algn="just"/>
            <a:r>
              <a:rPr lang="es-CL" dirty="0"/>
              <a:t>DESEO DE SUPERACIÓN, PLANTEAMIENTO DE OBJETIVOS Y METAS CONCRETAS ALCANZABLES, DESEO DE SER EXITOSO, SOBREPONERSE A FRACASOS PREVIOS, SON FORMAS DE MOTIVACIÓN.</a:t>
            </a:r>
          </a:p>
          <a:p>
            <a:pPr algn="just"/>
            <a:r>
              <a:rPr lang="es-CL" dirty="0"/>
              <a:t>AUTO CONFIANZA:</a:t>
            </a:r>
          </a:p>
          <a:p>
            <a:pPr lvl="1" algn="just"/>
            <a:r>
              <a:rPr lang="es-CL" dirty="0"/>
              <a:t>LA PROPIA CREENCIA DE TENER LA CAPACIDAD DE PODER ALCANZAR LAS METAS FIJADAS.</a:t>
            </a:r>
          </a:p>
          <a:p>
            <a:pPr lvl="1" algn="just"/>
            <a:r>
              <a:rPr lang="es-CL" dirty="0"/>
              <a:t>PARTE INTEGRAL DE LA FUERZA MENTAL, PERMITE AL INDIVIDUO APRENDER DE LAS CRITICAS, SER CONSTANTE, CONTROLAR PENSAMIENTOS NEGATIVOS, SER OPTIMISTA Y TOMAR RIESGOS CONTROLADOS.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712968" cy="5328591"/>
          </a:xfrm>
        </p:spPr>
        <p:txBody>
          <a:bodyPr>
            <a:normAutofit fontScale="77500" lnSpcReduction="20000"/>
          </a:bodyPr>
          <a:lstStyle/>
          <a:p>
            <a:pPr algn="just"/>
            <a:r>
              <a:rPr lang="es-CL" dirty="0"/>
              <a:t>CONCENTRACIÓN:</a:t>
            </a:r>
          </a:p>
          <a:p>
            <a:pPr lvl="1" algn="just"/>
            <a:r>
              <a:rPr lang="es-CL" dirty="0"/>
              <a:t>LA CAPACIDAD DE CONCENTRARSE EN LO IMPORTANTE Y APAGAR LOS DISTRACTORES ES UN FACTOR DETERMINANTE EN LOS INDIVIDUOS FUERTES MENTALMENTE.</a:t>
            </a:r>
          </a:p>
          <a:p>
            <a:pPr lvl="1" algn="just"/>
            <a:r>
              <a:rPr lang="es-CL" dirty="0"/>
              <a:t>INDIVIDUOS MENTALMENTE FUERTES CONCENTRAN SU ATENCION EN CONTROLAR AQUELLOS FACTORES DENTRO DE SU INFLUENCIA, DE CONCENTARSE EN EL PRESENTE, EN LO POSITIVO Y EN LOS PROCESOS.</a:t>
            </a:r>
          </a:p>
          <a:p>
            <a:pPr algn="just"/>
            <a:r>
              <a:rPr lang="es-CL" dirty="0"/>
              <a:t>RENDIMIENTO BAJO PRESIÓN:</a:t>
            </a:r>
          </a:p>
          <a:p>
            <a:pPr lvl="1" algn="just"/>
            <a:r>
              <a:rPr lang="es-CL" dirty="0"/>
              <a:t>PRINCIPALMENTE ES LA CUALIDAD DEL INDIVIDUO DE RENDIR SATISFACTORIAMENTE, CONTROLANDO Y SUPERANDO EL ESTRÉS AL QUE ES SOMETIDO.</a:t>
            </a:r>
          </a:p>
          <a:p>
            <a:pPr lvl="1" algn="just"/>
            <a:r>
              <a:rPr lang="es-CL" dirty="0"/>
              <a:t>SE RELACIONA CON SOBREPONERSE A LA ADVERSIDAD, MANTENER LA CALMA BAJO PRESIÓN, ACEPTAR QUE LA ANSIEDAD ES INEVITABLE, DESTACARSE Y RENDIR AUN MÁS BAJO PRESIÓN E INTERPRETAR LA ANSIEDAD Y PRESIÓN COMO CATALIZADORES DEL RENDIMIENTO.</a:t>
            </a:r>
          </a:p>
          <a:p>
            <a:pPr lvl="1" algn="just"/>
            <a:endParaRPr lang="es-CL" dirty="0"/>
          </a:p>
          <a:p>
            <a:pPr lvl="1" algn="just"/>
            <a:endParaRPr lang="es-CL"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712968" cy="5328591"/>
          </a:xfrm>
        </p:spPr>
        <p:txBody>
          <a:bodyPr>
            <a:normAutofit lnSpcReduction="10000"/>
          </a:bodyPr>
          <a:lstStyle/>
          <a:p>
            <a:pPr algn="just"/>
            <a:r>
              <a:rPr lang="es-CL" dirty="0"/>
              <a:t>DESARROLLO DE LA FUERZA MENTAL:</a:t>
            </a:r>
          </a:p>
          <a:p>
            <a:pPr lvl="1" algn="just"/>
            <a:r>
              <a:rPr lang="es-CL" dirty="0"/>
              <a:t>ACTUALMENTE ES UN TEMA EN CONSTANTE INVESTIGACIÓN, Y SE DEBATE SOBRE CUAL ES LA MEJOR ESTRATEGIA PARA DESARROLLAR ESTA CUALIDAD EN LAS PERSONAS. (CONAUGHTON; WADEY; HANTON; JONES, 2008; GUCCIARDI; GORDON; DIMMOCK; MALLET, 2009; WEINBERG; BUTT; CULP, 2011).</a:t>
            </a:r>
          </a:p>
          <a:p>
            <a:pPr lvl="1" algn="just"/>
            <a:r>
              <a:rPr lang="es-CL" dirty="0"/>
              <a:t>SE CONSIDERA QUE SE PUEDE “ENSEÑAR” ESTE ASPECTO MEDIANTE CIERTOS TIPOS DE ENTRENAMIENTO, Y QUE TAMBIEN PUEDE SER “CAPTADO” POR EL INDIVIDUO A TRAVÉS DE INFLUENCIAS AMBIENTALES APROPIADAS.</a:t>
            </a:r>
          </a:p>
          <a:p>
            <a:pPr lvl="1" algn="just"/>
            <a:endParaRPr lang="es-CL" dirty="0"/>
          </a:p>
          <a:p>
            <a:pPr lvl="1" algn="just"/>
            <a:endParaRPr lang="es-CL"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712968" cy="5328591"/>
          </a:xfrm>
        </p:spPr>
        <p:txBody>
          <a:bodyPr>
            <a:normAutofit fontScale="92500" lnSpcReduction="20000"/>
          </a:bodyPr>
          <a:lstStyle/>
          <a:p>
            <a:pPr algn="just"/>
            <a:r>
              <a:rPr lang="es-CL" dirty="0"/>
              <a:t>DESARROLLO DE LA FUERZA MENTAL:</a:t>
            </a:r>
          </a:p>
          <a:p>
            <a:pPr lvl="1" algn="just"/>
            <a:r>
              <a:rPr lang="es-CL" dirty="0"/>
              <a:t>INVESTIGACIONES SE CENTRAN EN COMO LOS ATLETAS EXITOSOS PUEDIERON DESARROLLAR SU RESILIENCIA EN ETAPAS TEMPRANAS DE SU CARRERA.</a:t>
            </a:r>
          </a:p>
          <a:p>
            <a:pPr lvl="1" algn="just"/>
            <a:r>
              <a:rPr lang="es-CL" dirty="0"/>
              <a:t>ESTAS INVESTIGACIONES ARROJAN QUE DE FACTORES AMBIENTALES, ESTOS ATLETAS HAN “CAPTADO” O “APRENDIDO” CARACTERÍSTICAS QUE AUMENTAN SU FORTALEZA MENTAL, TALES COMO FORTALEZA DE CARÁCTER (COMPETITIVIDAD), DUREZA DE ACTITUD (CORRER EL KM EXTRA), Y DUREZA DE PENSAMIENTO (BUEN NIVEL DE AUTO CONFIANZA).</a:t>
            </a:r>
          </a:p>
          <a:p>
            <a:pPr lvl="1" algn="just"/>
            <a:r>
              <a:rPr lang="es-CL" dirty="0"/>
              <a:t>ESTOS FACTORES AMBIENTALES NO SON AUTOIMPUESTOS POR LOS ATLETAS, SI NO QUE HAN SIDO CIRCUNSTANCIALES EN LA MAYORÍA DE LOS CASOS.</a:t>
            </a:r>
          </a:p>
          <a:p>
            <a:pPr lvl="1" algn="just"/>
            <a:endParaRPr lang="es-CL"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712968" cy="5328591"/>
          </a:xfrm>
        </p:spPr>
        <p:txBody>
          <a:bodyPr>
            <a:normAutofit fontScale="92500" lnSpcReduction="20000"/>
          </a:bodyPr>
          <a:lstStyle/>
          <a:p>
            <a:pPr algn="just"/>
            <a:r>
              <a:rPr lang="es-CL" dirty="0"/>
              <a:t>AMBIENTE EFECTIVO PARA DESARROLLAR FUERZA MENTAL (PADRES Y ENTRENADORES):</a:t>
            </a:r>
          </a:p>
          <a:p>
            <a:pPr lvl="1" algn="just"/>
            <a:r>
              <a:rPr lang="es-CL" dirty="0"/>
              <a:t>PADRES Y ENTRENADORES TIENEN ROLES IMPORTANTES EN TANTO LA FORTALEZA MENTAL ENSEÑADA COMO LA CAPTADA.</a:t>
            </a:r>
          </a:p>
          <a:p>
            <a:pPr lvl="1" algn="just"/>
            <a:r>
              <a:rPr lang="es-CL" dirty="0"/>
              <a:t>ESTUDIOS MUESTRAN QUE LOS ENTRENADORES CREANDO AMBIENTES FÍSICOS EXIGENTES (PRÁCTICAS INTENSAS, AMBIENTE COMPETITIVO), AMBIENTES DE MENTALIDAD POSITIVA (DESARROLLO DE CONFIANZA, ATMÓSFERA POSITIVA, ALTAS EXPECTATIVAS), Y OTORGANDO OPORTUNIDADES PARA EL APRENDIZAJE Y EL FEEDBACK (AL DESTACAR A INDIVIDUOS MENTALMENTE FUERTES); FUERON LOS INDIVIDUOS CON MAYOR INFLUENCIA SOBRE LA FORTALEZA MENTAL DE SU ALUMNOS.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712968" cy="5328591"/>
          </a:xfrm>
        </p:spPr>
        <p:txBody>
          <a:bodyPr>
            <a:noAutofit/>
          </a:bodyPr>
          <a:lstStyle/>
          <a:p>
            <a:pPr algn="just"/>
            <a:r>
              <a:rPr lang="es-CL" sz="2400" dirty="0"/>
              <a:t>AMBIENTE EFECTIVO PARA DESARROLLAR FUERZA MENTAL (PADRES Y ENTRENADORES):</a:t>
            </a:r>
          </a:p>
          <a:p>
            <a:pPr lvl="1" algn="just"/>
            <a:r>
              <a:rPr lang="es-CL" sz="2000" dirty="0"/>
              <a:t>LOS PADRES Y ENTRENADORES TIENEN ROLES IMPORTANTES EN TANTO LA FORTALEZA MENTAL ENSEÑADA COMO LA CAPTADA.</a:t>
            </a:r>
          </a:p>
          <a:p>
            <a:pPr lvl="1" algn="just"/>
            <a:r>
              <a:rPr lang="es-CL" sz="2000" dirty="0"/>
              <a:t>ESTUDIOS MUESTRAN QUE LOS ENTRENADORES CREANDO AMBIENTES FÍSICOS EXIGENTES (PRÁCTICAS INTENSAS, AMBIENTE COMPETITIVO), AMBIENTES DE MENTALIDAD POSITIVA (DESARROLLO DE CONFIANZA, ATMÓSFERA POSITIVA, ALTAS EXPECTATIVAS), Y OTORGANDO OPORTUNIDADES PARA EL APRENDIZAJE Y EL FEEDBACK (AL DESTACAR A INDIVIDUOS MENTALMENTE FUERTES); FUERON LOS INDIVIDUOS CON MAYOR INFLUENCIA SOBRE LA FORTALEZA MENTAL DE SU ALUMNOS.</a:t>
            </a:r>
          </a:p>
          <a:p>
            <a:pPr lvl="1" algn="just"/>
            <a:r>
              <a:rPr lang="es-CL" sz="2000" dirty="0"/>
              <a:t>LOS ENTRENADORES SON LA MAYOR INFLUENCIA QUE TIENE EL ATLETA YA SEA ENSEÑANDO DIRECTAMENTE LA FORTALEZA MENTAL O INDIRECTAMEMENTE AL CREAR AMBIENTES PARA QUE EL ATLETA LA “CAPTE” O LA DESARROLLE POR SÍ MISMO.</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fontScale="92500" lnSpcReduction="10000"/>
          </a:bodyPr>
          <a:lstStyle/>
          <a:p>
            <a:pPr algn="just"/>
            <a:r>
              <a:rPr lang="es-CL" sz="2800" dirty="0"/>
              <a:t>AMBIENTE EFECTIVO PARA DESARROLLAR FUERZA MENTAL (PADRES Y ENTRENADORES):</a:t>
            </a:r>
          </a:p>
          <a:p>
            <a:pPr lvl="1" algn="just"/>
            <a:r>
              <a:rPr lang="es-CL" sz="2400" dirty="0"/>
              <a:t>IMPLEMENTAR PRÁCTICAS FÍSICAMENTE DURAS ES UNA FORMA DE CREAR UN AMBIENTE PROPICIO PARA EL DESARROLLO DE LA FUERZA MENTAL, LO CUAL DESRROLLA LA EXIGENCIA DE RENDIR BAJO PRESIÓN Y LA AUTO CONFIANZA.</a:t>
            </a:r>
          </a:p>
          <a:p>
            <a:pPr lvl="1" algn="just"/>
            <a:r>
              <a:rPr lang="es-CL" sz="2400" dirty="0"/>
              <a:t>AUN NO ESTÁ ESTABLECIDO EN QUE PROFUNDIDAD SE RELACIONA EXACTAMENTE EL COMPONENTE FÍSICO CON LA FORTALEZA MENTAL, PERO SI ESTÁ COMPROBADO QUE UN INDIVIDUO CON UN BUEN NIVEL DE ENTRENAMIENTO FÍSICO QUE HA SIDO EXIGIDO DE FORMA CONSTANTE, TIENE UN NIVEL DE AUTO CONFIANZA ELEVADO.</a:t>
            </a:r>
          </a:p>
          <a:p>
            <a:pPr lvl="1" algn="just"/>
            <a:r>
              <a:rPr lang="es-CL" sz="2400" dirty="0"/>
              <a:t>LA RELACIÓN ENTRE COMPONENTES FÍSICOS Y MENTALES DEBERIA SER ENFATIZADA AL DISEÑAR PROGRAMAS DE ENTRENAMIENTO ORIENTADOS AL DESARROLLO DE LA FUERZA MENTAL.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fontScale="92500" lnSpcReduction="20000"/>
          </a:bodyPr>
          <a:lstStyle/>
          <a:p>
            <a:pPr algn="just"/>
            <a:r>
              <a:rPr lang="es-CL" sz="2600" dirty="0"/>
              <a:t>AMBIENTE EFECTIVO PARA DESARROLLAR FUERZA MENTAL (PADRES Y ENTRENADORES):</a:t>
            </a:r>
          </a:p>
          <a:p>
            <a:pPr lvl="1" algn="just"/>
            <a:r>
              <a:rPr lang="es-CL" sz="2600" dirty="0"/>
              <a:t>MANIPULAR LOS AMBIENTES DE ENTRENAMIENTO PARA CREAR ENTORNOS COMPETITIVOS, EXIGENTES Y CON SITUACIONES QUE IMPONGAN PRESIÓN, ES UNA ESTRATEGIA IMPORTANTE PARA DESARROLLAR LA FORTALEZA MENTAL EN LOS ATLETAS. SIN EMBARGO, SE DEBE CONSIDERAR QUE EL ENTORNO SEA DE CARÁCTER POSITIVO Y ORIENTADO A CONSTRUIR CONFIANZA, EN VEZ DE NEGATIVOS Y ORIENTADO A LOS CASTIGOS; LO CUAL DIRECTAMENTE VA EN RELACIÓN AL COMPONENTE MOTIVACIONAL DE LOS ATLETAS.</a:t>
            </a:r>
          </a:p>
          <a:p>
            <a:pPr lvl="1" algn="just"/>
            <a:r>
              <a:rPr lang="es-CL" sz="2600" dirty="0"/>
              <a:t>LO ANTERIOR ES CONSISTENTE CON LOS HALLAZGOS DE AQUELLAS INVESTIGACIONES REALIZADAS EN TORNO AL DESARROLLO DEL TALENTO EN ATLETAS, ASI COMO EN TORNO AL REFORZAMIENTO Y FEEDBACK  EN EL APRENDIZAJE DE LOS ATLETAS.</a:t>
            </a:r>
          </a:p>
          <a:p>
            <a:pPr lvl="1" algn="just"/>
            <a:endParaRPr lang="es-CL" sz="2400" dirty="0"/>
          </a:p>
          <a:p>
            <a:pPr lvl="1" algn="just"/>
            <a:endParaRPr lang="es-CL" sz="2400" dirty="0"/>
          </a:p>
          <a:p>
            <a:pPr lvl="1" algn="just"/>
            <a:endParaRPr lang="es-CL"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a:bodyPr>
          <a:lstStyle/>
          <a:p>
            <a:pPr algn="just"/>
            <a:r>
              <a:rPr lang="es-CL" sz="2800" dirty="0"/>
              <a:t>AMBIENTE EFECTIVO PARA DESARROLLAR FUERZA MENTAL (PADRES Y ENTRENADORES):</a:t>
            </a:r>
          </a:p>
          <a:p>
            <a:pPr lvl="1" algn="just"/>
            <a:r>
              <a:rPr lang="es-CL" sz="2600" dirty="0"/>
              <a:t>REFORZAR LAS DEBILIDADES Y ENTREGAR FEEDBACK ES UNA FORMA DE CREAR UN AMBIENTE POSITIVO PARA EL ENTRENAMIENTO Y APRENDIZAJE, ASÍ COMO TAMBIÉN DESTACAR LOS LOGROS Y CREAR UN AMBIENTE COMPETITIVO CONSIDERANDO DIFERENCIAS INDIVIDUALES.</a:t>
            </a:r>
          </a:p>
          <a:p>
            <a:pPr lvl="1" algn="just"/>
            <a:r>
              <a:rPr lang="es-CL" sz="2600" dirty="0"/>
              <a:t>EL ROL DEL GRUPO FAMILIAR Y DE LOS PADRES ES TAMBIÉN IMPORTANTE EN EL DESEMPEÑO DE LOS ATLETAS, AUNQUE PARA NUESTRO INTERÉS QUEDA FUERA DE NUESTRO ALCANCE.</a:t>
            </a:r>
          </a:p>
          <a:p>
            <a:pPr lvl="1" algn="just"/>
            <a:endParaRPr lang="es-CL" sz="2600" dirty="0"/>
          </a:p>
          <a:p>
            <a:pPr lvl="1" algn="just"/>
            <a:endParaRPr lang="es-CL" sz="2400" dirty="0"/>
          </a:p>
          <a:p>
            <a:pPr lvl="1" algn="just"/>
            <a:endParaRPr lang="es-CL" sz="2400" dirty="0"/>
          </a:p>
          <a:p>
            <a:pPr lvl="1" algn="just"/>
            <a:endParaRPr lang="es-CL"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a:bodyPr>
          <a:lstStyle/>
          <a:p>
            <a:pPr algn="just"/>
            <a:r>
              <a:rPr lang="es-CL" sz="2800" dirty="0"/>
              <a:t>COMBINACIÓN DE ESTRATEGIAS “ENSEÑADAS” Y “CAPTADAS”:</a:t>
            </a:r>
          </a:p>
          <a:p>
            <a:pPr lvl="1" algn="just"/>
            <a:r>
              <a:rPr lang="es-CL" sz="2600" dirty="0"/>
              <a:t>SUMADO A LA MANIPULACIÓN DEL </a:t>
            </a:r>
            <a:r>
              <a:rPr lang="es-CL" sz="2600" u="sng" dirty="0"/>
              <a:t>AMBIENTE</a:t>
            </a:r>
            <a:r>
              <a:rPr lang="es-CL" sz="2600" dirty="0"/>
              <a:t> ANTES DESCRITA, EL </a:t>
            </a:r>
            <a:r>
              <a:rPr lang="es-CL" sz="2600" u="sng" dirty="0"/>
              <a:t>ENTRENAMIENTO</a:t>
            </a:r>
            <a:r>
              <a:rPr lang="es-CL" sz="2600" dirty="0"/>
              <a:t> DE HABILIDADES MENTALES ES TAMBIÉN UN FACTOPR PREPONDERANTE PARA LLEVAR A UN ATLETA A DESARROLLAR LA FUERZA MENTAL.</a:t>
            </a:r>
          </a:p>
          <a:p>
            <a:pPr lvl="1" algn="just"/>
            <a:r>
              <a:rPr lang="es-CL" sz="2600" dirty="0"/>
              <a:t>INVESTIGACIONES DEMUESTRAN QUE EL USO DE HABILIDADES MENTALES COMO LA IMAGINERÍA, DEFINICIÓN DE OBJETIVOS, AUTO CONVERSACIÓN, Y PREPARACIÓN MENTAL; CONTRIBUYEN A AUEMNTAR Y MANTENER LA FORTALEZA MENTAL DE LOS ATLETAS.</a:t>
            </a:r>
          </a:p>
          <a:p>
            <a:pPr lvl="1" algn="just"/>
            <a:endParaRPr lang="es-CL" sz="2600" dirty="0"/>
          </a:p>
          <a:p>
            <a:pPr lvl="1" algn="just"/>
            <a:endParaRPr lang="es-CL" sz="2400" dirty="0"/>
          </a:p>
          <a:p>
            <a:pPr lvl="1" algn="just"/>
            <a:endParaRPr lang="es-CL" sz="2400" dirty="0"/>
          </a:p>
          <a:p>
            <a:pPr lvl="1" algn="just"/>
            <a:endParaRPr lang="es-CL" sz="24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lnSpcReduction="10000"/>
          </a:bodyPr>
          <a:lstStyle/>
          <a:p>
            <a:pPr algn="just"/>
            <a:r>
              <a:rPr lang="es-CL" sz="2800" dirty="0"/>
              <a:t>COMBINACIÓN DE ESTRATEGIAS “ENSEÑADAS” Y “CAPTADAS”:</a:t>
            </a:r>
          </a:p>
          <a:p>
            <a:pPr lvl="1" algn="just"/>
            <a:r>
              <a:rPr lang="es-CL" sz="2600" dirty="0"/>
              <a:t>SUMADO A LA MANIPULACIÓN DEL </a:t>
            </a:r>
            <a:r>
              <a:rPr lang="es-CL" sz="2600" u="sng" dirty="0"/>
              <a:t>AMBIENTE</a:t>
            </a:r>
            <a:r>
              <a:rPr lang="es-CL" sz="2600" dirty="0"/>
              <a:t> ANTES DESCRITA, EL </a:t>
            </a:r>
            <a:r>
              <a:rPr lang="es-CL" sz="2600" u="sng" dirty="0"/>
              <a:t>ENTRENAMIENTO</a:t>
            </a:r>
            <a:r>
              <a:rPr lang="es-CL" sz="2600" dirty="0"/>
              <a:t> DE HABILIDADES MENTALES ES TAMBIÉN UN FACTOPR PREPONDERANTE PARA LLEVAR A UN ATLETA A DESARROLLAR LA FUERZA MENTAL.</a:t>
            </a:r>
          </a:p>
          <a:p>
            <a:pPr lvl="1" algn="just"/>
            <a:r>
              <a:rPr lang="es-CL" sz="2600" dirty="0"/>
              <a:t>INVESTIGACIONES DEMUESTRAN QUE EL USO DE HABILIDADES MENTALES COMO LA IMAGINERÍA, DEFINICIÓN DE OBJETIVOS, AUTO CONVERSACIÓN, Y PREPARACIÓN MENTAL; CONTRIBUYEN A AUMENTAR Y MANTENER LA FORTALEZA MENTAL DE LOS ATLETAS. (CONAUGHTON; WADEY; JONES, 2008).</a:t>
            </a:r>
          </a:p>
          <a:p>
            <a:pPr lvl="1" algn="just"/>
            <a:endParaRPr lang="es-CL" sz="2600" dirty="0"/>
          </a:p>
          <a:p>
            <a:pPr lvl="1" algn="just"/>
            <a:endParaRPr lang="es-CL" sz="2400" dirty="0"/>
          </a:p>
          <a:p>
            <a:pPr lvl="1" algn="just"/>
            <a:endParaRPr lang="es-CL" sz="2400" dirty="0"/>
          </a:p>
          <a:p>
            <a:pPr lvl="1" algn="just"/>
            <a:endParaRPr lang="es-CL"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a:bodyPr>
          <a:lstStyle/>
          <a:p>
            <a:pPr algn="just"/>
            <a:r>
              <a:rPr lang="es-CL" sz="2800" dirty="0"/>
              <a:t>COMBINACIÓN DE ESTRATEGIAS “ENSEÑADAS” Y “CAPTADAS”:</a:t>
            </a:r>
          </a:p>
          <a:p>
            <a:pPr lvl="1" algn="just"/>
            <a:r>
              <a:rPr lang="es-CL" sz="2600" dirty="0"/>
              <a:t>LA COMBINACIÓN DE FACTORES AMBIENTALES Y HABILIDADES MENTALES ENTRENABLES ES ALCANZABLE PARA EL ÓPTIMO DESARROLLO DE LA FUERZA MENTAL Y LA RESILIENCIA.</a:t>
            </a:r>
          </a:p>
          <a:p>
            <a:pPr lvl="1" algn="just"/>
            <a:r>
              <a:rPr lang="es-CL" sz="2600" dirty="0"/>
              <a:t>USANDO LOS 4 PILARES DE LA FORTALEZA MENTAL SE PUEDEN CONFECCIONAR DIFERENTES ESTRATEGIAS PARA EL DESARROLLO DE LA FORTALEZA MENTAL.</a:t>
            </a:r>
          </a:p>
          <a:p>
            <a:pPr lvl="1" algn="just"/>
            <a:endParaRPr lang="es-CL" sz="2400" dirty="0"/>
          </a:p>
          <a:p>
            <a:pPr lvl="1" algn="just"/>
            <a:endParaRPr lang="es-CL" sz="2400" dirty="0"/>
          </a:p>
          <a:p>
            <a:pPr lvl="1" algn="just"/>
            <a:endParaRPr lang="es-CL"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lnSpcReduction="10000"/>
          </a:bodyPr>
          <a:lstStyle/>
          <a:p>
            <a:pPr algn="just"/>
            <a:r>
              <a:rPr lang="es-CL" sz="2800" dirty="0"/>
              <a:t>MOTIVACIÓN:</a:t>
            </a:r>
          </a:p>
          <a:p>
            <a:pPr lvl="1" algn="just"/>
            <a:r>
              <a:rPr lang="es-CL" sz="2400" dirty="0"/>
              <a:t>TENER UN DESEO INTENSO DE SER EXITOSO, Y LA CAPACIDAD DE MANTENER ESTA MOTIVACIÓN INTERNA EN EL TIEMPO, SON A MENUDO INDICATIVOS DE LA FORTALEZA MENTAL.</a:t>
            </a:r>
          </a:p>
          <a:p>
            <a:pPr lvl="1" algn="just"/>
            <a:r>
              <a:rPr lang="es-CL" sz="2400" dirty="0"/>
              <a:t>ESTE DESEO PUEDE SER ALIMENTADO POR FACTORES INTRÍNSECOS Y EXTRÍNSECOS, AUNQUE LAS INVESTIGACIONES DEMUESTRAN QUE LOS INDIVIDUOS QUE TIENEN UNA ELEVADA MOTIVACION INTRÍNSECA, DEMUESTRAN MAS INTERÉS, CONFIANZA Y PERSISTENCIA QUE AQUELLOS MOTIVADOS AMPLIAMENTE POR FACTORES EXTRÍNSECOS Y RECOMPENSAS(VALLERAND, 2007).</a:t>
            </a:r>
          </a:p>
          <a:p>
            <a:pPr lvl="1" algn="just"/>
            <a:r>
              <a:rPr lang="es-CL" sz="2400" dirty="0"/>
              <a:t>LOS ENTRENADORES PUEDEN CREAR UN AMBIENTE DE ENTRENAMIENTO EFECTIVO Y PROPICIO PARA LA MOTIVACIÓN DE LOS ATLETAS.</a:t>
            </a:r>
          </a:p>
          <a:p>
            <a:pPr lvl="1" algn="just"/>
            <a:endParaRPr lang="es-CL" sz="2400" dirty="0"/>
          </a:p>
          <a:p>
            <a:pPr lvl="1" algn="just"/>
            <a:endParaRPr lang="es-CL" sz="2000" dirty="0"/>
          </a:p>
          <a:p>
            <a:pPr lvl="1" algn="just"/>
            <a:endParaRPr lang="es-CL" sz="2400" dirty="0"/>
          </a:p>
          <a:p>
            <a:pPr lvl="1" algn="just"/>
            <a:endParaRPr lang="es-CL"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lnSpcReduction="10000"/>
          </a:bodyPr>
          <a:lstStyle/>
          <a:p>
            <a:pPr algn="just"/>
            <a:r>
              <a:rPr lang="es-CL" sz="2400" dirty="0"/>
              <a:t>MOTIVACIÓN:</a:t>
            </a:r>
          </a:p>
          <a:p>
            <a:pPr lvl="1" algn="just"/>
            <a:r>
              <a:rPr lang="es-CL" sz="2000" dirty="0"/>
              <a:t>ES POSIBLE CREAR UN ENTORNO DONDE NO SE ESTÉ SOLAMENTE CONCENTRADO EN EL RESULTADO, SI NO QUE TAMBIÉN EN EL DISFRUTAR EL ENTRENAMIENTO, ADEMÁS DE ENTREGAR CIERTO GRADO DE TOMA DE DECISIONES PARA DAR UNA SENSACIÓN DE AUTONOMÍA Y LIBRE DESARROLLO.</a:t>
            </a:r>
          </a:p>
          <a:p>
            <a:pPr lvl="1" algn="just"/>
            <a:r>
              <a:rPr lang="es-CL" sz="2000" dirty="0"/>
              <a:t>PARTE DE CREAR INCENTIVOS INTRÍNSECOS EN EL AMBIENTE ENTRENAMIENTO SE PUEDE ALCANZAR AL INCENTIVAR LA COMPETITIVIDAD Y RIVALIDAD  ENTRE LOS ATLETAS, DURANTE EL ENTRENAMIENTO.</a:t>
            </a:r>
          </a:p>
          <a:p>
            <a:pPr lvl="1" algn="just"/>
            <a:r>
              <a:rPr lang="es-CL" sz="2000" dirty="0"/>
              <a:t> OTRA PARTE DE CREAR UN AMBIENTE MOTIVANTE ES DESARROLLAR ENTRENAMIENTOS QUE SEAN DESAFIANTES Y VARIADOS, OBJETO PONER Al ATLETA EN APRIETOS Y QUE SE SIENTA MOTIVADO A COMPLETAR LA TAREA AUNQUE PAREZCA MUY DURA; ESTO VA EN COMBINACIÓN CON LOS APORTES MOTIVADORES DEL ENTRENADOR TALES COMO ALENTAR A LOS ATLETAS,DAR RECOMPENSAS  O CASTIGOS SEGÚN EL RENDIMIENTO, Y VARIAR LOS EJERCICIOS CADA PRÁCTICA PARA EVITAR LA MONOTONÍA.</a:t>
            </a:r>
          </a:p>
          <a:p>
            <a:pPr lvl="1" algn="just"/>
            <a:endParaRPr lang="es-CL" sz="2000" dirty="0"/>
          </a:p>
          <a:p>
            <a:pPr lvl="1" algn="just"/>
            <a:endParaRPr lang="es-CL" sz="1800" dirty="0"/>
          </a:p>
          <a:p>
            <a:pPr lvl="1" algn="just"/>
            <a:endParaRPr lang="es-CL" sz="2000" dirty="0"/>
          </a:p>
          <a:p>
            <a:pPr lvl="1" algn="just"/>
            <a:endParaRPr lang="es-CL" sz="2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fontScale="92500" lnSpcReduction="10000"/>
          </a:bodyPr>
          <a:lstStyle/>
          <a:p>
            <a:pPr algn="just"/>
            <a:r>
              <a:rPr lang="es-CL" sz="2400" dirty="0"/>
              <a:t>MOTIVACIÓN DEL ENTRENAMIENTO:</a:t>
            </a:r>
          </a:p>
          <a:p>
            <a:pPr lvl="1" algn="just"/>
            <a:r>
              <a:rPr lang="es-CL" sz="2000" dirty="0"/>
              <a:t>EL PILAR DE DEFINIR OBJETIVOS PUEDE SER UTILIZADO PARA MEJORAR LOS ASPECTOS MOTIVACIONALES DE LA FORTALEZA MENTAL. HALLAZGOS DE LAS INVESTIGACIONES DEMUESTRAN QUE EL DEFINIR OBJETIVOS ES UNA PARTE INTEGRAL DE LA PREPARACIÓN MENTAL DE LOS ATLETAS DE ÉLITE, Y QUE LES PERMITE AUMENTAR SU DESEO DE SER EXITOSO Y MULTIPLICAR SUS MOTIVACIONES INTERNAS.</a:t>
            </a:r>
          </a:p>
          <a:p>
            <a:pPr lvl="1" algn="just"/>
            <a:r>
              <a:rPr lang="es-CL" sz="2000" dirty="0"/>
              <a:t>EN GENERAL LA DEFINICIÓN DE OBJETIVOS ORIENTA CORRECTAMENTE A LOS ATLETAS A LO QUE DEBEN HACER EN EL CORTO Y LARGO PLAZO, DIRIGIENDO ATENCIÓN Y ACCIÓN.</a:t>
            </a:r>
          </a:p>
          <a:p>
            <a:pPr lvl="1" algn="just"/>
            <a:r>
              <a:rPr lang="es-CL" sz="2000" dirty="0"/>
              <a:t>EL TENER OBJETIVOS CONCRETOS Y MEDIBLES EN GENERAL DEMUESTRA TENER MEJORES RESULTADOS QUE SOLO TENER OBJETIVOS DEL TIPO “HAZ TU MEJOR ESFUERZO”, O SIMPLEMENTE ESTAR EN CONOCIMIENTO DE QUE ES LO QUE SE QUIERE (TERMINAR EL CURSO).</a:t>
            </a:r>
          </a:p>
          <a:p>
            <a:pPr lvl="1" algn="just"/>
            <a:r>
              <a:rPr lang="es-CL" sz="2000" dirty="0"/>
              <a:t>DE LA MISMA MANERA, OBJETIVOS BIEN DEFINIDOS Y DIFÍCILES DE ALCANZAR, ARROJAN MEJORES RESULTADOS QUE OBJETIVOS O METAS FÁCILES, DEL TIPO “HAZ LO MEJOR QUE PUEDAS” O LA AUSENCIA DE ESTOS (LOCKE; LATHAM, 1990.</a:t>
            </a:r>
          </a:p>
          <a:p>
            <a:pPr lvl="1" algn="just"/>
            <a:endParaRPr lang="es-CL" sz="2000" dirty="0"/>
          </a:p>
          <a:p>
            <a:pPr lvl="1" algn="just"/>
            <a:endParaRPr lang="es-CL" sz="2000" dirty="0"/>
          </a:p>
          <a:p>
            <a:pPr lvl="1" algn="just"/>
            <a:endParaRPr lang="es-CL" sz="2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a:bodyPr>
          <a:lstStyle/>
          <a:p>
            <a:pPr algn="just"/>
            <a:r>
              <a:rPr lang="es-CL" sz="2400" dirty="0"/>
              <a:t>MOTIVACIÓN DEL ENTRENAMIENTO:</a:t>
            </a:r>
          </a:p>
          <a:p>
            <a:pPr lvl="1" algn="just"/>
            <a:r>
              <a:rPr lang="es-CL" sz="2000" dirty="0"/>
              <a:t>HAY TRES TIPOS PRINCIPALES DE OBJETIVOS, LOS CUALES SON DE RESULTADO, DE DESEMPEÑO Y DE PROCESO. LA COMBINACIÓN DE LOS TRES TIPOS DE OBJETIVOS ES LA QUE DEMUESTRA MOTIVAR LOS RESULTADOS MAS ELEVADOS.</a:t>
            </a:r>
          </a:p>
          <a:p>
            <a:pPr lvl="1" algn="just"/>
            <a:r>
              <a:rPr lang="es-CL" sz="2000" dirty="0"/>
              <a:t>ES IMPORTANTE CONSIDERAR QUE PARA CADA OBJETIVO FINAL DEBEN DEFINIRSE OBJETIVOS PARA EL PROCESO DE ENTRENAMIENTO, LOS CUALES AL IR SIENDO CUMPLIDOS CONTRIBUYEN A ALCANZAR EL ESTADO FINAL DESEADO.</a:t>
            </a:r>
          </a:p>
          <a:p>
            <a:pPr lvl="1" algn="just"/>
            <a:r>
              <a:rPr lang="es-CL" sz="2000" dirty="0"/>
              <a:t>SE HA DEMOSTRADO QUE LOS ATLETAS QUE MUESTRAN ELEVADA FUERZA MENTAL NO SOLO MANTIENEN UNA CONCENTRACUIÓN CONSTANTE EN SUS OBJETIVOS A LARGO PLAZO, SI NO QUE TAMBIÉN CONTROLAN SU ENFOQUE DURANTE DISTINTAS ETAPAS EN SUS COMPETENCIAS.</a:t>
            </a:r>
          </a:p>
          <a:p>
            <a:pPr lvl="1" algn="just"/>
            <a:endParaRPr lang="es-CL" sz="2000" dirty="0"/>
          </a:p>
          <a:p>
            <a:pPr lvl="1" algn="just"/>
            <a:endParaRPr lang="es-CL" sz="2000" dirty="0"/>
          </a:p>
          <a:p>
            <a:pPr lvl="1" algn="just"/>
            <a:endParaRPr lang="es-CL" sz="20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a:bodyPr>
          <a:lstStyle/>
          <a:p>
            <a:pPr algn="just"/>
            <a:r>
              <a:rPr lang="es-CL" sz="2800" dirty="0"/>
              <a:t>MOTIVACIÓN DEL ENTRENAMIENTO:</a:t>
            </a:r>
          </a:p>
          <a:p>
            <a:pPr lvl="1" algn="just"/>
            <a:r>
              <a:rPr lang="es-CL" sz="2400" dirty="0"/>
              <a:t>ADEMAS DE LOS TRES TIPOS DE OBJETIVOS, CADA OBJETIVO DEBE CUMPLIR INTEGRALMENTE CON CIERTOS PRINCIPIOS, ESTOS SE ENCUENTRAN DIFUNDIDOS COMUNMENTE MEDIANTE LA SIGLA SMARTS:</a:t>
            </a:r>
          </a:p>
          <a:p>
            <a:pPr lvl="2" algn="just"/>
            <a:r>
              <a:rPr lang="es-CL" sz="1800" dirty="0"/>
              <a:t>S: 	SPECIFIC / ESPECIFICO: DEBE SER PRECISO, NO GENERAL.</a:t>
            </a:r>
          </a:p>
          <a:p>
            <a:pPr lvl="2" algn="just"/>
            <a:r>
              <a:rPr lang="es-CL" sz="1800" dirty="0"/>
              <a:t>M: 	MEASURABLE / MEDIBLE: OBJETIVO CUANTIFICABLE.</a:t>
            </a:r>
          </a:p>
          <a:p>
            <a:pPr lvl="2" algn="just"/>
            <a:r>
              <a:rPr lang="es-CL" sz="1800" dirty="0"/>
              <a:t>A: 	ACTION ORIENTED/ ORIENTADO A LA ACCIÓN: ALCANZABLE MEDIANTE 		ACCIONES.</a:t>
            </a:r>
          </a:p>
          <a:p>
            <a:pPr lvl="2" algn="just"/>
            <a:r>
              <a:rPr lang="es-CL" sz="1800" dirty="0"/>
              <a:t>R: 	REALISTIC/ REALISTA: DESAFIANTE PERO DENTRO DE MIS POSIBILIDADES.</a:t>
            </a:r>
          </a:p>
          <a:p>
            <a:pPr lvl="2" algn="just"/>
            <a:r>
              <a:rPr lang="es-CL" sz="1800" dirty="0"/>
              <a:t>T:	TIMELY/ MARCO DE TIEMPO: MARCO DE TIEMPO DEBE SER RAZONABLE.</a:t>
            </a:r>
          </a:p>
          <a:p>
            <a:pPr lvl="2" algn="just"/>
            <a:r>
              <a:rPr lang="es-CL" sz="1800" dirty="0"/>
              <a:t>S: 	SELF DETERMINED/ AUTO DETERMINADO: EL ATLETA LO DEBE DEFINIR 	COMPLETA O PARCIALMENTE.</a:t>
            </a:r>
            <a:endParaRPr lang="es-CL" dirty="0"/>
          </a:p>
          <a:p>
            <a:pPr lvl="1" algn="just"/>
            <a:endParaRPr lang="es-CL" sz="2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fontScale="92500" lnSpcReduction="10000"/>
          </a:bodyPr>
          <a:lstStyle/>
          <a:p>
            <a:pPr algn="just"/>
            <a:r>
              <a:rPr lang="es-CL" sz="2800" dirty="0"/>
              <a:t>AUTOCONFIANZA:</a:t>
            </a:r>
          </a:p>
          <a:p>
            <a:pPr lvl="1" algn="just"/>
            <a:r>
              <a:rPr lang="es-CL" sz="2400" dirty="0"/>
              <a:t>LA LITERATURA ACTUAL CONSISTENTEMENTE AFIRMA QUE LA AUTO CONFIANZA ES UN ELEMENTO CLAVE DE LA FORTALEZA MENTAL, A VECES PONIENDO ESTE ASPECTO EN PRIMER LUGAR POR SOBRE OTROS.</a:t>
            </a:r>
          </a:p>
          <a:p>
            <a:pPr lvl="1" algn="just"/>
            <a:r>
              <a:rPr lang="es-CL" sz="2400" dirty="0"/>
              <a:t>LA CONFIANZA DE UN ATLETA ES UNA DE LAS CARACTERÍSTICAS MAS IMPORTANTES PARA SU DESEMPEÑO, PERO TAMBIÉN UNA DE LAS MAS FRÁGILES Y VOLÁTILES.</a:t>
            </a:r>
          </a:p>
          <a:p>
            <a:pPr lvl="1" algn="just"/>
            <a:r>
              <a:rPr lang="es-CL" sz="2400" dirty="0"/>
              <a:t>EL APOYO Y MOTIVACIÓN QUE SE LE DA A UN ATLETA EN SU DESEMPEÑO, SUMADO A LA CREACIÓN DE UN AMBIENTE POSITIVO, Y AL IMPULSAR UNA BUENA PREPARACIÓN FÍSICA DE CALIDAD EN SU ENTRENAMIENTO, SON FACTORES QUE AUMENTAN LA CONFIANZA DE ESTE , POR ENDE GENERANDO AUTO CONFIANZA EN SUS CAPACIDADES Y A LA LARGA UNA MAYOR FORTALEZA MENTAL.</a:t>
            </a:r>
          </a:p>
          <a:p>
            <a:pPr lvl="1" algn="just"/>
            <a:endParaRPr lang="es-CL" sz="2400" dirty="0"/>
          </a:p>
          <a:p>
            <a:pPr lvl="1" algn="just"/>
            <a:endParaRPr lang="es-CL" sz="2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fontScale="92500" lnSpcReduction="10000"/>
          </a:bodyPr>
          <a:lstStyle/>
          <a:p>
            <a:pPr algn="just"/>
            <a:r>
              <a:rPr lang="es-CL" sz="2800" dirty="0"/>
              <a:t>AUTOCONFIANZA:</a:t>
            </a:r>
          </a:p>
          <a:p>
            <a:pPr lvl="1" algn="just"/>
            <a:r>
              <a:rPr lang="es-CL" sz="2400" dirty="0"/>
              <a:t>ES AFIRMADO EN DIVERSOS ESTUDIOS QUE ESTAR BIEN PREPARADO FÍSICAMENTE DE FORMA INTEGRAL, ES UNO DE LOS PREREQUISITOS PARA DESARROLLAR Y DEMOSTRAR FORTALEZA MENTAL (WEINBERG; BUTT; CULP, 2011).</a:t>
            </a:r>
          </a:p>
          <a:p>
            <a:pPr lvl="1" algn="just"/>
            <a:r>
              <a:rPr lang="es-CL" sz="2400" dirty="0"/>
              <a:t>LA OBSERVACIÓN DEL PROPIO DESEMPEÑO, TANTO COMO LA DE OTROS ATLETAS EXITOSOS EN FORMA COMPARATIVA, HA DEMOSTRADO SER UNA ESTRATEGIA ÚTIL PARA IMPULSAR LA AUTO CONFIANZA. (APOYO CON VIDEOS Y ESTADÍSTICAS).</a:t>
            </a:r>
          </a:p>
          <a:p>
            <a:pPr lvl="1" algn="just"/>
            <a:r>
              <a:rPr lang="es-CL" sz="2400" dirty="0"/>
              <a:t>OTRAS TÉCNICAS DE UTILIDAD SON LAS IMÁGENES MENTALES, VISUALIZACIÓN DE SITUACIONES HIPOTÉTICAS, IMAGINAR DESEMPEÑOS POSITIVOS, Y RECORDAR DESEMPEÑOS EXITOSOS EN EL PASADO. TODOAS LAS ANTERIORES CONTRIBUYEN A AUMENTAR LA AUTOCONFIANZA EN LOS ATLETAS DURANTE SU PROCESO DE ENTRENAMIENTO.</a:t>
            </a:r>
          </a:p>
          <a:p>
            <a:pPr lvl="1" algn="just"/>
            <a:endParaRPr lang="es-CL" sz="2400" dirty="0"/>
          </a:p>
          <a:p>
            <a:pPr lvl="1" algn="just"/>
            <a:endParaRPr lang="es-CL" sz="2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fontScale="92500" lnSpcReduction="10000"/>
          </a:bodyPr>
          <a:lstStyle/>
          <a:p>
            <a:pPr algn="just"/>
            <a:r>
              <a:rPr lang="es-CL" sz="2800" dirty="0"/>
              <a:t>CONTROL DE LA ATENCIÓN:</a:t>
            </a:r>
          </a:p>
          <a:p>
            <a:pPr lvl="1" algn="just"/>
            <a:r>
              <a:rPr lang="es-CL" sz="2400" dirty="0"/>
              <a:t>LA CONCENTRACIÓN ES LA HABILIDAD DE PERMANECER ENFOCADO EN LA TAREA QUE SE ESTÁ DESARROLLANDO EN EL PRESENTE, Y DE MANTENER ESE ENFOQUE EN EL TIEMPO.</a:t>
            </a:r>
          </a:p>
          <a:p>
            <a:pPr lvl="1" algn="just"/>
            <a:r>
              <a:rPr lang="es-CL" sz="2400" dirty="0"/>
              <a:t>UN ATRIBUTO IMPORTANTE DE LOS INDIVIDUOS MENTALMENTE FUERTES ES LA CAPACIDAD DE MANTENER LA CONCENTACIÓN EN SITUACIONES ADVERSAS.</a:t>
            </a:r>
          </a:p>
          <a:p>
            <a:pPr lvl="1" algn="just"/>
            <a:r>
              <a:rPr lang="es-CL" sz="2400" dirty="0"/>
              <a:t>ATLETAS MENTALMENTE FUERTES TIENEN UN BUEN CONTROL DE SU ATENCIÓN, INDEPENDIENTE DE EL AMBIENTE EN QUE ESTÁN O LOS HECHOS QUE SUCEDEN A SU ALREDEDOR.</a:t>
            </a:r>
          </a:p>
          <a:p>
            <a:pPr lvl="1" algn="just"/>
            <a:r>
              <a:rPr lang="es-CL" sz="2400" dirty="0"/>
              <a:t>RESPECTO AL AMBIENTE DE ENTRENAMIENTO Y CÓMO HACER QUE CONTRIBUYA A MEJORAR LA CONCENTRACIÓN DEL ATLETA, ES IMPORTANTE VERIFICAR QUE EL ATLETA TENGA CONTROL DE LOS HECHOS Y DEL PASO DEL TIEMPO EN SU ENTORNO DE ENTRENAMIENTO.</a:t>
            </a:r>
          </a:p>
          <a:p>
            <a:pPr lvl="1" algn="just">
              <a:buNone/>
            </a:pPr>
            <a:endParaRPr lang="es-CL" sz="2400" dirty="0"/>
          </a:p>
          <a:p>
            <a:pPr lvl="1" algn="just"/>
            <a:endParaRPr lang="es-CL" sz="2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lnSpcReduction="10000"/>
          </a:bodyPr>
          <a:lstStyle/>
          <a:p>
            <a:pPr algn="just"/>
            <a:r>
              <a:rPr lang="es-CL" sz="2800" dirty="0"/>
              <a:t>CONTROL DE LA ATENCIÓN:</a:t>
            </a:r>
          </a:p>
          <a:p>
            <a:pPr lvl="1" algn="just"/>
            <a:r>
              <a:rPr lang="es-CL" sz="2400" dirty="0"/>
              <a:t>EJEMPLOS DE LO ANTERIOR PUEDE SER PREGUNTAR CUANTO TIEMPO PASÓ EN UNA DETERMINADA PRUEBA O PRÁCTICA, IDENTIFICAR SITUACIONES EN LAS QUE EL LA CONCENTRACION FUE BUENA V/S MALA, Y ESTIMULAR SITUACIONES SIMILARES A LAS DE UNA COMPETENCIA EN EL ENTRENAMIENTO.</a:t>
            </a:r>
          </a:p>
          <a:p>
            <a:pPr lvl="1" algn="just"/>
            <a:r>
              <a:rPr lang="es-CL" sz="2400" dirty="0"/>
              <a:t>PARA AUMENTAR LA CAPACIDAD DE CONCENTRACIÓN TAMBIÉN SE PUEDEN IMPLEMENTAR EJERCICIOS QUE IMPLIQUEN TOMA DE DECISIONES RÁPIDAS BAJO PRESIÓN, ITERACIÓN DE MOVIMIENTOS PARA GENERAR MAYOR RAPIDEZ EN TOMA DE DECISIONES (CONSTRUIR EL ARSENAL), Y DETENER A MEDIO MOVIMIENTO DURANTE LA PRÁCTICA AL ATLETA PARA VERIFICAR EN QUE SE ESTABA CONCENTRANDO O QUÉ ERRORES ESTABA COMETIENDO.  </a:t>
            </a:r>
          </a:p>
          <a:p>
            <a:pPr lvl="1" algn="just"/>
            <a:endParaRPr lang="es-CL" sz="24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Autofit/>
          </a:bodyPr>
          <a:lstStyle/>
          <a:p>
            <a:pPr algn="just"/>
            <a:r>
              <a:rPr lang="es-CL" sz="2400" dirty="0"/>
              <a:t>CONTROL DE LA ATENCIÓN:</a:t>
            </a:r>
          </a:p>
          <a:p>
            <a:pPr lvl="1" algn="just"/>
            <a:r>
              <a:rPr lang="es-CL" sz="1800" dirty="0"/>
              <a:t>ACTUALMENTE EXISTEN VARIADAS ESTRATEGIAS PARA MEJORAR EL CONTROL ATENCIONAL, SIENDO UNA DE LAS MÁS DESTACADAS LA AUTO CONVERSACIÓN.</a:t>
            </a:r>
          </a:p>
          <a:p>
            <a:pPr lvl="1" algn="just"/>
            <a:r>
              <a:rPr lang="es-CL" sz="1800" dirty="0"/>
              <a:t>LOS DOS FACTORES MÁS COMUNES QUE AFECTAN EL CONTROL DE ATENCIÓN Y LA CONCENTRACIÓN SON DISTRACTORES INTERNOS QUE NACEN YA SEA DE ENFOCARSE EN EVENTOS DEL PASADO O DEL FUTURO.</a:t>
            </a:r>
          </a:p>
          <a:p>
            <a:pPr lvl="1" algn="just"/>
            <a:r>
              <a:rPr lang="es-CL" sz="1800" dirty="0"/>
              <a:t>EL DESARROLLAR PARA LOS ATLETAS UNA SERIE DE FRASES ESPECÍFICAS PARA MEJORAR SU CONCENTRACIÓN VIENE A SER ÚTIL, ESTAS PUEDEN SER DE CARÁCTER MOTIVACIONAL (</a:t>
            </a:r>
            <a:r>
              <a:rPr lang="es-CL" sz="1800" i="1" dirty="0"/>
              <a:t>PUEDO HACERLO</a:t>
            </a:r>
            <a:r>
              <a:rPr lang="es-CL" sz="1800" dirty="0"/>
              <a:t>)</a:t>
            </a:r>
            <a:r>
              <a:rPr lang="es-CL" sz="1800" i="1" dirty="0"/>
              <a:t>, </a:t>
            </a:r>
            <a:r>
              <a:rPr lang="es-CL" sz="1800" dirty="0"/>
              <a:t>O INSTRUCCIONAL (</a:t>
            </a:r>
            <a:r>
              <a:rPr lang="es-CL" sz="1800" i="1" dirty="0"/>
              <a:t>MANTEN LA VISTA EN LA PELOTA)</a:t>
            </a:r>
            <a:r>
              <a:rPr lang="es-CL" sz="1800" dirty="0"/>
              <a:t>, Y AMBAS PUEDEN SER APROPIADAS DEPENDIENDO DE LA SITUACIÓN. </a:t>
            </a:r>
          </a:p>
          <a:p>
            <a:pPr lvl="1" algn="just"/>
            <a:r>
              <a:rPr lang="es-CL" sz="1800" dirty="0"/>
              <a:t>PARA EL DESARROLLO DE LA FORTALEZA MENTAL  UNA AUTOCONVERSACIÓN DE CARÁCTER MOTIVACIONAL AYUDARÁ AL ATLETA A ENTRAR EN EL ESTADO DE ÁNIMO CORRECTO PARA SUPERAR UNA PRUEBA O COMPETENCIA, MIENTRAS QUE UNA DE CARÁCTER INSTRUCCIONAL LE RECORDARÁ INFORMACIÓN O UNA HERRAMIENTA VITAL PARA COMPLETAR UNA TAREA.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Autofit/>
          </a:bodyPr>
          <a:lstStyle/>
          <a:p>
            <a:pPr algn="just"/>
            <a:r>
              <a:rPr lang="es-CL" sz="2800" dirty="0"/>
              <a:t>DESEMPEÑO BAJO PRESIÓN:</a:t>
            </a:r>
          </a:p>
          <a:p>
            <a:pPr lvl="1" algn="just"/>
            <a:r>
              <a:rPr lang="es-CL" sz="2400" dirty="0"/>
              <a:t>UN TEMA RECURRENTE AL INVESTIGAR SOBRE LA FORTALEZA MENTAL ES LA CAPACIDAD DE LOS ATLETAS PARA MANEJAR SUS EMOCIONES Y RENDIR BAJO PRESIÓN.</a:t>
            </a:r>
          </a:p>
          <a:p>
            <a:pPr lvl="1" algn="just"/>
            <a:r>
              <a:rPr lang="es-CL" sz="2400" dirty="0"/>
              <a:t>LOS ATLETAS MENTALMENTE FUERTES NO SOLO TOLERAN LA PRESIÓN, SI NO QUE PROSPERAN BAJO ELLA, Y PUEDEN TENER SU DESEMPEÑO MÁS DESTACADO E INCREÍBLE EN ESTAS CONDICIONES.</a:t>
            </a:r>
          </a:p>
          <a:p>
            <a:pPr lvl="1" algn="just"/>
            <a:r>
              <a:rPr lang="es-CL" sz="2400" dirty="0"/>
              <a:t>ES IMPORTANTE QUE UN ATLETA TENGA LA CAPACIDAD DE RESISTIR LA PRESIÓN, Y QUE TENGA A DISPOSICIÓN UNA GRAN VARIEDAD DE TÉCNICAS PARA HACERLO, YA QUE SERÁ SOMETIDO A ESTA DE FORMA CONSTANTE EN SU CARRERA.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Autofit/>
          </a:bodyPr>
          <a:lstStyle/>
          <a:p>
            <a:pPr algn="just"/>
            <a:r>
              <a:rPr lang="es-CL" sz="2400" dirty="0"/>
              <a:t>DESEMPEÑO BAJO PRESIÓN:</a:t>
            </a:r>
          </a:p>
          <a:p>
            <a:pPr lvl="1" algn="just"/>
            <a:r>
              <a:rPr lang="es-CL" sz="2000" dirty="0"/>
              <a:t> </a:t>
            </a:r>
            <a:r>
              <a:rPr lang="es-CL" sz="2400" dirty="0"/>
              <a:t>SEGÚN INVESTIGACIONES RECIENTES RESPECTO AL MANEJO DE LA PRESIÓN (CONNAUGHTON; WADEY; HANTON; JONES, 2008), LOS ATLETAS SIENTEN QUE NECESITAN APRENDER A SUPERAR LA PRESIÓN AL SER SOMETIDOS CADA VEZ MÁS A EXPERIENCIAS COMPETITIVAS.</a:t>
            </a:r>
          </a:p>
          <a:p>
            <a:pPr lvl="1" algn="just"/>
            <a:r>
              <a:rPr lang="es-CL" sz="2400" dirty="0"/>
              <a:t> DE ACUERDO CON LO ANTERIOR ES IMPORTANTE SOMETER A LOS ATLETAS E EXPERIENCIAS COMPETITIVAS DURANTE EL ENTRENAMIENTO, OBJETO APRENDAN A DISFRUTAR LA COMPETENCIA EN VEZ DE SENTIR DE QUE ES ALGO NEGATIVO, DESARROLLANDO INTRÍNSECAMENTE LA FORTALEZA MENTAL.</a:t>
            </a:r>
          </a:p>
          <a:p>
            <a:pPr lvl="1" algn="just"/>
            <a:r>
              <a:rPr lang="es-CL" sz="2400" dirty="0"/>
              <a:t>UNA DE LAS MEJORES FORMAS DE FOMENTAR LA COMPETITIVIDAD ES HACERLO DURANTE EL ACONDICIONAMIENTO FÍSICO.</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Autofit/>
          </a:bodyPr>
          <a:lstStyle/>
          <a:p>
            <a:pPr algn="just"/>
            <a:r>
              <a:rPr lang="es-CL" sz="2400" dirty="0"/>
              <a:t>DESEMPEÑO BAJO PRESIÓN:</a:t>
            </a:r>
          </a:p>
          <a:p>
            <a:pPr lvl="1" algn="just"/>
            <a:r>
              <a:rPr lang="es-CL" sz="2000" dirty="0"/>
              <a:t> </a:t>
            </a:r>
            <a:r>
              <a:rPr lang="es-CL" sz="2400" dirty="0"/>
              <a:t>VARIAS TÉCNICAS PUEDEN SER INTEGRADAS PARA SUPERAR LA PRESIÓN EN LOS AMBIENTES DE ENTRENAMIENTO, TALES COMO MANIPULAR Y VARIAR LAS CARGAS, TIEMPO, NIVELES DE OPOSICIÓN Y DIFICULTAD DE LOS EJERCICIOS, EMULANDO LA REALIDAD DE JUEGO. TAMBIÉN SE PUEDE REALIZAR UNA SESIÓN DE ACONDICIONAMIENTO FÍSICO DURA AL COMIENZO DE LA PRÁCTICA, PARA ACOSTUMBRAR  A LOS ATLETAS A UTILIZAR SUS HABILIDADES CUANDO ESTÁN CANSADOS.</a:t>
            </a:r>
          </a:p>
          <a:p>
            <a:pPr lvl="1" algn="just"/>
            <a:r>
              <a:rPr lang="es-CL" sz="2400" dirty="0"/>
              <a:t>LO ANTERIOR SE PUEDE APRECIAR EN LA AFIRMACIÓN DE QUE SOLO UN ATLETA QUE SE ENCUENTRA BIEN PREPARADO FÍSICAMENTE, SERÁ CAPAZ DE LOGRAR HAZAÑAS “IMPOSIBLES” EN LAS CONDICIONES MAS ADVERSAS.</a:t>
            </a:r>
          </a:p>
          <a:p>
            <a:pPr lvl="1" algn="just"/>
            <a:endParaRPr lang="es-CL" sz="24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a:t>FORTALEZA MENTAL Y RESILIENCIA</a:t>
            </a:r>
          </a:p>
        </p:txBody>
      </p:sp>
      <p:sp>
        <p:nvSpPr>
          <p:cNvPr id="3" name="2 Marcador de contenido"/>
          <p:cNvSpPr>
            <a:spLocks noGrp="1"/>
          </p:cNvSpPr>
          <p:nvPr>
            <p:ph idx="1"/>
          </p:nvPr>
        </p:nvSpPr>
        <p:spPr>
          <a:xfrm>
            <a:off x="251520" y="1268760"/>
            <a:ext cx="8640960" cy="5256584"/>
          </a:xfrm>
        </p:spPr>
        <p:txBody>
          <a:bodyPr>
            <a:normAutofit fontScale="92500" lnSpcReduction="10000"/>
          </a:bodyPr>
          <a:lstStyle/>
          <a:p>
            <a:pPr algn="just"/>
            <a:r>
              <a:rPr lang="es-CL" sz="2400" dirty="0"/>
              <a:t>DESEMPEÑO BAJO PRESIÓN:</a:t>
            </a:r>
          </a:p>
          <a:p>
            <a:pPr lvl="1" algn="just"/>
            <a:r>
              <a:rPr lang="es-CL" sz="2000" dirty="0"/>
              <a:t> </a:t>
            </a:r>
            <a:r>
              <a:rPr lang="es-CL" sz="2400" dirty="0"/>
              <a:t>PARA QUE LOS ATLETAS SEAN EFECTIVAMENTE CAPACES DE RENDIR BAJO PRESIÓN, ES NECESARIO ENSEÑARLES ALGUNAS ESTRATEGIAS QUE LES PERMITAN VER EL ESTRÉS DE LAS COMPETENCIAS Y ENTRENAMIENTO COMO ALGO POSITIVO Y NO NEGATIVO.</a:t>
            </a:r>
          </a:p>
          <a:p>
            <a:pPr lvl="1" algn="just"/>
            <a:r>
              <a:rPr lang="es-CL" sz="2400" dirty="0"/>
              <a:t> LA REESTRUCTURACIÓN COGNITIVA (THOMAS; HANTON; MAYNARD, 2007), ES UNA HERRAMIENTA QUE AYUDA A LOS ATLETAS A CONTRARRESTAR PENSAMIENTOS Y EXPECTATIVAS NEGATIVAS A TRAVÉS DE UN PROCESO DE RACIONALIZACIÓN. ESTO INVOLUCRA:</a:t>
            </a:r>
          </a:p>
          <a:p>
            <a:pPr lvl="2" algn="just"/>
            <a:r>
              <a:rPr lang="es-CL" sz="2000" dirty="0"/>
              <a:t>IDENTIFICAR PENSAMIENTOS NEGATIVOS Y SITUACIONES QUE LOS INICIAN, MEDIANTE EL AUTO ANÁLISIS.</a:t>
            </a:r>
          </a:p>
          <a:p>
            <a:pPr lvl="2" algn="just"/>
            <a:r>
              <a:rPr lang="es-CL" sz="2000" dirty="0"/>
              <a:t>DESARROLLAR UNA CADENA DE PENSAMIENTO QUE AYUDE A DETENER LOS PENSAMIENTOS NEGATIVOS ANTES DE QUE SE PUEDAN INSTALAR EN LA MENTE O AFECTAR EL DESEMPEÑO.</a:t>
            </a:r>
          </a:p>
          <a:p>
            <a:pPr lvl="2" algn="just"/>
            <a:r>
              <a:rPr lang="es-CL" sz="2000" dirty="0"/>
              <a:t>REEMPLAZAR LOS PENSAMIENTOS NEGATIVOS CON OTROS POSITIVOS, QUE DEVUELVAN EL ENFOQUE A LA TAREA EN DESARROLLO. </a:t>
            </a:r>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622</TotalTime>
  <Words>3149</Words>
  <Application>Microsoft Office PowerPoint</Application>
  <PresentationFormat>Presentación en pantalla (4:3)</PresentationFormat>
  <Paragraphs>179</Paragraphs>
  <Slides>32</Slides>
  <Notes>0</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Tema de Office</vt:lpstr>
      <vt:lpstr>FORTALEZA MENTAL Y ESTRATEGIAS PARA FORTALECERLA</vt:lpstr>
      <vt:lpstr>PUNTOS A CUBRIR</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lpstr>FORTALEZA MENTAL Y RESILIENCIA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FUERZA MENTAL Y ESTRATEGIAS PARA FORTALECERLA EN CURSO DE COMANDOS IM</dc:title>
  <dc:creator>15183775-1</dc:creator>
  <cp:lastModifiedBy>Javier Reinike Larrain</cp:lastModifiedBy>
  <cp:revision>63</cp:revision>
  <dcterms:created xsi:type="dcterms:W3CDTF">2020-04-30T16:20:57Z</dcterms:created>
  <dcterms:modified xsi:type="dcterms:W3CDTF">2023-06-12T21:32:47Z</dcterms:modified>
</cp:coreProperties>
</file>