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9" r:id="rId4"/>
    <p:sldId id="258" r:id="rId5"/>
    <p:sldId id="260" r:id="rId6"/>
    <p:sldId id="261" r:id="rId7"/>
    <p:sldId id="262" r:id="rId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5854"/>
    <p:restoredTop sz="94686"/>
  </p:normalViewPr>
  <p:slideViewPr>
    <p:cSldViewPr snapToGrid="0" snapToObjects="1">
      <p:cViewPr varScale="1">
        <p:scale>
          <a:sx n="124" d="100"/>
          <a:sy n="124" d="100"/>
        </p:scale>
        <p:origin x="560" y="1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bg>
      <p:bgRef idx="1003">
        <a:schemeClr val="bg2"/>
      </p:bgRef>
    </p:bg>
    <p:spTree>
      <p:nvGrpSpPr>
        <p:cNvPr id="1" name=""/>
        <p:cNvGrpSpPr/>
        <p:nvPr/>
      </p:nvGrpSpPr>
      <p:grpSpPr>
        <a:xfrm>
          <a:off x="0" y="0"/>
          <a:ext cx="0" cy="0"/>
          <a:chOff x="0" y="0"/>
          <a:chExt cx="0" cy="0"/>
        </a:xfrm>
      </p:grpSpPr>
      <p:pic>
        <p:nvPicPr>
          <p:cNvPr id="7" name="Picture 6" descr="Celestia-R1---OverlayTitle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ctrTitle"/>
          </p:nvPr>
        </p:nvSpPr>
        <p:spPr>
          <a:xfrm>
            <a:off x="3962399" y="1964267"/>
            <a:ext cx="7197726" cy="2421464"/>
          </a:xfrm>
        </p:spPr>
        <p:txBody>
          <a:bodyPr anchor="b">
            <a:normAutofit/>
          </a:bodyPr>
          <a:lstStyle>
            <a:lvl1pPr algn="r">
              <a:defRPr sz="4800">
                <a:effectLst/>
              </a:defRPr>
            </a:lvl1pPr>
          </a:lstStyle>
          <a:p>
            <a:r>
              <a:rPr lang="es-ES"/>
              <a:t>Haga clic para modificar el estilo de título del patrón</a:t>
            </a:r>
            <a:endParaRPr lang="en-US" dirty="0"/>
          </a:p>
        </p:txBody>
      </p:sp>
      <p:sp>
        <p:nvSpPr>
          <p:cNvPr id="3" name="Subtitle 2"/>
          <p:cNvSpPr>
            <a:spLocks noGrp="1"/>
          </p:cNvSpPr>
          <p:nvPr>
            <p:ph type="subTitle" idx="1"/>
          </p:nvPr>
        </p:nvSpPr>
        <p:spPr>
          <a:xfrm>
            <a:off x="3962399" y="4385732"/>
            <a:ext cx="7197726" cy="1405467"/>
          </a:xfrm>
        </p:spPr>
        <p:txBody>
          <a:bodyPr anchor="t">
            <a:normAutofit/>
          </a:bodyPr>
          <a:lstStyle>
            <a:lvl1pPr marL="0" indent="0" algn="r">
              <a:buNone/>
              <a:defRPr sz="1800" cap="all">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a:t>Haga clic para modificar el estilo de subtítulo del patrón</a:t>
            </a:r>
            <a:endParaRPr lang="en-US" dirty="0"/>
          </a:p>
        </p:txBody>
      </p:sp>
      <p:sp>
        <p:nvSpPr>
          <p:cNvPr id="4" name="Date Placeholder 3"/>
          <p:cNvSpPr>
            <a:spLocks noGrp="1"/>
          </p:cNvSpPr>
          <p:nvPr>
            <p:ph type="dt" sz="half" idx="10"/>
          </p:nvPr>
        </p:nvSpPr>
        <p:spPr>
          <a:xfrm>
            <a:off x="8932558" y="5870575"/>
            <a:ext cx="1600200" cy="377825"/>
          </a:xfrm>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a:xfrm>
            <a:off x="3962399" y="5870575"/>
            <a:ext cx="4893958" cy="377825"/>
          </a:xfrm>
        </p:spPr>
        <p:txBody>
          <a:bodyPr/>
          <a:lstStyle/>
          <a:p>
            <a:endParaRPr lang="en-US" dirty="0"/>
          </a:p>
        </p:txBody>
      </p:sp>
      <p:sp>
        <p:nvSpPr>
          <p:cNvPr id="6" name="Slide Number Placeholder 5"/>
          <p:cNvSpPr>
            <a:spLocks noGrp="1"/>
          </p:cNvSpPr>
          <p:nvPr>
            <p:ph type="sldNum" sz="quarter" idx="12"/>
          </p:nvPr>
        </p:nvSpPr>
        <p:spPr>
          <a:xfrm>
            <a:off x="10608958" y="5870575"/>
            <a:ext cx="551167" cy="377825"/>
          </a:xfrm>
        </p:spPr>
        <p:txBody>
          <a:bodyPr/>
          <a:lstStyle/>
          <a:p>
            <a:fld id="{D57F1E4F-1CFF-5643-939E-217C01CDF565}" type="slidenum">
              <a:rPr lang="en-US" dirty="0"/>
              <a:pPr/>
              <a:t>‹Nº›</a:t>
            </a:fld>
            <a:endParaRPr lang="en-US" dirty="0"/>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idx="1"/>
          </p:nvPr>
        </p:nvSpPr>
        <p:spPr/>
        <p:txBody>
          <a:bodyPr anchor="ct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3308581"/>
            <a:ext cx="10131427" cy="1468800"/>
          </a:xfrm>
        </p:spPr>
        <p:txBody>
          <a:bodyPr anchor="b"/>
          <a:lstStyle>
            <a:lvl1pPr algn="l">
              <a:defRPr sz="4000" b="0" cap="all"/>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799" y="4777381"/>
            <a:ext cx="10131428" cy="860400"/>
          </a:xfrm>
        </p:spPr>
        <p:txBody>
          <a:bodyPr anchor="t">
            <a:normAutofit/>
          </a:bodyPr>
          <a:lstStyle>
            <a:lvl1pPr marL="0" indent="0" algn="l">
              <a:buNone/>
              <a:defRPr sz="2000" cap="all">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Content Placeholder 2"/>
          <p:cNvSpPr>
            <a:spLocks noGrp="1"/>
          </p:cNvSpPr>
          <p:nvPr>
            <p:ph sz="half" idx="1"/>
          </p:nvPr>
        </p:nvSpPr>
        <p:spPr>
          <a:xfrm>
            <a:off x="685802" y="2142067"/>
            <a:ext cx="4995334" cy="3649134"/>
          </a:xfrm>
        </p:spPr>
        <p:txBody>
          <a:bodyPr>
            <a:normAutofit/>
          </a:body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5821895" y="2142067"/>
            <a:ext cx="4995332" cy="3649133"/>
          </a:xfrm>
        </p:spPr>
        <p:txBody>
          <a:bodyPr>
            <a:normAutofit/>
          </a:body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973670" y="2218267"/>
            <a:ext cx="4709054"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4" name="Content Placeholder 3"/>
          <p:cNvSpPr>
            <a:spLocks noGrp="1"/>
          </p:cNvSpPr>
          <p:nvPr>
            <p:ph sz="half" idx="2"/>
          </p:nvPr>
        </p:nvSpPr>
        <p:spPr>
          <a:xfrm>
            <a:off x="685801" y="2870201"/>
            <a:ext cx="4996923" cy="2920998"/>
          </a:xfrm>
        </p:spPr>
        <p:txBody>
          <a:bodyPr anchor="t">
            <a:normAutofit/>
          </a:bodyPr>
          <a:lstStyle/>
          <a:p>
            <a:pPr lvl="0"/>
            <a:r>
              <a:rPr lang="es-ES"/>
              <a:t>Editar los estilos de texto del patrón
Segundo nivel
Tercer nivel
Cuarto nivel
Quinto nivel</a:t>
            </a:r>
            <a:endParaRPr lang="en-US" dirty="0"/>
          </a:p>
        </p:txBody>
      </p:sp>
      <p:sp>
        <p:nvSpPr>
          <p:cNvPr id="5" name="Text Placeholder 4"/>
          <p:cNvSpPr>
            <a:spLocks noGrp="1"/>
          </p:cNvSpPr>
          <p:nvPr>
            <p:ph type="body" sz="quarter" idx="3"/>
          </p:nvPr>
        </p:nvSpPr>
        <p:spPr>
          <a:xfrm>
            <a:off x="6096003" y="2226734"/>
            <a:ext cx="4722813"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Editar los estilos de texto del patrón
Segundo nivel
Tercer nivel
Cuarto nivel
Quinto nivel</a:t>
            </a:r>
            <a:endParaRPr lang="en-US" dirty="0"/>
          </a:p>
        </p:txBody>
      </p:sp>
      <p:sp>
        <p:nvSpPr>
          <p:cNvPr id="6" name="Content Placeholder 5"/>
          <p:cNvSpPr>
            <a:spLocks noGrp="1"/>
          </p:cNvSpPr>
          <p:nvPr>
            <p:ph sz="quarter" idx="4"/>
          </p:nvPr>
        </p:nvSpPr>
        <p:spPr>
          <a:xfrm>
            <a:off x="5823483" y="2870201"/>
            <a:ext cx="4995334" cy="2920998"/>
          </a:xfrm>
        </p:spPr>
        <p:txBody>
          <a:bodyPr anchor="t">
            <a:normAutofit/>
          </a:bodyPr>
          <a:lstStyle/>
          <a:p>
            <a:pPr lvl="0"/>
            <a:r>
              <a:rPr lang="es-ES"/>
              <a:t>Editar los estilos de texto del patrón
Segundo nivel
Tercer nivel
Cuarto nivel
Quinto nivel</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pic>
        <p:nvPicPr>
          <p:cNvPr id="6" name="Picture 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p:txBody>
          <a:bodyPr/>
          <a:lstStyle/>
          <a:p>
            <a:r>
              <a:rPr lang="es-ES"/>
              <a:t>Haga clic para modificar el estilo de título del patrón</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pic>
        <p:nvPicPr>
          <p:cNvPr id="5" name="Picture 4"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Date Placeholder 1"/>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2074333"/>
            <a:ext cx="3680885" cy="1371600"/>
          </a:xfrm>
        </p:spPr>
        <p:txBody>
          <a:bodyPr anchor="b">
            <a:normAutofit/>
          </a:bodyPr>
          <a:lstStyle>
            <a:lvl1pPr algn="l">
              <a:defRPr sz="2400" b="0"/>
            </a:lvl1pPr>
          </a:lstStyle>
          <a:p>
            <a:r>
              <a:rPr lang="es-ES"/>
              <a:t>Haga clic para modificar el estilo de título del patrón</a:t>
            </a:r>
            <a:endParaRPr lang="en-US" dirty="0"/>
          </a:p>
        </p:txBody>
      </p:sp>
      <p:sp>
        <p:nvSpPr>
          <p:cNvPr id="3" name="Content Placeholder 2"/>
          <p:cNvSpPr>
            <a:spLocks noGrp="1"/>
          </p:cNvSpPr>
          <p:nvPr>
            <p:ph idx="1"/>
          </p:nvPr>
        </p:nvSpPr>
        <p:spPr>
          <a:xfrm>
            <a:off x="4648201" y="609601"/>
            <a:ext cx="6169026" cy="5181600"/>
          </a:xfrm>
        </p:spPr>
        <p:txBody>
          <a:bodyPr anchor="ctr">
            <a:normAutofit/>
          </a:bodyPr>
          <a:lstStyle/>
          <a:p>
            <a:pPr lvl="0"/>
            <a:r>
              <a:rPr lang="es-ES"/>
              <a:t>Editar los estilos de texto del patrón
Segundo nivel
Tercer nivel
Cuarto nivel
Quinto nivel</a:t>
            </a:r>
            <a:endParaRPr lang="en-US" dirty="0"/>
          </a:p>
        </p:txBody>
      </p:sp>
      <p:sp>
        <p:nvSpPr>
          <p:cNvPr id="4" name="Text Placeholder 3"/>
          <p:cNvSpPr>
            <a:spLocks noGrp="1"/>
          </p:cNvSpPr>
          <p:nvPr>
            <p:ph type="body" sz="half" idx="2"/>
          </p:nvPr>
        </p:nvSpPr>
        <p:spPr>
          <a:xfrm>
            <a:off x="685800" y="3445933"/>
            <a:ext cx="3680885" cy="1828800"/>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1600200"/>
            <a:ext cx="6164653" cy="1371600"/>
          </a:xfrm>
        </p:spPr>
        <p:txBody>
          <a:bodyPr anchor="b">
            <a:normAutofit/>
          </a:bodyPr>
          <a:lstStyle>
            <a:lvl1pPr algn="l">
              <a:defRPr sz="2800" b="0"/>
            </a:lvl1pPr>
          </a:lstStyle>
          <a:p>
            <a:r>
              <a:rPr lang="es-ES"/>
              <a:t>Haga clic para modificar el estilo de título del patrón</a:t>
            </a:r>
            <a:endParaRPr lang="en-US" dirty="0"/>
          </a:p>
        </p:txBody>
      </p:sp>
      <p:sp>
        <p:nvSpPr>
          <p:cNvPr id="14" name="Picture Placeholder 2"/>
          <p:cNvSpPr>
            <a:spLocks noGrp="1" noChangeAspect="1"/>
          </p:cNvSpPr>
          <p:nvPr>
            <p:ph type="pic" idx="1"/>
          </p:nvPr>
        </p:nvSpPr>
        <p:spPr>
          <a:xfrm>
            <a:off x="7536253" y="914400"/>
            <a:ext cx="3280974" cy="4572000"/>
          </a:xfrm>
          <a:prstGeom prst="roundRect">
            <a:avLst>
              <a:gd name="adj" fmla="val 42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2971800"/>
            <a:ext cx="6164653" cy="1828800"/>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Imagen panorámica con descripción">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0" y="4732865"/>
            <a:ext cx="10131427" cy="566738"/>
          </a:xfrm>
        </p:spPr>
        <p:txBody>
          <a:bodyPr anchor="b">
            <a:normAutofit/>
          </a:bodyPr>
          <a:lstStyle>
            <a:lvl1pPr algn="l">
              <a:defRPr sz="2400" b="0"/>
            </a:lvl1pPr>
          </a:lstStyle>
          <a:p>
            <a:r>
              <a:rPr lang="es-ES"/>
              <a:t>Haga clic para modificar el estilo de título del patrón</a:t>
            </a:r>
            <a:endParaRPr lang="en-US" dirty="0"/>
          </a:p>
        </p:txBody>
      </p:sp>
      <p:sp>
        <p:nvSpPr>
          <p:cNvPr id="3" name="Picture Placeholder 2"/>
          <p:cNvSpPr>
            <a:spLocks noGrp="1" noChangeAspect="1"/>
          </p:cNvSpPr>
          <p:nvPr>
            <p:ph type="pic" idx="1"/>
          </p:nvPr>
        </p:nvSpPr>
        <p:spPr>
          <a:xfrm>
            <a:off x="1371600" y="932112"/>
            <a:ext cx="8759827" cy="3164976"/>
          </a:xfrm>
          <a:prstGeom prst="roundRect">
            <a:avLst>
              <a:gd name="adj" fmla="val 4380"/>
            </a:avLst>
          </a:prstGeom>
          <a:ln w="50800" cap="sq" cmpd="dbl">
            <a:gradFill flip="none" rotWithShape="1">
              <a:gsLst>
                <a:gs pos="0">
                  <a:srgbClr val="FFFFFF"/>
                </a:gs>
                <a:gs pos="100000">
                  <a:schemeClr val="tx1">
                    <a:alpha val="0"/>
                  </a:schemeClr>
                </a:gs>
              </a:gsLst>
              <a:path path="circle">
                <a:fillToRect l="50000" t="50000" r="50000" b="50000"/>
              </a:path>
              <a:tileRect/>
            </a:gradFill>
            <a:miter lim="800000"/>
          </a:ln>
          <a:effectLst>
            <a:outerShdw blurRad="254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s-ES"/>
              <a:t>Haga clic en el icono para agregar una imagen</a:t>
            </a:r>
            <a:endParaRPr lang="en-US" dirty="0"/>
          </a:p>
        </p:txBody>
      </p:sp>
      <p:sp>
        <p:nvSpPr>
          <p:cNvPr id="4" name="Text Placeholder 3"/>
          <p:cNvSpPr>
            <a:spLocks noGrp="1"/>
          </p:cNvSpPr>
          <p:nvPr>
            <p:ph type="body" sz="half" idx="2"/>
          </p:nvPr>
        </p:nvSpPr>
        <p:spPr>
          <a:xfrm>
            <a:off x="685800" y="5299603"/>
            <a:ext cx="10131427" cy="49371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a:t>Editar los estilos de texto del patrón
Segundo nivel
Tercer nivel
Cuarto nivel
Quinto nivel</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ítulo y descripción">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3124199"/>
          </a:xfrm>
        </p:spPr>
        <p:txBody>
          <a:bodyPr anchor="ctr">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0" y="4343400"/>
            <a:ext cx="10131428"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Cita con descripción">
    <p:spTree>
      <p:nvGrpSpPr>
        <p:cNvPr id="1" name=""/>
        <p:cNvGrpSpPr/>
        <p:nvPr/>
      </p:nvGrpSpPr>
      <p:grpSpPr>
        <a:xfrm>
          <a:off x="0" y="0"/>
          <a:ext cx="0" cy="0"/>
          <a:chOff x="0" y="0"/>
          <a:chExt cx="0" cy="0"/>
        </a:xfrm>
      </p:grpSpPr>
      <p:pic>
        <p:nvPicPr>
          <p:cNvPr id="16" name="Picture 15"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5" name="TextBox 14"/>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1" name="TextBox 10"/>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1097875" y="3352800"/>
            <a:ext cx="9339184"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7465" y="4343400"/>
            <a:ext cx="10152367"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arjeta de nombre">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2" y="3308581"/>
            <a:ext cx="10131425" cy="1468800"/>
          </a:xfrm>
        </p:spPr>
        <p:txBody>
          <a:bodyPr anchor="b">
            <a:normAutofit/>
          </a:bodyPr>
          <a:lstStyle>
            <a:lvl1pPr algn="l">
              <a:defRPr sz="3200" b="0" cap="none"/>
            </a:lvl1p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4777381"/>
            <a:ext cx="10131426"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Citar la tarjeta de nombre">
    <p:spTree>
      <p:nvGrpSpPr>
        <p:cNvPr id="1" name=""/>
        <p:cNvGrpSpPr/>
        <p:nvPr/>
      </p:nvGrpSpPr>
      <p:grpSpPr>
        <a:xfrm>
          <a:off x="0" y="0"/>
          <a:ext cx="0" cy="0"/>
          <a:chOff x="0" y="0"/>
          <a:chExt cx="0" cy="0"/>
        </a:xfrm>
      </p:grpSpPr>
      <p:pic>
        <p:nvPicPr>
          <p:cNvPr id="11" name="Picture 10"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TextBox 12"/>
          <p:cNvSpPr txBox="1"/>
          <p:nvPr/>
        </p:nvSpPr>
        <p:spPr>
          <a:xfrm>
            <a:off x="10237867"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4" name="TextBox 13"/>
          <p:cNvSpPr txBox="1"/>
          <p:nvPr/>
        </p:nvSpPr>
        <p:spPr>
          <a:xfrm>
            <a:off x="488275" y="823337"/>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16" name="Title 1"/>
          <p:cNvSpPr>
            <a:spLocks noGrp="1"/>
          </p:cNvSpPr>
          <p:nvPr>
            <p:ph type="title"/>
          </p:nvPr>
        </p:nvSpPr>
        <p:spPr>
          <a:xfrm>
            <a:off x="992267" y="609601"/>
            <a:ext cx="9550399" cy="2743199"/>
          </a:xfrm>
        </p:spPr>
        <p:txBody>
          <a:bodyPr anchor="ctr">
            <a:normAutofit/>
          </a:bodyPr>
          <a:lstStyle>
            <a:lvl1pPr algn="l">
              <a:defRPr sz="3200" b="0" cap="none">
                <a:solidFill>
                  <a:schemeClr val="tx1"/>
                </a:solidFill>
              </a:defRPr>
            </a:lvl1pPr>
          </a:lstStyle>
          <a:p>
            <a:r>
              <a:rPr lang="es-ES"/>
              <a:t>Haga clic para modificar el estilo de título del patrón</a:t>
            </a:r>
            <a:endParaRPr lang="en-US" dirty="0"/>
          </a:p>
        </p:txBody>
      </p:sp>
      <p:sp>
        <p:nvSpPr>
          <p:cNvPr id="10" name="Text Placeholder 9"/>
          <p:cNvSpPr>
            <a:spLocks noGrp="1"/>
          </p:cNvSpPr>
          <p:nvPr>
            <p:ph type="body" sz="quarter" idx="13"/>
          </p:nvPr>
        </p:nvSpPr>
        <p:spPr>
          <a:xfrm>
            <a:off x="685800" y="3886200"/>
            <a:ext cx="10135436" cy="889000"/>
          </a:xfrm>
        </p:spPr>
        <p:txBody>
          <a:bodyPr vert="horz" lIns="91440" tIns="45720" rIns="91440" bIns="45720" rtlCol="0" anchor="b">
            <a:normAutofit/>
          </a:bodyPr>
          <a:lstStyle>
            <a:lvl1pPr>
              <a:buNone/>
              <a:defRPr lang="en-US" sz="24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799" y="4775200"/>
            <a:ext cx="10135436"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Verdadero o falso">
    <p:spTree>
      <p:nvGrpSpPr>
        <p:cNvPr id="1" name=""/>
        <p:cNvGrpSpPr/>
        <p:nvPr/>
      </p:nvGrpSpPr>
      <p:grpSpPr>
        <a:xfrm>
          <a:off x="0" y="0"/>
          <a:ext cx="0" cy="0"/>
          <a:chOff x="0" y="0"/>
          <a:chExt cx="0" cy="0"/>
        </a:xfrm>
      </p:grpSpPr>
      <p:pic>
        <p:nvPicPr>
          <p:cNvPr id="8" name="Picture 7"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Title 1"/>
          <p:cNvSpPr>
            <a:spLocks noGrp="1"/>
          </p:cNvSpPr>
          <p:nvPr>
            <p:ph type="title"/>
          </p:nvPr>
        </p:nvSpPr>
        <p:spPr>
          <a:xfrm>
            <a:off x="685801" y="609601"/>
            <a:ext cx="10131427" cy="2743199"/>
          </a:xfrm>
        </p:spPr>
        <p:txBody>
          <a:bodyPr vert="horz" lIns="91440" tIns="45720" rIns="91440" bIns="45720" rtlCol="0" anchor="ctr">
            <a:normAutofit/>
          </a:bodyPr>
          <a:lstStyle>
            <a:lvl1pPr>
              <a:defRPr lang="en-US" b="0" dirty="0"/>
            </a:lvl1pPr>
          </a:lstStyle>
          <a:p>
            <a:pPr marL="0" lvl="0"/>
            <a:r>
              <a:rPr lang="es-ES"/>
              <a:t>Haga clic para modificar el estilo de título del patrón</a:t>
            </a:r>
            <a:endParaRPr lang="en-US" dirty="0"/>
          </a:p>
        </p:txBody>
      </p:sp>
      <p:sp>
        <p:nvSpPr>
          <p:cNvPr id="10" name="Text Placeholder 9"/>
          <p:cNvSpPr>
            <a:spLocks noGrp="1"/>
          </p:cNvSpPr>
          <p:nvPr>
            <p:ph type="body" sz="quarter" idx="13"/>
          </p:nvPr>
        </p:nvSpPr>
        <p:spPr>
          <a:xfrm>
            <a:off x="685801" y="3505200"/>
            <a:ext cx="10131428"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s-ES"/>
              <a:t>Editar los estilos de texto del patrón
Segundo nivel
Tercer nivel
Cuarto nivel
Quinto nivel</a:t>
            </a:r>
            <a:endParaRPr lang="en-US" dirty="0"/>
          </a:p>
        </p:txBody>
      </p:sp>
      <p:sp>
        <p:nvSpPr>
          <p:cNvPr id="3" name="Text Placeholder 2"/>
          <p:cNvSpPr>
            <a:spLocks noGrp="1"/>
          </p:cNvSpPr>
          <p:nvPr>
            <p:ph type="body" idx="1"/>
          </p:nvPr>
        </p:nvSpPr>
        <p:spPr>
          <a:xfrm>
            <a:off x="685800" y="4343400"/>
            <a:ext cx="10131428"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3" name="Vertical Text Placeholder 2"/>
          <p:cNvSpPr>
            <a:spLocks noGrp="1"/>
          </p:cNvSpPr>
          <p:nvPr>
            <p:ph type="body" orient="vert" idx="1"/>
          </p:nvPr>
        </p:nvSpPr>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
        <p:nvSpPr>
          <p:cNvPr id="8" name="Title 1"/>
          <p:cNvSpPr>
            <a:spLocks noGrp="1"/>
          </p:cNvSpPr>
          <p:nvPr>
            <p:ph type="title"/>
          </p:nvPr>
        </p:nvSpPr>
        <p:spPr>
          <a:xfrm>
            <a:off x="685801" y="609600"/>
            <a:ext cx="10131425" cy="1456267"/>
          </a:xfrm>
        </p:spPr>
        <p:txBody>
          <a:bodyPr/>
          <a:lstStyle/>
          <a:p>
            <a:r>
              <a:rPr lang="es-ES"/>
              <a:t>Haga clic para modificar el estilo de título del patrón</a:t>
            </a:r>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pic>
        <p:nvPicPr>
          <p:cNvPr id="7" name="Picture 6" descr="Celestia-R1---OverlayContentH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 name="Vertical Title 1"/>
          <p:cNvSpPr>
            <a:spLocks noGrp="1"/>
          </p:cNvSpPr>
          <p:nvPr>
            <p:ph type="title" orient="vert"/>
          </p:nvPr>
        </p:nvSpPr>
        <p:spPr>
          <a:xfrm>
            <a:off x="8658675" y="609599"/>
            <a:ext cx="2158552" cy="5181601"/>
          </a:xfrm>
        </p:spPr>
        <p:txBody>
          <a:bodyPr vert="eaVert"/>
          <a:lstStyle/>
          <a:p>
            <a:r>
              <a:rPr lang="es-ES"/>
              <a:t>Haga clic para modificar el estilo de título del patrón</a:t>
            </a:r>
            <a:endParaRPr lang="en-US" dirty="0"/>
          </a:p>
        </p:txBody>
      </p:sp>
      <p:sp>
        <p:nvSpPr>
          <p:cNvPr id="3" name="Vertical Text Placeholder 2"/>
          <p:cNvSpPr>
            <a:spLocks noGrp="1"/>
          </p:cNvSpPr>
          <p:nvPr>
            <p:ph type="body" orient="vert" idx="1"/>
          </p:nvPr>
        </p:nvSpPr>
        <p:spPr>
          <a:xfrm>
            <a:off x="685800" y="609600"/>
            <a:ext cx="7832116" cy="5181600"/>
          </a:xfrm>
        </p:spPr>
        <p:txBody>
          <a:bodyPr vert="eaVert" anchor="t"/>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9/30/20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dirty="0"/>
              <a:pPr/>
              <a:t>‹Nº›</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85801" y="609600"/>
            <a:ext cx="10131425" cy="1456267"/>
          </a:xfrm>
          <a:prstGeom prst="rect">
            <a:avLst/>
          </a:prstGeom>
          <a:effectLst/>
        </p:spPr>
        <p:txBody>
          <a:bodyPr vert="horz" lIns="91440" tIns="45720" rIns="91440" bIns="45720" rtlCol="0" anchor="ctr">
            <a:normAutofit/>
          </a:bodyPr>
          <a:lstStyle/>
          <a:p>
            <a:r>
              <a:rPr lang="es-ES"/>
              <a:t>Haga clic para modificar el estilo de título del patrón</a:t>
            </a:r>
            <a:endParaRPr lang="en-US" dirty="0"/>
          </a:p>
        </p:txBody>
      </p:sp>
      <p:sp>
        <p:nvSpPr>
          <p:cNvPr id="3" name="Text Placeholder 2"/>
          <p:cNvSpPr>
            <a:spLocks noGrp="1"/>
          </p:cNvSpPr>
          <p:nvPr>
            <p:ph type="body" idx="1"/>
          </p:nvPr>
        </p:nvSpPr>
        <p:spPr>
          <a:xfrm>
            <a:off x="685801" y="2142067"/>
            <a:ext cx="10131425" cy="3649133"/>
          </a:xfrm>
          <a:prstGeom prst="rect">
            <a:avLst/>
          </a:prstGeom>
        </p:spPr>
        <p:txBody>
          <a:bodyPr vert="horz" lIns="91440" tIns="45720" rIns="91440" bIns="45720" rtlCol="0" anchor="ctr">
            <a:normAutofit/>
          </a:bodyPr>
          <a:lstStyle/>
          <a:p>
            <a:pPr lvl="0"/>
            <a:r>
              <a:rPr lang="es-ES"/>
              <a:t>Editar los estilos de texto del patrón
Segundo nivel
Tercer nivel
Cuarto nivel
Quinto nivel</a:t>
            </a:r>
            <a:endParaRPr lang="en-US" dirty="0"/>
          </a:p>
        </p:txBody>
      </p:sp>
      <p:sp>
        <p:nvSpPr>
          <p:cNvPr id="4" name="Date Placeholder 3"/>
          <p:cNvSpPr>
            <a:spLocks noGrp="1"/>
          </p:cNvSpPr>
          <p:nvPr>
            <p:ph type="dt" sz="half" idx="2"/>
          </p:nvPr>
        </p:nvSpPr>
        <p:spPr>
          <a:xfrm>
            <a:off x="8589660" y="5870575"/>
            <a:ext cx="1600200"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1BEF0D-F0BB-DE4B-95CE-6DB70DBA9567}" type="datetimeFigureOut">
              <a:rPr lang="en-US" dirty="0"/>
              <a:pPr/>
              <a:t>9/30/20</a:t>
            </a:fld>
            <a:endParaRPr lang="en-US" dirty="0"/>
          </a:p>
        </p:txBody>
      </p:sp>
      <p:sp>
        <p:nvSpPr>
          <p:cNvPr id="5" name="Footer Placeholder 4"/>
          <p:cNvSpPr>
            <a:spLocks noGrp="1"/>
          </p:cNvSpPr>
          <p:nvPr>
            <p:ph type="ftr" sz="quarter" idx="3"/>
          </p:nvPr>
        </p:nvSpPr>
        <p:spPr>
          <a:xfrm>
            <a:off x="685800" y="5870575"/>
            <a:ext cx="7827659" cy="3778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266060" y="5870575"/>
            <a:ext cx="551167" cy="3778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D57F1E4F-1CFF-5643-939E-217C01CDF565}" type="slidenum">
              <a:rPr lang="en-US" dirty="0"/>
              <a:pPr/>
              <a:t>‹Nº›</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0" r:id="rId9"/>
    <p:sldLayoutId id="2147483657" r:id="rId10"/>
    <p:sldLayoutId id="2147483663" r:id="rId11"/>
    <p:sldLayoutId id="2147483664" r:id="rId12"/>
    <p:sldLayoutId id="2147483665" r:id="rId13"/>
    <p:sldLayoutId id="2147483668" r:id="rId14"/>
    <p:sldLayoutId id="2147483667" r:id="rId15"/>
    <p:sldLayoutId id="2147483658" r:id="rId16"/>
    <p:sldLayoutId id="2147483659"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ts val="0"/>
        </a:spcBef>
        <a:spcAft>
          <a:spcPts val="1000"/>
        </a:spcAft>
        <a:buClr>
          <a:schemeClr val="tx1"/>
        </a:buClr>
        <a:buSzPct val="100000"/>
        <a:buFont typeface="Arial"/>
        <a:buChar char="•"/>
        <a:defRPr sz="1800" kern="1200" cap="none">
          <a:solidFill>
            <a:schemeClr val="tx1"/>
          </a:solidFill>
          <a:effectLst/>
          <a:latin typeface="+mn-lt"/>
          <a:ea typeface="+mn-ea"/>
          <a:cs typeface="+mn-cs"/>
        </a:defRPr>
      </a:lvl1pPr>
      <a:lvl2pPr marL="742950" indent="-285750" algn="l" defTabSz="457200" rtl="0" eaLnBrk="1" latinLnBrk="0" hangingPunct="1">
        <a:spcBef>
          <a:spcPts val="0"/>
        </a:spcBef>
        <a:spcAft>
          <a:spcPts val="1000"/>
        </a:spcAft>
        <a:buClr>
          <a:schemeClr val="tx1"/>
        </a:buClr>
        <a:buSzPct val="100000"/>
        <a:buFont typeface="Arial"/>
        <a:buChar char="•"/>
        <a:defRPr sz="1600" kern="1200" cap="none">
          <a:solidFill>
            <a:schemeClr val="tx1"/>
          </a:solidFill>
          <a:effectLst/>
          <a:latin typeface="+mn-lt"/>
          <a:ea typeface="+mn-ea"/>
          <a:cs typeface="+mn-cs"/>
        </a:defRPr>
      </a:lvl2pPr>
      <a:lvl3pPr marL="1200150" indent="-285750" algn="l" defTabSz="457200" rtl="0" eaLnBrk="1" latinLnBrk="0" hangingPunct="1">
        <a:spcBef>
          <a:spcPts val="0"/>
        </a:spcBef>
        <a:spcAft>
          <a:spcPts val="1000"/>
        </a:spcAft>
        <a:buClr>
          <a:schemeClr val="tx1"/>
        </a:buClr>
        <a:buSzPct val="100000"/>
        <a:buFont typeface="Arial"/>
        <a:buChar char="•"/>
        <a:defRPr sz="1400" kern="1200" cap="none">
          <a:solidFill>
            <a:schemeClr val="tx1"/>
          </a:solidFill>
          <a:effectLst/>
          <a:latin typeface="+mn-lt"/>
          <a:ea typeface="+mn-ea"/>
          <a:cs typeface="+mn-cs"/>
        </a:defRPr>
      </a:lvl3pPr>
      <a:lvl4pPr marL="15430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4pPr>
      <a:lvl5pPr marL="2000250" indent="-17145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5pPr>
      <a:lvl6pPr marL="25146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6pPr>
      <a:lvl7pPr marL="29718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7pPr>
      <a:lvl8pPr marL="34290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8pPr>
      <a:lvl9pPr marL="3886200" indent="-228600" algn="l" defTabSz="457200" rtl="0" eaLnBrk="1" latinLnBrk="0" hangingPunct="1">
        <a:spcBef>
          <a:spcPts val="0"/>
        </a:spcBef>
        <a:spcAft>
          <a:spcPts val="1000"/>
        </a:spcAft>
        <a:buClr>
          <a:schemeClr val="tx1"/>
        </a:buClr>
        <a:buSzPct val="100000"/>
        <a:buFont typeface="Arial"/>
        <a:buChar char="•"/>
        <a:defRPr sz="12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566046"/>
            <a:ext cx="11127178" cy="1938992"/>
          </a:xfrm>
          <a:prstGeom prst="rect">
            <a:avLst/>
          </a:prstGeom>
        </p:spPr>
        <p:txBody>
          <a:bodyPr wrap="square">
            <a:spAutoFit/>
          </a:bodyPr>
          <a:lstStyle/>
          <a:p>
            <a:pPr algn="just"/>
            <a:r>
              <a:rPr lang="es-CL" sz="2000" dirty="0"/>
              <a:t>El radar (Radio Detecting And Ranging), es una sistema que permite determinar distancias mediante la medición del tiempo que transcurre entre la emisión y el regreso de una señal electrónica que ha sido reflejada hacia el receptor por un blanco.</a:t>
            </a:r>
          </a:p>
          <a:p>
            <a:pPr algn="just"/>
            <a:endParaRPr lang="es-CL" sz="2000" dirty="0"/>
          </a:p>
          <a:p>
            <a:pPr algn="just"/>
            <a:r>
              <a:rPr lang="es-CL" sz="2000" dirty="0"/>
              <a:t>Si la velocidad de la energía es 161.829 (millas/seg) y el tiempo que se demoró en regresar la onda es de 0,0003 seg. ¿A qué distancia está el blanco? </a:t>
            </a:r>
          </a:p>
        </p:txBody>
      </p:sp>
      <p:sp>
        <p:nvSpPr>
          <p:cNvPr id="6" name="Rectángulo 5">
            <a:extLst>
              <a:ext uri="{FF2B5EF4-FFF2-40B4-BE49-F238E27FC236}">
                <a16:creationId xmlns:a16="http://schemas.microsoft.com/office/drawing/2014/main" id="{C9DCC9C1-257B-7B46-92CC-477F3F56CFB4}"/>
              </a:ext>
            </a:extLst>
          </p:cNvPr>
          <p:cNvSpPr/>
          <p:nvPr/>
        </p:nvSpPr>
        <p:spPr>
          <a:xfrm>
            <a:off x="3002479" y="357708"/>
            <a:ext cx="6096000" cy="523220"/>
          </a:xfrm>
          <a:prstGeom prst="rect">
            <a:avLst/>
          </a:prstGeom>
        </p:spPr>
        <p:txBody>
          <a:bodyPr>
            <a:spAutoFit/>
          </a:bodyPr>
          <a:lstStyle/>
          <a:p>
            <a:pPr algn="ctr"/>
            <a:r>
              <a:rPr lang="es-CL" sz="2800" dirty="0"/>
              <a:t>EJERCICIO RADAR 1 </a:t>
            </a:r>
          </a:p>
        </p:txBody>
      </p:sp>
      <p:pic>
        <p:nvPicPr>
          <p:cNvPr id="8" name="Imagen 7">
            <a:extLst>
              <a:ext uri="{FF2B5EF4-FFF2-40B4-BE49-F238E27FC236}">
                <a16:creationId xmlns:a16="http://schemas.microsoft.com/office/drawing/2014/main" id="{22582681-A654-BD44-90AE-62FA33980900}"/>
              </a:ext>
            </a:extLst>
          </p:cNvPr>
          <p:cNvPicPr>
            <a:picLocks noChangeAspect="1"/>
          </p:cNvPicPr>
          <p:nvPr/>
        </p:nvPicPr>
        <p:blipFill>
          <a:blip r:embed="rId2"/>
          <a:stretch>
            <a:fillRect/>
          </a:stretch>
        </p:blipFill>
        <p:spPr>
          <a:xfrm>
            <a:off x="2743276" y="4303485"/>
            <a:ext cx="6355203" cy="1301668"/>
          </a:xfrm>
          <a:prstGeom prst="rect">
            <a:avLst/>
          </a:prstGeom>
        </p:spPr>
      </p:pic>
    </p:spTree>
    <p:extLst>
      <p:ext uri="{BB962C8B-B14F-4D97-AF65-F5344CB8AC3E}">
        <p14:creationId xmlns:p14="http://schemas.microsoft.com/office/powerpoint/2010/main" val="21279162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257287"/>
            <a:ext cx="11127178" cy="4093428"/>
          </a:xfrm>
          <a:prstGeom prst="rect">
            <a:avLst/>
          </a:prstGeom>
        </p:spPr>
        <p:txBody>
          <a:bodyPr wrap="square">
            <a:spAutoFit/>
          </a:bodyPr>
          <a:lstStyle/>
          <a:p>
            <a:pPr algn="just"/>
            <a:r>
              <a:rPr lang="es-CL" sz="2000" dirty="0"/>
              <a:t>Al girar la antena, el haz de energía incide sólo por un corto tiempo en el blanco. Durante este lapso deberán transmitirse un número tal de pulsos que permita recibir a su vez un número suficiente de ecos como para producir una indicación en la pantalla del radar. </a:t>
            </a:r>
          </a:p>
          <a:p>
            <a:pPr algn="just"/>
            <a:endParaRPr lang="es-CL" sz="2000" dirty="0"/>
          </a:p>
          <a:p>
            <a:pPr algn="just"/>
            <a:r>
              <a:rPr lang="es-CL" sz="2000" dirty="0"/>
              <a:t>1.- Si una antena se encuentra girando a razón de 15 RPM de un radar que tiene una PRF de 900 pulsos/seg., calcule el número de pulsos transmitidos por cada grado de ángulo de giro de la antena.</a:t>
            </a:r>
          </a:p>
          <a:p>
            <a:pPr algn="just"/>
            <a:endParaRPr lang="es-CL" sz="2000" dirty="0"/>
          </a:p>
          <a:p>
            <a:pPr algn="just"/>
            <a:r>
              <a:rPr lang="es-CL" sz="2000" dirty="0"/>
              <a:t>2.- Si el radar tiene una PRF de 1.000 pulsos por seg., un haz de ancho horizontal de 2º  y una velocidad de rotación de la antena de 6 RPM, calcule el número de pulsos transmitidos durante el tiempo que la antena gira a través del ancho de su haz.</a:t>
            </a:r>
          </a:p>
          <a:p>
            <a:pPr algn="just"/>
            <a:endParaRPr lang="es-CL" sz="2000" dirty="0"/>
          </a:p>
          <a:p>
            <a:pPr algn="just"/>
            <a:endParaRPr lang="es-CL" sz="2000" dirty="0"/>
          </a:p>
          <a:p>
            <a:pPr algn="just"/>
            <a:endParaRPr lang="es-CL" sz="2000" dirty="0"/>
          </a:p>
        </p:txBody>
      </p:sp>
      <p:sp>
        <p:nvSpPr>
          <p:cNvPr id="6" name="Rectángulo 5">
            <a:extLst>
              <a:ext uri="{FF2B5EF4-FFF2-40B4-BE49-F238E27FC236}">
                <a16:creationId xmlns:a16="http://schemas.microsoft.com/office/drawing/2014/main" id="{C9DCC9C1-257B-7B46-92CC-477F3F56CFB4}"/>
              </a:ext>
            </a:extLst>
          </p:cNvPr>
          <p:cNvSpPr/>
          <p:nvPr/>
        </p:nvSpPr>
        <p:spPr>
          <a:xfrm>
            <a:off x="3002479" y="357708"/>
            <a:ext cx="6096000" cy="523220"/>
          </a:xfrm>
          <a:prstGeom prst="rect">
            <a:avLst/>
          </a:prstGeom>
        </p:spPr>
        <p:txBody>
          <a:bodyPr>
            <a:spAutoFit/>
          </a:bodyPr>
          <a:lstStyle/>
          <a:p>
            <a:pPr algn="ctr"/>
            <a:r>
              <a:rPr lang="es-CL" sz="2800" dirty="0"/>
              <a:t>EJERCICIO RADAR 2 </a:t>
            </a:r>
          </a:p>
        </p:txBody>
      </p:sp>
    </p:spTree>
    <p:extLst>
      <p:ext uri="{BB962C8B-B14F-4D97-AF65-F5344CB8AC3E}">
        <p14:creationId xmlns:p14="http://schemas.microsoft.com/office/powerpoint/2010/main" val="33291329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75014" y="1117032"/>
            <a:ext cx="11127178" cy="2246769"/>
          </a:xfrm>
          <a:prstGeom prst="rect">
            <a:avLst/>
          </a:prstGeom>
        </p:spPr>
        <p:txBody>
          <a:bodyPr wrap="square">
            <a:spAutoFit/>
          </a:bodyPr>
          <a:lstStyle/>
          <a:p>
            <a:pPr algn="just"/>
            <a:r>
              <a:rPr lang="es-CL" sz="2000" dirty="0"/>
              <a:t>La Frecuencia de Repetición del Pulso (PRF) es el número de pulsos transmitidos por segundo.</a:t>
            </a:r>
          </a:p>
          <a:p>
            <a:pPr algn="just"/>
            <a:endParaRPr lang="es-CL" sz="2000" dirty="0"/>
          </a:p>
          <a:p>
            <a:pPr algn="just"/>
            <a:r>
              <a:rPr lang="es-CL" sz="2000" dirty="0"/>
              <a:t>De la gráfica:</a:t>
            </a:r>
          </a:p>
          <a:p>
            <a:pPr algn="just"/>
            <a:r>
              <a:rPr lang="es-CL" sz="2000" dirty="0"/>
              <a:t>En el primer caso se tiene que en 0,01 seg se han transmitido 4 pulsos.</a:t>
            </a:r>
          </a:p>
          <a:p>
            <a:pPr algn="just"/>
            <a:r>
              <a:rPr lang="es-CL" sz="2000" dirty="0"/>
              <a:t>En el segundo caso, en el mismo tiempo se han trasmitido 2 pulsos.</a:t>
            </a:r>
          </a:p>
          <a:p>
            <a:pPr algn="just"/>
            <a:endParaRPr lang="es-CL" sz="2000" dirty="0"/>
          </a:p>
          <a:p>
            <a:pPr algn="just"/>
            <a:r>
              <a:rPr lang="es-CL" sz="2000" dirty="0"/>
              <a:t>Indique las respectivas PRF.</a:t>
            </a:r>
          </a:p>
        </p:txBody>
      </p:sp>
      <p:sp>
        <p:nvSpPr>
          <p:cNvPr id="6" name="Rectángulo 5">
            <a:extLst>
              <a:ext uri="{FF2B5EF4-FFF2-40B4-BE49-F238E27FC236}">
                <a16:creationId xmlns:a16="http://schemas.microsoft.com/office/drawing/2014/main" id="{C9DCC9C1-257B-7B46-92CC-477F3F56CFB4}"/>
              </a:ext>
            </a:extLst>
          </p:cNvPr>
          <p:cNvSpPr/>
          <p:nvPr/>
        </p:nvSpPr>
        <p:spPr>
          <a:xfrm>
            <a:off x="3002479" y="357708"/>
            <a:ext cx="6096000" cy="523220"/>
          </a:xfrm>
          <a:prstGeom prst="rect">
            <a:avLst/>
          </a:prstGeom>
        </p:spPr>
        <p:txBody>
          <a:bodyPr>
            <a:spAutoFit/>
          </a:bodyPr>
          <a:lstStyle/>
          <a:p>
            <a:pPr algn="ctr"/>
            <a:r>
              <a:rPr lang="es-CL" sz="2800" dirty="0"/>
              <a:t>EJERCICIO RADAR 3</a:t>
            </a:r>
          </a:p>
        </p:txBody>
      </p:sp>
      <p:pic>
        <p:nvPicPr>
          <p:cNvPr id="3" name="Imagen 2">
            <a:extLst>
              <a:ext uri="{FF2B5EF4-FFF2-40B4-BE49-F238E27FC236}">
                <a16:creationId xmlns:a16="http://schemas.microsoft.com/office/drawing/2014/main" id="{6B36CCF9-9D47-DC4B-9AA6-051181ABF757}"/>
              </a:ext>
            </a:extLst>
          </p:cNvPr>
          <p:cNvPicPr>
            <a:picLocks noChangeAspect="1"/>
          </p:cNvPicPr>
          <p:nvPr/>
        </p:nvPicPr>
        <p:blipFill rotWithShape="1">
          <a:blip r:embed="rId2"/>
          <a:srcRect l="7828" r="2608"/>
          <a:stretch/>
        </p:blipFill>
        <p:spPr>
          <a:xfrm>
            <a:off x="3718736" y="3823850"/>
            <a:ext cx="4639733" cy="2705653"/>
          </a:xfrm>
          <a:prstGeom prst="rect">
            <a:avLst/>
          </a:prstGeom>
        </p:spPr>
      </p:pic>
    </p:spTree>
    <p:extLst>
      <p:ext uri="{BB962C8B-B14F-4D97-AF65-F5344CB8AC3E}">
        <p14:creationId xmlns:p14="http://schemas.microsoft.com/office/powerpoint/2010/main" val="341547208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138533"/>
            <a:ext cx="11127178" cy="2554545"/>
          </a:xfrm>
          <a:prstGeom prst="rect">
            <a:avLst/>
          </a:prstGeom>
        </p:spPr>
        <p:txBody>
          <a:bodyPr wrap="square">
            <a:spAutoFit/>
          </a:bodyPr>
          <a:lstStyle/>
          <a:p>
            <a:pPr algn="just"/>
            <a:r>
              <a:rPr lang="es-CL" sz="2000" dirty="0"/>
              <a:t>El largo del pulso, medido en microsegundos, es el tiempo que dura la transmisión de un solo pulso de energía de radiofrecuencia. La distancia mínima a la cual puede detectarse un blanco la fija básicamente la longitud del pulso. </a:t>
            </a:r>
          </a:p>
          <a:p>
            <a:pPr algn="just"/>
            <a:endParaRPr lang="es-CL" sz="2000" dirty="0"/>
          </a:p>
          <a:p>
            <a:pPr algn="just"/>
            <a:r>
              <a:rPr lang="es-CL" sz="2000" dirty="0"/>
              <a:t>Si un blanco se encuentra tan cerca del transmisor que su eco regresa antes de que la transmisión termine, la recepción del eco estará confundida con el pulso transmitido. </a:t>
            </a:r>
          </a:p>
          <a:p>
            <a:pPr algn="just"/>
            <a:endParaRPr lang="es-CL" sz="2000" dirty="0"/>
          </a:p>
          <a:p>
            <a:pPr algn="just"/>
            <a:r>
              <a:rPr lang="es-CL" sz="2000" dirty="0"/>
              <a:t>Si un radar que tiene un largo del pulso de 1 microsegundo, ¿cuál será la distancia de detección mínima?</a:t>
            </a:r>
          </a:p>
        </p:txBody>
      </p:sp>
      <p:sp>
        <p:nvSpPr>
          <p:cNvPr id="6" name="Rectángulo 5">
            <a:extLst>
              <a:ext uri="{FF2B5EF4-FFF2-40B4-BE49-F238E27FC236}">
                <a16:creationId xmlns:a16="http://schemas.microsoft.com/office/drawing/2014/main" id="{C9DCC9C1-257B-7B46-92CC-477F3F56CFB4}"/>
              </a:ext>
            </a:extLst>
          </p:cNvPr>
          <p:cNvSpPr/>
          <p:nvPr/>
        </p:nvSpPr>
        <p:spPr>
          <a:xfrm>
            <a:off x="3002479" y="357708"/>
            <a:ext cx="6096000" cy="523220"/>
          </a:xfrm>
          <a:prstGeom prst="rect">
            <a:avLst/>
          </a:prstGeom>
        </p:spPr>
        <p:txBody>
          <a:bodyPr>
            <a:spAutoFit/>
          </a:bodyPr>
          <a:lstStyle/>
          <a:p>
            <a:pPr algn="ctr"/>
            <a:r>
              <a:rPr lang="es-CL" sz="2800" dirty="0"/>
              <a:t>EJERCICIO RADAR 4 </a:t>
            </a:r>
          </a:p>
        </p:txBody>
      </p:sp>
    </p:spTree>
    <p:extLst>
      <p:ext uri="{BB962C8B-B14F-4D97-AF65-F5344CB8AC3E}">
        <p14:creationId xmlns:p14="http://schemas.microsoft.com/office/powerpoint/2010/main" val="358090315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138533"/>
            <a:ext cx="11127178" cy="3170099"/>
          </a:xfrm>
          <a:prstGeom prst="rect">
            <a:avLst/>
          </a:prstGeom>
        </p:spPr>
        <p:txBody>
          <a:bodyPr wrap="square">
            <a:spAutoFit/>
          </a:bodyPr>
          <a:lstStyle/>
          <a:p>
            <a:pPr algn="just"/>
            <a:r>
              <a:rPr lang="es-CL" sz="2000" b="1" u="sng" dirty="0"/>
              <a:t>Frecuencia</a:t>
            </a:r>
            <a:r>
              <a:rPr lang="es-CL" sz="2000" b="1" dirty="0"/>
              <a:t>: </a:t>
            </a:r>
            <a:r>
              <a:rPr lang="es-CL" sz="2000" dirty="0"/>
              <a:t>es el número de ciclos completados en un segundo y se expresa en ciclos por segundo. Es medido en HERTZ. </a:t>
            </a:r>
          </a:p>
          <a:p>
            <a:pPr algn="just"/>
            <a:endParaRPr lang="es-CL" sz="2000" dirty="0"/>
          </a:p>
          <a:p>
            <a:pPr algn="just"/>
            <a:r>
              <a:rPr lang="es-CL" sz="2000" b="1" u="sng" dirty="0"/>
              <a:t>Longitud o largo de onda</a:t>
            </a:r>
            <a:r>
              <a:rPr lang="es-CL" sz="2000" b="1" dirty="0"/>
              <a:t>: </a:t>
            </a:r>
            <a:r>
              <a:rPr lang="es-CL" sz="2000" dirty="0"/>
              <a:t>es la distancia entre dos cretas medida en el sentido de propagación. Al completarse un ciclo la onda se ha desplazado una longitud de onda. </a:t>
            </a:r>
          </a:p>
          <a:p>
            <a:pPr algn="just"/>
            <a:endParaRPr lang="es-CL" sz="2000" dirty="0"/>
          </a:p>
          <a:p>
            <a:pPr algn="just"/>
            <a:r>
              <a:rPr lang="es-CL" sz="2000" b="1" u="sng" dirty="0"/>
              <a:t>Amplitud</a:t>
            </a:r>
            <a:r>
              <a:rPr lang="es-CL" sz="2000" b="1" dirty="0"/>
              <a:t>: </a:t>
            </a:r>
            <a:r>
              <a:rPr lang="es-CL" sz="2000" dirty="0"/>
              <a:t>Es el máximo desplazamiento de la onda de su valor medio o cero.</a:t>
            </a:r>
          </a:p>
          <a:p>
            <a:pPr algn="just"/>
            <a:endParaRPr lang="es-CL" sz="2000" dirty="0"/>
          </a:p>
          <a:p>
            <a:pPr algn="just"/>
            <a:r>
              <a:rPr lang="es-CL" sz="2000" dirty="0"/>
              <a:t>Si el largo de Onda es 3,2 cm, calcule la frecuencia de transmisión.</a:t>
            </a:r>
          </a:p>
          <a:p>
            <a:pPr algn="just"/>
            <a:endParaRPr lang="es-CL" sz="2000" dirty="0"/>
          </a:p>
        </p:txBody>
      </p:sp>
      <p:sp>
        <p:nvSpPr>
          <p:cNvPr id="6" name="Rectángulo 5">
            <a:extLst>
              <a:ext uri="{FF2B5EF4-FFF2-40B4-BE49-F238E27FC236}">
                <a16:creationId xmlns:a16="http://schemas.microsoft.com/office/drawing/2014/main" id="{C9DCC9C1-257B-7B46-92CC-477F3F56CFB4}"/>
              </a:ext>
            </a:extLst>
          </p:cNvPr>
          <p:cNvSpPr/>
          <p:nvPr/>
        </p:nvSpPr>
        <p:spPr>
          <a:xfrm>
            <a:off x="3002479" y="357708"/>
            <a:ext cx="6096000" cy="523220"/>
          </a:xfrm>
          <a:prstGeom prst="rect">
            <a:avLst/>
          </a:prstGeom>
        </p:spPr>
        <p:txBody>
          <a:bodyPr>
            <a:spAutoFit/>
          </a:bodyPr>
          <a:lstStyle/>
          <a:p>
            <a:pPr algn="ctr"/>
            <a:r>
              <a:rPr lang="es-CL" sz="2800" dirty="0"/>
              <a:t>EJERCICIO RADAR 5 </a:t>
            </a:r>
          </a:p>
        </p:txBody>
      </p:sp>
      <p:pic>
        <p:nvPicPr>
          <p:cNvPr id="3" name="Imagen 2">
            <a:extLst>
              <a:ext uri="{FF2B5EF4-FFF2-40B4-BE49-F238E27FC236}">
                <a16:creationId xmlns:a16="http://schemas.microsoft.com/office/drawing/2014/main" id="{55DBF259-EEF7-7746-994F-E659EB620FA4}"/>
              </a:ext>
            </a:extLst>
          </p:cNvPr>
          <p:cNvPicPr>
            <a:picLocks noChangeAspect="1"/>
          </p:cNvPicPr>
          <p:nvPr/>
        </p:nvPicPr>
        <p:blipFill>
          <a:blip r:embed="rId2"/>
          <a:stretch>
            <a:fillRect/>
          </a:stretch>
        </p:blipFill>
        <p:spPr>
          <a:xfrm>
            <a:off x="3105743" y="4308632"/>
            <a:ext cx="5889471" cy="2066481"/>
          </a:xfrm>
          <a:prstGeom prst="rect">
            <a:avLst/>
          </a:prstGeom>
        </p:spPr>
      </p:pic>
    </p:spTree>
    <p:extLst>
      <p:ext uri="{BB962C8B-B14F-4D97-AF65-F5344CB8AC3E}">
        <p14:creationId xmlns:p14="http://schemas.microsoft.com/office/powerpoint/2010/main" val="18089169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138533"/>
            <a:ext cx="11127178" cy="12095619"/>
          </a:xfrm>
          <a:prstGeom prst="rect">
            <a:avLst/>
          </a:prstGeom>
        </p:spPr>
        <p:txBody>
          <a:bodyPr wrap="square">
            <a:spAutoFit/>
          </a:bodyPr>
          <a:lstStyle/>
          <a:p>
            <a:pPr algn="just"/>
            <a:r>
              <a:rPr lang="es-CL" sz="2000" b="1" dirty="0"/>
              <a:t>1.- Frecuencia. </a:t>
            </a:r>
            <a:r>
              <a:rPr lang="es-CL" sz="2000" dirty="0"/>
              <a:t>Cuanto mayor es la frecuencia de las ondas del radar, mayor será la pérdida de poder. Es por esto que, generalmente, con frecuencias más bajas (mayor largo de onda) se tienen mayores alcances de detección. </a:t>
            </a:r>
          </a:p>
          <a:p>
            <a:pPr algn="just"/>
            <a:endParaRPr lang="es-CL" sz="2000" dirty="0"/>
          </a:p>
          <a:p>
            <a:pPr algn="just"/>
            <a:r>
              <a:rPr lang="es-CL" sz="2000" b="1" dirty="0"/>
              <a:t>2.- Energía transmitida. </a:t>
            </a:r>
            <a:r>
              <a:rPr lang="es-CL" sz="2000" dirty="0"/>
              <a:t>El alcance del radar aumenta cuando se aumenta la energía. Al duplicarla el alcance aumenta en un 25 % aproximadamente. </a:t>
            </a:r>
          </a:p>
          <a:p>
            <a:pPr algn="just"/>
            <a:endParaRPr lang="es-CL" sz="2000" dirty="0"/>
          </a:p>
          <a:p>
            <a:pPr algn="just"/>
            <a:r>
              <a:rPr lang="es-CL" sz="2000" b="1" dirty="0"/>
              <a:t>3.- Largo del pulso. </a:t>
            </a:r>
            <a:r>
              <a:rPr lang="es-CL" sz="2000" dirty="0"/>
              <a:t>Cuanto mayor es la longitud del pulso, mayor es el alcance del radar, debido a la mayor cantidad de energía transmitida. </a:t>
            </a:r>
          </a:p>
          <a:p>
            <a:pPr algn="just"/>
            <a:endParaRPr lang="es-CL" sz="2000" dirty="0"/>
          </a:p>
          <a:p>
            <a:pPr algn="just"/>
            <a:r>
              <a:rPr lang="es-CL" sz="2000" b="1" dirty="0"/>
              <a:t>4.- Frecuencia de repetición de pulso (PRF). </a:t>
            </a:r>
            <a:r>
              <a:rPr lang="es-CL" sz="2000" dirty="0"/>
              <a:t>La PRF, fija la distancia máxima que puede medirse con el radar. Debe dejarse un amplio espacio de tiempo entre pulsos, para que el eco regrese de cualquier blanco que se encuentre dentro de los alcances operativos del sistema. De otra forma, los ecos que regresan de los blancos más lejanos se verían bloqueados por pulsos sucesivos. Este intervalo de tiempo es el que fija el mayor PRF que puede ser empleado. La PRF puede ser lo suficientemente alto, siempre que un número conveniente de pulsos de en el blanco y puedan, a su vez, regresar al radar un número convenientemente de ecos. </a:t>
            </a:r>
          </a:p>
          <a:p>
            <a:pPr algn="just"/>
            <a:endParaRPr lang="es-CL" sz="2000" dirty="0"/>
          </a:p>
          <a:p>
            <a:pPr algn="just"/>
            <a:endParaRPr lang="es-CL" sz="2000" dirty="0"/>
          </a:p>
          <a:p>
            <a:pPr algn="just"/>
            <a:endParaRPr lang="es-CL" sz="2000" dirty="0"/>
          </a:p>
          <a:p>
            <a:pPr algn="just"/>
            <a:r>
              <a:rPr lang="es-CL" sz="2000" dirty="0"/>
              <a:t>5.- Ancho del haz. Cuanto más concentrado es el haz, mayor es al alcance de detección del radar. 6.- Características del blanco. Blancos grandes pueden verse en la pantalla a mayores distancias, siempre que exista horizonte visual entre la antena del radar y el blanco. Materiales conductores (como un casco de acero por ejemplo) producen ecos relativamente fuertes, mientras que materiales no conductores (un casco de madera de un pesquero) producen ecos más débiles. 7.- Sensibilidad del receptor. Cuanto más sensible sea el receptor, mayor será el alcance, pero está más expuesto a la interferencia y bloqueo electrónico. 8.- Velocidad de rotación de la antena. Cuanto menor es la velocidad de rotación de la antena, mayor es el alcance de detección del radar. Un radar que tenga un PRF de 1.000 pulsos por segundo, un haz de un ancho horizontal de 2º,0 y una velocidad de rotación de la antena de 6 RPM (1 revolución en 6 segundos o un barrido de 36º en un segundo), puede transmitir un pulso cada 0º,036 de rotación. Se producirán por consiguiente 56 pulsos durante el tiempo que la antena gira a través del ancho de su haz: Ancho del haz = 2º,0 = 56 pulsos Grados por pulso 0º,036 Con una velocidad de giro de la antena de 15 RPM (1 revolución en 4 segundos o 90º de rebusca por segundo) se tiene solamente un pulso transmitido cada 0º,09 de giro, y se transmitirán sólo 22 pulsos durante el tiempo que necesita la antena para girar a través del ancho del haz. Ancho del haz = 2º,0 = 22 pulsos Grados por pulso 0º,09 Navegación Costera XVI - 13 R.L.D. 2008 De lo expuesto anteriormente, se hace evidente de que a las menores velocidades de rotación de la antena, se producen los alcances máximos a los cuales se pueden detectar, especialmente, blancos pequeños.</a:t>
            </a:r>
          </a:p>
        </p:txBody>
      </p:sp>
      <p:sp>
        <p:nvSpPr>
          <p:cNvPr id="6" name="Rectángulo 5">
            <a:extLst>
              <a:ext uri="{FF2B5EF4-FFF2-40B4-BE49-F238E27FC236}">
                <a16:creationId xmlns:a16="http://schemas.microsoft.com/office/drawing/2014/main" id="{C9DCC9C1-257B-7B46-92CC-477F3F56CFB4}"/>
              </a:ext>
            </a:extLst>
          </p:cNvPr>
          <p:cNvSpPr/>
          <p:nvPr/>
        </p:nvSpPr>
        <p:spPr>
          <a:xfrm>
            <a:off x="2326575" y="333957"/>
            <a:ext cx="7447807" cy="523220"/>
          </a:xfrm>
          <a:prstGeom prst="rect">
            <a:avLst/>
          </a:prstGeom>
        </p:spPr>
        <p:txBody>
          <a:bodyPr wrap="square">
            <a:spAutoFit/>
          </a:bodyPr>
          <a:lstStyle/>
          <a:p>
            <a:pPr algn="ctr"/>
            <a:r>
              <a:rPr lang="es-CL" sz="2800" dirty="0"/>
              <a:t>FACTORES QUE AFECTAN EL ALCANCE DE RADAR</a:t>
            </a:r>
          </a:p>
        </p:txBody>
      </p:sp>
    </p:spTree>
    <p:extLst>
      <p:ext uri="{BB962C8B-B14F-4D97-AF65-F5344CB8AC3E}">
        <p14:creationId xmlns:p14="http://schemas.microsoft.com/office/powerpoint/2010/main" val="29339391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ángulo 4">
            <a:extLst>
              <a:ext uri="{FF2B5EF4-FFF2-40B4-BE49-F238E27FC236}">
                <a16:creationId xmlns:a16="http://schemas.microsoft.com/office/drawing/2014/main" id="{6595EB0F-2B41-C748-ADDE-BE3E464159C8}"/>
              </a:ext>
            </a:extLst>
          </p:cNvPr>
          <p:cNvSpPr/>
          <p:nvPr/>
        </p:nvSpPr>
        <p:spPr>
          <a:xfrm>
            <a:off x="486890" y="1138533"/>
            <a:ext cx="11127178" cy="4093428"/>
          </a:xfrm>
          <a:prstGeom prst="rect">
            <a:avLst/>
          </a:prstGeom>
        </p:spPr>
        <p:txBody>
          <a:bodyPr wrap="square">
            <a:spAutoFit/>
          </a:bodyPr>
          <a:lstStyle/>
          <a:p>
            <a:pPr algn="just"/>
            <a:r>
              <a:rPr lang="es-CL" sz="2000" b="1" dirty="0"/>
              <a:t>5.- Ancho del haz. </a:t>
            </a:r>
            <a:r>
              <a:rPr lang="es-CL" sz="2000" dirty="0"/>
              <a:t>Cuanto más concentrado es el haz, mayor es al alcance de detección del radar. </a:t>
            </a:r>
          </a:p>
          <a:p>
            <a:pPr algn="just"/>
            <a:endParaRPr lang="es-CL" sz="2000" dirty="0"/>
          </a:p>
          <a:p>
            <a:pPr algn="just"/>
            <a:r>
              <a:rPr lang="es-CL" sz="2000" b="1" dirty="0"/>
              <a:t>6.- Características del blanco. </a:t>
            </a:r>
            <a:r>
              <a:rPr lang="es-CL" sz="2000" dirty="0"/>
              <a:t>Blancos grandes pueden verse en la pantalla a mayores distancias, siempre que exista horizonte visual entre la antena del radar y el blanco. Materiales conductores (como un casco de acero por ejemplo) producen ecos relativamente fuertes, mientras que materiales no conductores (un casco de madera de un pesquero) producen ecos más débiles. </a:t>
            </a:r>
          </a:p>
          <a:p>
            <a:pPr algn="just"/>
            <a:endParaRPr lang="es-CL" sz="2000" b="1" dirty="0"/>
          </a:p>
          <a:p>
            <a:pPr algn="just"/>
            <a:r>
              <a:rPr lang="es-CL" sz="2000" b="1" dirty="0"/>
              <a:t>7.- Sensibilidad del receptor. </a:t>
            </a:r>
            <a:r>
              <a:rPr lang="es-CL" sz="2000" dirty="0"/>
              <a:t>Cuanto más sensible sea el receptor, mayor será el alcance, pero está más expuesto a la interferencia y bloqueo electrónico.</a:t>
            </a:r>
          </a:p>
          <a:p>
            <a:pPr algn="just"/>
            <a:endParaRPr lang="es-CL" sz="2000" dirty="0"/>
          </a:p>
          <a:p>
            <a:pPr algn="just"/>
            <a:r>
              <a:rPr lang="es-CL" sz="2000" b="1" dirty="0"/>
              <a:t>8.- Velocidad de rotación de la antena. </a:t>
            </a:r>
            <a:r>
              <a:rPr lang="es-CL" sz="2000" dirty="0"/>
              <a:t>Cuanto menor es la velocidad de rotación de la antena, mayor es el alcance de detección del radar. </a:t>
            </a:r>
          </a:p>
          <a:p>
            <a:pPr algn="just"/>
            <a:endParaRPr lang="es-CL" sz="2000" dirty="0"/>
          </a:p>
        </p:txBody>
      </p:sp>
      <p:sp>
        <p:nvSpPr>
          <p:cNvPr id="6" name="Rectángulo 5">
            <a:extLst>
              <a:ext uri="{FF2B5EF4-FFF2-40B4-BE49-F238E27FC236}">
                <a16:creationId xmlns:a16="http://schemas.microsoft.com/office/drawing/2014/main" id="{C9DCC9C1-257B-7B46-92CC-477F3F56CFB4}"/>
              </a:ext>
            </a:extLst>
          </p:cNvPr>
          <p:cNvSpPr/>
          <p:nvPr/>
        </p:nvSpPr>
        <p:spPr>
          <a:xfrm>
            <a:off x="2326575" y="333957"/>
            <a:ext cx="7447807" cy="523220"/>
          </a:xfrm>
          <a:prstGeom prst="rect">
            <a:avLst/>
          </a:prstGeom>
        </p:spPr>
        <p:txBody>
          <a:bodyPr wrap="square">
            <a:spAutoFit/>
          </a:bodyPr>
          <a:lstStyle/>
          <a:p>
            <a:pPr algn="ctr"/>
            <a:r>
              <a:rPr lang="es-CL" sz="2800" dirty="0"/>
              <a:t>FACTORES QUE AFECTAN EL ALCANCE DE RADAR</a:t>
            </a:r>
          </a:p>
        </p:txBody>
      </p:sp>
    </p:spTree>
    <p:extLst>
      <p:ext uri="{BB962C8B-B14F-4D97-AF65-F5344CB8AC3E}">
        <p14:creationId xmlns:p14="http://schemas.microsoft.com/office/powerpoint/2010/main" val="331970269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elestial">
  <a:themeElements>
    <a:clrScheme name="Celestial">
      <a:dk1>
        <a:sysClr val="windowText" lastClr="000000"/>
      </a:dk1>
      <a:lt1>
        <a:sysClr val="window" lastClr="FFFFFF"/>
      </a:lt1>
      <a:dk2>
        <a:srgbClr val="18276C"/>
      </a:dk2>
      <a:lt2>
        <a:srgbClr val="EBEBEB"/>
      </a:lt2>
      <a:accent1>
        <a:srgbClr val="AC3EC1"/>
      </a:accent1>
      <a:accent2>
        <a:srgbClr val="477BD1"/>
      </a:accent2>
      <a:accent3>
        <a:srgbClr val="46B298"/>
      </a:accent3>
      <a:accent4>
        <a:srgbClr val="90BA4C"/>
      </a:accent4>
      <a:accent5>
        <a:srgbClr val="DD9D31"/>
      </a:accent5>
      <a:accent6>
        <a:srgbClr val="E25247"/>
      </a:accent6>
      <a:hlink>
        <a:srgbClr val="C573D2"/>
      </a:hlink>
      <a:folHlink>
        <a:srgbClr val="CCAEE8"/>
      </a:folHlink>
    </a:clrScheme>
    <a:fontScheme name="Celestial">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elestial">
      <a:fillStyleLst>
        <a:solidFill>
          <a:schemeClr val="phClr"/>
        </a:solidFill>
        <a:gradFill rotWithShape="1">
          <a:gsLst>
            <a:gs pos="0">
              <a:schemeClr val="phClr">
                <a:tint val="70000"/>
                <a:lumMod val="110000"/>
              </a:schemeClr>
            </a:gs>
            <a:gs pos="100000">
              <a:schemeClr val="phClr">
                <a:tint val="82000"/>
                <a:alpha val="74000"/>
              </a:schemeClr>
            </a:gs>
          </a:gsLst>
          <a:lin ang="5400000" scaled="0"/>
        </a:gradFill>
        <a:gradFill rotWithShape="1">
          <a:gsLst>
            <a:gs pos="0">
              <a:schemeClr val="phClr">
                <a:tint val="98000"/>
                <a:lumMod val="100000"/>
              </a:schemeClr>
            </a:gs>
            <a:gs pos="100000">
              <a:schemeClr val="phClr">
                <a:shade val="88000"/>
                <a:lumMod val="88000"/>
              </a:schemeClr>
            </a:gs>
          </a:gsLst>
          <a:lin ang="5400000" scaled="1"/>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65000"/>
              </a:srgbClr>
            </a:outerShdw>
          </a:effectLst>
          <a:scene3d>
            <a:camera prst="orthographicFront">
              <a:rot lat="0" lon="0" rev="0"/>
            </a:camera>
            <a:lightRig rig="threePt" dir="tl">
              <a:rot lat="0" lon="0" rev="1200000"/>
            </a:lightRig>
          </a:scene3d>
          <a:sp3d>
            <a:bevelT w="38100" h="12700"/>
          </a:sp3d>
        </a:effectStyle>
      </a:effectStyleLst>
      <a:bgFillStyleLst>
        <a:solidFill>
          <a:schemeClr val="phClr"/>
        </a:solidFill>
        <a:gradFill rotWithShape="1">
          <a:gsLst>
            <a:gs pos="0">
              <a:schemeClr val="phClr">
                <a:tint val="90000"/>
                <a:shade val="96000"/>
                <a:hueMod val="100000"/>
                <a:satMod val="180000"/>
                <a:lumMod val="110000"/>
              </a:schemeClr>
            </a:gs>
            <a:gs pos="100000">
              <a:schemeClr val="phClr">
                <a:shade val="96000"/>
                <a:satMod val="160000"/>
                <a:lumMod val="100000"/>
              </a:schemeClr>
            </a:gs>
          </a:gsLst>
          <a:lin ang="4740000" scaled="1"/>
        </a:gradFill>
        <a:blipFill>
          <a:blip xmlns:r="http://schemas.openxmlformats.org/officeDocument/2006/relationships" r:embed="rId1"/>
          <a:stretch/>
        </a:blipFill>
      </a:bgFillStyleLst>
    </a:fmtScheme>
  </a:themeElements>
  <a:objectDefaults/>
  <a:extraClrSchemeLst/>
  <a:extLst>
    <a:ext uri="{05A4C25C-085E-4340-85A3-A5531E510DB2}">
      <thm15:themeFamily xmlns:thm15="http://schemas.microsoft.com/office/thememl/2012/main" name="Celestial" id="{C4BB2A3D-0E93-4C5F-B0D2-9D3FCE089CC5}" vid="{42E5908D-19A2-46FD-89FA-638B126129EF}"/>
    </a:ext>
  </a:extLst>
</a:theme>
</file>

<file path=docProps/app.xml><?xml version="1.0" encoding="utf-8"?>
<Properties xmlns="http://schemas.openxmlformats.org/officeDocument/2006/extended-properties" xmlns:vt="http://schemas.openxmlformats.org/officeDocument/2006/docPropsVTypes">
  <Template>Celestial</Template>
  <TotalTime>398</TotalTime>
  <Words>1237</Words>
  <Application>Microsoft Macintosh PowerPoint</Application>
  <PresentationFormat>Panorámica</PresentationFormat>
  <Paragraphs>53</Paragraphs>
  <Slides>7</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7</vt:i4>
      </vt:variant>
    </vt:vector>
  </HeadingPairs>
  <TitlesOfParts>
    <vt:vector size="11" baseType="lpstr">
      <vt:lpstr>Arial</vt:lpstr>
      <vt:lpstr>Calibri</vt:lpstr>
      <vt:lpstr>Calibri Light</vt:lpstr>
      <vt:lpstr>Celestial</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16.0016</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CUC 1: 1 E “Náutica”  1.- Defina en sus palabras que entiende por buque.  2.- Mencione los tipos de buques Mercantes, e indique 3 ejemplos.  3.- Mencione los tipos de buques de guerra y de un ejemplo de cada tipo.    Tiempo: 5 minutos.  Buena suerte. </dc:title>
  <dc:creator>Usuario de Microsoft Office</dc:creator>
  <cp:lastModifiedBy>Usuario de Microsoft Office</cp:lastModifiedBy>
  <cp:revision>14</cp:revision>
  <dcterms:created xsi:type="dcterms:W3CDTF">2019-02-20T12:09:41Z</dcterms:created>
  <dcterms:modified xsi:type="dcterms:W3CDTF">2020-09-30T18:09:44Z</dcterms:modified>
</cp:coreProperties>
</file>