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90" r:id="rId2"/>
    <p:sldId id="271" r:id="rId3"/>
    <p:sldId id="286" r:id="rId4"/>
    <p:sldId id="287" r:id="rId5"/>
    <p:sldId id="288" r:id="rId6"/>
    <p:sldId id="272" r:id="rId7"/>
    <p:sldId id="273" r:id="rId8"/>
    <p:sldId id="275" r:id="rId9"/>
    <p:sldId id="278" r:id="rId10"/>
    <p:sldId id="280" r:id="rId11"/>
    <p:sldId id="289"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C4529AE5-FECB-E348-8302-15285C0CDCCD}">
          <p14:sldIdLst>
            <p14:sldId id="290"/>
            <p14:sldId id="271"/>
            <p14:sldId id="286"/>
            <p14:sldId id="287"/>
            <p14:sldId id="288"/>
            <p14:sldId id="272"/>
            <p14:sldId id="273"/>
            <p14:sldId id="275"/>
            <p14:sldId id="278"/>
            <p14:sldId id="280"/>
            <p14:sldId id="289"/>
          </p14:sldIdLst>
        </p14:section>
        <p14:section name="Sección sin título" id="{280AEA46-5BFA-D64E-A885-B50BB23716BE}">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66"/>
    <p:restoredTop sz="94686"/>
  </p:normalViewPr>
  <p:slideViewPr>
    <p:cSldViewPr snapToGrid="0" snapToObjects="1">
      <p:cViewPr varScale="1">
        <p:scale>
          <a:sx n="69" d="100"/>
          <a:sy n="69" d="100"/>
        </p:scale>
        <p:origin x="232"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3/18/20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‹Nº›</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s-ES"/>
              <a:t>Editar los estilos de texto del patrón
Segundo nivel
Tercer nivel
Cuarto nivel
Quinto nivel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
Segundo nivel
Tercer nivel
Cuarto nivel
Quinto nivel</a:t>
            </a:r>
            <a:endParaRPr lang="en-US" dirty="0"/>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s-ES"/>
              <a:t>Editar los estilos de texto del patrón
Segundo nivel
Tercer nivel
Cuarto nivel
Quinto nivel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
Segundo nivel
Tercer nivel
Cuarto nivel
Quinto nivel</a:t>
            </a:r>
            <a:endParaRPr lang="en-US" dirty="0"/>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s-ES"/>
              <a:t>Editar los estilos de texto del patrón
Segundo nivel
Tercer nivel
Cuarto nivel
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s-ES"/>
              <a:t>Editar los estilos de texto del patrón
Segundo nivel
Tercer nivel
Cuarto nivel
Quinto nivel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s-ES"/>
              <a:t>Haga clic para modificar el estilo de título del patrón</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Editar los estilos de texto del patrón
Segundo nivel
Tercer nivel
Cuarto nivel
Quinto nivel</a:t>
            </a:r>
            <a:endParaRPr lang="en-US" dirty="0"/>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s-ES"/>
              <a:t>Editar los estilos de texto del patrón
Segundo nivel
Tercer nivel
Cuarto nivel
Quinto nivel</a:t>
            </a:r>
            <a:endParaRPr lang="en-US" dirty="0"/>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s-ES"/>
              <a:t>Editar los estilos de texto del patrón
Segundo nivel
Tercer nivel
Cuarto nivel
Quinto nivel</a:t>
            </a:r>
            <a:endParaRPr lang="en-US" dirty="0"/>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8" name="Title 1"/>
          <p:cNvSpPr>
            <a:spLocks noGrp="1"/>
          </p:cNvSpPr>
          <p:nvPr>
            <p:ph type="title"/>
          </p:nvPr>
        </p:nvSpPr>
        <p:spPr>
          <a:xfrm>
            <a:off x="685801" y="609600"/>
            <a:ext cx="10131425" cy="1456267"/>
          </a:xfrm>
        </p:spPr>
        <p:txBody>
          <a:bodyPr/>
          <a:lstStyle/>
          <a:p>
            <a:r>
              <a:rPr lang="es-ES"/>
              <a:t>Haga clic para modificar el estilo de título del patrón</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3/18/20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3/18/20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tiff"/><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tiff"/></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tif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C10239C-1C2A-8345-9D80-2638B05B2BF2}"/>
              </a:ext>
            </a:extLst>
          </p:cNvPr>
          <p:cNvSpPr txBox="1"/>
          <p:nvPr/>
        </p:nvSpPr>
        <p:spPr>
          <a:xfrm>
            <a:off x="2116667" y="2743200"/>
            <a:ext cx="8043333" cy="1938992"/>
          </a:xfrm>
          <a:prstGeom prst="rect">
            <a:avLst/>
          </a:prstGeom>
          <a:noFill/>
        </p:spPr>
        <p:txBody>
          <a:bodyPr wrap="square" rtlCol="0">
            <a:spAutoFit/>
          </a:bodyPr>
          <a:lstStyle/>
          <a:p>
            <a:pPr algn="ctr"/>
            <a:r>
              <a:rPr lang="es-CL" sz="6000" dirty="0"/>
              <a:t>DIAGRAMA DE “PERT” Y “CPM”</a:t>
            </a:r>
          </a:p>
        </p:txBody>
      </p:sp>
    </p:spTree>
    <p:extLst>
      <p:ext uri="{BB962C8B-B14F-4D97-AF65-F5344CB8AC3E}">
        <p14:creationId xmlns:p14="http://schemas.microsoft.com/office/powerpoint/2010/main" val="7795782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87BE15FD-B213-014A-AFE2-02925BC2DB23}"/>
              </a:ext>
            </a:extLst>
          </p:cNvPr>
          <p:cNvSpPr txBox="1"/>
          <p:nvPr/>
        </p:nvSpPr>
        <p:spPr>
          <a:xfrm>
            <a:off x="571545" y="1047907"/>
            <a:ext cx="11139055" cy="5016758"/>
          </a:xfrm>
          <a:prstGeom prst="rect">
            <a:avLst/>
          </a:prstGeom>
          <a:solidFill>
            <a:srgbClr val="0070C0"/>
          </a:solidFill>
        </p:spPr>
        <p:txBody>
          <a:bodyPr wrap="square" rtlCol="0">
            <a:spAutoFit/>
          </a:bodyPr>
          <a:lstStyle/>
          <a:p>
            <a:pPr marL="457200" indent="-457200" algn="just" fontAlgn="base">
              <a:buFont typeface="Arial" panose="020B0604020202020204" pitchFamily="34" charset="0"/>
              <a:buChar char="•"/>
            </a:pPr>
            <a:r>
              <a:rPr lang="es-CL" sz="3200" dirty="0"/>
              <a:t>PERT (“Project Evaluation and Review Techniques”), es una herramienta que inter-relaciona cada tarea según los recursos asignados en ellas.</a:t>
            </a:r>
          </a:p>
          <a:p>
            <a:pPr marL="457200" indent="-457200" algn="just" fontAlgn="base">
              <a:buFont typeface="Arial" panose="020B0604020202020204" pitchFamily="34" charset="0"/>
              <a:buChar char="•"/>
            </a:pPr>
            <a:r>
              <a:rPr lang="es-CL" sz="3200" dirty="0"/>
              <a:t>En el mundo del Management y Dirección de Proyectos, la técnica de PERT es muy popular y se aplica para conocer las rutas de trabajo óptimas. </a:t>
            </a:r>
          </a:p>
          <a:p>
            <a:pPr marL="457200" indent="-457200" algn="just" fontAlgn="base">
              <a:buFont typeface="Arial" panose="020B0604020202020204" pitchFamily="34" charset="0"/>
              <a:buChar char="•"/>
            </a:pPr>
            <a:r>
              <a:rPr lang="es-CL" sz="3200" dirty="0"/>
              <a:t>PERT suele utilizarse junto a técnicas CPM (“Critical Path Method”), para detectar esos “cuellos de botella” que pueden poner en peligro el proyecto. Con PERT y CPM sabremos el camino o ruta crítica de nuestros proyectos.</a:t>
            </a:r>
          </a:p>
        </p:txBody>
      </p:sp>
      <p:sp>
        <p:nvSpPr>
          <p:cNvPr id="10" name="CuadroTexto 9">
            <a:extLst>
              <a:ext uri="{FF2B5EF4-FFF2-40B4-BE49-F238E27FC236}">
                <a16:creationId xmlns:a16="http://schemas.microsoft.com/office/drawing/2014/main" id="{FB0FA882-AE68-464E-B598-5806067701C9}"/>
              </a:ext>
            </a:extLst>
          </p:cNvPr>
          <p:cNvSpPr txBox="1"/>
          <p:nvPr/>
        </p:nvSpPr>
        <p:spPr>
          <a:xfrm>
            <a:off x="2271807" y="242485"/>
            <a:ext cx="7738533" cy="707886"/>
          </a:xfrm>
          <a:prstGeom prst="rect">
            <a:avLst/>
          </a:prstGeom>
          <a:noFill/>
        </p:spPr>
        <p:txBody>
          <a:bodyPr wrap="square" rtlCol="0">
            <a:spAutoFit/>
          </a:bodyPr>
          <a:lstStyle/>
          <a:p>
            <a:pPr algn="ctr"/>
            <a:r>
              <a:rPr lang="es-CL" sz="4000" b="1" dirty="0"/>
              <a:t>DIAGRAMA PERT: GENERALIDADES</a:t>
            </a:r>
          </a:p>
        </p:txBody>
      </p:sp>
    </p:spTree>
    <p:extLst>
      <p:ext uri="{BB962C8B-B14F-4D97-AF65-F5344CB8AC3E}">
        <p14:creationId xmlns:p14="http://schemas.microsoft.com/office/powerpoint/2010/main" val="84559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87BE15FD-B213-014A-AFE2-02925BC2DB23}"/>
              </a:ext>
            </a:extLst>
          </p:cNvPr>
          <p:cNvSpPr txBox="1"/>
          <p:nvPr/>
        </p:nvSpPr>
        <p:spPr>
          <a:xfrm>
            <a:off x="571545" y="950371"/>
            <a:ext cx="11139055" cy="5509200"/>
          </a:xfrm>
          <a:prstGeom prst="rect">
            <a:avLst/>
          </a:prstGeom>
          <a:solidFill>
            <a:srgbClr val="0070C0"/>
          </a:solidFill>
        </p:spPr>
        <p:txBody>
          <a:bodyPr wrap="square" rtlCol="0">
            <a:spAutoFit/>
          </a:bodyPr>
          <a:lstStyle/>
          <a:p>
            <a:pPr marL="457200" indent="-457200" algn="just" fontAlgn="base">
              <a:buFont typeface="Arial" panose="020B0604020202020204" pitchFamily="34" charset="0"/>
              <a:buChar char="•"/>
            </a:pPr>
            <a:r>
              <a:rPr lang="es-CL" sz="3200" dirty="0"/>
              <a:t>La Armada de Estados Unidos comenzó a utilizarla en 1958 para la planificación del proyecto Polaris, un misil balístico basado en submarinos, construido con armas nucleares durante la Guerra Fría. </a:t>
            </a:r>
          </a:p>
          <a:p>
            <a:pPr marL="457200" indent="-457200" algn="just" fontAlgn="base">
              <a:buFont typeface="Arial" panose="020B0604020202020204" pitchFamily="34" charset="0"/>
              <a:buChar char="•"/>
            </a:pPr>
            <a:r>
              <a:rPr lang="es-CL" sz="3200" dirty="0"/>
              <a:t>Se dice que gracias a la lógica de PERT, se adelantó dos años la fecha de terminación de su construcción.</a:t>
            </a:r>
          </a:p>
          <a:p>
            <a:pPr marL="457200" indent="-457200" algn="just" fontAlgn="base">
              <a:buFont typeface="Arial" panose="020B0604020202020204" pitchFamily="34" charset="0"/>
              <a:buChar char="•"/>
            </a:pPr>
            <a:r>
              <a:rPr lang="es-CL" sz="3200" dirty="0"/>
              <a:t>El programa Apolo fue programado siguiendo el método PERT. </a:t>
            </a:r>
          </a:p>
          <a:p>
            <a:pPr marL="457200" indent="-457200" algn="just" fontAlgn="base">
              <a:buFont typeface="Arial" panose="020B0604020202020204" pitchFamily="34" charset="0"/>
              <a:buChar char="•"/>
            </a:pPr>
            <a:r>
              <a:rPr lang="es-CL" sz="3200" dirty="0"/>
              <a:t>En la actualidad, PERT se emplea tanto en proyecto gubernamentales como relativos a la industria. La NASA por ejemplo, exige a las compañías privadas un trabajo basado en la lógica de PERT.</a:t>
            </a:r>
          </a:p>
        </p:txBody>
      </p:sp>
      <p:sp>
        <p:nvSpPr>
          <p:cNvPr id="10" name="CuadroTexto 9">
            <a:extLst>
              <a:ext uri="{FF2B5EF4-FFF2-40B4-BE49-F238E27FC236}">
                <a16:creationId xmlns:a16="http://schemas.microsoft.com/office/drawing/2014/main" id="{FB0FA882-AE68-464E-B598-5806067701C9}"/>
              </a:ext>
            </a:extLst>
          </p:cNvPr>
          <p:cNvSpPr txBox="1"/>
          <p:nvPr/>
        </p:nvSpPr>
        <p:spPr>
          <a:xfrm>
            <a:off x="2271807" y="242485"/>
            <a:ext cx="7738533" cy="707886"/>
          </a:xfrm>
          <a:prstGeom prst="rect">
            <a:avLst/>
          </a:prstGeom>
          <a:noFill/>
        </p:spPr>
        <p:txBody>
          <a:bodyPr wrap="square" rtlCol="0">
            <a:spAutoFit/>
          </a:bodyPr>
          <a:lstStyle/>
          <a:p>
            <a:pPr algn="ctr"/>
            <a:r>
              <a:rPr lang="es-CL" sz="4000" b="1" dirty="0"/>
              <a:t>DIAGRAMA PERT: GENERALIDADES </a:t>
            </a:r>
          </a:p>
        </p:txBody>
      </p:sp>
    </p:spTree>
    <p:extLst>
      <p:ext uri="{BB962C8B-B14F-4D97-AF65-F5344CB8AC3E}">
        <p14:creationId xmlns:p14="http://schemas.microsoft.com/office/powerpoint/2010/main" val="1457178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87BE15FD-B213-014A-AFE2-02925BC2DB23}"/>
              </a:ext>
            </a:extLst>
          </p:cNvPr>
          <p:cNvSpPr txBox="1"/>
          <p:nvPr/>
        </p:nvSpPr>
        <p:spPr>
          <a:xfrm>
            <a:off x="571545" y="950371"/>
            <a:ext cx="11139055" cy="5509200"/>
          </a:xfrm>
          <a:prstGeom prst="rect">
            <a:avLst/>
          </a:prstGeom>
          <a:solidFill>
            <a:srgbClr val="0070C0"/>
          </a:solidFill>
        </p:spPr>
        <p:txBody>
          <a:bodyPr wrap="square" rtlCol="0">
            <a:spAutoFit/>
          </a:bodyPr>
          <a:lstStyle/>
          <a:p>
            <a:pPr marL="457200" indent="-457200" algn="just" fontAlgn="base">
              <a:buFont typeface="Arial" panose="020B0604020202020204" pitchFamily="34" charset="0"/>
              <a:buChar char="•"/>
            </a:pPr>
            <a:r>
              <a:rPr lang="es-CL" sz="3200" dirty="0"/>
              <a:t>Permite organizar actividades.</a:t>
            </a:r>
          </a:p>
          <a:p>
            <a:pPr marL="457200" indent="-457200" algn="just" fontAlgn="base">
              <a:buFont typeface="Arial" panose="020B0604020202020204" pitchFamily="34" charset="0"/>
              <a:buChar char="•"/>
            </a:pPr>
            <a:r>
              <a:rPr lang="es-CL" sz="3200" dirty="0"/>
              <a:t>Calcular rutas de trabajo optimizadas.</a:t>
            </a:r>
          </a:p>
          <a:p>
            <a:pPr marL="457200" indent="-457200" algn="just" fontAlgn="base">
              <a:buFont typeface="Arial" panose="020B0604020202020204" pitchFamily="34" charset="0"/>
              <a:buChar char="•"/>
            </a:pPr>
            <a:r>
              <a:rPr lang="es-CL" sz="3200" dirty="0"/>
              <a:t>Tiene en cuenta las dependencias entre las tareas.</a:t>
            </a:r>
          </a:p>
          <a:p>
            <a:pPr marL="457200" indent="-457200" algn="just" fontAlgn="base">
              <a:buFont typeface="Arial" panose="020B0604020202020204" pitchFamily="34" charset="0"/>
              <a:buChar char="•"/>
            </a:pPr>
            <a:r>
              <a:rPr lang="es-CL" sz="3200" dirty="0"/>
              <a:t>Planificaciones más efectivas y realistas.</a:t>
            </a:r>
          </a:p>
          <a:p>
            <a:pPr marL="457200" indent="-457200" algn="just" fontAlgn="base">
              <a:buFont typeface="Arial" panose="020B0604020202020204" pitchFamily="34" charset="0"/>
              <a:buChar char="•"/>
            </a:pPr>
            <a:r>
              <a:rPr lang="es-CL" sz="3200" dirty="0"/>
              <a:t>Tiene en cuenta cada actividad de manera individual y su relación con las demás tareas.</a:t>
            </a:r>
          </a:p>
          <a:p>
            <a:pPr marL="457200" indent="-457200" algn="just" fontAlgn="base">
              <a:buFont typeface="Arial" panose="020B0604020202020204" pitchFamily="34" charset="0"/>
              <a:buChar char="•"/>
            </a:pPr>
            <a:r>
              <a:rPr lang="es-CL" sz="3200" dirty="0"/>
              <a:t>Permite identificar cuellos de botella en la ruta de trabajo.</a:t>
            </a:r>
          </a:p>
          <a:p>
            <a:pPr marL="457200" indent="-457200" algn="just" fontAlgn="base">
              <a:buFont typeface="Arial" panose="020B0604020202020204" pitchFamily="34" charset="0"/>
              <a:buChar char="•"/>
            </a:pPr>
            <a:r>
              <a:rPr lang="es-CL" sz="3200" dirty="0"/>
              <a:t>Ayuda a cumplir plazos y presupuestos estimados.</a:t>
            </a:r>
          </a:p>
          <a:p>
            <a:pPr marL="457200" indent="-457200" algn="just" fontAlgn="base">
              <a:buFont typeface="Arial" panose="020B0604020202020204" pitchFamily="34" charset="0"/>
              <a:buChar char="•"/>
            </a:pPr>
            <a:r>
              <a:rPr lang="es-CL" sz="3200" dirty="0"/>
              <a:t>Mejora la toma de decisiones anticipadas y efectivas.</a:t>
            </a:r>
          </a:p>
          <a:p>
            <a:pPr marL="457200" indent="-457200" algn="just" fontAlgn="base">
              <a:buFont typeface="Arial" panose="020B0604020202020204" pitchFamily="34" charset="0"/>
              <a:buChar char="•"/>
            </a:pPr>
            <a:r>
              <a:rPr lang="es-CL" sz="3200" dirty="0"/>
              <a:t>Mejor integración y presentación de datos a los interesados del proyecto.</a:t>
            </a:r>
          </a:p>
        </p:txBody>
      </p:sp>
      <p:sp>
        <p:nvSpPr>
          <p:cNvPr id="10" name="CuadroTexto 9">
            <a:extLst>
              <a:ext uri="{FF2B5EF4-FFF2-40B4-BE49-F238E27FC236}">
                <a16:creationId xmlns:a16="http://schemas.microsoft.com/office/drawing/2014/main" id="{FB0FA882-AE68-464E-B598-5806067701C9}"/>
              </a:ext>
            </a:extLst>
          </p:cNvPr>
          <p:cNvSpPr txBox="1"/>
          <p:nvPr/>
        </p:nvSpPr>
        <p:spPr>
          <a:xfrm>
            <a:off x="2271805" y="242485"/>
            <a:ext cx="7738533" cy="707886"/>
          </a:xfrm>
          <a:prstGeom prst="rect">
            <a:avLst/>
          </a:prstGeom>
          <a:noFill/>
        </p:spPr>
        <p:txBody>
          <a:bodyPr wrap="square" rtlCol="0">
            <a:spAutoFit/>
          </a:bodyPr>
          <a:lstStyle/>
          <a:p>
            <a:pPr algn="ctr"/>
            <a:r>
              <a:rPr lang="es-CL" sz="4000" b="1" dirty="0"/>
              <a:t>DIAGRAMA PERT: VENTAJAS </a:t>
            </a:r>
          </a:p>
        </p:txBody>
      </p:sp>
    </p:spTree>
    <p:extLst>
      <p:ext uri="{BB962C8B-B14F-4D97-AF65-F5344CB8AC3E}">
        <p14:creationId xmlns:p14="http://schemas.microsoft.com/office/powerpoint/2010/main" val="2377048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87BE15FD-B213-014A-AFE2-02925BC2DB23}"/>
              </a:ext>
            </a:extLst>
          </p:cNvPr>
          <p:cNvSpPr txBox="1"/>
          <p:nvPr/>
        </p:nvSpPr>
        <p:spPr>
          <a:xfrm>
            <a:off x="571545" y="950371"/>
            <a:ext cx="11139055" cy="5509200"/>
          </a:xfrm>
          <a:prstGeom prst="rect">
            <a:avLst/>
          </a:prstGeom>
          <a:solidFill>
            <a:srgbClr val="0070C0"/>
          </a:solidFill>
        </p:spPr>
        <p:txBody>
          <a:bodyPr wrap="square" rtlCol="0">
            <a:spAutoFit/>
          </a:bodyPr>
          <a:lstStyle/>
          <a:p>
            <a:pPr marL="457200" indent="-457200" algn="just" fontAlgn="base">
              <a:buFont typeface="Arial" panose="020B0604020202020204" pitchFamily="34" charset="0"/>
              <a:buChar char="•"/>
            </a:pPr>
            <a:r>
              <a:rPr lang="es-CL" sz="3200" dirty="0"/>
              <a:t>El modelo PERT y CPM suelen ir asociados en toda gestión de proyectos. </a:t>
            </a:r>
          </a:p>
          <a:p>
            <a:pPr marL="457200" indent="-457200" algn="just" fontAlgn="base">
              <a:buFont typeface="Arial" panose="020B0604020202020204" pitchFamily="34" charset="0"/>
              <a:buChar char="•"/>
            </a:pPr>
            <a:r>
              <a:rPr lang="es-CL" sz="3200" dirty="0"/>
              <a:t>La técnica de </a:t>
            </a:r>
            <a:r>
              <a:rPr lang="es-CL" sz="3200" b="1" dirty="0"/>
              <a:t>PERT</a:t>
            </a:r>
            <a:r>
              <a:rPr lang="es-CL" sz="3200" dirty="0"/>
              <a:t> </a:t>
            </a:r>
            <a:r>
              <a:rPr lang="es-CL" sz="3200" u="sng" dirty="0"/>
              <a:t>se centra en establecer las relaciones entre las actividades, a partir de las dependencias entre ellas</a:t>
            </a:r>
            <a:r>
              <a:rPr lang="es-CL" sz="3200" dirty="0"/>
              <a:t>. Mientras que </a:t>
            </a:r>
            <a:r>
              <a:rPr lang="es-CL" sz="3200" b="1" dirty="0"/>
              <a:t>CPM</a:t>
            </a:r>
            <a:r>
              <a:rPr lang="es-CL" sz="3200" dirty="0"/>
              <a:t> </a:t>
            </a:r>
            <a:r>
              <a:rPr lang="es-CL" sz="3200" u="sng" dirty="0"/>
              <a:t>encuentra los caminos críticos y cuellos de botella del proyecto, apoyándose en PERT</a:t>
            </a:r>
            <a:r>
              <a:rPr lang="es-CL" sz="3200" dirty="0"/>
              <a:t>.</a:t>
            </a:r>
          </a:p>
          <a:p>
            <a:pPr marL="457200" indent="-457200" algn="just" fontAlgn="base">
              <a:buFont typeface="Arial" panose="020B0604020202020204" pitchFamily="34" charset="0"/>
              <a:buChar char="•"/>
            </a:pPr>
            <a:r>
              <a:rPr lang="es-CL" sz="3200" dirty="0"/>
              <a:t>Los caminos críticos son las rutas que primero debemos realizar si queremos terminar dentro de plazo, dado que muchas actividades estarán esperando que se realicen otras previas. Esta ruta crítica suele marcar el final del proyecto, ya que suele ser la más larga del mismo.</a:t>
            </a:r>
          </a:p>
        </p:txBody>
      </p:sp>
      <p:sp>
        <p:nvSpPr>
          <p:cNvPr id="10" name="CuadroTexto 9">
            <a:extLst>
              <a:ext uri="{FF2B5EF4-FFF2-40B4-BE49-F238E27FC236}">
                <a16:creationId xmlns:a16="http://schemas.microsoft.com/office/drawing/2014/main" id="{FB0FA882-AE68-464E-B598-5806067701C9}"/>
              </a:ext>
            </a:extLst>
          </p:cNvPr>
          <p:cNvSpPr txBox="1"/>
          <p:nvPr/>
        </p:nvSpPr>
        <p:spPr>
          <a:xfrm>
            <a:off x="2271805" y="242485"/>
            <a:ext cx="7738533" cy="707886"/>
          </a:xfrm>
          <a:prstGeom prst="rect">
            <a:avLst/>
          </a:prstGeom>
          <a:noFill/>
        </p:spPr>
        <p:txBody>
          <a:bodyPr wrap="square" rtlCol="0">
            <a:spAutoFit/>
          </a:bodyPr>
          <a:lstStyle/>
          <a:p>
            <a:pPr algn="ctr"/>
            <a:r>
              <a:rPr lang="es-CL" sz="4000" b="1" dirty="0"/>
              <a:t>RELACIONES ENTRE PERT Y CPM</a:t>
            </a:r>
          </a:p>
        </p:txBody>
      </p:sp>
    </p:spTree>
    <p:extLst>
      <p:ext uri="{BB962C8B-B14F-4D97-AF65-F5344CB8AC3E}">
        <p14:creationId xmlns:p14="http://schemas.microsoft.com/office/powerpoint/2010/main" val="2876449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uadroTexto 9">
            <a:extLst>
              <a:ext uri="{FF2B5EF4-FFF2-40B4-BE49-F238E27FC236}">
                <a16:creationId xmlns:a16="http://schemas.microsoft.com/office/drawing/2014/main" id="{FB0FA882-AE68-464E-B598-5806067701C9}"/>
              </a:ext>
            </a:extLst>
          </p:cNvPr>
          <p:cNvSpPr txBox="1"/>
          <p:nvPr/>
        </p:nvSpPr>
        <p:spPr>
          <a:xfrm>
            <a:off x="92467" y="164387"/>
            <a:ext cx="11753636" cy="707886"/>
          </a:xfrm>
          <a:prstGeom prst="rect">
            <a:avLst/>
          </a:prstGeom>
          <a:noFill/>
        </p:spPr>
        <p:txBody>
          <a:bodyPr wrap="square" rtlCol="0">
            <a:spAutoFit/>
          </a:bodyPr>
          <a:lstStyle/>
          <a:p>
            <a:pPr algn="ctr"/>
            <a:r>
              <a:rPr lang="es-CL" sz="4000" b="1" dirty="0"/>
              <a:t>¿ESTÁ RELACIONADA LA CARTA GANTT CON EL PERT?</a:t>
            </a:r>
          </a:p>
        </p:txBody>
      </p:sp>
      <p:pic>
        <p:nvPicPr>
          <p:cNvPr id="5" name="Imagen 4">
            <a:extLst>
              <a:ext uri="{FF2B5EF4-FFF2-40B4-BE49-F238E27FC236}">
                <a16:creationId xmlns:a16="http://schemas.microsoft.com/office/drawing/2014/main" id="{11784808-DC25-1C40-A9E6-F545107CB5AD}"/>
              </a:ext>
            </a:extLst>
          </p:cNvPr>
          <p:cNvPicPr>
            <a:picLocks noChangeAspect="1"/>
          </p:cNvPicPr>
          <p:nvPr/>
        </p:nvPicPr>
        <p:blipFill>
          <a:blip r:embed="rId2"/>
          <a:stretch>
            <a:fillRect/>
          </a:stretch>
        </p:blipFill>
        <p:spPr>
          <a:xfrm>
            <a:off x="840367" y="872273"/>
            <a:ext cx="9937322" cy="5675433"/>
          </a:xfrm>
          <a:prstGeom prst="rect">
            <a:avLst/>
          </a:prstGeom>
        </p:spPr>
      </p:pic>
      <p:sp>
        <p:nvSpPr>
          <p:cNvPr id="9" name="CuadroTexto 8">
            <a:extLst>
              <a:ext uri="{FF2B5EF4-FFF2-40B4-BE49-F238E27FC236}">
                <a16:creationId xmlns:a16="http://schemas.microsoft.com/office/drawing/2014/main" id="{17AD15CF-9220-2B49-9806-0F80DDDF86E9}"/>
              </a:ext>
            </a:extLst>
          </p:cNvPr>
          <p:cNvSpPr txBox="1"/>
          <p:nvPr/>
        </p:nvSpPr>
        <p:spPr>
          <a:xfrm>
            <a:off x="1123967" y="2870890"/>
            <a:ext cx="9370122" cy="1938992"/>
          </a:xfrm>
          <a:prstGeom prst="rect">
            <a:avLst/>
          </a:prstGeom>
          <a:solidFill>
            <a:srgbClr val="0070C0"/>
          </a:solidFill>
        </p:spPr>
        <p:txBody>
          <a:bodyPr wrap="square" rtlCol="0">
            <a:spAutoFit/>
          </a:bodyPr>
          <a:lstStyle/>
          <a:p>
            <a:pPr algn="ctr" fontAlgn="base"/>
            <a:r>
              <a:rPr lang="es-CL" sz="6000" dirty="0">
                <a:solidFill>
                  <a:srgbClr val="FFFF00"/>
                </a:solidFill>
              </a:rPr>
              <a:t>!!!ABSOLUTAMENTE!!! </a:t>
            </a:r>
          </a:p>
          <a:p>
            <a:pPr algn="ctr" fontAlgn="base"/>
            <a:r>
              <a:rPr lang="es-CL" sz="6000" dirty="0">
                <a:solidFill>
                  <a:srgbClr val="FFFF00"/>
                </a:solidFill>
              </a:rPr>
              <a:t>SON COMPLEMENTARIAS</a:t>
            </a:r>
          </a:p>
        </p:txBody>
      </p:sp>
    </p:spTree>
    <p:extLst>
      <p:ext uri="{BB962C8B-B14F-4D97-AF65-F5344CB8AC3E}">
        <p14:creationId xmlns:p14="http://schemas.microsoft.com/office/powerpoint/2010/main" val="3384436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allAtOnce"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87BE15FD-B213-014A-AFE2-02925BC2DB23}"/>
              </a:ext>
            </a:extLst>
          </p:cNvPr>
          <p:cNvSpPr txBox="1"/>
          <p:nvPr/>
        </p:nvSpPr>
        <p:spPr>
          <a:xfrm>
            <a:off x="559354" y="925987"/>
            <a:ext cx="11139055" cy="2246769"/>
          </a:xfrm>
          <a:prstGeom prst="rect">
            <a:avLst/>
          </a:prstGeom>
          <a:solidFill>
            <a:srgbClr val="0070C0"/>
          </a:solidFill>
        </p:spPr>
        <p:txBody>
          <a:bodyPr wrap="square" rtlCol="0">
            <a:spAutoFit/>
          </a:bodyPr>
          <a:lstStyle/>
          <a:p>
            <a:pPr fontAlgn="base"/>
            <a:r>
              <a:rPr lang="es-CL" sz="2000" dirty="0"/>
              <a:t>Existen dos formas de realizar nuestro diagrama, según se representen las actividades:</a:t>
            </a:r>
          </a:p>
          <a:p>
            <a:pPr fontAlgn="base"/>
            <a:endParaRPr lang="es-CL" sz="2000" dirty="0"/>
          </a:p>
          <a:p>
            <a:pPr fontAlgn="base"/>
            <a:r>
              <a:rPr lang="es-CL" sz="2000" b="1" dirty="0"/>
              <a:t>A. Actividades en los nodos (AEN):</a:t>
            </a:r>
            <a:r>
              <a:rPr lang="es-CL" sz="2000" dirty="0"/>
              <a:t> Los nodos del gráfico representan las actividades del proyecto. En inglés se denomina AON (Activity on node).</a:t>
            </a:r>
          </a:p>
          <a:p>
            <a:pPr fontAlgn="base"/>
            <a:endParaRPr lang="es-CL" sz="2000" dirty="0"/>
          </a:p>
          <a:p>
            <a:pPr fontAlgn="base"/>
            <a:r>
              <a:rPr lang="es-CL" sz="2000" b="1" dirty="0"/>
              <a:t>B. Actividades en las flechas (AEF):</a:t>
            </a:r>
            <a:r>
              <a:rPr lang="es-CL" sz="2000" dirty="0"/>
              <a:t> Las flechas representan las actividades. También presentan nodos los cuáles representan los tiempos de inicio y terminación de una actividad.</a:t>
            </a:r>
          </a:p>
        </p:txBody>
      </p:sp>
      <p:pic>
        <p:nvPicPr>
          <p:cNvPr id="9" name="Imagen 8">
            <a:extLst>
              <a:ext uri="{FF2B5EF4-FFF2-40B4-BE49-F238E27FC236}">
                <a16:creationId xmlns:a16="http://schemas.microsoft.com/office/drawing/2014/main" id="{66FEF79B-4093-7D46-B3A7-293CFC138404}"/>
              </a:ext>
            </a:extLst>
          </p:cNvPr>
          <p:cNvPicPr>
            <a:picLocks noChangeAspect="1"/>
          </p:cNvPicPr>
          <p:nvPr/>
        </p:nvPicPr>
        <p:blipFill>
          <a:blip r:embed="rId2"/>
          <a:stretch>
            <a:fillRect/>
          </a:stretch>
        </p:blipFill>
        <p:spPr>
          <a:xfrm>
            <a:off x="8607552" y="3782981"/>
            <a:ext cx="2758440" cy="2758440"/>
          </a:xfrm>
          <a:prstGeom prst="rect">
            <a:avLst/>
          </a:prstGeom>
        </p:spPr>
      </p:pic>
      <p:sp>
        <p:nvSpPr>
          <p:cNvPr id="11" name="CuadroTexto 10">
            <a:extLst>
              <a:ext uri="{FF2B5EF4-FFF2-40B4-BE49-F238E27FC236}">
                <a16:creationId xmlns:a16="http://schemas.microsoft.com/office/drawing/2014/main" id="{19ECE6FE-1210-7145-B4A3-C25488FCD17D}"/>
              </a:ext>
            </a:extLst>
          </p:cNvPr>
          <p:cNvSpPr txBox="1"/>
          <p:nvPr/>
        </p:nvSpPr>
        <p:spPr>
          <a:xfrm>
            <a:off x="559354" y="3354567"/>
            <a:ext cx="7567888" cy="1323439"/>
          </a:xfrm>
          <a:prstGeom prst="rect">
            <a:avLst/>
          </a:prstGeom>
          <a:solidFill>
            <a:srgbClr val="0070C0"/>
          </a:solidFill>
        </p:spPr>
        <p:txBody>
          <a:bodyPr wrap="square" rtlCol="0">
            <a:spAutoFit/>
          </a:bodyPr>
          <a:lstStyle/>
          <a:p>
            <a:pPr algn="just" fontAlgn="base"/>
            <a:r>
              <a:rPr lang="es-CL" sz="2000" dirty="0"/>
              <a:t>Si bien ambos métodos son válidos, hemos considerado utilizar la </a:t>
            </a:r>
            <a:r>
              <a:rPr lang="es-CL" sz="2000" b="1" dirty="0"/>
              <a:t>representación de actividades en nodos (AEN) </a:t>
            </a:r>
            <a:r>
              <a:rPr lang="es-CL" sz="2000" dirty="0"/>
              <a:t>por que es más fácil de entender; además, la mayoría de softwares para la gestión de proyectos, incluido el Microsoft Project, utilizan redes AEN.</a:t>
            </a:r>
          </a:p>
        </p:txBody>
      </p:sp>
      <p:grpSp>
        <p:nvGrpSpPr>
          <p:cNvPr id="13" name="Grupo 12">
            <a:extLst>
              <a:ext uri="{FF2B5EF4-FFF2-40B4-BE49-F238E27FC236}">
                <a16:creationId xmlns:a16="http://schemas.microsoft.com/office/drawing/2014/main" id="{7A0CC42E-3025-2542-A065-D7D1CFCF5BE5}"/>
              </a:ext>
            </a:extLst>
          </p:cNvPr>
          <p:cNvGrpSpPr/>
          <p:nvPr/>
        </p:nvGrpSpPr>
        <p:grpSpPr>
          <a:xfrm>
            <a:off x="559354" y="4865829"/>
            <a:ext cx="7567888" cy="1884292"/>
            <a:chOff x="559354" y="4865829"/>
            <a:chExt cx="7567888" cy="1884292"/>
          </a:xfrm>
        </p:grpSpPr>
        <p:pic>
          <p:nvPicPr>
            <p:cNvPr id="3" name="Imagen 2">
              <a:extLst>
                <a:ext uri="{FF2B5EF4-FFF2-40B4-BE49-F238E27FC236}">
                  <a16:creationId xmlns:a16="http://schemas.microsoft.com/office/drawing/2014/main" id="{52DC741D-8ACF-9845-A8C5-9C25A23691D1}"/>
                </a:ext>
              </a:extLst>
            </p:cNvPr>
            <p:cNvPicPr>
              <a:picLocks noChangeAspect="1"/>
            </p:cNvPicPr>
            <p:nvPr/>
          </p:nvPicPr>
          <p:blipFill>
            <a:blip r:embed="rId3"/>
            <a:stretch>
              <a:fillRect/>
            </a:stretch>
          </p:blipFill>
          <p:spPr>
            <a:xfrm>
              <a:off x="559354" y="4865829"/>
              <a:ext cx="7567888" cy="1718779"/>
            </a:xfrm>
            <a:prstGeom prst="rect">
              <a:avLst/>
            </a:prstGeom>
          </p:spPr>
        </p:pic>
        <p:sp>
          <p:nvSpPr>
            <p:cNvPr id="5" name="Elipse 4">
              <a:extLst>
                <a:ext uri="{FF2B5EF4-FFF2-40B4-BE49-F238E27FC236}">
                  <a16:creationId xmlns:a16="http://schemas.microsoft.com/office/drawing/2014/main" id="{79E1E005-EE0B-8B41-8831-560D36BBABFE}"/>
                </a:ext>
              </a:extLst>
            </p:cNvPr>
            <p:cNvSpPr/>
            <p:nvPr/>
          </p:nvSpPr>
          <p:spPr>
            <a:xfrm>
              <a:off x="821933" y="4865829"/>
              <a:ext cx="3113069" cy="1884292"/>
            </a:xfrm>
            <a:prstGeom prst="ellipse">
              <a:avLst/>
            </a:prstGeom>
            <a:noFill/>
            <a:ln w="539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12" name="CuadroTexto 11">
            <a:extLst>
              <a:ext uri="{FF2B5EF4-FFF2-40B4-BE49-F238E27FC236}">
                <a16:creationId xmlns:a16="http://schemas.microsoft.com/office/drawing/2014/main" id="{CD53062C-6C5A-3044-A6D3-E30D15C39D6E}"/>
              </a:ext>
            </a:extLst>
          </p:cNvPr>
          <p:cNvSpPr txBox="1"/>
          <p:nvPr/>
        </p:nvSpPr>
        <p:spPr>
          <a:xfrm>
            <a:off x="1181145" y="218101"/>
            <a:ext cx="9681927" cy="707886"/>
          </a:xfrm>
          <a:prstGeom prst="rect">
            <a:avLst/>
          </a:prstGeom>
          <a:noFill/>
        </p:spPr>
        <p:txBody>
          <a:bodyPr wrap="square" rtlCol="0">
            <a:spAutoFit/>
          </a:bodyPr>
          <a:lstStyle/>
          <a:p>
            <a:pPr algn="ctr"/>
            <a:r>
              <a:rPr lang="es-CL" sz="4000" b="1" dirty="0"/>
              <a:t>CONSTRUCCIÓN DIAGRAMA “PERT”</a:t>
            </a:r>
          </a:p>
        </p:txBody>
      </p:sp>
    </p:spTree>
    <p:extLst>
      <p:ext uri="{BB962C8B-B14F-4D97-AF65-F5344CB8AC3E}">
        <p14:creationId xmlns:p14="http://schemas.microsoft.com/office/powerpoint/2010/main" val="567295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AA9DCBE0-F376-B04B-842D-043B501CBF7D}"/>
              </a:ext>
            </a:extLst>
          </p:cNvPr>
          <p:cNvPicPr>
            <a:picLocks noChangeAspect="1"/>
          </p:cNvPicPr>
          <p:nvPr/>
        </p:nvPicPr>
        <p:blipFill>
          <a:blip r:embed="rId2"/>
          <a:stretch>
            <a:fillRect/>
          </a:stretch>
        </p:blipFill>
        <p:spPr>
          <a:xfrm>
            <a:off x="8725989" y="1217634"/>
            <a:ext cx="2673532" cy="2513119"/>
          </a:xfrm>
          <a:prstGeom prst="rect">
            <a:avLst/>
          </a:prstGeom>
        </p:spPr>
      </p:pic>
      <p:sp>
        <p:nvSpPr>
          <p:cNvPr id="5" name="CuadroTexto 4">
            <a:extLst>
              <a:ext uri="{FF2B5EF4-FFF2-40B4-BE49-F238E27FC236}">
                <a16:creationId xmlns:a16="http://schemas.microsoft.com/office/drawing/2014/main" id="{9E7ABBD4-49CF-374D-A4C4-B202F7F01FD0}"/>
              </a:ext>
            </a:extLst>
          </p:cNvPr>
          <p:cNvSpPr txBox="1"/>
          <p:nvPr/>
        </p:nvSpPr>
        <p:spPr>
          <a:xfrm>
            <a:off x="1181145" y="372213"/>
            <a:ext cx="9681927" cy="707886"/>
          </a:xfrm>
          <a:prstGeom prst="rect">
            <a:avLst/>
          </a:prstGeom>
          <a:noFill/>
        </p:spPr>
        <p:txBody>
          <a:bodyPr wrap="square" rtlCol="0">
            <a:spAutoFit/>
          </a:bodyPr>
          <a:lstStyle/>
          <a:p>
            <a:pPr algn="ctr"/>
            <a:r>
              <a:rPr lang="es-CL" sz="4000" b="1" dirty="0"/>
              <a:t>CONSTRUCCIÓN DIAGRAMA “PERT”</a:t>
            </a:r>
          </a:p>
        </p:txBody>
      </p:sp>
      <p:pic>
        <p:nvPicPr>
          <p:cNvPr id="10" name="Imagen 9">
            <a:extLst>
              <a:ext uri="{FF2B5EF4-FFF2-40B4-BE49-F238E27FC236}">
                <a16:creationId xmlns:a16="http://schemas.microsoft.com/office/drawing/2014/main" id="{7906A5FB-474A-8741-88D8-F558E13CCF28}"/>
              </a:ext>
            </a:extLst>
          </p:cNvPr>
          <p:cNvPicPr>
            <a:picLocks noChangeAspect="1"/>
          </p:cNvPicPr>
          <p:nvPr/>
        </p:nvPicPr>
        <p:blipFill>
          <a:blip r:embed="rId3"/>
          <a:stretch>
            <a:fillRect/>
          </a:stretch>
        </p:blipFill>
        <p:spPr>
          <a:xfrm>
            <a:off x="2366367" y="1461558"/>
            <a:ext cx="4896582" cy="1645342"/>
          </a:xfrm>
          <a:prstGeom prst="rect">
            <a:avLst/>
          </a:prstGeom>
        </p:spPr>
      </p:pic>
      <p:pic>
        <p:nvPicPr>
          <p:cNvPr id="11" name="Imagen 10">
            <a:extLst>
              <a:ext uri="{FF2B5EF4-FFF2-40B4-BE49-F238E27FC236}">
                <a16:creationId xmlns:a16="http://schemas.microsoft.com/office/drawing/2014/main" id="{B9B5718D-45DF-8040-B5FF-9D5FD9893DBE}"/>
              </a:ext>
            </a:extLst>
          </p:cNvPr>
          <p:cNvPicPr>
            <a:picLocks noChangeAspect="1"/>
          </p:cNvPicPr>
          <p:nvPr/>
        </p:nvPicPr>
        <p:blipFill>
          <a:blip r:embed="rId4"/>
          <a:stretch>
            <a:fillRect/>
          </a:stretch>
        </p:blipFill>
        <p:spPr>
          <a:xfrm>
            <a:off x="8774975" y="3972791"/>
            <a:ext cx="2575560" cy="2575560"/>
          </a:xfrm>
          <a:prstGeom prst="rect">
            <a:avLst/>
          </a:prstGeom>
        </p:spPr>
      </p:pic>
      <p:pic>
        <p:nvPicPr>
          <p:cNvPr id="12" name="Imagen 11">
            <a:extLst>
              <a:ext uri="{FF2B5EF4-FFF2-40B4-BE49-F238E27FC236}">
                <a16:creationId xmlns:a16="http://schemas.microsoft.com/office/drawing/2014/main" id="{24714D9B-DC49-FE4D-A8A3-56D430E958C1}"/>
              </a:ext>
            </a:extLst>
          </p:cNvPr>
          <p:cNvPicPr>
            <a:picLocks noChangeAspect="1"/>
          </p:cNvPicPr>
          <p:nvPr/>
        </p:nvPicPr>
        <p:blipFill>
          <a:blip r:embed="rId5"/>
          <a:stretch>
            <a:fillRect/>
          </a:stretch>
        </p:blipFill>
        <p:spPr>
          <a:xfrm>
            <a:off x="3042009" y="3730753"/>
            <a:ext cx="3829054" cy="2802240"/>
          </a:xfrm>
          <a:prstGeom prst="rect">
            <a:avLst/>
          </a:prstGeom>
        </p:spPr>
      </p:pic>
    </p:spTree>
    <p:extLst>
      <p:ext uri="{BB962C8B-B14F-4D97-AF65-F5344CB8AC3E}">
        <p14:creationId xmlns:p14="http://schemas.microsoft.com/office/powerpoint/2010/main" val="1500641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E893919-B5E5-4044-B356-9997BB8F7CE0}"/>
              </a:ext>
            </a:extLst>
          </p:cNvPr>
          <p:cNvPicPr>
            <a:picLocks noChangeAspect="1"/>
          </p:cNvPicPr>
          <p:nvPr/>
        </p:nvPicPr>
        <p:blipFill rotWithShape="1">
          <a:blip r:embed="rId2"/>
          <a:srcRect b="8428"/>
          <a:stretch/>
        </p:blipFill>
        <p:spPr>
          <a:xfrm>
            <a:off x="9221507" y="2613188"/>
            <a:ext cx="2575560" cy="2358504"/>
          </a:xfrm>
          <a:prstGeom prst="rect">
            <a:avLst/>
          </a:prstGeom>
        </p:spPr>
      </p:pic>
      <p:pic>
        <p:nvPicPr>
          <p:cNvPr id="5" name="Imagen 4">
            <a:extLst>
              <a:ext uri="{FF2B5EF4-FFF2-40B4-BE49-F238E27FC236}">
                <a16:creationId xmlns:a16="http://schemas.microsoft.com/office/drawing/2014/main" id="{923C8475-67A8-CC49-A73A-20EAC0F55A2E}"/>
              </a:ext>
            </a:extLst>
          </p:cNvPr>
          <p:cNvPicPr>
            <a:picLocks noChangeAspect="1"/>
          </p:cNvPicPr>
          <p:nvPr/>
        </p:nvPicPr>
        <p:blipFill>
          <a:blip r:embed="rId3"/>
          <a:stretch>
            <a:fillRect/>
          </a:stretch>
        </p:blipFill>
        <p:spPr>
          <a:xfrm>
            <a:off x="431074" y="1870920"/>
            <a:ext cx="8427541" cy="4048334"/>
          </a:xfrm>
          <a:prstGeom prst="rect">
            <a:avLst/>
          </a:prstGeom>
        </p:spPr>
      </p:pic>
      <p:sp>
        <p:nvSpPr>
          <p:cNvPr id="9" name="CuadroTexto 8">
            <a:extLst>
              <a:ext uri="{FF2B5EF4-FFF2-40B4-BE49-F238E27FC236}">
                <a16:creationId xmlns:a16="http://schemas.microsoft.com/office/drawing/2014/main" id="{8F8F95CF-0E68-F34E-90B8-564E76393CDD}"/>
              </a:ext>
            </a:extLst>
          </p:cNvPr>
          <p:cNvSpPr txBox="1"/>
          <p:nvPr/>
        </p:nvSpPr>
        <p:spPr>
          <a:xfrm>
            <a:off x="1220333" y="528967"/>
            <a:ext cx="9681927" cy="707886"/>
          </a:xfrm>
          <a:prstGeom prst="rect">
            <a:avLst/>
          </a:prstGeom>
          <a:noFill/>
        </p:spPr>
        <p:txBody>
          <a:bodyPr wrap="square" rtlCol="0">
            <a:spAutoFit/>
          </a:bodyPr>
          <a:lstStyle/>
          <a:p>
            <a:pPr algn="ctr"/>
            <a:r>
              <a:rPr lang="es-CL" sz="4000" b="1" dirty="0"/>
              <a:t>CONSTRUCCIÓN DE DIAGRAMA “PERT”</a:t>
            </a:r>
          </a:p>
        </p:txBody>
      </p:sp>
    </p:spTree>
    <p:extLst>
      <p:ext uri="{BB962C8B-B14F-4D97-AF65-F5344CB8AC3E}">
        <p14:creationId xmlns:p14="http://schemas.microsoft.com/office/powerpoint/2010/main" val="831112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7F4C97C9-BD61-3F44-876C-CE4D469346E6}"/>
              </a:ext>
            </a:extLst>
          </p:cNvPr>
          <p:cNvSpPr txBox="1"/>
          <p:nvPr/>
        </p:nvSpPr>
        <p:spPr>
          <a:xfrm>
            <a:off x="1236008" y="255675"/>
            <a:ext cx="9681927" cy="707886"/>
          </a:xfrm>
          <a:prstGeom prst="rect">
            <a:avLst/>
          </a:prstGeom>
          <a:noFill/>
        </p:spPr>
        <p:txBody>
          <a:bodyPr wrap="square" rtlCol="0">
            <a:spAutoFit/>
          </a:bodyPr>
          <a:lstStyle/>
          <a:p>
            <a:pPr algn="ctr"/>
            <a:r>
              <a:rPr lang="es-CL" sz="4000" b="1" u="sng" dirty="0"/>
              <a:t>EJEMPLO PERT</a:t>
            </a:r>
            <a:r>
              <a:rPr lang="es-CL" sz="4000" b="1" dirty="0"/>
              <a:t>: “CONSTRUCCIÓN CASA”</a:t>
            </a:r>
          </a:p>
        </p:txBody>
      </p:sp>
      <p:pic>
        <p:nvPicPr>
          <p:cNvPr id="3" name="Imagen 2">
            <a:extLst>
              <a:ext uri="{FF2B5EF4-FFF2-40B4-BE49-F238E27FC236}">
                <a16:creationId xmlns:a16="http://schemas.microsoft.com/office/drawing/2014/main" id="{558E9BBF-28EC-6A43-97EE-5F190134FE49}"/>
              </a:ext>
            </a:extLst>
          </p:cNvPr>
          <p:cNvPicPr>
            <a:picLocks noChangeAspect="1"/>
          </p:cNvPicPr>
          <p:nvPr/>
        </p:nvPicPr>
        <p:blipFill>
          <a:blip r:embed="rId2"/>
          <a:stretch>
            <a:fillRect/>
          </a:stretch>
        </p:blipFill>
        <p:spPr>
          <a:xfrm>
            <a:off x="2638351" y="1257262"/>
            <a:ext cx="7138497" cy="4381027"/>
          </a:xfrm>
          <a:prstGeom prst="rect">
            <a:avLst/>
          </a:prstGeom>
        </p:spPr>
      </p:pic>
      <p:sp>
        <p:nvSpPr>
          <p:cNvPr id="6" name="CuadroTexto 5">
            <a:extLst>
              <a:ext uri="{FF2B5EF4-FFF2-40B4-BE49-F238E27FC236}">
                <a16:creationId xmlns:a16="http://schemas.microsoft.com/office/drawing/2014/main" id="{89F361AE-1E16-BE4E-B278-C394F729CC39}"/>
              </a:ext>
            </a:extLst>
          </p:cNvPr>
          <p:cNvSpPr txBox="1"/>
          <p:nvPr/>
        </p:nvSpPr>
        <p:spPr>
          <a:xfrm>
            <a:off x="1236008" y="5931990"/>
            <a:ext cx="10480200" cy="707886"/>
          </a:xfrm>
          <a:prstGeom prst="rect">
            <a:avLst/>
          </a:prstGeom>
          <a:solidFill>
            <a:srgbClr val="0070C0"/>
          </a:solidFill>
        </p:spPr>
        <p:txBody>
          <a:bodyPr wrap="square" rtlCol="0">
            <a:spAutoFit/>
          </a:bodyPr>
          <a:lstStyle/>
          <a:p>
            <a:pPr fontAlgn="base"/>
            <a:r>
              <a:rPr lang="es-CL" sz="2000" b="1" dirty="0"/>
              <a:t>T</a:t>
            </a:r>
            <a:r>
              <a:rPr lang="es-CL" sz="2000" b="1" u="sng" dirty="0"/>
              <a:t>area</a:t>
            </a:r>
            <a:r>
              <a:rPr lang="es-CL" sz="2000" b="1" dirty="0"/>
              <a:t>: En base a lo visto en clases, construya los Diagramas de Gantt y Pert, considerando los datos incluidos en la Tabla adjunta</a:t>
            </a:r>
            <a:r>
              <a:rPr lang="es-CL" b="1" dirty="0"/>
              <a:t>. Determine la </a:t>
            </a:r>
            <a:r>
              <a:rPr lang="es-CL" b="1" u="sng" dirty="0"/>
              <a:t>Ruta Crítica del Proyecto</a:t>
            </a:r>
            <a:r>
              <a:rPr lang="es-CL" b="1" dirty="0"/>
              <a:t>.</a:t>
            </a:r>
          </a:p>
        </p:txBody>
      </p:sp>
    </p:spTree>
    <p:extLst>
      <p:ext uri="{BB962C8B-B14F-4D97-AF65-F5344CB8AC3E}">
        <p14:creationId xmlns:p14="http://schemas.microsoft.com/office/powerpoint/2010/main" val="3862973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C10239C-1C2A-8345-9D80-2638B05B2BF2}"/>
              </a:ext>
            </a:extLst>
          </p:cNvPr>
          <p:cNvSpPr txBox="1"/>
          <p:nvPr/>
        </p:nvSpPr>
        <p:spPr>
          <a:xfrm>
            <a:off x="2116667" y="2743200"/>
            <a:ext cx="8043333" cy="1938992"/>
          </a:xfrm>
          <a:prstGeom prst="rect">
            <a:avLst/>
          </a:prstGeom>
          <a:noFill/>
        </p:spPr>
        <p:txBody>
          <a:bodyPr wrap="square" rtlCol="0">
            <a:spAutoFit/>
          </a:bodyPr>
          <a:lstStyle/>
          <a:p>
            <a:pPr algn="ctr"/>
            <a:r>
              <a:rPr lang="es-CL" sz="6000" dirty="0"/>
              <a:t>DIAGRAMA DE “PERT” Y “CPM”</a:t>
            </a:r>
          </a:p>
        </p:txBody>
      </p:sp>
    </p:spTree>
    <p:extLst>
      <p:ext uri="{BB962C8B-B14F-4D97-AF65-F5344CB8AC3E}">
        <p14:creationId xmlns:p14="http://schemas.microsoft.com/office/powerpoint/2010/main" val="26685471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6984</TotalTime>
  <Words>617</Words>
  <Application>Microsoft Macintosh PowerPoint</Application>
  <PresentationFormat>Panorámica</PresentationFormat>
  <Paragraphs>39</Paragraphs>
  <Slides>11</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11</vt:i4>
      </vt:variant>
    </vt:vector>
  </HeadingPairs>
  <TitlesOfParts>
    <vt:vector size="15" baseType="lpstr">
      <vt:lpstr>Arial</vt:lpstr>
      <vt:lpstr>Calibri</vt:lpstr>
      <vt:lpstr>Calibri Light</vt:lpstr>
      <vt:lpstr>Celestial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CUC 1: 1 E “Náutica”  1.- Defina en sus palabras que entiende por buque.  2.- Mencione los tipos de buques Mercantes, e indique 3 ejemplos.  3.- Mencione los tipos de buques de guerra y de un ejemplo de cada tipo.    Tiempo: 5 minutos.  Buena suerte. </dc:title>
  <dc:creator>Usuario de Microsoft Office</dc:creator>
  <cp:lastModifiedBy>Alvaro Rosello</cp:lastModifiedBy>
  <cp:revision>52</cp:revision>
  <dcterms:created xsi:type="dcterms:W3CDTF">2019-02-20T12:09:41Z</dcterms:created>
  <dcterms:modified xsi:type="dcterms:W3CDTF">2020-03-19T00:13:38Z</dcterms:modified>
</cp:coreProperties>
</file>