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7" r:id="rId10"/>
    <p:sldId id="266" r:id="rId11"/>
    <p:sldId id="265" r:id="rId12"/>
    <p:sldId id="264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C8714A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1052"/>
    <p:restoredTop sz="86408"/>
  </p:normalViewPr>
  <p:slideViewPr>
    <p:cSldViewPr>
      <p:cViewPr>
        <p:scale>
          <a:sx n="100" d="100"/>
          <a:sy n="100" d="100"/>
        </p:scale>
        <p:origin x="-1860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B76DE-BA13-9C4C-A120-E56DE26B52D0}" type="datetimeFigureOut">
              <a:rPr lang="es-CL" smtClean="0"/>
              <a:pPr/>
              <a:t>26-07-2023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32BE1C-024B-DC47-9EBF-A74571B8FFD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80616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16502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115917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72104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4352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721040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43524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2BE1C-024B-DC47-9EBF-A74571B8FFDF}" type="slidenum">
              <a:rPr lang="es-CL" smtClean="0"/>
              <a:pPr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721040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0F84089-AAB4-4C51-A34C-6E5EC9549F15}" type="datetimeFigureOut">
              <a:rPr lang="es-ES" smtClean="0"/>
              <a:pPr/>
              <a:t>26/07/2023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4EBD63B-DC2D-4EB1-99AD-F34907C4E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3">
            <a:grayscl/>
            <a:lum bright="31000" contrast="52000"/>
          </a:blip>
          <a:srcRect/>
          <a:stretch>
            <a:fillRect/>
          </a:stretch>
        </p:blipFill>
        <p:spPr bwMode="auto">
          <a:xfrm>
            <a:off x="500034" y="500042"/>
            <a:ext cx="2857520" cy="3143272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714744" y="2857496"/>
            <a:ext cx="4486252" cy="1214446"/>
          </a:xfrm>
        </p:spPr>
        <p:txBody>
          <a:bodyPr>
            <a:normAutofit fontScale="90000"/>
          </a:bodyPr>
          <a:lstStyle/>
          <a:p>
            <a:r>
              <a:rPr lang="es-E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Modelo de Educación Naval </a:t>
            </a:r>
            <a:r>
              <a:rPr lang="es-E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s-E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s-E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bajo </a:t>
            </a:r>
            <a:r>
              <a:rPr lang="es-E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enfoque orientado a competencias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728" y="5715016"/>
            <a:ext cx="6400800" cy="781040"/>
          </a:xfrm>
        </p:spPr>
        <p:txBody>
          <a:bodyPr/>
          <a:lstStyle/>
          <a:p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Julio 2023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idx="1"/>
          </p:nvPr>
        </p:nvSpPr>
        <p:spPr>
          <a:xfrm>
            <a:off x="642910" y="1785926"/>
            <a:ext cx="2686040" cy="4019374"/>
          </a:xfrm>
        </p:spPr>
        <p:txBody>
          <a:bodyPr>
            <a:normAutofit/>
          </a:bodyPr>
          <a:lstStyle/>
          <a:p>
            <a:pPr algn="l"/>
            <a:r>
              <a:rPr lang="es-CL" sz="1400" b="1" dirty="0">
                <a:solidFill>
                  <a:srgbClr val="660066"/>
                </a:solidFill>
              </a:rPr>
              <a:t>GESTIÓN EDUCACIONAL</a:t>
            </a:r>
          </a:p>
          <a:p>
            <a:pPr algn="l"/>
            <a:endParaRPr lang="es-CL" sz="1400" dirty="0"/>
          </a:p>
          <a:p>
            <a:pPr algn="l"/>
            <a:endParaRPr lang="es-CL" sz="800" dirty="0"/>
          </a:p>
          <a:p>
            <a:pPr algn="l"/>
            <a:r>
              <a:rPr lang="es-CL" sz="1400" b="1" dirty="0">
                <a:solidFill>
                  <a:srgbClr val="C8714A"/>
                </a:solidFill>
              </a:rPr>
              <a:t>MODELO ORIENTADO A COMPETENCIAS</a:t>
            </a:r>
          </a:p>
          <a:p>
            <a:pPr algn="l"/>
            <a:endParaRPr lang="es-CL" sz="1400" dirty="0" smtClean="0"/>
          </a:p>
          <a:p>
            <a:pPr algn="l"/>
            <a:endParaRPr lang="es-CL" sz="1400" dirty="0"/>
          </a:p>
          <a:p>
            <a:pPr algn="l"/>
            <a:r>
              <a:rPr lang="es-CL" sz="1400" b="1" dirty="0">
                <a:solidFill>
                  <a:schemeClr val="accent5">
                    <a:lumMod val="75000"/>
                  </a:schemeClr>
                </a:solidFill>
              </a:rPr>
              <a:t>ALUMNOS</a:t>
            </a:r>
          </a:p>
          <a:p>
            <a:pPr algn="l"/>
            <a:endParaRPr lang="es-CL" sz="1400" dirty="0"/>
          </a:p>
          <a:p>
            <a:pPr algn="l"/>
            <a:endParaRPr lang="es-CL" sz="800" b="1" dirty="0">
              <a:solidFill>
                <a:srgbClr val="7030A0"/>
              </a:solidFill>
            </a:endParaRPr>
          </a:p>
          <a:p>
            <a:pPr algn="l"/>
            <a:r>
              <a:rPr lang="es-CL" sz="1400" b="1" dirty="0">
                <a:solidFill>
                  <a:srgbClr val="7030A0"/>
                </a:solidFill>
              </a:rPr>
              <a:t>PROFESORES</a:t>
            </a:r>
          </a:p>
          <a:p>
            <a:pPr algn="l"/>
            <a:endParaRPr lang="es-CL" sz="800" dirty="0"/>
          </a:p>
          <a:p>
            <a:pPr algn="l"/>
            <a:endParaRPr lang="es-CL" sz="800" dirty="0" smtClean="0"/>
          </a:p>
          <a:p>
            <a:pPr algn="l"/>
            <a:endParaRPr lang="es-CL" sz="800" dirty="0" smtClean="0"/>
          </a:p>
          <a:p>
            <a:pPr algn="l"/>
            <a:r>
              <a:rPr lang="es-CL" sz="1400" b="1" dirty="0" smtClean="0">
                <a:solidFill>
                  <a:srgbClr val="00B050"/>
                </a:solidFill>
              </a:rPr>
              <a:t>INFRAESTRUCTURA</a:t>
            </a:r>
            <a:endParaRPr lang="es-CL" sz="1400" b="1" dirty="0">
              <a:solidFill>
                <a:srgbClr val="00B050"/>
              </a:solidFill>
            </a:endParaRPr>
          </a:p>
          <a:p>
            <a:pPr algn="l"/>
            <a:endParaRPr lang="es-CL" sz="1400" dirty="0"/>
          </a:p>
          <a:p>
            <a:pPr algn="l"/>
            <a:endParaRPr lang="es-CL" sz="1400" dirty="0"/>
          </a:p>
          <a:p>
            <a:pPr algn="l"/>
            <a:endParaRPr lang="es-ES" sz="1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14480" y="357166"/>
            <a:ext cx="6900882" cy="714380"/>
          </a:xfrm>
        </p:spPr>
        <p:txBody>
          <a:bodyPr>
            <a:normAutofit/>
          </a:bodyPr>
          <a:lstStyle/>
          <a:p>
            <a:r>
              <a:rPr lang="es-E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Plan de Desarrollo Estratégico del SEN 2019 - 2030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1214422"/>
            <a:ext cx="56573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OBJETIVOS ÁMBITO EDUCACIONAL ESTRATÉGICO (OAE)</a:t>
            </a:r>
            <a:endParaRPr lang="es-ES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86116" y="1714488"/>
            <a:ext cx="4929222" cy="4903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es-CL" sz="1400" b="1" dirty="0">
                <a:solidFill>
                  <a:srgbClr val="660066"/>
                </a:solidFill>
              </a:rPr>
              <a:t>Consolidar un sistema de gestión robusto que garantice la formación del personal en sus diferentes etapas.</a:t>
            </a:r>
          </a:p>
          <a:p>
            <a:pPr algn="just">
              <a:lnSpc>
                <a:spcPts val="1400"/>
              </a:lnSpc>
            </a:pPr>
            <a:endParaRPr lang="es-CL" sz="1400" dirty="0"/>
          </a:p>
          <a:p>
            <a:pPr algn="just">
              <a:lnSpc>
                <a:spcPts val="1400"/>
              </a:lnSpc>
            </a:pPr>
            <a:r>
              <a:rPr lang="es-CL" sz="1400" b="1" dirty="0">
                <a:solidFill>
                  <a:schemeClr val="accent3">
                    <a:lumMod val="75000"/>
                  </a:schemeClr>
                </a:solidFill>
              </a:rPr>
              <a:t>Establecer un modelo educativo que oriente la formación del personal institucional y posibilite el desarrollo de las competencias requeridas ara su desempeño profesional.</a:t>
            </a:r>
          </a:p>
          <a:p>
            <a:pPr algn="just"/>
            <a:endParaRPr lang="es-CL" sz="1400" dirty="0"/>
          </a:p>
          <a:p>
            <a:pPr algn="just">
              <a:lnSpc>
                <a:spcPts val="1400"/>
              </a:lnSpc>
            </a:pPr>
            <a:r>
              <a:rPr lang="es-CL" sz="1400" b="1" dirty="0">
                <a:solidFill>
                  <a:schemeClr val="accent5">
                    <a:lumMod val="75000"/>
                  </a:schemeClr>
                </a:solidFill>
              </a:rPr>
              <a:t>Transformar a los postulantes en líderes y servidores de la Armada, dotados de las competencias requeridas para su óptimo desempeño profesional, tanto en el país como en el extranjero.</a:t>
            </a:r>
          </a:p>
          <a:p>
            <a:pPr algn="just">
              <a:lnSpc>
                <a:spcPts val="1400"/>
              </a:lnSpc>
            </a:pPr>
            <a:endParaRPr lang="es-CL" sz="1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ts val="1400"/>
              </a:lnSpc>
            </a:pPr>
            <a:r>
              <a:rPr lang="es-CL" sz="1400" b="1" dirty="0">
                <a:solidFill>
                  <a:srgbClr val="7030A0"/>
                </a:solidFill>
              </a:rPr>
              <a:t>Contar y mantener un cuerpo docente calificado e idóneo para formar al personal en las diferentes etapas.</a:t>
            </a:r>
          </a:p>
          <a:p>
            <a:pPr algn="just">
              <a:lnSpc>
                <a:spcPts val="1400"/>
              </a:lnSpc>
            </a:pPr>
            <a:endParaRPr lang="es-CL" sz="1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ts val="1400"/>
              </a:lnSpc>
            </a:pPr>
            <a:r>
              <a:rPr lang="es-CL" sz="1400" b="1" dirty="0">
                <a:solidFill>
                  <a:srgbClr val="00B050"/>
                </a:solidFill>
              </a:rPr>
              <a:t>Desarrollar y mantener una infraestructura educacional que dé soporte a las diferentes etapas educativas y una plataforma tecnológica que apoye con eficacia los  procesos de aprendizaje, alineada con el enfoque educativo.</a:t>
            </a:r>
          </a:p>
          <a:p>
            <a:endParaRPr lang="es-CL" sz="1400" dirty="0"/>
          </a:p>
          <a:p>
            <a:endParaRPr lang="es-CL" sz="1400" dirty="0"/>
          </a:p>
          <a:p>
            <a:endParaRPr lang="es-ES" sz="1400" dirty="0"/>
          </a:p>
        </p:txBody>
      </p:sp>
      <p:pic>
        <p:nvPicPr>
          <p:cNvPr id="7" name="6 Imagen"/>
          <p:cNvPicPr/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857224" y="500042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999C2553-DFD5-7D1C-D4BD-C76FE23EE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764704"/>
            <a:ext cx="8496944" cy="5184576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3571868" y="2357430"/>
            <a:ext cx="1643074" cy="6429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32394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xmlns="" id="{E30FD093-FAFC-44D6-C658-E47786F73F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92696"/>
            <a:ext cx="7992888" cy="516519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CDB14DC-6DFF-84B6-039D-9F796B62B6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3280" y="260648"/>
            <a:ext cx="792088" cy="106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8650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999C2553-DFD5-7D1C-D4BD-C76FE23EE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764704"/>
            <a:ext cx="8496944" cy="5184576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3786182" y="2928934"/>
            <a:ext cx="1214446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32394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1953" t="29167" r="56640" b="35416"/>
          <a:stretch>
            <a:fillRect/>
          </a:stretch>
        </p:blipFill>
        <p:spPr bwMode="auto">
          <a:xfrm>
            <a:off x="500034" y="1285860"/>
            <a:ext cx="821537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3643306" y="571480"/>
            <a:ext cx="36437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MATRIZ DE ARTICULACIÓN </a:t>
            </a:r>
            <a:endParaRPr lang="es-E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5 Imagen"/>
          <p:cNvPicPr/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857224" y="500042"/>
            <a:ext cx="647700" cy="647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18650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344" t="22917" r="56604" b="11805"/>
          <a:stretch>
            <a:fillRect/>
          </a:stretch>
        </p:blipFill>
        <p:spPr bwMode="auto">
          <a:xfrm>
            <a:off x="357158" y="428604"/>
            <a:ext cx="82868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344" t="22917" r="56640" b="27083"/>
          <a:stretch>
            <a:fillRect/>
          </a:stretch>
        </p:blipFill>
        <p:spPr bwMode="auto">
          <a:xfrm>
            <a:off x="357158" y="857232"/>
            <a:ext cx="8429684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999C2553-DFD5-7D1C-D4BD-C76FE23EE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285728"/>
            <a:ext cx="8496944" cy="5184576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5072066" y="3000372"/>
            <a:ext cx="357190" cy="12858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32394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125" t="11805" r="42969" b="38194"/>
          <a:stretch>
            <a:fillRect/>
          </a:stretch>
        </p:blipFill>
        <p:spPr bwMode="auto">
          <a:xfrm>
            <a:off x="571473" y="1214422"/>
            <a:ext cx="807249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1875" t="4166" r="25781" b="26389"/>
          <a:stretch>
            <a:fillRect/>
          </a:stretch>
        </p:blipFill>
        <p:spPr bwMode="auto">
          <a:xfrm>
            <a:off x="571472" y="357166"/>
            <a:ext cx="821537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0547" t="9722" r="46875" b="15972"/>
          <a:stretch>
            <a:fillRect/>
          </a:stretch>
        </p:blipFill>
        <p:spPr bwMode="auto">
          <a:xfrm>
            <a:off x="3428992" y="1571612"/>
            <a:ext cx="487581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10547" t="16667" r="47265" b="53472"/>
          <a:stretch>
            <a:fillRect/>
          </a:stretch>
        </p:blipFill>
        <p:spPr bwMode="auto">
          <a:xfrm>
            <a:off x="1214414" y="214290"/>
            <a:ext cx="3588541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718</TotalTime>
  <Words>165</Words>
  <Application>Microsoft Macintosh PowerPoint</Application>
  <PresentationFormat>Presentación en pantalla (4:3)</PresentationFormat>
  <Paragraphs>37</Paragraphs>
  <Slides>12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Concurrencia</vt:lpstr>
      <vt:lpstr>Modelo de Educación Naval  bajo enfoque orientado a competencias</vt:lpstr>
      <vt:lpstr>Plan de Desarrollo Estratégico del SEN 2019 - 2030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 de Educación Naval bajo enfoque orientado a competencias</dc:title>
  <dc:creator>7321246-4</dc:creator>
  <cp:lastModifiedBy>7321246-4</cp:lastModifiedBy>
  <cp:revision>3</cp:revision>
  <dcterms:created xsi:type="dcterms:W3CDTF">2023-07-10T12:55:42Z</dcterms:created>
  <dcterms:modified xsi:type="dcterms:W3CDTF">2023-07-26T15:51:56Z</dcterms:modified>
</cp:coreProperties>
</file>