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43"/>
  </p:notesMasterIdLst>
  <p:sldIdLst>
    <p:sldId id="1479" r:id="rId2"/>
    <p:sldId id="1480" r:id="rId3"/>
    <p:sldId id="1482" r:id="rId4"/>
    <p:sldId id="1483" r:id="rId5"/>
    <p:sldId id="1484" r:id="rId6"/>
    <p:sldId id="1485" r:id="rId7"/>
    <p:sldId id="1486" r:id="rId8"/>
    <p:sldId id="1487" r:id="rId9"/>
    <p:sldId id="1488" r:id="rId10"/>
    <p:sldId id="1489" r:id="rId11"/>
    <p:sldId id="1490" r:id="rId12"/>
    <p:sldId id="640" r:id="rId13"/>
    <p:sldId id="641" r:id="rId14"/>
    <p:sldId id="642" r:id="rId15"/>
    <p:sldId id="643" r:id="rId16"/>
    <p:sldId id="644" r:id="rId17"/>
    <p:sldId id="645" r:id="rId18"/>
    <p:sldId id="646" r:id="rId19"/>
    <p:sldId id="647" r:id="rId20"/>
    <p:sldId id="648" r:id="rId21"/>
    <p:sldId id="649" r:id="rId22"/>
    <p:sldId id="650" r:id="rId23"/>
    <p:sldId id="651" r:id="rId24"/>
    <p:sldId id="652" r:id="rId25"/>
    <p:sldId id="653" r:id="rId26"/>
    <p:sldId id="654" r:id="rId27"/>
    <p:sldId id="655" r:id="rId28"/>
    <p:sldId id="656" r:id="rId29"/>
    <p:sldId id="657" r:id="rId30"/>
    <p:sldId id="658" r:id="rId31"/>
    <p:sldId id="659" r:id="rId32"/>
    <p:sldId id="660" r:id="rId33"/>
    <p:sldId id="661" r:id="rId34"/>
    <p:sldId id="662" r:id="rId35"/>
    <p:sldId id="663" r:id="rId36"/>
    <p:sldId id="664" r:id="rId37"/>
    <p:sldId id="665" r:id="rId38"/>
    <p:sldId id="666" r:id="rId39"/>
    <p:sldId id="667" r:id="rId40"/>
    <p:sldId id="668" r:id="rId41"/>
    <p:sldId id="669" r:id="rId4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p:cViewPr varScale="1">
        <p:scale>
          <a:sx n="117" d="100"/>
          <a:sy n="117" d="100"/>
        </p:scale>
        <p:origin x="808"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2F1E35-E6BF-2F40-B0A1-DB0FB5D38CCA}" type="datetimeFigureOut">
              <a:rPr lang="es-CL" smtClean="0"/>
              <a:t>15-05-24</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D6A547-E0C9-4046-A37E-70D9C28C0572}" type="slidenum">
              <a:rPr lang="es-CL" smtClean="0"/>
              <a:t>‹Nº›</a:t>
            </a:fld>
            <a:endParaRPr lang="es-CL"/>
          </a:p>
        </p:txBody>
      </p:sp>
    </p:spTree>
    <p:extLst>
      <p:ext uri="{BB962C8B-B14F-4D97-AF65-F5344CB8AC3E}">
        <p14:creationId xmlns:p14="http://schemas.microsoft.com/office/powerpoint/2010/main" val="2270796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r>
              <a:rPr lang="es-CL" sz="1000" dirty="0"/>
              <a:t>La autorización de Acceso al Secreto Militar (RESAC) es una resolución que confecciona el Comandante o Jefe de la Unidad o Repartición con el objeto de determinar los niveles de acceso que tendrá todo el personal bajo su mando para trabajar con material o información sensible, conforme a la definición de clasificación Reservado o Secreto señalada en el reglamento citado en b) de la</a:t>
            </a:r>
          </a:p>
          <a:p>
            <a:pPr algn="just"/>
            <a:r>
              <a:rPr lang="es-CL" sz="1000" dirty="0"/>
              <a:t>referencia, cumpla funciones como encargado de Informática o maneje caudales o créditos fiscales.</a:t>
            </a:r>
          </a:p>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067099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3376818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6394619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11285966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972479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705179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9377854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4737664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38335806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19612130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38486743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258062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913043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39052989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17209057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0799842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30943467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19049682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6183391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endParaRPr lang="es-CL" sz="1600"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8506530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18872626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r>
              <a:rPr lang="es-CL" sz="1000" dirty="0"/>
              <a:t>La autorización de Acceso al Secreto Militar (RESAC) es una resolución que confecciona el Comandante o Jefe de la Unidad o Repartición con el objeto de determinar los niveles de acceso que tendrá todo el personal bajo su mando para trabajar con material o información sensible, conforme a la definición de clasificación Reservado o Secreto señalada en el reglamento citado en b) de la</a:t>
            </a:r>
          </a:p>
          <a:p>
            <a:pPr algn="just"/>
            <a:r>
              <a:rPr lang="es-CL" sz="1000" dirty="0"/>
              <a:t>referencia, cumpla funciones como encargado de Informática o maneje caudales o créditos fiscales.</a:t>
            </a:r>
          </a:p>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34371752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algn="just"/>
            <a:r>
              <a:rPr lang="es-CL" sz="1000" dirty="0"/>
              <a:t>La autorización de Acceso al Secreto Militar (RESAC) es una resolución que confecciona el Comandante o Jefe de la Unidad o Repartición con el objeto de determinar los niveles de acceso que tendrá todo el personal bajo su mando para trabajar con material o información sensible, conforme a la definición de clasificación Reservado o Secreto señalada en el reglamento citado en b) de la</a:t>
            </a:r>
          </a:p>
          <a:p>
            <a:pPr algn="just"/>
            <a:r>
              <a:rPr lang="es-CL" sz="1000" dirty="0"/>
              <a:t>referencia, cumpla funciones como encargado de Informática o maneje caudales o créditos fiscales.</a:t>
            </a:r>
          </a:p>
          <a:p>
            <a:endParaRPr lang="es-CL" dirty="0"/>
          </a:p>
          <a:p>
            <a:pPr marL="0" marR="0" indent="0" algn="l" defTabSz="914400" rtl="0" eaLnBrk="0" fontAlgn="base" latinLnBrk="0" hangingPunct="0">
              <a:lnSpc>
                <a:spcPct val="100000"/>
              </a:lnSpc>
              <a:spcBef>
                <a:spcPct val="30000"/>
              </a:spcBef>
              <a:spcAft>
                <a:spcPct val="0"/>
              </a:spcAft>
              <a:buClrTx/>
              <a:buSzTx/>
              <a:buFontTx/>
              <a:buNone/>
              <a:tabLst/>
              <a:defRPr/>
            </a:pPr>
            <a:r>
              <a:rPr lang="es-CL" sz="1000" dirty="0"/>
              <a:t>La Acreditación de Seguridad emitida por la D.INT.A., a través de los Departamento A-2, es una certificación de los privilegios otorgados en la RESAC y cuyo objetivo es asesorar al Mando en base a otros antecedentes disponibles, respecto a la probidad, confiabilidad, y cualidades mínimas necesarias que posee el personal para trabajar con información o material clasificado.</a:t>
            </a:r>
          </a:p>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4142830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marL="722313" lvl="1" indent="-342900" algn="just">
              <a:buFontTx/>
              <a:buChar char="-"/>
            </a:pPr>
            <a:r>
              <a:rPr lang="es-CL" sz="2300" dirty="0"/>
              <a:t>Otorgar Acceso al Secreto Militar, a todo el personal bajo su mando, considerando los antecedentes recopilados por el Oficial de Seguridad, relacionados con problemas financieros, bajo alcance líquido, problemas judiciales, faltas graves a la disciplina, consumo de alcohol o drogas y resultado de visitas domiciliarias.</a:t>
            </a:r>
          </a:p>
          <a:p>
            <a:pPr marL="722313" lvl="1" indent="-342900" algn="just">
              <a:buFontTx/>
              <a:buChar char="-"/>
            </a:pPr>
            <a:r>
              <a:rPr lang="es-CL" sz="2300" dirty="0"/>
              <a:t>Enviar la RESAC al Departamento A-2 correspondiente, </a:t>
            </a:r>
            <a:r>
              <a:rPr lang="es-CL" sz="2300" b="1" dirty="0"/>
              <a:t>sin copia informativa a la D.INT.A., </a:t>
            </a:r>
            <a:r>
              <a:rPr lang="es-CL" sz="2300" dirty="0"/>
              <a:t>antes del 15 de Marzo de cada año, indicando los siguientes antecedentes:</a:t>
            </a:r>
          </a:p>
          <a:p>
            <a:pPr marL="1103313" lvl="2" indent="-342900" algn="just">
              <a:buFontTx/>
              <a:buChar char="-"/>
            </a:pPr>
            <a:r>
              <a:rPr lang="es-CL" sz="2300" dirty="0"/>
              <a:t>Grado Especialidad.</a:t>
            </a:r>
          </a:p>
          <a:p>
            <a:pPr marL="1103313" lvl="2" indent="-342900" algn="just">
              <a:buFontTx/>
              <a:buChar char="-"/>
            </a:pPr>
            <a:r>
              <a:rPr lang="es-CL" sz="2300" dirty="0"/>
              <a:t>Nombre Completo.</a:t>
            </a:r>
          </a:p>
          <a:p>
            <a:pPr marL="1103313" lvl="2" indent="-342900" algn="just">
              <a:buFontTx/>
              <a:buChar char="-"/>
            </a:pPr>
            <a:r>
              <a:rPr lang="es-CL" sz="2300" dirty="0"/>
              <a:t>R.U.N.</a:t>
            </a:r>
          </a:p>
          <a:p>
            <a:pPr marL="1103313" lvl="2" indent="-342900" algn="just">
              <a:buFontTx/>
              <a:buChar char="-"/>
            </a:pPr>
            <a:r>
              <a:rPr lang="es-CL" sz="2300" dirty="0"/>
              <a:t>N.P.I.</a:t>
            </a:r>
          </a:p>
          <a:p>
            <a:pPr marL="1103313" lvl="2" indent="-342900" algn="just">
              <a:buFontTx/>
              <a:buChar char="-"/>
            </a:pPr>
            <a:r>
              <a:rPr lang="es-CL" sz="2300" dirty="0"/>
              <a:t>Nivel de acceso otorgado (secreto, reservado, caudales o créditos fiscales e informática).</a:t>
            </a:r>
          </a:p>
          <a:p>
            <a:pPr marL="1103313" lvl="2" indent="-342900" algn="just">
              <a:buFontTx/>
              <a:buChar char="-"/>
            </a:pPr>
            <a:r>
              <a:rPr lang="es-CL" sz="2300" dirty="0"/>
              <a:t>Cargo.</a:t>
            </a:r>
          </a:p>
          <a:p>
            <a:pPr marL="1103313" lvl="2" indent="-342900" algn="just">
              <a:buFontTx/>
              <a:buChar char="-"/>
            </a:pPr>
            <a:r>
              <a:rPr lang="es-CL" sz="2300" dirty="0"/>
              <a:t>Tiempo en el Cargo.</a:t>
            </a:r>
          </a:p>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15174489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pPr marL="722313" lvl="1" indent="-342900" algn="just">
              <a:buFontTx/>
              <a:buChar char="-"/>
            </a:pPr>
            <a:r>
              <a:rPr lang="es-CL" sz="2300" dirty="0"/>
              <a:t>La RESAC tendrá validez por un año y deberá renovarse cuando el personal cambie de cargo o nivel de acceso dentro de este período.</a:t>
            </a:r>
          </a:p>
          <a:p>
            <a:pPr marL="722313" lvl="1" indent="-342900" algn="just">
              <a:buFontTx/>
              <a:buChar char="-"/>
            </a:pPr>
            <a:r>
              <a:rPr lang="es-CL" sz="2300" dirty="0"/>
              <a:t>En aquellos casos en que el Departamento A-2 emita un informe de personal con acreditación “NEGATIVA”, será responsabilidad de cada Mando evaluar la posibilidad de quitar o modificar el acceso otorgado, informando de esta resolución al Departamento A-2 correspondiente. Además de lo anterior, en caso de no ser factible su reemplazo por necesidades del servicio, durante los meses de Julio y Noviembre se deberá remitir al Departamento A-2 </a:t>
            </a:r>
            <a:r>
              <a:rPr lang="es-CL" sz="2300" b="1" dirty="0"/>
              <a:t>con copia informativa a la D.INT.A</a:t>
            </a:r>
            <a:r>
              <a:rPr lang="es-CL" sz="2300" dirty="0"/>
              <a:t>., un informe con una apreciación del Mando que considere los siguientes aspectos:</a:t>
            </a:r>
          </a:p>
          <a:p>
            <a:pPr marL="1103313" lvl="2" indent="-342900" algn="just">
              <a:buFontTx/>
              <a:buChar char="-"/>
            </a:pPr>
            <a:r>
              <a:rPr lang="es-CL" sz="2300" dirty="0"/>
              <a:t>Estado en que se encuentra la situación que originó la acreditación “NEGATIVA”.</a:t>
            </a:r>
          </a:p>
          <a:p>
            <a:pPr marL="1103313" lvl="2" indent="-342900" algn="just">
              <a:buFontTx/>
              <a:buChar char="-"/>
            </a:pPr>
            <a:r>
              <a:rPr lang="es-CL" sz="2300" dirty="0"/>
              <a:t>Comportamiento y desempeño en el Cargo.</a:t>
            </a:r>
          </a:p>
          <a:p>
            <a:pPr marL="1103313" lvl="2" indent="-342900" algn="just">
              <a:buFontTx/>
              <a:buChar char="-"/>
            </a:pPr>
            <a:r>
              <a:rPr lang="es-CL" sz="2300" dirty="0"/>
              <a:t>Apreciación del Mando.</a:t>
            </a:r>
          </a:p>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11348398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r>
              <a:rPr lang="es-CL" sz="1000" b="0" i="0" u="none" strike="noStrike" kern="1200" baseline="0" dirty="0">
                <a:solidFill>
                  <a:schemeClr val="tx1"/>
                </a:solidFill>
                <a:latin typeface="Calibri" pitchFamily="34" charset="0"/>
                <a:ea typeface="+mn-ea"/>
                <a:cs typeface="+mn-cs"/>
              </a:rPr>
              <a:t>Será responsable de verificar el cumplimiento de la fecha</a:t>
            </a:r>
          </a:p>
          <a:p>
            <a:r>
              <a:rPr lang="es-CL" sz="1000" b="0" i="0" u="none" strike="noStrike" kern="1200" baseline="0" dirty="0">
                <a:solidFill>
                  <a:schemeClr val="tx1"/>
                </a:solidFill>
                <a:latin typeface="Calibri" pitchFamily="34" charset="0"/>
                <a:ea typeface="+mn-ea"/>
                <a:cs typeface="+mn-cs"/>
              </a:rPr>
              <a:t>establecida para la remisión de la RESAC.</a:t>
            </a:r>
          </a:p>
          <a:p>
            <a:r>
              <a:rPr lang="es-CL" sz="1000" b="0" i="0" u="none" strike="noStrike" kern="1200" baseline="0" dirty="0">
                <a:solidFill>
                  <a:schemeClr val="tx1"/>
                </a:solidFill>
                <a:latin typeface="Calibri" pitchFamily="34" charset="0"/>
                <a:ea typeface="+mn-ea"/>
                <a:cs typeface="+mn-cs"/>
              </a:rPr>
              <a:t>2.- Una vez recibida la RESAC, efectuará el Proceso de</a:t>
            </a:r>
          </a:p>
          <a:p>
            <a:r>
              <a:rPr lang="es-CL" sz="1000" b="0" i="0" u="none" strike="noStrike" kern="1200" baseline="0" dirty="0">
                <a:solidFill>
                  <a:schemeClr val="tx1"/>
                </a:solidFill>
                <a:latin typeface="Calibri" pitchFamily="34" charset="0"/>
                <a:ea typeface="+mn-ea"/>
                <a:cs typeface="+mn-cs"/>
              </a:rPr>
              <a:t>Acreditación, considerando consulta de antecedentes en las</a:t>
            </a:r>
          </a:p>
          <a:p>
            <a:r>
              <a:rPr lang="es-CL" sz="1000" b="0" i="0" u="none" strike="noStrike" kern="1200" baseline="0" dirty="0">
                <a:solidFill>
                  <a:schemeClr val="tx1"/>
                </a:solidFill>
                <a:latin typeface="Calibri" pitchFamily="34" charset="0"/>
                <a:ea typeface="+mn-ea"/>
                <a:cs typeface="+mn-cs"/>
              </a:rPr>
              <a:t>bases de datos propias y otras fuentes disponibles conforme</a:t>
            </a:r>
          </a:p>
          <a:p>
            <a:r>
              <a:rPr lang="es-CL" sz="1000" b="0" i="0" u="none" strike="noStrike" kern="1200" baseline="0" dirty="0">
                <a:solidFill>
                  <a:schemeClr val="tx1"/>
                </a:solidFill>
                <a:latin typeface="Calibri" pitchFamily="34" charset="0"/>
                <a:ea typeface="+mn-ea"/>
                <a:cs typeface="+mn-cs"/>
              </a:rPr>
              <a:t>a las disposiciones legales, emitiendo una Acreditación de</a:t>
            </a:r>
          </a:p>
          <a:p>
            <a:r>
              <a:rPr lang="es-CL" sz="1000" b="0" i="0" u="none" strike="noStrike" kern="1200" baseline="0" dirty="0">
                <a:solidFill>
                  <a:schemeClr val="tx1"/>
                </a:solidFill>
                <a:latin typeface="Calibri" pitchFamily="34" charset="0"/>
                <a:ea typeface="+mn-ea"/>
                <a:cs typeface="+mn-cs"/>
              </a:rPr>
              <a:t>Seguridad “Positiva” o “Negativa”.</a:t>
            </a:r>
          </a:p>
          <a:p>
            <a:r>
              <a:rPr lang="es-CL" sz="1000" b="0" i="0" u="none" strike="noStrike" kern="1200" baseline="0" dirty="0">
                <a:solidFill>
                  <a:schemeClr val="tx1"/>
                </a:solidFill>
                <a:latin typeface="Calibri" pitchFamily="34" charset="0"/>
                <a:ea typeface="+mn-ea"/>
                <a:cs typeface="+mn-cs"/>
              </a:rPr>
              <a:t>3.- La Acreditación de Seguridad deberá ser remitida al Mando</a:t>
            </a:r>
          </a:p>
          <a:p>
            <a:r>
              <a:rPr lang="es-CL" sz="1000" b="0" i="0" u="none" strike="noStrike" kern="1200" baseline="0" dirty="0">
                <a:solidFill>
                  <a:schemeClr val="tx1"/>
                </a:solidFill>
                <a:latin typeface="Calibri" pitchFamily="34" charset="0"/>
                <a:ea typeface="+mn-ea"/>
                <a:cs typeface="+mn-cs"/>
              </a:rPr>
              <a:t>correspondiente, antes del 15 de Abril de cada año, y</a:t>
            </a:r>
          </a:p>
          <a:p>
            <a:r>
              <a:rPr lang="es-CL" sz="1000" b="0" i="0" u="none" strike="noStrike" kern="1200" baseline="0" dirty="0">
                <a:solidFill>
                  <a:schemeClr val="tx1"/>
                </a:solidFill>
                <a:latin typeface="Calibri" pitchFamily="34" charset="0"/>
                <a:ea typeface="+mn-ea"/>
                <a:cs typeface="+mn-cs"/>
              </a:rPr>
              <a:t>deberá incluir la revisión obligatoria de todo el personal al</a:t>
            </a:r>
          </a:p>
          <a:p>
            <a:r>
              <a:rPr lang="es-CL" sz="1000" b="0" i="0" u="none" strike="noStrike" kern="1200" baseline="0" dirty="0">
                <a:solidFill>
                  <a:schemeClr val="tx1"/>
                </a:solidFill>
                <a:latin typeface="Calibri" pitchFamily="34" charset="0"/>
                <a:ea typeface="+mn-ea"/>
                <a:cs typeface="+mn-cs"/>
              </a:rPr>
              <a:t>cual se le otorgó acceso a material o información de</a:t>
            </a:r>
          </a:p>
          <a:p>
            <a:r>
              <a:rPr lang="es-CL" sz="1000" b="0" i="0" u="none" strike="noStrike" kern="1200" baseline="0" dirty="0">
                <a:solidFill>
                  <a:schemeClr val="tx1"/>
                </a:solidFill>
                <a:latin typeface="Calibri" pitchFamily="34" charset="0"/>
                <a:ea typeface="+mn-ea"/>
                <a:cs typeface="+mn-cs"/>
              </a:rPr>
              <a:t>clasificación “SECRETO” o maneje caudales o créditos</a:t>
            </a:r>
          </a:p>
          <a:p>
            <a:r>
              <a:rPr lang="es-CL" sz="1000" b="0" i="0" u="none" strike="noStrike" kern="1200" baseline="0" dirty="0">
                <a:solidFill>
                  <a:schemeClr val="tx1"/>
                </a:solidFill>
                <a:latin typeface="Calibri" pitchFamily="34" charset="0"/>
                <a:ea typeface="+mn-ea"/>
                <a:cs typeface="+mn-cs"/>
              </a:rPr>
              <a:t>fiscales.</a:t>
            </a:r>
          </a:p>
          <a:p>
            <a:r>
              <a:rPr lang="es-CL" sz="1000" b="0" i="0" u="none" strike="noStrike" kern="1200" baseline="0" dirty="0">
                <a:solidFill>
                  <a:schemeClr val="tx1"/>
                </a:solidFill>
                <a:latin typeface="Calibri" pitchFamily="34" charset="0"/>
                <a:ea typeface="+mn-ea"/>
                <a:cs typeface="+mn-cs"/>
              </a:rPr>
              <a:t>La revisión de antecedentes del personal con acceso a</a:t>
            </a:r>
          </a:p>
          <a:p>
            <a:r>
              <a:rPr lang="es-CL" sz="1000" b="0" i="0" u="none" strike="noStrike" kern="1200" baseline="0" dirty="0">
                <a:solidFill>
                  <a:schemeClr val="tx1"/>
                </a:solidFill>
                <a:latin typeface="Calibri" pitchFamily="34" charset="0"/>
                <a:ea typeface="+mn-ea"/>
                <a:cs typeface="+mn-cs"/>
              </a:rPr>
              <a:t>“RESERVADO”, será efectuada en forma aleatoria y</a:t>
            </a:r>
          </a:p>
          <a:p>
            <a:r>
              <a:rPr lang="es-CL" sz="1000" b="0" i="0" u="none" strike="noStrike" kern="1200" baseline="0" dirty="0">
                <a:solidFill>
                  <a:schemeClr val="tx1"/>
                </a:solidFill>
                <a:latin typeface="Calibri" pitchFamily="34" charset="0"/>
                <a:ea typeface="+mn-ea"/>
                <a:cs typeface="+mn-cs"/>
              </a:rPr>
              <a:t>conforme a los medios humanos y técnicos disponibles,</a:t>
            </a:r>
          </a:p>
          <a:p>
            <a:r>
              <a:rPr lang="es-CL" sz="1000" b="0" i="0" u="none" strike="noStrike" kern="1200" baseline="0" dirty="0">
                <a:solidFill>
                  <a:schemeClr val="tx1"/>
                </a:solidFill>
                <a:latin typeface="Calibri" pitchFamily="34" charset="0"/>
                <a:ea typeface="+mn-ea"/>
                <a:cs typeface="+mn-cs"/>
              </a:rPr>
              <a:t>debiéndose informar al Mando aquellas situaciones que</a:t>
            </a:r>
          </a:p>
          <a:p>
            <a:r>
              <a:rPr lang="es-CL" sz="1000" b="0" i="0" u="none" strike="noStrike" kern="1200" baseline="0" dirty="0">
                <a:solidFill>
                  <a:schemeClr val="tx1"/>
                </a:solidFill>
                <a:latin typeface="Calibri" pitchFamily="34" charset="0"/>
                <a:ea typeface="+mn-ea"/>
                <a:cs typeface="+mn-cs"/>
              </a:rPr>
              <a:t>arrojen una Acreditación de Seguridad “NEGATIVA”,</a:t>
            </a:r>
          </a:p>
          <a:p>
            <a:r>
              <a:rPr lang="es-CL" sz="1000" b="0" i="0" u="none" strike="noStrike" kern="1200" baseline="0" dirty="0">
                <a:solidFill>
                  <a:schemeClr val="tx1"/>
                </a:solidFill>
                <a:latin typeface="Calibri" pitchFamily="34" charset="0"/>
                <a:ea typeface="+mn-ea"/>
                <a:cs typeface="+mn-cs"/>
              </a:rPr>
              <a:t>independiente del plazo estipulado en el párrafo anterior.</a:t>
            </a:r>
          </a:p>
          <a:p>
            <a:r>
              <a:rPr lang="es-CL" sz="1000" b="0" i="0" u="none" strike="noStrike" kern="1200" baseline="0" dirty="0">
                <a:solidFill>
                  <a:schemeClr val="tx1"/>
                </a:solidFill>
                <a:latin typeface="Calibri" pitchFamily="34" charset="0"/>
                <a:ea typeface="+mn-ea"/>
                <a:cs typeface="+mn-cs"/>
              </a:rPr>
              <a:t>4.- Una vez concluido el proceso de Acreditación de Seguridad</a:t>
            </a:r>
          </a:p>
          <a:p>
            <a:r>
              <a:rPr lang="es-CL" sz="1000" b="0" i="0" u="none" strike="noStrike" kern="1200" baseline="0" dirty="0">
                <a:solidFill>
                  <a:schemeClr val="tx1"/>
                </a:solidFill>
                <a:latin typeface="Calibri" pitchFamily="34" charset="0"/>
                <a:ea typeface="+mn-ea"/>
                <a:cs typeface="+mn-cs"/>
              </a:rPr>
              <a:t>Personal de cada UU. o RR., la relación del personal</a:t>
            </a:r>
          </a:p>
          <a:p>
            <a:r>
              <a:rPr lang="es-CL" sz="1000" b="0" i="0" u="none" strike="noStrike" kern="1200" baseline="0" dirty="0">
                <a:solidFill>
                  <a:schemeClr val="tx1"/>
                </a:solidFill>
                <a:latin typeface="Calibri" pitchFamily="34" charset="0"/>
                <a:ea typeface="+mn-ea"/>
                <a:cs typeface="+mn-cs"/>
              </a:rPr>
              <a:t>acreditado deberá ser ingresada, de forma inmediata a la</a:t>
            </a:r>
          </a:p>
          <a:p>
            <a:r>
              <a:rPr lang="es-CL" sz="1000" b="0" i="0" u="none" strike="noStrike" kern="1200" baseline="0" dirty="0">
                <a:solidFill>
                  <a:schemeClr val="tx1"/>
                </a:solidFill>
                <a:latin typeface="Calibri" pitchFamily="34" charset="0"/>
                <a:ea typeface="+mn-ea"/>
                <a:cs typeface="+mn-cs"/>
              </a:rPr>
              <a:t>base de datos del Sistema de Informaciones de</a:t>
            </a:r>
          </a:p>
          <a:p>
            <a:r>
              <a:rPr lang="es-CL" sz="1000" b="0" i="0" u="none" strike="noStrike" kern="1200" baseline="0" dirty="0">
                <a:solidFill>
                  <a:schemeClr val="tx1"/>
                </a:solidFill>
                <a:latin typeface="Calibri" pitchFamily="34" charset="0"/>
                <a:ea typeface="+mn-ea"/>
                <a:cs typeface="+mn-cs"/>
              </a:rPr>
              <a:t>Contrainteligencia, de acuerdo al siguiente formato:</a:t>
            </a:r>
          </a:p>
          <a:p>
            <a:r>
              <a:rPr lang="es-CL" sz="1000" b="0" i="0" u="none" strike="noStrike" kern="1200" baseline="0" dirty="0">
                <a:solidFill>
                  <a:schemeClr val="tx1"/>
                </a:solidFill>
                <a:latin typeface="Calibri" pitchFamily="34" charset="0"/>
                <a:ea typeface="+mn-ea"/>
                <a:cs typeface="+mn-cs"/>
              </a:rPr>
              <a:t>· Grado Especialidad.</a:t>
            </a:r>
          </a:p>
          <a:p>
            <a:r>
              <a:rPr lang="es-CL" sz="1000" b="0" i="0" u="none" strike="noStrike" kern="1200" baseline="0" dirty="0">
                <a:solidFill>
                  <a:schemeClr val="tx1"/>
                </a:solidFill>
                <a:latin typeface="Calibri" pitchFamily="34" charset="0"/>
                <a:ea typeface="+mn-ea"/>
                <a:cs typeface="+mn-cs"/>
              </a:rPr>
              <a:t>· Nombre Completo.</a:t>
            </a:r>
          </a:p>
          <a:p>
            <a:r>
              <a:rPr lang="es-CL" sz="1000" b="0" i="0" u="none" strike="noStrike" kern="1200" baseline="0" dirty="0">
                <a:solidFill>
                  <a:schemeClr val="tx1"/>
                </a:solidFill>
                <a:latin typeface="Calibri" pitchFamily="34" charset="0"/>
                <a:ea typeface="+mn-ea"/>
                <a:cs typeface="+mn-cs"/>
              </a:rPr>
              <a:t>· R.U.N.</a:t>
            </a:r>
          </a:p>
          <a:p>
            <a:r>
              <a:rPr lang="es-CL" sz="1000" b="0" i="0" u="none" strike="noStrike" kern="1200" baseline="0" dirty="0">
                <a:solidFill>
                  <a:schemeClr val="tx1"/>
                </a:solidFill>
                <a:latin typeface="Calibri" pitchFamily="34" charset="0"/>
                <a:ea typeface="+mn-ea"/>
                <a:cs typeface="+mn-cs"/>
              </a:rPr>
              <a:t>· N.P.I.</a:t>
            </a:r>
          </a:p>
          <a:p>
            <a:r>
              <a:rPr lang="es-CL" sz="1000" b="0" i="0" u="none" strike="noStrike" kern="1200" baseline="0" dirty="0">
                <a:solidFill>
                  <a:schemeClr val="tx1"/>
                </a:solidFill>
                <a:latin typeface="Calibri" pitchFamily="34" charset="0"/>
                <a:ea typeface="+mn-ea"/>
                <a:cs typeface="+mn-cs"/>
              </a:rPr>
              <a:t>· Nivel de acceso otorgado (secreto, reservado, caudales o</a:t>
            </a:r>
          </a:p>
          <a:p>
            <a:r>
              <a:rPr lang="es-CL" sz="1000" b="0" i="0" u="none" strike="noStrike" kern="1200" baseline="0" dirty="0">
                <a:solidFill>
                  <a:schemeClr val="tx1"/>
                </a:solidFill>
                <a:latin typeface="Calibri" pitchFamily="34" charset="0"/>
                <a:ea typeface="+mn-ea"/>
                <a:cs typeface="+mn-cs"/>
              </a:rPr>
              <a:t>créditos fiscales e informática).</a:t>
            </a:r>
          </a:p>
          <a:p>
            <a:r>
              <a:rPr lang="es-CL" sz="1000" b="0" i="0" u="none" strike="noStrike" kern="1200" baseline="0" dirty="0">
                <a:solidFill>
                  <a:schemeClr val="tx1"/>
                </a:solidFill>
                <a:latin typeface="Calibri" pitchFamily="34" charset="0"/>
                <a:ea typeface="+mn-ea"/>
                <a:cs typeface="+mn-cs"/>
              </a:rPr>
              <a:t>· Cargo.</a:t>
            </a:r>
          </a:p>
          <a:p>
            <a:r>
              <a:rPr lang="es-CL" sz="1000" b="0" i="0" u="none" strike="noStrike" kern="1200" baseline="0" dirty="0">
                <a:solidFill>
                  <a:schemeClr val="tx1"/>
                </a:solidFill>
                <a:latin typeface="Calibri" pitchFamily="34" charset="0"/>
                <a:ea typeface="+mn-ea"/>
                <a:cs typeface="+mn-cs"/>
              </a:rPr>
              <a:t>· Tiempo en el Cargo.</a:t>
            </a:r>
          </a:p>
          <a:p>
            <a:r>
              <a:rPr lang="es-CL" sz="1000" b="0" i="0" u="none" strike="noStrike" kern="1200" baseline="0" dirty="0">
                <a:solidFill>
                  <a:schemeClr val="tx1"/>
                </a:solidFill>
                <a:latin typeface="Calibri" pitchFamily="34" charset="0"/>
                <a:ea typeface="+mn-ea"/>
                <a:cs typeface="+mn-cs"/>
              </a:rPr>
              <a:t>· Fecha Acreditación.</a:t>
            </a:r>
          </a:p>
          <a:p>
            <a:r>
              <a:rPr lang="es-CL" sz="1000" b="0" i="0" u="none" strike="noStrike" kern="1200" baseline="0" dirty="0">
                <a:solidFill>
                  <a:schemeClr val="tx1"/>
                </a:solidFill>
                <a:latin typeface="Calibri" pitchFamily="34" charset="0"/>
                <a:ea typeface="+mn-ea"/>
                <a:cs typeface="+mn-cs"/>
              </a:rPr>
              <a:t>· Observaciones.</a:t>
            </a:r>
          </a:p>
          <a:p>
            <a:r>
              <a:rPr lang="es-CL" sz="1000" b="0" i="0" u="none" strike="noStrike" kern="1200" baseline="0" dirty="0">
                <a:solidFill>
                  <a:schemeClr val="tx1"/>
                </a:solidFill>
                <a:latin typeface="Calibri" pitchFamily="34" charset="0"/>
                <a:ea typeface="+mn-ea"/>
                <a:cs typeface="+mn-cs"/>
              </a:rPr>
              <a:t>· Zona Naval.</a:t>
            </a:r>
          </a:p>
          <a:p>
            <a:r>
              <a:rPr lang="es-CL" sz="1000" b="0" i="0" u="none" strike="noStrike" kern="1200" baseline="0" dirty="0">
                <a:solidFill>
                  <a:schemeClr val="tx1"/>
                </a:solidFill>
                <a:latin typeface="Calibri" pitchFamily="34" charset="0"/>
                <a:ea typeface="+mn-ea"/>
                <a:cs typeface="+mn-cs"/>
              </a:rPr>
              <a:t>· Unidad o Repartición.</a:t>
            </a:r>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3387447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r>
              <a:rPr lang="es-CL" sz="1000" b="0" i="0" u="none" strike="noStrike" kern="1200" baseline="0" dirty="0">
                <a:solidFill>
                  <a:schemeClr val="tx1"/>
                </a:solidFill>
                <a:latin typeface="Calibri" pitchFamily="34" charset="0"/>
                <a:ea typeface="+mn-ea"/>
                <a:cs typeface="+mn-cs"/>
              </a:rPr>
              <a:t>Será responsable de verificar el cumplimiento de la fecha</a:t>
            </a:r>
          </a:p>
          <a:p>
            <a:r>
              <a:rPr lang="es-CL" sz="1000" b="0" i="0" u="none" strike="noStrike" kern="1200" baseline="0" dirty="0">
                <a:solidFill>
                  <a:schemeClr val="tx1"/>
                </a:solidFill>
                <a:latin typeface="Calibri" pitchFamily="34" charset="0"/>
                <a:ea typeface="+mn-ea"/>
                <a:cs typeface="+mn-cs"/>
              </a:rPr>
              <a:t>establecida para la remisión de la RESAC.</a:t>
            </a:r>
          </a:p>
          <a:p>
            <a:r>
              <a:rPr lang="es-CL" sz="1000" b="0" i="0" u="none" strike="noStrike" kern="1200" baseline="0" dirty="0">
                <a:solidFill>
                  <a:schemeClr val="tx1"/>
                </a:solidFill>
                <a:latin typeface="Calibri" pitchFamily="34" charset="0"/>
                <a:ea typeface="+mn-ea"/>
                <a:cs typeface="+mn-cs"/>
              </a:rPr>
              <a:t>2.- Una vez recibida la RESAC, efectuará el Proceso de</a:t>
            </a:r>
          </a:p>
          <a:p>
            <a:r>
              <a:rPr lang="es-CL" sz="1000" b="0" i="0" u="none" strike="noStrike" kern="1200" baseline="0" dirty="0">
                <a:solidFill>
                  <a:schemeClr val="tx1"/>
                </a:solidFill>
                <a:latin typeface="Calibri" pitchFamily="34" charset="0"/>
                <a:ea typeface="+mn-ea"/>
                <a:cs typeface="+mn-cs"/>
              </a:rPr>
              <a:t>Acreditación, considerando consulta de antecedentes en las</a:t>
            </a:r>
          </a:p>
          <a:p>
            <a:r>
              <a:rPr lang="es-CL" sz="1000" b="0" i="0" u="none" strike="noStrike" kern="1200" baseline="0" dirty="0">
                <a:solidFill>
                  <a:schemeClr val="tx1"/>
                </a:solidFill>
                <a:latin typeface="Calibri" pitchFamily="34" charset="0"/>
                <a:ea typeface="+mn-ea"/>
                <a:cs typeface="+mn-cs"/>
              </a:rPr>
              <a:t>bases de datos propias y otras fuentes disponibles conforme</a:t>
            </a:r>
          </a:p>
          <a:p>
            <a:r>
              <a:rPr lang="es-CL" sz="1000" b="0" i="0" u="none" strike="noStrike" kern="1200" baseline="0" dirty="0">
                <a:solidFill>
                  <a:schemeClr val="tx1"/>
                </a:solidFill>
                <a:latin typeface="Calibri" pitchFamily="34" charset="0"/>
                <a:ea typeface="+mn-ea"/>
                <a:cs typeface="+mn-cs"/>
              </a:rPr>
              <a:t>a las disposiciones legales, emitiendo una Acreditación de</a:t>
            </a:r>
          </a:p>
          <a:p>
            <a:r>
              <a:rPr lang="es-CL" sz="1000" b="0" i="0" u="none" strike="noStrike" kern="1200" baseline="0" dirty="0">
                <a:solidFill>
                  <a:schemeClr val="tx1"/>
                </a:solidFill>
                <a:latin typeface="Calibri" pitchFamily="34" charset="0"/>
                <a:ea typeface="+mn-ea"/>
                <a:cs typeface="+mn-cs"/>
              </a:rPr>
              <a:t>Seguridad “Positiva” o “Negativa”.</a:t>
            </a:r>
          </a:p>
          <a:p>
            <a:r>
              <a:rPr lang="es-CL" sz="1000" b="0" i="0" u="none" strike="noStrike" kern="1200" baseline="0" dirty="0">
                <a:solidFill>
                  <a:schemeClr val="tx1"/>
                </a:solidFill>
                <a:latin typeface="Calibri" pitchFamily="34" charset="0"/>
                <a:ea typeface="+mn-ea"/>
                <a:cs typeface="+mn-cs"/>
              </a:rPr>
              <a:t>3.- La Acreditación de Seguridad deberá ser remitida al Mando</a:t>
            </a:r>
          </a:p>
          <a:p>
            <a:r>
              <a:rPr lang="es-CL" sz="1000" b="0" i="0" u="none" strike="noStrike" kern="1200" baseline="0" dirty="0">
                <a:solidFill>
                  <a:schemeClr val="tx1"/>
                </a:solidFill>
                <a:latin typeface="Calibri" pitchFamily="34" charset="0"/>
                <a:ea typeface="+mn-ea"/>
                <a:cs typeface="+mn-cs"/>
              </a:rPr>
              <a:t>correspondiente, antes del 15 de Abril de cada año, y</a:t>
            </a:r>
          </a:p>
          <a:p>
            <a:r>
              <a:rPr lang="es-CL" sz="1000" b="0" i="0" u="none" strike="noStrike" kern="1200" baseline="0" dirty="0">
                <a:solidFill>
                  <a:schemeClr val="tx1"/>
                </a:solidFill>
                <a:latin typeface="Calibri" pitchFamily="34" charset="0"/>
                <a:ea typeface="+mn-ea"/>
                <a:cs typeface="+mn-cs"/>
              </a:rPr>
              <a:t>deberá incluir la revisión obligatoria de todo el personal al</a:t>
            </a:r>
          </a:p>
          <a:p>
            <a:r>
              <a:rPr lang="es-CL" sz="1000" b="0" i="0" u="none" strike="noStrike" kern="1200" baseline="0" dirty="0">
                <a:solidFill>
                  <a:schemeClr val="tx1"/>
                </a:solidFill>
                <a:latin typeface="Calibri" pitchFamily="34" charset="0"/>
                <a:ea typeface="+mn-ea"/>
                <a:cs typeface="+mn-cs"/>
              </a:rPr>
              <a:t>cual se le otorgó acceso a material o información de</a:t>
            </a:r>
          </a:p>
          <a:p>
            <a:r>
              <a:rPr lang="es-CL" sz="1000" b="0" i="0" u="none" strike="noStrike" kern="1200" baseline="0" dirty="0">
                <a:solidFill>
                  <a:schemeClr val="tx1"/>
                </a:solidFill>
                <a:latin typeface="Calibri" pitchFamily="34" charset="0"/>
                <a:ea typeface="+mn-ea"/>
                <a:cs typeface="+mn-cs"/>
              </a:rPr>
              <a:t>clasificación “SECRETO” o maneje caudales o créditos</a:t>
            </a:r>
          </a:p>
          <a:p>
            <a:r>
              <a:rPr lang="es-CL" sz="1000" b="0" i="0" u="none" strike="noStrike" kern="1200" baseline="0" dirty="0">
                <a:solidFill>
                  <a:schemeClr val="tx1"/>
                </a:solidFill>
                <a:latin typeface="Calibri" pitchFamily="34" charset="0"/>
                <a:ea typeface="+mn-ea"/>
                <a:cs typeface="+mn-cs"/>
              </a:rPr>
              <a:t>fiscales.</a:t>
            </a:r>
          </a:p>
          <a:p>
            <a:r>
              <a:rPr lang="es-CL" sz="1000" b="0" i="0" u="none" strike="noStrike" kern="1200" baseline="0" dirty="0">
                <a:solidFill>
                  <a:schemeClr val="tx1"/>
                </a:solidFill>
                <a:latin typeface="Calibri" pitchFamily="34" charset="0"/>
                <a:ea typeface="+mn-ea"/>
                <a:cs typeface="+mn-cs"/>
              </a:rPr>
              <a:t>La revisión de antecedentes del personal con acceso a</a:t>
            </a:r>
          </a:p>
          <a:p>
            <a:r>
              <a:rPr lang="es-CL" sz="1000" b="0" i="0" u="none" strike="noStrike" kern="1200" baseline="0" dirty="0">
                <a:solidFill>
                  <a:schemeClr val="tx1"/>
                </a:solidFill>
                <a:latin typeface="Calibri" pitchFamily="34" charset="0"/>
                <a:ea typeface="+mn-ea"/>
                <a:cs typeface="+mn-cs"/>
              </a:rPr>
              <a:t>“RESERVADO”, será efectuada en forma aleatoria y</a:t>
            </a:r>
          </a:p>
          <a:p>
            <a:r>
              <a:rPr lang="es-CL" sz="1000" b="0" i="0" u="none" strike="noStrike" kern="1200" baseline="0" dirty="0">
                <a:solidFill>
                  <a:schemeClr val="tx1"/>
                </a:solidFill>
                <a:latin typeface="Calibri" pitchFamily="34" charset="0"/>
                <a:ea typeface="+mn-ea"/>
                <a:cs typeface="+mn-cs"/>
              </a:rPr>
              <a:t>conforme a los medios humanos y técnicos disponibles,</a:t>
            </a:r>
          </a:p>
          <a:p>
            <a:r>
              <a:rPr lang="es-CL" sz="1000" b="0" i="0" u="none" strike="noStrike" kern="1200" baseline="0" dirty="0">
                <a:solidFill>
                  <a:schemeClr val="tx1"/>
                </a:solidFill>
                <a:latin typeface="Calibri" pitchFamily="34" charset="0"/>
                <a:ea typeface="+mn-ea"/>
                <a:cs typeface="+mn-cs"/>
              </a:rPr>
              <a:t>debiéndose informar al Mando aquellas situaciones que</a:t>
            </a:r>
          </a:p>
          <a:p>
            <a:r>
              <a:rPr lang="es-CL" sz="1000" b="0" i="0" u="none" strike="noStrike" kern="1200" baseline="0" dirty="0">
                <a:solidFill>
                  <a:schemeClr val="tx1"/>
                </a:solidFill>
                <a:latin typeface="Calibri" pitchFamily="34" charset="0"/>
                <a:ea typeface="+mn-ea"/>
                <a:cs typeface="+mn-cs"/>
              </a:rPr>
              <a:t>arrojen una Acreditación de Seguridad “NEGATIVA”,</a:t>
            </a:r>
          </a:p>
          <a:p>
            <a:r>
              <a:rPr lang="es-CL" sz="1000" b="0" i="0" u="none" strike="noStrike" kern="1200" baseline="0" dirty="0">
                <a:solidFill>
                  <a:schemeClr val="tx1"/>
                </a:solidFill>
                <a:latin typeface="Calibri" pitchFamily="34" charset="0"/>
                <a:ea typeface="+mn-ea"/>
                <a:cs typeface="+mn-cs"/>
              </a:rPr>
              <a:t>independiente del plazo estipulado en el párrafo anterior.</a:t>
            </a:r>
          </a:p>
          <a:p>
            <a:r>
              <a:rPr lang="es-CL" sz="1000" b="0" i="0" u="none" strike="noStrike" kern="1200" baseline="0" dirty="0">
                <a:solidFill>
                  <a:schemeClr val="tx1"/>
                </a:solidFill>
                <a:latin typeface="Calibri" pitchFamily="34" charset="0"/>
                <a:ea typeface="+mn-ea"/>
                <a:cs typeface="+mn-cs"/>
              </a:rPr>
              <a:t>4.- Una vez concluido el proceso de Acreditación de Seguridad</a:t>
            </a:r>
          </a:p>
          <a:p>
            <a:r>
              <a:rPr lang="es-CL" sz="1000" b="0" i="0" u="none" strike="noStrike" kern="1200" baseline="0" dirty="0">
                <a:solidFill>
                  <a:schemeClr val="tx1"/>
                </a:solidFill>
                <a:latin typeface="Calibri" pitchFamily="34" charset="0"/>
                <a:ea typeface="+mn-ea"/>
                <a:cs typeface="+mn-cs"/>
              </a:rPr>
              <a:t>Personal de cada UU. o RR., la relación del personal</a:t>
            </a:r>
          </a:p>
          <a:p>
            <a:r>
              <a:rPr lang="es-CL" sz="1000" b="0" i="0" u="none" strike="noStrike" kern="1200" baseline="0" dirty="0">
                <a:solidFill>
                  <a:schemeClr val="tx1"/>
                </a:solidFill>
                <a:latin typeface="Calibri" pitchFamily="34" charset="0"/>
                <a:ea typeface="+mn-ea"/>
                <a:cs typeface="+mn-cs"/>
              </a:rPr>
              <a:t>acreditado deberá ser ingresada, de forma inmediata a la</a:t>
            </a:r>
          </a:p>
          <a:p>
            <a:r>
              <a:rPr lang="es-CL" sz="1000" b="0" i="0" u="none" strike="noStrike" kern="1200" baseline="0" dirty="0">
                <a:solidFill>
                  <a:schemeClr val="tx1"/>
                </a:solidFill>
                <a:latin typeface="Calibri" pitchFamily="34" charset="0"/>
                <a:ea typeface="+mn-ea"/>
                <a:cs typeface="+mn-cs"/>
              </a:rPr>
              <a:t>base de datos del Sistema de Informaciones de</a:t>
            </a:r>
          </a:p>
          <a:p>
            <a:r>
              <a:rPr lang="es-CL" sz="1000" b="0" i="0" u="none" strike="noStrike" kern="1200" baseline="0" dirty="0">
                <a:solidFill>
                  <a:schemeClr val="tx1"/>
                </a:solidFill>
                <a:latin typeface="Calibri" pitchFamily="34" charset="0"/>
                <a:ea typeface="+mn-ea"/>
                <a:cs typeface="+mn-cs"/>
              </a:rPr>
              <a:t>Contrainteligencia, de acuerdo al siguiente formato:</a:t>
            </a:r>
          </a:p>
          <a:p>
            <a:r>
              <a:rPr lang="es-CL" sz="1000" b="0" i="0" u="none" strike="noStrike" kern="1200" baseline="0" dirty="0">
                <a:solidFill>
                  <a:schemeClr val="tx1"/>
                </a:solidFill>
                <a:latin typeface="Calibri" pitchFamily="34" charset="0"/>
                <a:ea typeface="+mn-ea"/>
                <a:cs typeface="+mn-cs"/>
              </a:rPr>
              <a:t>· Grado Especialidad.</a:t>
            </a:r>
          </a:p>
          <a:p>
            <a:r>
              <a:rPr lang="es-CL" sz="1000" b="0" i="0" u="none" strike="noStrike" kern="1200" baseline="0" dirty="0">
                <a:solidFill>
                  <a:schemeClr val="tx1"/>
                </a:solidFill>
                <a:latin typeface="Calibri" pitchFamily="34" charset="0"/>
                <a:ea typeface="+mn-ea"/>
                <a:cs typeface="+mn-cs"/>
              </a:rPr>
              <a:t>· Nombre Completo.</a:t>
            </a:r>
          </a:p>
          <a:p>
            <a:r>
              <a:rPr lang="es-CL" sz="1000" b="0" i="0" u="none" strike="noStrike" kern="1200" baseline="0" dirty="0">
                <a:solidFill>
                  <a:schemeClr val="tx1"/>
                </a:solidFill>
                <a:latin typeface="Calibri" pitchFamily="34" charset="0"/>
                <a:ea typeface="+mn-ea"/>
                <a:cs typeface="+mn-cs"/>
              </a:rPr>
              <a:t>· R.U.N.</a:t>
            </a:r>
          </a:p>
          <a:p>
            <a:r>
              <a:rPr lang="es-CL" sz="1000" b="0" i="0" u="none" strike="noStrike" kern="1200" baseline="0" dirty="0">
                <a:solidFill>
                  <a:schemeClr val="tx1"/>
                </a:solidFill>
                <a:latin typeface="Calibri" pitchFamily="34" charset="0"/>
                <a:ea typeface="+mn-ea"/>
                <a:cs typeface="+mn-cs"/>
              </a:rPr>
              <a:t>· N.P.I.</a:t>
            </a:r>
          </a:p>
          <a:p>
            <a:r>
              <a:rPr lang="es-CL" sz="1000" b="0" i="0" u="none" strike="noStrike" kern="1200" baseline="0" dirty="0">
                <a:solidFill>
                  <a:schemeClr val="tx1"/>
                </a:solidFill>
                <a:latin typeface="Calibri" pitchFamily="34" charset="0"/>
                <a:ea typeface="+mn-ea"/>
                <a:cs typeface="+mn-cs"/>
              </a:rPr>
              <a:t>· Nivel de acceso otorgado (secreto, reservado, caudales o</a:t>
            </a:r>
          </a:p>
          <a:p>
            <a:r>
              <a:rPr lang="es-CL" sz="1000" b="0" i="0" u="none" strike="noStrike" kern="1200" baseline="0" dirty="0">
                <a:solidFill>
                  <a:schemeClr val="tx1"/>
                </a:solidFill>
                <a:latin typeface="Calibri" pitchFamily="34" charset="0"/>
                <a:ea typeface="+mn-ea"/>
                <a:cs typeface="+mn-cs"/>
              </a:rPr>
              <a:t>créditos fiscales e informática).</a:t>
            </a:r>
          </a:p>
          <a:p>
            <a:r>
              <a:rPr lang="es-CL" sz="1000" b="0" i="0" u="none" strike="noStrike" kern="1200" baseline="0" dirty="0">
                <a:solidFill>
                  <a:schemeClr val="tx1"/>
                </a:solidFill>
                <a:latin typeface="Calibri" pitchFamily="34" charset="0"/>
                <a:ea typeface="+mn-ea"/>
                <a:cs typeface="+mn-cs"/>
              </a:rPr>
              <a:t>· Cargo.</a:t>
            </a:r>
          </a:p>
          <a:p>
            <a:r>
              <a:rPr lang="es-CL" sz="1000" b="0" i="0" u="none" strike="noStrike" kern="1200" baseline="0" dirty="0">
                <a:solidFill>
                  <a:schemeClr val="tx1"/>
                </a:solidFill>
                <a:latin typeface="Calibri" pitchFamily="34" charset="0"/>
                <a:ea typeface="+mn-ea"/>
                <a:cs typeface="+mn-cs"/>
              </a:rPr>
              <a:t>· Tiempo en el Cargo.</a:t>
            </a:r>
          </a:p>
          <a:p>
            <a:r>
              <a:rPr lang="es-CL" sz="1000" b="0" i="0" u="none" strike="noStrike" kern="1200" baseline="0" dirty="0">
                <a:solidFill>
                  <a:schemeClr val="tx1"/>
                </a:solidFill>
                <a:latin typeface="Calibri" pitchFamily="34" charset="0"/>
                <a:ea typeface="+mn-ea"/>
                <a:cs typeface="+mn-cs"/>
              </a:rPr>
              <a:t>· Fecha Acreditación.</a:t>
            </a:r>
          </a:p>
          <a:p>
            <a:r>
              <a:rPr lang="es-CL" sz="1000" b="0" i="0" u="none" strike="noStrike" kern="1200" baseline="0" dirty="0">
                <a:solidFill>
                  <a:schemeClr val="tx1"/>
                </a:solidFill>
                <a:latin typeface="Calibri" pitchFamily="34" charset="0"/>
                <a:ea typeface="+mn-ea"/>
                <a:cs typeface="+mn-cs"/>
              </a:rPr>
              <a:t>· Observaciones.</a:t>
            </a:r>
          </a:p>
          <a:p>
            <a:r>
              <a:rPr lang="es-CL" sz="1000" b="0" i="0" u="none" strike="noStrike" kern="1200" baseline="0" dirty="0">
                <a:solidFill>
                  <a:schemeClr val="tx1"/>
                </a:solidFill>
                <a:latin typeface="Calibri" pitchFamily="34" charset="0"/>
                <a:ea typeface="+mn-ea"/>
                <a:cs typeface="+mn-cs"/>
              </a:rPr>
              <a:t>· Zona Naval.</a:t>
            </a:r>
          </a:p>
          <a:p>
            <a:r>
              <a:rPr lang="es-CL" sz="1000" b="0" i="0" u="none" strike="noStrike" kern="1200" baseline="0" dirty="0">
                <a:solidFill>
                  <a:schemeClr val="tx1"/>
                </a:solidFill>
                <a:latin typeface="Calibri" pitchFamily="34" charset="0"/>
                <a:ea typeface="+mn-ea"/>
                <a:cs typeface="+mn-cs"/>
              </a:rPr>
              <a:t>· Unidad o Repartición.</a:t>
            </a:r>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4689366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r>
              <a:rPr lang="es-CL" sz="1000" b="0" i="0" u="none" strike="noStrike" kern="1200" baseline="0" dirty="0">
                <a:solidFill>
                  <a:schemeClr val="tx1"/>
                </a:solidFill>
                <a:latin typeface="Calibri" pitchFamily="34" charset="0"/>
                <a:ea typeface="+mn-ea"/>
                <a:cs typeface="+mn-cs"/>
              </a:rPr>
              <a:t>Será responsable de verificar el cumplimiento de la fecha</a:t>
            </a:r>
          </a:p>
          <a:p>
            <a:r>
              <a:rPr lang="es-CL" sz="1000" b="0" i="0" u="none" strike="noStrike" kern="1200" baseline="0" dirty="0">
                <a:solidFill>
                  <a:schemeClr val="tx1"/>
                </a:solidFill>
                <a:latin typeface="Calibri" pitchFamily="34" charset="0"/>
                <a:ea typeface="+mn-ea"/>
                <a:cs typeface="+mn-cs"/>
              </a:rPr>
              <a:t>establecida para la remisión de la RESAC.</a:t>
            </a:r>
          </a:p>
          <a:p>
            <a:r>
              <a:rPr lang="es-CL" sz="1000" b="0" i="0" u="none" strike="noStrike" kern="1200" baseline="0" dirty="0">
                <a:solidFill>
                  <a:schemeClr val="tx1"/>
                </a:solidFill>
                <a:latin typeface="Calibri" pitchFamily="34" charset="0"/>
                <a:ea typeface="+mn-ea"/>
                <a:cs typeface="+mn-cs"/>
              </a:rPr>
              <a:t>2.- Una vez recibida la RESAC, efectuará el Proceso de</a:t>
            </a:r>
          </a:p>
          <a:p>
            <a:r>
              <a:rPr lang="es-CL" sz="1000" b="0" i="0" u="none" strike="noStrike" kern="1200" baseline="0" dirty="0">
                <a:solidFill>
                  <a:schemeClr val="tx1"/>
                </a:solidFill>
                <a:latin typeface="Calibri" pitchFamily="34" charset="0"/>
                <a:ea typeface="+mn-ea"/>
                <a:cs typeface="+mn-cs"/>
              </a:rPr>
              <a:t>Acreditación, considerando consulta de antecedentes en las</a:t>
            </a:r>
          </a:p>
          <a:p>
            <a:r>
              <a:rPr lang="es-CL" sz="1000" b="0" i="0" u="none" strike="noStrike" kern="1200" baseline="0" dirty="0">
                <a:solidFill>
                  <a:schemeClr val="tx1"/>
                </a:solidFill>
                <a:latin typeface="Calibri" pitchFamily="34" charset="0"/>
                <a:ea typeface="+mn-ea"/>
                <a:cs typeface="+mn-cs"/>
              </a:rPr>
              <a:t>bases de datos propias y otras fuentes disponibles conforme</a:t>
            </a:r>
          </a:p>
          <a:p>
            <a:r>
              <a:rPr lang="es-CL" sz="1000" b="0" i="0" u="none" strike="noStrike" kern="1200" baseline="0" dirty="0">
                <a:solidFill>
                  <a:schemeClr val="tx1"/>
                </a:solidFill>
                <a:latin typeface="Calibri" pitchFamily="34" charset="0"/>
                <a:ea typeface="+mn-ea"/>
                <a:cs typeface="+mn-cs"/>
              </a:rPr>
              <a:t>a las disposiciones legales, emitiendo una Acreditación de</a:t>
            </a:r>
          </a:p>
          <a:p>
            <a:r>
              <a:rPr lang="es-CL" sz="1000" b="0" i="0" u="none" strike="noStrike" kern="1200" baseline="0" dirty="0">
                <a:solidFill>
                  <a:schemeClr val="tx1"/>
                </a:solidFill>
                <a:latin typeface="Calibri" pitchFamily="34" charset="0"/>
                <a:ea typeface="+mn-ea"/>
                <a:cs typeface="+mn-cs"/>
              </a:rPr>
              <a:t>Seguridad “Positiva” o “Negativa”.</a:t>
            </a:r>
          </a:p>
          <a:p>
            <a:r>
              <a:rPr lang="es-CL" sz="1000" b="0" i="0" u="none" strike="noStrike" kern="1200" baseline="0" dirty="0">
                <a:solidFill>
                  <a:schemeClr val="tx1"/>
                </a:solidFill>
                <a:latin typeface="Calibri" pitchFamily="34" charset="0"/>
                <a:ea typeface="+mn-ea"/>
                <a:cs typeface="+mn-cs"/>
              </a:rPr>
              <a:t>3.- La Acreditación de Seguridad deberá ser remitida al Mando</a:t>
            </a:r>
          </a:p>
          <a:p>
            <a:r>
              <a:rPr lang="es-CL" sz="1000" b="0" i="0" u="none" strike="noStrike" kern="1200" baseline="0" dirty="0">
                <a:solidFill>
                  <a:schemeClr val="tx1"/>
                </a:solidFill>
                <a:latin typeface="Calibri" pitchFamily="34" charset="0"/>
                <a:ea typeface="+mn-ea"/>
                <a:cs typeface="+mn-cs"/>
              </a:rPr>
              <a:t>correspondiente, antes del 15 de Abril de cada año, y</a:t>
            </a:r>
          </a:p>
          <a:p>
            <a:r>
              <a:rPr lang="es-CL" sz="1000" b="0" i="0" u="none" strike="noStrike" kern="1200" baseline="0" dirty="0">
                <a:solidFill>
                  <a:schemeClr val="tx1"/>
                </a:solidFill>
                <a:latin typeface="Calibri" pitchFamily="34" charset="0"/>
                <a:ea typeface="+mn-ea"/>
                <a:cs typeface="+mn-cs"/>
              </a:rPr>
              <a:t>deberá incluir la revisión obligatoria de todo el personal al</a:t>
            </a:r>
          </a:p>
          <a:p>
            <a:r>
              <a:rPr lang="es-CL" sz="1000" b="0" i="0" u="none" strike="noStrike" kern="1200" baseline="0" dirty="0">
                <a:solidFill>
                  <a:schemeClr val="tx1"/>
                </a:solidFill>
                <a:latin typeface="Calibri" pitchFamily="34" charset="0"/>
                <a:ea typeface="+mn-ea"/>
                <a:cs typeface="+mn-cs"/>
              </a:rPr>
              <a:t>cual se le otorgó acceso a material o información de</a:t>
            </a:r>
          </a:p>
          <a:p>
            <a:r>
              <a:rPr lang="es-CL" sz="1000" b="0" i="0" u="none" strike="noStrike" kern="1200" baseline="0" dirty="0">
                <a:solidFill>
                  <a:schemeClr val="tx1"/>
                </a:solidFill>
                <a:latin typeface="Calibri" pitchFamily="34" charset="0"/>
                <a:ea typeface="+mn-ea"/>
                <a:cs typeface="+mn-cs"/>
              </a:rPr>
              <a:t>clasificación “SECRETO” o maneje caudales o créditos</a:t>
            </a:r>
          </a:p>
          <a:p>
            <a:r>
              <a:rPr lang="es-CL" sz="1000" b="0" i="0" u="none" strike="noStrike" kern="1200" baseline="0" dirty="0">
                <a:solidFill>
                  <a:schemeClr val="tx1"/>
                </a:solidFill>
                <a:latin typeface="Calibri" pitchFamily="34" charset="0"/>
                <a:ea typeface="+mn-ea"/>
                <a:cs typeface="+mn-cs"/>
              </a:rPr>
              <a:t>fiscales.</a:t>
            </a:r>
          </a:p>
          <a:p>
            <a:r>
              <a:rPr lang="es-CL" sz="1000" b="0" i="0" u="none" strike="noStrike" kern="1200" baseline="0" dirty="0">
                <a:solidFill>
                  <a:schemeClr val="tx1"/>
                </a:solidFill>
                <a:latin typeface="Calibri" pitchFamily="34" charset="0"/>
                <a:ea typeface="+mn-ea"/>
                <a:cs typeface="+mn-cs"/>
              </a:rPr>
              <a:t>La revisión de antecedentes del personal con acceso a</a:t>
            </a:r>
          </a:p>
          <a:p>
            <a:r>
              <a:rPr lang="es-CL" sz="1000" b="0" i="0" u="none" strike="noStrike" kern="1200" baseline="0" dirty="0">
                <a:solidFill>
                  <a:schemeClr val="tx1"/>
                </a:solidFill>
                <a:latin typeface="Calibri" pitchFamily="34" charset="0"/>
                <a:ea typeface="+mn-ea"/>
                <a:cs typeface="+mn-cs"/>
              </a:rPr>
              <a:t>“RESERVADO”, será efectuada en forma aleatoria y</a:t>
            </a:r>
          </a:p>
          <a:p>
            <a:r>
              <a:rPr lang="es-CL" sz="1000" b="0" i="0" u="none" strike="noStrike" kern="1200" baseline="0" dirty="0">
                <a:solidFill>
                  <a:schemeClr val="tx1"/>
                </a:solidFill>
                <a:latin typeface="Calibri" pitchFamily="34" charset="0"/>
                <a:ea typeface="+mn-ea"/>
                <a:cs typeface="+mn-cs"/>
              </a:rPr>
              <a:t>conforme a los medios humanos y técnicos disponibles,</a:t>
            </a:r>
          </a:p>
          <a:p>
            <a:r>
              <a:rPr lang="es-CL" sz="1000" b="0" i="0" u="none" strike="noStrike" kern="1200" baseline="0" dirty="0">
                <a:solidFill>
                  <a:schemeClr val="tx1"/>
                </a:solidFill>
                <a:latin typeface="Calibri" pitchFamily="34" charset="0"/>
                <a:ea typeface="+mn-ea"/>
                <a:cs typeface="+mn-cs"/>
              </a:rPr>
              <a:t>debiéndose informar al Mando aquellas situaciones que</a:t>
            </a:r>
          </a:p>
          <a:p>
            <a:r>
              <a:rPr lang="es-CL" sz="1000" b="0" i="0" u="none" strike="noStrike" kern="1200" baseline="0" dirty="0">
                <a:solidFill>
                  <a:schemeClr val="tx1"/>
                </a:solidFill>
                <a:latin typeface="Calibri" pitchFamily="34" charset="0"/>
                <a:ea typeface="+mn-ea"/>
                <a:cs typeface="+mn-cs"/>
              </a:rPr>
              <a:t>arrojen una Acreditación de Seguridad “NEGATIVA”,</a:t>
            </a:r>
          </a:p>
          <a:p>
            <a:r>
              <a:rPr lang="es-CL" sz="1000" b="0" i="0" u="none" strike="noStrike" kern="1200" baseline="0" dirty="0">
                <a:solidFill>
                  <a:schemeClr val="tx1"/>
                </a:solidFill>
                <a:latin typeface="Calibri" pitchFamily="34" charset="0"/>
                <a:ea typeface="+mn-ea"/>
                <a:cs typeface="+mn-cs"/>
              </a:rPr>
              <a:t>independiente del plazo estipulado en el párrafo anterior.</a:t>
            </a:r>
          </a:p>
          <a:p>
            <a:r>
              <a:rPr lang="es-CL" sz="1000" b="0" i="0" u="none" strike="noStrike" kern="1200" baseline="0" dirty="0">
                <a:solidFill>
                  <a:schemeClr val="tx1"/>
                </a:solidFill>
                <a:latin typeface="Calibri" pitchFamily="34" charset="0"/>
                <a:ea typeface="+mn-ea"/>
                <a:cs typeface="+mn-cs"/>
              </a:rPr>
              <a:t>4.- Una vez concluido el proceso de Acreditación de Seguridad</a:t>
            </a:r>
          </a:p>
          <a:p>
            <a:r>
              <a:rPr lang="es-CL" sz="1000" b="0" i="0" u="none" strike="noStrike" kern="1200" baseline="0" dirty="0">
                <a:solidFill>
                  <a:schemeClr val="tx1"/>
                </a:solidFill>
                <a:latin typeface="Calibri" pitchFamily="34" charset="0"/>
                <a:ea typeface="+mn-ea"/>
                <a:cs typeface="+mn-cs"/>
              </a:rPr>
              <a:t>Personal de cada UU. o RR., la relación del personal</a:t>
            </a:r>
          </a:p>
          <a:p>
            <a:r>
              <a:rPr lang="es-CL" sz="1000" b="0" i="0" u="none" strike="noStrike" kern="1200" baseline="0" dirty="0">
                <a:solidFill>
                  <a:schemeClr val="tx1"/>
                </a:solidFill>
                <a:latin typeface="Calibri" pitchFamily="34" charset="0"/>
                <a:ea typeface="+mn-ea"/>
                <a:cs typeface="+mn-cs"/>
              </a:rPr>
              <a:t>acreditado deberá ser ingresada, de forma inmediata a la</a:t>
            </a:r>
          </a:p>
          <a:p>
            <a:r>
              <a:rPr lang="es-CL" sz="1000" b="0" i="0" u="none" strike="noStrike" kern="1200" baseline="0" dirty="0">
                <a:solidFill>
                  <a:schemeClr val="tx1"/>
                </a:solidFill>
                <a:latin typeface="Calibri" pitchFamily="34" charset="0"/>
                <a:ea typeface="+mn-ea"/>
                <a:cs typeface="+mn-cs"/>
              </a:rPr>
              <a:t>base de datos del Sistema de Informaciones de</a:t>
            </a:r>
          </a:p>
          <a:p>
            <a:r>
              <a:rPr lang="es-CL" sz="1000" b="0" i="0" u="none" strike="noStrike" kern="1200" baseline="0" dirty="0">
                <a:solidFill>
                  <a:schemeClr val="tx1"/>
                </a:solidFill>
                <a:latin typeface="Calibri" pitchFamily="34" charset="0"/>
                <a:ea typeface="+mn-ea"/>
                <a:cs typeface="+mn-cs"/>
              </a:rPr>
              <a:t>Contrainteligencia, de acuerdo al siguiente formato:</a:t>
            </a:r>
          </a:p>
          <a:p>
            <a:r>
              <a:rPr lang="es-CL" sz="1000" b="0" i="0" u="none" strike="noStrike" kern="1200" baseline="0" dirty="0">
                <a:solidFill>
                  <a:schemeClr val="tx1"/>
                </a:solidFill>
                <a:latin typeface="Calibri" pitchFamily="34" charset="0"/>
                <a:ea typeface="+mn-ea"/>
                <a:cs typeface="+mn-cs"/>
              </a:rPr>
              <a:t>· Grado Especialidad.</a:t>
            </a:r>
          </a:p>
          <a:p>
            <a:r>
              <a:rPr lang="es-CL" sz="1000" b="0" i="0" u="none" strike="noStrike" kern="1200" baseline="0" dirty="0">
                <a:solidFill>
                  <a:schemeClr val="tx1"/>
                </a:solidFill>
                <a:latin typeface="Calibri" pitchFamily="34" charset="0"/>
                <a:ea typeface="+mn-ea"/>
                <a:cs typeface="+mn-cs"/>
              </a:rPr>
              <a:t>· Nombre Completo.</a:t>
            </a:r>
          </a:p>
          <a:p>
            <a:r>
              <a:rPr lang="es-CL" sz="1000" b="0" i="0" u="none" strike="noStrike" kern="1200" baseline="0" dirty="0">
                <a:solidFill>
                  <a:schemeClr val="tx1"/>
                </a:solidFill>
                <a:latin typeface="Calibri" pitchFamily="34" charset="0"/>
                <a:ea typeface="+mn-ea"/>
                <a:cs typeface="+mn-cs"/>
              </a:rPr>
              <a:t>· R.U.N.</a:t>
            </a:r>
          </a:p>
          <a:p>
            <a:r>
              <a:rPr lang="es-CL" sz="1000" b="0" i="0" u="none" strike="noStrike" kern="1200" baseline="0" dirty="0">
                <a:solidFill>
                  <a:schemeClr val="tx1"/>
                </a:solidFill>
                <a:latin typeface="Calibri" pitchFamily="34" charset="0"/>
                <a:ea typeface="+mn-ea"/>
                <a:cs typeface="+mn-cs"/>
              </a:rPr>
              <a:t>· N.P.I.</a:t>
            </a:r>
          </a:p>
          <a:p>
            <a:r>
              <a:rPr lang="es-CL" sz="1000" b="0" i="0" u="none" strike="noStrike" kern="1200" baseline="0" dirty="0">
                <a:solidFill>
                  <a:schemeClr val="tx1"/>
                </a:solidFill>
                <a:latin typeface="Calibri" pitchFamily="34" charset="0"/>
                <a:ea typeface="+mn-ea"/>
                <a:cs typeface="+mn-cs"/>
              </a:rPr>
              <a:t>· Nivel de acceso otorgado (secreto, reservado, caudales o</a:t>
            </a:r>
          </a:p>
          <a:p>
            <a:r>
              <a:rPr lang="es-CL" sz="1000" b="0" i="0" u="none" strike="noStrike" kern="1200" baseline="0" dirty="0">
                <a:solidFill>
                  <a:schemeClr val="tx1"/>
                </a:solidFill>
                <a:latin typeface="Calibri" pitchFamily="34" charset="0"/>
                <a:ea typeface="+mn-ea"/>
                <a:cs typeface="+mn-cs"/>
              </a:rPr>
              <a:t>créditos fiscales e informática).</a:t>
            </a:r>
          </a:p>
          <a:p>
            <a:r>
              <a:rPr lang="es-CL" sz="1000" b="0" i="0" u="none" strike="noStrike" kern="1200" baseline="0" dirty="0">
                <a:solidFill>
                  <a:schemeClr val="tx1"/>
                </a:solidFill>
                <a:latin typeface="Calibri" pitchFamily="34" charset="0"/>
                <a:ea typeface="+mn-ea"/>
                <a:cs typeface="+mn-cs"/>
              </a:rPr>
              <a:t>· Cargo.</a:t>
            </a:r>
          </a:p>
          <a:p>
            <a:r>
              <a:rPr lang="es-CL" sz="1000" b="0" i="0" u="none" strike="noStrike" kern="1200" baseline="0" dirty="0">
                <a:solidFill>
                  <a:schemeClr val="tx1"/>
                </a:solidFill>
                <a:latin typeface="Calibri" pitchFamily="34" charset="0"/>
                <a:ea typeface="+mn-ea"/>
                <a:cs typeface="+mn-cs"/>
              </a:rPr>
              <a:t>· Tiempo en el Cargo.</a:t>
            </a:r>
          </a:p>
          <a:p>
            <a:r>
              <a:rPr lang="es-CL" sz="1000" b="0" i="0" u="none" strike="noStrike" kern="1200" baseline="0" dirty="0">
                <a:solidFill>
                  <a:schemeClr val="tx1"/>
                </a:solidFill>
                <a:latin typeface="Calibri" pitchFamily="34" charset="0"/>
                <a:ea typeface="+mn-ea"/>
                <a:cs typeface="+mn-cs"/>
              </a:rPr>
              <a:t>· Fecha Acreditación.</a:t>
            </a:r>
          </a:p>
          <a:p>
            <a:r>
              <a:rPr lang="es-CL" sz="1000" b="0" i="0" u="none" strike="noStrike" kern="1200" baseline="0" dirty="0">
                <a:solidFill>
                  <a:schemeClr val="tx1"/>
                </a:solidFill>
                <a:latin typeface="Calibri" pitchFamily="34" charset="0"/>
                <a:ea typeface="+mn-ea"/>
                <a:cs typeface="+mn-cs"/>
              </a:rPr>
              <a:t>· Observaciones.</a:t>
            </a:r>
          </a:p>
          <a:p>
            <a:r>
              <a:rPr lang="es-CL" sz="1000" b="0" i="0" u="none" strike="noStrike" kern="1200" baseline="0" dirty="0">
                <a:solidFill>
                  <a:schemeClr val="tx1"/>
                </a:solidFill>
                <a:latin typeface="Calibri" pitchFamily="34" charset="0"/>
                <a:ea typeface="+mn-ea"/>
                <a:cs typeface="+mn-cs"/>
              </a:rPr>
              <a:t>· Zona Naval.</a:t>
            </a:r>
          </a:p>
          <a:p>
            <a:r>
              <a:rPr lang="es-CL" sz="1000" b="0" i="0" u="none" strike="noStrike" kern="1200" baseline="0" dirty="0">
                <a:solidFill>
                  <a:schemeClr val="tx1"/>
                </a:solidFill>
                <a:latin typeface="Calibri" pitchFamily="34" charset="0"/>
                <a:ea typeface="+mn-ea"/>
                <a:cs typeface="+mn-cs"/>
              </a:rPr>
              <a:t>· Unidad o Repartición.</a:t>
            </a:r>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13076840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35398040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r>
              <a:rPr lang="es-CL" dirty="0"/>
              <a:t>ACTIVO de informacion: Todo recurso asociado a la información, material, instalaciones,</a:t>
            </a:r>
            <a:r>
              <a:rPr lang="es-CL" baseline="0" dirty="0"/>
              <a:t> personal, procesos, productos, informaciones, etc. Y que la armada ha determinado que deber ser protegidos y por ningún motivo expuesto a personas ajenas a la institución, debido a que su conocimiento, perdida, indisponibilidad o divulgación podrían en riesgo la seguridad nacional, de las operaciones, de la unidad o de las dotaciones.</a:t>
            </a:r>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4759441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14289090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0768436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35421333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4474948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41352776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78942188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3641253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0849611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76507778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31026079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a:ln/>
        </p:spPr>
      </p:sp>
      <p:sp>
        <p:nvSpPr>
          <p:cNvPr id="58371" name="2 Marcador de notas"/>
          <p:cNvSpPr>
            <a:spLocks noGrp="1"/>
          </p:cNvSpPr>
          <p:nvPr>
            <p:ph type="body" idx="1"/>
          </p:nvPr>
        </p:nvSpPr>
        <p:spPr>
          <a:noFill/>
          <a:ln/>
        </p:spPr>
        <p:txBody>
          <a:bodyPr/>
          <a:lstStyle/>
          <a:p>
            <a:endParaRPr lang="es-CL" dirty="0"/>
          </a:p>
        </p:txBody>
      </p:sp>
      <p:sp>
        <p:nvSpPr>
          <p:cNvPr id="58372" name="3 Marcador de número de diapositiva"/>
          <p:cNvSpPr>
            <a:spLocks noGrp="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9427E88-DC00-4D7B-A239-1863767689AC}" type="slidenum">
              <a:rPr kumimoji="0" lang="es-ES_tradnl"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s-ES_tradnl" sz="12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202476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lvl1pPr>
              <a:defRPr/>
            </a:lvl1pPr>
          </a:lstStyle>
          <a:p>
            <a:pPr>
              <a:defRPr/>
            </a:pPr>
            <a:endParaRPr lang="es-CL" dirty="0"/>
          </a:p>
        </p:txBody>
      </p:sp>
      <p:sp>
        <p:nvSpPr>
          <p:cNvPr id="5" name="Marcador de pie de página 4"/>
          <p:cNvSpPr>
            <a:spLocks noGrp="1"/>
          </p:cNvSpPr>
          <p:nvPr>
            <p:ph type="ftr" sz="quarter" idx="11"/>
          </p:nvPr>
        </p:nvSpPr>
        <p:spPr/>
        <p:txBody>
          <a:bodyPr/>
          <a:lstStyle>
            <a:lvl1pPr>
              <a:defRPr/>
            </a:lvl1pPr>
          </a:lstStyle>
          <a:p>
            <a:pPr>
              <a:defRPr/>
            </a:pPr>
            <a:endParaRPr lang="es-ES" dirty="0"/>
          </a:p>
        </p:txBody>
      </p:sp>
      <p:sp>
        <p:nvSpPr>
          <p:cNvPr id="6" name="Marcador de número de diapositiva 5"/>
          <p:cNvSpPr>
            <a:spLocks noGrp="1"/>
          </p:cNvSpPr>
          <p:nvPr>
            <p:ph type="sldNum" sz="quarter" idx="12"/>
          </p:nvPr>
        </p:nvSpPr>
        <p:spPr/>
        <p:txBody>
          <a:bodyPr/>
          <a:lstStyle>
            <a:lvl1pPr>
              <a:defRPr/>
            </a:lvl1pPr>
          </a:lstStyle>
          <a:p>
            <a:fld id="{59DED810-D3E5-4AE1-B849-3D9715F73BA7}" type="slidenum">
              <a:rPr lang="es-CL" altLang="es-CL"/>
              <a:pPr/>
              <a:t>‹Nº›</a:t>
            </a:fld>
            <a:endParaRPr lang="es-CL" altLang="es-CL" dirty="0"/>
          </a:p>
        </p:txBody>
      </p:sp>
    </p:spTree>
    <p:extLst>
      <p:ext uri="{BB962C8B-B14F-4D97-AF65-F5344CB8AC3E}">
        <p14:creationId xmlns:p14="http://schemas.microsoft.com/office/powerpoint/2010/main" val="3662876746"/>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3"/>
          <p:cNvSpPr>
            <a:spLocks noGrp="1"/>
          </p:cNvSpPr>
          <p:nvPr>
            <p:ph type="dt" sz="half" idx="10"/>
          </p:nvPr>
        </p:nvSpPr>
        <p:spPr/>
        <p:txBody>
          <a:bodyPr/>
          <a:lstStyle>
            <a:lvl1pPr>
              <a:defRPr/>
            </a:lvl1pPr>
          </a:lstStyle>
          <a:p>
            <a:pPr>
              <a:defRPr/>
            </a:pPr>
            <a:endParaRPr lang="es-CL" dirty="0"/>
          </a:p>
        </p:txBody>
      </p:sp>
      <p:sp>
        <p:nvSpPr>
          <p:cNvPr id="3" name="Marcador de pie de página 4"/>
          <p:cNvSpPr>
            <a:spLocks noGrp="1"/>
          </p:cNvSpPr>
          <p:nvPr>
            <p:ph type="ftr" sz="quarter" idx="11"/>
          </p:nvPr>
        </p:nvSpPr>
        <p:spPr/>
        <p:txBody>
          <a:bodyPr/>
          <a:lstStyle>
            <a:lvl1pPr>
              <a:defRPr/>
            </a:lvl1pPr>
          </a:lstStyle>
          <a:p>
            <a:pPr>
              <a:defRPr/>
            </a:pPr>
            <a:endParaRPr lang="es-ES" dirty="0"/>
          </a:p>
        </p:txBody>
      </p:sp>
      <p:sp>
        <p:nvSpPr>
          <p:cNvPr id="4" name="Marcador de número de diapositiva 5"/>
          <p:cNvSpPr>
            <a:spLocks noGrp="1"/>
          </p:cNvSpPr>
          <p:nvPr>
            <p:ph type="sldNum" sz="quarter" idx="12"/>
          </p:nvPr>
        </p:nvSpPr>
        <p:spPr/>
        <p:txBody>
          <a:bodyPr/>
          <a:lstStyle>
            <a:lvl1pPr>
              <a:defRPr/>
            </a:lvl1pPr>
          </a:lstStyle>
          <a:p>
            <a:fld id="{BAD2A1D7-6A9E-4F68-8E5D-1563799F7751}" type="slidenum">
              <a:rPr lang="es-CL" altLang="es-CL"/>
              <a:pPr/>
              <a:t>‹Nº›</a:t>
            </a:fld>
            <a:endParaRPr lang="es-CL" altLang="es-CL" dirty="0"/>
          </a:p>
        </p:txBody>
      </p:sp>
    </p:spTree>
    <p:extLst>
      <p:ext uri="{BB962C8B-B14F-4D97-AF65-F5344CB8AC3E}">
        <p14:creationId xmlns:p14="http://schemas.microsoft.com/office/powerpoint/2010/main" val="244631726"/>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ido">
    <p:spTree>
      <p:nvGrpSpPr>
        <p:cNvPr id="1" name=""/>
        <p:cNvGrpSpPr/>
        <p:nvPr/>
      </p:nvGrpSpPr>
      <p:grpSpPr>
        <a:xfrm>
          <a:off x="0" y="0"/>
          <a:ext cx="0" cy="0"/>
          <a:chOff x="0" y="0"/>
          <a:chExt cx="0" cy="0"/>
        </a:xfrm>
      </p:grpSpPr>
      <p:sp>
        <p:nvSpPr>
          <p:cNvPr id="3" name="Rectangle 6"/>
          <p:cNvSpPr>
            <a:spLocks noGrp="1" noChangeArrowheads="1"/>
          </p:cNvSpPr>
          <p:nvPr>
            <p:ph type="sldNum" sz="quarter" idx="10"/>
          </p:nvPr>
        </p:nvSpPr>
        <p:spPr/>
        <p:txBody>
          <a:bodyPr/>
          <a:lstStyle>
            <a:lvl1pPr>
              <a:defRPr smtClean="0"/>
            </a:lvl1pPr>
          </a:lstStyle>
          <a:p>
            <a:pPr>
              <a:defRPr/>
            </a:pPr>
            <a:fld id="{C95DEA38-5FAD-4BA2-AE32-D5BBF74F2785}" type="slidenum">
              <a:rPr lang="es-ES_tradnl"/>
              <a:pPr>
                <a:defRPr/>
              </a:pPr>
              <a:t>‹Nº›</a:t>
            </a:fld>
            <a:endParaRPr lang="es-ES_tradnl" dirty="0"/>
          </a:p>
        </p:txBody>
      </p:sp>
    </p:spTree>
    <p:extLst>
      <p:ext uri="{BB962C8B-B14F-4D97-AF65-F5344CB8AC3E}">
        <p14:creationId xmlns:p14="http://schemas.microsoft.com/office/powerpoint/2010/main" val="1885506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1_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837261" y="365126"/>
            <a:ext cx="10517481" cy="1325563"/>
          </a:xfrm>
          <a:prstGeom prst="rect">
            <a:avLst/>
          </a:prstGeom>
        </p:spPr>
        <p:txBody>
          <a:bodyPr/>
          <a:lstStyle/>
          <a:p>
            <a:r>
              <a:rPr lang="es-ES"/>
              <a:t>Haga clic para modificar el estilo de título del patrón</a:t>
            </a:r>
            <a:endParaRPr lang="es-CL"/>
          </a:p>
        </p:txBody>
      </p:sp>
      <p:sp>
        <p:nvSpPr>
          <p:cNvPr id="3" name="Marcador de contenido 2"/>
          <p:cNvSpPr>
            <a:spLocks noGrp="1"/>
          </p:cNvSpPr>
          <p:nvPr>
            <p:ph idx="1"/>
          </p:nvPr>
        </p:nvSpPr>
        <p:spPr>
          <a:xfrm>
            <a:off x="837261" y="1825625"/>
            <a:ext cx="10517481" cy="4351338"/>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lvl1pPr>
              <a:defRPr/>
            </a:lvl1pPr>
          </a:lstStyle>
          <a:p>
            <a:pPr>
              <a:defRPr/>
            </a:pPr>
            <a:endParaRPr lang="es-CL" dirty="0"/>
          </a:p>
        </p:txBody>
      </p:sp>
      <p:sp>
        <p:nvSpPr>
          <p:cNvPr id="5" name="Marcador de pie de página 4"/>
          <p:cNvSpPr>
            <a:spLocks noGrp="1"/>
          </p:cNvSpPr>
          <p:nvPr>
            <p:ph type="ftr" sz="quarter" idx="11"/>
          </p:nvPr>
        </p:nvSpPr>
        <p:spPr/>
        <p:txBody>
          <a:bodyPr/>
          <a:lstStyle>
            <a:lvl1pPr>
              <a:defRPr/>
            </a:lvl1pPr>
          </a:lstStyle>
          <a:p>
            <a:pPr>
              <a:defRPr/>
            </a:pPr>
            <a:endParaRPr lang="es-ES" dirty="0"/>
          </a:p>
        </p:txBody>
      </p:sp>
      <p:sp>
        <p:nvSpPr>
          <p:cNvPr id="6" name="Marcador de número de diapositiva 5"/>
          <p:cNvSpPr>
            <a:spLocks noGrp="1"/>
          </p:cNvSpPr>
          <p:nvPr>
            <p:ph type="sldNum" sz="quarter" idx="12"/>
          </p:nvPr>
        </p:nvSpPr>
        <p:spPr/>
        <p:txBody>
          <a:bodyPr/>
          <a:lstStyle>
            <a:lvl1pPr>
              <a:defRPr/>
            </a:lvl1pPr>
          </a:lstStyle>
          <a:p>
            <a:fld id="{59DED810-D3E5-4AE1-B849-3D9715F73BA7}" type="slidenum">
              <a:rPr lang="es-CL" altLang="es-CL"/>
              <a:pPr/>
              <a:t>‹Nº›</a:t>
            </a:fld>
            <a:endParaRPr lang="es-CL" altLang="es-CL" dirty="0"/>
          </a:p>
        </p:txBody>
      </p:sp>
    </p:spTree>
    <p:extLst>
      <p:ext uri="{BB962C8B-B14F-4D97-AF65-F5344CB8AC3E}">
        <p14:creationId xmlns:p14="http://schemas.microsoft.com/office/powerpoint/2010/main" val="2970737652"/>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Only">
  <p:cSld name="1_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609601" y="274743"/>
            <a:ext cx="109728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4"/>
          <p:cNvSpPr>
            <a:spLocks noGrp="1" noChangeArrowheads="1"/>
          </p:cNvSpPr>
          <p:nvPr>
            <p:ph type="dt" sz="half" idx="10"/>
          </p:nvPr>
        </p:nvSpPr>
        <p:spPr>
          <a:xfrm>
            <a:off x="609599" y="6245225"/>
            <a:ext cx="2844800" cy="476250"/>
          </a:xfrm>
          <a:prstGeom prst="rect">
            <a:avLst/>
          </a:prstGeom>
          <a:ln/>
        </p:spPr>
        <p:txBody>
          <a:bodyPr/>
          <a:lstStyle>
            <a:lvl1pPr>
              <a:defRPr/>
            </a:lvl1pPr>
          </a:lstStyle>
          <a:p>
            <a:pPr>
              <a:defRPr/>
            </a:pPr>
            <a:endParaRPr lang="es-ES">
              <a:solidFill>
                <a:srgbClr val="000000"/>
              </a:solidFill>
            </a:endParaRPr>
          </a:p>
        </p:txBody>
      </p:sp>
      <p:sp>
        <p:nvSpPr>
          <p:cNvPr id="4" name="Rectangle 5"/>
          <p:cNvSpPr>
            <a:spLocks noGrp="1" noChangeArrowheads="1"/>
          </p:cNvSpPr>
          <p:nvPr>
            <p:ph type="ftr" sz="quarter" idx="11"/>
          </p:nvPr>
        </p:nvSpPr>
        <p:spPr>
          <a:xfrm>
            <a:off x="4165602" y="6245225"/>
            <a:ext cx="3860800" cy="476250"/>
          </a:xfrm>
          <a:prstGeom prst="rect">
            <a:avLst/>
          </a:prstGeom>
          <a:ln/>
        </p:spPr>
        <p:txBody>
          <a:bodyPr/>
          <a:lstStyle>
            <a:lvl1pPr>
              <a:defRPr/>
            </a:lvl1pPr>
          </a:lstStyle>
          <a:p>
            <a:pPr>
              <a:defRPr/>
            </a:pPr>
            <a:endParaRPr lang="es-ES">
              <a:solidFill>
                <a:srgbClr val="000000"/>
              </a:solidFill>
            </a:endParaRPr>
          </a:p>
        </p:txBody>
      </p:sp>
      <p:sp>
        <p:nvSpPr>
          <p:cNvPr id="5" name="Rectangle 6"/>
          <p:cNvSpPr>
            <a:spLocks noGrp="1" noChangeArrowheads="1"/>
          </p:cNvSpPr>
          <p:nvPr>
            <p:ph type="sldNum" sz="quarter" idx="12"/>
          </p:nvPr>
        </p:nvSpPr>
        <p:spPr>
          <a:xfrm>
            <a:off x="8737601" y="6245225"/>
            <a:ext cx="2844800" cy="476250"/>
          </a:xfrm>
          <a:prstGeom prst="rect">
            <a:avLst/>
          </a:prstGeom>
          <a:ln/>
        </p:spPr>
        <p:txBody>
          <a:bodyPr/>
          <a:lstStyle>
            <a:lvl1pPr>
              <a:defRPr/>
            </a:lvl1pPr>
          </a:lstStyle>
          <a:p>
            <a:pPr>
              <a:defRPr/>
            </a:pPr>
            <a:fld id="{3E72821F-77C0-4523-BE09-0C9B196C4F93}"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130101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7FAFD"/>
            </a:gs>
            <a:gs pos="74001">
              <a:srgbClr val="B5D2EC"/>
            </a:gs>
            <a:gs pos="83000">
              <a:srgbClr val="B5D2EC"/>
            </a:gs>
            <a:gs pos="100000">
              <a:srgbClr val="CEE1F2"/>
            </a:gs>
          </a:gsLst>
          <a:lin ang="5400000" scaled="1"/>
        </a:gradFill>
        <a:effectLst/>
      </p:bgPr>
    </p:bg>
    <p:spTree>
      <p:nvGrpSpPr>
        <p:cNvPr id="1" name=""/>
        <p:cNvGrpSpPr/>
        <p:nvPr/>
      </p:nvGrpSpPr>
      <p:grpSpPr>
        <a:xfrm>
          <a:off x="0" y="0"/>
          <a:ext cx="0" cy="0"/>
          <a:chOff x="0" y="0"/>
          <a:chExt cx="0" cy="0"/>
        </a:xfrm>
      </p:grpSpPr>
      <p:sp>
        <p:nvSpPr>
          <p:cNvPr id="14" name="13 Rectángulo"/>
          <p:cNvSpPr/>
          <p:nvPr userDrawn="1"/>
        </p:nvSpPr>
        <p:spPr>
          <a:xfrm>
            <a:off x="1" y="-9"/>
            <a:ext cx="12192000" cy="668740"/>
          </a:xfrm>
          <a:prstGeom prst="rect">
            <a:avLst/>
          </a:prstGeom>
          <a:solidFill>
            <a:srgbClr val="00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800" dirty="0"/>
          </a:p>
        </p:txBody>
      </p:sp>
      <p:sp>
        <p:nvSpPr>
          <p:cNvPr id="4" name="Marcador de fecha 3"/>
          <p:cNvSpPr>
            <a:spLocks noGrp="1"/>
          </p:cNvSpPr>
          <p:nvPr>
            <p:ph type="dt" sz="half" idx="2"/>
          </p:nvPr>
        </p:nvSpPr>
        <p:spPr>
          <a:xfrm>
            <a:off x="837260" y="6356351"/>
            <a:ext cx="2743200" cy="365125"/>
          </a:xfrm>
          <a:prstGeom prst="rect">
            <a:avLst/>
          </a:prstGeom>
        </p:spPr>
        <p:txBody>
          <a:bodyPr vert="horz" lIns="76195" tIns="38098" rIns="76195" bIns="38098" rtlCol="0" anchor="ctr"/>
          <a:lstStyle>
            <a:lvl1pPr algn="l" eaLnBrk="1" fontAlgn="auto" hangingPunct="1">
              <a:spcBef>
                <a:spcPts val="0"/>
              </a:spcBef>
              <a:spcAft>
                <a:spcPts val="0"/>
              </a:spcAft>
              <a:defRPr sz="1000">
                <a:solidFill>
                  <a:schemeClr val="tx1">
                    <a:tint val="75000"/>
                  </a:schemeClr>
                </a:solidFill>
                <a:latin typeface="+mn-lt"/>
              </a:defRPr>
            </a:lvl1pPr>
          </a:lstStyle>
          <a:p>
            <a:pPr>
              <a:defRPr/>
            </a:pPr>
            <a:endParaRPr lang="es-CL" dirty="0"/>
          </a:p>
        </p:txBody>
      </p:sp>
      <p:sp>
        <p:nvSpPr>
          <p:cNvPr id="5" name="Marcador de pie de página 4"/>
          <p:cNvSpPr>
            <a:spLocks noGrp="1"/>
          </p:cNvSpPr>
          <p:nvPr>
            <p:ph type="ftr" sz="quarter" idx="3"/>
          </p:nvPr>
        </p:nvSpPr>
        <p:spPr>
          <a:xfrm>
            <a:off x="4039542" y="6356351"/>
            <a:ext cx="4114799" cy="365125"/>
          </a:xfrm>
          <a:prstGeom prst="rect">
            <a:avLst/>
          </a:prstGeom>
        </p:spPr>
        <p:txBody>
          <a:bodyPr vert="horz" wrap="square" lIns="76195" tIns="38098" rIns="76195" bIns="38098" numCol="1" anchor="ctr" anchorCtr="0" compatLnSpc="1">
            <a:prstTxWarp prst="textNoShape">
              <a:avLst/>
            </a:prstTxWarp>
          </a:bodyPr>
          <a:lstStyle>
            <a:lvl1pPr algn="ctr" eaLnBrk="1" hangingPunct="1">
              <a:defRPr sz="1000">
                <a:solidFill>
                  <a:srgbClr val="898989"/>
                </a:solidFill>
              </a:defRPr>
            </a:lvl1pPr>
          </a:lstStyle>
          <a:p>
            <a:pPr>
              <a:defRPr/>
            </a:pPr>
            <a:endParaRPr lang="es-ES" dirty="0"/>
          </a:p>
        </p:txBody>
      </p:sp>
      <p:sp>
        <p:nvSpPr>
          <p:cNvPr id="6" name="Marcador de número de diapositiva 5"/>
          <p:cNvSpPr>
            <a:spLocks noGrp="1"/>
          </p:cNvSpPr>
          <p:nvPr>
            <p:ph type="sldNum" sz="quarter" idx="4"/>
          </p:nvPr>
        </p:nvSpPr>
        <p:spPr>
          <a:xfrm>
            <a:off x="8611542" y="6356351"/>
            <a:ext cx="2743200" cy="365125"/>
          </a:xfrm>
          <a:prstGeom prst="rect">
            <a:avLst/>
          </a:prstGeom>
        </p:spPr>
        <p:txBody>
          <a:bodyPr vert="horz" wrap="square" lIns="76195" tIns="38098" rIns="76195" bIns="38098" numCol="1" anchor="ctr" anchorCtr="0" compatLnSpc="1">
            <a:prstTxWarp prst="textNoShape">
              <a:avLst/>
            </a:prstTxWarp>
          </a:bodyPr>
          <a:lstStyle>
            <a:lvl1pPr algn="r" eaLnBrk="1" hangingPunct="1">
              <a:defRPr sz="1000">
                <a:solidFill>
                  <a:srgbClr val="898989"/>
                </a:solidFill>
              </a:defRPr>
            </a:lvl1pPr>
          </a:lstStyle>
          <a:p>
            <a:fld id="{46C31E56-A295-44A3-B377-BD13C5FC77E7}" type="slidenum">
              <a:rPr lang="es-CL" altLang="es-CL"/>
              <a:pPr/>
              <a:t>‹Nº›</a:t>
            </a:fld>
            <a:endParaRPr lang="es-CL" altLang="es-CL" dirty="0"/>
          </a:p>
        </p:txBody>
      </p:sp>
      <p:pic>
        <p:nvPicPr>
          <p:cNvPr id="11" name="10 Imagen" descr="Escudo Armada CI.bmp"/>
          <p:cNvPicPr>
            <a:picLocks noChangeAspect="1"/>
          </p:cNvPicPr>
          <p:nvPr userDrawn="1"/>
        </p:nvPicPr>
        <p:blipFill>
          <a:blip r:embed="rId7" cstate="print">
            <a:clrChange>
              <a:clrFrom>
                <a:srgbClr val="000000"/>
              </a:clrFrom>
              <a:clrTo>
                <a:srgbClr val="000000">
                  <a:alpha val="0"/>
                </a:srgbClr>
              </a:clrTo>
            </a:clrChange>
          </a:blip>
          <a:stretch>
            <a:fillRect/>
          </a:stretch>
        </p:blipFill>
        <p:spPr>
          <a:xfrm>
            <a:off x="11290236" y="57149"/>
            <a:ext cx="901764" cy="570647"/>
          </a:xfrm>
          <a:prstGeom prst="rect">
            <a:avLst/>
          </a:prstGeom>
        </p:spPr>
      </p:pic>
      <p:sp>
        <p:nvSpPr>
          <p:cNvPr id="15" name="14 CuadroTexto"/>
          <p:cNvSpPr txBox="1"/>
          <p:nvPr userDrawn="1"/>
        </p:nvSpPr>
        <p:spPr>
          <a:xfrm>
            <a:off x="598485" y="54590"/>
            <a:ext cx="4884887" cy="646331"/>
          </a:xfrm>
          <a:prstGeom prst="rect">
            <a:avLst/>
          </a:prstGeom>
          <a:noFill/>
        </p:spPr>
        <p:txBody>
          <a:bodyPr wrap="square" rtlCol="0">
            <a:spAutoFit/>
          </a:bodyPr>
          <a:lstStyle/>
          <a:p>
            <a:r>
              <a:rPr lang="es-CL" sz="1800" b="1" dirty="0">
                <a:solidFill>
                  <a:schemeClr val="bg1"/>
                </a:solidFill>
              </a:rPr>
              <a:t>DIRECCIÓN DE INTELIGENCIA</a:t>
            </a:r>
          </a:p>
          <a:p>
            <a:r>
              <a:rPr lang="es-CL" sz="1800" b="0" dirty="0">
                <a:solidFill>
                  <a:schemeClr val="bg1"/>
                </a:solidFill>
              </a:rPr>
              <a:t>Departamento de Contrainteligencia</a:t>
            </a:r>
          </a:p>
        </p:txBody>
      </p:sp>
      <p:pic>
        <p:nvPicPr>
          <p:cNvPr id="9" name="8 Imagen" descr="dirinta.jpg"/>
          <p:cNvPicPr>
            <a:picLocks noChangeAspect="1"/>
          </p:cNvPicPr>
          <p:nvPr userDrawn="1"/>
        </p:nvPicPr>
        <p:blipFill>
          <a:blip r:embed="rId8" cstate="print">
            <a:clrChange>
              <a:clrFrom>
                <a:srgbClr val="FEFEFE"/>
              </a:clrFrom>
              <a:clrTo>
                <a:srgbClr val="FEFEFE">
                  <a:alpha val="0"/>
                </a:srgbClr>
              </a:clrTo>
            </a:clrChange>
          </a:blip>
          <a:srcRect l="8030" t="2613" r="3134" b="5548"/>
          <a:stretch>
            <a:fillRect/>
          </a:stretch>
        </p:blipFill>
        <p:spPr>
          <a:xfrm>
            <a:off x="123197" y="40945"/>
            <a:ext cx="459104" cy="620723"/>
          </a:xfrm>
          <a:prstGeom prst="rect">
            <a:avLst/>
          </a:prstGeom>
        </p:spPr>
      </p:pic>
    </p:spTree>
    <p:extLst>
      <p:ext uri="{BB962C8B-B14F-4D97-AF65-F5344CB8AC3E}">
        <p14:creationId xmlns:p14="http://schemas.microsoft.com/office/powerpoint/2010/main" val="13778751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ransition>
    <p:fade/>
  </p:transition>
  <p:hf hdr="0" ftr="0" dt="0"/>
  <p:txStyles>
    <p:titleStyle>
      <a:lvl1pPr algn="l" rtl="0" eaLnBrk="0" fontAlgn="base" hangingPunct="0">
        <a:lnSpc>
          <a:spcPct val="90000"/>
        </a:lnSpc>
        <a:spcBef>
          <a:spcPct val="0"/>
        </a:spcBef>
        <a:spcAft>
          <a:spcPct val="0"/>
        </a:spcAft>
        <a:defRPr sz="3700" kern="1200">
          <a:solidFill>
            <a:schemeClr val="tx1"/>
          </a:solidFill>
          <a:latin typeface="+mj-lt"/>
          <a:ea typeface="+mj-ea"/>
          <a:cs typeface="+mj-cs"/>
        </a:defRPr>
      </a:lvl1pPr>
      <a:lvl2pPr algn="l" rtl="0" eaLnBrk="0" fontAlgn="base" hangingPunct="0">
        <a:lnSpc>
          <a:spcPct val="90000"/>
        </a:lnSpc>
        <a:spcBef>
          <a:spcPct val="0"/>
        </a:spcBef>
        <a:spcAft>
          <a:spcPct val="0"/>
        </a:spcAft>
        <a:defRPr sz="37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37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37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3700">
          <a:solidFill>
            <a:schemeClr val="tx1"/>
          </a:solidFill>
          <a:latin typeface="Calibri Light" panose="020F0302020204030204" pitchFamily="34" charset="0"/>
        </a:defRPr>
      </a:lvl5pPr>
      <a:lvl6pPr marL="380979" algn="l" rtl="0" fontAlgn="base">
        <a:lnSpc>
          <a:spcPct val="90000"/>
        </a:lnSpc>
        <a:spcBef>
          <a:spcPct val="0"/>
        </a:spcBef>
        <a:spcAft>
          <a:spcPct val="0"/>
        </a:spcAft>
        <a:defRPr sz="3700">
          <a:solidFill>
            <a:schemeClr val="tx1"/>
          </a:solidFill>
          <a:latin typeface="Calibri Light" panose="020F0302020204030204" pitchFamily="34" charset="0"/>
        </a:defRPr>
      </a:lvl6pPr>
      <a:lvl7pPr marL="761957" algn="l" rtl="0" fontAlgn="base">
        <a:lnSpc>
          <a:spcPct val="90000"/>
        </a:lnSpc>
        <a:spcBef>
          <a:spcPct val="0"/>
        </a:spcBef>
        <a:spcAft>
          <a:spcPct val="0"/>
        </a:spcAft>
        <a:defRPr sz="3700">
          <a:solidFill>
            <a:schemeClr val="tx1"/>
          </a:solidFill>
          <a:latin typeface="Calibri Light" panose="020F0302020204030204" pitchFamily="34" charset="0"/>
        </a:defRPr>
      </a:lvl7pPr>
      <a:lvl8pPr marL="1142936" algn="l" rtl="0" fontAlgn="base">
        <a:lnSpc>
          <a:spcPct val="90000"/>
        </a:lnSpc>
        <a:spcBef>
          <a:spcPct val="0"/>
        </a:spcBef>
        <a:spcAft>
          <a:spcPct val="0"/>
        </a:spcAft>
        <a:defRPr sz="3700">
          <a:solidFill>
            <a:schemeClr val="tx1"/>
          </a:solidFill>
          <a:latin typeface="Calibri Light" panose="020F0302020204030204" pitchFamily="34" charset="0"/>
        </a:defRPr>
      </a:lvl8pPr>
      <a:lvl9pPr marL="1523915" algn="l" rtl="0" fontAlgn="base">
        <a:lnSpc>
          <a:spcPct val="90000"/>
        </a:lnSpc>
        <a:spcBef>
          <a:spcPct val="0"/>
        </a:spcBef>
        <a:spcAft>
          <a:spcPct val="0"/>
        </a:spcAft>
        <a:defRPr sz="3700">
          <a:solidFill>
            <a:schemeClr val="tx1"/>
          </a:solidFill>
          <a:latin typeface="Calibri Light" panose="020F0302020204030204" pitchFamily="34" charset="0"/>
        </a:defRPr>
      </a:lvl9pPr>
    </p:titleStyle>
    <p:bodyStyle>
      <a:lvl1pPr marL="188913" indent="-188913" algn="l" rtl="0" eaLnBrk="0" fontAlgn="base" hangingPunct="0">
        <a:lnSpc>
          <a:spcPct val="90000"/>
        </a:lnSpc>
        <a:spcBef>
          <a:spcPts val="838"/>
        </a:spcBef>
        <a:spcAft>
          <a:spcPct val="0"/>
        </a:spcAft>
        <a:buFont typeface="Arial" charset="0"/>
        <a:buChar char="•"/>
        <a:defRPr sz="2200" kern="1200">
          <a:solidFill>
            <a:schemeClr val="tx1"/>
          </a:solidFill>
          <a:latin typeface="+mn-lt"/>
          <a:ea typeface="+mn-ea"/>
          <a:cs typeface="+mn-cs"/>
        </a:defRPr>
      </a:lvl1pPr>
      <a:lvl2pPr marL="569913" indent="-188913" algn="l" rtl="0" eaLnBrk="0" fontAlgn="base" hangingPunct="0">
        <a:lnSpc>
          <a:spcPct val="90000"/>
        </a:lnSpc>
        <a:spcBef>
          <a:spcPts val="413"/>
        </a:spcBef>
        <a:spcAft>
          <a:spcPct val="0"/>
        </a:spcAft>
        <a:buFont typeface="Arial" charset="0"/>
        <a:buChar char="•"/>
        <a:defRPr sz="2100" kern="1200">
          <a:solidFill>
            <a:schemeClr val="tx1"/>
          </a:solidFill>
          <a:latin typeface="+mn-lt"/>
          <a:ea typeface="+mn-ea"/>
          <a:cs typeface="+mn-cs"/>
        </a:defRPr>
      </a:lvl2pPr>
      <a:lvl3pPr marL="950913" indent="-188913" algn="l" rtl="0" eaLnBrk="0" fontAlgn="base" hangingPunct="0">
        <a:lnSpc>
          <a:spcPct val="90000"/>
        </a:lnSpc>
        <a:spcBef>
          <a:spcPts val="413"/>
        </a:spcBef>
        <a:spcAft>
          <a:spcPct val="0"/>
        </a:spcAft>
        <a:buFont typeface="Arial" charset="0"/>
        <a:buChar char="•"/>
        <a:defRPr sz="1700" kern="1200">
          <a:solidFill>
            <a:schemeClr val="tx1"/>
          </a:solidFill>
          <a:latin typeface="+mn-lt"/>
          <a:ea typeface="+mn-ea"/>
          <a:cs typeface="+mn-cs"/>
        </a:defRPr>
      </a:lvl3pPr>
      <a:lvl4pPr marL="1331913" indent="-188913" algn="l" rtl="0" eaLnBrk="0" fontAlgn="base" hangingPunct="0">
        <a:lnSpc>
          <a:spcPct val="90000"/>
        </a:lnSpc>
        <a:spcBef>
          <a:spcPts val="413"/>
        </a:spcBef>
        <a:spcAft>
          <a:spcPct val="0"/>
        </a:spcAft>
        <a:buFont typeface="Arial" charset="0"/>
        <a:buChar char="•"/>
        <a:defRPr sz="2000" kern="1200">
          <a:solidFill>
            <a:schemeClr val="tx1"/>
          </a:solidFill>
          <a:latin typeface="+mn-lt"/>
          <a:ea typeface="+mn-ea"/>
          <a:cs typeface="+mn-cs"/>
        </a:defRPr>
      </a:lvl4pPr>
      <a:lvl5pPr marL="1712913" indent="-188913" algn="l" rtl="0" eaLnBrk="0" fontAlgn="base" hangingPunct="0">
        <a:lnSpc>
          <a:spcPct val="90000"/>
        </a:lnSpc>
        <a:spcBef>
          <a:spcPts val="413"/>
        </a:spcBef>
        <a:spcAft>
          <a:spcPct val="0"/>
        </a:spcAft>
        <a:buFont typeface="Arial" charset="0"/>
        <a:buChar char="•"/>
        <a:defRPr sz="2000" kern="1200">
          <a:solidFill>
            <a:schemeClr val="tx1"/>
          </a:solidFill>
          <a:latin typeface="+mn-lt"/>
          <a:ea typeface="+mn-ea"/>
          <a:cs typeface="+mn-cs"/>
        </a:defRPr>
      </a:lvl5pPr>
      <a:lvl6pPr marL="2095383" indent="-190489" algn="l" defTabSz="761957" rtl="0" eaLnBrk="1" latinLnBrk="0" hangingPunct="1">
        <a:lnSpc>
          <a:spcPct val="90000"/>
        </a:lnSpc>
        <a:spcBef>
          <a:spcPts val="417"/>
        </a:spcBef>
        <a:buFont typeface="Arial" panose="020B0604020202020204" pitchFamily="34" charset="0"/>
        <a:buChar char="•"/>
        <a:defRPr sz="1600" kern="1200">
          <a:solidFill>
            <a:schemeClr val="tx1"/>
          </a:solidFill>
          <a:latin typeface="+mn-lt"/>
          <a:ea typeface="+mn-ea"/>
          <a:cs typeface="+mn-cs"/>
        </a:defRPr>
      </a:lvl6pPr>
      <a:lvl7pPr marL="2476361" indent="-190489" algn="l" defTabSz="761957" rtl="0" eaLnBrk="1" latinLnBrk="0" hangingPunct="1">
        <a:lnSpc>
          <a:spcPct val="90000"/>
        </a:lnSpc>
        <a:spcBef>
          <a:spcPts val="417"/>
        </a:spcBef>
        <a:buFont typeface="Arial" panose="020B0604020202020204" pitchFamily="34" charset="0"/>
        <a:buChar char="•"/>
        <a:defRPr sz="1600" kern="1200">
          <a:solidFill>
            <a:schemeClr val="tx1"/>
          </a:solidFill>
          <a:latin typeface="+mn-lt"/>
          <a:ea typeface="+mn-ea"/>
          <a:cs typeface="+mn-cs"/>
        </a:defRPr>
      </a:lvl7pPr>
      <a:lvl8pPr marL="2857340" indent="-190489" algn="l" defTabSz="761957" rtl="0" eaLnBrk="1" latinLnBrk="0" hangingPunct="1">
        <a:lnSpc>
          <a:spcPct val="90000"/>
        </a:lnSpc>
        <a:spcBef>
          <a:spcPts val="417"/>
        </a:spcBef>
        <a:buFont typeface="Arial" panose="020B0604020202020204" pitchFamily="34" charset="0"/>
        <a:buChar char="•"/>
        <a:defRPr sz="1600" kern="1200">
          <a:solidFill>
            <a:schemeClr val="tx1"/>
          </a:solidFill>
          <a:latin typeface="+mn-lt"/>
          <a:ea typeface="+mn-ea"/>
          <a:cs typeface="+mn-cs"/>
        </a:defRPr>
      </a:lvl8pPr>
      <a:lvl9pPr marL="3238319" indent="-190489" algn="l" defTabSz="761957" rtl="0" eaLnBrk="1" latinLnBrk="0" hangingPunct="1">
        <a:lnSpc>
          <a:spcPct val="90000"/>
        </a:lnSpc>
        <a:spcBef>
          <a:spcPts val="417"/>
        </a:spcBef>
        <a:buFont typeface="Arial" panose="020B0604020202020204" pitchFamily="34" charset="0"/>
        <a:buChar char="•"/>
        <a:defRPr sz="1600" kern="1200">
          <a:solidFill>
            <a:schemeClr val="tx1"/>
          </a:solidFill>
          <a:latin typeface="+mn-lt"/>
          <a:ea typeface="+mn-ea"/>
          <a:cs typeface="+mn-cs"/>
        </a:defRPr>
      </a:lvl9pPr>
    </p:bodyStyle>
    <p:otherStyle>
      <a:defPPr>
        <a:defRPr lang="es-CL"/>
      </a:defPPr>
      <a:lvl1pPr marL="0" algn="l" defTabSz="761957" rtl="0" eaLnBrk="1" latinLnBrk="0" hangingPunct="1">
        <a:defRPr sz="1600" kern="1200">
          <a:solidFill>
            <a:schemeClr val="tx1"/>
          </a:solidFill>
          <a:latin typeface="+mn-lt"/>
          <a:ea typeface="+mn-ea"/>
          <a:cs typeface="+mn-cs"/>
        </a:defRPr>
      </a:lvl1pPr>
      <a:lvl2pPr marL="380979" algn="l" defTabSz="761957" rtl="0" eaLnBrk="1" latinLnBrk="0" hangingPunct="1">
        <a:defRPr sz="1600" kern="1200">
          <a:solidFill>
            <a:schemeClr val="tx1"/>
          </a:solidFill>
          <a:latin typeface="+mn-lt"/>
          <a:ea typeface="+mn-ea"/>
          <a:cs typeface="+mn-cs"/>
        </a:defRPr>
      </a:lvl2pPr>
      <a:lvl3pPr marL="761957" algn="l" defTabSz="761957" rtl="0" eaLnBrk="1" latinLnBrk="0" hangingPunct="1">
        <a:defRPr sz="1600" kern="1200">
          <a:solidFill>
            <a:schemeClr val="tx1"/>
          </a:solidFill>
          <a:latin typeface="+mn-lt"/>
          <a:ea typeface="+mn-ea"/>
          <a:cs typeface="+mn-cs"/>
        </a:defRPr>
      </a:lvl3pPr>
      <a:lvl4pPr marL="1142936" algn="l" defTabSz="761957" rtl="0" eaLnBrk="1" latinLnBrk="0" hangingPunct="1">
        <a:defRPr sz="1600" kern="1200">
          <a:solidFill>
            <a:schemeClr val="tx1"/>
          </a:solidFill>
          <a:latin typeface="+mn-lt"/>
          <a:ea typeface="+mn-ea"/>
          <a:cs typeface="+mn-cs"/>
        </a:defRPr>
      </a:lvl4pPr>
      <a:lvl5pPr marL="1523915" algn="l" defTabSz="761957" rtl="0" eaLnBrk="1" latinLnBrk="0" hangingPunct="1">
        <a:defRPr sz="1600" kern="1200">
          <a:solidFill>
            <a:schemeClr val="tx1"/>
          </a:solidFill>
          <a:latin typeface="+mn-lt"/>
          <a:ea typeface="+mn-ea"/>
          <a:cs typeface="+mn-cs"/>
        </a:defRPr>
      </a:lvl5pPr>
      <a:lvl6pPr marL="1904893" algn="l" defTabSz="761957" rtl="0" eaLnBrk="1" latinLnBrk="0" hangingPunct="1">
        <a:defRPr sz="1600" kern="1200">
          <a:solidFill>
            <a:schemeClr val="tx1"/>
          </a:solidFill>
          <a:latin typeface="+mn-lt"/>
          <a:ea typeface="+mn-ea"/>
          <a:cs typeface="+mn-cs"/>
        </a:defRPr>
      </a:lvl6pPr>
      <a:lvl7pPr marL="2285872" algn="l" defTabSz="761957" rtl="0" eaLnBrk="1" latinLnBrk="0" hangingPunct="1">
        <a:defRPr sz="1600" kern="1200">
          <a:solidFill>
            <a:schemeClr val="tx1"/>
          </a:solidFill>
          <a:latin typeface="+mn-lt"/>
          <a:ea typeface="+mn-ea"/>
          <a:cs typeface="+mn-cs"/>
        </a:defRPr>
      </a:lvl7pPr>
      <a:lvl8pPr marL="2666851" algn="l" defTabSz="761957" rtl="0" eaLnBrk="1" latinLnBrk="0" hangingPunct="1">
        <a:defRPr sz="1600" kern="1200">
          <a:solidFill>
            <a:schemeClr val="tx1"/>
          </a:solidFill>
          <a:latin typeface="+mn-lt"/>
          <a:ea typeface="+mn-ea"/>
          <a:cs typeface="+mn-cs"/>
        </a:defRPr>
      </a:lvl8pPr>
      <a:lvl9pPr marL="3047829" algn="l" defTabSz="761957"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2717911"/>
            <a:ext cx="10287000" cy="2308324"/>
          </a:xfrm>
          <a:prstGeom prst="rect">
            <a:avLst/>
          </a:prstGeom>
          <a:solidFill>
            <a:srgbClr val="FFC000"/>
          </a:solidFill>
          <a:ln w="9525">
            <a:noFill/>
            <a:miter lim="800000"/>
            <a:headEnd/>
            <a:tailEnd/>
          </a:ln>
        </p:spPr>
        <p:txBody>
          <a:bodyPr>
            <a:spAutoFit/>
          </a:bodyPr>
          <a:lstStyle/>
          <a:p>
            <a:pPr algn="ctr" eaLnBrk="0" fontAlgn="base" hangingPunct="0">
              <a:spcBef>
                <a:spcPct val="0"/>
              </a:spcBef>
              <a:spcAft>
                <a:spcPct val="0"/>
              </a:spcAft>
            </a:pPr>
            <a:r>
              <a:rPr lang="es-CL" sz="3600" dirty="0">
                <a:solidFill>
                  <a:prstClr val="black"/>
                </a:solidFill>
                <a:latin typeface="Calibri" pitchFamily="34" charset="0"/>
              </a:rPr>
              <a:t>DDI 400007</a:t>
            </a:r>
          </a:p>
          <a:p>
            <a:pPr algn="ctr" eaLnBrk="0" fontAlgn="base" hangingPunct="0">
              <a:spcBef>
                <a:spcPct val="0"/>
              </a:spcBef>
              <a:spcAft>
                <a:spcPct val="0"/>
              </a:spcAft>
            </a:pPr>
            <a:endParaRPr lang="es-CL" sz="3600" dirty="0">
              <a:solidFill>
                <a:prstClr val="black"/>
              </a:solidFill>
              <a:latin typeface="Calibri" pitchFamily="34" charset="0"/>
            </a:endParaRPr>
          </a:p>
          <a:p>
            <a:pPr algn="ctr" eaLnBrk="0" fontAlgn="base" hangingPunct="0">
              <a:spcBef>
                <a:spcPct val="0"/>
              </a:spcBef>
              <a:spcAft>
                <a:spcPct val="0"/>
              </a:spcAft>
            </a:pPr>
            <a:r>
              <a:rPr lang="es-CL" sz="3600" dirty="0">
                <a:solidFill>
                  <a:prstClr val="black"/>
                </a:solidFill>
                <a:latin typeface="Calibri" pitchFamily="34" charset="0"/>
              </a:rPr>
              <a:t>“IDENTIFICACIÓN Y CLASIFICACIÓN DE ACTIVOS INSTITUCIONALES”</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515654573"/>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461665"/>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2400" dirty="0">
                <a:solidFill>
                  <a:prstClr val="black"/>
                </a:solidFill>
                <a:latin typeface="Calibri" pitchFamily="34" charset="0"/>
              </a:rPr>
              <a:t>DDI 400007 “IDENTIFICACIÓN Y CLASIFICACIÓN DE ACTIVOS INSTITUCIONALES”</a:t>
            </a:r>
          </a:p>
        </p:txBody>
      </p:sp>
      <p:sp>
        <p:nvSpPr>
          <p:cNvPr id="9220" name="11 CuadroTexto"/>
          <p:cNvSpPr txBox="1">
            <a:spLocks noChangeArrowheads="1"/>
          </p:cNvSpPr>
          <p:nvPr/>
        </p:nvSpPr>
        <p:spPr bwMode="auto">
          <a:xfrm>
            <a:off x="1016001" y="1723441"/>
            <a:ext cx="9922669" cy="1981183"/>
          </a:xfrm>
          <a:prstGeom prst="rect">
            <a:avLst/>
          </a:prstGeom>
          <a:noFill/>
          <a:ln w="9525">
            <a:solidFill>
              <a:schemeClr val="tx1"/>
            </a:solidFill>
            <a:miter lim="800000"/>
            <a:headEnd/>
            <a:tailEnd/>
          </a:ln>
        </p:spPr>
        <p:txBody>
          <a:bodyPr>
            <a:spAutoFit/>
          </a:bodyPr>
          <a:lstStyle/>
          <a:p>
            <a:pPr algn="just" eaLnBrk="0" fontAlgn="base" hangingPunct="0">
              <a:lnSpc>
                <a:spcPct val="150000"/>
              </a:lnSpc>
              <a:spcBef>
                <a:spcPct val="0"/>
              </a:spcBef>
              <a:spcAft>
                <a:spcPct val="0"/>
              </a:spcAft>
            </a:pPr>
            <a:r>
              <a:rPr lang="es-CL" sz="2100" dirty="0">
                <a:solidFill>
                  <a:prstClr val="black"/>
                </a:solidFill>
                <a:latin typeface="Calibri" pitchFamily="34" charset="0"/>
              </a:rPr>
              <a:t>Esta es la forma en la que cada UU.RR. Identificará sus Activos Institucionales:</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La </a:t>
            </a:r>
            <a:r>
              <a:rPr lang="es-CL" sz="2100" dirty="0">
                <a:solidFill>
                  <a:srgbClr val="FF0000"/>
                </a:solidFill>
                <a:latin typeface="Calibri" pitchFamily="34" charset="0"/>
              </a:rPr>
              <a:t>valorización</a:t>
            </a:r>
            <a:r>
              <a:rPr lang="es-CL" sz="2100" dirty="0">
                <a:solidFill>
                  <a:prstClr val="black"/>
                </a:solidFill>
                <a:latin typeface="Calibri" pitchFamily="34" charset="0"/>
              </a:rPr>
              <a:t> de un Activo está dada según el grado de importancia y las repercusiones que este puede tener en el cumplimiento de la misión asignada o quehacer institucional o del país.</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945750970"/>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461665"/>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2400" dirty="0">
                <a:solidFill>
                  <a:prstClr val="black"/>
                </a:solidFill>
                <a:latin typeface="Calibri" pitchFamily="34" charset="0"/>
              </a:rPr>
              <a:t>DDI 400007 “IDENTIFICACIÓN Y CLASIFICACIÓN DE ACTIVOS INSTITUCIONALES”</a:t>
            </a:r>
          </a:p>
        </p:txBody>
      </p:sp>
      <p:sp>
        <p:nvSpPr>
          <p:cNvPr id="9220" name="11 CuadroTexto"/>
          <p:cNvSpPr txBox="1">
            <a:spLocks noChangeArrowheads="1"/>
          </p:cNvSpPr>
          <p:nvPr/>
        </p:nvSpPr>
        <p:spPr bwMode="auto">
          <a:xfrm>
            <a:off x="1016001" y="1723440"/>
            <a:ext cx="9922669" cy="2950680"/>
          </a:xfrm>
          <a:prstGeom prst="rect">
            <a:avLst/>
          </a:prstGeom>
          <a:noFill/>
          <a:ln w="9525">
            <a:solidFill>
              <a:schemeClr val="tx1"/>
            </a:solidFill>
            <a:miter lim="800000"/>
            <a:headEnd/>
            <a:tailEnd/>
          </a:ln>
        </p:spPr>
        <p:txBody>
          <a:bodyPr>
            <a:spAutoFit/>
          </a:bodyPr>
          <a:lstStyle/>
          <a:p>
            <a:pPr algn="just" eaLnBrk="0" fontAlgn="base" hangingPunct="0">
              <a:lnSpc>
                <a:spcPct val="150000"/>
              </a:lnSpc>
              <a:spcBef>
                <a:spcPct val="0"/>
              </a:spcBef>
              <a:spcAft>
                <a:spcPct val="0"/>
              </a:spcAft>
            </a:pPr>
            <a:r>
              <a:rPr lang="es-CL" sz="2100" dirty="0">
                <a:solidFill>
                  <a:prstClr val="black"/>
                </a:solidFill>
                <a:latin typeface="Calibri" pitchFamily="34" charset="0"/>
              </a:rPr>
              <a:t>Esta es la forma en la que cada UU.RR. Identificará sus Activos Institucionales:</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La </a:t>
            </a:r>
            <a:r>
              <a:rPr lang="es-CL" sz="2100" dirty="0">
                <a:solidFill>
                  <a:srgbClr val="FF0000"/>
                </a:solidFill>
                <a:latin typeface="Calibri" pitchFamily="34" charset="0"/>
              </a:rPr>
              <a:t>valorización</a:t>
            </a:r>
            <a:r>
              <a:rPr lang="es-CL" sz="2100" dirty="0">
                <a:solidFill>
                  <a:prstClr val="black"/>
                </a:solidFill>
                <a:latin typeface="Calibri" pitchFamily="34" charset="0"/>
              </a:rPr>
              <a:t> de un Activo está dada según el grado de importancia y las repercusiones que este puede tener en el cumplimiento de la misión asignada o quehacer institucional o del país.</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Estos valores deben reflejar la importancia que tienen los Activos Institucionales en la UU.RR., considerando los </a:t>
            </a:r>
            <a:r>
              <a:rPr lang="es-CL" sz="2100" dirty="0">
                <a:solidFill>
                  <a:srgbClr val="FF0000"/>
                </a:solidFill>
                <a:latin typeface="Calibri" pitchFamily="34" charset="0"/>
              </a:rPr>
              <a:t>tipos de amenaza </a:t>
            </a:r>
            <a:r>
              <a:rPr lang="es-CL" sz="2100" dirty="0">
                <a:solidFill>
                  <a:prstClr val="black"/>
                </a:solidFill>
                <a:latin typeface="Calibri" pitchFamily="34" charset="0"/>
              </a:rPr>
              <a:t>a los que podrían ser expuestos.</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1987478283"/>
      </p:ext>
    </p:ext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461665"/>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2400" dirty="0">
                <a:solidFill>
                  <a:prstClr val="black"/>
                </a:solidFill>
                <a:latin typeface="Calibri" pitchFamily="34" charset="0"/>
              </a:rPr>
              <a:t>DDI 400007 “IDENTIFICACIÓN Y CLASIFICACIÓN DE ACTIVOS INSTITUCIONALES”</a:t>
            </a:r>
          </a:p>
        </p:txBody>
      </p:sp>
      <p:sp>
        <p:nvSpPr>
          <p:cNvPr id="9220" name="11 CuadroTexto"/>
          <p:cNvSpPr txBox="1">
            <a:spLocks noChangeArrowheads="1"/>
          </p:cNvSpPr>
          <p:nvPr/>
        </p:nvSpPr>
        <p:spPr bwMode="auto">
          <a:xfrm>
            <a:off x="1016001" y="1723440"/>
            <a:ext cx="9922669" cy="4889672"/>
          </a:xfrm>
          <a:prstGeom prst="rect">
            <a:avLst/>
          </a:prstGeom>
          <a:noFill/>
          <a:ln w="9525">
            <a:solidFill>
              <a:schemeClr val="tx1"/>
            </a:solidFill>
            <a:miter lim="800000"/>
            <a:headEnd/>
            <a:tailEnd/>
          </a:ln>
        </p:spPr>
        <p:txBody>
          <a:bodyPr>
            <a:spAutoFit/>
          </a:bodyPr>
          <a:lstStyle/>
          <a:p>
            <a:pPr algn="just" eaLnBrk="0" fontAlgn="base" hangingPunct="0">
              <a:lnSpc>
                <a:spcPct val="150000"/>
              </a:lnSpc>
              <a:spcBef>
                <a:spcPct val="0"/>
              </a:spcBef>
              <a:spcAft>
                <a:spcPct val="0"/>
              </a:spcAft>
            </a:pPr>
            <a:r>
              <a:rPr lang="es-CL" sz="2100" dirty="0">
                <a:solidFill>
                  <a:prstClr val="black"/>
                </a:solidFill>
                <a:latin typeface="Calibri" pitchFamily="34" charset="0"/>
              </a:rPr>
              <a:t>Esta es la forma en la que cada UU.RR. Identificará sus Activos Institucionales:</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La </a:t>
            </a:r>
            <a:r>
              <a:rPr lang="es-CL" sz="2100" dirty="0">
                <a:solidFill>
                  <a:srgbClr val="FF0000"/>
                </a:solidFill>
                <a:latin typeface="Calibri" pitchFamily="34" charset="0"/>
              </a:rPr>
              <a:t>valorización</a:t>
            </a:r>
            <a:r>
              <a:rPr lang="es-CL" sz="2100" dirty="0">
                <a:solidFill>
                  <a:prstClr val="black"/>
                </a:solidFill>
                <a:latin typeface="Calibri" pitchFamily="34" charset="0"/>
              </a:rPr>
              <a:t> de un Activo está dada según el grado de importancia y las repercusiones que este puede tener en el cumplimiento de la misión asignada o quehacer institucional o del país.</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Estos valores deben reflejar la importancia que tienen los Activos Institucionales en la UU.RR., considerando los </a:t>
            </a:r>
            <a:r>
              <a:rPr lang="es-CL" sz="2100" dirty="0">
                <a:solidFill>
                  <a:srgbClr val="FF0000"/>
                </a:solidFill>
                <a:latin typeface="Calibri" pitchFamily="34" charset="0"/>
              </a:rPr>
              <a:t>tipos de amenaza </a:t>
            </a:r>
            <a:r>
              <a:rPr lang="es-CL" sz="2100" dirty="0">
                <a:solidFill>
                  <a:prstClr val="black"/>
                </a:solidFill>
                <a:latin typeface="Calibri" pitchFamily="34" charset="0"/>
              </a:rPr>
              <a:t>a los que podrían ser expuestos.</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Las </a:t>
            </a:r>
            <a:r>
              <a:rPr lang="es-CL" sz="2100" dirty="0">
                <a:solidFill>
                  <a:srgbClr val="FF0000"/>
                </a:solidFill>
                <a:latin typeface="Calibri" pitchFamily="34" charset="0"/>
              </a:rPr>
              <a:t>medidas de seguridad a adoptar</a:t>
            </a:r>
            <a:r>
              <a:rPr lang="es-CL" sz="2100" dirty="0">
                <a:solidFill>
                  <a:prstClr val="black"/>
                </a:solidFill>
                <a:latin typeface="Calibri" pitchFamily="34" charset="0"/>
              </a:rPr>
              <a:t>, deben ser acordes al valor que tiene el Activo, junto con ello, deben ser las estipuladas o emanadas en las diferentes </a:t>
            </a:r>
            <a:r>
              <a:rPr lang="es-CL" sz="2100" dirty="0">
                <a:solidFill>
                  <a:srgbClr val="FF0000"/>
                </a:solidFill>
                <a:latin typeface="Calibri" pitchFamily="34" charset="0"/>
              </a:rPr>
              <a:t>normativas</a:t>
            </a:r>
            <a:r>
              <a:rPr lang="es-CL" sz="2100" dirty="0">
                <a:solidFill>
                  <a:prstClr val="black"/>
                </a:solidFill>
                <a:latin typeface="Calibri" pitchFamily="34" charset="0"/>
              </a:rPr>
              <a:t>, </a:t>
            </a:r>
            <a:r>
              <a:rPr lang="es-CL" sz="2100" dirty="0">
                <a:solidFill>
                  <a:srgbClr val="FF0000"/>
                </a:solidFill>
                <a:latin typeface="Calibri" pitchFamily="34" charset="0"/>
              </a:rPr>
              <a:t>procedimientos</a:t>
            </a:r>
            <a:r>
              <a:rPr lang="es-CL" sz="2100" dirty="0">
                <a:solidFill>
                  <a:prstClr val="black"/>
                </a:solidFill>
                <a:latin typeface="Calibri" pitchFamily="34" charset="0"/>
              </a:rPr>
              <a:t>, </a:t>
            </a:r>
            <a:r>
              <a:rPr lang="es-CL" sz="2100" dirty="0">
                <a:solidFill>
                  <a:srgbClr val="FF0000"/>
                </a:solidFill>
                <a:latin typeface="Calibri" pitchFamily="34" charset="0"/>
              </a:rPr>
              <a:t>resoluciones</a:t>
            </a:r>
            <a:r>
              <a:rPr lang="es-CL" sz="2100" dirty="0">
                <a:solidFill>
                  <a:prstClr val="black"/>
                </a:solidFill>
                <a:latin typeface="Calibri" pitchFamily="34" charset="0"/>
              </a:rPr>
              <a:t>, </a:t>
            </a:r>
            <a:r>
              <a:rPr lang="es-CL" sz="2100" dirty="0">
                <a:solidFill>
                  <a:srgbClr val="FF0000"/>
                </a:solidFill>
                <a:latin typeface="Calibri" pitchFamily="34" charset="0"/>
              </a:rPr>
              <a:t>etc</a:t>
            </a:r>
            <a:r>
              <a:rPr lang="es-CL" sz="2100" dirty="0">
                <a:solidFill>
                  <a:prstClr val="black"/>
                </a:solidFill>
                <a:latin typeface="Calibri" pitchFamily="34" charset="0"/>
              </a:rPr>
              <a:t>. que ha emitido la Armada para proteger la Seguridad Institucional.</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941456126"/>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461665"/>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2400" dirty="0">
                <a:solidFill>
                  <a:prstClr val="black"/>
                </a:solidFill>
                <a:latin typeface="Calibri" pitchFamily="34" charset="0"/>
              </a:rPr>
              <a:t>DDI 400007 “IDENTIFICACIÓN Y CLASIFICACIÓN DE ACTIVOS INSTITUCIONALES”</a:t>
            </a:r>
          </a:p>
        </p:txBody>
      </p:sp>
      <p:sp>
        <p:nvSpPr>
          <p:cNvPr id="9220" name="11 CuadroTexto"/>
          <p:cNvSpPr txBox="1">
            <a:spLocks noChangeArrowheads="1"/>
          </p:cNvSpPr>
          <p:nvPr/>
        </p:nvSpPr>
        <p:spPr bwMode="auto">
          <a:xfrm>
            <a:off x="1016001" y="1723441"/>
            <a:ext cx="9922669" cy="1981183"/>
          </a:xfrm>
          <a:prstGeom prst="rect">
            <a:avLst/>
          </a:prstGeom>
          <a:noFill/>
          <a:ln w="9525">
            <a:noFill/>
            <a:miter lim="800000"/>
            <a:headEnd/>
            <a:tailEnd/>
          </a:ln>
        </p:spPr>
        <p:txBody>
          <a:bodyPr>
            <a:spAutoFit/>
          </a:bodyPr>
          <a:lstStyle/>
          <a:p>
            <a:pPr algn="just" eaLnBrk="0" fontAlgn="base" hangingPunct="0">
              <a:lnSpc>
                <a:spcPct val="150000"/>
              </a:lnSpc>
              <a:spcBef>
                <a:spcPct val="0"/>
              </a:spcBef>
              <a:spcAft>
                <a:spcPct val="0"/>
              </a:spcAft>
            </a:pPr>
            <a:r>
              <a:rPr lang="es-CL" sz="2100" dirty="0">
                <a:solidFill>
                  <a:prstClr val="black"/>
                </a:solidFill>
                <a:latin typeface="Calibri" pitchFamily="34" charset="0"/>
              </a:rPr>
              <a:t>Para cada recurso a evaluar se deberá responder las siguientes preguntas:</a:t>
            </a:r>
          </a:p>
          <a:p>
            <a:pPr algn="just" eaLnBrk="0" fontAlgn="base" hangingPunct="0">
              <a:lnSpc>
                <a:spcPct val="150000"/>
              </a:lnSpc>
              <a:spcBef>
                <a:spcPct val="0"/>
              </a:spcBef>
              <a:spcAft>
                <a:spcPct val="0"/>
              </a:spcAft>
            </a:pPr>
            <a:endParaRPr lang="es-CL" sz="2100" dirty="0">
              <a:solidFill>
                <a:prstClr val="black"/>
              </a:solidFill>
              <a:latin typeface="Calibri" pitchFamily="34" charset="0"/>
            </a:endParaRP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afecta el cumplimiento de la misión y tiene </a:t>
            </a:r>
            <a:r>
              <a:rPr lang="es-CL" sz="2100" dirty="0">
                <a:solidFill>
                  <a:srgbClr val="FF0000"/>
                </a:solidFill>
                <a:latin typeface="Calibri" pitchFamily="34" charset="0"/>
              </a:rPr>
              <a:t>efectos graves o gravísimos </a:t>
            </a:r>
            <a:r>
              <a:rPr lang="es-CL" sz="2100" dirty="0">
                <a:solidFill>
                  <a:prstClr val="black"/>
                </a:solidFill>
                <a:latin typeface="Calibri" pitchFamily="34" charset="0"/>
              </a:rPr>
              <a:t>en la seguridad de la UU.RR. o la Institución.</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1062022380"/>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461665"/>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2400" dirty="0">
                <a:solidFill>
                  <a:prstClr val="black"/>
                </a:solidFill>
                <a:latin typeface="Calibri" pitchFamily="34" charset="0"/>
              </a:rPr>
              <a:t>DDI 400007 “IDENTIFICACIÓN Y CLASIFICACIÓN DE ACTIVOS INSTITUCIONALES”</a:t>
            </a:r>
          </a:p>
        </p:txBody>
      </p:sp>
      <p:sp>
        <p:nvSpPr>
          <p:cNvPr id="9220" name="11 CuadroTexto"/>
          <p:cNvSpPr txBox="1">
            <a:spLocks noChangeArrowheads="1"/>
          </p:cNvSpPr>
          <p:nvPr/>
        </p:nvSpPr>
        <p:spPr bwMode="auto">
          <a:xfrm>
            <a:off x="1016001" y="1723440"/>
            <a:ext cx="9922669" cy="3435428"/>
          </a:xfrm>
          <a:prstGeom prst="rect">
            <a:avLst/>
          </a:prstGeom>
          <a:noFill/>
          <a:ln w="9525">
            <a:noFill/>
            <a:miter lim="800000"/>
            <a:headEnd/>
            <a:tailEnd/>
          </a:ln>
        </p:spPr>
        <p:txBody>
          <a:bodyPr>
            <a:spAutoFit/>
          </a:bodyPr>
          <a:lstStyle/>
          <a:p>
            <a:pPr algn="just" eaLnBrk="0" fontAlgn="base" hangingPunct="0">
              <a:lnSpc>
                <a:spcPct val="150000"/>
              </a:lnSpc>
              <a:spcBef>
                <a:spcPct val="0"/>
              </a:spcBef>
              <a:spcAft>
                <a:spcPct val="0"/>
              </a:spcAft>
            </a:pPr>
            <a:r>
              <a:rPr lang="es-CL" sz="2100" dirty="0">
                <a:solidFill>
                  <a:prstClr val="black"/>
                </a:solidFill>
                <a:latin typeface="Calibri" pitchFamily="34" charset="0"/>
              </a:rPr>
              <a:t>Para cada recurso a evaluar se deberá responder las siguientes preguntas:</a:t>
            </a:r>
          </a:p>
          <a:p>
            <a:pPr algn="just" eaLnBrk="0" fontAlgn="base" hangingPunct="0">
              <a:lnSpc>
                <a:spcPct val="150000"/>
              </a:lnSpc>
              <a:spcBef>
                <a:spcPct val="0"/>
              </a:spcBef>
              <a:spcAft>
                <a:spcPct val="0"/>
              </a:spcAft>
            </a:pPr>
            <a:endParaRPr lang="es-CL" sz="2100" dirty="0">
              <a:solidFill>
                <a:prstClr val="black"/>
              </a:solidFill>
              <a:latin typeface="Calibri" pitchFamily="34" charset="0"/>
            </a:endParaRP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afecta el cumplimiento de la misión y tiene </a:t>
            </a:r>
            <a:r>
              <a:rPr lang="es-CL" sz="2100" dirty="0">
                <a:solidFill>
                  <a:srgbClr val="FF0000"/>
                </a:solidFill>
                <a:latin typeface="Calibri" pitchFamily="34" charset="0"/>
              </a:rPr>
              <a:t>efectos graves o gravísimos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afecta el cumplimiento de la misión y tiene </a:t>
            </a:r>
            <a:r>
              <a:rPr lang="es-CL" sz="2100" dirty="0">
                <a:solidFill>
                  <a:srgbClr val="FF0000"/>
                </a:solidFill>
                <a:latin typeface="Calibri" pitchFamily="34" charset="0"/>
              </a:rPr>
              <a:t>efectos leves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endParaRPr lang="es-CL" sz="21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48891163"/>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461665"/>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2400" dirty="0">
                <a:solidFill>
                  <a:prstClr val="black"/>
                </a:solidFill>
                <a:latin typeface="Calibri" pitchFamily="34" charset="0"/>
              </a:rPr>
              <a:t>DDI 400007 “IDENTIFICACIÓN Y CLASIFICACIÓN DE ACTIVOS INSTITUCIONALES”</a:t>
            </a:r>
          </a:p>
        </p:txBody>
      </p:sp>
      <p:sp>
        <p:nvSpPr>
          <p:cNvPr id="9220" name="11 CuadroTexto"/>
          <p:cNvSpPr txBox="1">
            <a:spLocks noChangeArrowheads="1"/>
          </p:cNvSpPr>
          <p:nvPr/>
        </p:nvSpPr>
        <p:spPr bwMode="auto">
          <a:xfrm>
            <a:off x="1016001" y="1723440"/>
            <a:ext cx="9922669" cy="4404924"/>
          </a:xfrm>
          <a:prstGeom prst="rect">
            <a:avLst/>
          </a:prstGeom>
          <a:noFill/>
          <a:ln w="9525">
            <a:noFill/>
            <a:miter lim="800000"/>
            <a:headEnd/>
            <a:tailEnd/>
          </a:ln>
        </p:spPr>
        <p:txBody>
          <a:bodyPr>
            <a:spAutoFit/>
          </a:bodyPr>
          <a:lstStyle/>
          <a:p>
            <a:pPr algn="just" eaLnBrk="0" fontAlgn="base" hangingPunct="0">
              <a:lnSpc>
                <a:spcPct val="150000"/>
              </a:lnSpc>
              <a:spcBef>
                <a:spcPct val="0"/>
              </a:spcBef>
              <a:spcAft>
                <a:spcPct val="0"/>
              </a:spcAft>
            </a:pPr>
            <a:r>
              <a:rPr lang="es-CL" sz="2100" dirty="0">
                <a:solidFill>
                  <a:prstClr val="black"/>
                </a:solidFill>
                <a:latin typeface="Calibri" pitchFamily="34" charset="0"/>
              </a:rPr>
              <a:t>Para cada recurso a evaluar se deberá responder las siguientes preguntas:</a:t>
            </a:r>
          </a:p>
          <a:p>
            <a:pPr algn="just" eaLnBrk="0" fontAlgn="base" hangingPunct="0">
              <a:lnSpc>
                <a:spcPct val="150000"/>
              </a:lnSpc>
              <a:spcBef>
                <a:spcPct val="0"/>
              </a:spcBef>
              <a:spcAft>
                <a:spcPct val="0"/>
              </a:spcAft>
            </a:pPr>
            <a:endParaRPr lang="es-CL" sz="2100" dirty="0">
              <a:solidFill>
                <a:prstClr val="black"/>
              </a:solidFill>
              <a:latin typeface="Calibri" pitchFamily="34" charset="0"/>
            </a:endParaRP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afecta el cumplimiento de la misión y tiene </a:t>
            </a:r>
            <a:r>
              <a:rPr lang="es-CL" sz="2100" dirty="0">
                <a:solidFill>
                  <a:srgbClr val="FF0000"/>
                </a:solidFill>
                <a:latin typeface="Calibri" pitchFamily="34" charset="0"/>
              </a:rPr>
              <a:t>efectos graves o gravísimos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afecta el cumplimiento de la misión y tiene </a:t>
            </a:r>
            <a:r>
              <a:rPr lang="es-CL" sz="2100" dirty="0">
                <a:solidFill>
                  <a:srgbClr val="FF0000"/>
                </a:solidFill>
                <a:latin typeface="Calibri" pitchFamily="34" charset="0"/>
              </a:rPr>
              <a:t>efectos leves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t>
            </a:r>
            <a:r>
              <a:rPr lang="es-CL" sz="2100" dirty="0">
                <a:solidFill>
                  <a:srgbClr val="FF0000"/>
                </a:solidFill>
                <a:latin typeface="Calibri" pitchFamily="34" charset="0"/>
              </a:rPr>
              <a:t>no afecta </a:t>
            </a:r>
            <a:r>
              <a:rPr lang="es-CL" sz="2100" dirty="0">
                <a:solidFill>
                  <a:prstClr val="black"/>
                </a:solidFill>
                <a:latin typeface="Calibri" pitchFamily="34" charset="0"/>
              </a:rPr>
              <a:t>el cumplimiento de la misión o </a:t>
            </a:r>
            <a:r>
              <a:rPr lang="es-CL" sz="2100" dirty="0">
                <a:solidFill>
                  <a:srgbClr val="FF0000"/>
                </a:solidFill>
                <a:latin typeface="Calibri" pitchFamily="34" charset="0"/>
              </a:rPr>
              <a:t>no tiene efectos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endParaRPr lang="es-CL" sz="21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1185243048"/>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461665"/>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2400" dirty="0">
                <a:solidFill>
                  <a:prstClr val="black"/>
                </a:solidFill>
                <a:latin typeface="Calibri" pitchFamily="34" charset="0"/>
              </a:rPr>
              <a:t>DDI 400007 “IDENTIFICACIÓN Y CLASIFICACIÓN DE ACTIVOS INSTITUCIONALES”</a:t>
            </a:r>
          </a:p>
        </p:txBody>
      </p:sp>
      <p:sp>
        <p:nvSpPr>
          <p:cNvPr id="9220" name="11 CuadroTexto"/>
          <p:cNvSpPr txBox="1">
            <a:spLocks noChangeArrowheads="1"/>
          </p:cNvSpPr>
          <p:nvPr/>
        </p:nvSpPr>
        <p:spPr bwMode="auto">
          <a:xfrm>
            <a:off x="1016001" y="1723440"/>
            <a:ext cx="9922669" cy="4404924"/>
          </a:xfrm>
          <a:prstGeom prst="rect">
            <a:avLst/>
          </a:prstGeom>
          <a:noFill/>
          <a:ln w="9525">
            <a:noFill/>
            <a:miter lim="800000"/>
            <a:headEnd/>
            <a:tailEnd/>
          </a:ln>
        </p:spPr>
        <p:txBody>
          <a:bodyPr>
            <a:spAutoFit/>
          </a:bodyPr>
          <a:lstStyle/>
          <a:p>
            <a:pPr algn="just" eaLnBrk="0" fontAlgn="base" hangingPunct="0">
              <a:lnSpc>
                <a:spcPct val="150000"/>
              </a:lnSpc>
              <a:spcBef>
                <a:spcPct val="0"/>
              </a:spcBef>
              <a:spcAft>
                <a:spcPct val="0"/>
              </a:spcAft>
            </a:pPr>
            <a:r>
              <a:rPr lang="es-CL" sz="2100" dirty="0">
                <a:solidFill>
                  <a:prstClr val="black"/>
                </a:solidFill>
                <a:latin typeface="Calibri" pitchFamily="34" charset="0"/>
              </a:rPr>
              <a:t>Para cada recurso a evaluar se deberá responder las siguientes preguntas:</a:t>
            </a:r>
          </a:p>
          <a:p>
            <a:pPr algn="just" eaLnBrk="0" fontAlgn="base" hangingPunct="0">
              <a:lnSpc>
                <a:spcPct val="150000"/>
              </a:lnSpc>
              <a:spcBef>
                <a:spcPct val="0"/>
              </a:spcBef>
              <a:spcAft>
                <a:spcPct val="0"/>
              </a:spcAft>
            </a:pPr>
            <a:endParaRPr lang="es-CL" sz="2100" dirty="0">
              <a:solidFill>
                <a:prstClr val="black"/>
              </a:solidFill>
              <a:latin typeface="Calibri" pitchFamily="34" charset="0"/>
            </a:endParaRP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afecta el cumplimiento de la misión y tiene </a:t>
            </a:r>
            <a:r>
              <a:rPr lang="es-CL" sz="2100" dirty="0">
                <a:solidFill>
                  <a:srgbClr val="FF0000"/>
                </a:solidFill>
                <a:latin typeface="Calibri" pitchFamily="34" charset="0"/>
              </a:rPr>
              <a:t>efectos graves o gravísimos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afecta el cumplimiento de la misión y tiene </a:t>
            </a:r>
            <a:r>
              <a:rPr lang="es-CL" sz="2100" dirty="0">
                <a:solidFill>
                  <a:srgbClr val="FF0000"/>
                </a:solidFill>
                <a:latin typeface="Calibri" pitchFamily="34" charset="0"/>
              </a:rPr>
              <a:t>efectos leves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t>
            </a:r>
            <a:r>
              <a:rPr lang="es-CL" sz="2100" dirty="0">
                <a:solidFill>
                  <a:srgbClr val="FF0000"/>
                </a:solidFill>
                <a:latin typeface="Calibri" pitchFamily="34" charset="0"/>
              </a:rPr>
              <a:t>no afecta </a:t>
            </a:r>
            <a:r>
              <a:rPr lang="es-CL" sz="2100" dirty="0">
                <a:solidFill>
                  <a:prstClr val="black"/>
                </a:solidFill>
                <a:latin typeface="Calibri" pitchFamily="34" charset="0"/>
              </a:rPr>
              <a:t>el cumplimiento de la misión o </a:t>
            </a:r>
            <a:r>
              <a:rPr lang="es-CL" sz="2100" dirty="0">
                <a:solidFill>
                  <a:srgbClr val="FF0000"/>
                </a:solidFill>
                <a:latin typeface="Calibri" pitchFamily="34" charset="0"/>
              </a:rPr>
              <a:t>no tiene efectos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endParaRPr lang="es-CL" sz="21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571161736"/>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461665"/>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2400" dirty="0">
                <a:solidFill>
                  <a:prstClr val="black"/>
                </a:solidFill>
                <a:latin typeface="Calibri" pitchFamily="34" charset="0"/>
              </a:rPr>
              <a:t>DDI 400007 “IDENTIFICACIÓN Y CLASIFICACIÓN DE ACTIVOS INSTITUCIONALES”</a:t>
            </a:r>
          </a:p>
        </p:txBody>
      </p:sp>
      <p:sp>
        <p:nvSpPr>
          <p:cNvPr id="9220" name="11 CuadroTexto"/>
          <p:cNvSpPr txBox="1">
            <a:spLocks noChangeArrowheads="1"/>
          </p:cNvSpPr>
          <p:nvPr/>
        </p:nvSpPr>
        <p:spPr bwMode="auto">
          <a:xfrm>
            <a:off x="1016001" y="1723440"/>
            <a:ext cx="9922669" cy="4404924"/>
          </a:xfrm>
          <a:prstGeom prst="rect">
            <a:avLst/>
          </a:prstGeom>
          <a:noFill/>
          <a:ln w="9525">
            <a:noFill/>
            <a:miter lim="800000"/>
            <a:headEnd/>
            <a:tailEnd/>
          </a:ln>
        </p:spPr>
        <p:txBody>
          <a:bodyPr>
            <a:spAutoFit/>
          </a:bodyPr>
          <a:lstStyle/>
          <a:p>
            <a:pPr algn="just" eaLnBrk="0" fontAlgn="base" hangingPunct="0">
              <a:lnSpc>
                <a:spcPct val="150000"/>
              </a:lnSpc>
              <a:spcBef>
                <a:spcPct val="0"/>
              </a:spcBef>
              <a:spcAft>
                <a:spcPct val="0"/>
              </a:spcAft>
            </a:pPr>
            <a:r>
              <a:rPr lang="es-CL" sz="2100" dirty="0">
                <a:solidFill>
                  <a:prstClr val="black"/>
                </a:solidFill>
                <a:latin typeface="Calibri" pitchFamily="34" charset="0"/>
              </a:rPr>
              <a:t>Para cada recurso a evaluar se deberá responder las siguientes preguntas:</a:t>
            </a:r>
          </a:p>
          <a:p>
            <a:pPr algn="just" eaLnBrk="0" fontAlgn="base" hangingPunct="0">
              <a:lnSpc>
                <a:spcPct val="150000"/>
              </a:lnSpc>
              <a:spcBef>
                <a:spcPct val="0"/>
              </a:spcBef>
              <a:spcAft>
                <a:spcPct val="0"/>
              </a:spcAft>
            </a:pPr>
            <a:endParaRPr lang="es-CL" sz="2100" dirty="0">
              <a:solidFill>
                <a:prstClr val="black"/>
              </a:solidFill>
              <a:latin typeface="Calibri" pitchFamily="34" charset="0"/>
            </a:endParaRP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afecta el cumplimiento de la misión y tiene </a:t>
            </a:r>
            <a:r>
              <a:rPr lang="es-CL" sz="2100" dirty="0">
                <a:solidFill>
                  <a:srgbClr val="FF0000"/>
                </a:solidFill>
                <a:latin typeface="Calibri" pitchFamily="34" charset="0"/>
              </a:rPr>
              <a:t>efectos graves o gravísimos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afecta el cumplimiento de la misión y tiene </a:t>
            </a:r>
            <a:r>
              <a:rPr lang="es-CL" sz="2100" dirty="0">
                <a:solidFill>
                  <a:srgbClr val="FF0000"/>
                </a:solidFill>
                <a:latin typeface="Calibri" pitchFamily="34" charset="0"/>
              </a:rPr>
              <a:t>efectos leves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r>
              <a:rPr lang="es-CL" sz="2100" dirty="0">
                <a:solidFill>
                  <a:prstClr val="black"/>
                </a:solidFill>
                <a:latin typeface="Calibri" pitchFamily="34" charset="0"/>
              </a:rPr>
              <a:t>Su divulgación, adulteración o indisponibilidad </a:t>
            </a:r>
            <a:r>
              <a:rPr lang="es-CL" sz="2100" dirty="0">
                <a:solidFill>
                  <a:srgbClr val="FF0000"/>
                </a:solidFill>
                <a:latin typeface="Calibri" pitchFamily="34" charset="0"/>
              </a:rPr>
              <a:t>no afecta </a:t>
            </a:r>
            <a:r>
              <a:rPr lang="es-CL" sz="2100" dirty="0">
                <a:solidFill>
                  <a:prstClr val="black"/>
                </a:solidFill>
                <a:latin typeface="Calibri" pitchFamily="34" charset="0"/>
              </a:rPr>
              <a:t>el cumplimiento de la misión o </a:t>
            </a:r>
            <a:r>
              <a:rPr lang="es-CL" sz="2100" dirty="0">
                <a:solidFill>
                  <a:srgbClr val="FF0000"/>
                </a:solidFill>
                <a:latin typeface="Calibri" pitchFamily="34" charset="0"/>
              </a:rPr>
              <a:t>no tiene efectos </a:t>
            </a:r>
            <a:r>
              <a:rPr lang="es-CL" sz="2100" dirty="0">
                <a:solidFill>
                  <a:prstClr val="black"/>
                </a:solidFill>
                <a:latin typeface="Calibri" pitchFamily="34" charset="0"/>
              </a:rPr>
              <a:t>en la seguridad de la UU.RR. o la Institución.</a:t>
            </a:r>
          </a:p>
          <a:p>
            <a:pPr marL="457200" indent="-457200" algn="just" eaLnBrk="0" fontAlgn="base" hangingPunct="0">
              <a:lnSpc>
                <a:spcPct val="150000"/>
              </a:lnSpc>
              <a:spcBef>
                <a:spcPct val="0"/>
              </a:spcBef>
              <a:spcAft>
                <a:spcPct val="0"/>
              </a:spcAft>
              <a:buFont typeface="+mj-lt"/>
              <a:buAutoNum type="alphaLcParenR"/>
            </a:pPr>
            <a:endParaRPr lang="es-CL" sz="21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2" name="Rectángulo redondeado 1">
            <a:extLst>
              <a:ext uri="{FF2B5EF4-FFF2-40B4-BE49-F238E27FC236}">
                <a16:creationId xmlns:a16="http://schemas.microsoft.com/office/drawing/2014/main" id="{79C7E8D1-861E-93D6-D707-1EE43AA7CB29}"/>
              </a:ext>
            </a:extLst>
          </p:cNvPr>
          <p:cNvSpPr/>
          <p:nvPr/>
        </p:nvSpPr>
        <p:spPr>
          <a:xfrm>
            <a:off x="1016000" y="2720898"/>
            <a:ext cx="10160000" cy="1962614"/>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s-CL">
              <a:solidFill>
                <a:prstClr val="white"/>
              </a:solidFill>
              <a:latin typeface="Calibri"/>
            </a:endParaRPr>
          </a:p>
        </p:txBody>
      </p:sp>
      <p:sp>
        <p:nvSpPr>
          <p:cNvPr id="3" name="Rectángulo redondeado 2">
            <a:extLst>
              <a:ext uri="{FF2B5EF4-FFF2-40B4-BE49-F238E27FC236}">
                <a16:creationId xmlns:a16="http://schemas.microsoft.com/office/drawing/2014/main" id="{4333249A-232F-EFCD-496C-3B451521254D}"/>
              </a:ext>
            </a:extLst>
          </p:cNvPr>
          <p:cNvSpPr/>
          <p:nvPr/>
        </p:nvSpPr>
        <p:spPr>
          <a:xfrm>
            <a:off x="1420851" y="5768866"/>
            <a:ext cx="9344722" cy="910714"/>
          </a:xfrm>
          <a:prstGeom prst="round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s-CL" dirty="0">
                <a:solidFill>
                  <a:prstClr val="white"/>
                </a:solidFill>
                <a:latin typeface="Calibri"/>
              </a:rPr>
              <a:t>Si en a) y b) se contesta “SÍ”, el recurso evaluado será un </a:t>
            </a:r>
            <a:r>
              <a:rPr lang="es-CL" dirty="0">
                <a:solidFill>
                  <a:srgbClr val="FF0000"/>
                </a:solidFill>
                <a:latin typeface="Calibri"/>
              </a:rPr>
              <a:t>ACTIVO INSTITUCIONAL</a:t>
            </a:r>
          </a:p>
        </p:txBody>
      </p:sp>
    </p:spTree>
    <p:extLst>
      <p:ext uri="{BB962C8B-B14F-4D97-AF65-F5344CB8AC3E}">
        <p14:creationId xmlns:p14="http://schemas.microsoft.com/office/powerpoint/2010/main" val="4163917008"/>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461665"/>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2400" dirty="0">
                <a:solidFill>
                  <a:prstClr val="black"/>
                </a:solidFill>
                <a:latin typeface="Calibri" pitchFamily="34" charset="0"/>
              </a:rPr>
              <a:t>DDI 400007 “IDENTIFICACIÓN Y CLASIFICACIÓN DE ACTIVOS INSTITUCIONALES”</a:t>
            </a:r>
          </a:p>
        </p:txBody>
      </p:sp>
      <p:sp>
        <p:nvSpPr>
          <p:cNvPr id="9220" name="11 CuadroTexto"/>
          <p:cNvSpPr txBox="1">
            <a:spLocks noChangeArrowheads="1"/>
          </p:cNvSpPr>
          <p:nvPr/>
        </p:nvSpPr>
        <p:spPr bwMode="auto">
          <a:xfrm>
            <a:off x="1016001" y="1723441"/>
            <a:ext cx="9922669" cy="1496435"/>
          </a:xfrm>
          <a:prstGeom prst="rect">
            <a:avLst/>
          </a:prstGeom>
          <a:noFill/>
          <a:ln w="9525">
            <a:noFill/>
            <a:miter lim="800000"/>
            <a:headEnd/>
            <a:tailEnd/>
          </a:ln>
        </p:spPr>
        <p:txBody>
          <a:bodyPr>
            <a:spAutoFit/>
          </a:bodyPr>
          <a:lstStyle/>
          <a:p>
            <a:pPr algn="just" eaLnBrk="0" fontAlgn="base" hangingPunct="0">
              <a:lnSpc>
                <a:spcPct val="150000"/>
              </a:lnSpc>
              <a:spcBef>
                <a:spcPct val="0"/>
              </a:spcBef>
              <a:spcAft>
                <a:spcPct val="0"/>
              </a:spcAft>
            </a:pPr>
            <a:r>
              <a:rPr lang="es-CL" sz="2100" dirty="0">
                <a:solidFill>
                  <a:prstClr val="black"/>
                </a:solidFill>
                <a:latin typeface="Calibri" pitchFamily="34" charset="0"/>
              </a:rPr>
              <a:t>Confección Listado de Activos Institucionales:</a:t>
            </a:r>
          </a:p>
          <a:p>
            <a:pPr algn="just" eaLnBrk="0" fontAlgn="base" hangingPunct="0">
              <a:lnSpc>
                <a:spcPct val="150000"/>
              </a:lnSpc>
              <a:spcBef>
                <a:spcPct val="0"/>
              </a:spcBef>
              <a:spcAft>
                <a:spcPct val="0"/>
              </a:spcAft>
            </a:pPr>
            <a:endParaRPr lang="es-CL" sz="2100" dirty="0">
              <a:solidFill>
                <a:prstClr val="black"/>
              </a:solidFill>
              <a:latin typeface="Calibri" pitchFamily="34" charset="0"/>
            </a:endParaRPr>
          </a:p>
          <a:p>
            <a:pPr marL="457200" indent="-457200" algn="just" eaLnBrk="0" fontAlgn="base" hangingPunct="0">
              <a:lnSpc>
                <a:spcPct val="150000"/>
              </a:lnSpc>
              <a:spcBef>
                <a:spcPct val="0"/>
              </a:spcBef>
              <a:spcAft>
                <a:spcPct val="0"/>
              </a:spcAft>
              <a:buFont typeface="+mj-lt"/>
              <a:buAutoNum type="alphaLcParenR"/>
            </a:pPr>
            <a:endParaRPr lang="es-CL" sz="21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graphicFrame>
        <p:nvGraphicFramePr>
          <p:cNvPr id="2" name="Tabla 1">
            <a:extLst>
              <a:ext uri="{FF2B5EF4-FFF2-40B4-BE49-F238E27FC236}">
                <a16:creationId xmlns:a16="http://schemas.microsoft.com/office/drawing/2014/main" id="{DD34BE22-1A4F-90DB-A06D-D9363BAB9C35}"/>
              </a:ext>
            </a:extLst>
          </p:cNvPr>
          <p:cNvGraphicFramePr>
            <a:graphicFrameLocks noGrp="1"/>
          </p:cNvGraphicFramePr>
          <p:nvPr/>
        </p:nvGraphicFramePr>
        <p:xfrm>
          <a:off x="1015996" y="2336418"/>
          <a:ext cx="10160008" cy="4028699"/>
        </p:xfrm>
        <a:graphic>
          <a:graphicData uri="http://schemas.openxmlformats.org/drawingml/2006/table">
            <a:tbl>
              <a:tblPr firstRow="1" bandRow="1">
                <a:tableStyleId>{5C22544A-7EE6-4342-B048-85BDC9FD1C3A}</a:tableStyleId>
              </a:tblPr>
              <a:tblGrid>
                <a:gridCol w="1270001">
                  <a:extLst>
                    <a:ext uri="{9D8B030D-6E8A-4147-A177-3AD203B41FA5}">
                      <a16:colId xmlns:a16="http://schemas.microsoft.com/office/drawing/2014/main" val="2934073949"/>
                    </a:ext>
                  </a:extLst>
                </a:gridCol>
                <a:gridCol w="1270001">
                  <a:extLst>
                    <a:ext uri="{9D8B030D-6E8A-4147-A177-3AD203B41FA5}">
                      <a16:colId xmlns:a16="http://schemas.microsoft.com/office/drawing/2014/main" val="869068507"/>
                    </a:ext>
                  </a:extLst>
                </a:gridCol>
                <a:gridCol w="1270001">
                  <a:extLst>
                    <a:ext uri="{9D8B030D-6E8A-4147-A177-3AD203B41FA5}">
                      <a16:colId xmlns:a16="http://schemas.microsoft.com/office/drawing/2014/main" val="639175982"/>
                    </a:ext>
                  </a:extLst>
                </a:gridCol>
                <a:gridCol w="1270001">
                  <a:extLst>
                    <a:ext uri="{9D8B030D-6E8A-4147-A177-3AD203B41FA5}">
                      <a16:colId xmlns:a16="http://schemas.microsoft.com/office/drawing/2014/main" val="1507783463"/>
                    </a:ext>
                  </a:extLst>
                </a:gridCol>
                <a:gridCol w="1270001">
                  <a:extLst>
                    <a:ext uri="{9D8B030D-6E8A-4147-A177-3AD203B41FA5}">
                      <a16:colId xmlns:a16="http://schemas.microsoft.com/office/drawing/2014/main" val="37131380"/>
                    </a:ext>
                  </a:extLst>
                </a:gridCol>
                <a:gridCol w="1270001">
                  <a:extLst>
                    <a:ext uri="{9D8B030D-6E8A-4147-A177-3AD203B41FA5}">
                      <a16:colId xmlns:a16="http://schemas.microsoft.com/office/drawing/2014/main" val="3744410270"/>
                    </a:ext>
                  </a:extLst>
                </a:gridCol>
                <a:gridCol w="1270001">
                  <a:extLst>
                    <a:ext uri="{9D8B030D-6E8A-4147-A177-3AD203B41FA5}">
                      <a16:colId xmlns:a16="http://schemas.microsoft.com/office/drawing/2014/main" val="1026798239"/>
                    </a:ext>
                  </a:extLst>
                </a:gridCol>
                <a:gridCol w="1270001">
                  <a:extLst>
                    <a:ext uri="{9D8B030D-6E8A-4147-A177-3AD203B41FA5}">
                      <a16:colId xmlns:a16="http://schemas.microsoft.com/office/drawing/2014/main" val="1043878435"/>
                    </a:ext>
                  </a:extLst>
                </a:gridCol>
              </a:tblGrid>
              <a:tr h="1376939">
                <a:tc>
                  <a:txBody>
                    <a:bodyPr/>
                    <a:lstStyle/>
                    <a:p>
                      <a:pPr algn="ctr"/>
                      <a:r>
                        <a:rPr lang="es-CL" dirty="0"/>
                        <a:t>Descripción del Activo</a:t>
                      </a:r>
                    </a:p>
                  </a:txBody>
                  <a:tcPr/>
                </a:tc>
                <a:tc>
                  <a:txBody>
                    <a:bodyPr/>
                    <a:lstStyle/>
                    <a:p>
                      <a:pPr algn="ctr"/>
                      <a:r>
                        <a:rPr lang="es-CL" dirty="0"/>
                        <a:t>Tipo de Activo</a:t>
                      </a:r>
                    </a:p>
                  </a:txBody>
                  <a:tcPr/>
                </a:tc>
                <a:tc>
                  <a:txBody>
                    <a:bodyPr/>
                    <a:lstStyle/>
                    <a:p>
                      <a:pPr algn="ctr"/>
                      <a:r>
                        <a:rPr lang="es-CL" dirty="0"/>
                        <a:t>Importancia o Relevancia</a:t>
                      </a:r>
                    </a:p>
                  </a:txBody>
                  <a:tcPr/>
                </a:tc>
                <a:tc>
                  <a:txBody>
                    <a:bodyPr/>
                    <a:lstStyle/>
                    <a:p>
                      <a:pPr algn="ctr"/>
                      <a:r>
                        <a:rPr lang="es-CL" dirty="0"/>
                        <a:t>Efectos de su divulgación</a:t>
                      </a:r>
                    </a:p>
                  </a:txBody>
                  <a:tcPr/>
                </a:tc>
                <a:tc>
                  <a:txBody>
                    <a:bodyPr/>
                    <a:lstStyle/>
                    <a:p>
                      <a:pPr algn="ctr"/>
                      <a:r>
                        <a:rPr lang="es-CL" dirty="0"/>
                        <a:t>Área de la Seguridad Militar</a:t>
                      </a:r>
                    </a:p>
                  </a:txBody>
                  <a:tcPr/>
                </a:tc>
                <a:tc>
                  <a:txBody>
                    <a:bodyPr/>
                    <a:lstStyle/>
                    <a:p>
                      <a:pPr algn="ctr"/>
                      <a:r>
                        <a:rPr lang="es-CL" dirty="0"/>
                        <a:t>Clasificación propuesta</a:t>
                      </a:r>
                    </a:p>
                  </a:txBody>
                  <a:tcPr/>
                </a:tc>
                <a:tc>
                  <a:txBody>
                    <a:bodyPr/>
                    <a:lstStyle/>
                    <a:p>
                      <a:pPr algn="ctr"/>
                      <a:r>
                        <a:rPr lang="es-CL" dirty="0"/>
                        <a:t>Ubicación, localización o fuente del activo a proteger</a:t>
                      </a:r>
                    </a:p>
                  </a:txBody>
                  <a:tcPr/>
                </a:tc>
                <a:tc>
                  <a:txBody>
                    <a:bodyPr/>
                    <a:lstStyle/>
                    <a:p>
                      <a:pPr algn="ctr"/>
                      <a:r>
                        <a:rPr lang="es-CL" dirty="0"/>
                        <a:t>Actividades de seguridad sugeridas</a:t>
                      </a:r>
                    </a:p>
                  </a:txBody>
                  <a:tcPr/>
                </a:tc>
                <a:extLst>
                  <a:ext uri="{0D108BD9-81ED-4DB2-BD59-A6C34878D82A}">
                    <a16:rowId xmlns:a16="http://schemas.microsoft.com/office/drawing/2014/main" val="3149047192"/>
                  </a:ext>
                </a:extLst>
              </a:tr>
              <a:tr h="2126977">
                <a:tc>
                  <a:txBody>
                    <a:bodyPr/>
                    <a:lstStyle/>
                    <a:p>
                      <a:r>
                        <a:rPr lang="es-CL" sz="1400" dirty="0"/>
                        <a:t>Describir brevemente cuál es el dato o información</a:t>
                      </a:r>
                    </a:p>
                  </a:txBody>
                  <a:tcPr/>
                </a:tc>
                <a:tc>
                  <a:txBody>
                    <a:bodyPr/>
                    <a:lstStyle/>
                    <a:p>
                      <a:r>
                        <a:rPr lang="es-CL" sz="1400" dirty="0"/>
                        <a:t>Clasificación genérica del tipo de activo.</a:t>
                      </a:r>
                    </a:p>
                    <a:p>
                      <a:endParaRPr lang="es-CL" sz="1400" dirty="0"/>
                    </a:p>
                    <a:p>
                      <a:r>
                        <a:rPr lang="es-ES" sz="1600" kern="1200" dirty="0">
                          <a:solidFill>
                            <a:schemeClr val="dk1"/>
                          </a:solidFill>
                          <a:effectLst/>
                          <a:latin typeface="+mn-lt"/>
                          <a:ea typeface="+mn-ea"/>
                          <a:cs typeface="+mn-cs"/>
                        </a:rPr>
                        <a:t>Información.</a:t>
                      </a:r>
                      <a:endParaRPr lang="es-CL" sz="1600" kern="1200" dirty="0">
                        <a:solidFill>
                          <a:schemeClr val="dk1"/>
                        </a:solidFill>
                        <a:effectLst/>
                        <a:latin typeface="+mn-lt"/>
                        <a:ea typeface="+mn-ea"/>
                        <a:cs typeface="+mn-cs"/>
                      </a:endParaRPr>
                    </a:p>
                    <a:p>
                      <a:r>
                        <a:rPr lang="es-ES" sz="1600" kern="1200" dirty="0">
                          <a:solidFill>
                            <a:schemeClr val="dk1"/>
                          </a:solidFill>
                          <a:effectLst/>
                          <a:latin typeface="+mn-lt"/>
                          <a:ea typeface="+mn-ea"/>
                          <a:cs typeface="+mn-cs"/>
                        </a:rPr>
                        <a:t>Sistemas.</a:t>
                      </a:r>
                      <a:endParaRPr lang="es-CL" sz="1600" kern="1200" dirty="0">
                        <a:solidFill>
                          <a:schemeClr val="dk1"/>
                        </a:solidFill>
                        <a:effectLst/>
                        <a:latin typeface="+mn-lt"/>
                        <a:ea typeface="+mn-ea"/>
                        <a:cs typeface="+mn-cs"/>
                      </a:endParaRPr>
                    </a:p>
                    <a:p>
                      <a:r>
                        <a:rPr lang="es-ES" sz="1600" kern="1200" dirty="0">
                          <a:solidFill>
                            <a:schemeClr val="dk1"/>
                          </a:solidFill>
                          <a:effectLst/>
                          <a:latin typeface="+mn-lt"/>
                          <a:ea typeface="+mn-ea"/>
                          <a:cs typeface="+mn-cs"/>
                        </a:rPr>
                        <a:t>Recursos Humanos.</a:t>
                      </a:r>
                      <a:endParaRPr lang="es-CL" sz="1600" kern="1200" dirty="0">
                        <a:solidFill>
                          <a:schemeClr val="dk1"/>
                        </a:solidFill>
                        <a:effectLst/>
                        <a:latin typeface="+mn-lt"/>
                        <a:ea typeface="+mn-ea"/>
                        <a:cs typeface="+mn-cs"/>
                      </a:endParaRPr>
                    </a:p>
                    <a:p>
                      <a:r>
                        <a:rPr lang="es-ES" sz="1600" kern="1200" dirty="0">
                          <a:solidFill>
                            <a:schemeClr val="dk1"/>
                          </a:solidFill>
                          <a:effectLst/>
                          <a:latin typeface="+mn-lt"/>
                          <a:ea typeface="+mn-ea"/>
                          <a:cs typeface="+mn-cs"/>
                        </a:rPr>
                        <a:t>Material.</a:t>
                      </a:r>
                      <a:endParaRPr lang="es-CL" sz="1600" kern="1200" dirty="0">
                        <a:solidFill>
                          <a:schemeClr val="dk1"/>
                        </a:solidFill>
                        <a:effectLst/>
                        <a:latin typeface="+mn-lt"/>
                        <a:ea typeface="+mn-ea"/>
                        <a:cs typeface="+mn-cs"/>
                      </a:endParaRPr>
                    </a:p>
                    <a:p>
                      <a:r>
                        <a:rPr lang="es-ES" sz="1600" kern="1200" dirty="0">
                          <a:solidFill>
                            <a:schemeClr val="dk1"/>
                          </a:solidFill>
                          <a:effectLst/>
                          <a:latin typeface="+mn-lt"/>
                          <a:ea typeface="+mn-ea"/>
                          <a:cs typeface="+mn-cs"/>
                        </a:rPr>
                        <a:t>Instalaciones</a:t>
                      </a:r>
                      <a:endParaRPr lang="es-CL" sz="1600" kern="1200" dirty="0">
                        <a:solidFill>
                          <a:schemeClr val="dk1"/>
                        </a:solidFill>
                        <a:effectLst/>
                        <a:latin typeface="+mn-lt"/>
                        <a:ea typeface="+mn-ea"/>
                        <a:cs typeface="+mn-cs"/>
                      </a:endParaRPr>
                    </a:p>
                  </a:txBody>
                  <a:tcPr/>
                </a:tc>
                <a:tc>
                  <a:txBody>
                    <a:bodyPr/>
                    <a:lstStyle/>
                    <a:p>
                      <a:r>
                        <a:rPr lang="es-CL" sz="1400" dirty="0"/>
                        <a:t>Se señala cuál es el valor y/o importancia que tiene para la institución o el País.</a:t>
                      </a:r>
                    </a:p>
                  </a:txBody>
                  <a:tcPr/>
                </a:tc>
                <a:tc>
                  <a:txBody>
                    <a:bodyPr/>
                    <a:lstStyle/>
                    <a:p>
                      <a:r>
                        <a:rPr lang="es-CL" sz="1400" dirty="0"/>
                        <a:t>Describir cuales son los efectos adversos o negativos, en caso de que dicho activo sea conocido por un adversario.</a:t>
                      </a:r>
                    </a:p>
                  </a:txBody>
                  <a:tcPr/>
                </a:tc>
                <a:tc>
                  <a:txBody>
                    <a:bodyPr/>
                    <a:lstStyle/>
                    <a:p>
                      <a:pPr marL="0" marR="0" lvl="0" indent="0" algn="l" defTabSz="761957" rtl="0" eaLnBrk="1" fontAlgn="auto" latinLnBrk="0" hangingPunct="1">
                        <a:lnSpc>
                          <a:spcPct val="100000"/>
                        </a:lnSpc>
                        <a:spcBef>
                          <a:spcPts val="0"/>
                        </a:spcBef>
                        <a:spcAft>
                          <a:spcPts val="0"/>
                        </a:spcAft>
                        <a:buClrTx/>
                        <a:buSzTx/>
                        <a:buFontTx/>
                        <a:buNone/>
                        <a:tabLst/>
                        <a:defRPr/>
                      </a:pPr>
                      <a:r>
                        <a:rPr lang="es-CL" sz="1400" dirty="0" err="1"/>
                        <a:t>Info</a:t>
                      </a:r>
                      <a:r>
                        <a:rPr lang="es-CL" sz="1400" dirty="0"/>
                        <a:t>. entregada por el Depto. A2 o DIRINTA cuando sea necesario.</a:t>
                      </a:r>
                    </a:p>
                    <a:p>
                      <a:pPr marL="0" marR="0" lvl="0" indent="0" algn="l" defTabSz="761957" rtl="0" eaLnBrk="1" fontAlgn="auto" latinLnBrk="0" hangingPunct="1">
                        <a:lnSpc>
                          <a:spcPct val="100000"/>
                        </a:lnSpc>
                        <a:spcBef>
                          <a:spcPts val="0"/>
                        </a:spcBef>
                        <a:spcAft>
                          <a:spcPts val="0"/>
                        </a:spcAft>
                        <a:buClrTx/>
                        <a:buSzTx/>
                        <a:buFontTx/>
                        <a:buNone/>
                        <a:tabLst/>
                        <a:defRPr/>
                      </a:pPr>
                      <a:r>
                        <a:rPr lang="es-CL" sz="1400" dirty="0"/>
                        <a:t>SEGFISICA</a:t>
                      </a:r>
                    </a:p>
                    <a:p>
                      <a:pPr marL="0" marR="0" lvl="0" indent="0" algn="l" defTabSz="761957" rtl="0" eaLnBrk="1" fontAlgn="auto" latinLnBrk="0" hangingPunct="1">
                        <a:lnSpc>
                          <a:spcPct val="100000"/>
                        </a:lnSpc>
                        <a:spcBef>
                          <a:spcPts val="0"/>
                        </a:spcBef>
                        <a:spcAft>
                          <a:spcPts val="0"/>
                        </a:spcAft>
                        <a:buClrTx/>
                        <a:buSzTx/>
                        <a:buFontTx/>
                        <a:buNone/>
                        <a:tabLst/>
                        <a:defRPr/>
                      </a:pPr>
                      <a:r>
                        <a:rPr lang="es-CL" sz="1400" dirty="0"/>
                        <a:t>SEGDOC</a:t>
                      </a:r>
                    </a:p>
                    <a:p>
                      <a:pPr marL="0" marR="0" lvl="0" indent="0" algn="l" defTabSz="761957" rtl="0" eaLnBrk="1" fontAlgn="auto" latinLnBrk="0" hangingPunct="1">
                        <a:lnSpc>
                          <a:spcPct val="100000"/>
                        </a:lnSpc>
                        <a:spcBef>
                          <a:spcPts val="0"/>
                        </a:spcBef>
                        <a:spcAft>
                          <a:spcPts val="0"/>
                        </a:spcAft>
                        <a:buClrTx/>
                        <a:buSzTx/>
                        <a:buFontTx/>
                        <a:buNone/>
                        <a:tabLst/>
                        <a:defRPr/>
                      </a:pPr>
                      <a:r>
                        <a:rPr lang="es-CL" sz="1400" dirty="0"/>
                        <a:t>CIBERSEG</a:t>
                      </a:r>
                    </a:p>
                    <a:p>
                      <a:pPr marL="0" marR="0" lvl="0" indent="0" algn="l" defTabSz="761957" rtl="0" eaLnBrk="1" fontAlgn="auto" latinLnBrk="0" hangingPunct="1">
                        <a:lnSpc>
                          <a:spcPct val="100000"/>
                        </a:lnSpc>
                        <a:spcBef>
                          <a:spcPts val="0"/>
                        </a:spcBef>
                        <a:spcAft>
                          <a:spcPts val="0"/>
                        </a:spcAft>
                        <a:buClrTx/>
                        <a:buSzTx/>
                        <a:buFontTx/>
                        <a:buNone/>
                        <a:tabLst/>
                        <a:defRPr/>
                      </a:pPr>
                      <a:r>
                        <a:rPr lang="es-CL" sz="1400" dirty="0"/>
                        <a:t>SEGINFO</a:t>
                      </a:r>
                    </a:p>
                    <a:p>
                      <a:pPr marL="0" marR="0" lvl="0" indent="0" algn="l" defTabSz="761957" rtl="0" eaLnBrk="1" fontAlgn="auto" latinLnBrk="0" hangingPunct="1">
                        <a:lnSpc>
                          <a:spcPct val="100000"/>
                        </a:lnSpc>
                        <a:spcBef>
                          <a:spcPts val="0"/>
                        </a:spcBef>
                        <a:spcAft>
                          <a:spcPts val="0"/>
                        </a:spcAft>
                        <a:buClrTx/>
                        <a:buSzTx/>
                        <a:buFontTx/>
                        <a:buNone/>
                        <a:tabLst/>
                        <a:defRPr/>
                      </a:pPr>
                      <a:r>
                        <a:rPr lang="es-CL" sz="1400" dirty="0"/>
                        <a:t>OPSEC</a:t>
                      </a:r>
                    </a:p>
                    <a:p>
                      <a:endParaRPr lang="es-CL" sz="1400" dirty="0"/>
                    </a:p>
                  </a:txBody>
                  <a:tcPr/>
                </a:tc>
                <a:tc>
                  <a:txBody>
                    <a:bodyPr/>
                    <a:lstStyle/>
                    <a:p>
                      <a:pPr marL="0" marR="0" lvl="0" indent="0" algn="l" defTabSz="761957" rtl="0" eaLnBrk="1" fontAlgn="auto" latinLnBrk="0" hangingPunct="1">
                        <a:lnSpc>
                          <a:spcPct val="100000"/>
                        </a:lnSpc>
                        <a:spcBef>
                          <a:spcPts val="0"/>
                        </a:spcBef>
                        <a:spcAft>
                          <a:spcPts val="0"/>
                        </a:spcAft>
                        <a:buClrTx/>
                        <a:buSzTx/>
                        <a:buFontTx/>
                        <a:buNone/>
                        <a:tabLst/>
                        <a:defRPr/>
                      </a:pPr>
                      <a:r>
                        <a:rPr lang="es-CL" sz="1400" dirty="0"/>
                        <a:t>Secreto o Reservado</a:t>
                      </a:r>
                    </a:p>
                    <a:p>
                      <a:endParaRPr lang="es-CL" sz="1400" dirty="0"/>
                    </a:p>
                  </a:txBody>
                  <a:tcPr/>
                </a:tc>
                <a:tc>
                  <a:txBody>
                    <a:bodyPr/>
                    <a:lstStyle/>
                    <a:p>
                      <a:r>
                        <a:rPr lang="es-CL" sz="1400" dirty="0"/>
                        <a:t>Indicar dónde es posible obtener acceso al activo descrito.</a:t>
                      </a:r>
                    </a:p>
                  </a:txBody>
                  <a:tcPr/>
                </a:tc>
                <a:tc>
                  <a:txBody>
                    <a:bodyPr/>
                    <a:lstStyle/>
                    <a:p>
                      <a:r>
                        <a:rPr lang="es-CL" sz="1400" dirty="0"/>
                        <a:t>Describir las medidas de seguridad sugeridas o recomendables para dar seguridad al activo descrito</a:t>
                      </a:r>
                    </a:p>
                  </a:txBody>
                  <a:tcPr/>
                </a:tc>
                <a:extLst>
                  <a:ext uri="{0D108BD9-81ED-4DB2-BD59-A6C34878D82A}">
                    <a16:rowId xmlns:a16="http://schemas.microsoft.com/office/drawing/2014/main" val="3288338818"/>
                  </a:ext>
                </a:extLst>
              </a:tr>
            </a:tbl>
          </a:graphicData>
        </a:graphic>
      </p:graphicFrame>
    </p:spTree>
    <p:extLst>
      <p:ext uri="{BB962C8B-B14F-4D97-AF65-F5344CB8AC3E}">
        <p14:creationId xmlns:p14="http://schemas.microsoft.com/office/powerpoint/2010/main" val="2288257347"/>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461665"/>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2400" dirty="0">
                <a:solidFill>
                  <a:prstClr val="black"/>
                </a:solidFill>
                <a:latin typeface="Calibri" pitchFamily="34" charset="0"/>
              </a:rPr>
              <a:t>DDI 400007 “IDENTIFICACIÓN Y CLASIFICACIÓN DE ACTIVOS INSTITUCIONALES”</a:t>
            </a:r>
          </a:p>
        </p:txBody>
      </p:sp>
      <p:sp>
        <p:nvSpPr>
          <p:cNvPr id="9220" name="11 CuadroTexto"/>
          <p:cNvSpPr txBox="1">
            <a:spLocks noChangeArrowheads="1"/>
          </p:cNvSpPr>
          <p:nvPr/>
        </p:nvSpPr>
        <p:spPr bwMode="auto">
          <a:xfrm>
            <a:off x="1016001" y="1723441"/>
            <a:ext cx="9922669" cy="1496435"/>
          </a:xfrm>
          <a:prstGeom prst="rect">
            <a:avLst/>
          </a:prstGeom>
          <a:noFill/>
          <a:ln w="9525">
            <a:noFill/>
            <a:miter lim="800000"/>
            <a:headEnd/>
            <a:tailEnd/>
          </a:ln>
        </p:spPr>
        <p:txBody>
          <a:bodyPr>
            <a:spAutoFit/>
          </a:bodyPr>
          <a:lstStyle/>
          <a:p>
            <a:pPr algn="just" eaLnBrk="0" fontAlgn="base" hangingPunct="0">
              <a:lnSpc>
                <a:spcPct val="150000"/>
              </a:lnSpc>
              <a:spcBef>
                <a:spcPct val="0"/>
              </a:spcBef>
              <a:spcAft>
                <a:spcPct val="0"/>
              </a:spcAft>
            </a:pPr>
            <a:r>
              <a:rPr lang="es-CL" sz="2100" dirty="0">
                <a:solidFill>
                  <a:prstClr val="black"/>
                </a:solidFill>
                <a:latin typeface="Calibri" pitchFamily="34" charset="0"/>
              </a:rPr>
              <a:t>Ejemplo de Confección Listado de Activos Institucionales:</a:t>
            </a:r>
          </a:p>
          <a:p>
            <a:pPr algn="just" eaLnBrk="0" fontAlgn="base" hangingPunct="0">
              <a:lnSpc>
                <a:spcPct val="150000"/>
              </a:lnSpc>
              <a:spcBef>
                <a:spcPct val="0"/>
              </a:spcBef>
              <a:spcAft>
                <a:spcPct val="0"/>
              </a:spcAft>
            </a:pPr>
            <a:endParaRPr lang="es-CL" sz="2100" dirty="0">
              <a:solidFill>
                <a:prstClr val="black"/>
              </a:solidFill>
              <a:latin typeface="Calibri" pitchFamily="34" charset="0"/>
            </a:endParaRPr>
          </a:p>
          <a:p>
            <a:pPr marL="457200" indent="-457200" algn="just" eaLnBrk="0" fontAlgn="base" hangingPunct="0">
              <a:lnSpc>
                <a:spcPct val="150000"/>
              </a:lnSpc>
              <a:spcBef>
                <a:spcPct val="0"/>
              </a:spcBef>
              <a:spcAft>
                <a:spcPct val="0"/>
              </a:spcAft>
              <a:buFont typeface="+mj-lt"/>
              <a:buAutoNum type="alphaLcParenR"/>
            </a:pPr>
            <a:endParaRPr lang="es-CL" sz="21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graphicFrame>
        <p:nvGraphicFramePr>
          <p:cNvPr id="2" name="Tabla 1">
            <a:extLst>
              <a:ext uri="{FF2B5EF4-FFF2-40B4-BE49-F238E27FC236}">
                <a16:creationId xmlns:a16="http://schemas.microsoft.com/office/drawing/2014/main" id="{DD34BE22-1A4F-90DB-A06D-D9363BAB9C35}"/>
              </a:ext>
            </a:extLst>
          </p:cNvPr>
          <p:cNvGraphicFramePr>
            <a:graphicFrameLocks noGrp="1"/>
          </p:cNvGraphicFramePr>
          <p:nvPr/>
        </p:nvGraphicFramePr>
        <p:xfrm>
          <a:off x="1015996" y="2336417"/>
          <a:ext cx="10160008" cy="3503916"/>
        </p:xfrm>
        <a:graphic>
          <a:graphicData uri="http://schemas.openxmlformats.org/drawingml/2006/table">
            <a:tbl>
              <a:tblPr firstRow="1" bandRow="1">
                <a:tableStyleId>{5C22544A-7EE6-4342-B048-85BDC9FD1C3A}</a:tableStyleId>
              </a:tblPr>
              <a:tblGrid>
                <a:gridCol w="1270001">
                  <a:extLst>
                    <a:ext uri="{9D8B030D-6E8A-4147-A177-3AD203B41FA5}">
                      <a16:colId xmlns:a16="http://schemas.microsoft.com/office/drawing/2014/main" val="2934073949"/>
                    </a:ext>
                  </a:extLst>
                </a:gridCol>
                <a:gridCol w="1270001">
                  <a:extLst>
                    <a:ext uri="{9D8B030D-6E8A-4147-A177-3AD203B41FA5}">
                      <a16:colId xmlns:a16="http://schemas.microsoft.com/office/drawing/2014/main" val="869068507"/>
                    </a:ext>
                  </a:extLst>
                </a:gridCol>
                <a:gridCol w="1270001">
                  <a:extLst>
                    <a:ext uri="{9D8B030D-6E8A-4147-A177-3AD203B41FA5}">
                      <a16:colId xmlns:a16="http://schemas.microsoft.com/office/drawing/2014/main" val="639175982"/>
                    </a:ext>
                  </a:extLst>
                </a:gridCol>
                <a:gridCol w="1270001">
                  <a:extLst>
                    <a:ext uri="{9D8B030D-6E8A-4147-A177-3AD203B41FA5}">
                      <a16:colId xmlns:a16="http://schemas.microsoft.com/office/drawing/2014/main" val="1507783463"/>
                    </a:ext>
                  </a:extLst>
                </a:gridCol>
                <a:gridCol w="1270001">
                  <a:extLst>
                    <a:ext uri="{9D8B030D-6E8A-4147-A177-3AD203B41FA5}">
                      <a16:colId xmlns:a16="http://schemas.microsoft.com/office/drawing/2014/main" val="37131380"/>
                    </a:ext>
                  </a:extLst>
                </a:gridCol>
                <a:gridCol w="1270001">
                  <a:extLst>
                    <a:ext uri="{9D8B030D-6E8A-4147-A177-3AD203B41FA5}">
                      <a16:colId xmlns:a16="http://schemas.microsoft.com/office/drawing/2014/main" val="3744410270"/>
                    </a:ext>
                  </a:extLst>
                </a:gridCol>
                <a:gridCol w="1270001">
                  <a:extLst>
                    <a:ext uri="{9D8B030D-6E8A-4147-A177-3AD203B41FA5}">
                      <a16:colId xmlns:a16="http://schemas.microsoft.com/office/drawing/2014/main" val="1026798239"/>
                    </a:ext>
                  </a:extLst>
                </a:gridCol>
                <a:gridCol w="1270001">
                  <a:extLst>
                    <a:ext uri="{9D8B030D-6E8A-4147-A177-3AD203B41FA5}">
                      <a16:colId xmlns:a16="http://schemas.microsoft.com/office/drawing/2014/main" val="1043878435"/>
                    </a:ext>
                  </a:extLst>
                </a:gridCol>
              </a:tblGrid>
              <a:tr h="1376939">
                <a:tc>
                  <a:txBody>
                    <a:bodyPr/>
                    <a:lstStyle/>
                    <a:p>
                      <a:pPr algn="ctr"/>
                      <a:r>
                        <a:rPr lang="es-CL" dirty="0"/>
                        <a:t>Descripción del Activo</a:t>
                      </a:r>
                    </a:p>
                  </a:txBody>
                  <a:tcPr/>
                </a:tc>
                <a:tc>
                  <a:txBody>
                    <a:bodyPr/>
                    <a:lstStyle/>
                    <a:p>
                      <a:pPr algn="ctr"/>
                      <a:r>
                        <a:rPr lang="es-CL" dirty="0"/>
                        <a:t>Tipo de Activo</a:t>
                      </a:r>
                    </a:p>
                  </a:txBody>
                  <a:tcPr/>
                </a:tc>
                <a:tc>
                  <a:txBody>
                    <a:bodyPr/>
                    <a:lstStyle/>
                    <a:p>
                      <a:pPr algn="ctr"/>
                      <a:r>
                        <a:rPr lang="es-CL" dirty="0"/>
                        <a:t>Importancia o Relevancia</a:t>
                      </a:r>
                    </a:p>
                  </a:txBody>
                  <a:tcPr/>
                </a:tc>
                <a:tc>
                  <a:txBody>
                    <a:bodyPr/>
                    <a:lstStyle/>
                    <a:p>
                      <a:pPr algn="ctr"/>
                      <a:r>
                        <a:rPr lang="es-CL" dirty="0"/>
                        <a:t>Efectos de su divulgación</a:t>
                      </a:r>
                    </a:p>
                  </a:txBody>
                  <a:tcPr/>
                </a:tc>
                <a:tc>
                  <a:txBody>
                    <a:bodyPr/>
                    <a:lstStyle/>
                    <a:p>
                      <a:pPr algn="ctr"/>
                      <a:r>
                        <a:rPr lang="es-CL" dirty="0"/>
                        <a:t>Área de la Seguridad Militar</a:t>
                      </a:r>
                    </a:p>
                  </a:txBody>
                  <a:tcPr/>
                </a:tc>
                <a:tc>
                  <a:txBody>
                    <a:bodyPr/>
                    <a:lstStyle/>
                    <a:p>
                      <a:pPr algn="ctr"/>
                      <a:r>
                        <a:rPr lang="es-CL" dirty="0"/>
                        <a:t>Clasificación propuesta</a:t>
                      </a:r>
                    </a:p>
                  </a:txBody>
                  <a:tcPr/>
                </a:tc>
                <a:tc>
                  <a:txBody>
                    <a:bodyPr/>
                    <a:lstStyle/>
                    <a:p>
                      <a:pPr algn="ctr"/>
                      <a:r>
                        <a:rPr lang="es-CL" dirty="0"/>
                        <a:t>Ubicación, localización o fuente del activo a proteger</a:t>
                      </a:r>
                    </a:p>
                  </a:txBody>
                  <a:tcPr/>
                </a:tc>
                <a:tc>
                  <a:txBody>
                    <a:bodyPr/>
                    <a:lstStyle/>
                    <a:p>
                      <a:pPr algn="ctr"/>
                      <a:r>
                        <a:rPr lang="es-CL" dirty="0"/>
                        <a:t>Actividades de seguridad sugeridas</a:t>
                      </a:r>
                    </a:p>
                  </a:txBody>
                  <a:tcPr/>
                </a:tc>
                <a:extLst>
                  <a:ext uri="{0D108BD9-81ED-4DB2-BD59-A6C34878D82A}">
                    <a16:rowId xmlns:a16="http://schemas.microsoft.com/office/drawing/2014/main" val="3149047192"/>
                  </a:ext>
                </a:extLst>
              </a:tr>
              <a:tr h="2126977">
                <a:tc>
                  <a:txBody>
                    <a:bodyPr/>
                    <a:lstStyle/>
                    <a:p>
                      <a:endParaRPr lang="es-CL" sz="1400" dirty="0"/>
                    </a:p>
                  </a:txBody>
                  <a:tcPr/>
                </a:tc>
                <a:tc>
                  <a:txBody>
                    <a:bodyPr/>
                    <a:lstStyle/>
                    <a:p>
                      <a:endParaRPr lang="es-CL" sz="1400" dirty="0"/>
                    </a:p>
                  </a:txBody>
                  <a:tcPr/>
                </a:tc>
                <a:tc>
                  <a:txBody>
                    <a:bodyPr/>
                    <a:lstStyle/>
                    <a:p>
                      <a:endParaRPr lang="es-CL" sz="1400" dirty="0"/>
                    </a:p>
                  </a:txBody>
                  <a:tcPr/>
                </a:tc>
                <a:tc>
                  <a:txBody>
                    <a:bodyPr/>
                    <a:lstStyle/>
                    <a:p>
                      <a:endParaRPr lang="es-CL" sz="1400" dirty="0"/>
                    </a:p>
                  </a:txBody>
                  <a:tcPr/>
                </a:tc>
                <a:tc>
                  <a:txBody>
                    <a:bodyPr/>
                    <a:lstStyle/>
                    <a:p>
                      <a:endParaRPr lang="es-CL" sz="1400" dirty="0"/>
                    </a:p>
                  </a:txBody>
                  <a:tcPr/>
                </a:tc>
                <a:tc>
                  <a:txBody>
                    <a:bodyPr/>
                    <a:lstStyle/>
                    <a:p>
                      <a:endParaRPr lang="es-CL" sz="1400" dirty="0"/>
                    </a:p>
                  </a:txBody>
                  <a:tcPr/>
                </a:tc>
                <a:tc>
                  <a:txBody>
                    <a:bodyPr/>
                    <a:lstStyle/>
                    <a:p>
                      <a:endParaRPr lang="es-CL" sz="1400" dirty="0"/>
                    </a:p>
                  </a:txBody>
                  <a:tcPr/>
                </a:tc>
                <a:tc>
                  <a:txBody>
                    <a:bodyPr/>
                    <a:lstStyle/>
                    <a:p>
                      <a:endParaRPr lang="es-CL" sz="1400" dirty="0"/>
                    </a:p>
                  </a:txBody>
                  <a:tcPr/>
                </a:tc>
                <a:extLst>
                  <a:ext uri="{0D108BD9-81ED-4DB2-BD59-A6C34878D82A}">
                    <a16:rowId xmlns:a16="http://schemas.microsoft.com/office/drawing/2014/main" val="3288338818"/>
                  </a:ext>
                </a:extLst>
              </a:tr>
            </a:tbl>
          </a:graphicData>
        </a:graphic>
      </p:graphicFrame>
    </p:spTree>
    <p:extLst>
      <p:ext uri="{BB962C8B-B14F-4D97-AF65-F5344CB8AC3E}">
        <p14:creationId xmlns:p14="http://schemas.microsoft.com/office/powerpoint/2010/main" val="576262269"/>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2717911"/>
            <a:ext cx="10287000" cy="1754326"/>
          </a:xfrm>
          <a:prstGeom prst="rect">
            <a:avLst/>
          </a:prstGeom>
          <a:solidFill>
            <a:srgbClr val="FFC000"/>
          </a:solidFill>
          <a:ln w="9525">
            <a:noFill/>
            <a:miter lim="800000"/>
            <a:headEnd/>
            <a:tailEnd/>
          </a:ln>
        </p:spPr>
        <p:txBody>
          <a:bodyPr>
            <a:spAutoFit/>
          </a:bodyPr>
          <a:lstStyle/>
          <a:p>
            <a:pPr algn="ctr" eaLnBrk="0" fontAlgn="base" hangingPunct="0">
              <a:spcBef>
                <a:spcPct val="0"/>
              </a:spcBef>
              <a:spcAft>
                <a:spcPct val="0"/>
              </a:spcAft>
            </a:pPr>
            <a:r>
              <a:rPr lang="es-CL" sz="3600" dirty="0">
                <a:solidFill>
                  <a:prstClr val="black"/>
                </a:solidFill>
                <a:latin typeface="Calibri" pitchFamily="34" charset="0"/>
              </a:rPr>
              <a:t>DDI 480001</a:t>
            </a:r>
          </a:p>
          <a:p>
            <a:pPr algn="ctr" eaLnBrk="0" fontAlgn="base" hangingPunct="0">
              <a:spcBef>
                <a:spcPct val="0"/>
              </a:spcBef>
              <a:spcAft>
                <a:spcPct val="0"/>
              </a:spcAft>
            </a:pPr>
            <a:endParaRPr lang="es-CL" sz="3600" dirty="0">
              <a:solidFill>
                <a:prstClr val="black"/>
              </a:solidFill>
              <a:latin typeface="Calibri" pitchFamily="34" charset="0"/>
            </a:endParaRPr>
          </a:p>
          <a:p>
            <a:pPr algn="ctr" eaLnBrk="0" fontAlgn="base" hangingPunct="0">
              <a:spcBef>
                <a:spcPct val="0"/>
              </a:spcBef>
              <a:spcAft>
                <a:spcPct val="0"/>
              </a:spcAft>
            </a:pPr>
            <a:r>
              <a:rPr lang="es-CL" sz="3600" dirty="0">
                <a:solidFill>
                  <a:prstClr val="black"/>
                </a:solidFill>
                <a:latin typeface="Calibri" pitchFamily="34" charset="0"/>
              </a:rPr>
              <a:t>“CONDUCCIÓN DE INCIDENTES DE SEGURIDAD”</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3276594731"/>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646331"/>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3300" dirty="0">
                <a:solidFill>
                  <a:prstClr val="black"/>
                </a:solidFill>
                <a:latin typeface="Calibri" pitchFamily="34" charset="0"/>
              </a:rPr>
              <a:t>DDI 480001 “CONDUCCIÓN DE INCIDENTES DE SEGURIDAD</a:t>
            </a:r>
            <a:r>
              <a:rPr lang="es-CL" sz="3600" dirty="0">
                <a:solidFill>
                  <a:prstClr val="black"/>
                </a:solidFill>
                <a:latin typeface="Calibri" pitchFamily="34" charset="0"/>
              </a:rPr>
              <a:t>”</a:t>
            </a:r>
          </a:p>
        </p:txBody>
      </p:sp>
      <p:sp>
        <p:nvSpPr>
          <p:cNvPr id="9220" name="11 CuadroTexto"/>
          <p:cNvSpPr txBox="1">
            <a:spLocks noChangeArrowheads="1"/>
          </p:cNvSpPr>
          <p:nvPr/>
        </p:nvSpPr>
        <p:spPr bwMode="auto">
          <a:xfrm>
            <a:off x="1105402" y="2057966"/>
            <a:ext cx="9922669" cy="4404988"/>
          </a:xfrm>
          <a:prstGeom prst="rect">
            <a:avLst/>
          </a:prstGeom>
          <a:noFill/>
          <a:ln w="9525">
            <a:solidFill>
              <a:schemeClr val="tx1"/>
            </a:solidFill>
            <a:miter lim="800000"/>
            <a:headEnd/>
            <a:tailEnd/>
          </a:ln>
        </p:spPr>
        <p:txBody>
          <a:bodyPr>
            <a:spAutoFit/>
          </a:bodyPr>
          <a:lstStyle/>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La Política de Seguridad de la Armada establece que los </a:t>
            </a:r>
            <a:r>
              <a:rPr lang="es-CL" sz="2100" dirty="0">
                <a:solidFill>
                  <a:srgbClr val="FF0000"/>
                </a:solidFill>
                <a:latin typeface="Calibri" pitchFamily="34" charset="0"/>
              </a:rPr>
              <a:t>Mandos son responsables de la seguridad de las UU.RR</a:t>
            </a:r>
            <a:r>
              <a:rPr lang="es-CL" sz="2100" dirty="0">
                <a:solidFill>
                  <a:prstClr val="black"/>
                </a:solidFill>
                <a:latin typeface="Calibri" pitchFamily="34" charset="0"/>
              </a:rPr>
              <a:t>. y eventualmente pueden enfrentar situaciones en las que se requiera una </a:t>
            </a:r>
            <a:r>
              <a:rPr lang="es-CL" sz="2100" i="1" dirty="0">
                <a:solidFill>
                  <a:prstClr val="black"/>
                </a:solidFill>
                <a:latin typeface="Calibri" pitchFamily="34" charset="0"/>
              </a:rPr>
              <a:t>Investigación de Seguridad.</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srgbClr val="FF0000"/>
                </a:solidFill>
                <a:latin typeface="Calibri" pitchFamily="34" charset="0"/>
              </a:rPr>
              <a:t>Vulneraciones</a:t>
            </a:r>
            <a:r>
              <a:rPr lang="es-CL" sz="2100" dirty="0">
                <a:solidFill>
                  <a:prstClr val="black"/>
                </a:solidFill>
                <a:latin typeface="Calibri" pitchFamily="34" charset="0"/>
              </a:rPr>
              <a:t> a la seguridad.</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Investigación de Seguridad es un p</a:t>
            </a:r>
            <a:r>
              <a:rPr lang="es-CL" sz="2100" dirty="0">
                <a:solidFill>
                  <a:srgbClr val="FF0000"/>
                </a:solidFill>
                <a:latin typeface="Calibri" pitchFamily="34" charset="0"/>
              </a:rPr>
              <a:t>roceso formal desarrollado por D.Int.A</a:t>
            </a:r>
            <a:r>
              <a:rPr lang="es-CL" sz="2100" dirty="0">
                <a:solidFill>
                  <a:prstClr val="black"/>
                </a:solidFill>
                <a:latin typeface="Calibri" pitchFamily="34" charset="0"/>
              </a:rPr>
              <a:t>. Son ejecutados por especialistas en inteligencia y, eventualmente, pueden requerir el empleo de P.E.O.I.</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Flujo de información para adoptar medidas </a:t>
            </a:r>
            <a:r>
              <a:rPr lang="es-CL" sz="2100" dirty="0">
                <a:solidFill>
                  <a:srgbClr val="FF0000"/>
                </a:solidFill>
                <a:latin typeface="Calibri" pitchFamily="34" charset="0"/>
              </a:rPr>
              <a:t>oportunas</a:t>
            </a:r>
            <a:r>
              <a:rPr lang="es-CL" sz="2100" dirty="0">
                <a:solidFill>
                  <a:prstClr val="black"/>
                </a:solidFill>
                <a:latin typeface="Calibri" pitchFamily="34" charset="0"/>
              </a:rPr>
              <a:t>.</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Clasificación interna </a:t>
            </a:r>
            <a:r>
              <a:rPr lang="es-CL" sz="2100" dirty="0">
                <a:solidFill>
                  <a:srgbClr val="FF0000"/>
                </a:solidFill>
                <a:latin typeface="Calibri" pitchFamily="34" charset="0"/>
              </a:rPr>
              <a:t>de 5 tipos de “incidentes</a:t>
            </a:r>
            <a:r>
              <a:rPr lang="es-CL" sz="2100" dirty="0">
                <a:solidFill>
                  <a:prstClr val="black"/>
                </a:solidFill>
                <a:latin typeface="Calibri" pitchFamily="34" charset="0"/>
              </a:rPr>
              <a:t>”.</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3328584393"/>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646331"/>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3300" dirty="0">
                <a:solidFill>
                  <a:prstClr val="black"/>
                </a:solidFill>
                <a:latin typeface="Calibri" pitchFamily="34" charset="0"/>
              </a:rPr>
              <a:t>DDI 480001 “CONDUCCIÓN DE INCIDENTES DE SEGURIDAD</a:t>
            </a:r>
            <a:r>
              <a:rPr lang="es-CL" sz="3600" dirty="0">
                <a:solidFill>
                  <a:prstClr val="black"/>
                </a:solidFill>
                <a:latin typeface="Calibri" pitchFamily="34" charset="0"/>
              </a:rPr>
              <a:t>”</a:t>
            </a:r>
          </a:p>
        </p:txBody>
      </p:sp>
      <p:sp>
        <p:nvSpPr>
          <p:cNvPr id="9220" name="11 CuadroTexto"/>
          <p:cNvSpPr txBox="1">
            <a:spLocks noChangeArrowheads="1"/>
          </p:cNvSpPr>
          <p:nvPr/>
        </p:nvSpPr>
        <p:spPr bwMode="auto">
          <a:xfrm>
            <a:off x="1105402" y="2057966"/>
            <a:ext cx="9922669" cy="3979936"/>
          </a:xfrm>
          <a:prstGeom prst="rect">
            <a:avLst/>
          </a:prstGeom>
          <a:noFill/>
          <a:ln w="9525">
            <a:solidFill>
              <a:schemeClr val="tx1"/>
            </a:solidFill>
            <a:miter lim="800000"/>
            <a:headEnd/>
            <a:tailEnd/>
          </a:ln>
        </p:spPr>
        <p:txBody>
          <a:bodyPr>
            <a:spAutoFit/>
          </a:bodyPr>
          <a:lstStyle/>
          <a:p>
            <a:pPr algn="just" eaLnBrk="0" fontAlgn="base" hangingPunct="0">
              <a:lnSpc>
                <a:spcPct val="150000"/>
              </a:lnSpc>
              <a:spcBef>
                <a:spcPct val="0"/>
              </a:spcBef>
              <a:spcAft>
                <a:spcPct val="0"/>
              </a:spcAft>
            </a:pPr>
            <a:r>
              <a:rPr lang="es-CL" sz="2500" b="1" dirty="0">
                <a:solidFill>
                  <a:prstClr val="black"/>
                </a:solidFill>
                <a:latin typeface="Calibri" pitchFamily="34" charset="0"/>
              </a:rPr>
              <a:t>TIPOS DE INCIDENTES DE SEGURIDAD</a:t>
            </a:r>
          </a:p>
          <a:p>
            <a:pPr marL="342900" indent="-342900" algn="just" eaLnBrk="0" fontAlgn="base" hangingPunct="0">
              <a:lnSpc>
                <a:spcPct val="150000"/>
              </a:lnSpc>
              <a:spcBef>
                <a:spcPct val="0"/>
              </a:spcBef>
              <a:spcAft>
                <a:spcPct val="0"/>
              </a:spcAft>
              <a:buFont typeface="Arial" panose="020B0604020202020204" pitchFamily="34" charset="0"/>
              <a:buChar char="•"/>
            </a:pPr>
            <a:endParaRPr lang="es-CL" sz="2100" b="1" dirty="0">
              <a:solidFill>
                <a:prstClr val="black"/>
              </a:solidFill>
              <a:latin typeface="Calibri" pitchFamily="34" charset="0"/>
            </a:endParaRP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500" dirty="0">
                <a:solidFill>
                  <a:prstClr val="black"/>
                </a:solidFill>
                <a:latin typeface="Calibri" pitchFamily="34" charset="0"/>
              </a:rPr>
              <a:t>Grupo I </a:t>
            </a:r>
            <a:r>
              <a:rPr lang="es-CL" sz="2500" i="1" dirty="0">
                <a:solidFill>
                  <a:prstClr val="black"/>
                </a:solidFill>
                <a:latin typeface="Calibri" pitchFamily="34" charset="0"/>
              </a:rPr>
              <a:t>“Internos de Personal”</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500" dirty="0">
                <a:solidFill>
                  <a:prstClr val="black"/>
                </a:solidFill>
                <a:latin typeface="Calibri" pitchFamily="34" charset="0"/>
              </a:rPr>
              <a:t>Grupo II “</a:t>
            </a:r>
            <a:r>
              <a:rPr lang="es-CL" sz="2500" i="1" dirty="0">
                <a:solidFill>
                  <a:prstClr val="black"/>
                </a:solidFill>
                <a:latin typeface="Calibri" pitchFamily="34" charset="0"/>
              </a:rPr>
              <a:t>Jurídico – Administrativos”</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500" dirty="0">
                <a:solidFill>
                  <a:prstClr val="black"/>
                </a:solidFill>
                <a:latin typeface="Calibri" pitchFamily="34" charset="0"/>
              </a:rPr>
              <a:t>Grupo III “</a:t>
            </a:r>
            <a:r>
              <a:rPr lang="es-CL" sz="2500" i="1" dirty="0">
                <a:solidFill>
                  <a:prstClr val="black"/>
                </a:solidFill>
                <a:latin typeface="Calibri" pitchFamily="34" charset="0"/>
              </a:rPr>
              <a:t>De Penetración”</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500" dirty="0">
                <a:solidFill>
                  <a:prstClr val="black"/>
                </a:solidFill>
                <a:latin typeface="Calibri" pitchFamily="34" charset="0"/>
              </a:rPr>
              <a:t>Grupo IV “</a:t>
            </a:r>
            <a:r>
              <a:rPr lang="es-CL" sz="2500" i="1" dirty="0">
                <a:solidFill>
                  <a:prstClr val="black"/>
                </a:solidFill>
                <a:latin typeface="Calibri" pitchFamily="34" charset="0"/>
              </a:rPr>
              <a:t>Informáticos”</a:t>
            </a: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500" dirty="0">
                <a:solidFill>
                  <a:prstClr val="black"/>
                </a:solidFill>
                <a:latin typeface="Calibri" pitchFamily="34" charset="0"/>
              </a:rPr>
              <a:t>Grupo V “</a:t>
            </a:r>
            <a:r>
              <a:rPr lang="es-CL" sz="2500" i="1" dirty="0">
                <a:solidFill>
                  <a:prstClr val="black"/>
                </a:solidFill>
                <a:latin typeface="Calibri" pitchFamily="34" charset="0"/>
              </a:rPr>
              <a:t>Drogas”</a:t>
            </a:r>
            <a:endParaRPr lang="es-CL" sz="25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78702782"/>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646331"/>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3300" dirty="0">
                <a:solidFill>
                  <a:prstClr val="black"/>
                </a:solidFill>
                <a:latin typeface="Calibri" pitchFamily="34" charset="0"/>
              </a:rPr>
              <a:t>DDI 480001 “CONDUCCIÓN DE INCIDENTES DE SEGURIDAD</a:t>
            </a:r>
            <a:r>
              <a:rPr lang="es-CL" sz="3600" dirty="0">
                <a:solidFill>
                  <a:prstClr val="black"/>
                </a:solidFill>
                <a:latin typeface="Calibri" pitchFamily="34" charset="0"/>
              </a:rPr>
              <a:t>”</a:t>
            </a:r>
          </a:p>
        </p:txBody>
      </p:sp>
      <p:sp>
        <p:nvSpPr>
          <p:cNvPr id="9220" name="11 CuadroTexto"/>
          <p:cNvSpPr txBox="1">
            <a:spLocks noChangeArrowheads="1"/>
          </p:cNvSpPr>
          <p:nvPr/>
        </p:nvSpPr>
        <p:spPr bwMode="auto">
          <a:xfrm>
            <a:off x="1105402" y="2057967"/>
            <a:ext cx="9922669" cy="4557017"/>
          </a:xfrm>
          <a:prstGeom prst="rect">
            <a:avLst/>
          </a:prstGeom>
          <a:noFill/>
          <a:ln w="9525">
            <a:solidFill>
              <a:schemeClr val="tx1"/>
            </a:solidFill>
            <a:miter lim="800000"/>
            <a:headEnd/>
            <a:tailEnd/>
          </a:ln>
        </p:spPr>
        <p:txBody>
          <a:bodyPr>
            <a:spAutoFit/>
          </a:bodyPr>
          <a:lstStyle/>
          <a:p>
            <a:pPr algn="just" eaLnBrk="0" fontAlgn="base" hangingPunct="0">
              <a:lnSpc>
                <a:spcPct val="150000"/>
              </a:lnSpc>
              <a:spcBef>
                <a:spcPct val="0"/>
              </a:spcBef>
              <a:spcAft>
                <a:spcPct val="0"/>
              </a:spcAft>
            </a:pPr>
            <a:r>
              <a:rPr lang="es-CL" sz="2500" b="1" dirty="0">
                <a:solidFill>
                  <a:prstClr val="black"/>
                </a:solidFill>
                <a:latin typeface="Calibri" pitchFamily="34" charset="0"/>
              </a:rPr>
              <a:t>PROCEDIMIENTOS</a:t>
            </a:r>
          </a:p>
          <a:p>
            <a:pPr marL="342900" indent="-342900" algn="just" eaLnBrk="0" fontAlgn="base" hangingPunct="0">
              <a:lnSpc>
                <a:spcPct val="150000"/>
              </a:lnSpc>
              <a:spcBef>
                <a:spcPct val="0"/>
              </a:spcBef>
              <a:spcAft>
                <a:spcPct val="0"/>
              </a:spcAft>
              <a:buFont typeface="Arial" panose="020B0604020202020204" pitchFamily="34" charset="0"/>
              <a:buChar char="•"/>
            </a:pPr>
            <a:endParaRPr lang="es-CL" sz="2100" b="1" dirty="0">
              <a:solidFill>
                <a:prstClr val="black"/>
              </a:solidFill>
              <a:latin typeface="Calibri" pitchFamily="34" charset="0"/>
            </a:endParaRP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500" dirty="0">
                <a:solidFill>
                  <a:prstClr val="black"/>
                </a:solidFill>
                <a:latin typeface="Calibri" pitchFamily="34" charset="0"/>
              </a:rPr>
              <a:t>Comandantes de UU.RR.</a:t>
            </a:r>
          </a:p>
          <a:p>
            <a:pPr marL="722313" lvl="1" indent="-342900" algn="just" eaLnBrk="0" fontAlgn="base" hangingPunct="0">
              <a:lnSpc>
                <a:spcPct val="150000"/>
              </a:lnSpc>
              <a:spcBef>
                <a:spcPct val="0"/>
              </a:spcBef>
              <a:spcAft>
                <a:spcPct val="0"/>
              </a:spcAft>
              <a:buFont typeface="Arial" panose="020B0604020202020204" pitchFamily="34" charset="0"/>
              <a:buChar char="•"/>
            </a:pPr>
            <a:r>
              <a:rPr lang="es-CL" sz="2500" i="1" dirty="0">
                <a:solidFill>
                  <a:prstClr val="black"/>
                </a:solidFill>
                <a:latin typeface="Calibri" pitchFamily="34" charset="0"/>
              </a:rPr>
              <a:t>Normas especiales por grupo.</a:t>
            </a:r>
          </a:p>
          <a:p>
            <a:pPr marL="722313" lvl="1" indent="-342900" algn="just" eaLnBrk="0" fontAlgn="base" hangingPunct="0">
              <a:lnSpc>
                <a:spcPct val="150000"/>
              </a:lnSpc>
              <a:spcBef>
                <a:spcPct val="0"/>
              </a:spcBef>
              <a:spcAft>
                <a:spcPct val="0"/>
              </a:spcAft>
              <a:buFont typeface="Arial" panose="020B0604020202020204" pitchFamily="34" charset="0"/>
              <a:buChar char="•"/>
            </a:pPr>
            <a:endParaRPr lang="es-CL" sz="2500" i="1" dirty="0">
              <a:solidFill>
                <a:prstClr val="black"/>
              </a:solidFill>
              <a:latin typeface="Calibri" pitchFamily="34" charset="0"/>
            </a:endParaRP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500" dirty="0">
                <a:solidFill>
                  <a:prstClr val="black"/>
                </a:solidFill>
                <a:latin typeface="Calibri" pitchFamily="34" charset="0"/>
              </a:rPr>
              <a:t>Departamentos A-2 Mandos Operativos y de Apoyo Operativo.</a:t>
            </a:r>
          </a:p>
          <a:p>
            <a:pPr marL="342900" indent="-342900" algn="just" eaLnBrk="0" fontAlgn="base" hangingPunct="0">
              <a:lnSpc>
                <a:spcPct val="150000"/>
              </a:lnSpc>
              <a:spcBef>
                <a:spcPct val="0"/>
              </a:spcBef>
              <a:spcAft>
                <a:spcPct val="0"/>
              </a:spcAft>
              <a:buFont typeface="Arial" panose="020B0604020202020204" pitchFamily="34" charset="0"/>
              <a:buChar char="•"/>
            </a:pPr>
            <a:endParaRPr lang="es-CL" sz="2500" i="1" dirty="0">
              <a:solidFill>
                <a:prstClr val="black"/>
              </a:solidFill>
              <a:latin typeface="Calibri" pitchFamily="34" charset="0"/>
            </a:endParaRP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500" dirty="0">
                <a:solidFill>
                  <a:prstClr val="black"/>
                </a:solidFill>
                <a:latin typeface="Calibri" pitchFamily="34" charset="0"/>
              </a:rPr>
              <a:t>Dirección de Inteligencia de la Armada.</a:t>
            </a:r>
            <a:endParaRPr lang="es-CL" sz="2500" i="1"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433693176"/>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646331"/>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3300" dirty="0">
                <a:solidFill>
                  <a:prstClr val="black"/>
                </a:solidFill>
                <a:latin typeface="Calibri" pitchFamily="34" charset="0"/>
              </a:rPr>
              <a:t>DDI 480001 “CONDUCCIÓN DE INCIDENTES DE SEGURIDAD</a:t>
            </a:r>
            <a:r>
              <a:rPr lang="es-CL" sz="3600" dirty="0">
                <a:solidFill>
                  <a:prstClr val="black"/>
                </a:solidFill>
                <a:latin typeface="Calibri" pitchFamily="34" charset="0"/>
              </a:rPr>
              <a:t>”</a:t>
            </a:r>
          </a:p>
        </p:txBody>
      </p:sp>
      <p:sp>
        <p:nvSpPr>
          <p:cNvPr id="9220" name="11 CuadroTexto"/>
          <p:cNvSpPr txBox="1">
            <a:spLocks noChangeArrowheads="1"/>
          </p:cNvSpPr>
          <p:nvPr/>
        </p:nvSpPr>
        <p:spPr bwMode="auto">
          <a:xfrm>
            <a:off x="1105402" y="1832879"/>
            <a:ext cx="9922669" cy="4912820"/>
          </a:xfrm>
          <a:prstGeom prst="rect">
            <a:avLst/>
          </a:prstGeom>
          <a:noFill/>
          <a:ln w="9525">
            <a:solidFill>
              <a:schemeClr val="tx1"/>
            </a:solidFill>
            <a:miter lim="800000"/>
            <a:headEnd/>
            <a:tailEnd/>
          </a:ln>
        </p:spPr>
        <p:txBody>
          <a:bodyPr>
            <a:spAutoFit/>
          </a:bodyPr>
          <a:lstStyle/>
          <a:p>
            <a:pPr algn="just" eaLnBrk="0" fontAlgn="base" hangingPunct="0">
              <a:lnSpc>
                <a:spcPct val="150000"/>
              </a:lnSpc>
              <a:spcBef>
                <a:spcPct val="0"/>
              </a:spcBef>
              <a:spcAft>
                <a:spcPct val="0"/>
              </a:spcAft>
            </a:pPr>
            <a:r>
              <a:rPr lang="es-CL" sz="2200" b="1" dirty="0">
                <a:solidFill>
                  <a:prstClr val="black"/>
                </a:solidFill>
                <a:latin typeface="Calibri" pitchFamily="34" charset="0"/>
              </a:rPr>
              <a:t>EJEMPLOS INCIDENTES</a:t>
            </a:r>
          </a:p>
          <a:p>
            <a:pPr algn="just" eaLnBrk="0" fontAlgn="base" hangingPunct="0">
              <a:lnSpc>
                <a:spcPct val="150000"/>
              </a:lnSpc>
              <a:spcBef>
                <a:spcPct val="0"/>
              </a:spcBef>
              <a:spcAft>
                <a:spcPct val="0"/>
              </a:spcAft>
            </a:pPr>
            <a:r>
              <a:rPr lang="es-CL" sz="2100" b="1" dirty="0">
                <a:solidFill>
                  <a:srgbClr val="FF0000"/>
                </a:solidFill>
                <a:latin typeface="Calibri" pitchFamily="34" charset="0"/>
              </a:rPr>
              <a:t>G-1</a:t>
            </a:r>
            <a:r>
              <a:rPr lang="es-CL" sz="2100" dirty="0">
                <a:solidFill>
                  <a:prstClr val="black"/>
                </a:solidFill>
                <a:latin typeface="Calibri" pitchFamily="34" charset="0"/>
              </a:rPr>
              <a:t>: </a:t>
            </a:r>
            <a:r>
              <a:rPr lang="es-CL" sz="2100" i="1" dirty="0">
                <a:solidFill>
                  <a:prstClr val="black"/>
                </a:solidFill>
                <a:latin typeface="Calibri" pitchFamily="34" charset="0"/>
              </a:rPr>
              <a:t>Servidor de la unidad reporta haber encontrado en “YOUTUBE” filmación del último ejercicio de tiro del buque. </a:t>
            </a:r>
          </a:p>
          <a:p>
            <a:pPr algn="just" eaLnBrk="0" fontAlgn="base" hangingPunct="0">
              <a:lnSpc>
                <a:spcPct val="150000"/>
              </a:lnSpc>
              <a:spcBef>
                <a:spcPct val="0"/>
              </a:spcBef>
              <a:spcAft>
                <a:spcPct val="0"/>
              </a:spcAft>
            </a:pPr>
            <a:endParaRPr lang="es-CL" sz="2100" i="1" dirty="0">
              <a:solidFill>
                <a:prstClr val="black"/>
              </a:solidFill>
              <a:latin typeface="Calibri" pitchFamily="34" charset="0"/>
            </a:endParaRPr>
          </a:p>
          <a:p>
            <a:pPr algn="just" eaLnBrk="0" fontAlgn="base" hangingPunct="0">
              <a:lnSpc>
                <a:spcPct val="150000"/>
              </a:lnSpc>
              <a:spcBef>
                <a:spcPct val="0"/>
              </a:spcBef>
              <a:spcAft>
                <a:spcPct val="0"/>
              </a:spcAft>
            </a:pPr>
            <a:r>
              <a:rPr lang="es-CL" sz="2100" b="1" dirty="0">
                <a:solidFill>
                  <a:srgbClr val="FF0000"/>
                </a:solidFill>
                <a:latin typeface="Calibri" pitchFamily="34" charset="0"/>
              </a:rPr>
              <a:t>G-2</a:t>
            </a:r>
            <a:r>
              <a:rPr lang="es-CL" sz="2100" dirty="0">
                <a:solidFill>
                  <a:prstClr val="black"/>
                </a:solidFill>
                <a:latin typeface="Calibri" pitchFamily="34" charset="0"/>
              </a:rPr>
              <a:t>: JUL 18 </a:t>
            </a:r>
            <a:r>
              <a:rPr lang="es-CL" sz="2100" i="1" dirty="0">
                <a:solidFill>
                  <a:prstClr val="black"/>
                </a:solidFill>
                <a:latin typeface="Calibri" pitchFamily="34" charset="0"/>
              </a:rPr>
              <a:t>Se le informa al 2do. Comandante del robo a un cabo de la dotación, al cual le sustrajeron cincuenta mil pesos ($ 50.000.-) desde su casillero, mientras se encontraba franco. </a:t>
            </a:r>
          </a:p>
          <a:p>
            <a:pPr algn="just" eaLnBrk="0" fontAlgn="base" hangingPunct="0">
              <a:lnSpc>
                <a:spcPct val="150000"/>
              </a:lnSpc>
              <a:spcBef>
                <a:spcPct val="0"/>
              </a:spcBef>
              <a:spcAft>
                <a:spcPct val="0"/>
              </a:spcAft>
            </a:pPr>
            <a:endParaRPr lang="es-CL" sz="2100" i="1" dirty="0">
              <a:solidFill>
                <a:prstClr val="black"/>
              </a:solidFill>
              <a:latin typeface="Calibri" pitchFamily="34" charset="0"/>
            </a:endParaRPr>
          </a:p>
          <a:p>
            <a:pPr algn="just" eaLnBrk="0" fontAlgn="base" hangingPunct="0">
              <a:lnSpc>
                <a:spcPct val="150000"/>
              </a:lnSpc>
              <a:spcBef>
                <a:spcPct val="0"/>
              </a:spcBef>
              <a:spcAft>
                <a:spcPct val="0"/>
              </a:spcAft>
            </a:pPr>
            <a:r>
              <a:rPr lang="es-CL" sz="2100" b="1" dirty="0">
                <a:solidFill>
                  <a:srgbClr val="FF0000"/>
                </a:solidFill>
                <a:latin typeface="Calibri" pitchFamily="34" charset="0"/>
              </a:rPr>
              <a:t>G-3</a:t>
            </a:r>
            <a:r>
              <a:rPr lang="es-CL" sz="2100" dirty="0">
                <a:solidFill>
                  <a:prstClr val="black"/>
                </a:solidFill>
                <a:latin typeface="Calibri" pitchFamily="34" charset="0"/>
              </a:rPr>
              <a:t>: SEP 222345, </a:t>
            </a:r>
            <a:r>
              <a:rPr lang="es-CL" sz="2100" i="1" dirty="0">
                <a:solidFill>
                  <a:prstClr val="black"/>
                </a:solidFill>
                <a:latin typeface="Calibri" pitchFamily="34" charset="0"/>
              </a:rPr>
              <a:t>Mientras unidad se encontraba fondeada en Iquique, Comandante se percata que caja fuerte camarote se hallaba abierta, faltando documentos en su interior. </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1018295051"/>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646331"/>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3300" dirty="0">
                <a:solidFill>
                  <a:prstClr val="black"/>
                </a:solidFill>
                <a:latin typeface="Calibri" pitchFamily="34" charset="0"/>
              </a:rPr>
              <a:t>DDI 480001 “CONDUCCIÓN DE INCIDENTES DE SEGURIDAD</a:t>
            </a:r>
            <a:r>
              <a:rPr lang="es-CL" sz="3600" dirty="0">
                <a:solidFill>
                  <a:prstClr val="black"/>
                </a:solidFill>
                <a:latin typeface="Calibri" pitchFamily="34" charset="0"/>
              </a:rPr>
              <a:t>”</a:t>
            </a:r>
          </a:p>
        </p:txBody>
      </p:sp>
      <p:sp>
        <p:nvSpPr>
          <p:cNvPr id="9220" name="11 CuadroTexto"/>
          <p:cNvSpPr txBox="1">
            <a:spLocks noChangeArrowheads="1"/>
          </p:cNvSpPr>
          <p:nvPr/>
        </p:nvSpPr>
        <p:spPr bwMode="auto">
          <a:xfrm>
            <a:off x="1120598" y="1948300"/>
            <a:ext cx="9922669" cy="4610365"/>
          </a:xfrm>
          <a:prstGeom prst="rect">
            <a:avLst/>
          </a:prstGeom>
          <a:noFill/>
          <a:ln w="9525">
            <a:solidFill>
              <a:schemeClr val="tx1"/>
            </a:solidFill>
            <a:miter lim="800000"/>
            <a:headEnd/>
            <a:tailEnd/>
          </a:ln>
        </p:spPr>
        <p:txBody>
          <a:bodyPr>
            <a:spAutoFit/>
          </a:bodyPr>
          <a:lstStyle/>
          <a:p>
            <a:pPr algn="just" eaLnBrk="0" fontAlgn="base" hangingPunct="0">
              <a:lnSpc>
                <a:spcPct val="150000"/>
              </a:lnSpc>
              <a:spcBef>
                <a:spcPct val="0"/>
              </a:spcBef>
              <a:spcAft>
                <a:spcPct val="0"/>
              </a:spcAft>
            </a:pPr>
            <a:r>
              <a:rPr lang="es-CL" sz="2200" b="1" dirty="0">
                <a:solidFill>
                  <a:prstClr val="black"/>
                </a:solidFill>
                <a:latin typeface="Calibri" pitchFamily="34" charset="0"/>
              </a:rPr>
              <a:t>EJEMPLOS INCIDENTES</a:t>
            </a:r>
          </a:p>
          <a:p>
            <a:pPr algn="just" eaLnBrk="0" fontAlgn="base" hangingPunct="0">
              <a:lnSpc>
                <a:spcPct val="150000"/>
              </a:lnSpc>
              <a:spcBef>
                <a:spcPct val="0"/>
              </a:spcBef>
              <a:spcAft>
                <a:spcPct val="0"/>
              </a:spcAft>
            </a:pPr>
            <a:endParaRPr lang="es-CL" sz="2200" b="1" dirty="0">
              <a:solidFill>
                <a:prstClr val="black"/>
              </a:solidFill>
              <a:latin typeface="Calibri" pitchFamily="34" charset="0"/>
            </a:endParaRPr>
          </a:p>
          <a:p>
            <a:pPr algn="just" eaLnBrk="0" fontAlgn="base" hangingPunct="0">
              <a:lnSpc>
                <a:spcPct val="150000"/>
              </a:lnSpc>
              <a:spcBef>
                <a:spcPct val="0"/>
              </a:spcBef>
              <a:spcAft>
                <a:spcPct val="0"/>
              </a:spcAft>
            </a:pPr>
            <a:r>
              <a:rPr lang="es-CL" sz="2200" b="1" dirty="0">
                <a:solidFill>
                  <a:srgbClr val="FF0000"/>
                </a:solidFill>
                <a:latin typeface="Calibri" pitchFamily="34" charset="0"/>
              </a:rPr>
              <a:t>G-4</a:t>
            </a:r>
            <a:r>
              <a:rPr lang="es-CL" sz="2200" dirty="0">
                <a:solidFill>
                  <a:prstClr val="black"/>
                </a:solidFill>
                <a:latin typeface="Calibri" pitchFamily="34" charset="0"/>
              </a:rPr>
              <a:t>: </a:t>
            </a:r>
            <a:r>
              <a:rPr lang="es-CL" sz="2200" i="1" dirty="0">
                <a:solidFill>
                  <a:prstClr val="black"/>
                </a:solidFill>
                <a:latin typeface="Calibri" pitchFamily="34" charset="0"/>
              </a:rPr>
              <a:t>Administrador de red DIRISNAV, informo a su mando que oct 12, alrededor de las 0250 hrs., se evidenció acceso con privilegios administrativos al sistema informático de control de munición. </a:t>
            </a:r>
          </a:p>
          <a:p>
            <a:pPr algn="just" eaLnBrk="0" fontAlgn="base" hangingPunct="0">
              <a:lnSpc>
                <a:spcPct val="150000"/>
              </a:lnSpc>
              <a:spcBef>
                <a:spcPct val="0"/>
              </a:spcBef>
              <a:spcAft>
                <a:spcPct val="0"/>
              </a:spcAft>
            </a:pPr>
            <a:endParaRPr lang="es-CL" sz="2200" dirty="0">
              <a:solidFill>
                <a:prstClr val="black"/>
              </a:solidFill>
              <a:latin typeface="Calibri" pitchFamily="34" charset="0"/>
            </a:endParaRPr>
          </a:p>
          <a:p>
            <a:pPr algn="just" eaLnBrk="0" fontAlgn="base" hangingPunct="0">
              <a:lnSpc>
                <a:spcPct val="150000"/>
              </a:lnSpc>
              <a:spcBef>
                <a:spcPct val="0"/>
              </a:spcBef>
              <a:spcAft>
                <a:spcPct val="0"/>
              </a:spcAft>
            </a:pPr>
            <a:r>
              <a:rPr lang="es-CL" sz="2200" b="1" dirty="0">
                <a:solidFill>
                  <a:srgbClr val="FF0000"/>
                </a:solidFill>
                <a:latin typeface="Calibri" pitchFamily="34" charset="0"/>
              </a:rPr>
              <a:t>G-5</a:t>
            </a:r>
            <a:r>
              <a:rPr lang="es-CL" sz="2200" dirty="0">
                <a:solidFill>
                  <a:prstClr val="black"/>
                </a:solidFill>
                <a:latin typeface="Calibri" pitchFamily="34" charset="0"/>
              </a:rPr>
              <a:t>: Durante revista de entrepuentes se detectó la presencia de distintos elementos destinados al consumo de tabaco y pequeña bolsa conteniendo lo que pareciera marihuana, en ropero de miembro de la dotación. </a:t>
            </a:r>
            <a:endParaRPr lang="es-CL" sz="2200" i="1"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560727191"/>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2394354"/>
            <a:ext cx="10287000" cy="2308324"/>
          </a:xfrm>
          <a:prstGeom prst="rect">
            <a:avLst/>
          </a:prstGeom>
          <a:solidFill>
            <a:srgbClr val="FFC000"/>
          </a:solidFill>
          <a:ln w="9525">
            <a:noFill/>
            <a:miter lim="800000"/>
            <a:headEnd/>
            <a:tailEnd/>
          </a:ln>
        </p:spPr>
        <p:txBody>
          <a:bodyPr>
            <a:spAutoFit/>
          </a:bodyPr>
          <a:lstStyle/>
          <a:p>
            <a:pPr algn="ctr" eaLnBrk="0" fontAlgn="base" hangingPunct="0">
              <a:spcBef>
                <a:spcPct val="0"/>
              </a:spcBef>
              <a:spcAft>
                <a:spcPct val="0"/>
              </a:spcAft>
            </a:pPr>
            <a:r>
              <a:rPr lang="es-CL" sz="3600" dirty="0">
                <a:solidFill>
                  <a:prstClr val="black"/>
                </a:solidFill>
                <a:latin typeface="Calibri" pitchFamily="34" charset="0"/>
              </a:rPr>
              <a:t>DDI 480002</a:t>
            </a:r>
          </a:p>
          <a:p>
            <a:pPr algn="ctr" eaLnBrk="0" fontAlgn="base" hangingPunct="0">
              <a:spcBef>
                <a:spcPct val="0"/>
              </a:spcBef>
              <a:spcAft>
                <a:spcPct val="0"/>
              </a:spcAft>
            </a:pPr>
            <a:endParaRPr lang="es-CL" sz="3600" dirty="0">
              <a:solidFill>
                <a:prstClr val="black"/>
              </a:solidFill>
              <a:latin typeface="Calibri" pitchFamily="34" charset="0"/>
            </a:endParaRPr>
          </a:p>
          <a:p>
            <a:pPr algn="ctr" eaLnBrk="0" fontAlgn="base" hangingPunct="0">
              <a:spcBef>
                <a:spcPct val="0"/>
              </a:spcBef>
              <a:spcAft>
                <a:spcPct val="0"/>
              </a:spcAft>
            </a:pPr>
            <a:r>
              <a:rPr lang="es-CL" sz="3600" dirty="0">
                <a:solidFill>
                  <a:prstClr val="black"/>
                </a:solidFill>
                <a:latin typeface="Calibri" pitchFamily="34" charset="0"/>
              </a:rPr>
              <a:t>“CONDUCCIÓN CASOS DE INVESTIGACIÓN DE SEGURIDAD INSTITUCIONAL”</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535807668"/>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646331"/>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3300" dirty="0">
                <a:solidFill>
                  <a:prstClr val="black"/>
                </a:solidFill>
                <a:latin typeface="Calibri" pitchFamily="34" charset="0"/>
              </a:rPr>
              <a:t>DDI 480002 “CONDUCCIÓN DE CASOS DE INVESTIGACIÓN</a:t>
            </a:r>
            <a:r>
              <a:rPr lang="es-CL" sz="3600" dirty="0">
                <a:solidFill>
                  <a:prstClr val="black"/>
                </a:solidFill>
                <a:latin typeface="Calibri" pitchFamily="34" charset="0"/>
              </a:rPr>
              <a:t>”</a:t>
            </a:r>
          </a:p>
        </p:txBody>
      </p:sp>
      <p:sp>
        <p:nvSpPr>
          <p:cNvPr id="9220" name="11 CuadroTexto"/>
          <p:cNvSpPr txBox="1">
            <a:spLocks noChangeArrowheads="1"/>
          </p:cNvSpPr>
          <p:nvPr/>
        </p:nvSpPr>
        <p:spPr bwMode="auto">
          <a:xfrm>
            <a:off x="1105402" y="2057966"/>
            <a:ext cx="9922669" cy="4404988"/>
          </a:xfrm>
          <a:prstGeom prst="rect">
            <a:avLst/>
          </a:prstGeom>
          <a:noFill/>
          <a:ln w="9525">
            <a:solidFill>
              <a:schemeClr val="tx1"/>
            </a:solidFill>
            <a:miter lim="800000"/>
            <a:headEnd/>
            <a:tailEnd/>
          </a:ln>
        </p:spPr>
        <p:txBody>
          <a:bodyPr>
            <a:spAutoFit/>
          </a:bodyPr>
          <a:lstStyle/>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Pueden ser </a:t>
            </a:r>
            <a:r>
              <a:rPr lang="es-CL" sz="2100" b="1" dirty="0">
                <a:solidFill>
                  <a:srgbClr val="FF0000"/>
                </a:solidFill>
                <a:latin typeface="Calibri" pitchFamily="34" charset="0"/>
              </a:rPr>
              <a:t>originados y conducidos </a:t>
            </a:r>
            <a:r>
              <a:rPr lang="es-CL" sz="2100" dirty="0">
                <a:solidFill>
                  <a:prstClr val="black"/>
                </a:solidFill>
                <a:latin typeface="Calibri" pitchFamily="34" charset="0"/>
              </a:rPr>
              <a:t>tanto por Departamentos A-2 de las Zonas Navales como por la Dirección de Inteligencia de la Armada.</a:t>
            </a:r>
          </a:p>
          <a:p>
            <a:pPr marL="342900" indent="-342900" algn="just" eaLnBrk="0" fontAlgn="base" hangingPunct="0">
              <a:lnSpc>
                <a:spcPct val="150000"/>
              </a:lnSpc>
              <a:spcBef>
                <a:spcPct val="0"/>
              </a:spcBef>
              <a:spcAft>
                <a:spcPct val="0"/>
              </a:spcAft>
              <a:buFont typeface="Arial" panose="020B0604020202020204" pitchFamily="34" charset="0"/>
              <a:buChar char="•"/>
            </a:pPr>
            <a:endParaRPr lang="es-CL" sz="2100" dirty="0">
              <a:solidFill>
                <a:prstClr val="black"/>
              </a:solidFill>
              <a:latin typeface="Calibri" pitchFamily="34" charset="0"/>
            </a:endParaRP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Eventualmente, y ante la necesidad de utilizar P.E.O.I., los departamentos A-2 deberán </a:t>
            </a:r>
            <a:r>
              <a:rPr lang="es-CL" sz="2100" b="1" dirty="0">
                <a:solidFill>
                  <a:srgbClr val="FF0000"/>
                </a:solidFill>
                <a:latin typeface="Calibri" pitchFamily="34" charset="0"/>
              </a:rPr>
              <a:t>traspasar</a:t>
            </a:r>
            <a:r>
              <a:rPr lang="es-CL" sz="2100" dirty="0">
                <a:solidFill>
                  <a:prstClr val="black"/>
                </a:solidFill>
                <a:latin typeface="Calibri" pitchFamily="34" charset="0"/>
              </a:rPr>
              <a:t> el caso a la D.Int.A.</a:t>
            </a:r>
          </a:p>
          <a:p>
            <a:pPr marL="342900" indent="-342900" algn="just" eaLnBrk="0" fontAlgn="base" hangingPunct="0">
              <a:lnSpc>
                <a:spcPct val="150000"/>
              </a:lnSpc>
              <a:spcBef>
                <a:spcPct val="0"/>
              </a:spcBef>
              <a:spcAft>
                <a:spcPct val="0"/>
              </a:spcAft>
              <a:buFont typeface="Arial" panose="020B0604020202020204" pitchFamily="34" charset="0"/>
              <a:buChar char="•"/>
            </a:pPr>
            <a:endParaRPr lang="es-CL" sz="2100" dirty="0">
              <a:solidFill>
                <a:prstClr val="black"/>
              </a:solidFill>
              <a:latin typeface="Calibri" pitchFamily="34" charset="0"/>
            </a:endParaRP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Cualquier Mando puede solicitar el inicio de una Investigación a respectivo Departamento A-2 guarnicional, pero sólo los Mandos Superiores de los A-2 jurisdiccionales o el Director de Inteligencia </a:t>
            </a:r>
            <a:r>
              <a:rPr lang="es-CL" sz="2100" b="1" dirty="0">
                <a:solidFill>
                  <a:srgbClr val="FF0000"/>
                </a:solidFill>
                <a:latin typeface="Calibri" pitchFamily="34" charset="0"/>
              </a:rPr>
              <a:t>podrán autorizar su apertura.</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997073891"/>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24364" y="1089135"/>
            <a:ext cx="10480431" cy="646331"/>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3300" dirty="0">
                <a:solidFill>
                  <a:prstClr val="black"/>
                </a:solidFill>
                <a:latin typeface="Calibri" pitchFamily="34" charset="0"/>
              </a:rPr>
              <a:t>DDI 480002 “CONDUCCIÓN DE CASOS DE INVESTIGACIÓN</a:t>
            </a:r>
            <a:r>
              <a:rPr lang="es-CL" sz="3600" dirty="0">
                <a:solidFill>
                  <a:prstClr val="black"/>
                </a:solidFill>
                <a:latin typeface="Calibri" pitchFamily="34" charset="0"/>
              </a:rPr>
              <a:t>”</a:t>
            </a:r>
          </a:p>
        </p:txBody>
      </p:sp>
      <p:sp>
        <p:nvSpPr>
          <p:cNvPr id="9220" name="11 CuadroTexto"/>
          <p:cNvSpPr txBox="1">
            <a:spLocks noChangeArrowheads="1"/>
          </p:cNvSpPr>
          <p:nvPr/>
        </p:nvSpPr>
        <p:spPr bwMode="auto">
          <a:xfrm>
            <a:off x="1105402" y="2057966"/>
            <a:ext cx="9922669" cy="4404988"/>
          </a:xfrm>
          <a:prstGeom prst="rect">
            <a:avLst/>
          </a:prstGeom>
          <a:noFill/>
          <a:ln w="9525">
            <a:solidFill>
              <a:schemeClr val="tx1"/>
            </a:solidFill>
            <a:miter lim="800000"/>
            <a:headEnd/>
            <a:tailEnd/>
          </a:ln>
        </p:spPr>
        <p:txBody>
          <a:bodyPr>
            <a:spAutoFit/>
          </a:bodyPr>
          <a:lstStyle/>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Las actividades investigativas deberán </a:t>
            </a:r>
            <a:r>
              <a:rPr lang="es-CL" sz="2100" b="1" i="1" dirty="0">
                <a:solidFill>
                  <a:srgbClr val="FF0000"/>
                </a:solidFill>
                <a:latin typeface="Calibri" pitchFamily="34" charset="0"/>
              </a:rPr>
              <a:t>regirse por lo dispuesto en la norma legal </a:t>
            </a:r>
            <a:r>
              <a:rPr lang="es-CL" sz="2100" dirty="0">
                <a:solidFill>
                  <a:prstClr val="black"/>
                </a:solidFill>
                <a:latin typeface="Calibri" pitchFamily="34" charset="0"/>
              </a:rPr>
              <a:t>que regula las actividades de los Servicios de Inteligencia del Estado.</a:t>
            </a:r>
          </a:p>
          <a:p>
            <a:pPr marL="342900" indent="-342900" algn="just" eaLnBrk="0" fontAlgn="base" hangingPunct="0">
              <a:lnSpc>
                <a:spcPct val="150000"/>
              </a:lnSpc>
              <a:spcBef>
                <a:spcPct val="0"/>
              </a:spcBef>
              <a:spcAft>
                <a:spcPct val="0"/>
              </a:spcAft>
              <a:buFont typeface="Arial" panose="020B0604020202020204" pitchFamily="34" charset="0"/>
              <a:buChar char="•"/>
            </a:pPr>
            <a:endParaRPr lang="es-CL" sz="2100" dirty="0">
              <a:solidFill>
                <a:prstClr val="black"/>
              </a:solidFill>
              <a:latin typeface="Calibri" pitchFamily="34" charset="0"/>
            </a:endParaRP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Departamentos </a:t>
            </a:r>
            <a:r>
              <a:rPr lang="es-CL" sz="2100" b="1" i="1" dirty="0">
                <a:solidFill>
                  <a:srgbClr val="FF0000"/>
                </a:solidFill>
                <a:latin typeface="Calibri" pitchFamily="34" charset="0"/>
              </a:rPr>
              <a:t>A-2 deben informar, cada dos meses</a:t>
            </a:r>
            <a:r>
              <a:rPr lang="es-CL" sz="2100" dirty="0">
                <a:solidFill>
                  <a:prstClr val="black"/>
                </a:solidFill>
                <a:latin typeface="Calibri" pitchFamily="34" charset="0"/>
              </a:rPr>
              <a:t>, las novedades más relevantes de los casos de investigación que estén conduciendo.</a:t>
            </a:r>
          </a:p>
          <a:p>
            <a:pPr marL="342900" indent="-342900" algn="just" eaLnBrk="0" fontAlgn="base" hangingPunct="0">
              <a:lnSpc>
                <a:spcPct val="150000"/>
              </a:lnSpc>
              <a:spcBef>
                <a:spcPct val="0"/>
              </a:spcBef>
              <a:spcAft>
                <a:spcPct val="0"/>
              </a:spcAft>
              <a:buFont typeface="Arial" panose="020B0604020202020204" pitchFamily="34" charset="0"/>
              <a:buChar char="•"/>
            </a:pPr>
            <a:endParaRPr lang="es-CL" sz="2100" dirty="0">
              <a:solidFill>
                <a:prstClr val="black"/>
              </a:solidFill>
              <a:latin typeface="Calibri" pitchFamily="34" charset="0"/>
            </a:endParaRPr>
          </a:p>
          <a:p>
            <a:pPr marL="342900" indent="-342900" algn="just" eaLnBrk="0" fontAlgn="base" hangingPunct="0">
              <a:lnSpc>
                <a:spcPct val="150000"/>
              </a:lnSpc>
              <a:spcBef>
                <a:spcPct val="0"/>
              </a:spcBef>
              <a:spcAft>
                <a:spcPct val="0"/>
              </a:spcAft>
              <a:buFont typeface="Arial" panose="020B0604020202020204" pitchFamily="34" charset="0"/>
              <a:buChar char="•"/>
            </a:pPr>
            <a:r>
              <a:rPr lang="es-CL" sz="2100" dirty="0">
                <a:solidFill>
                  <a:prstClr val="black"/>
                </a:solidFill>
                <a:latin typeface="Calibri" pitchFamily="34" charset="0"/>
              </a:rPr>
              <a:t>El cierre de los casos será dispuesto por el </a:t>
            </a:r>
            <a:r>
              <a:rPr lang="es-CL" sz="2100" dirty="0">
                <a:solidFill>
                  <a:srgbClr val="FF0000"/>
                </a:solidFill>
                <a:latin typeface="Calibri" pitchFamily="34" charset="0"/>
              </a:rPr>
              <a:t>Mando</a:t>
            </a:r>
            <a:r>
              <a:rPr lang="es-CL" sz="2100" dirty="0">
                <a:solidFill>
                  <a:prstClr val="black"/>
                </a:solidFill>
                <a:latin typeface="Calibri" pitchFamily="34" charset="0"/>
              </a:rPr>
              <a:t> que ordenó su apertura y por </a:t>
            </a:r>
            <a:r>
              <a:rPr lang="es-CL" sz="2100" dirty="0">
                <a:solidFill>
                  <a:srgbClr val="FF0000"/>
                </a:solidFill>
                <a:latin typeface="Calibri" pitchFamily="34" charset="0"/>
              </a:rPr>
              <a:t>D.Int.A. </a:t>
            </a:r>
            <a:r>
              <a:rPr lang="es-CL" sz="2100" dirty="0">
                <a:solidFill>
                  <a:prstClr val="black"/>
                </a:solidFill>
                <a:latin typeface="Calibri" pitchFamily="34" charset="0"/>
              </a:rPr>
              <a:t>cuando el caso haya sido traspasado a ésta.</a:t>
            </a:r>
          </a:p>
          <a:p>
            <a:pPr marL="342900" indent="-342900" algn="just" eaLnBrk="0" fontAlgn="base" hangingPunct="0">
              <a:lnSpc>
                <a:spcPct val="150000"/>
              </a:lnSpc>
              <a:spcBef>
                <a:spcPct val="0"/>
              </a:spcBef>
              <a:spcAft>
                <a:spcPct val="0"/>
              </a:spcAft>
              <a:buFont typeface="Arial" panose="020B0604020202020204" pitchFamily="34" charset="0"/>
              <a:buChar char="•"/>
            </a:pPr>
            <a:endParaRPr lang="es-CL" sz="21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1822211752"/>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 name="11 CuadroTexto"/>
          <p:cNvSpPr txBox="1">
            <a:spLocks noChangeArrowheads="1"/>
          </p:cNvSpPr>
          <p:nvPr/>
        </p:nvSpPr>
        <p:spPr bwMode="auto">
          <a:xfrm>
            <a:off x="1105402" y="2435293"/>
            <a:ext cx="9922669" cy="3751540"/>
          </a:xfrm>
          <a:prstGeom prst="rect">
            <a:avLst/>
          </a:prstGeom>
          <a:noFill/>
          <a:ln w="9525">
            <a:solidFill>
              <a:schemeClr val="tx1"/>
            </a:solidFill>
            <a:miter lim="800000"/>
            <a:headEnd/>
            <a:tailEnd/>
          </a:ln>
        </p:spPr>
        <p:txBody>
          <a:bodyPr>
            <a:spAutoFit/>
          </a:bodyPr>
          <a:lstStyle/>
          <a:p>
            <a:pPr marL="0" lvl="1" algn="ctr" eaLnBrk="0" fontAlgn="base" hangingPunct="0">
              <a:lnSpc>
                <a:spcPct val="150000"/>
              </a:lnSpc>
              <a:spcBef>
                <a:spcPct val="0"/>
              </a:spcBef>
              <a:spcAft>
                <a:spcPct val="0"/>
              </a:spcAft>
            </a:pPr>
            <a:r>
              <a:rPr lang="es-CL" sz="2300" dirty="0">
                <a:solidFill>
                  <a:prstClr val="black"/>
                </a:solidFill>
                <a:latin typeface="Arial" panose="020B0604020202020204" pitchFamily="34" charset="0"/>
                <a:ea typeface="Times New Roman" panose="02020603050405020304" pitchFamily="18" charset="0"/>
              </a:rPr>
              <a:t>Es imperativo poner especial énfasis en </a:t>
            </a:r>
            <a:r>
              <a:rPr lang="es-CL" sz="2300" b="1" dirty="0">
                <a:solidFill>
                  <a:srgbClr val="FF0000"/>
                </a:solidFill>
                <a:latin typeface="Arial" panose="020B0604020202020204" pitchFamily="34" charset="0"/>
                <a:ea typeface="Times New Roman" panose="02020603050405020304" pitchFamily="18" charset="0"/>
              </a:rPr>
              <a:t>la rigurosidad y exactitud de las informaciones y apreciaciones</a:t>
            </a:r>
            <a:r>
              <a:rPr lang="es-CL" sz="2300" dirty="0">
                <a:solidFill>
                  <a:prstClr val="black"/>
                </a:solidFill>
                <a:latin typeface="Arial" panose="020B0604020202020204" pitchFamily="34" charset="0"/>
                <a:ea typeface="Times New Roman" panose="02020603050405020304" pitchFamily="18" charset="0"/>
              </a:rPr>
              <a:t> que contengan los registros e informes asociados a los Casos de Investigación; debiendo tener en cuenta que éstos últimos deben considerarse </a:t>
            </a:r>
            <a:r>
              <a:rPr lang="es-CL" sz="2300" b="1" dirty="0">
                <a:solidFill>
                  <a:srgbClr val="FF0000"/>
                </a:solidFill>
                <a:latin typeface="Arial" panose="020B0604020202020204" pitchFamily="34" charset="0"/>
                <a:ea typeface="Times New Roman" panose="02020603050405020304" pitchFamily="18" charset="0"/>
              </a:rPr>
              <a:t>documentos Oficiales </a:t>
            </a:r>
            <a:r>
              <a:rPr lang="es-CL" sz="2300" dirty="0">
                <a:solidFill>
                  <a:prstClr val="black"/>
                </a:solidFill>
                <a:latin typeface="Arial" panose="020B0604020202020204" pitchFamily="34" charset="0"/>
                <a:ea typeface="Times New Roman" panose="02020603050405020304" pitchFamily="18" charset="0"/>
              </a:rPr>
              <a:t>que, según la norma legal que regula las actividades de los Servicios de Inteligencia del Estado, </a:t>
            </a:r>
            <a:r>
              <a:rPr lang="es-CL" sz="2300" b="1" dirty="0">
                <a:solidFill>
                  <a:srgbClr val="FF0000"/>
                </a:solidFill>
                <a:latin typeface="Arial" panose="020B0604020202020204" pitchFamily="34" charset="0"/>
                <a:ea typeface="Times New Roman" panose="02020603050405020304" pitchFamily="18" charset="0"/>
              </a:rPr>
              <a:t>podrían ser requeridos por organismos externos a la Institución.</a:t>
            </a:r>
            <a:endParaRPr lang="es-CL" sz="2300" b="1" dirty="0">
              <a:solidFill>
                <a:srgbClr val="FF0000"/>
              </a:solidFill>
              <a:latin typeface="Calibri" pitchFamily="34" charset="0"/>
            </a:endParaRPr>
          </a:p>
        </p:txBody>
      </p:sp>
      <p:sp>
        <p:nvSpPr>
          <p:cNvPr id="10" name="10 CuadroTexto">
            <a:extLst>
              <a:ext uri="{FF2B5EF4-FFF2-40B4-BE49-F238E27FC236}">
                <a16:creationId xmlns:a16="http://schemas.microsoft.com/office/drawing/2014/main" id="{8850838B-9982-4039-96FD-D768377D2464}"/>
              </a:ext>
            </a:extLst>
          </p:cNvPr>
          <p:cNvSpPr txBox="1">
            <a:spLocks noChangeArrowheads="1"/>
          </p:cNvSpPr>
          <p:nvPr/>
        </p:nvSpPr>
        <p:spPr bwMode="auto">
          <a:xfrm>
            <a:off x="924364" y="1089135"/>
            <a:ext cx="10480431" cy="646331"/>
          </a:xfrm>
          <a:prstGeom prst="rect">
            <a:avLst/>
          </a:prstGeom>
          <a:solidFill>
            <a:srgbClr val="FFC000"/>
          </a:solidFill>
          <a:ln w="9525">
            <a:noFill/>
            <a:miter lim="800000"/>
            <a:headEnd/>
            <a:tailEnd/>
          </a:ln>
        </p:spPr>
        <p:txBody>
          <a:bodyPr wrap="square">
            <a:spAutoFit/>
          </a:bodyPr>
          <a:lstStyle/>
          <a:p>
            <a:pPr eaLnBrk="0" fontAlgn="base" hangingPunct="0">
              <a:spcBef>
                <a:spcPct val="0"/>
              </a:spcBef>
              <a:spcAft>
                <a:spcPct val="0"/>
              </a:spcAft>
            </a:pPr>
            <a:r>
              <a:rPr lang="es-CL" sz="3300" dirty="0">
                <a:solidFill>
                  <a:prstClr val="black"/>
                </a:solidFill>
                <a:latin typeface="Calibri" pitchFamily="34" charset="0"/>
              </a:rPr>
              <a:t>DDI 480002 “CONDUCCIÓN DE CASOS DE INVESTIGACIÓN</a:t>
            </a:r>
            <a:r>
              <a:rPr lang="es-CL" sz="3600" dirty="0">
                <a:solidFill>
                  <a:prstClr val="black"/>
                </a:solidFill>
                <a:latin typeface="Calibri" pitchFamily="34" charset="0"/>
              </a:rPr>
              <a:t>”</a:t>
            </a:r>
          </a:p>
        </p:txBody>
      </p:sp>
    </p:spTree>
    <p:extLst>
      <p:ext uri="{BB962C8B-B14F-4D97-AF65-F5344CB8AC3E}">
        <p14:creationId xmlns:p14="http://schemas.microsoft.com/office/powerpoint/2010/main" val="3556685956"/>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2717911"/>
            <a:ext cx="10287000" cy="1754326"/>
          </a:xfrm>
          <a:prstGeom prst="rect">
            <a:avLst/>
          </a:prstGeom>
          <a:solidFill>
            <a:srgbClr val="FFC000"/>
          </a:solidFill>
          <a:ln w="9525">
            <a:noFill/>
            <a:miter lim="800000"/>
            <a:headEnd/>
            <a:tailEnd/>
          </a:ln>
        </p:spPr>
        <p:txBody>
          <a:bodyPr>
            <a:spAutoFit/>
          </a:bodyPr>
          <a:lstStyle/>
          <a:p>
            <a:pPr algn="ctr" eaLnBrk="0" fontAlgn="base" hangingPunct="0">
              <a:spcBef>
                <a:spcPct val="0"/>
              </a:spcBef>
              <a:spcAft>
                <a:spcPct val="0"/>
              </a:spcAft>
            </a:pPr>
            <a:r>
              <a:rPr lang="es-CL" sz="3600" dirty="0">
                <a:solidFill>
                  <a:prstClr val="black"/>
                </a:solidFill>
                <a:latin typeface="Calibri" pitchFamily="34" charset="0"/>
              </a:rPr>
              <a:t>DDI 410002 </a:t>
            </a:r>
          </a:p>
          <a:p>
            <a:pPr algn="ctr" eaLnBrk="0" fontAlgn="base" hangingPunct="0">
              <a:spcBef>
                <a:spcPct val="0"/>
              </a:spcBef>
              <a:spcAft>
                <a:spcPct val="0"/>
              </a:spcAft>
            </a:pPr>
            <a:endParaRPr lang="es-CL" sz="3600" dirty="0">
              <a:solidFill>
                <a:prstClr val="black"/>
              </a:solidFill>
              <a:latin typeface="Calibri" pitchFamily="34" charset="0"/>
            </a:endParaRPr>
          </a:p>
          <a:p>
            <a:pPr algn="ctr" eaLnBrk="0" fontAlgn="base" hangingPunct="0">
              <a:spcBef>
                <a:spcPct val="0"/>
              </a:spcBef>
              <a:spcAft>
                <a:spcPct val="0"/>
              </a:spcAft>
            </a:pPr>
            <a:r>
              <a:rPr lang="es-CL" sz="3600" dirty="0">
                <a:solidFill>
                  <a:prstClr val="black"/>
                </a:solidFill>
                <a:latin typeface="Calibri" pitchFamily="34" charset="0"/>
              </a:rPr>
              <a:t>“ACCESO AL SECRETO MILITAR”</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74566977"/>
      </p:ext>
    </p:ext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410002 “ACCESO AL SECRETO MILITAR”</a:t>
            </a:r>
          </a:p>
        </p:txBody>
      </p:sp>
      <p:sp>
        <p:nvSpPr>
          <p:cNvPr id="9220" name="11 CuadroTexto"/>
          <p:cNvSpPr txBox="1">
            <a:spLocks noChangeArrowheads="1"/>
          </p:cNvSpPr>
          <p:nvPr/>
        </p:nvSpPr>
        <p:spPr bwMode="auto">
          <a:xfrm>
            <a:off x="1105402" y="2033251"/>
            <a:ext cx="9922669" cy="4693593"/>
          </a:xfrm>
          <a:prstGeom prst="rect">
            <a:avLst/>
          </a:prstGeom>
          <a:noFill/>
          <a:ln w="9525">
            <a:solidFill>
              <a:schemeClr val="tx1"/>
            </a:solidFill>
            <a:miter lim="800000"/>
            <a:headEnd/>
            <a:tailEnd/>
          </a:ln>
        </p:spPr>
        <p:txBody>
          <a:bodyPr>
            <a:spAutoFit/>
          </a:bodyPr>
          <a:lstStyle/>
          <a:p>
            <a:pPr algn="just" eaLnBrk="0" fontAlgn="base" hangingPunct="0">
              <a:spcBef>
                <a:spcPct val="0"/>
              </a:spcBef>
              <a:spcAft>
                <a:spcPct val="0"/>
              </a:spcAft>
            </a:pPr>
            <a:r>
              <a:rPr lang="es-CL" sz="2300" dirty="0">
                <a:solidFill>
                  <a:prstClr val="black"/>
                </a:solidFill>
                <a:latin typeface="Calibri" pitchFamily="34" charset="0"/>
              </a:rPr>
              <a:t>Esta DDI establece el procedimiento a seguir para </a:t>
            </a:r>
            <a:r>
              <a:rPr lang="es-CL" sz="2300" dirty="0">
                <a:solidFill>
                  <a:srgbClr val="FF0000"/>
                </a:solidFill>
                <a:latin typeface="Calibri" pitchFamily="34" charset="0"/>
              </a:rPr>
              <a:t>otorgar</a:t>
            </a:r>
            <a:r>
              <a:rPr lang="es-CL" sz="2300" dirty="0">
                <a:solidFill>
                  <a:prstClr val="black"/>
                </a:solidFill>
                <a:latin typeface="Calibri" pitchFamily="34" charset="0"/>
              </a:rPr>
              <a:t> acceso al Secreto Militar.</a:t>
            </a:r>
          </a:p>
          <a:p>
            <a:pPr algn="just" eaLnBrk="0" fontAlgn="base" hangingPunct="0">
              <a:spcBef>
                <a:spcPct val="0"/>
              </a:spcBef>
              <a:spcAft>
                <a:spcPct val="0"/>
              </a:spcAft>
            </a:pPr>
            <a:endParaRPr lang="es-CL" sz="2300" dirty="0">
              <a:solidFill>
                <a:prstClr val="black"/>
              </a:solidFill>
              <a:latin typeface="Calibri" pitchFamily="34" charset="0"/>
            </a:endParaRPr>
          </a:p>
          <a:p>
            <a:pPr algn="just" eaLnBrk="0" fontAlgn="base" hangingPunct="0">
              <a:spcBef>
                <a:spcPct val="0"/>
              </a:spcBef>
              <a:spcAft>
                <a:spcPct val="0"/>
              </a:spcAft>
            </a:pPr>
            <a:r>
              <a:rPr lang="es-CL" sz="2300" dirty="0">
                <a:solidFill>
                  <a:prstClr val="black"/>
                </a:solidFill>
                <a:latin typeface="Calibri" pitchFamily="34" charset="0"/>
              </a:rPr>
              <a:t>La autorización de Acceso al Secreto Militar (</a:t>
            </a:r>
            <a:r>
              <a:rPr lang="es-CL" sz="2300" b="1" dirty="0">
                <a:solidFill>
                  <a:prstClr val="black"/>
                </a:solidFill>
                <a:latin typeface="Calibri" pitchFamily="34" charset="0"/>
              </a:rPr>
              <a:t>RESAC</a:t>
            </a:r>
            <a:r>
              <a:rPr lang="es-CL" sz="2300" dirty="0">
                <a:solidFill>
                  <a:prstClr val="black"/>
                </a:solidFill>
                <a:latin typeface="Calibri" pitchFamily="34" charset="0"/>
              </a:rPr>
              <a:t>) es una resolución que confecciona el </a:t>
            </a:r>
            <a:r>
              <a:rPr lang="es-CL" sz="2300" dirty="0">
                <a:solidFill>
                  <a:srgbClr val="FF0000"/>
                </a:solidFill>
                <a:latin typeface="Calibri" pitchFamily="34" charset="0"/>
              </a:rPr>
              <a:t>Comandante o Jefe de la Unidad o Repartición</a:t>
            </a:r>
            <a:r>
              <a:rPr lang="es-CL" sz="2300" dirty="0">
                <a:solidFill>
                  <a:prstClr val="black"/>
                </a:solidFill>
                <a:latin typeface="Calibri" pitchFamily="34" charset="0"/>
              </a:rPr>
              <a:t> con el objeto de determinar los niveles de acceso que tendrá todo el personal bajo su mando para trabajar con material o información sensible.</a:t>
            </a:r>
          </a:p>
          <a:p>
            <a:pPr algn="just" eaLnBrk="0" fontAlgn="base" hangingPunct="0">
              <a:spcBef>
                <a:spcPct val="0"/>
              </a:spcBef>
              <a:spcAft>
                <a:spcPct val="0"/>
              </a:spcAft>
            </a:pPr>
            <a:endParaRPr lang="es-CL" sz="2300" dirty="0">
              <a:solidFill>
                <a:prstClr val="black"/>
              </a:solidFill>
              <a:latin typeface="Calibri" pitchFamily="34" charset="0"/>
            </a:endParaRPr>
          </a:p>
          <a:p>
            <a:pPr algn="just" eaLnBrk="0" fontAlgn="base" hangingPunct="0">
              <a:spcBef>
                <a:spcPct val="0"/>
              </a:spcBef>
              <a:spcAft>
                <a:spcPct val="0"/>
              </a:spcAft>
            </a:pPr>
            <a:r>
              <a:rPr lang="es-CL" sz="2300" dirty="0">
                <a:solidFill>
                  <a:prstClr val="black"/>
                </a:solidFill>
                <a:latin typeface="Calibri" pitchFamily="34" charset="0"/>
              </a:rPr>
              <a:t>La Acreditación de Seguridad emitida por la D.INT.A., a través de los Departamento A-2, es una </a:t>
            </a:r>
            <a:r>
              <a:rPr lang="es-CL" sz="2300" dirty="0">
                <a:solidFill>
                  <a:srgbClr val="FF0000"/>
                </a:solidFill>
                <a:latin typeface="Calibri" pitchFamily="34" charset="0"/>
              </a:rPr>
              <a:t>certificación de los privilegios otorgados en la RESAC y cuyo objetivo es asesorar al Mando</a:t>
            </a:r>
            <a:r>
              <a:rPr lang="es-CL" sz="2300" dirty="0">
                <a:solidFill>
                  <a:prstClr val="black"/>
                </a:solidFill>
                <a:latin typeface="Calibri" pitchFamily="34" charset="0"/>
              </a:rPr>
              <a:t> en base a otros antecedentes disponibles, respecto a la probidad, confiabilidad, y cualidades mínimas necesarias que posee el personal para trabajar con información o material clasificado.</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430183531"/>
      </p:ext>
    </p:extLst>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410002 “ACCESO AL SECRETO MILITAR”</a:t>
            </a:r>
          </a:p>
        </p:txBody>
      </p:sp>
      <p:sp>
        <p:nvSpPr>
          <p:cNvPr id="9220" name="11 CuadroTexto"/>
          <p:cNvSpPr txBox="1">
            <a:spLocks noChangeArrowheads="1"/>
          </p:cNvSpPr>
          <p:nvPr/>
        </p:nvSpPr>
        <p:spPr bwMode="auto">
          <a:xfrm>
            <a:off x="1105402" y="2033250"/>
            <a:ext cx="9922669" cy="4339650"/>
          </a:xfrm>
          <a:prstGeom prst="rect">
            <a:avLst/>
          </a:prstGeom>
          <a:noFill/>
          <a:ln w="9525">
            <a:solidFill>
              <a:schemeClr val="tx1"/>
            </a:solidFill>
            <a:miter lim="800000"/>
            <a:headEnd/>
            <a:tailEnd/>
          </a:ln>
        </p:spPr>
        <p:txBody>
          <a:bodyPr>
            <a:spAutoFit/>
          </a:bodyPr>
          <a:lstStyle/>
          <a:p>
            <a:pPr algn="just" eaLnBrk="0" fontAlgn="base" hangingPunct="0">
              <a:spcBef>
                <a:spcPct val="0"/>
              </a:spcBef>
              <a:spcAft>
                <a:spcPct val="0"/>
              </a:spcAft>
            </a:pPr>
            <a:r>
              <a:rPr lang="es-CL" sz="2300" dirty="0">
                <a:solidFill>
                  <a:prstClr val="black"/>
                </a:solidFill>
                <a:latin typeface="Calibri" pitchFamily="34" charset="0"/>
              </a:rPr>
              <a:t>Algunas responsabilidades para otorgar acceso al Secreto Militar son:</a:t>
            </a:r>
          </a:p>
          <a:p>
            <a:pPr algn="just" eaLnBrk="0" fontAlgn="base" hangingPunct="0">
              <a:spcBef>
                <a:spcPct val="0"/>
              </a:spcBef>
              <a:spcAft>
                <a:spcPct val="0"/>
              </a:spcAft>
            </a:pPr>
            <a:endParaRPr lang="es-CL" sz="2300" dirty="0">
              <a:solidFill>
                <a:prstClr val="black"/>
              </a:solidFill>
              <a:latin typeface="Calibri" pitchFamily="34" charset="0"/>
            </a:endParaRPr>
          </a:p>
          <a:p>
            <a:pPr marL="342900" indent="-342900" algn="just" eaLnBrk="0" fontAlgn="base" hangingPunct="0">
              <a:spcBef>
                <a:spcPct val="0"/>
              </a:spcBef>
              <a:spcAft>
                <a:spcPct val="0"/>
              </a:spcAft>
              <a:buFontTx/>
              <a:buChar char="-"/>
            </a:pPr>
            <a:r>
              <a:rPr lang="es-CL" sz="2300" b="1" dirty="0">
                <a:solidFill>
                  <a:prstClr val="black"/>
                </a:solidFill>
                <a:latin typeface="Calibri" pitchFamily="34" charset="0"/>
              </a:rPr>
              <a:t>Comandante UU.RR.:</a:t>
            </a:r>
          </a:p>
          <a:p>
            <a:pPr marL="342900" indent="-342900" algn="just" eaLnBrk="0" fontAlgn="base" hangingPunct="0">
              <a:spcBef>
                <a:spcPct val="0"/>
              </a:spcBef>
              <a:spcAft>
                <a:spcPct val="0"/>
              </a:spcAft>
              <a:buFontTx/>
              <a:buChar char="-"/>
            </a:pPr>
            <a:endParaRPr lang="es-CL" sz="2300" b="1" dirty="0">
              <a:solidFill>
                <a:prstClr val="black"/>
              </a:solidFill>
              <a:latin typeface="Calibri" pitchFamily="34" charset="0"/>
            </a:endParaRPr>
          </a:p>
          <a:p>
            <a:pPr marL="722313" lvl="1" indent="-342900" algn="just" eaLnBrk="0" fontAlgn="base" hangingPunct="0">
              <a:spcBef>
                <a:spcPct val="0"/>
              </a:spcBef>
              <a:spcAft>
                <a:spcPct val="0"/>
              </a:spcAft>
              <a:buFontTx/>
              <a:buChar char="-"/>
            </a:pPr>
            <a:r>
              <a:rPr lang="es-CL" sz="2300" dirty="0">
                <a:solidFill>
                  <a:prstClr val="black"/>
                </a:solidFill>
                <a:latin typeface="Calibri" pitchFamily="34" charset="0"/>
              </a:rPr>
              <a:t>Otorgar Acceso al Secreto Militar, a todo el personal bajo su mando, considerando los antecedentes recopilados por el </a:t>
            </a:r>
            <a:r>
              <a:rPr lang="es-CL" sz="2300" dirty="0">
                <a:solidFill>
                  <a:srgbClr val="FF0000"/>
                </a:solidFill>
                <a:latin typeface="Calibri" pitchFamily="34" charset="0"/>
              </a:rPr>
              <a:t>Oficial de Seguridad</a:t>
            </a:r>
            <a:r>
              <a:rPr lang="es-CL" sz="2300" dirty="0">
                <a:solidFill>
                  <a:prstClr val="black"/>
                </a:solidFill>
                <a:latin typeface="Calibri" pitchFamily="34" charset="0"/>
              </a:rPr>
              <a:t>, relacionados con problemas financieros, bajo alcance líquido, problemas judiciales, faltas graves a la disciplina, consumo de alcohol o drogas y resultado de visitas domiciliarias.</a:t>
            </a:r>
          </a:p>
          <a:p>
            <a:pPr marL="379413" lvl="1" algn="just" eaLnBrk="0" fontAlgn="base" hangingPunct="0">
              <a:spcBef>
                <a:spcPct val="0"/>
              </a:spcBef>
              <a:spcAft>
                <a:spcPct val="0"/>
              </a:spcAft>
            </a:pPr>
            <a:endParaRPr lang="es-CL" sz="2300" dirty="0">
              <a:solidFill>
                <a:prstClr val="black"/>
              </a:solidFill>
              <a:latin typeface="Calibri" pitchFamily="34" charset="0"/>
            </a:endParaRPr>
          </a:p>
          <a:p>
            <a:pPr marL="722313" lvl="1" indent="-342900" algn="just" eaLnBrk="0" fontAlgn="base" hangingPunct="0">
              <a:spcBef>
                <a:spcPct val="0"/>
              </a:spcBef>
              <a:spcAft>
                <a:spcPct val="0"/>
              </a:spcAft>
              <a:buFontTx/>
              <a:buChar char="-"/>
            </a:pPr>
            <a:r>
              <a:rPr lang="es-CL" sz="2300" dirty="0">
                <a:solidFill>
                  <a:prstClr val="black"/>
                </a:solidFill>
                <a:latin typeface="Calibri" pitchFamily="34" charset="0"/>
              </a:rPr>
              <a:t>Enviar la RESAC al Departamento A-2 correspondiente, antes del 15 de Marzo de cada año.</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70442" y="2332038"/>
            <a:ext cx="1271879" cy="968375"/>
          </a:xfrm>
          <a:prstGeom prst="ellipse">
            <a:avLst/>
          </a:prstGeom>
        </p:spPr>
      </p:pic>
    </p:spTree>
    <p:extLst>
      <p:ext uri="{BB962C8B-B14F-4D97-AF65-F5344CB8AC3E}">
        <p14:creationId xmlns:p14="http://schemas.microsoft.com/office/powerpoint/2010/main" val="3229871183"/>
      </p:ext>
    </p:extLst>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410002 “ACCESO AL SECRETO MILITAR”</a:t>
            </a:r>
          </a:p>
        </p:txBody>
      </p:sp>
      <p:sp>
        <p:nvSpPr>
          <p:cNvPr id="9220" name="11 CuadroTexto"/>
          <p:cNvSpPr txBox="1">
            <a:spLocks noChangeArrowheads="1"/>
          </p:cNvSpPr>
          <p:nvPr/>
        </p:nvSpPr>
        <p:spPr bwMode="auto">
          <a:xfrm>
            <a:off x="1105402" y="2033250"/>
            <a:ext cx="9922669" cy="3985706"/>
          </a:xfrm>
          <a:prstGeom prst="rect">
            <a:avLst/>
          </a:prstGeom>
          <a:noFill/>
          <a:ln w="9525">
            <a:solidFill>
              <a:schemeClr val="tx1"/>
            </a:solidFill>
            <a:miter lim="800000"/>
            <a:headEnd/>
            <a:tailEnd/>
          </a:ln>
        </p:spPr>
        <p:txBody>
          <a:bodyPr>
            <a:spAutoFit/>
          </a:bodyPr>
          <a:lstStyle/>
          <a:p>
            <a:pPr algn="just" eaLnBrk="0" fontAlgn="base" hangingPunct="0">
              <a:spcBef>
                <a:spcPct val="0"/>
              </a:spcBef>
              <a:spcAft>
                <a:spcPct val="0"/>
              </a:spcAft>
            </a:pPr>
            <a:r>
              <a:rPr lang="es-CL" sz="2300" dirty="0">
                <a:solidFill>
                  <a:prstClr val="black"/>
                </a:solidFill>
                <a:latin typeface="Calibri" pitchFamily="34" charset="0"/>
              </a:rPr>
              <a:t>Algunas responsabilidades para otorgar acceso al Secreto Militar son:</a:t>
            </a:r>
          </a:p>
          <a:p>
            <a:pPr algn="just" eaLnBrk="0" fontAlgn="base" hangingPunct="0">
              <a:spcBef>
                <a:spcPct val="0"/>
              </a:spcBef>
              <a:spcAft>
                <a:spcPct val="0"/>
              </a:spcAft>
            </a:pPr>
            <a:endParaRPr lang="es-CL" sz="2300" dirty="0">
              <a:solidFill>
                <a:prstClr val="black"/>
              </a:solidFill>
              <a:latin typeface="Calibri" pitchFamily="34" charset="0"/>
            </a:endParaRPr>
          </a:p>
          <a:p>
            <a:pPr marL="342900" indent="-342900" algn="just" eaLnBrk="0" fontAlgn="base" hangingPunct="0">
              <a:spcBef>
                <a:spcPct val="0"/>
              </a:spcBef>
              <a:spcAft>
                <a:spcPct val="0"/>
              </a:spcAft>
              <a:buFontTx/>
              <a:buChar char="-"/>
            </a:pPr>
            <a:r>
              <a:rPr lang="es-CL" sz="2300" b="1" dirty="0">
                <a:solidFill>
                  <a:prstClr val="black"/>
                </a:solidFill>
                <a:latin typeface="Calibri" pitchFamily="34" charset="0"/>
              </a:rPr>
              <a:t>Comandante UU.RR.:</a:t>
            </a:r>
          </a:p>
          <a:p>
            <a:pPr algn="just" eaLnBrk="0" fontAlgn="base" hangingPunct="0">
              <a:spcBef>
                <a:spcPct val="0"/>
              </a:spcBef>
              <a:spcAft>
                <a:spcPct val="0"/>
              </a:spcAft>
            </a:pPr>
            <a:endParaRPr lang="es-CL" sz="2300" b="1" dirty="0">
              <a:solidFill>
                <a:prstClr val="black"/>
              </a:solidFill>
              <a:latin typeface="Calibri" pitchFamily="34" charset="0"/>
            </a:endParaRPr>
          </a:p>
          <a:p>
            <a:pPr marL="722313" lvl="1" indent="-342900" algn="just" eaLnBrk="0" fontAlgn="base" hangingPunct="0">
              <a:spcBef>
                <a:spcPct val="0"/>
              </a:spcBef>
              <a:spcAft>
                <a:spcPct val="0"/>
              </a:spcAft>
              <a:buFontTx/>
              <a:buChar char="-"/>
            </a:pPr>
            <a:r>
              <a:rPr lang="es-CL" sz="2300" dirty="0">
                <a:solidFill>
                  <a:prstClr val="black"/>
                </a:solidFill>
                <a:latin typeface="Calibri" pitchFamily="34" charset="0"/>
              </a:rPr>
              <a:t>La RESAC tendrá validez por un año y deberá renovarse cuando el personal cambie de cargo o nivel de acceso dentro de este período.</a:t>
            </a:r>
          </a:p>
          <a:p>
            <a:pPr marL="379413" lvl="1" algn="just" eaLnBrk="0" fontAlgn="base" hangingPunct="0">
              <a:spcBef>
                <a:spcPct val="0"/>
              </a:spcBef>
              <a:spcAft>
                <a:spcPct val="0"/>
              </a:spcAft>
            </a:pPr>
            <a:endParaRPr lang="es-CL" sz="2300" dirty="0">
              <a:solidFill>
                <a:prstClr val="black"/>
              </a:solidFill>
              <a:latin typeface="Calibri" pitchFamily="34" charset="0"/>
            </a:endParaRPr>
          </a:p>
          <a:p>
            <a:pPr marL="722313" lvl="1" indent="-342900" algn="just" eaLnBrk="0" fontAlgn="base" hangingPunct="0">
              <a:spcBef>
                <a:spcPct val="0"/>
              </a:spcBef>
              <a:spcAft>
                <a:spcPct val="0"/>
              </a:spcAft>
              <a:buFontTx/>
              <a:buChar char="-"/>
            </a:pPr>
            <a:r>
              <a:rPr lang="es-CL" sz="2300" dirty="0">
                <a:solidFill>
                  <a:prstClr val="black"/>
                </a:solidFill>
                <a:latin typeface="Calibri" pitchFamily="34" charset="0"/>
              </a:rPr>
              <a:t>Cuando el Departamento A-2 emita un informe de personal con acreditación “NEGATIVA”, será responsabilidad de cada Mando evaluar la posibilidad de quitar o modificar el acceso otorgado.</a:t>
            </a:r>
          </a:p>
          <a:p>
            <a:pPr marL="722313" lvl="1" indent="-342900" algn="just" eaLnBrk="0" fontAlgn="base" hangingPunct="0">
              <a:spcBef>
                <a:spcPct val="0"/>
              </a:spcBef>
              <a:spcAft>
                <a:spcPct val="0"/>
              </a:spcAft>
              <a:buFontTx/>
              <a:buChar char="-"/>
            </a:pPr>
            <a:endParaRPr lang="es-CL" sz="23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84730" y="2332038"/>
            <a:ext cx="1271879" cy="968375"/>
          </a:xfrm>
          <a:prstGeom prst="ellipse">
            <a:avLst/>
          </a:prstGeom>
        </p:spPr>
      </p:pic>
    </p:spTree>
    <p:extLst>
      <p:ext uri="{BB962C8B-B14F-4D97-AF65-F5344CB8AC3E}">
        <p14:creationId xmlns:p14="http://schemas.microsoft.com/office/powerpoint/2010/main" val="4141722999"/>
      </p:ext>
    </p:extLst>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410002 “ACCESO AL SECRETO MILITAR”</a:t>
            </a:r>
          </a:p>
        </p:txBody>
      </p:sp>
      <p:sp>
        <p:nvSpPr>
          <p:cNvPr id="9220" name="11 CuadroTexto"/>
          <p:cNvSpPr txBox="1">
            <a:spLocks noChangeArrowheads="1"/>
          </p:cNvSpPr>
          <p:nvPr/>
        </p:nvSpPr>
        <p:spPr bwMode="auto">
          <a:xfrm>
            <a:off x="1105402" y="2033250"/>
            <a:ext cx="9922669" cy="4339650"/>
          </a:xfrm>
          <a:prstGeom prst="rect">
            <a:avLst/>
          </a:prstGeom>
          <a:noFill/>
          <a:ln w="9525">
            <a:solidFill>
              <a:schemeClr val="tx1"/>
            </a:solidFill>
            <a:miter lim="800000"/>
            <a:headEnd/>
            <a:tailEnd/>
          </a:ln>
        </p:spPr>
        <p:txBody>
          <a:bodyPr>
            <a:spAutoFit/>
          </a:bodyPr>
          <a:lstStyle/>
          <a:p>
            <a:pPr algn="just" eaLnBrk="0" fontAlgn="base" hangingPunct="0">
              <a:spcBef>
                <a:spcPct val="0"/>
              </a:spcBef>
              <a:spcAft>
                <a:spcPct val="0"/>
              </a:spcAft>
            </a:pPr>
            <a:r>
              <a:rPr lang="es-CL" sz="2300" dirty="0">
                <a:solidFill>
                  <a:prstClr val="black"/>
                </a:solidFill>
                <a:latin typeface="Calibri" pitchFamily="34" charset="0"/>
              </a:rPr>
              <a:t>Algunas responsabilidades para otorgar acceso al Secreto Militar son:</a:t>
            </a:r>
          </a:p>
          <a:p>
            <a:pPr algn="just" eaLnBrk="0" fontAlgn="base" hangingPunct="0">
              <a:spcBef>
                <a:spcPct val="0"/>
              </a:spcBef>
              <a:spcAft>
                <a:spcPct val="0"/>
              </a:spcAft>
            </a:pPr>
            <a:endParaRPr lang="es-CL" sz="2300" dirty="0">
              <a:solidFill>
                <a:prstClr val="black"/>
              </a:solidFill>
              <a:latin typeface="Calibri" pitchFamily="34" charset="0"/>
            </a:endParaRPr>
          </a:p>
          <a:p>
            <a:pPr marL="342900" indent="-342900" algn="just" eaLnBrk="0" fontAlgn="base" hangingPunct="0">
              <a:spcBef>
                <a:spcPct val="0"/>
              </a:spcBef>
              <a:spcAft>
                <a:spcPct val="0"/>
              </a:spcAft>
              <a:buFontTx/>
              <a:buChar char="-"/>
            </a:pPr>
            <a:r>
              <a:rPr lang="es-CL" sz="2300" b="1" dirty="0">
                <a:solidFill>
                  <a:prstClr val="black"/>
                </a:solidFill>
                <a:latin typeface="Calibri" pitchFamily="34" charset="0"/>
              </a:rPr>
              <a:t>Departamentos A-2 Operativos:</a:t>
            </a:r>
          </a:p>
          <a:p>
            <a:pPr marL="342900" indent="-342900" algn="just" eaLnBrk="0" fontAlgn="base" hangingPunct="0">
              <a:spcBef>
                <a:spcPct val="0"/>
              </a:spcBef>
              <a:spcAft>
                <a:spcPct val="0"/>
              </a:spcAft>
              <a:buFontTx/>
              <a:buChar char="-"/>
            </a:pPr>
            <a:endParaRPr lang="es-CL" sz="2300" b="1" dirty="0">
              <a:solidFill>
                <a:prstClr val="black"/>
              </a:solidFill>
              <a:latin typeface="Calibri" pitchFamily="34" charset="0"/>
            </a:endParaRPr>
          </a:p>
          <a:p>
            <a:pPr marL="722313" lvl="1" indent="-342900" algn="just" eaLnBrk="0" fontAlgn="base" hangingPunct="0">
              <a:spcBef>
                <a:spcPct val="0"/>
              </a:spcBef>
              <a:spcAft>
                <a:spcPct val="0"/>
              </a:spcAft>
              <a:buFontTx/>
              <a:buChar char="-"/>
            </a:pPr>
            <a:r>
              <a:rPr lang="es-CL" sz="2300" dirty="0">
                <a:solidFill>
                  <a:prstClr val="black"/>
                </a:solidFill>
                <a:latin typeface="Calibri" pitchFamily="34" charset="0"/>
              </a:rPr>
              <a:t>Será responsable de verificar el cumplimiento de la fecha establecida para la emisión de la RESAC.</a:t>
            </a:r>
          </a:p>
          <a:p>
            <a:pPr marL="722313" lvl="1" indent="-342900" algn="just" eaLnBrk="0" fontAlgn="base" hangingPunct="0">
              <a:spcBef>
                <a:spcPct val="0"/>
              </a:spcBef>
              <a:spcAft>
                <a:spcPct val="0"/>
              </a:spcAft>
              <a:buFontTx/>
              <a:buChar char="-"/>
            </a:pPr>
            <a:endParaRPr lang="es-CL" sz="2300" dirty="0">
              <a:solidFill>
                <a:prstClr val="black"/>
              </a:solidFill>
              <a:latin typeface="Calibri" pitchFamily="34" charset="0"/>
            </a:endParaRPr>
          </a:p>
          <a:p>
            <a:pPr marL="722313" lvl="1" indent="-342900" algn="just" eaLnBrk="0" fontAlgn="base" hangingPunct="0">
              <a:spcBef>
                <a:spcPct val="0"/>
              </a:spcBef>
              <a:spcAft>
                <a:spcPct val="0"/>
              </a:spcAft>
              <a:buFontTx/>
              <a:buChar char="-"/>
            </a:pPr>
            <a:r>
              <a:rPr lang="es-CL" sz="2300" dirty="0">
                <a:solidFill>
                  <a:prstClr val="black"/>
                </a:solidFill>
                <a:latin typeface="Calibri" pitchFamily="34" charset="0"/>
              </a:rPr>
              <a:t>Una vez recibida la RESAC, efectuará el </a:t>
            </a:r>
            <a:r>
              <a:rPr lang="es-CL" sz="2300" dirty="0">
                <a:solidFill>
                  <a:srgbClr val="FF0000"/>
                </a:solidFill>
                <a:latin typeface="Calibri" pitchFamily="34" charset="0"/>
              </a:rPr>
              <a:t>Proceso de Acreditación</a:t>
            </a:r>
            <a:r>
              <a:rPr lang="es-CL" sz="2300" dirty="0">
                <a:solidFill>
                  <a:prstClr val="black"/>
                </a:solidFill>
                <a:latin typeface="Calibri" pitchFamily="34" charset="0"/>
              </a:rPr>
              <a:t>, considerando consulta de antecedentes en las bases de datos propias y otras fuentes disponibles conforme a las disposiciones legales, emitiendo una Acreditación de Seguridad “Positiva” o “Negativa”.</a:t>
            </a:r>
          </a:p>
          <a:p>
            <a:pPr marL="379413" lvl="1" algn="just" eaLnBrk="0" fontAlgn="base" hangingPunct="0">
              <a:spcBef>
                <a:spcPct val="0"/>
              </a:spcBef>
              <a:spcAft>
                <a:spcPct val="0"/>
              </a:spcAft>
            </a:pPr>
            <a:endParaRPr lang="es-CL" sz="23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70442" y="2313425"/>
            <a:ext cx="1271879" cy="968375"/>
          </a:xfrm>
          <a:prstGeom prst="ellipse">
            <a:avLst/>
          </a:prstGeom>
        </p:spPr>
      </p:pic>
    </p:spTree>
    <p:extLst>
      <p:ext uri="{BB962C8B-B14F-4D97-AF65-F5344CB8AC3E}">
        <p14:creationId xmlns:p14="http://schemas.microsoft.com/office/powerpoint/2010/main" val="1303437151"/>
      </p:ext>
    </p:extLst>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410002 “ACCESO AL SECRETO MILITAR”</a:t>
            </a:r>
          </a:p>
        </p:txBody>
      </p:sp>
      <p:sp>
        <p:nvSpPr>
          <p:cNvPr id="9220" name="11 CuadroTexto"/>
          <p:cNvSpPr txBox="1">
            <a:spLocks noChangeArrowheads="1"/>
          </p:cNvSpPr>
          <p:nvPr/>
        </p:nvSpPr>
        <p:spPr bwMode="auto">
          <a:xfrm>
            <a:off x="1105402" y="2033251"/>
            <a:ext cx="9922669" cy="4693593"/>
          </a:xfrm>
          <a:prstGeom prst="rect">
            <a:avLst/>
          </a:prstGeom>
          <a:noFill/>
          <a:ln w="9525">
            <a:solidFill>
              <a:schemeClr val="tx1"/>
            </a:solidFill>
            <a:miter lim="800000"/>
            <a:headEnd/>
            <a:tailEnd/>
          </a:ln>
        </p:spPr>
        <p:txBody>
          <a:bodyPr>
            <a:spAutoFit/>
          </a:bodyPr>
          <a:lstStyle/>
          <a:p>
            <a:pPr algn="just" eaLnBrk="0" fontAlgn="base" hangingPunct="0">
              <a:spcBef>
                <a:spcPct val="0"/>
              </a:spcBef>
              <a:spcAft>
                <a:spcPct val="0"/>
              </a:spcAft>
            </a:pPr>
            <a:r>
              <a:rPr lang="es-CL" sz="2300" dirty="0">
                <a:solidFill>
                  <a:prstClr val="black"/>
                </a:solidFill>
                <a:latin typeface="Calibri" pitchFamily="34" charset="0"/>
              </a:rPr>
              <a:t>Algunas responsabilidades para otorgar acceso al Secreto Militar son:</a:t>
            </a:r>
          </a:p>
          <a:p>
            <a:pPr algn="just" eaLnBrk="0" fontAlgn="base" hangingPunct="0">
              <a:spcBef>
                <a:spcPct val="0"/>
              </a:spcBef>
              <a:spcAft>
                <a:spcPct val="0"/>
              </a:spcAft>
            </a:pPr>
            <a:endParaRPr lang="es-CL" sz="2300" dirty="0">
              <a:solidFill>
                <a:prstClr val="black"/>
              </a:solidFill>
              <a:latin typeface="Calibri" pitchFamily="34" charset="0"/>
            </a:endParaRPr>
          </a:p>
          <a:p>
            <a:pPr marL="342900" indent="-342900" algn="just" eaLnBrk="0" fontAlgn="base" hangingPunct="0">
              <a:spcBef>
                <a:spcPct val="0"/>
              </a:spcBef>
              <a:spcAft>
                <a:spcPct val="0"/>
              </a:spcAft>
              <a:buFontTx/>
              <a:buChar char="-"/>
            </a:pPr>
            <a:r>
              <a:rPr lang="es-CL" sz="2300" b="1" dirty="0">
                <a:solidFill>
                  <a:prstClr val="black"/>
                </a:solidFill>
                <a:latin typeface="Calibri" pitchFamily="34" charset="0"/>
              </a:rPr>
              <a:t>Departamentos A-2 Operativos:</a:t>
            </a:r>
          </a:p>
          <a:p>
            <a:pPr marL="722313" lvl="1" indent="-342900" algn="just" eaLnBrk="0" fontAlgn="base" hangingPunct="0">
              <a:spcBef>
                <a:spcPct val="0"/>
              </a:spcBef>
              <a:spcAft>
                <a:spcPct val="0"/>
              </a:spcAft>
              <a:buFontTx/>
              <a:buChar char="-"/>
            </a:pPr>
            <a:endParaRPr lang="es-CL" sz="2300" dirty="0">
              <a:solidFill>
                <a:prstClr val="black"/>
              </a:solidFill>
              <a:latin typeface="Calibri" pitchFamily="34" charset="0"/>
            </a:endParaRPr>
          </a:p>
          <a:p>
            <a:pPr marL="722313" lvl="1" indent="-342900" algn="just" eaLnBrk="0" fontAlgn="base" hangingPunct="0">
              <a:spcBef>
                <a:spcPct val="0"/>
              </a:spcBef>
              <a:spcAft>
                <a:spcPct val="0"/>
              </a:spcAft>
              <a:buFontTx/>
              <a:buChar char="-"/>
            </a:pPr>
            <a:r>
              <a:rPr lang="es-CL" sz="2300" dirty="0">
                <a:solidFill>
                  <a:prstClr val="black"/>
                </a:solidFill>
                <a:latin typeface="Calibri" pitchFamily="34" charset="0"/>
              </a:rPr>
              <a:t>La Acreditación de Seguridad deberá ser remitida al Mando correspondiente, </a:t>
            </a:r>
            <a:r>
              <a:rPr lang="es-CL" sz="2300" dirty="0">
                <a:solidFill>
                  <a:srgbClr val="FF0000"/>
                </a:solidFill>
                <a:latin typeface="Calibri" pitchFamily="34" charset="0"/>
              </a:rPr>
              <a:t>antes del 15 de Abril de cada año</a:t>
            </a:r>
            <a:r>
              <a:rPr lang="es-CL" sz="2300" dirty="0">
                <a:solidFill>
                  <a:prstClr val="black"/>
                </a:solidFill>
                <a:latin typeface="Calibri" pitchFamily="34" charset="0"/>
              </a:rPr>
              <a:t>, y deberá incluir la revisión obligatoria de todo el personal al cual se le otorgó acceso a material o información de clasificación “SECRETO” o maneje caudales o créditos fiscales. La revisión de antecedentes del personal con acceso a “RESERVADO”, será efectuada en </a:t>
            </a:r>
            <a:r>
              <a:rPr lang="es-CL" sz="2300" dirty="0">
                <a:solidFill>
                  <a:srgbClr val="FF0000"/>
                </a:solidFill>
                <a:latin typeface="Calibri" pitchFamily="34" charset="0"/>
              </a:rPr>
              <a:t>forma aleatoria y conforme a los medios humanos y técnicos disponibles</a:t>
            </a:r>
            <a:r>
              <a:rPr lang="es-CL" sz="2300" dirty="0">
                <a:solidFill>
                  <a:prstClr val="black"/>
                </a:solidFill>
                <a:latin typeface="Calibri" pitchFamily="34" charset="0"/>
              </a:rPr>
              <a:t>, debiéndose informar al Mando aquellas situaciones que arrojen una Acreditación de Seguridad “NEGATIVA”, independiente del plazo estipulado en el párrafo anterior.</a:t>
            </a:r>
            <a:endParaRPr lang="es-CL" sz="2300" b="1"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27604" y="2413007"/>
            <a:ext cx="1271879" cy="968375"/>
          </a:xfrm>
          <a:prstGeom prst="ellipse">
            <a:avLst/>
          </a:prstGeom>
        </p:spPr>
      </p:pic>
    </p:spTree>
    <p:extLst>
      <p:ext uri="{BB962C8B-B14F-4D97-AF65-F5344CB8AC3E}">
        <p14:creationId xmlns:p14="http://schemas.microsoft.com/office/powerpoint/2010/main" val="1159211407"/>
      </p:ext>
    </p:extLst>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410002 “ACCESO AL SECRETO MILITAR”</a:t>
            </a:r>
          </a:p>
        </p:txBody>
      </p:sp>
      <p:sp>
        <p:nvSpPr>
          <p:cNvPr id="9220" name="11 CuadroTexto"/>
          <p:cNvSpPr txBox="1">
            <a:spLocks noChangeArrowheads="1"/>
          </p:cNvSpPr>
          <p:nvPr/>
        </p:nvSpPr>
        <p:spPr bwMode="auto">
          <a:xfrm>
            <a:off x="1105402" y="2033250"/>
            <a:ext cx="9922669" cy="3985706"/>
          </a:xfrm>
          <a:prstGeom prst="rect">
            <a:avLst/>
          </a:prstGeom>
          <a:noFill/>
          <a:ln w="9525">
            <a:solidFill>
              <a:schemeClr val="tx1"/>
            </a:solidFill>
            <a:miter lim="800000"/>
            <a:headEnd/>
            <a:tailEnd/>
          </a:ln>
        </p:spPr>
        <p:txBody>
          <a:bodyPr>
            <a:spAutoFit/>
          </a:bodyPr>
          <a:lstStyle/>
          <a:p>
            <a:pPr algn="just" eaLnBrk="0" fontAlgn="base" hangingPunct="0">
              <a:spcBef>
                <a:spcPct val="0"/>
              </a:spcBef>
              <a:spcAft>
                <a:spcPct val="0"/>
              </a:spcAft>
            </a:pPr>
            <a:r>
              <a:rPr lang="es-CL" sz="2300" dirty="0">
                <a:solidFill>
                  <a:prstClr val="black"/>
                </a:solidFill>
                <a:latin typeface="Calibri" pitchFamily="34" charset="0"/>
              </a:rPr>
              <a:t>Algunas responsabilidades para otorgar acceso al Secreto Militar son:</a:t>
            </a:r>
          </a:p>
          <a:p>
            <a:pPr algn="just" eaLnBrk="0" fontAlgn="base" hangingPunct="0">
              <a:spcBef>
                <a:spcPct val="0"/>
              </a:spcBef>
              <a:spcAft>
                <a:spcPct val="0"/>
              </a:spcAft>
            </a:pPr>
            <a:endParaRPr lang="es-CL" sz="2300" dirty="0">
              <a:solidFill>
                <a:prstClr val="black"/>
              </a:solidFill>
              <a:latin typeface="Calibri" pitchFamily="34" charset="0"/>
            </a:endParaRPr>
          </a:p>
          <a:p>
            <a:pPr marL="342900" indent="-342900" algn="just" eaLnBrk="0" fontAlgn="base" hangingPunct="0">
              <a:spcBef>
                <a:spcPct val="0"/>
              </a:spcBef>
              <a:spcAft>
                <a:spcPct val="0"/>
              </a:spcAft>
              <a:buFontTx/>
              <a:buChar char="-"/>
            </a:pPr>
            <a:r>
              <a:rPr lang="es-CL" sz="2300" b="1" dirty="0">
                <a:solidFill>
                  <a:prstClr val="black"/>
                </a:solidFill>
                <a:latin typeface="Calibri" pitchFamily="34" charset="0"/>
              </a:rPr>
              <a:t>Dirección de Inteligencia:</a:t>
            </a:r>
          </a:p>
          <a:p>
            <a:pPr marL="379413" lvl="1" algn="just" eaLnBrk="0" fontAlgn="base" hangingPunct="0">
              <a:spcBef>
                <a:spcPct val="0"/>
              </a:spcBef>
              <a:spcAft>
                <a:spcPct val="0"/>
              </a:spcAft>
            </a:pPr>
            <a:endParaRPr lang="es-CL" sz="2300" b="1" dirty="0">
              <a:solidFill>
                <a:prstClr val="black"/>
              </a:solidFill>
              <a:latin typeface="Calibri" pitchFamily="34" charset="0"/>
            </a:endParaRPr>
          </a:p>
          <a:p>
            <a:pPr marL="379413" lvl="1" algn="just" eaLnBrk="0" fontAlgn="base" hangingPunct="0">
              <a:spcBef>
                <a:spcPct val="0"/>
              </a:spcBef>
              <a:spcAft>
                <a:spcPct val="0"/>
              </a:spcAft>
            </a:pPr>
            <a:r>
              <a:rPr lang="es-CL" sz="2300" dirty="0">
                <a:solidFill>
                  <a:prstClr val="black"/>
                </a:solidFill>
                <a:latin typeface="Calibri" pitchFamily="34" charset="0"/>
              </a:rPr>
              <a:t>Verificará </a:t>
            </a:r>
            <a:r>
              <a:rPr lang="es-CL" sz="2300" dirty="0">
                <a:solidFill>
                  <a:srgbClr val="FF0000"/>
                </a:solidFill>
                <a:latin typeface="Calibri" pitchFamily="34" charset="0"/>
              </a:rPr>
              <a:t>aleatoriamente</a:t>
            </a:r>
            <a:r>
              <a:rPr lang="es-CL" sz="2300" dirty="0">
                <a:solidFill>
                  <a:prstClr val="black"/>
                </a:solidFill>
                <a:latin typeface="Calibri" pitchFamily="34" charset="0"/>
              </a:rPr>
              <a:t> las acreditaciones de seguridad del personal autorizado para trabajar con documentación clasificada, efectuará los procedimientos necesarios para otorgar la acreditación de confiabilidad, que es un proceso técnico que permite que el personal acredite voluntariamente antecedentes que le permitan acceder a responsabilidades de alta sensibilidad.</a:t>
            </a:r>
          </a:p>
          <a:p>
            <a:pPr marL="379413" lvl="1" algn="just" eaLnBrk="0" fontAlgn="base" hangingPunct="0">
              <a:spcBef>
                <a:spcPct val="0"/>
              </a:spcBef>
              <a:spcAft>
                <a:spcPct val="0"/>
              </a:spcAft>
            </a:pPr>
            <a:endParaRPr lang="es-CL" sz="23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679068539"/>
      </p:ext>
    </p:extLst>
  </p:cSld>
  <p:clrMapOvr>
    <a:masterClrMapping/>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2717911"/>
            <a:ext cx="10287000" cy="1754326"/>
          </a:xfrm>
          <a:prstGeom prst="rect">
            <a:avLst/>
          </a:prstGeom>
          <a:solidFill>
            <a:srgbClr val="FFC000"/>
          </a:solidFill>
          <a:ln w="9525">
            <a:noFill/>
            <a:miter lim="800000"/>
            <a:headEnd/>
            <a:tailEnd/>
          </a:ln>
        </p:spPr>
        <p:txBody>
          <a:bodyPr>
            <a:spAutoFit/>
          </a:bodyPr>
          <a:lstStyle/>
          <a:p>
            <a:pPr algn="ctr" eaLnBrk="0" fontAlgn="base" hangingPunct="0">
              <a:spcBef>
                <a:spcPct val="0"/>
              </a:spcBef>
              <a:spcAft>
                <a:spcPct val="0"/>
              </a:spcAft>
            </a:pPr>
            <a:r>
              <a:rPr lang="es-CL" sz="3600" dirty="0">
                <a:solidFill>
                  <a:prstClr val="black"/>
                </a:solidFill>
                <a:latin typeface="Calibri" pitchFamily="34" charset="0"/>
              </a:rPr>
              <a:t>DDI 410009 </a:t>
            </a:r>
          </a:p>
          <a:p>
            <a:pPr algn="ctr" eaLnBrk="0" fontAlgn="base" hangingPunct="0">
              <a:spcBef>
                <a:spcPct val="0"/>
              </a:spcBef>
              <a:spcAft>
                <a:spcPct val="0"/>
              </a:spcAft>
            </a:pPr>
            <a:endParaRPr lang="es-CL" sz="3600" dirty="0">
              <a:solidFill>
                <a:prstClr val="black"/>
              </a:solidFill>
              <a:latin typeface="Calibri" pitchFamily="34" charset="0"/>
            </a:endParaRPr>
          </a:p>
          <a:p>
            <a:pPr algn="ctr" eaLnBrk="0" fontAlgn="base" hangingPunct="0">
              <a:spcBef>
                <a:spcPct val="0"/>
              </a:spcBef>
              <a:spcAft>
                <a:spcPct val="0"/>
              </a:spcAft>
            </a:pPr>
            <a:r>
              <a:rPr lang="es-CL" sz="3600" dirty="0">
                <a:solidFill>
                  <a:prstClr val="black"/>
                </a:solidFill>
                <a:latin typeface="Calibri" pitchFamily="34" charset="0"/>
              </a:rPr>
              <a:t>“ACREDITACIÓN DE CONFIABILIDAD”</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425514582"/>
      </p:ext>
    </p:extLst>
  </p:cSld>
  <p:clrMapOvr>
    <a:masterClrMapping/>
  </p:clrMapOvr>
  <p:transition spd="slow">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410009 “ACREDITACIÓN DE CONFIABILIDAD”</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 name="11 CuadroTexto"/>
          <p:cNvSpPr txBox="1">
            <a:spLocks noChangeArrowheads="1"/>
          </p:cNvSpPr>
          <p:nvPr/>
        </p:nvSpPr>
        <p:spPr bwMode="auto">
          <a:xfrm>
            <a:off x="1105402" y="2033252"/>
            <a:ext cx="9922669" cy="4339650"/>
          </a:xfrm>
          <a:prstGeom prst="rect">
            <a:avLst/>
          </a:prstGeom>
          <a:noFill/>
          <a:ln w="9525">
            <a:solidFill>
              <a:schemeClr val="tx1"/>
            </a:solidFill>
            <a:miter lim="800000"/>
            <a:headEnd/>
            <a:tailEnd/>
          </a:ln>
        </p:spPr>
        <p:txBody>
          <a:bodyPr>
            <a:spAutoFit/>
          </a:bodyPr>
          <a:lstStyle/>
          <a:p>
            <a:pPr marL="0" lvl="1" algn="just" eaLnBrk="0" fontAlgn="base" hangingPunct="0">
              <a:spcBef>
                <a:spcPct val="0"/>
              </a:spcBef>
              <a:spcAft>
                <a:spcPct val="0"/>
              </a:spcAft>
            </a:pPr>
            <a:r>
              <a:rPr lang="es-CL" sz="2300" dirty="0">
                <a:solidFill>
                  <a:prstClr val="black"/>
                </a:solidFill>
                <a:latin typeface="Calibri" pitchFamily="34" charset="0"/>
              </a:rPr>
              <a:t>El </a:t>
            </a:r>
            <a:r>
              <a:rPr lang="es-CL" sz="2300" dirty="0">
                <a:solidFill>
                  <a:srgbClr val="FF0000"/>
                </a:solidFill>
                <a:latin typeface="Calibri" pitchFamily="34" charset="0"/>
              </a:rPr>
              <a:t>OBJETIVO</a:t>
            </a:r>
            <a:r>
              <a:rPr lang="es-CL" sz="2300" dirty="0">
                <a:solidFill>
                  <a:prstClr val="black"/>
                </a:solidFill>
                <a:latin typeface="Calibri" pitchFamily="34" charset="0"/>
              </a:rPr>
              <a:t> de esta DDI es dictar normas para la ejecución del proceso de Acreditación de Confiabilidad para el personal que cubres puestos de alta sensibilidad al interior de la Institución.</a:t>
            </a:r>
          </a:p>
          <a:p>
            <a:pPr marL="0" lvl="1" algn="just" eaLnBrk="0" fontAlgn="base" hangingPunct="0">
              <a:spcBef>
                <a:spcPct val="0"/>
              </a:spcBef>
              <a:spcAft>
                <a:spcPct val="0"/>
              </a:spcAft>
            </a:pPr>
            <a:endParaRPr lang="es-CL" sz="2300" dirty="0">
              <a:solidFill>
                <a:prstClr val="black"/>
              </a:solidFill>
              <a:latin typeface="Calibri" pitchFamily="34" charset="0"/>
            </a:endParaRPr>
          </a:p>
          <a:p>
            <a:pPr marL="0" lvl="1" algn="just" eaLnBrk="0" fontAlgn="base" hangingPunct="0">
              <a:spcBef>
                <a:spcPct val="0"/>
              </a:spcBef>
              <a:spcAft>
                <a:spcPct val="0"/>
              </a:spcAft>
            </a:pPr>
            <a:r>
              <a:rPr lang="es-CL" sz="2300" dirty="0">
                <a:solidFill>
                  <a:prstClr val="black"/>
                </a:solidFill>
                <a:latin typeface="Calibri" pitchFamily="34" charset="0"/>
              </a:rPr>
              <a:t>Algunas consideraciones:</a:t>
            </a: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Es imperativo que el Comandante </a:t>
            </a:r>
            <a:r>
              <a:rPr lang="es-CL" sz="2300" dirty="0">
                <a:solidFill>
                  <a:srgbClr val="FF0000"/>
                </a:solidFill>
                <a:latin typeface="Calibri" pitchFamily="34" charset="0"/>
              </a:rPr>
              <a:t>identifique y dé el acceso a los activos de información</a:t>
            </a:r>
            <a:r>
              <a:rPr lang="es-CL" sz="2300" dirty="0">
                <a:solidFill>
                  <a:prstClr val="black"/>
                </a:solidFill>
                <a:latin typeface="Calibri" pitchFamily="34" charset="0"/>
              </a:rPr>
              <a:t> de su respectiva UU.RR., en virtud de la optimización del proceso.</a:t>
            </a:r>
          </a:p>
          <a:p>
            <a:pPr lvl="1" indent="-457200" algn="just" eaLnBrk="0" fontAlgn="base" hangingPunct="0">
              <a:spcBef>
                <a:spcPct val="0"/>
              </a:spcBef>
              <a:spcAft>
                <a:spcPct val="0"/>
              </a:spcAft>
              <a:buFont typeface="+mj-lt"/>
              <a:buAutoNum type="arabicPeriod"/>
            </a:pPr>
            <a:endParaRPr lang="es-CL" sz="2300" dirty="0">
              <a:solidFill>
                <a:prstClr val="black"/>
              </a:solidFill>
              <a:latin typeface="Calibri" pitchFamily="34" charset="0"/>
            </a:endParaRP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El personal naval puede verse enfrentado a estímulos negativos, los que al ser generados por organizaciones especializadas, pueden transformarse en vulnerabilidades explotables y exponer en diferentes formas los activos de información resguardados.</a:t>
            </a:r>
          </a:p>
        </p:txBody>
      </p:sp>
    </p:spTree>
    <p:extLst>
      <p:ext uri="{BB962C8B-B14F-4D97-AF65-F5344CB8AC3E}">
        <p14:creationId xmlns:p14="http://schemas.microsoft.com/office/powerpoint/2010/main" val="3656286186"/>
      </p:ext>
    </p:ext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410009 “ACREDITACIÓN DE CONFIABILIDAD”</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 name="11 CuadroTexto"/>
          <p:cNvSpPr txBox="1">
            <a:spLocks noChangeArrowheads="1"/>
          </p:cNvSpPr>
          <p:nvPr/>
        </p:nvSpPr>
        <p:spPr bwMode="auto">
          <a:xfrm>
            <a:off x="1105402" y="2033253"/>
            <a:ext cx="9922669" cy="4693593"/>
          </a:xfrm>
          <a:prstGeom prst="rect">
            <a:avLst/>
          </a:prstGeom>
          <a:noFill/>
          <a:ln w="9525">
            <a:solidFill>
              <a:schemeClr val="tx1"/>
            </a:solidFill>
            <a:miter lim="800000"/>
            <a:headEnd/>
            <a:tailEnd/>
          </a:ln>
        </p:spPr>
        <p:txBody>
          <a:bodyPr>
            <a:spAutoFit/>
          </a:bodyPr>
          <a:lstStyle/>
          <a:p>
            <a:pPr marL="0" lvl="1" algn="just" eaLnBrk="0" fontAlgn="base" hangingPunct="0">
              <a:spcBef>
                <a:spcPct val="0"/>
              </a:spcBef>
              <a:spcAft>
                <a:spcPct val="0"/>
              </a:spcAft>
            </a:pPr>
            <a:r>
              <a:rPr lang="es-CL" sz="2300" dirty="0">
                <a:solidFill>
                  <a:prstClr val="black"/>
                </a:solidFill>
                <a:latin typeface="Calibri" pitchFamily="34" charset="0"/>
              </a:rPr>
              <a:t>Existe personal que por sus funciones tiene acceso a información de </a:t>
            </a:r>
            <a:r>
              <a:rPr lang="es-CL" sz="2300" dirty="0">
                <a:solidFill>
                  <a:srgbClr val="FF0000"/>
                </a:solidFill>
                <a:latin typeface="Calibri" pitchFamily="34" charset="0"/>
              </a:rPr>
              <a:t>alta sensibilidad relacionada con:</a:t>
            </a:r>
          </a:p>
          <a:p>
            <a:pPr marL="0" lvl="1" algn="just" eaLnBrk="0" fontAlgn="base" hangingPunct="0">
              <a:spcBef>
                <a:spcPct val="0"/>
              </a:spcBef>
              <a:spcAft>
                <a:spcPct val="0"/>
              </a:spcAft>
            </a:pPr>
            <a:endParaRPr lang="es-CL" sz="2300" dirty="0">
              <a:solidFill>
                <a:srgbClr val="FF0000"/>
              </a:solidFill>
              <a:latin typeface="Calibri" pitchFamily="34" charset="0"/>
            </a:endParaRPr>
          </a:p>
          <a:p>
            <a:pPr marL="342900" lvl="1" indent="-342900" algn="just" eaLnBrk="0" fontAlgn="base" hangingPunct="0">
              <a:spcBef>
                <a:spcPct val="0"/>
              </a:spcBef>
              <a:spcAft>
                <a:spcPct val="0"/>
              </a:spcAft>
              <a:buFont typeface="Arial" panose="020B0604020202020204" pitchFamily="34" charset="0"/>
              <a:buChar char="•"/>
            </a:pPr>
            <a:r>
              <a:rPr lang="es-CL" sz="2300" dirty="0">
                <a:solidFill>
                  <a:prstClr val="black"/>
                </a:solidFill>
                <a:latin typeface="Calibri" pitchFamily="34" charset="0"/>
              </a:rPr>
              <a:t>Planificación y desarrollo de Ops. Militares.</a:t>
            </a:r>
          </a:p>
          <a:p>
            <a:pPr marL="342900" lvl="1" indent="-342900" algn="just" eaLnBrk="0" fontAlgn="base" hangingPunct="0">
              <a:spcBef>
                <a:spcPct val="0"/>
              </a:spcBef>
              <a:spcAft>
                <a:spcPct val="0"/>
              </a:spcAft>
              <a:buFont typeface="Arial" panose="020B0604020202020204" pitchFamily="34" charset="0"/>
              <a:buChar char="•"/>
            </a:pPr>
            <a:r>
              <a:rPr lang="es-CL" sz="2300" dirty="0">
                <a:solidFill>
                  <a:prstClr val="black"/>
                </a:solidFill>
                <a:latin typeface="Calibri" pitchFamily="34" charset="0"/>
              </a:rPr>
              <a:t>Combate al narcotráfico.</a:t>
            </a:r>
          </a:p>
          <a:p>
            <a:pPr marL="342900" lvl="1" indent="-342900" algn="just" eaLnBrk="0" fontAlgn="base" hangingPunct="0">
              <a:spcBef>
                <a:spcPct val="0"/>
              </a:spcBef>
              <a:spcAft>
                <a:spcPct val="0"/>
              </a:spcAft>
              <a:buFont typeface="Arial" panose="020B0604020202020204" pitchFamily="34" charset="0"/>
              <a:buChar char="•"/>
            </a:pPr>
            <a:r>
              <a:rPr lang="es-CL" sz="2300" dirty="0">
                <a:solidFill>
                  <a:prstClr val="black"/>
                </a:solidFill>
                <a:latin typeface="Calibri" pitchFamily="34" charset="0"/>
              </a:rPr>
              <a:t>Manejo de recursos financieros.</a:t>
            </a:r>
          </a:p>
          <a:p>
            <a:pPr marL="342900" lvl="1" indent="-342900" algn="just" eaLnBrk="0" fontAlgn="base" hangingPunct="0">
              <a:spcBef>
                <a:spcPct val="0"/>
              </a:spcBef>
              <a:spcAft>
                <a:spcPct val="0"/>
              </a:spcAft>
              <a:buFont typeface="Arial" panose="020B0604020202020204" pitchFamily="34" charset="0"/>
              <a:buChar char="•"/>
            </a:pPr>
            <a:r>
              <a:rPr lang="es-CL" sz="2300" dirty="0">
                <a:solidFill>
                  <a:prstClr val="black"/>
                </a:solidFill>
                <a:latin typeface="Calibri" pitchFamily="34" charset="0"/>
              </a:rPr>
              <a:t>Manejo de redes de comunicación.</a:t>
            </a:r>
          </a:p>
          <a:p>
            <a:pPr marL="342900" lvl="1" indent="-342900" algn="just" eaLnBrk="0" fontAlgn="base" hangingPunct="0">
              <a:spcBef>
                <a:spcPct val="0"/>
              </a:spcBef>
              <a:spcAft>
                <a:spcPct val="0"/>
              </a:spcAft>
              <a:buFont typeface="Arial" panose="020B0604020202020204" pitchFamily="34" charset="0"/>
              <a:buChar char="•"/>
            </a:pPr>
            <a:r>
              <a:rPr lang="es-CL" sz="2300" dirty="0">
                <a:solidFill>
                  <a:prstClr val="black"/>
                </a:solidFill>
                <a:latin typeface="Calibri" pitchFamily="34" charset="0"/>
              </a:rPr>
              <a:t>Manejo del personal.</a:t>
            </a:r>
          </a:p>
          <a:p>
            <a:pPr marL="342900" lvl="1" indent="-342900" algn="just" eaLnBrk="0" fontAlgn="base" hangingPunct="0">
              <a:spcBef>
                <a:spcPct val="0"/>
              </a:spcBef>
              <a:spcAft>
                <a:spcPct val="0"/>
              </a:spcAft>
              <a:buFont typeface="Arial" panose="020B0604020202020204" pitchFamily="34" charset="0"/>
              <a:buChar char="•"/>
            </a:pPr>
            <a:r>
              <a:rPr lang="es-CL" sz="2300" dirty="0">
                <a:solidFill>
                  <a:prstClr val="black"/>
                </a:solidFill>
                <a:latin typeface="Calibri" pitchFamily="34" charset="0"/>
              </a:rPr>
              <a:t>Apoyo al Alto Mando.</a:t>
            </a:r>
          </a:p>
          <a:p>
            <a:pPr marL="342900" lvl="1" indent="-342900" algn="just" eaLnBrk="0" fontAlgn="base" hangingPunct="0">
              <a:spcBef>
                <a:spcPct val="0"/>
              </a:spcBef>
              <a:spcAft>
                <a:spcPct val="0"/>
              </a:spcAft>
              <a:buFont typeface="Arial" panose="020B0604020202020204" pitchFamily="34" charset="0"/>
              <a:buChar char="•"/>
            </a:pPr>
            <a:r>
              <a:rPr lang="es-CL" sz="2300" dirty="0">
                <a:solidFill>
                  <a:prstClr val="black"/>
                </a:solidFill>
                <a:latin typeface="Calibri" pitchFamily="34" charset="0"/>
              </a:rPr>
              <a:t>Desempeño en áreas geográficas sensibles.</a:t>
            </a:r>
          </a:p>
          <a:p>
            <a:pPr marL="342900" lvl="1" indent="-342900" algn="just" eaLnBrk="0" fontAlgn="base" hangingPunct="0">
              <a:spcBef>
                <a:spcPct val="0"/>
              </a:spcBef>
              <a:spcAft>
                <a:spcPct val="0"/>
              </a:spcAft>
              <a:buFont typeface="Arial" panose="020B0604020202020204" pitchFamily="34" charset="0"/>
              <a:buChar char="•"/>
            </a:pPr>
            <a:endParaRPr lang="es-CL" sz="2300" dirty="0">
              <a:solidFill>
                <a:prstClr val="black"/>
              </a:solidFill>
              <a:latin typeface="Calibri" pitchFamily="34" charset="0"/>
            </a:endParaRPr>
          </a:p>
          <a:p>
            <a:pPr marL="0" lvl="1" algn="just" eaLnBrk="0" fontAlgn="base" hangingPunct="0">
              <a:spcBef>
                <a:spcPct val="0"/>
              </a:spcBef>
              <a:spcAft>
                <a:spcPct val="0"/>
              </a:spcAft>
            </a:pPr>
            <a:r>
              <a:rPr lang="es-CL" sz="2300" dirty="0">
                <a:solidFill>
                  <a:prstClr val="black"/>
                </a:solidFill>
                <a:latin typeface="Calibri" pitchFamily="34" charset="0"/>
              </a:rPr>
              <a:t>Este personal es el </a:t>
            </a:r>
            <a:r>
              <a:rPr lang="es-CL" sz="2300" dirty="0">
                <a:solidFill>
                  <a:srgbClr val="FF0000"/>
                </a:solidFill>
                <a:latin typeface="Calibri" pitchFamily="34" charset="0"/>
              </a:rPr>
              <a:t>principal objetivo del esfuerzo </a:t>
            </a:r>
            <a:r>
              <a:rPr lang="es-CL" sz="2300" dirty="0">
                <a:solidFill>
                  <a:prstClr val="black"/>
                </a:solidFill>
                <a:latin typeface="Calibri" pitchFamily="34" charset="0"/>
              </a:rPr>
              <a:t>de organizaciones de inteligencia adversarias o de organizaciones delictuales.</a:t>
            </a:r>
          </a:p>
        </p:txBody>
      </p:sp>
    </p:spTree>
    <p:extLst>
      <p:ext uri="{BB962C8B-B14F-4D97-AF65-F5344CB8AC3E}">
        <p14:creationId xmlns:p14="http://schemas.microsoft.com/office/powerpoint/2010/main" val="3016679213"/>
      </p:ext>
    </p:extLst>
  </p:cSld>
  <p:clrMapOvr>
    <a:masterClrMapping/>
  </p:clrMapOvr>
  <p:transition spd="slow">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410009 “ACREDITACIÓN DE CONFIABILIDAD”</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 name="11 CuadroTexto"/>
          <p:cNvSpPr txBox="1">
            <a:spLocks noChangeArrowheads="1"/>
          </p:cNvSpPr>
          <p:nvPr/>
        </p:nvSpPr>
        <p:spPr bwMode="auto">
          <a:xfrm>
            <a:off x="1105402" y="2033252"/>
            <a:ext cx="9922669" cy="3985706"/>
          </a:xfrm>
          <a:prstGeom prst="rect">
            <a:avLst/>
          </a:prstGeom>
          <a:noFill/>
          <a:ln w="9525">
            <a:solidFill>
              <a:schemeClr val="tx1"/>
            </a:solidFill>
            <a:miter lim="800000"/>
            <a:headEnd/>
            <a:tailEnd/>
          </a:ln>
        </p:spPr>
        <p:txBody>
          <a:bodyPr>
            <a:spAutoFit/>
          </a:bodyPr>
          <a:lstStyle/>
          <a:p>
            <a:pPr marL="0" lvl="1" algn="just" eaLnBrk="0" fontAlgn="base" hangingPunct="0">
              <a:spcBef>
                <a:spcPct val="0"/>
              </a:spcBef>
              <a:spcAft>
                <a:spcPct val="0"/>
              </a:spcAft>
            </a:pPr>
            <a:r>
              <a:rPr lang="es-CL" sz="2300" dirty="0">
                <a:solidFill>
                  <a:prstClr val="black"/>
                </a:solidFill>
                <a:latin typeface="Calibri" pitchFamily="34" charset="0"/>
              </a:rPr>
              <a:t>El proceso de Acreditación de Confiabilidad es un </a:t>
            </a:r>
            <a:r>
              <a:rPr lang="es-CL" sz="2300" dirty="0">
                <a:solidFill>
                  <a:srgbClr val="FF0000"/>
                </a:solidFill>
                <a:latin typeface="Calibri" pitchFamily="34" charset="0"/>
              </a:rPr>
              <a:t>proceso técnico </a:t>
            </a:r>
            <a:r>
              <a:rPr lang="es-CL" sz="2300" dirty="0">
                <a:solidFill>
                  <a:prstClr val="black"/>
                </a:solidFill>
                <a:latin typeface="Calibri" pitchFamily="34" charset="0"/>
              </a:rPr>
              <a:t>que permite que el personal acredite </a:t>
            </a:r>
            <a:r>
              <a:rPr lang="es-CL" sz="2300" dirty="0">
                <a:solidFill>
                  <a:srgbClr val="FF0000"/>
                </a:solidFill>
                <a:latin typeface="Calibri" pitchFamily="34" charset="0"/>
              </a:rPr>
              <a:t>voluntariamente</a:t>
            </a:r>
            <a:r>
              <a:rPr lang="es-CL" sz="2300" dirty="0">
                <a:solidFill>
                  <a:prstClr val="black"/>
                </a:solidFill>
                <a:latin typeface="Calibri" pitchFamily="34" charset="0"/>
              </a:rPr>
              <a:t> antecedentes que le permitan acceder a responsabilidades e información de alta sensibilidad.</a:t>
            </a:r>
          </a:p>
          <a:p>
            <a:pPr marL="0" lvl="1" algn="just" eaLnBrk="0" fontAlgn="base" hangingPunct="0">
              <a:spcBef>
                <a:spcPct val="0"/>
              </a:spcBef>
              <a:spcAft>
                <a:spcPct val="0"/>
              </a:spcAft>
            </a:pPr>
            <a:endParaRPr lang="es-CL" sz="2300" dirty="0">
              <a:solidFill>
                <a:prstClr val="black"/>
              </a:solidFill>
              <a:latin typeface="Calibri" pitchFamily="34" charset="0"/>
            </a:endParaRPr>
          </a:p>
          <a:p>
            <a:pPr marL="0" lvl="1" algn="just" eaLnBrk="0" fontAlgn="base" hangingPunct="0">
              <a:spcBef>
                <a:spcPct val="0"/>
              </a:spcBef>
              <a:spcAft>
                <a:spcPct val="0"/>
              </a:spcAft>
            </a:pPr>
            <a:r>
              <a:rPr lang="es-CL" sz="2300" dirty="0">
                <a:solidFill>
                  <a:prstClr val="black"/>
                </a:solidFill>
                <a:latin typeface="Calibri" pitchFamily="34" charset="0"/>
              </a:rPr>
              <a:t>El proceso está compuesto de la siguiente manera:</a:t>
            </a:r>
          </a:p>
          <a:p>
            <a:pPr marL="0" lvl="1" algn="just" eaLnBrk="0" fontAlgn="base" hangingPunct="0">
              <a:spcBef>
                <a:spcPct val="0"/>
              </a:spcBef>
              <a:spcAft>
                <a:spcPct val="0"/>
              </a:spcAft>
            </a:pPr>
            <a:endParaRPr lang="es-CL" sz="2300" dirty="0">
              <a:solidFill>
                <a:prstClr val="black"/>
              </a:solidFill>
              <a:latin typeface="Calibri" pitchFamily="34" charset="0"/>
            </a:endParaRPr>
          </a:p>
          <a:p>
            <a:pPr lvl="1" indent="-457200" algn="just" eaLnBrk="0" fontAlgn="base" hangingPunct="0">
              <a:spcBef>
                <a:spcPct val="0"/>
              </a:spcBef>
              <a:spcAft>
                <a:spcPct val="0"/>
              </a:spcAft>
              <a:buFont typeface="+mj-lt"/>
              <a:buAutoNum type="alphaUcPeriod"/>
            </a:pPr>
            <a:r>
              <a:rPr lang="es-CL" sz="2300" dirty="0">
                <a:solidFill>
                  <a:prstClr val="black"/>
                </a:solidFill>
                <a:latin typeface="Calibri" pitchFamily="34" charset="0"/>
              </a:rPr>
              <a:t>Declaración de antecedentes personales y económicos.</a:t>
            </a:r>
          </a:p>
          <a:p>
            <a:pPr lvl="1" indent="-457200" algn="just" eaLnBrk="0" fontAlgn="base" hangingPunct="0">
              <a:spcBef>
                <a:spcPct val="0"/>
              </a:spcBef>
              <a:spcAft>
                <a:spcPct val="0"/>
              </a:spcAft>
              <a:buFont typeface="+mj-lt"/>
              <a:buAutoNum type="alphaUcPeriod"/>
            </a:pPr>
            <a:r>
              <a:rPr lang="es-CL" sz="2300" dirty="0">
                <a:solidFill>
                  <a:prstClr val="black"/>
                </a:solidFill>
                <a:latin typeface="Calibri" pitchFamily="34" charset="0"/>
              </a:rPr>
              <a:t>Evaluación de antecedentes.</a:t>
            </a:r>
          </a:p>
          <a:p>
            <a:pPr lvl="1" indent="-457200" algn="just" eaLnBrk="0" fontAlgn="base" hangingPunct="0">
              <a:spcBef>
                <a:spcPct val="0"/>
              </a:spcBef>
              <a:spcAft>
                <a:spcPct val="0"/>
              </a:spcAft>
              <a:buFont typeface="+mj-lt"/>
              <a:buAutoNum type="alphaUcPeriod"/>
            </a:pPr>
            <a:r>
              <a:rPr lang="es-CL" sz="2300" dirty="0">
                <a:solidFill>
                  <a:prstClr val="black"/>
                </a:solidFill>
                <a:latin typeface="Calibri" pitchFamily="34" charset="0"/>
              </a:rPr>
              <a:t>Test de consumo de drogas.</a:t>
            </a:r>
          </a:p>
          <a:p>
            <a:pPr lvl="1" indent="-457200" algn="just" eaLnBrk="0" fontAlgn="base" hangingPunct="0">
              <a:spcBef>
                <a:spcPct val="0"/>
              </a:spcBef>
              <a:spcAft>
                <a:spcPct val="0"/>
              </a:spcAft>
              <a:buFont typeface="+mj-lt"/>
              <a:buAutoNum type="alphaUcPeriod"/>
            </a:pPr>
            <a:r>
              <a:rPr lang="es-CL" sz="2300" dirty="0">
                <a:solidFill>
                  <a:prstClr val="black"/>
                </a:solidFill>
                <a:latin typeface="Calibri" pitchFamily="34" charset="0"/>
              </a:rPr>
              <a:t>Entrevista psicológica.</a:t>
            </a:r>
          </a:p>
          <a:p>
            <a:pPr lvl="1" indent="-457200" algn="just" eaLnBrk="0" fontAlgn="base" hangingPunct="0">
              <a:spcBef>
                <a:spcPct val="0"/>
              </a:spcBef>
              <a:spcAft>
                <a:spcPct val="0"/>
              </a:spcAft>
              <a:buFont typeface="+mj-lt"/>
              <a:buAutoNum type="alphaUcPeriod"/>
            </a:pPr>
            <a:r>
              <a:rPr lang="es-CL" sz="2300" dirty="0">
                <a:solidFill>
                  <a:prstClr val="black"/>
                </a:solidFill>
                <a:latin typeface="Calibri" pitchFamily="34" charset="0"/>
              </a:rPr>
              <a:t>Evaluación poligráfica.</a:t>
            </a:r>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1976" y="4733925"/>
            <a:ext cx="2305050" cy="1981200"/>
          </a:xfrm>
          <a:prstGeom prst="rect">
            <a:avLst/>
          </a:prstGeom>
          <a:ln w="12700">
            <a:solidFill>
              <a:schemeClr val="tx1"/>
            </a:solidFill>
          </a:ln>
        </p:spPr>
      </p:pic>
    </p:spTree>
    <p:extLst>
      <p:ext uri="{BB962C8B-B14F-4D97-AF65-F5344CB8AC3E}">
        <p14:creationId xmlns:p14="http://schemas.microsoft.com/office/powerpoint/2010/main" val="15601905"/>
      </p:ext>
    </p:extLst>
  </p:cSld>
  <p:clrMapOvr>
    <a:masterClrMapping/>
  </p:clrMapOvr>
  <p:transition spd="slow">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410009 “ACREDITACIÓN DE CONFIABILIDAD”</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 name="11 CuadroTexto"/>
          <p:cNvSpPr txBox="1">
            <a:spLocks noChangeArrowheads="1"/>
          </p:cNvSpPr>
          <p:nvPr/>
        </p:nvSpPr>
        <p:spPr bwMode="auto">
          <a:xfrm>
            <a:off x="1105402" y="2033253"/>
            <a:ext cx="9922669" cy="4693593"/>
          </a:xfrm>
          <a:prstGeom prst="rect">
            <a:avLst/>
          </a:prstGeom>
          <a:noFill/>
          <a:ln w="9525">
            <a:solidFill>
              <a:schemeClr val="tx1"/>
            </a:solidFill>
            <a:miter lim="800000"/>
            <a:headEnd/>
            <a:tailEnd/>
          </a:ln>
        </p:spPr>
        <p:txBody>
          <a:bodyPr>
            <a:spAutoFit/>
          </a:bodyPr>
          <a:lstStyle/>
          <a:p>
            <a:pPr marL="0" lvl="1" algn="just" eaLnBrk="0" fontAlgn="base" hangingPunct="0">
              <a:spcBef>
                <a:spcPct val="0"/>
              </a:spcBef>
              <a:spcAft>
                <a:spcPct val="0"/>
              </a:spcAft>
            </a:pPr>
            <a:r>
              <a:rPr lang="es-CL" sz="2300" dirty="0">
                <a:solidFill>
                  <a:prstClr val="black"/>
                </a:solidFill>
                <a:latin typeface="Calibri" pitchFamily="34" charset="0"/>
              </a:rPr>
              <a:t>En esta DDI se definen tres tipos de Acreditaciones de Confiabilidad:</a:t>
            </a:r>
          </a:p>
          <a:p>
            <a:pPr marL="0" lvl="1" algn="just" eaLnBrk="0" fontAlgn="base" hangingPunct="0">
              <a:spcBef>
                <a:spcPct val="0"/>
              </a:spcBef>
              <a:spcAft>
                <a:spcPct val="0"/>
              </a:spcAft>
            </a:pPr>
            <a:endParaRPr lang="es-CL" sz="2300" dirty="0">
              <a:solidFill>
                <a:srgbClr val="FF0000"/>
              </a:solidFill>
              <a:latin typeface="Calibri" pitchFamily="34" charset="0"/>
            </a:endParaRPr>
          </a:p>
          <a:p>
            <a:pPr lvl="1" indent="-457200" algn="just" eaLnBrk="0" fontAlgn="base" hangingPunct="0">
              <a:spcBef>
                <a:spcPct val="0"/>
              </a:spcBef>
              <a:spcAft>
                <a:spcPct val="0"/>
              </a:spcAft>
              <a:buFont typeface="+mj-lt"/>
              <a:buAutoNum type="alphaUcPeriod"/>
            </a:pPr>
            <a:r>
              <a:rPr lang="es-CL" sz="2300" b="1" dirty="0">
                <a:solidFill>
                  <a:prstClr val="black"/>
                </a:solidFill>
                <a:latin typeface="Calibri" pitchFamily="34" charset="0"/>
              </a:rPr>
              <a:t>A.C. para mantención de acceso: </a:t>
            </a:r>
            <a:r>
              <a:rPr lang="es-CL" sz="2300" dirty="0">
                <a:solidFill>
                  <a:prstClr val="black"/>
                </a:solidFill>
                <a:latin typeface="Calibri" pitchFamily="34" charset="0"/>
              </a:rPr>
              <a:t>Para el personal que se está desempeñando en un puesto con acceso a activos de información.</a:t>
            </a:r>
          </a:p>
          <a:p>
            <a:pPr lvl="1" indent="-457200" algn="just" eaLnBrk="0" fontAlgn="base" hangingPunct="0">
              <a:spcBef>
                <a:spcPct val="0"/>
              </a:spcBef>
              <a:spcAft>
                <a:spcPct val="0"/>
              </a:spcAft>
              <a:buFont typeface="+mj-lt"/>
              <a:buAutoNum type="alphaUcPeriod"/>
            </a:pPr>
            <a:endParaRPr lang="es-CL" sz="2300" dirty="0">
              <a:solidFill>
                <a:prstClr val="black"/>
              </a:solidFill>
              <a:latin typeface="Calibri" pitchFamily="34" charset="0"/>
            </a:endParaRPr>
          </a:p>
          <a:p>
            <a:pPr lvl="1" indent="-457200" algn="just" eaLnBrk="0" fontAlgn="base" hangingPunct="0">
              <a:spcBef>
                <a:spcPct val="0"/>
              </a:spcBef>
              <a:spcAft>
                <a:spcPct val="0"/>
              </a:spcAft>
              <a:buFont typeface="+mj-lt"/>
              <a:buAutoNum type="alphaUcPeriod"/>
            </a:pPr>
            <a:r>
              <a:rPr lang="es-CL" sz="2300" b="1" dirty="0">
                <a:solidFill>
                  <a:prstClr val="black"/>
                </a:solidFill>
                <a:latin typeface="Calibri" pitchFamily="34" charset="0"/>
              </a:rPr>
              <a:t>A.C. para postulación: </a:t>
            </a:r>
            <a:r>
              <a:rPr lang="es-CL" sz="2300" dirty="0">
                <a:solidFill>
                  <a:prstClr val="black"/>
                </a:solidFill>
                <a:latin typeface="Calibri" pitchFamily="34" charset="0"/>
              </a:rPr>
              <a:t>Personal definido y justificado por el Mando como postulante para un puesto de alta sensibilidad.</a:t>
            </a:r>
          </a:p>
          <a:p>
            <a:pPr lvl="1" indent="-457200" algn="just" eaLnBrk="0" fontAlgn="base" hangingPunct="0">
              <a:spcBef>
                <a:spcPct val="0"/>
              </a:spcBef>
              <a:spcAft>
                <a:spcPct val="0"/>
              </a:spcAft>
              <a:buFont typeface="+mj-lt"/>
              <a:buAutoNum type="alphaUcPeriod"/>
            </a:pPr>
            <a:endParaRPr lang="es-CL" sz="2300" b="1" dirty="0">
              <a:solidFill>
                <a:prstClr val="black"/>
              </a:solidFill>
              <a:latin typeface="Calibri" pitchFamily="34" charset="0"/>
            </a:endParaRPr>
          </a:p>
          <a:p>
            <a:pPr lvl="1" indent="-457200" algn="just" eaLnBrk="0" fontAlgn="base" hangingPunct="0">
              <a:spcBef>
                <a:spcPct val="0"/>
              </a:spcBef>
              <a:spcAft>
                <a:spcPct val="0"/>
              </a:spcAft>
              <a:buFont typeface="+mj-lt"/>
              <a:buAutoNum type="alphaUcPeriod"/>
            </a:pPr>
            <a:r>
              <a:rPr lang="es-CL" sz="2300" b="1" dirty="0">
                <a:solidFill>
                  <a:prstClr val="black"/>
                </a:solidFill>
                <a:latin typeface="Calibri" pitchFamily="34" charset="0"/>
              </a:rPr>
              <a:t>A.C. por vulneración a la seguridad: </a:t>
            </a:r>
            <a:r>
              <a:rPr lang="es-CL" sz="2300" dirty="0">
                <a:solidFill>
                  <a:prstClr val="black"/>
                </a:solidFill>
                <a:latin typeface="Calibri" pitchFamily="34" charset="0"/>
              </a:rPr>
              <a:t>Personal de UU.RR. Que se encuentre en un proceso investigativo de Seguridad Militar.</a:t>
            </a:r>
          </a:p>
          <a:p>
            <a:pPr lvl="1" indent="-457200" algn="just" eaLnBrk="0" fontAlgn="base" hangingPunct="0">
              <a:spcBef>
                <a:spcPct val="0"/>
              </a:spcBef>
              <a:spcAft>
                <a:spcPct val="0"/>
              </a:spcAft>
              <a:buFont typeface="+mj-lt"/>
              <a:buAutoNum type="alphaUcPeriod"/>
            </a:pPr>
            <a:endParaRPr lang="es-CL" sz="2300" b="1" dirty="0">
              <a:solidFill>
                <a:prstClr val="black"/>
              </a:solidFill>
              <a:latin typeface="Calibri" pitchFamily="34" charset="0"/>
            </a:endParaRPr>
          </a:p>
          <a:p>
            <a:pPr marL="0" lvl="1" algn="just" eaLnBrk="0" fontAlgn="base" hangingPunct="0">
              <a:spcBef>
                <a:spcPct val="0"/>
              </a:spcBef>
              <a:spcAft>
                <a:spcPct val="0"/>
              </a:spcAft>
            </a:pPr>
            <a:r>
              <a:rPr lang="es-CL" sz="2300" dirty="0">
                <a:solidFill>
                  <a:prstClr val="black"/>
                </a:solidFill>
                <a:latin typeface="Calibri" pitchFamily="34" charset="0"/>
              </a:rPr>
              <a:t>En los dos primeros será el Mando quien solicita la A.C., en el último caso será D.Int.A. quien hará el requerimiento.</a:t>
            </a:r>
          </a:p>
        </p:txBody>
      </p:sp>
    </p:spTree>
    <p:extLst>
      <p:ext uri="{BB962C8B-B14F-4D97-AF65-F5344CB8AC3E}">
        <p14:creationId xmlns:p14="http://schemas.microsoft.com/office/powerpoint/2010/main" val="2108859183"/>
      </p:ext>
    </p:extLst>
  </p:cSld>
  <p:clrMapOvr>
    <a:masterClrMapping/>
  </p:clrMapOvr>
  <p:transition spd="slow">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410009 “ACREDITACIÓN DE CONFIABILIDAD”</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 name="11 CuadroTexto"/>
          <p:cNvSpPr txBox="1">
            <a:spLocks noChangeArrowheads="1"/>
          </p:cNvSpPr>
          <p:nvPr/>
        </p:nvSpPr>
        <p:spPr bwMode="auto">
          <a:xfrm>
            <a:off x="1105402" y="2033253"/>
            <a:ext cx="9922669" cy="4693593"/>
          </a:xfrm>
          <a:prstGeom prst="rect">
            <a:avLst/>
          </a:prstGeom>
          <a:noFill/>
          <a:ln w="9525">
            <a:solidFill>
              <a:schemeClr val="tx1"/>
            </a:solidFill>
            <a:miter lim="800000"/>
            <a:headEnd/>
            <a:tailEnd/>
          </a:ln>
        </p:spPr>
        <p:txBody>
          <a:bodyPr>
            <a:spAutoFit/>
          </a:bodyPr>
          <a:lstStyle/>
          <a:p>
            <a:pPr marL="0" lvl="1" algn="just" eaLnBrk="0" fontAlgn="base" hangingPunct="0">
              <a:spcBef>
                <a:spcPct val="0"/>
              </a:spcBef>
              <a:spcAft>
                <a:spcPct val="0"/>
              </a:spcAft>
            </a:pPr>
            <a:r>
              <a:rPr lang="es-CL" sz="2300" dirty="0">
                <a:solidFill>
                  <a:prstClr val="black"/>
                </a:solidFill>
                <a:latin typeface="Calibri" pitchFamily="34" charset="0"/>
              </a:rPr>
              <a:t>DIRINTA y D.G.P.A. seleccionan al personal que efectuará el proceso de manera voluntaria, teniendo como grupo objetivo quienes desempeñen labores de </a:t>
            </a:r>
            <a:r>
              <a:rPr lang="es-CL" sz="2300" dirty="0">
                <a:solidFill>
                  <a:srgbClr val="FF0000"/>
                </a:solidFill>
                <a:latin typeface="Calibri" pitchFamily="34" charset="0"/>
              </a:rPr>
              <a:t>alta sensibilidad:</a:t>
            </a: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Apoyo al Alto Mando Naval.</a:t>
            </a: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Integra el SIN.</a:t>
            </a: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Posibilidades de ser destinado al extranjero.</a:t>
            </a: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Participa en operaciones contra el narcotráfico.</a:t>
            </a: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A cargo de adquisiciones o desarrollo de proyectos de alto monto o sensibilidad militar.</a:t>
            </a: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Planificación y control de la gestión operativa institucional.</a:t>
            </a: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Maneja finanzas institucionales.</a:t>
            </a: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Administra redes informáticas.</a:t>
            </a:r>
          </a:p>
          <a:p>
            <a:pPr lvl="1" indent="-457200" algn="just" eaLnBrk="0" fontAlgn="base" hangingPunct="0">
              <a:spcBef>
                <a:spcPct val="0"/>
              </a:spcBef>
              <a:spcAft>
                <a:spcPct val="0"/>
              </a:spcAft>
              <a:buFont typeface="+mj-lt"/>
              <a:buAutoNum type="arabicPeriod"/>
            </a:pPr>
            <a:r>
              <a:rPr lang="es-CL" sz="2300" dirty="0">
                <a:solidFill>
                  <a:prstClr val="black"/>
                </a:solidFill>
                <a:latin typeface="Calibri" pitchFamily="34" charset="0"/>
              </a:rPr>
              <a:t>Desempeña labores de “cotizador” con empresas externas.</a:t>
            </a:r>
          </a:p>
        </p:txBody>
      </p:sp>
    </p:spTree>
    <p:extLst>
      <p:ext uri="{BB962C8B-B14F-4D97-AF65-F5344CB8AC3E}">
        <p14:creationId xmlns:p14="http://schemas.microsoft.com/office/powerpoint/2010/main" val="3656710020"/>
      </p:ext>
    </p:extLst>
  </p:cSld>
  <p:clrMapOvr>
    <a:masterClrMapping/>
  </p:clrMapOvr>
  <p:transition spd="slow">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410009 “ACREDITACIÓN DE CONFIABILIDAD”</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 name="11 CuadroTexto"/>
          <p:cNvSpPr txBox="1">
            <a:spLocks noChangeArrowheads="1"/>
          </p:cNvSpPr>
          <p:nvPr/>
        </p:nvSpPr>
        <p:spPr bwMode="auto">
          <a:xfrm>
            <a:off x="1105402" y="2033253"/>
            <a:ext cx="9922669" cy="4693593"/>
          </a:xfrm>
          <a:prstGeom prst="rect">
            <a:avLst/>
          </a:prstGeom>
          <a:noFill/>
          <a:ln w="9525">
            <a:solidFill>
              <a:schemeClr val="tx1"/>
            </a:solidFill>
            <a:miter lim="800000"/>
            <a:headEnd/>
            <a:tailEnd/>
          </a:ln>
        </p:spPr>
        <p:txBody>
          <a:bodyPr>
            <a:spAutoFit/>
          </a:bodyPr>
          <a:lstStyle/>
          <a:p>
            <a:pPr marL="0" lvl="1" algn="just" eaLnBrk="0" fontAlgn="base" hangingPunct="0">
              <a:spcBef>
                <a:spcPct val="0"/>
              </a:spcBef>
              <a:spcAft>
                <a:spcPct val="0"/>
              </a:spcAft>
            </a:pPr>
            <a:r>
              <a:rPr lang="es-CL" sz="2300" dirty="0">
                <a:solidFill>
                  <a:prstClr val="black"/>
                </a:solidFill>
                <a:latin typeface="Calibri" pitchFamily="34" charset="0"/>
              </a:rPr>
              <a:t>Para informar el resultado del proceso habrá </a:t>
            </a:r>
            <a:r>
              <a:rPr lang="es-CL" sz="2300" b="1" i="1" dirty="0">
                <a:solidFill>
                  <a:prstClr val="black"/>
                </a:solidFill>
                <a:latin typeface="Calibri" pitchFamily="34" charset="0"/>
              </a:rPr>
              <a:t>dos tipos de resultado: CUMPLE o NO CUMPLE.</a:t>
            </a:r>
            <a:endParaRPr lang="es-CL" sz="2300" b="1" i="1" dirty="0">
              <a:solidFill>
                <a:srgbClr val="FF0000"/>
              </a:solidFill>
              <a:latin typeface="Calibri" pitchFamily="34" charset="0"/>
            </a:endParaRPr>
          </a:p>
          <a:p>
            <a:pPr marL="0" lvl="1" algn="just" eaLnBrk="0" fontAlgn="base" hangingPunct="0">
              <a:spcBef>
                <a:spcPct val="0"/>
              </a:spcBef>
              <a:spcAft>
                <a:spcPct val="0"/>
              </a:spcAft>
            </a:pPr>
            <a:endParaRPr lang="es-CL" sz="2300" dirty="0">
              <a:solidFill>
                <a:srgbClr val="FF0000"/>
              </a:solidFill>
              <a:latin typeface="Calibri" pitchFamily="34" charset="0"/>
            </a:endParaRPr>
          </a:p>
          <a:p>
            <a:pPr marL="0" lvl="1" algn="just" eaLnBrk="0" fontAlgn="base" hangingPunct="0">
              <a:spcBef>
                <a:spcPct val="0"/>
              </a:spcBef>
              <a:spcAft>
                <a:spcPct val="0"/>
              </a:spcAft>
            </a:pPr>
            <a:r>
              <a:rPr lang="es-CL" sz="2300" dirty="0">
                <a:solidFill>
                  <a:prstClr val="black"/>
                </a:solidFill>
                <a:latin typeface="Calibri" pitchFamily="34" charset="0"/>
              </a:rPr>
              <a:t>Cuando el resultado es </a:t>
            </a:r>
            <a:r>
              <a:rPr lang="es-CL" sz="2300" dirty="0">
                <a:solidFill>
                  <a:srgbClr val="FF0000"/>
                </a:solidFill>
                <a:latin typeface="Calibri" pitchFamily="34" charset="0"/>
              </a:rPr>
              <a:t>CUMPLE</a:t>
            </a:r>
            <a:r>
              <a:rPr lang="es-CL" sz="2300" dirty="0">
                <a:solidFill>
                  <a:prstClr val="black"/>
                </a:solidFill>
                <a:latin typeface="Calibri" pitchFamily="34" charset="0"/>
              </a:rPr>
              <a:t>, será ingresado a la base de datos DIRECPERS creada especialmente para estos efectos.</a:t>
            </a:r>
          </a:p>
          <a:p>
            <a:pPr marL="0" lvl="1" algn="just" eaLnBrk="0" fontAlgn="base" hangingPunct="0">
              <a:spcBef>
                <a:spcPct val="0"/>
              </a:spcBef>
              <a:spcAft>
                <a:spcPct val="0"/>
              </a:spcAft>
            </a:pPr>
            <a:endParaRPr lang="es-CL" sz="2300" dirty="0">
              <a:solidFill>
                <a:prstClr val="black"/>
              </a:solidFill>
              <a:latin typeface="Calibri" pitchFamily="34" charset="0"/>
            </a:endParaRPr>
          </a:p>
          <a:p>
            <a:pPr marL="0" lvl="1" algn="just" eaLnBrk="0" fontAlgn="base" hangingPunct="0">
              <a:spcBef>
                <a:spcPct val="0"/>
              </a:spcBef>
              <a:spcAft>
                <a:spcPct val="0"/>
              </a:spcAft>
            </a:pPr>
            <a:r>
              <a:rPr lang="es-CL" sz="2300" dirty="0">
                <a:solidFill>
                  <a:prstClr val="black"/>
                </a:solidFill>
                <a:latin typeface="Calibri" pitchFamily="34" charset="0"/>
              </a:rPr>
              <a:t>Cuando el resultado es </a:t>
            </a:r>
            <a:r>
              <a:rPr lang="es-CL" sz="2300" dirty="0">
                <a:solidFill>
                  <a:srgbClr val="FF0000"/>
                </a:solidFill>
                <a:latin typeface="Calibri" pitchFamily="34" charset="0"/>
              </a:rPr>
              <a:t>NO CUMPLE</a:t>
            </a:r>
            <a:r>
              <a:rPr lang="es-CL" sz="2300" dirty="0">
                <a:solidFill>
                  <a:prstClr val="black"/>
                </a:solidFill>
                <a:latin typeface="Calibri" pitchFamily="34" charset="0"/>
              </a:rPr>
              <a:t>:</a:t>
            </a:r>
          </a:p>
          <a:p>
            <a:pPr marL="0" lvl="1" algn="just" eaLnBrk="0" fontAlgn="base" hangingPunct="0">
              <a:spcBef>
                <a:spcPct val="0"/>
              </a:spcBef>
              <a:spcAft>
                <a:spcPct val="0"/>
              </a:spcAft>
            </a:pPr>
            <a:endParaRPr lang="es-CL" sz="2300" dirty="0">
              <a:solidFill>
                <a:prstClr val="black"/>
              </a:solidFill>
              <a:latin typeface="Calibri" pitchFamily="34" charset="0"/>
            </a:endParaRPr>
          </a:p>
          <a:p>
            <a:pPr marL="723900" lvl="2" indent="-342900" algn="just" eaLnBrk="0" fontAlgn="base" hangingPunct="0">
              <a:spcBef>
                <a:spcPct val="0"/>
              </a:spcBef>
              <a:spcAft>
                <a:spcPct val="0"/>
              </a:spcAft>
              <a:buFont typeface="Arial" panose="020B0604020202020204" pitchFamily="34" charset="0"/>
              <a:buChar char="•"/>
            </a:pPr>
            <a:r>
              <a:rPr lang="es-CL" sz="2300" dirty="0">
                <a:solidFill>
                  <a:prstClr val="black"/>
                </a:solidFill>
                <a:latin typeface="Calibri" pitchFamily="34" charset="0"/>
              </a:rPr>
              <a:t>Será remitido al </a:t>
            </a:r>
            <a:r>
              <a:rPr lang="es-CL" sz="2300" i="1" dirty="0">
                <a:solidFill>
                  <a:prstClr val="black"/>
                </a:solidFill>
                <a:latin typeface="Calibri" pitchFamily="34" charset="0"/>
              </a:rPr>
              <a:t>Mando</a:t>
            </a:r>
            <a:r>
              <a:rPr lang="es-CL" sz="2300" dirty="0">
                <a:solidFill>
                  <a:prstClr val="black"/>
                </a:solidFill>
                <a:latin typeface="Calibri" pitchFamily="34" charset="0"/>
              </a:rPr>
              <a:t> con informativo a D.G.P.A., un memo reservado personal para ser utilizado como elemento de decisión por el Mando, siendo responsabilidad de éste la decisión final. Deberá informar a D.G.P.A.</a:t>
            </a:r>
          </a:p>
          <a:p>
            <a:pPr marL="723900" lvl="2" indent="-342900" algn="just" eaLnBrk="0" fontAlgn="base" hangingPunct="0">
              <a:spcBef>
                <a:spcPct val="0"/>
              </a:spcBef>
              <a:spcAft>
                <a:spcPct val="0"/>
              </a:spcAft>
              <a:buFont typeface="Arial" panose="020B0604020202020204" pitchFamily="34" charset="0"/>
              <a:buChar char="•"/>
            </a:pPr>
            <a:r>
              <a:rPr lang="es-CL" sz="2300" dirty="0">
                <a:solidFill>
                  <a:prstClr val="black"/>
                </a:solidFill>
                <a:latin typeface="Calibri" pitchFamily="34" charset="0"/>
              </a:rPr>
              <a:t>En caso de que antecedentes obtenidos durante el proceso existan hechos que configuren </a:t>
            </a:r>
            <a:r>
              <a:rPr lang="es-CL" sz="2300" b="1" i="1" dirty="0">
                <a:solidFill>
                  <a:prstClr val="black"/>
                </a:solidFill>
                <a:latin typeface="Calibri" pitchFamily="34" charset="0"/>
              </a:rPr>
              <a:t>falta a la disciplina, el Mando evaluará sanción</a:t>
            </a:r>
            <a:r>
              <a:rPr lang="es-CL" sz="2300" dirty="0">
                <a:solidFill>
                  <a:prstClr val="black"/>
                </a:solidFill>
                <a:latin typeface="Calibri" pitchFamily="34" charset="0"/>
              </a:rPr>
              <a:t>.</a:t>
            </a:r>
          </a:p>
        </p:txBody>
      </p:sp>
    </p:spTree>
    <p:extLst>
      <p:ext uri="{BB962C8B-B14F-4D97-AF65-F5344CB8AC3E}">
        <p14:creationId xmlns:p14="http://schemas.microsoft.com/office/powerpoint/2010/main" val="926787255"/>
      </p:ext>
    </p:extLst>
  </p:cSld>
  <p:clrMapOvr>
    <a:masterClrMapping/>
  </p:clrMapOvr>
  <p:transition spd="slow">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646331"/>
          </a:xfrm>
          <a:prstGeom prst="rect">
            <a:avLst/>
          </a:prstGeom>
          <a:solidFill>
            <a:srgbClr val="FFC000"/>
          </a:solidFill>
          <a:ln w="9525">
            <a:noFill/>
            <a:miter lim="800000"/>
            <a:headEnd/>
            <a:tailEnd/>
          </a:ln>
        </p:spPr>
        <p:txBody>
          <a:bodyPr>
            <a:spAutoFit/>
          </a:bodyPr>
          <a:lstStyle/>
          <a:p>
            <a:pPr eaLnBrk="0" fontAlgn="base" hangingPunct="0">
              <a:spcBef>
                <a:spcPct val="0"/>
              </a:spcBef>
              <a:spcAft>
                <a:spcPct val="0"/>
              </a:spcAft>
            </a:pPr>
            <a:r>
              <a:rPr lang="es-CL" sz="3600" dirty="0">
                <a:solidFill>
                  <a:prstClr val="black"/>
                </a:solidFill>
                <a:latin typeface="Calibri" pitchFamily="34" charset="0"/>
              </a:rPr>
              <a:t>DDI 410009 “ACREDITACIÓN DE CONFIABILIDAD”</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 name="11 CuadroTexto"/>
          <p:cNvSpPr txBox="1">
            <a:spLocks noChangeArrowheads="1"/>
          </p:cNvSpPr>
          <p:nvPr/>
        </p:nvSpPr>
        <p:spPr bwMode="auto">
          <a:xfrm>
            <a:off x="1105402" y="3476297"/>
            <a:ext cx="9922669" cy="1508105"/>
          </a:xfrm>
          <a:prstGeom prst="rect">
            <a:avLst/>
          </a:prstGeom>
          <a:noFill/>
          <a:ln w="9525">
            <a:solidFill>
              <a:schemeClr val="tx1"/>
            </a:solidFill>
            <a:miter lim="800000"/>
            <a:headEnd/>
            <a:tailEnd/>
          </a:ln>
        </p:spPr>
        <p:txBody>
          <a:bodyPr>
            <a:spAutoFit/>
          </a:bodyPr>
          <a:lstStyle/>
          <a:p>
            <a:pPr marL="0" lvl="1" algn="ctr" eaLnBrk="0" fontAlgn="base" hangingPunct="0">
              <a:spcBef>
                <a:spcPct val="0"/>
              </a:spcBef>
              <a:spcAft>
                <a:spcPct val="0"/>
              </a:spcAft>
            </a:pPr>
            <a:r>
              <a:rPr lang="es-CL" sz="2300" b="1" dirty="0">
                <a:solidFill>
                  <a:prstClr val="black"/>
                </a:solidFill>
                <a:latin typeface="Calibri" pitchFamily="34" charset="0"/>
              </a:rPr>
              <a:t>El proceso de Acreditación de Confiabilidad es voluntario, la negación a realizarlo no constituye falta o hecho punible, aunque deja al evaluado en condición NO CUMPLE e inhabilitado para acceder a puestos o destinaciones de alta sensibilidad.</a:t>
            </a:r>
          </a:p>
        </p:txBody>
      </p:sp>
    </p:spTree>
    <p:extLst>
      <p:ext uri="{BB962C8B-B14F-4D97-AF65-F5344CB8AC3E}">
        <p14:creationId xmlns:p14="http://schemas.microsoft.com/office/powerpoint/2010/main" val="1827606852"/>
      </p:ext>
    </p:extLst>
  </p:cSld>
  <p:clrMapOvr>
    <a:masterClrMapping/>
  </p:clrMapOvr>
  <p:transition spd="slow">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2717911"/>
            <a:ext cx="10287000" cy="1754326"/>
          </a:xfrm>
          <a:prstGeom prst="rect">
            <a:avLst/>
          </a:prstGeom>
          <a:solidFill>
            <a:srgbClr val="FFC000"/>
          </a:solidFill>
          <a:ln w="9525">
            <a:noFill/>
            <a:miter lim="800000"/>
            <a:headEnd/>
            <a:tailEnd/>
          </a:ln>
        </p:spPr>
        <p:txBody>
          <a:bodyPr>
            <a:spAutoFit/>
          </a:bodyPr>
          <a:lstStyle/>
          <a:p>
            <a:pPr algn="ctr" eaLnBrk="0" fontAlgn="base" hangingPunct="0">
              <a:spcBef>
                <a:spcPct val="0"/>
              </a:spcBef>
              <a:spcAft>
                <a:spcPct val="0"/>
              </a:spcAft>
            </a:pPr>
            <a:r>
              <a:rPr lang="es-CL" sz="3600" dirty="0">
                <a:solidFill>
                  <a:prstClr val="black"/>
                </a:solidFill>
                <a:latin typeface="Calibri" pitchFamily="34" charset="0"/>
              </a:rPr>
              <a:t>DDI 490001</a:t>
            </a:r>
          </a:p>
          <a:p>
            <a:pPr algn="ctr" eaLnBrk="0" fontAlgn="base" hangingPunct="0">
              <a:spcBef>
                <a:spcPct val="0"/>
              </a:spcBef>
              <a:spcAft>
                <a:spcPct val="0"/>
              </a:spcAft>
            </a:pPr>
            <a:endParaRPr lang="es-CL" sz="3600" dirty="0">
              <a:solidFill>
                <a:prstClr val="black"/>
              </a:solidFill>
              <a:latin typeface="Calibri" pitchFamily="34" charset="0"/>
            </a:endParaRPr>
          </a:p>
          <a:p>
            <a:pPr algn="ctr" eaLnBrk="0" fontAlgn="base" hangingPunct="0">
              <a:spcBef>
                <a:spcPct val="0"/>
              </a:spcBef>
              <a:spcAft>
                <a:spcPct val="0"/>
              </a:spcAft>
            </a:pPr>
            <a:r>
              <a:rPr lang="es-CL" sz="3600" dirty="0">
                <a:solidFill>
                  <a:prstClr val="black"/>
                </a:solidFill>
                <a:latin typeface="Calibri" pitchFamily="34" charset="0"/>
              </a:rPr>
              <a:t>“PROCEDIMIENTO PARA INSPECCIONES TÉCNICAS”</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649171683"/>
      </p:ext>
    </p:extLst>
  </p:cSld>
  <p:clrMapOvr>
    <a:masterClrMapping/>
  </p:clrMapOvr>
  <p:transition spd="slow">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1200329"/>
          </a:xfrm>
          <a:prstGeom prst="rect">
            <a:avLst/>
          </a:prstGeom>
          <a:solidFill>
            <a:srgbClr val="FFC000"/>
          </a:solidFill>
          <a:ln w="9525">
            <a:noFill/>
            <a:miter lim="800000"/>
            <a:headEnd/>
            <a:tailEnd/>
          </a:ln>
        </p:spPr>
        <p:txBody>
          <a:bodyPr>
            <a:spAutoFit/>
          </a:bodyPr>
          <a:lstStyle/>
          <a:p>
            <a:pPr algn="just" eaLnBrk="0" fontAlgn="base" hangingPunct="0">
              <a:spcBef>
                <a:spcPct val="0"/>
              </a:spcBef>
              <a:spcAft>
                <a:spcPct val="0"/>
              </a:spcAft>
            </a:pPr>
            <a:r>
              <a:rPr lang="es-CL" sz="3600" dirty="0">
                <a:solidFill>
                  <a:prstClr val="black"/>
                </a:solidFill>
                <a:latin typeface="Calibri" pitchFamily="34" charset="0"/>
              </a:rPr>
              <a:t>DDI 490001 “NORMA PROCEDIMIENTO PARA EFECTUAR INSPECCIONES TÉCNICAS”</a:t>
            </a:r>
          </a:p>
        </p:txBody>
      </p:sp>
      <p:sp>
        <p:nvSpPr>
          <p:cNvPr id="9220" name="11 CuadroTexto"/>
          <p:cNvSpPr txBox="1">
            <a:spLocks noChangeArrowheads="1"/>
          </p:cNvSpPr>
          <p:nvPr/>
        </p:nvSpPr>
        <p:spPr bwMode="auto">
          <a:xfrm>
            <a:off x="1152526" y="2502297"/>
            <a:ext cx="9875545" cy="2308324"/>
          </a:xfrm>
          <a:prstGeom prst="rect">
            <a:avLst/>
          </a:prstGeom>
          <a:noFill/>
          <a:ln w="9525">
            <a:solidFill>
              <a:schemeClr val="tx1"/>
            </a:solidFill>
            <a:miter lim="800000"/>
            <a:headEnd/>
            <a:tailEnd/>
          </a:ln>
        </p:spPr>
        <p:txBody>
          <a:bodyPr wrap="square">
            <a:spAutoFit/>
          </a:bodyPr>
          <a:lstStyle/>
          <a:p>
            <a:pPr algn="just" eaLnBrk="0" fontAlgn="base" hangingPunct="0">
              <a:spcBef>
                <a:spcPct val="0"/>
              </a:spcBef>
              <a:spcAft>
                <a:spcPct val="0"/>
              </a:spcAft>
            </a:pPr>
            <a:r>
              <a:rPr lang="es-CL" sz="2400" b="1" dirty="0">
                <a:solidFill>
                  <a:prstClr val="black"/>
                </a:solidFill>
                <a:latin typeface="Calibri" pitchFamily="34" charset="0"/>
              </a:rPr>
              <a:t>¿QUÉ ES UNA INSPECCIÓN TÉCNICA?</a:t>
            </a:r>
          </a:p>
          <a:p>
            <a:pPr algn="just" eaLnBrk="0" fontAlgn="base" hangingPunct="0">
              <a:spcBef>
                <a:spcPct val="0"/>
              </a:spcBef>
              <a:spcAft>
                <a:spcPct val="0"/>
              </a:spcAft>
            </a:pPr>
            <a:endParaRPr lang="es-CL" sz="2400" dirty="0">
              <a:solidFill>
                <a:prstClr val="black"/>
              </a:solidFill>
              <a:latin typeface="Calibri" pitchFamily="34" charset="0"/>
            </a:endParaRPr>
          </a:p>
          <a:p>
            <a:pPr algn="just" eaLnBrk="0" fontAlgn="base" hangingPunct="0">
              <a:spcBef>
                <a:spcPct val="0"/>
              </a:spcBef>
              <a:spcAft>
                <a:spcPct val="0"/>
              </a:spcAft>
            </a:pPr>
            <a:r>
              <a:rPr lang="es-CL" sz="2400" dirty="0">
                <a:solidFill>
                  <a:prstClr val="black"/>
                </a:solidFill>
                <a:latin typeface="Calibri" pitchFamily="34" charset="0"/>
              </a:rPr>
              <a:t>Es un registro físico y electrónico de una dependencia específica, con la finalidad de determinar la existencia de algún sistema de escucha, grabación o vigilancia, instalado en forma clandestina para la obtención de información sensible.</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81977" y="4528467"/>
            <a:ext cx="1985961" cy="1737715"/>
          </a:xfrm>
          <a:prstGeom prst="rect">
            <a:avLst/>
          </a:prstGeom>
          <a:ln w="12700">
            <a:solidFill>
              <a:schemeClr val="tx1"/>
            </a:solidFill>
          </a:ln>
        </p:spPr>
      </p:pic>
    </p:spTree>
    <p:extLst>
      <p:ext uri="{BB962C8B-B14F-4D97-AF65-F5344CB8AC3E}">
        <p14:creationId xmlns:p14="http://schemas.microsoft.com/office/powerpoint/2010/main" val="8809516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220">
                                            <p:txEl>
                                              <p:pRg st="2" end="2"/>
                                            </p:txEl>
                                          </p:spTgt>
                                        </p:tgtEl>
                                        <p:attrNameLst>
                                          <p:attrName>style.visibility</p:attrName>
                                        </p:attrNameLst>
                                      </p:cBhvr>
                                      <p:to>
                                        <p:strVal val="visible"/>
                                      </p:to>
                                    </p:set>
                                    <p:animEffect transition="in" filter="fade">
                                      <p:cBhvr>
                                        <p:cTn id="7" dur="1000"/>
                                        <p:tgtEl>
                                          <p:spTgt spid="9220">
                                            <p:txEl>
                                              <p:pRg st="2" end="2"/>
                                            </p:txEl>
                                          </p:spTgt>
                                        </p:tgtEl>
                                      </p:cBhvr>
                                    </p:animEffect>
                                    <p:anim calcmode="lin" valueType="num">
                                      <p:cBhvr>
                                        <p:cTn id="8" dur="1000" fill="hold"/>
                                        <p:tgtEl>
                                          <p:spTgt spid="922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922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1200329"/>
          </a:xfrm>
          <a:prstGeom prst="rect">
            <a:avLst/>
          </a:prstGeom>
          <a:solidFill>
            <a:srgbClr val="FFC000"/>
          </a:solidFill>
          <a:ln w="9525">
            <a:noFill/>
            <a:miter lim="800000"/>
            <a:headEnd/>
            <a:tailEnd/>
          </a:ln>
        </p:spPr>
        <p:txBody>
          <a:bodyPr>
            <a:spAutoFit/>
          </a:bodyPr>
          <a:lstStyle/>
          <a:p>
            <a:pPr algn="just" eaLnBrk="0" fontAlgn="base" hangingPunct="0">
              <a:spcBef>
                <a:spcPct val="0"/>
              </a:spcBef>
              <a:spcAft>
                <a:spcPct val="0"/>
              </a:spcAft>
            </a:pPr>
            <a:r>
              <a:rPr lang="es-CL" sz="3600" dirty="0">
                <a:solidFill>
                  <a:prstClr val="black"/>
                </a:solidFill>
                <a:latin typeface="Calibri" pitchFamily="34" charset="0"/>
              </a:rPr>
              <a:t>DDI 490001 “NORMA PROCEDIMIENTO PARA EFECTUAR INSPECCIONES TÉCNICAS”</a:t>
            </a:r>
          </a:p>
        </p:txBody>
      </p:sp>
      <p:sp>
        <p:nvSpPr>
          <p:cNvPr id="9220" name="11 CuadroTexto"/>
          <p:cNvSpPr txBox="1">
            <a:spLocks noChangeArrowheads="1"/>
          </p:cNvSpPr>
          <p:nvPr/>
        </p:nvSpPr>
        <p:spPr bwMode="auto">
          <a:xfrm>
            <a:off x="1152526" y="2502297"/>
            <a:ext cx="9875545" cy="3785652"/>
          </a:xfrm>
          <a:prstGeom prst="rect">
            <a:avLst/>
          </a:prstGeom>
          <a:noFill/>
          <a:ln w="9525">
            <a:solidFill>
              <a:schemeClr val="tx1"/>
            </a:solidFill>
            <a:miter lim="800000"/>
            <a:headEnd/>
            <a:tailEnd/>
          </a:ln>
        </p:spPr>
        <p:txBody>
          <a:bodyPr wrap="square">
            <a:spAutoFit/>
          </a:bodyPr>
          <a:lstStyle/>
          <a:p>
            <a:pPr algn="just" eaLnBrk="0" fontAlgn="base" hangingPunct="0">
              <a:spcBef>
                <a:spcPct val="0"/>
              </a:spcBef>
              <a:spcAft>
                <a:spcPct val="0"/>
              </a:spcAft>
            </a:pPr>
            <a:r>
              <a:rPr lang="es-CL" sz="2400" b="1" dirty="0">
                <a:solidFill>
                  <a:prstClr val="black"/>
                </a:solidFill>
                <a:latin typeface="Calibri" pitchFamily="34" charset="0"/>
              </a:rPr>
              <a:t>¿DÓNDE SE REALIZA UNA INSPECCIÓN TÉCNICA?</a:t>
            </a:r>
          </a:p>
          <a:p>
            <a:pPr algn="just" eaLnBrk="0" fontAlgn="base" hangingPunct="0">
              <a:spcBef>
                <a:spcPct val="0"/>
              </a:spcBef>
              <a:spcAft>
                <a:spcPct val="0"/>
              </a:spcAft>
            </a:pPr>
            <a:endParaRPr lang="es-CL" sz="2400" dirty="0">
              <a:solidFill>
                <a:prstClr val="black"/>
              </a:solidFill>
              <a:latin typeface="Calibri" pitchFamily="34" charset="0"/>
            </a:endParaRPr>
          </a:p>
          <a:p>
            <a:pPr marL="457200" indent="-457200" algn="just" eaLnBrk="0" fontAlgn="base" hangingPunct="0">
              <a:spcBef>
                <a:spcPct val="0"/>
              </a:spcBef>
              <a:spcAft>
                <a:spcPct val="0"/>
              </a:spcAft>
              <a:buFont typeface="+mj-lt"/>
              <a:buAutoNum type="arabicPeriod"/>
            </a:pPr>
            <a:r>
              <a:rPr lang="es-CL" sz="2400" dirty="0">
                <a:solidFill>
                  <a:prstClr val="black"/>
                </a:solidFill>
                <a:latin typeface="Calibri" pitchFamily="34" charset="0"/>
              </a:rPr>
              <a:t>En oficinas clasificadas como de Alta Sensibilidad o dependencias utilizadas para reuniones donde se tratan temas clasificados, a solicitud de los respectivos Mandos.</a:t>
            </a:r>
          </a:p>
          <a:p>
            <a:pPr marL="457200" indent="-457200" algn="just" eaLnBrk="0" fontAlgn="base" hangingPunct="0">
              <a:spcBef>
                <a:spcPct val="0"/>
              </a:spcBef>
              <a:spcAft>
                <a:spcPct val="0"/>
              </a:spcAft>
              <a:buFont typeface="+mj-lt"/>
              <a:buAutoNum type="arabicPeriod"/>
            </a:pPr>
            <a:endParaRPr lang="es-CL" sz="2400" dirty="0">
              <a:solidFill>
                <a:prstClr val="black"/>
              </a:solidFill>
              <a:latin typeface="Calibri" pitchFamily="34" charset="0"/>
            </a:endParaRPr>
          </a:p>
          <a:p>
            <a:pPr marL="457200" indent="-457200" algn="just" eaLnBrk="0" fontAlgn="base" hangingPunct="0">
              <a:spcBef>
                <a:spcPct val="0"/>
              </a:spcBef>
              <a:spcAft>
                <a:spcPct val="0"/>
              </a:spcAft>
              <a:buFont typeface="+mj-lt"/>
              <a:buAutoNum type="arabicPeriod"/>
            </a:pPr>
            <a:r>
              <a:rPr lang="es-CL" sz="2400" dirty="0">
                <a:solidFill>
                  <a:prstClr val="black"/>
                </a:solidFill>
                <a:latin typeface="Calibri" pitchFamily="34" charset="0"/>
              </a:rPr>
              <a:t>Cuando se tenga sospecha por ingreso de personal no autorizado o por trabajos realizados por terceros en dependencias.</a:t>
            </a:r>
          </a:p>
          <a:p>
            <a:pPr marL="457200" indent="-457200" algn="just" eaLnBrk="0" fontAlgn="base" hangingPunct="0">
              <a:spcBef>
                <a:spcPct val="0"/>
              </a:spcBef>
              <a:spcAft>
                <a:spcPct val="0"/>
              </a:spcAft>
              <a:buFont typeface="+mj-lt"/>
              <a:buAutoNum type="arabicPeriod"/>
            </a:pPr>
            <a:endParaRPr lang="es-CL" sz="2400" dirty="0">
              <a:solidFill>
                <a:prstClr val="black"/>
              </a:solidFill>
              <a:latin typeface="Calibri" pitchFamily="34" charset="0"/>
            </a:endParaRPr>
          </a:p>
          <a:p>
            <a:pPr marL="457200" indent="-457200" algn="just" eaLnBrk="0" fontAlgn="base" hangingPunct="0">
              <a:spcBef>
                <a:spcPct val="0"/>
              </a:spcBef>
              <a:spcAft>
                <a:spcPct val="0"/>
              </a:spcAft>
              <a:buFont typeface="+mj-lt"/>
              <a:buAutoNum type="arabicPeriod"/>
            </a:pPr>
            <a:r>
              <a:rPr lang="es-CL" sz="2400" dirty="0">
                <a:solidFill>
                  <a:prstClr val="black"/>
                </a:solidFill>
                <a:latin typeface="Calibri" pitchFamily="34" charset="0"/>
              </a:rPr>
              <a:t>Siempre una Inspección Técnica estará clasificada como “SECRETO”.</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27646582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220">
                                            <p:txEl>
                                              <p:pRg st="2" end="2"/>
                                            </p:txEl>
                                          </p:spTgt>
                                        </p:tgtEl>
                                        <p:attrNameLst>
                                          <p:attrName>style.visibility</p:attrName>
                                        </p:attrNameLst>
                                      </p:cBhvr>
                                      <p:to>
                                        <p:strVal val="visible"/>
                                      </p:to>
                                    </p:set>
                                    <p:animEffect transition="in" filter="fade">
                                      <p:cBhvr>
                                        <p:cTn id="7" dur="1000"/>
                                        <p:tgtEl>
                                          <p:spTgt spid="9220">
                                            <p:txEl>
                                              <p:pRg st="2" end="2"/>
                                            </p:txEl>
                                          </p:spTgt>
                                        </p:tgtEl>
                                      </p:cBhvr>
                                    </p:animEffect>
                                    <p:anim calcmode="lin" valueType="num">
                                      <p:cBhvr>
                                        <p:cTn id="8" dur="1000" fill="hold"/>
                                        <p:tgtEl>
                                          <p:spTgt spid="922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922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220">
                                            <p:txEl>
                                              <p:pRg st="4" end="4"/>
                                            </p:txEl>
                                          </p:spTgt>
                                        </p:tgtEl>
                                        <p:attrNameLst>
                                          <p:attrName>style.visibility</p:attrName>
                                        </p:attrNameLst>
                                      </p:cBhvr>
                                      <p:to>
                                        <p:strVal val="visible"/>
                                      </p:to>
                                    </p:set>
                                    <p:animEffect transition="in" filter="fade">
                                      <p:cBhvr>
                                        <p:cTn id="14" dur="1000"/>
                                        <p:tgtEl>
                                          <p:spTgt spid="9220">
                                            <p:txEl>
                                              <p:pRg st="4" end="4"/>
                                            </p:txEl>
                                          </p:spTgt>
                                        </p:tgtEl>
                                      </p:cBhvr>
                                    </p:animEffect>
                                    <p:anim calcmode="lin" valueType="num">
                                      <p:cBhvr>
                                        <p:cTn id="15" dur="1000" fill="hold"/>
                                        <p:tgtEl>
                                          <p:spTgt spid="922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922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220">
                                            <p:txEl>
                                              <p:pRg st="6" end="6"/>
                                            </p:txEl>
                                          </p:spTgt>
                                        </p:tgtEl>
                                        <p:attrNameLst>
                                          <p:attrName>style.visibility</p:attrName>
                                        </p:attrNameLst>
                                      </p:cBhvr>
                                      <p:to>
                                        <p:strVal val="visible"/>
                                      </p:to>
                                    </p:set>
                                    <p:animEffect transition="in" filter="fade">
                                      <p:cBhvr>
                                        <p:cTn id="21" dur="1000"/>
                                        <p:tgtEl>
                                          <p:spTgt spid="9220">
                                            <p:txEl>
                                              <p:pRg st="6" end="6"/>
                                            </p:txEl>
                                          </p:spTgt>
                                        </p:tgtEl>
                                      </p:cBhvr>
                                    </p:animEffect>
                                    <p:anim calcmode="lin" valueType="num">
                                      <p:cBhvr>
                                        <p:cTn id="22" dur="1000" fill="hold"/>
                                        <p:tgtEl>
                                          <p:spTgt spid="922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922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1200329"/>
          </a:xfrm>
          <a:prstGeom prst="rect">
            <a:avLst/>
          </a:prstGeom>
          <a:solidFill>
            <a:srgbClr val="FFC000"/>
          </a:solidFill>
          <a:ln w="9525">
            <a:noFill/>
            <a:miter lim="800000"/>
            <a:headEnd/>
            <a:tailEnd/>
          </a:ln>
        </p:spPr>
        <p:txBody>
          <a:bodyPr>
            <a:spAutoFit/>
          </a:bodyPr>
          <a:lstStyle/>
          <a:p>
            <a:pPr algn="just" eaLnBrk="0" fontAlgn="base" hangingPunct="0">
              <a:spcBef>
                <a:spcPct val="0"/>
              </a:spcBef>
              <a:spcAft>
                <a:spcPct val="0"/>
              </a:spcAft>
            </a:pPr>
            <a:r>
              <a:rPr lang="es-CL" sz="3600" dirty="0">
                <a:solidFill>
                  <a:prstClr val="black"/>
                </a:solidFill>
                <a:latin typeface="Calibri" pitchFamily="34" charset="0"/>
              </a:rPr>
              <a:t>DDI 490001 “NORMA PROCEDIMIENTO PARA EFECTUAR INSPECCIONES TÉCNICAS”</a:t>
            </a:r>
          </a:p>
        </p:txBody>
      </p:sp>
      <p:sp>
        <p:nvSpPr>
          <p:cNvPr id="9220" name="11 CuadroTexto"/>
          <p:cNvSpPr txBox="1">
            <a:spLocks noChangeArrowheads="1"/>
          </p:cNvSpPr>
          <p:nvPr/>
        </p:nvSpPr>
        <p:spPr bwMode="auto">
          <a:xfrm>
            <a:off x="1152526" y="2502297"/>
            <a:ext cx="9875545" cy="3416320"/>
          </a:xfrm>
          <a:prstGeom prst="rect">
            <a:avLst/>
          </a:prstGeom>
          <a:noFill/>
          <a:ln w="9525">
            <a:solidFill>
              <a:schemeClr val="tx1"/>
            </a:solidFill>
            <a:miter lim="800000"/>
            <a:headEnd/>
            <a:tailEnd/>
          </a:ln>
        </p:spPr>
        <p:txBody>
          <a:bodyPr wrap="square">
            <a:spAutoFit/>
          </a:bodyPr>
          <a:lstStyle/>
          <a:p>
            <a:pPr algn="just" eaLnBrk="0" fontAlgn="base" hangingPunct="0">
              <a:spcBef>
                <a:spcPct val="0"/>
              </a:spcBef>
              <a:spcAft>
                <a:spcPct val="0"/>
              </a:spcAft>
            </a:pPr>
            <a:r>
              <a:rPr lang="es-CL" sz="2400" b="1" dirty="0">
                <a:solidFill>
                  <a:prstClr val="black"/>
                </a:solidFill>
                <a:latin typeface="Calibri" pitchFamily="34" charset="0"/>
              </a:rPr>
              <a:t>¿QUÉ PROCEDIMIENTO SEGUIR?</a:t>
            </a:r>
          </a:p>
          <a:p>
            <a:pPr algn="just" eaLnBrk="0" fontAlgn="base" hangingPunct="0">
              <a:spcBef>
                <a:spcPct val="0"/>
              </a:spcBef>
              <a:spcAft>
                <a:spcPct val="0"/>
              </a:spcAft>
            </a:pPr>
            <a:endParaRPr lang="es-CL" sz="2400" dirty="0">
              <a:solidFill>
                <a:prstClr val="black"/>
              </a:solidFill>
              <a:latin typeface="Calibri" pitchFamily="34" charset="0"/>
            </a:endParaRPr>
          </a:p>
          <a:p>
            <a:pPr marL="457200" indent="-457200" algn="just" eaLnBrk="0" fontAlgn="base" hangingPunct="0">
              <a:spcBef>
                <a:spcPct val="0"/>
              </a:spcBef>
              <a:spcAft>
                <a:spcPct val="0"/>
              </a:spcAft>
              <a:buFont typeface="+mj-lt"/>
              <a:buAutoNum type="arabicPeriod"/>
            </a:pPr>
            <a:r>
              <a:rPr lang="es-CL" sz="2400" dirty="0">
                <a:solidFill>
                  <a:prstClr val="black"/>
                </a:solidFill>
                <a:latin typeface="Calibri" pitchFamily="34" charset="0"/>
              </a:rPr>
              <a:t>La UU.RR. deberá solicitar a través de MSG “S” a la D.Int.A., señalando los motivos.</a:t>
            </a:r>
          </a:p>
          <a:p>
            <a:pPr marL="457200" indent="-457200" algn="just" eaLnBrk="0" fontAlgn="base" hangingPunct="0">
              <a:spcBef>
                <a:spcPct val="0"/>
              </a:spcBef>
              <a:spcAft>
                <a:spcPct val="0"/>
              </a:spcAft>
              <a:buFont typeface="+mj-lt"/>
              <a:buAutoNum type="arabicPeriod"/>
            </a:pPr>
            <a:endParaRPr lang="es-CL" sz="2400" dirty="0">
              <a:solidFill>
                <a:prstClr val="black"/>
              </a:solidFill>
              <a:latin typeface="Calibri" pitchFamily="34" charset="0"/>
            </a:endParaRPr>
          </a:p>
          <a:p>
            <a:pPr marL="457200" indent="-457200" algn="just" eaLnBrk="0" fontAlgn="base" hangingPunct="0">
              <a:spcBef>
                <a:spcPct val="0"/>
              </a:spcBef>
              <a:spcAft>
                <a:spcPct val="0"/>
              </a:spcAft>
              <a:buFont typeface="+mj-lt"/>
              <a:buAutoNum type="arabicPeriod"/>
            </a:pPr>
            <a:r>
              <a:rPr lang="es-CL" sz="2400" dirty="0">
                <a:solidFill>
                  <a:prstClr val="black"/>
                </a:solidFill>
                <a:latin typeface="Calibri" pitchFamily="34" charset="0"/>
              </a:rPr>
              <a:t>Si el requerimiento lo realiza una UU.RR. PRIZONA debe hacerlo con al menos 07 días de anticipación. Para UU.RR. de otra ZZ.NN. serán 15 días.</a:t>
            </a:r>
          </a:p>
          <a:p>
            <a:pPr marL="457200" indent="-457200" algn="just" eaLnBrk="0" fontAlgn="base" hangingPunct="0">
              <a:spcBef>
                <a:spcPct val="0"/>
              </a:spcBef>
              <a:spcAft>
                <a:spcPct val="0"/>
              </a:spcAft>
              <a:buFont typeface="+mj-lt"/>
              <a:buAutoNum type="arabicPeriod"/>
            </a:pPr>
            <a:endParaRPr lang="es-CL" sz="2400" dirty="0">
              <a:solidFill>
                <a:prstClr val="black"/>
              </a:solidFill>
              <a:latin typeface="Calibri" pitchFamily="34" charset="0"/>
            </a:endParaRPr>
          </a:p>
          <a:p>
            <a:pPr marL="457200" indent="-457200" algn="just" eaLnBrk="0" fontAlgn="base" hangingPunct="0">
              <a:spcBef>
                <a:spcPct val="0"/>
              </a:spcBef>
              <a:spcAft>
                <a:spcPct val="0"/>
              </a:spcAft>
              <a:buFont typeface="+mj-lt"/>
              <a:buAutoNum type="arabicPeriod"/>
            </a:pPr>
            <a:r>
              <a:rPr lang="es-CL" sz="2400" dirty="0">
                <a:solidFill>
                  <a:prstClr val="black"/>
                </a:solidFill>
                <a:latin typeface="Calibri" pitchFamily="34" charset="0"/>
              </a:rPr>
              <a:t>En casos justificados los tiempos anteriores pueden reducirse.</a:t>
            </a: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393008877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220">
                                            <p:txEl>
                                              <p:pRg st="2" end="2"/>
                                            </p:txEl>
                                          </p:spTgt>
                                        </p:tgtEl>
                                        <p:attrNameLst>
                                          <p:attrName>style.visibility</p:attrName>
                                        </p:attrNameLst>
                                      </p:cBhvr>
                                      <p:to>
                                        <p:strVal val="visible"/>
                                      </p:to>
                                    </p:set>
                                    <p:animEffect transition="in" filter="fade">
                                      <p:cBhvr>
                                        <p:cTn id="7" dur="1000"/>
                                        <p:tgtEl>
                                          <p:spTgt spid="9220">
                                            <p:txEl>
                                              <p:pRg st="2" end="2"/>
                                            </p:txEl>
                                          </p:spTgt>
                                        </p:tgtEl>
                                      </p:cBhvr>
                                    </p:animEffect>
                                    <p:anim calcmode="lin" valueType="num">
                                      <p:cBhvr>
                                        <p:cTn id="8" dur="1000" fill="hold"/>
                                        <p:tgtEl>
                                          <p:spTgt spid="922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922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220">
                                            <p:txEl>
                                              <p:pRg st="4" end="4"/>
                                            </p:txEl>
                                          </p:spTgt>
                                        </p:tgtEl>
                                        <p:attrNameLst>
                                          <p:attrName>style.visibility</p:attrName>
                                        </p:attrNameLst>
                                      </p:cBhvr>
                                      <p:to>
                                        <p:strVal val="visible"/>
                                      </p:to>
                                    </p:set>
                                    <p:animEffect transition="in" filter="fade">
                                      <p:cBhvr>
                                        <p:cTn id="14" dur="1000"/>
                                        <p:tgtEl>
                                          <p:spTgt spid="9220">
                                            <p:txEl>
                                              <p:pRg st="4" end="4"/>
                                            </p:txEl>
                                          </p:spTgt>
                                        </p:tgtEl>
                                      </p:cBhvr>
                                    </p:animEffect>
                                    <p:anim calcmode="lin" valueType="num">
                                      <p:cBhvr>
                                        <p:cTn id="15" dur="1000" fill="hold"/>
                                        <p:tgtEl>
                                          <p:spTgt spid="922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922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220">
                                            <p:txEl>
                                              <p:pRg st="6" end="6"/>
                                            </p:txEl>
                                          </p:spTgt>
                                        </p:tgtEl>
                                        <p:attrNameLst>
                                          <p:attrName>style.visibility</p:attrName>
                                        </p:attrNameLst>
                                      </p:cBhvr>
                                      <p:to>
                                        <p:strVal val="visible"/>
                                      </p:to>
                                    </p:set>
                                    <p:animEffect transition="in" filter="fade">
                                      <p:cBhvr>
                                        <p:cTn id="21" dur="1000"/>
                                        <p:tgtEl>
                                          <p:spTgt spid="9220">
                                            <p:txEl>
                                              <p:pRg st="6" end="6"/>
                                            </p:txEl>
                                          </p:spTgt>
                                        </p:tgtEl>
                                      </p:cBhvr>
                                    </p:animEffect>
                                    <p:anim calcmode="lin" valueType="num">
                                      <p:cBhvr>
                                        <p:cTn id="22" dur="1000" fill="hold"/>
                                        <p:tgtEl>
                                          <p:spTgt spid="922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922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10 CuadroTexto"/>
          <p:cNvSpPr txBox="1">
            <a:spLocks noChangeArrowheads="1"/>
          </p:cNvSpPr>
          <p:nvPr/>
        </p:nvSpPr>
        <p:spPr bwMode="auto">
          <a:xfrm>
            <a:off x="952500" y="1089135"/>
            <a:ext cx="10287000" cy="1200329"/>
          </a:xfrm>
          <a:prstGeom prst="rect">
            <a:avLst/>
          </a:prstGeom>
          <a:solidFill>
            <a:srgbClr val="FFC000"/>
          </a:solidFill>
          <a:ln w="9525">
            <a:noFill/>
            <a:miter lim="800000"/>
            <a:headEnd/>
            <a:tailEnd/>
          </a:ln>
        </p:spPr>
        <p:txBody>
          <a:bodyPr>
            <a:spAutoFit/>
          </a:bodyPr>
          <a:lstStyle/>
          <a:p>
            <a:pPr algn="just" eaLnBrk="0" fontAlgn="base" hangingPunct="0">
              <a:spcBef>
                <a:spcPct val="0"/>
              </a:spcBef>
              <a:spcAft>
                <a:spcPct val="0"/>
              </a:spcAft>
            </a:pPr>
            <a:r>
              <a:rPr lang="es-CL" sz="3600" dirty="0">
                <a:solidFill>
                  <a:prstClr val="black"/>
                </a:solidFill>
                <a:latin typeface="Calibri" pitchFamily="34" charset="0"/>
              </a:rPr>
              <a:t>DDI 490001 “NORMA PROCEDIMIENTO PARA EFECTUAR INSPECCIONES TÉCNICAS”</a:t>
            </a:r>
          </a:p>
        </p:txBody>
      </p:sp>
      <p:sp>
        <p:nvSpPr>
          <p:cNvPr id="9220" name="11 CuadroTexto"/>
          <p:cNvSpPr txBox="1">
            <a:spLocks noChangeArrowheads="1"/>
          </p:cNvSpPr>
          <p:nvPr/>
        </p:nvSpPr>
        <p:spPr bwMode="auto">
          <a:xfrm>
            <a:off x="1152526" y="2502297"/>
            <a:ext cx="9875545" cy="3046988"/>
          </a:xfrm>
          <a:prstGeom prst="rect">
            <a:avLst/>
          </a:prstGeom>
          <a:noFill/>
          <a:ln w="9525">
            <a:solidFill>
              <a:schemeClr val="tx1"/>
            </a:solidFill>
            <a:miter lim="800000"/>
            <a:headEnd/>
            <a:tailEnd/>
          </a:ln>
        </p:spPr>
        <p:txBody>
          <a:bodyPr wrap="square">
            <a:spAutoFit/>
          </a:bodyPr>
          <a:lstStyle/>
          <a:p>
            <a:pPr algn="just" eaLnBrk="0" fontAlgn="base" hangingPunct="0">
              <a:spcBef>
                <a:spcPct val="0"/>
              </a:spcBef>
              <a:spcAft>
                <a:spcPct val="0"/>
              </a:spcAft>
            </a:pPr>
            <a:r>
              <a:rPr lang="es-CL" sz="2400" b="1" dirty="0">
                <a:solidFill>
                  <a:prstClr val="black"/>
                </a:solidFill>
                <a:latin typeface="Calibri" pitchFamily="34" charset="0"/>
              </a:rPr>
              <a:t>¿QUÉ PROCEDIMIENTO SEGUIR?</a:t>
            </a:r>
          </a:p>
          <a:p>
            <a:pPr algn="just" eaLnBrk="0" fontAlgn="base" hangingPunct="0">
              <a:spcBef>
                <a:spcPct val="0"/>
              </a:spcBef>
              <a:spcAft>
                <a:spcPct val="0"/>
              </a:spcAft>
            </a:pPr>
            <a:endParaRPr lang="es-CL" sz="2400" dirty="0">
              <a:solidFill>
                <a:prstClr val="black"/>
              </a:solidFill>
              <a:latin typeface="Calibri" pitchFamily="34" charset="0"/>
            </a:endParaRPr>
          </a:p>
          <a:p>
            <a:pPr marL="457200" indent="-457200" algn="just" eaLnBrk="0" fontAlgn="base" hangingPunct="0">
              <a:spcBef>
                <a:spcPct val="0"/>
              </a:spcBef>
              <a:spcAft>
                <a:spcPct val="0"/>
              </a:spcAft>
              <a:buFont typeface="+mj-lt"/>
              <a:buAutoNum type="arabicPeriod" startAt="4"/>
            </a:pPr>
            <a:r>
              <a:rPr lang="es-CL" sz="2400" dirty="0">
                <a:solidFill>
                  <a:prstClr val="black"/>
                </a:solidFill>
                <a:latin typeface="Calibri" pitchFamily="34" charset="0"/>
              </a:rPr>
              <a:t>Las UU.RR. de Alta Sensibilidad deberán programar una Inspección Técnica al menos una vez al año. </a:t>
            </a:r>
          </a:p>
          <a:p>
            <a:pPr marL="457200" indent="-457200" algn="just" eaLnBrk="0" fontAlgn="base" hangingPunct="0">
              <a:spcBef>
                <a:spcPct val="0"/>
              </a:spcBef>
              <a:spcAft>
                <a:spcPct val="0"/>
              </a:spcAft>
              <a:buFont typeface="+mj-lt"/>
              <a:buAutoNum type="arabicPeriod" startAt="4"/>
            </a:pPr>
            <a:endParaRPr lang="es-CL" sz="2400" dirty="0">
              <a:solidFill>
                <a:prstClr val="black"/>
              </a:solidFill>
              <a:latin typeface="Calibri" pitchFamily="34" charset="0"/>
            </a:endParaRPr>
          </a:p>
          <a:p>
            <a:pPr marL="457200" indent="-457200" algn="just" eaLnBrk="0" fontAlgn="base" hangingPunct="0">
              <a:spcBef>
                <a:spcPct val="0"/>
              </a:spcBef>
              <a:spcAft>
                <a:spcPct val="0"/>
              </a:spcAft>
              <a:buFont typeface="+mj-lt"/>
              <a:buAutoNum type="arabicPeriod" startAt="4"/>
            </a:pPr>
            <a:r>
              <a:rPr lang="es-CL" sz="2400" dirty="0">
                <a:solidFill>
                  <a:prstClr val="black"/>
                </a:solidFill>
                <a:latin typeface="Calibri" pitchFamily="34" charset="0"/>
              </a:rPr>
              <a:t>D.Int.A. considera Inspecciones Técnicas sólo a UU.RR. propias y Radio Estaciones Navales.</a:t>
            </a:r>
          </a:p>
          <a:p>
            <a:pPr algn="just" eaLnBrk="0" fontAlgn="base" hangingPunct="0">
              <a:spcBef>
                <a:spcPct val="0"/>
              </a:spcBef>
              <a:spcAft>
                <a:spcPct val="0"/>
              </a:spcAft>
            </a:pPr>
            <a:endParaRPr lang="es-CL" sz="2400" dirty="0">
              <a:solidFill>
                <a:prstClr val="black"/>
              </a:solidFill>
              <a:latin typeface="Calibri" pitchFamily="34" charset="0"/>
            </a:endParaRPr>
          </a:p>
        </p:txBody>
      </p:sp>
      <p:sp>
        <p:nvSpPr>
          <p:cNvPr id="9223" name="AutoShape 2"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9224" name="AutoShape 4" descr="data:image/jpeg;base64,/9j/4AAQSkZJRgABAQAAAQABAAD/2wCEAAkGBhQQERUUERQVFBQVFRYVFBYXGBQUFBcXGBQVFxYXFhUXHCYgGRolGRcXIC8gIycrLCwsFx4xNTAqNSYrLCkBCQoKDgwOGg8PGiwkHyQsKS8pNSwsLSwuKSksKSksLC00KSksKSwsLy0pLCwvKS0sLCksLCwsLCosKS0sKSkvLP/AABEIAOEA4QMBIgACEQEDEQH/xAAcAAEAAwADAQEAAAAAAAAAAAAABQYHAQQIAgP/xABQEAABAwIBBgkHCQYDBQkAAAABAAIDBBEFBgcSITFBExciNVFUYXSzUnGBkZKT0hQjMkJicqGxwQhDgqKy0TNTwhU0Y+HwFiQlNkRkc4Oj/8QAGwEBAAIDAQEAAAAAAAAAAAAAAAEFAwQGAgf/xAAzEQACAgEBBQUGBgMBAAAAAAAAAQIDBBEFEiExQVFxkbHREyIyYYHBMzSh4fDxQlJyFP/aAAwDAQACEQMRAD8Alc22b6hraN01TAJJDUVDS7SkGpspA1NcArVxQYX1Ue8l+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7TeG5AeSNMouEUGQ9LZmubj3mp8Uq9Ki5mubj3mp8Uq9KTGEREAREQBERAEXBK/CrrWRNL5HtY0bXOIAHpKEpNvRHYXySs7x7Ow1t20jNP/iPuG/ws2n02VGxPKapqT87M8jyQdFnst1LVnlQjy4lzj7FyLeM/dXz5+BtdZlLTQ/4k8TT0aQJ9Q1qMlzj0Lf31/uskP+lYmAi13mS6ItobApXxSb8F6m1Mzk0J/fEedkg/RSFLlfSS6mVERPQXBp9TrLBUULMl1SEtgUte7J/p6I9IMkBFwbjpGsL7XnjD8ZmpzeGV8fY1x0fS3YfUrrgmdh7bNqmB48tnJePO3YfRZbEMuD58CsyNh318a3vLwZqSLoYVjUNUzTgeHjfbaOxzTrB867wK2k9eRSSi4vSS0ZyiIpPIREQBERAFD5Y831fdpvDcphQ+WPN9X3abw3IDyOiIoMh6WzNc3HvNT4pV6VFzNc3HvNT4pV6UmMIiIAiIgC4JQqCytyoZQw6Rs6R1xGzyj0n7I3/81EmorVnuuuVslCC1bOcp8rYqFl38qRw5EYPKd2nob2/msdx7KOatfpTO1D6LBcMb5h09p1rp4hiD6iR0kri57jck/gANwG4L8Y4y4hrQS4mwABJJ6AAqm2+Vj0XI7jA2bXix3pcZdX2dx8rt4dhMtQ7RhjdId+iLgec7B6Vfcl81wsJK3ziEH+tw/IetaJS0bImhsbWsaNjWgAD0BZK8Vy4y4Grl7crre7St59vT9zKcPzUVL7GV8cXZre71DV+KmYsz8f1qh58zGt/MlaHZLLbWNWuhR2bXy5v4tO5Iz+TM/FuqJB52sKi67NHK3XDMx/Y4Fh9YuFp1XWMiYXyvaxjdrnENaPOTqX4YZjUFUCaeaOUDUSxzXW89tiPHrfQiG1suL+PXvSMOxXJmppf8aJzR5Q5TPaGr1qLXo94B1G2vVY7/AEb1TcpM2kNRd9PaGToA+bce1v1fOPUVrWYjXGBcYu3Yye7etPmuXh/ZlmHYnJTvEkLyxw3jf2EbCOwrWsjsvWVlo5LRz22fVk7Wdv2VkuJYZJTSGOZhY4bjsI6Qd47V12PLSC0kEG4I1EEbCDuKwV2yqen6Fnl4NObDXr0a/nFHpAFcqmZBZa/K28FMbTsF77OEaPrD7Q3j0q5BWsJqa1Rw19E6LHXNcUcoiL2YQiIgCh8seb6vu03huUwofLHm+r7tN4bkB5HREUGQ9LZmubj3mp8Uq9Ki5mubj3mp8Uq9KTGEREARFwSgPwrq1sMbpJDZjGlzj2BYPlFjr62d0r9QOpjfJYNjfPvPaVd87GPWDKVh22kl81+Q0+m59AWaqtyrNXuLodhsTD3K/by5vl8l+4WsZtcn4GRCoa5ssztRI/dfYAOsHpO/dqWTrvYRjUtJIJIXFrt42tcOhzd4WCmahLVostoY08mlwhLT7/I9CBcqq5J5dxVoDHWjm3sJ1O7WHf5toVpBVvGSktUcFdTOmW5YtGHOsFWIc5mHPn4BtVGXl2iPpaBde1hJbROvtUZnnxZ1PhcgYbGZ7IbjbouuXgedrSPSvN5U6mPQ139oPFHGampw7kBjpXN3FxdotJ6bAH1lUzNhiT4MUpywkB7iyQbnMLXFwPTsB84XznAxJ08tMZDdwoKUOJ2lzmF5J7TpArr5CG1a13+XFUyexSylQSdHGcoZquodPLI4vc4ubynDQF7tayx5IAsNS9EZqcdkrMNjfOS6RrnxF52vDHWa49Jta53kLzIzYPMFosOcKbDcMpKakIZJIySeWQtDi0PnkDGtB1XIbck7rIGjbspMmoq6LQkFnD6Dx9Jh6R0jpG9YljGESUsropRZzd+5w3Oad4P/AFsV6zQ5w5sRMsFVZ0sbQ9sgAbpMJ0SHAarg21jbfsViy9yXFZAXMHz0YLmdLhtcz07u2y18infW8uZc7K2g8efs5v3H+j7fXxMcpKt8T2yRnRewhzT0ELdsmMebW07ZW6jse3yXjaPNvHYQsDVvzaY78nqhE4/Nz8nzPH0D6dY9IWpjW7ktHyZe7Xw1fTvr4o+XVfc2RFwCuVanDhERAFD5Y831fdpvDcphQ+WPN9X3abw3IDyOiIoMh6WzNc3HvNT4pV6VFzNc3HvNT4pV6UmMIiIAvlxsvpQ+V1ZwNHO8bRE4DzuGiPxKhvRanuEHOSiurSMVyhxM1NVLKTqc86P3Rqb+AC/HCsPNRNHE3bI8N81zrPoFz6F1ArrmpoNOrdIdkUZt9550R+GkqWC9pNJ9WfQsiaxsZyj/AIrh5I6eVeQctHd7LyweUBymffA/qGrzKrL0gWXGtZ9ldmyD7y0YDXbXRbGu+4fqns2eZbV2LpxgUuBtpS0hkc+319TMWuIIINiNYI1EHcQVoeSWc0ttFWm42Nm3j/5BvH2vX0rP54HMcWvaWuabOaRYg9oK/NasLJVvVF5k4tWVDdmu59n1Lrn+xAOpqRrCHNfK+QEG4IbHYEEbfprEX7CrlidLw7Gsc51maRZrJDdK2lYdBsPUq5HhbhPHG4fTkY0HcdJ4Gr1qzqujZ3nGZuzbcV6849vr2Hfy4Nq2Ru6NsMXu4ImfmF9ZJ6vlj/Ioaj1yaEQ8Qrp5T1PCVtS/yp5T6OEcAu5gPJosQf0x08Q/jqWuP4RlZiuIFSuUYs+FvkUlM31wiT/Woh+w+Yqayv1VkrfI4OP2IY2fogL9+z3Deqqn9ELG+08n9FuTgsd/Z4g5NY/7ULPUHu/VbIpR5ZiWcHBBTVjtEWZKOFb0AknTHodr9IVbY8tILTYggg9BGsH1rVM7eH6VPHLvjksfuvFv6g1ZSqi+O7Y9Dvtl3e3xYuXNcH9P2PQuB4iKinilH12Ncew25Q9BuF3lTM1VZp0Raf3cjm+g2cP6irmrWuW9FM4jKq9jdOvsb8AiIvZrhQ+WPN9X3abw3KYUPljzfV92m8NyA8joiKDIelszXNx7zU+KVelRczXNx7zU+KVelJjCIiAKqZzZLYfJ9p0bfW8f2VrVRzoNvh7+ySI/zgLFd8D7jcwPzNf/AEvMxpadmfh+bqHdL2N9TSf9SzFahmek+aqB0SMPrZb/AElVuN+Ijr9s/lJfTzRoYXBC5VAzvZbyYdTMZTnRmnLg19gdBjQNNwB1aWtoHRe6tzhCfymyPhrm8saEgHJkaOUOw+U3sKyHH8m5qJ+jM3UfovFyx3mPT2HWqjhGXdbTTiZlRK517ua97nseN7Xtcdh9Y3L0Rk9jdNjNGHhoc13JlidrMb97T27wRusVrW0Rs4rgy3wdp2YvuvjHs7O4xBfTHWc1wtdrmvbcXs5pBafWF8YrWxR1lRA27WxzPjYSb3DTbWelcqslCVb0Z2NN9WVXvQ4p8/3RW8UwdzCXtu5pJJ6Rc3N+ztXbpuThUx/zKyBnn4OGZ5/rCmVGYjhBe08GSNeloXOgXWtpW2B1tV1uVZPSZz+fsbTWzH8PT0K/TRab2NH1nNb63Afqu/lRLpVtSRsNRLbzCRwH4BdFjnRSA/RexwcLjYWkEat+sL5nmL3Oc76TnFzt2txJP4lbpzTTT0Zu37P9Nahmf5VQR6GxR/3K1FULMjTaGExny5Jn/wA5aP6VfV7PBXM4UOlh8/Y1rvU9pWHrcsvpNHD6jtYB63NH6rDVWZnxruOx2B+BL/r7I0zM9Lyalv2oz6w8foFo6zXM83/eT2xDxCtKC3Mb8NFDtb85P6eSCIizlYFD5Y831fdpvDcphQ+WPN9X3abw3IDyOiIoMh6WzNc3HvNT4pV6VFzNc3HvNT4pV6UmMIiIAoDLql4SgqANoZpD+Ah36KfX5VEAe1zXbHAtPmIsV5ktU0ZKp+zsjPsafgecVe80lbo1EsR+vGHDzsd/ZxVMr6Mwyvjdtje5h9Btf1WPpXaydxX5LVRTbmuGl9w6nfgT6lTVy3Jps+g5lX/oxpRj1XDzR6Aas4z2ZJSVlKyeEaT6YvcWjWXRuA07DeRog26AVosTw4Ag3BFwdxB2FfRCuz51yPGqnsjsr5sMqBLFrabCWMnkyNvsPQRuO49lwrXnezefIpTVU7f+7yu5bRsikP5McdnQbjoWbryej98QqjLLJIdskj3+04ut+K7uHY2WcmTlN6frD+4UWi8TgprSRsUZFmPLfrej8y6RShwBaQQd4X2qfR1zojdp1bwdhVlocSbMNWp29p2+jpCrbaHDiuR2ODtOvJ92XCXZ29x9V2HtlFnbdzhtH9wq1XYe6E8rWNzhsP8AZW5fMkYcCHAEHaCoqvlDh0PWds2vKW8uEu31NuzZ03BYVRt2fMhx/jJd+qs6zrIbL+Pg46acCIsa2ON/1CGgNaHeSbDbsK0PTVrCcZrWJxWRjWY89yxafcpmdat0KMM3ySNHobdx/IetZCrlnRxgTVYjaeTC3RP33WLvULD1qmqryZb1jO02TS6sWOvN8fH9jWM0lLo0sj/LlNvM1oH53V7ChskMM+T0cMZ+kGBzvvO5R/EqZVnVHdgkcdm2+1yJzXa/AIiLIagUPljzfV92m8NymFD5Y831fdpvDcgPI6IigyHpbM1zce81PilXpUXM1zce81PilXpSYwiIgC4IXKIDJc6mCcHUNnaOTMLO7HtH6tt6iqMt/wAo8EbWU74Xari7XeS4a2u9f4XWDVlI6GR0cg0XsJa4dBH6b/SqrJr3Zby5M7bY2WrqfZv4o+XT0NUzZZTcND8nefnIRyel0e70t2eayvC87YdiD6eVssRs9huP1B6QRqstvyXymjrotNup41SM3tP6g7itrGu3luvmU218B0zd0F7r5/JkniFAyeN8UrQ+N7S17TsIK8zZwchJMKn0dboHkmGQ7xtLHfbH4jX0r1ACo/HcCirYXw1DdON+0bwdzmnc4bitso0eRkVqy6zez4XJyryQOPzcwGrXsa+30X/gd3QqqvJJwvpjyDcGx6RtXCKCVquKJ7DseB5Muo7nbj5+hTKrGBYDNXTNhpmF7zt8lo8p7tjW9pW302ZxkdG2NspNQ25dIb8G4n6mj9Vg3Ea95vsWnbi68YHR4O2t3SvI5dvqZurTk7nAnpGGM/Os0SGBx1sNtVjvbf6p9CgsUwmWmkMczCxw9RHS07CF01pKUoPhwZ0dlVWTDSSUk+R9yyl7i5xu5xLnHpJNyVNZFYL8rq42kchh4ST7rddvS6w9JUEtozf5NfI6e7xaWWzn9LRbks9A29pKyUV+0n8jT2nlLGoenN8F6/QtTVyiK4OCCIiAKHyx5vq+7TeG5TCh8seb6vu03huQHkdERQZD0tma5uPeanxSr0qLma5uPeanxSr0pMYREQBERAcFUjOHkZ8pbw8A+eYOU0fvGjd94bunZ0K8LgrxOCmt1mfHyJ49ishzX80PNxC7WF4rJTSCSFxa4ekEb2uG8di0zLfN6KgumpgGy7Xs2Nk7R0P/AAP4rK5oXMcWvBa5psQRYg9oKqbK5VSO7xcunNr4fVP+cjYsls4MNWAyQiKbZok8lx+w4/kdfnVsDl5uViwTL2qpQGh/CMH1JLusOgO2j12WzXl9JlNl7C1e9jv6P7P18Ta6qkZKxzJGtexws5rgHNI6CDtWW5S5hIZXF9FLwBP7t4L4/wCF19Jo7NamaDO5C7VNE+M9LbSN/QqZhzi0Lv3+j2Oa8fotpXVy6lHPAya3o639Fr5amQPzD4gDYOpyOnhHD8NBT2B/s/awayouN7IQRfsMj9noatDkzhUI/wDUNPma8/ooutzsUrB82yWQ+YMHrdr/AAUu2tdURDCyZvRVvw08yy4Hk5T0MfB00bY277a3OPS9x1uPaV+GUGVkFE35113/AFY22L3ejcO0rNsYzn1MwLYtGBp8nlPt987PQAqjJKXEucS5x1kkkkntJWtZlpcIFxi7Cm3vXvRdi5+PT9SXymyplrpNKSzWNvwcY2Nv273HpUMiv+RebkyETVbdFm1sR1Of2vG5vZtP56cYztkdBbdRg1ceCXJdv8/s5zc5GF7m1U7eQNcLT9Y7nkeSN3Sde5akAuGMAAAFgNgX0rautVx0Rw2XlzyrN+X0XYgiIshqBERAFD5Y831fdpvDcphQ+WPN9X3abw3IDyOiIoMh6WzNc3HvNT4pV6VFzNc3HvNT4pV6UmMIiIAiIgCIiA4KgsoskIK4fON0ZALNkbYPHYfKHYVPIolFSWjPddkq5b0HozE8eze1VLctbw0flsFyB9pm0ei4VZI/6/5L0iQovFMmKap/xoWOPlW0Xe02xWlPDT+FnRY+3pR4XR1+a9P6MBRazWZpaZ3+HJLH2cl4/EX/ABUZLmed9WpHpjI/J613i2LoWsNs4kuctO9P7amcotEZmff9apaPNGT+bgpClzQwg/OTSP7GhrB+pULGsfQmW2MSP+WvcmZXdTWCZH1NWRwcZaz/ADH8lnovrd6AVreG5E0lPYxwtLh9Z/Ld/Ne3oU6GrYhh/wCzKzI2/wBKY/V+hVMmc30NJZ7/AJ2YfWcOS0/Ybu851q1hcot2MFFaI5y66y6W/Y9WERF6MQREQBERAFD5Y831fdpvDcphQ+WPN9X3abw3IDyOiIoMh6WzNc3HvNT4pV6VFzNc3HvNT4pV6UmMIiIAiIgCIiAIiIDglZ3X55oIq40hhkOjOIDLpM0AS4NLrbbAn8FoNRMGNLjsaC4+YC5XlmemM1HUV31jXMAPRwjJZD/NoKCUeg8ust2YVCyV8TpQ+TgwGlrSDol1+V5lVMPz+0r5A2WCaJpIBeSx4bfe4A3t5l0c9NeJ8KophskkY/V9qBx/VUTH8ajxKHDqSmiImijbA97tBmm9zWNDQb/RBBNzbag0Nly5znR4U+JroXzcKwvBY5gAAIG/btXRyRzxxYjVspmU8jHPDyHOfGQNBhdsGvcqRnxp+CkoGHXwdNok9Oi5g/RXHIPOTTYhV8DFRiF/BveH/NHU3RBHJaDr0kB38uM60WFzthdC+VxjEhLHMAALnADlb+TdXDCMRbUQRTN+jLG2QA7QHNBse3WsFyyh+X4ribtopqWQt7DCIx+ZetPzPYjw2EwDfEXxH+B50f5S1AXZERSQEREAREQBERAFD5Y831fdpvDcphQ+WPN9X3abw3IDyOiIoMh6WzNc3HvNT4pV6VFzNc3HvNT4pV6UmMIiIAiIgCIl0ARLr8ZKpjSGlzQ47ASAT5gdqAgM5GJfJ8LqnjUTE5jfPJ82Le0sFpMmq12EyVDXt+RB5e+PS1lzHBmno6O49u5elcRw2KpYY542Sxkglj2hzSQbi4PavyZgVO2A07YYxAQQYgwCMgm5Gha2s60JMHyixHhsnaDpjqXxH+Bstv5S1fjnDwmKHDsKmijaySSn+cc0BpeRHE4Odba65OvbrW6HI6i4IRfJYOCDzIGcGzQDyLF2ja17arr9avJilmjjjlp4XxxC0THMa5rBYCzQRq1ADV0KNBqYtnqqNN2HPJvpUukT03LCVeMmM6NBVVAigp3xPLJHaRjiYA1jC913NdfYFbqrJGjlDGy0sLxE3QjDo2uDG+S241DsC+KXIyhidpR0lOx1nNu2NjTouaWuFwNhBIKAwLJTB6/EZKyWikbHp6XD6TtHTbM57tD6JvsN9m5Xr9nvELw1UB+pIyQDse0tP4sC03CsBp6UOFNDHCHWLhGxrA6wsL2GuwX4Ydg1HSyHgIoIZHiztBrGPcL31gazr1oNSXRLpdSQEREAREQBERAFD5Y831fdpvDcphQ+WPN9X3abw3IDyOiIoMh6WzNc3HvNT4pV6VFzNc3HvNT4pV6UmMIiIAse/aIcQyjt5U39Ma2FY7+0T/h0f3pv6Y0JRTcbwubBJ6SSnqHuMsbJra221t0mOaCQ5pvbX2qZzzwmXFqePSLOEhhZfXydOV7b27LqCrsIkwutoZastqmPbFM0OLyNC4GjyjqLbgjdqHmU7nppeGxenjvbhIoGXte2nM9t7em6gkuGRWbJ2FzvqBVCciGRoYGkazokH6R8m3pWW4DgZxj5XI+Zzq4NEkERLbzEkl4BdssLAAEWuDsWtZEZt/8AY0k1Q+o4VvAuBHBltg1weXfSN9TTqWeZUZPU07JsSwaVwZC8OnZZ8TonGzuEhJANtdyN2u3QhBZarN/V12GQfLZXQTUYqBZ1pHSM5JZdzXbg22u6pmbPIV2Kue8T8FwDoXW0S/S0iXW+kLfRt6VrGQ+Uslfg75ZjeVrJonutbSLGGziOkgi/aqr+zn9Gr/8Ao/pkQFdxLJ7/AGhlFUUxkdGHyynSA0raMWkOTcdCmMzuIzw4lUURldJE1soOsuaHRSBoe25OjcE6h0hQeL4JLW5Q1MEEvAyPll0X3cLaMWkRdmvWBbV0qczHSiCtq6aRjeFDXfOay75uTRez7pJDvRr7AOvmZeTV4hcn/d37/wDilQeaXGDFWPiJOjUU8sesn6YYXs2/dI/iU3mX/wB7xDu7/FKpmFROjpG1cf0qesjB+7JFpD+aMj+JCS7Zr8ZfS4Pic7Dy4y0sJ12cYg1p19BIKreHZETVmHy4gx0stQ2oDAxoL3vF26T9IcrSBdfV0KUyQbfAMWt5UR9A0D+QTCamrhwET0c5hbDVTcNous5wfwLWACxvYnsQE5l3VVD8naR1UHtnE7GyaYc15LWztDnA67kAHtUXlq4/9n8K1n6R3nyJF+mUuKS1OTVPLPI6WQ1hBc6xJA4cD8F+OW3/AJewr7x8ORAQ2I4dUYM2iq4Klx+URiUAaTQCAxzmPbpEPaQ4DWtMz043bCY9E2+USRah5Ibwp/IKlZ03f+G4QP8A2xP/AOUK7Od/EABhkD76McDJZANtjwbdnTZjkIJjMVM6GeupJDymFj7X3tLmP/0LYVg+Q2UsUuUb5YNJsVVwjQHAB1zG1+sAn6zD61vCIMIiKSAofLHm+r7tN4blMKHyx5vq+7TeG5AeR0RFBkPS2Zrm495qfFKvSynNhlvRUlE6OoqYopBUVB0XOsbGU2Kt3GfhnXYPaUmMtCKr8Z+Gddg9pOM/DOuwe0gLQqHnUyCmxZsAgkjZwRkLuE09emGgW0QehSnGfhnXYPaTjPwzrsHtICs5fZr6jEBScDLEw08HBO09OxI0LFui06rtO1fnnAzXVWJVMU8csMZZDGx1zLfTa5ziWlrdlzq3q1cZ+Gddg9pOM/DOuwe0oJK3kNm3rKOoc+sqWzxOhfGWCSd2t+jrs/VsB9ardTmXxCEyw0lTH8lmI0g572EtB5IkYGnSI7Dr/BaRxn4Z12D2k4z8M67B7SA+8m8kBQ4f8kY7ScWSaTyLB0kgN3W3C5A8wULmrzfzYSJxPJE/heD0eD09WgHA30gOncpfjPwzrsHtJxn4Z12D2lJBBYdm4njxt+IGSIxOdI4MGnwnLiLBu0dvavyyYzbVFHistYZYXRSOn5I4ThA2R2k3a21wbX1qxcZ+Gddg9pOM/DOuwe0oJK7kDmznw6eqklkieJ4nMaGadwS8uBdpNGq3QungOaGaHDq2lmkhc+o4N0Tm6eix0esF12329A2XVu4z8M67B7ScZ+Gddg9pSCFyDzavo6Sqpqt8cjak2PB6WpvB6B+kBr3hVNmZKuAfTisYKVzjJb5zlvA5BdFawNwLm58xsFo3GfhnXYPaTjPwzrsHtICrVea2ofg0NAJYeFjqDKX/ADnBkEyahyb35Y3bl95QZr6ipwuio2SwiSmJL3O09B3JcOTZt/rb1ZuM/DOuwe0nGfhnXYPaQFBoMxtRJJH8uq2yRRhrQxvCPOgD/htL7BjdW4FT2O5s5arF46t74TTRmIcEQ8uLIweTbR0dbid+xWDjPwzrsHtJxn4Z12D2lAK7jWa+R2KQVlGaeGOIxOdHZzSSxx07Bjba2Gy0kKscZ+Gddg9pOM/DOuwe0pILQiq/GfhnXYPaTjPwzrsHtIC0KHyx5vq+7TeG5R/GfhnXYPaUZlPnGw6WiqWMrIXPfBK1rQ7WXFjgAO26A81Il+0IoPZodR9N/wB939Tl+SIgCIiEhERAEREAREQBERAEREAREQBERAEREAREQBERAEREAXKIhB8oiKCD/9k="/>
          <p:cNvSpPr>
            <a:spLocks noChangeAspect="1" noChangeArrowheads="1"/>
          </p:cNvSpPr>
          <p:nvPr/>
        </p:nvSpPr>
        <p:spPr bwMode="auto">
          <a:xfrm>
            <a:off x="5770960" y="-1266825"/>
            <a:ext cx="2411016" cy="2143125"/>
          </a:xfrm>
          <a:prstGeom prst="rect">
            <a:avLst/>
          </a:prstGeom>
          <a:noFill/>
          <a:ln w="9525">
            <a:noFill/>
            <a:miter lim="800000"/>
            <a:headEnd/>
            <a:tailEnd/>
          </a:ln>
        </p:spPr>
        <p:txBody>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0" name="AutoShape 2" descr="Resultado de imagen para moral"/>
          <p:cNvSpPr>
            <a:spLocks noChangeAspect="1" noChangeArrowheads="1"/>
          </p:cNvSpPr>
          <p:nvPr/>
        </p:nvSpPr>
        <p:spPr bwMode="auto">
          <a:xfrm>
            <a:off x="1016000" y="-136525"/>
            <a:ext cx="304800" cy="3048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2" name="AutoShape 4" descr="Resultado de imagen para moral"/>
          <p:cNvSpPr>
            <a:spLocks noChangeAspect="1" noChangeArrowheads="1"/>
          </p:cNvSpPr>
          <p:nvPr/>
        </p:nvSpPr>
        <p:spPr bwMode="auto">
          <a:xfrm>
            <a:off x="1016000" y="-136525"/>
            <a:ext cx="4552950" cy="295275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
        <p:nvSpPr>
          <p:cNvPr id="12294" name="AutoShape 6" descr="Resultado de imagen para acceso"/>
          <p:cNvSpPr>
            <a:spLocks noChangeAspect="1" noChangeArrowheads="1"/>
          </p:cNvSpPr>
          <p:nvPr/>
        </p:nvSpPr>
        <p:spPr bwMode="auto">
          <a:xfrm>
            <a:off x="1016000" y="-136525"/>
            <a:ext cx="4552950" cy="647700"/>
          </a:xfrm>
          <a:prstGeom prst="rect">
            <a:avLst/>
          </a:prstGeom>
          <a:noFill/>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s-CL" dirty="0">
              <a:solidFill>
                <a:prstClr val="black"/>
              </a:solidFill>
              <a:latin typeface="Calibri" pitchFamily="34" charset="0"/>
            </a:endParaRPr>
          </a:p>
        </p:txBody>
      </p:sp>
    </p:spTree>
    <p:extLst>
      <p:ext uri="{BB962C8B-B14F-4D97-AF65-F5344CB8AC3E}">
        <p14:creationId xmlns:p14="http://schemas.microsoft.com/office/powerpoint/2010/main" val="15097909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220">
                                            <p:txEl>
                                              <p:pRg st="2" end="2"/>
                                            </p:txEl>
                                          </p:spTgt>
                                        </p:tgtEl>
                                        <p:attrNameLst>
                                          <p:attrName>style.visibility</p:attrName>
                                        </p:attrNameLst>
                                      </p:cBhvr>
                                      <p:to>
                                        <p:strVal val="visible"/>
                                      </p:to>
                                    </p:set>
                                    <p:animEffect transition="in" filter="fade">
                                      <p:cBhvr>
                                        <p:cTn id="7" dur="1000"/>
                                        <p:tgtEl>
                                          <p:spTgt spid="9220">
                                            <p:txEl>
                                              <p:pRg st="2" end="2"/>
                                            </p:txEl>
                                          </p:spTgt>
                                        </p:tgtEl>
                                      </p:cBhvr>
                                    </p:animEffect>
                                    <p:anim calcmode="lin" valueType="num">
                                      <p:cBhvr>
                                        <p:cTn id="8" dur="1000" fill="hold"/>
                                        <p:tgtEl>
                                          <p:spTgt spid="922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922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220">
                                            <p:txEl>
                                              <p:pRg st="4" end="4"/>
                                            </p:txEl>
                                          </p:spTgt>
                                        </p:tgtEl>
                                        <p:attrNameLst>
                                          <p:attrName>style.visibility</p:attrName>
                                        </p:attrNameLst>
                                      </p:cBhvr>
                                      <p:to>
                                        <p:strVal val="visible"/>
                                      </p:to>
                                    </p:set>
                                    <p:animEffect transition="in" filter="fade">
                                      <p:cBhvr>
                                        <p:cTn id="14" dur="1000"/>
                                        <p:tgtEl>
                                          <p:spTgt spid="9220">
                                            <p:txEl>
                                              <p:pRg st="4" end="4"/>
                                            </p:txEl>
                                          </p:spTgt>
                                        </p:tgtEl>
                                      </p:cBhvr>
                                    </p:animEffect>
                                    <p:anim calcmode="lin" valueType="num">
                                      <p:cBhvr>
                                        <p:cTn id="15" dur="1000" fill="hold"/>
                                        <p:tgtEl>
                                          <p:spTgt spid="922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922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4735</Words>
  <Application>Microsoft Macintosh PowerPoint</Application>
  <PresentationFormat>Panorámica</PresentationFormat>
  <Paragraphs>448</Paragraphs>
  <Slides>41</Slides>
  <Notes>41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41</vt:i4>
      </vt:variant>
    </vt:vector>
  </HeadingPairs>
  <TitlesOfParts>
    <vt:vector size="46" baseType="lpstr">
      <vt:lpstr>Aptos</vt:lpstr>
      <vt:lpstr>Arial</vt:lpstr>
      <vt:lpstr>Calibri</vt:lpstr>
      <vt:lpstr>Calibri Light</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Lineros</dc:creator>
  <cp:lastModifiedBy>Mauricio Lineros</cp:lastModifiedBy>
  <cp:revision>1</cp:revision>
  <dcterms:created xsi:type="dcterms:W3CDTF">2024-05-15T16:06:18Z</dcterms:created>
  <dcterms:modified xsi:type="dcterms:W3CDTF">2024-05-15T16:07:00Z</dcterms:modified>
</cp:coreProperties>
</file>