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F5770-C5F6-41DC-882F-C36A579EF290}" type="datetimeFigureOut">
              <a:rPr lang="es-CL" smtClean="0"/>
              <a:pPr/>
              <a:t>14-07-2020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FCD48-8F85-46DC-B07B-359A40B52CE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64102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4910E-1D92-4A9F-94F7-A117945619B2}" type="datetime1">
              <a:rPr lang="es-CL" smtClean="0"/>
              <a:pPr/>
              <a:t>14-07-2020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23D24-CFBF-456B-8FC1-AFADFA097979}" type="datetime1">
              <a:rPr lang="es-CL" smtClean="0"/>
              <a:pPr/>
              <a:t>14-07-2020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C93B-35DD-45C3-B432-95F7C7D6DB0A}" type="datetime1">
              <a:rPr lang="es-CL" smtClean="0"/>
              <a:pPr/>
              <a:t>14-07-2020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C3C99-3838-45B5-912D-FB6B44270A70}" type="datetime1">
              <a:rPr lang="es-CL" smtClean="0"/>
              <a:pPr/>
              <a:t>14-07-2020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516C1-E18C-4A90-97F0-80AF4A5C6CF4}" type="datetime1">
              <a:rPr lang="es-CL" smtClean="0"/>
              <a:pPr/>
              <a:t>14-07-2020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BBDA2-13C1-457D-9B39-21CB0A768F24}" type="datetime1">
              <a:rPr lang="es-CL" smtClean="0"/>
              <a:pPr/>
              <a:t>14-07-2020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29129-4626-4583-A6C1-37BBFDB52FC8}" type="datetime1">
              <a:rPr lang="es-CL" smtClean="0"/>
              <a:pPr/>
              <a:t>14-07-2020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A85CB-2015-46D1-8529-67D75DFB4085}" type="datetime1">
              <a:rPr lang="es-CL" smtClean="0"/>
              <a:pPr/>
              <a:t>14-07-2020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9570-2E6A-4565-B17C-2034EB1383C5}" type="datetime1">
              <a:rPr lang="es-CL" smtClean="0"/>
              <a:pPr/>
              <a:t>14-07-2020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3E890-5B04-45AC-BC57-6CD9E7220FA6}" type="datetime1">
              <a:rPr lang="es-CL" smtClean="0"/>
              <a:pPr/>
              <a:t>14-07-2020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A765B-61D2-4D04-8973-121C60FBC928}" type="datetime1">
              <a:rPr lang="es-CL" smtClean="0"/>
              <a:pPr/>
              <a:t>14-07-2020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A56E5-1C0B-4416-BAC0-5DC687B37491}" type="datetime1">
              <a:rPr lang="es-CL" smtClean="0"/>
              <a:pPr/>
              <a:t>14-07-2020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2071678"/>
            <a:ext cx="7772400" cy="1470025"/>
          </a:xfrm>
        </p:spPr>
        <p:txBody>
          <a:bodyPr>
            <a:noAutofit/>
          </a:bodyPr>
          <a:lstStyle/>
          <a:p>
            <a:r>
              <a:rPr lang="es-CL" sz="3200" b="1" dirty="0" smtClean="0">
                <a:latin typeface="Arial" pitchFamily="34" charset="0"/>
                <a:cs typeface="Arial" pitchFamily="34" charset="0"/>
              </a:rPr>
              <a:t>ASIGNATURA: EDUCACIÓN CÍVICA</a:t>
            </a:r>
            <a:br>
              <a:rPr lang="es-CL" sz="3200" b="1" dirty="0" smtClean="0">
                <a:latin typeface="Arial" pitchFamily="34" charset="0"/>
                <a:cs typeface="Arial" pitchFamily="34" charset="0"/>
              </a:rPr>
            </a:br>
            <a:r>
              <a:rPr lang="es-CL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CL" sz="3200" b="1" dirty="0" smtClean="0">
                <a:latin typeface="Arial" pitchFamily="34" charset="0"/>
                <a:cs typeface="Arial" pitchFamily="34" charset="0"/>
              </a:rPr>
            </a:br>
            <a:r>
              <a:rPr lang="es-CL" sz="2800" b="1" dirty="0" smtClean="0">
                <a:latin typeface="Arial" pitchFamily="34" charset="0"/>
                <a:cs typeface="Arial" pitchFamily="34" charset="0"/>
              </a:rPr>
              <a:t>CURSO: 4° AÑO EJEC. Y ESPECIALIDAD</a:t>
            </a:r>
            <a:endParaRPr lang="es-CL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14546" y="4572008"/>
            <a:ext cx="4714908" cy="1000132"/>
          </a:xfrm>
        </p:spPr>
        <p:txBody>
          <a:bodyPr>
            <a:normAutofit/>
          </a:bodyPr>
          <a:lstStyle/>
          <a:p>
            <a:r>
              <a:rPr lang="es-CL" sz="1600" dirty="0" smtClean="0"/>
              <a:t>PC SRA. BLANCA RAMÍREZ T. </a:t>
            </a:r>
          </a:p>
          <a:p>
            <a:r>
              <a:rPr lang="es-CL" sz="1600" dirty="0" smtClean="0"/>
              <a:t>PC SRA. LORENA ROMÁN C.</a:t>
            </a:r>
          </a:p>
          <a:p>
            <a:r>
              <a:rPr lang="es-CL" sz="1600" dirty="0" smtClean="0"/>
              <a:t>PC SR. EDUARDO SIMS S.</a:t>
            </a:r>
            <a:endParaRPr lang="es-CL" sz="1600" dirty="0"/>
          </a:p>
        </p:txBody>
      </p:sp>
      <p:sp>
        <p:nvSpPr>
          <p:cNvPr id="4" name="3 CuadroTexto"/>
          <p:cNvSpPr txBox="1"/>
          <p:nvPr/>
        </p:nvSpPr>
        <p:spPr>
          <a:xfrm flipH="1">
            <a:off x="357158" y="285728"/>
            <a:ext cx="35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 smtClean="0"/>
              <a:t>ESCUELA NAVAL “ARTURO PRAT”</a:t>
            </a:r>
          </a:p>
          <a:p>
            <a:r>
              <a:rPr lang="es-CL" sz="1600" dirty="0" smtClean="0"/>
              <a:t>FACULTAD HUMANÍSTICA</a:t>
            </a:r>
          </a:p>
          <a:p>
            <a:r>
              <a:rPr lang="es-CL" sz="1600" dirty="0" smtClean="0"/>
              <a:t>CÁTEDRA DE DERECHO </a:t>
            </a:r>
            <a:endParaRPr lang="es-CL" sz="1600" dirty="0"/>
          </a:p>
        </p:txBody>
      </p:sp>
      <p:pic>
        <p:nvPicPr>
          <p:cNvPr id="7" name="6 Imagen" descr="ESCUDO ESNAVAL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58" y="214290"/>
            <a:ext cx="1143008" cy="1000132"/>
          </a:xfrm>
          <a:prstGeom prst="rect">
            <a:avLst/>
          </a:prstGeom>
          <a:noFill/>
        </p:spPr>
      </p:pic>
      <p:sp>
        <p:nvSpPr>
          <p:cNvPr id="8" name="2 Subtítulo"/>
          <p:cNvSpPr txBox="1">
            <a:spLocks/>
          </p:cNvSpPr>
          <p:nvPr/>
        </p:nvSpPr>
        <p:spPr>
          <a:xfrm>
            <a:off x="4000496" y="6000768"/>
            <a:ext cx="1214446" cy="5000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CL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</a:t>
            </a:r>
            <a:endParaRPr kumimoji="0" lang="es-CL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>
                <a:latin typeface="Arial" pitchFamily="34" charset="0"/>
                <a:cs typeface="Arial" pitchFamily="34" charset="0"/>
              </a:rPr>
              <a:t>FUNDAMENTOS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785926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es-ES" sz="2800" dirty="0">
                <a:latin typeface="Arial" pitchFamily="34" charset="0"/>
                <a:cs typeface="Arial" pitchFamily="34" charset="0"/>
              </a:rPr>
              <a:t>Los conocimientos que se adquirirán van a contribuir para que el comportamiento de los Oficiales de Marina, en el ámbito del derecho, se ajusten jurídicamente a los tratados reconocidos por el Estado, la Constitución Política del Estado de Chile, las leyes y la reglamentación existente que tienen relación con la temática de los </a:t>
            </a:r>
            <a:r>
              <a:rPr lang="es-ES" sz="2800" dirty="0" smtClean="0">
                <a:latin typeface="Arial" pitchFamily="34" charset="0"/>
                <a:cs typeface="Arial" pitchFamily="34" charset="0"/>
              </a:rPr>
              <a:t>DD.HH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.</a:t>
            </a:r>
            <a:endParaRPr lang="es-CL" sz="2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CL" dirty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2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4000" b="1" dirty="0" smtClean="0">
                <a:latin typeface="Arial" pitchFamily="34" charset="0"/>
                <a:cs typeface="Arial" pitchFamily="34" charset="0"/>
              </a:rPr>
              <a:t>OBJETIVOS</a:t>
            </a:r>
            <a:r>
              <a:rPr lang="es-CL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CL" sz="4000" b="1" dirty="0" smtClean="0">
                <a:latin typeface="Arial" pitchFamily="34" charset="0"/>
                <a:cs typeface="Arial" pitchFamily="34" charset="0"/>
              </a:rPr>
              <a:t>Y CONTENIDOS</a:t>
            </a:r>
            <a:endParaRPr lang="es-CL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500174"/>
            <a:ext cx="8186766" cy="497207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s-ES_tradnl" dirty="0">
                <a:latin typeface="Arial" pitchFamily="34" charset="0"/>
                <a:cs typeface="Arial" pitchFamily="34" charset="0"/>
              </a:rPr>
              <a:t>El brigadier deberá ser capaz de </a:t>
            </a:r>
            <a:r>
              <a:rPr lang="es-ES_tradnl" b="1" dirty="0">
                <a:latin typeface="Arial" pitchFamily="34" charset="0"/>
                <a:cs typeface="Arial" pitchFamily="34" charset="0"/>
              </a:rPr>
              <a:t>conocer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 y </a:t>
            </a:r>
            <a:r>
              <a:rPr lang="es-ES_tradnl" b="1" dirty="0" smtClean="0">
                <a:latin typeface="Arial" pitchFamily="34" charset="0"/>
                <a:cs typeface="Arial" pitchFamily="34" charset="0"/>
              </a:rPr>
              <a:t>explicar</a:t>
            </a:r>
            <a:r>
              <a:rPr lang="es-ES_tradnl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buNone/>
            </a:pPr>
            <a:endParaRPr lang="es-ES_tradnl" dirty="0" smtClean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ES_tradnl" b="1" dirty="0">
                <a:latin typeface="Arial" pitchFamily="34" charset="0"/>
                <a:cs typeface="Arial" pitchFamily="34" charset="0"/>
              </a:rPr>
              <a:t>T</a:t>
            </a:r>
            <a:r>
              <a:rPr lang="es-ES_tradnl" b="1" dirty="0" smtClean="0">
                <a:latin typeface="Arial" pitchFamily="34" charset="0"/>
                <a:cs typeface="Arial" pitchFamily="34" charset="0"/>
              </a:rPr>
              <a:t>eoría</a:t>
            </a:r>
            <a:r>
              <a:rPr lang="es-ES_tradnl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de los Derechos </a:t>
            </a:r>
            <a:r>
              <a:rPr lang="es-ES_tradnl" dirty="0" smtClean="0">
                <a:latin typeface="Arial" pitchFamily="34" charset="0"/>
                <a:cs typeface="Arial" pitchFamily="34" charset="0"/>
              </a:rPr>
              <a:t>Humanos. </a:t>
            </a:r>
          </a:p>
          <a:p>
            <a:pPr lvl="1" algn="just"/>
            <a:r>
              <a:rPr lang="es-ES_tradnl" b="1" dirty="0" smtClean="0">
                <a:latin typeface="Arial" pitchFamily="34" charset="0"/>
                <a:cs typeface="Arial" pitchFamily="34" charset="0"/>
              </a:rPr>
              <a:t>Bases </a:t>
            </a:r>
            <a:r>
              <a:rPr lang="es-ES_tradnl" b="1" dirty="0">
                <a:latin typeface="Arial" pitchFamily="34" charset="0"/>
                <a:cs typeface="Arial" pitchFamily="34" charset="0"/>
              </a:rPr>
              <a:t>jurídicas 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de los sistemas internacionales de protección de </a:t>
            </a:r>
            <a:r>
              <a:rPr lang="es-ES_tradnl" dirty="0" smtClean="0">
                <a:latin typeface="Arial" pitchFamily="34" charset="0"/>
                <a:cs typeface="Arial" pitchFamily="34" charset="0"/>
              </a:rPr>
              <a:t>los DD.HH.</a:t>
            </a:r>
          </a:p>
          <a:p>
            <a:pPr lvl="1" algn="just"/>
            <a:r>
              <a:rPr lang="es-ES_tradnl" b="1" dirty="0" smtClean="0">
                <a:latin typeface="Arial" pitchFamily="34" charset="0"/>
                <a:cs typeface="Arial" pitchFamily="34" charset="0"/>
              </a:rPr>
              <a:t>Principios </a:t>
            </a:r>
            <a:r>
              <a:rPr lang="es-ES_tradnl" b="1" dirty="0">
                <a:latin typeface="Arial" pitchFamily="34" charset="0"/>
                <a:cs typeface="Arial" pitchFamily="34" charset="0"/>
              </a:rPr>
              <a:t>y normas constitucionales </a:t>
            </a:r>
            <a:r>
              <a:rPr lang="es-ES_tradnl" dirty="0" smtClean="0">
                <a:latin typeface="Arial" pitchFamily="34" charset="0"/>
                <a:cs typeface="Arial" pitchFamily="34" charset="0"/>
              </a:rPr>
              <a:t>de 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los </a:t>
            </a:r>
            <a:r>
              <a:rPr lang="es-ES_tradnl" dirty="0" smtClean="0">
                <a:latin typeface="Arial" pitchFamily="34" charset="0"/>
                <a:cs typeface="Arial" pitchFamily="34" charset="0"/>
              </a:rPr>
              <a:t>DD.HH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.</a:t>
            </a:r>
            <a:endParaRPr lang="es-ES_tradnl" dirty="0" smtClean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ES_tradnl" b="1" dirty="0" smtClean="0">
                <a:latin typeface="Arial" pitchFamily="34" charset="0"/>
                <a:cs typeface="Arial" pitchFamily="34" charset="0"/>
              </a:rPr>
              <a:t>Rol de las FF.AA</a:t>
            </a:r>
            <a:r>
              <a:rPr lang="es-ES_tradnl" dirty="0" smtClean="0">
                <a:latin typeface="Arial" pitchFamily="34" charset="0"/>
                <a:cs typeface="Arial" pitchFamily="34" charset="0"/>
              </a:rPr>
              <a:t>. en el respeto, promoción y protección de los DD.HH.</a:t>
            </a:r>
            <a:endParaRPr lang="es-CL" dirty="0" smtClean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ES_tradnl" b="1" dirty="0" smtClean="0">
                <a:latin typeface="Arial" pitchFamily="34" charset="0"/>
                <a:cs typeface="Arial" pitchFamily="34" charset="0"/>
              </a:rPr>
              <a:t>Régimen </a:t>
            </a:r>
            <a:r>
              <a:rPr lang="es-ES_tradnl" b="1" dirty="0">
                <a:latin typeface="Arial" pitchFamily="34" charset="0"/>
                <a:cs typeface="Arial" pitchFamily="34" charset="0"/>
              </a:rPr>
              <a:t>jurídico 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de inclusión y no </a:t>
            </a:r>
            <a:r>
              <a:rPr lang="es-ES_tradnl" dirty="0" smtClean="0">
                <a:latin typeface="Arial" pitchFamily="34" charset="0"/>
                <a:cs typeface="Arial" pitchFamily="34" charset="0"/>
              </a:rPr>
              <a:t>discriminación:</a:t>
            </a:r>
          </a:p>
          <a:p>
            <a:pPr lvl="2" algn="just"/>
            <a:r>
              <a:rPr lang="es-ES_tradnl" dirty="0" smtClean="0">
                <a:latin typeface="Arial" pitchFamily="34" charset="0"/>
                <a:cs typeface="Arial" pitchFamily="34" charset="0"/>
              </a:rPr>
              <a:t>género, discapacitados, solicitantes de asilo, refugiados, apátridas, desplazados y, pueblos indígenas.</a:t>
            </a:r>
          </a:p>
          <a:p>
            <a:pPr lvl="1" algn="just"/>
            <a:r>
              <a:rPr lang="es-ES_tradnl" b="1" dirty="0">
                <a:latin typeface="Arial" pitchFamily="34" charset="0"/>
                <a:cs typeface="Arial" pitchFamily="34" charset="0"/>
              </a:rPr>
              <a:t>Enfoque de género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1" algn="just"/>
            <a:endParaRPr lang="es-ES_tradnl" dirty="0" smtClean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3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>
                <a:latin typeface="Arial" pitchFamily="34" charset="0"/>
                <a:cs typeface="Arial" pitchFamily="34" charset="0"/>
              </a:rPr>
              <a:t>UNIDADES</a:t>
            </a:r>
            <a:r>
              <a:rPr lang="es-CL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CL" b="1" dirty="0" smtClean="0">
                <a:latin typeface="Arial" pitchFamily="34" charset="0"/>
                <a:cs typeface="Arial" pitchFamily="34" charset="0"/>
              </a:rPr>
              <a:t>TEMÁTICAS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857364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L" sz="2800" b="1" dirty="0" smtClean="0">
                <a:latin typeface="Arial" pitchFamily="34" charset="0"/>
                <a:cs typeface="Arial" pitchFamily="34" charset="0"/>
              </a:rPr>
              <a:t>U.T. N° 1.- DERECHOS HUMANOS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endParaRPr lang="es-CL" sz="28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CL" sz="2800" b="1" dirty="0">
                <a:latin typeface="Arial" pitchFamily="34" charset="0"/>
                <a:cs typeface="Arial" pitchFamily="34" charset="0"/>
              </a:rPr>
              <a:t>U.T.N° 2.- </a:t>
            </a:r>
            <a:r>
              <a:rPr lang="es-ES" sz="2800" b="1" dirty="0">
                <a:latin typeface="Arial" pitchFamily="34" charset="0"/>
                <a:cs typeface="Arial" pitchFamily="34" charset="0"/>
              </a:rPr>
              <a:t>DERECHO PENAL EN DERECHOS HUMANOS Y ROL DE LAS FUERZAS </a:t>
            </a:r>
            <a:r>
              <a:rPr lang="es-E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800" b="1" dirty="0">
                <a:latin typeface="Arial" pitchFamily="34" charset="0"/>
                <a:cs typeface="Arial" pitchFamily="34" charset="0"/>
              </a:rPr>
              <a:t>ARMADAS.</a:t>
            </a:r>
            <a:endParaRPr lang="es-CL" sz="2800" b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CL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s-CL" sz="2800" b="1" dirty="0" smtClean="0">
                <a:latin typeface="Arial" pitchFamily="34" charset="0"/>
                <a:cs typeface="Arial" pitchFamily="34" charset="0"/>
              </a:rPr>
              <a:t>U.T. N° 3.- ENFOQUE DE GÉNERO.</a:t>
            </a:r>
          </a:p>
          <a:p>
            <a:pPr>
              <a:buNone/>
            </a:pPr>
            <a:endParaRPr lang="es-CL" dirty="0" smtClean="0"/>
          </a:p>
          <a:p>
            <a:pPr lvl="1">
              <a:buNone/>
            </a:pPr>
            <a:endParaRPr lang="es-CL" dirty="0" smtClean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4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>
                <a:latin typeface="Arial" pitchFamily="34" charset="0"/>
                <a:cs typeface="Arial" pitchFamily="34" charset="0"/>
              </a:rPr>
              <a:t>METODOLOGÍA DE CLASES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42910" y="1643050"/>
            <a:ext cx="8229600" cy="4525963"/>
          </a:xfrm>
        </p:spPr>
        <p:txBody>
          <a:bodyPr>
            <a:normAutofit lnSpcReduction="10000"/>
          </a:bodyPr>
          <a:lstStyle/>
          <a:p>
            <a:pPr algn="just"/>
            <a:r>
              <a:rPr lang="es-CL" dirty="0">
                <a:latin typeface="Arial" pitchFamily="34" charset="0"/>
                <a:cs typeface="Arial" pitchFamily="34" charset="0"/>
              </a:rPr>
              <a:t>Talleres</a:t>
            </a:r>
            <a:r>
              <a:rPr lang="es-CL" sz="4000" dirty="0" smtClean="0">
                <a:latin typeface="Arial" pitchFamily="34" charset="0"/>
                <a:cs typeface="Arial" pitchFamily="34" charset="0"/>
              </a:rPr>
              <a:t>.</a:t>
            </a:r>
            <a:endParaRPr lang="es-CL" sz="4000" dirty="0">
              <a:latin typeface="Arial" pitchFamily="34" charset="0"/>
              <a:cs typeface="Arial" pitchFamily="34" charset="0"/>
            </a:endParaRPr>
          </a:p>
          <a:p>
            <a:endParaRPr lang="es-CL" dirty="0" smtClean="0">
              <a:latin typeface="Arial" pitchFamily="34" charset="0"/>
              <a:cs typeface="Arial" pitchFamily="34" charset="0"/>
            </a:endParaRPr>
          </a:p>
          <a:p>
            <a:r>
              <a:rPr lang="es-CL" dirty="0" smtClean="0">
                <a:latin typeface="Arial" pitchFamily="34" charset="0"/>
                <a:cs typeface="Arial" pitchFamily="34" charset="0"/>
              </a:rPr>
              <a:t>Debates.</a:t>
            </a:r>
          </a:p>
          <a:p>
            <a:endParaRPr lang="es-CL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dirty="0" smtClean="0">
                <a:latin typeface="Arial" pitchFamily="34" charset="0"/>
                <a:cs typeface="Arial" pitchFamily="34" charset="0"/>
              </a:rPr>
              <a:t>Estudio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 de caso, aplicación de conceptos y puesta en común.</a:t>
            </a:r>
          </a:p>
          <a:p>
            <a:pPr>
              <a:buNone/>
            </a:pPr>
            <a:endParaRPr lang="es-CL" dirty="0" smtClean="0">
              <a:latin typeface="Arial" pitchFamily="34" charset="0"/>
              <a:cs typeface="Arial" pitchFamily="34" charset="0"/>
            </a:endParaRPr>
          </a:p>
          <a:p>
            <a:r>
              <a:rPr lang="es-CL" dirty="0" smtClean="0">
                <a:latin typeface="Arial" pitchFamily="34" charset="0"/>
                <a:cs typeface="Arial" pitchFamily="34" charset="0"/>
              </a:rPr>
              <a:t>Exposición de casos.</a:t>
            </a:r>
          </a:p>
          <a:p>
            <a:endParaRPr lang="es-CL" dirty="0" smtClean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5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>
                <a:latin typeface="Arial" pitchFamily="34" charset="0"/>
                <a:cs typeface="Arial" pitchFamily="34" charset="0"/>
              </a:rPr>
              <a:t>EVALUACIÓN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643042" y="1928802"/>
            <a:ext cx="5643602" cy="4525963"/>
          </a:xfrm>
        </p:spPr>
        <p:txBody>
          <a:bodyPr/>
          <a:lstStyle/>
          <a:p>
            <a:r>
              <a:rPr lang="es-CL" dirty="0" smtClean="0">
                <a:latin typeface="Arial" pitchFamily="34" charset="0"/>
                <a:cs typeface="Arial" pitchFamily="34" charset="0"/>
              </a:rPr>
              <a:t>TALLERES: 2, 1 NOTA</a:t>
            </a:r>
          </a:p>
          <a:p>
            <a:r>
              <a:rPr lang="es-CL" dirty="0" smtClean="0">
                <a:latin typeface="Arial" pitchFamily="34" charset="0"/>
                <a:cs typeface="Arial" pitchFamily="34" charset="0"/>
              </a:rPr>
              <a:t>ENSAYO: 2, 1 NOTA.</a:t>
            </a:r>
          </a:p>
          <a:p>
            <a:r>
              <a:rPr lang="es-CL" dirty="0" smtClean="0">
                <a:latin typeface="Arial" pitchFamily="34" charset="0"/>
                <a:cs typeface="Arial" pitchFamily="34" charset="0"/>
              </a:rPr>
              <a:t>EXPOSICIÓN ORAL: 2, 1 NOTA</a:t>
            </a:r>
          </a:p>
          <a:p>
            <a:endParaRPr lang="es-CL" dirty="0">
              <a:latin typeface="Arial" pitchFamily="34" charset="0"/>
              <a:cs typeface="Arial" pitchFamily="34" charset="0"/>
            </a:endParaRPr>
          </a:p>
          <a:p>
            <a:r>
              <a:rPr lang="es-CL" dirty="0" smtClean="0">
                <a:latin typeface="Arial" pitchFamily="34" charset="0"/>
                <a:cs typeface="Arial" pitchFamily="34" charset="0"/>
              </a:rPr>
              <a:t>En total: 3 evaluaciones.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6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>
                <a:latin typeface="Arial" pitchFamily="34" charset="0"/>
                <a:cs typeface="Arial" pitchFamily="34" charset="0"/>
              </a:rPr>
              <a:t>BIBLIOGRAFÍA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58204" cy="4900634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es-ES" sz="2300" dirty="0" smtClean="0">
                <a:latin typeface="Arial" pitchFamily="34" charset="0"/>
                <a:cs typeface="Arial" pitchFamily="34" charset="0"/>
              </a:rPr>
              <a:t>Carpizo, J. (2011).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L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os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Derechos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Humanos. En Revista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Mexicana de Derecho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Constitucional.</a:t>
            </a:r>
          </a:p>
          <a:p>
            <a:pPr algn="just"/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>
                <a:latin typeface="Arial" pitchFamily="34" charset="0"/>
                <a:cs typeface="Arial" pitchFamily="34" charset="0"/>
              </a:rPr>
              <a:t>Medina,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C., Nash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,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C. (2011). Sistema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Interamericano de DDHH: Introducción a sus mecanismos de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protección. Centro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de Derechos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Humanos. </a:t>
            </a:r>
          </a:p>
          <a:p>
            <a:pPr algn="just"/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>
                <a:latin typeface="Arial" pitchFamily="34" charset="0"/>
                <a:cs typeface="Arial" pitchFamily="34" charset="0"/>
              </a:rPr>
              <a:t>Nash,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C. et al. (2012). Derecho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Internacional de los Derechos Humanos en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Chile. Centro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de Derechos Humanos Universidad de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Chile.</a:t>
            </a:r>
          </a:p>
          <a:p>
            <a:pPr algn="just"/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 smtClean="0">
                <a:latin typeface="Arial" pitchFamily="34" charset="0"/>
                <a:cs typeface="Arial" pitchFamily="34" charset="0"/>
              </a:rPr>
              <a:t>ONU. (2011). Protección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jurídica internacional de los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DD.HH.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durante los conflictos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armados. Ginebra. </a:t>
            </a:r>
          </a:p>
          <a:p>
            <a:pPr algn="just">
              <a:buNone/>
            </a:pPr>
            <a:endParaRPr lang="es-ES" sz="23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 err="1">
                <a:latin typeface="Arial" pitchFamily="34" charset="0"/>
                <a:cs typeface="Arial" pitchFamily="34" charset="0"/>
              </a:rPr>
              <a:t>Shelton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,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D. (2008). Prohibición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de discriminación en el Derecho Internacional de los Derechos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Humanos. Centro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de Derechos Humanos, en Anuario de Derechos Humanos, 2008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buNone/>
            </a:pPr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 err="1" smtClean="0">
                <a:latin typeface="Arial" pitchFamily="34" charset="0"/>
                <a:cs typeface="Arial" pitchFamily="34" charset="0"/>
              </a:rPr>
              <a:t>Squella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,  A. (1999). Introducción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al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Derecho. Jurídica: Santiago de Chile.</a:t>
            </a:r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ES" dirty="0" smtClean="0"/>
          </a:p>
          <a:p>
            <a:endParaRPr lang="es-CL" dirty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7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417</Words>
  <Application>Microsoft Office PowerPoint</Application>
  <PresentationFormat>Presentación en pantalla (4:3)</PresentationFormat>
  <Paragraphs>61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Arial</vt:lpstr>
      <vt:lpstr>Calibri</vt:lpstr>
      <vt:lpstr>Tema de Office</vt:lpstr>
      <vt:lpstr>ASIGNATURA: EDUCACIÓN CÍVICA  CURSO: 4° AÑO EJEC. Y ESPECIALIDAD</vt:lpstr>
      <vt:lpstr>FUNDAMENTOS</vt:lpstr>
      <vt:lpstr>OBJETIVOS Y CONTENIDOS</vt:lpstr>
      <vt:lpstr>UNIDADES TEMÁTICAS</vt:lpstr>
      <vt:lpstr>METODOLOGÍA DE CLASES</vt:lpstr>
      <vt:lpstr>EVALUACIÓN</vt:lpstr>
      <vt:lpstr>BIBLIOGRAFÍA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ASIGNANTURA: EDUCACIÓN CÍVICA</dc:title>
  <dc:creator>9416032-4</dc:creator>
  <cp:lastModifiedBy>Lorena</cp:lastModifiedBy>
  <cp:revision>16</cp:revision>
  <dcterms:created xsi:type="dcterms:W3CDTF">2018-02-27T17:28:13Z</dcterms:created>
  <dcterms:modified xsi:type="dcterms:W3CDTF">2020-07-14T21:51:20Z</dcterms:modified>
</cp:coreProperties>
</file>