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7355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82318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9461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2749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94231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4893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3060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3940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694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95159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5313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CCAB5-A23E-4AC3-ABD0-43C1EF1B6B8F}" type="datetimeFigureOut">
              <a:rPr lang="es-CL" smtClean="0"/>
              <a:t>31-08-2020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2B231-B31A-4982-8C07-9E1EF3FAEC19}" type="slidenum">
              <a:rPr lang="es-CL" smtClean="0"/>
              <a:t>‹#›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18155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1470025"/>
          </a:xfrm>
        </p:spPr>
        <p:txBody>
          <a:bodyPr/>
          <a:lstStyle/>
          <a:p>
            <a:r>
              <a:rPr lang="es-CL" dirty="0" smtClean="0"/>
              <a:t>CAPTURA DEL PUENTE CASINO</a:t>
            </a:r>
            <a:endParaRPr lang="es-C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484784"/>
            <a:ext cx="6400800" cy="4896544"/>
          </a:xfrm>
        </p:spPr>
        <p:txBody>
          <a:bodyPr>
            <a:normAutofit lnSpcReduction="10000"/>
          </a:bodyPr>
          <a:lstStyle/>
          <a:p>
            <a:r>
              <a:rPr lang="es-CL" dirty="0" smtClean="0"/>
              <a:t>15 </a:t>
            </a:r>
            <a:r>
              <a:rPr lang="es-CL" dirty="0" err="1" smtClean="0"/>
              <a:t>Ago</a:t>
            </a:r>
            <a:r>
              <a:rPr lang="es-CL" dirty="0" smtClean="0"/>
              <a:t> 2020	08.00 horas</a:t>
            </a:r>
          </a:p>
          <a:p>
            <a:r>
              <a:rPr lang="es-CL" dirty="0" smtClean="0"/>
              <a:t>Laguneros v/s Porteños</a:t>
            </a:r>
          </a:p>
          <a:p>
            <a:r>
              <a:rPr lang="es-CL" dirty="0" smtClean="0"/>
              <a:t>AROP: Viña del Mar</a:t>
            </a:r>
          </a:p>
          <a:p>
            <a:r>
              <a:rPr lang="es-CL" dirty="0" smtClean="0"/>
              <a:t>Porteños han iniciado una ofensiva para ocupar Viña (costa)</a:t>
            </a:r>
          </a:p>
          <a:p>
            <a:r>
              <a:rPr lang="es-CL" dirty="0" smtClean="0"/>
              <a:t>La Coy 214 debe capturar el borde norte del Estero de Viña</a:t>
            </a:r>
          </a:p>
          <a:p>
            <a:r>
              <a:rPr lang="es-CL" dirty="0" smtClean="0"/>
              <a:t>Usted es el Comandante del 1er PLT de la Coy 214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1367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Juan Sielfeld F\Documents\AROP ARICA\AROP 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28"/>
          <a:stretch/>
        </p:blipFill>
        <p:spPr bwMode="auto">
          <a:xfrm>
            <a:off x="35496" y="865584"/>
            <a:ext cx="9089015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44624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mtClean="0"/>
              <a:t>CAPTURA PUENTE CASINO</a:t>
            </a:r>
            <a:endParaRPr lang="es-CL" dirty="0"/>
          </a:p>
        </p:txBody>
      </p:sp>
      <p:sp>
        <p:nvSpPr>
          <p:cNvPr id="2" name="Rectangle 1"/>
          <p:cNvSpPr/>
          <p:nvPr/>
        </p:nvSpPr>
        <p:spPr>
          <a:xfrm rot="2658886">
            <a:off x="3702716" y="2381076"/>
            <a:ext cx="3086682" cy="3303616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4" name="Group 3"/>
          <p:cNvGrpSpPr/>
          <p:nvPr/>
        </p:nvGrpSpPr>
        <p:grpSpPr>
          <a:xfrm>
            <a:off x="5253676" y="980728"/>
            <a:ext cx="503238" cy="611932"/>
            <a:chOff x="936625" y="2024906"/>
            <a:chExt cx="503238" cy="611932"/>
          </a:xfrm>
        </p:grpSpPr>
        <p:grpSp>
          <p:nvGrpSpPr>
            <p:cNvPr id="5" name="Group 78"/>
            <p:cNvGrpSpPr>
              <a:grpSpLocks/>
            </p:cNvGrpSpPr>
            <p:nvPr/>
          </p:nvGrpSpPr>
          <p:grpSpPr bwMode="auto">
            <a:xfrm>
              <a:off x="936625" y="2133600"/>
              <a:ext cx="503238" cy="503238"/>
              <a:chOff x="703" y="1117"/>
              <a:chExt cx="317" cy="317"/>
            </a:xfrm>
          </p:grpSpPr>
          <p:sp>
            <p:nvSpPr>
              <p:cNvPr id="6" name="Freeform 69"/>
              <p:cNvSpPr>
                <a:spLocks noChangeAspect="1"/>
              </p:cNvSpPr>
              <p:nvPr/>
            </p:nvSpPr>
            <p:spPr bwMode="auto">
              <a:xfrm>
                <a:off x="703" y="1117"/>
                <a:ext cx="317" cy="317"/>
              </a:xfrm>
              <a:custGeom>
                <a:avLst/>
                <a:gdLst>
                  <a:gd name="T0" fmla="*/ 0 w 7600"/>
                  <a:gd name="T1" fmla="*/ 3828 h 7681"/>
                  <a:gd name="T2" fmla="*/ 3788 w 7600"/>
                  <a:gd name="T3" fmla="*/ 7681 h 7681"/>
                  <a:gd name="T4" fmla="*/ 7600 w 7600"/>
                  <a:gd name="T5" fmla="*/ 3853 h 7681"/>
                  <a:gd name="T6" fmla="*/ 3813 w 7600"/>
                  <a:gd name="T7" fmla="*/ 0 h 7681"/>
                  <a:gd name="T8" fmla="*/ 0 w 7600"/>
                  <a:gd name="T9" fmla="*/ 3828 h 76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600"/>
                  <a:gd name="T16" fmla="*/ 0 h 7681"/>
                  <a:gd name="T17" fmla="*/ 7600 w 7600"/>
                  <a:gd name="T18" fmla="*/ 7681 h 76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600" h="7681">
                    <a:moveTo>
                      <a:pt x="0" y="3828"/>
                    </a:moveTo>
                    <a:lnTo>
                      <a:pt x="3788" y="7681"/>
                    </a:lnTo>
                    <a:lnTo>
                      <a:pt x="7600" y="3853"/>
                    </a:lnTo>
                    <a:lnTo>
                      <a:pt x="3813" y="0"/>
                    </a:lnTo>
                    <a:lnTo>
                      <a:pt x="0" y="3828"/>
                    </a:lnTo>
                    <a:close/>
                  </a:path>
                </a:pathLst>
              </a:custGeom>
              <a:solidFill>
                <a:srgbClr val="FF6161"/>
              </a:solidFill>
              <a:ln w="63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7" name="Line 76"/>
              <p:cNvSpPr>
                <a:spLocks noChangeShapeType="1"/>
              </p:cNvSpPr>
              <p:nvPr/>
            </p:nvSpPr>
            <p:spPr bwMode="auto">
              <a:xfrm>
                <a:off x="777" y="1201"/>
                <a:ext cx="159" cy="15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8" name="Line 77"/>
              <p:cNvSpPr>
                <a:spLocks noChangeShapeType="1"/>
              </p:cNvSpPr>
              <p:nvPr/>
            </p:nvSpPr>
            <p:spPr bwMode="auto">
              <a:xfrm flipH="1">
                <a:off x="783" y="1199"/>
                <a:ext cx="159" cy="15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9" name="Line 19"/>
            <p:cNvSpPr>
              <a:spLocks noChangeShapeType="1"/>
            </p:cNvSpPr>
            <p:nvPr/>
          </p:nvSpPr>
          <p:spPr bwMode="auto">
            <a:xfrm>
              <a:off x="1259632" y="2024906"/>
              <a:ext cx="0" cy="1079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Line 19"/>
            <p:cNvSpPr>
              <a:spLocks noChangeShapeType="1"/>
            </p:cNvSpPr>
            <p:nvPr/>
          </p:nvSpPr>
          <p:spPr bwMode="auto">
            <a:xfrm>
              <a:off x="1115616" y="2024906"/>
              <a:ext cx="0" cy="1079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2" name="Group 670"/>
          <p:cNvGrpSpPr>
            <a:grpSpLocks/>
          </p:cNvGrpSpPr>
          <p:nvPr/>
        </p:nvGrpSpPr>
        <p:grpSpPr bwMode="auto">
          <a:xfrm>
            <a:off x="1044575" y="6324600"/>
            <a:ext cx="539750" cy="179388"/>
            <a:chOff x="4309" y="750"/>
            <a:chExt cx="340" cy="113"/>
          </a:xfrm>
        </p:grpSpPr>
        <p:sp>
          <p:nvSpPr>
            <p:cNvPr id="13" name="Line 667"/>
            <p:cNvSpPr>
              <a:spLocks noChangeShapeType="1"/>
            </p:cNvSpPr>
            <p:nvPr/>
          </p:nvSpPr>
          <p:spPr bwMode="auto">
            <a:xfrm>
              <a:off x="4309" y="754"/>
              <a:ext cx="3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Line 668"/>
            <p:cNvSpPr>
              <a:spLocks noChangeShapeType="1"/>
            </p:cNvSpPr>
            <p:nvPr/>
          </p:nvSpPr>
          <p:spPr bwMode="auto">
            <a:xfrm flipV="1">
              <a:off x="4313" y="750"/>
              <a:ext cx="0" cy="1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Line 669"/>
            <p:cNvSpPr>
              <a:spLocks noChangeShapeType="1"/>
            </p:cNvSpPr>
            <p:nvPr/>
          </p:nvSpPr>
          <p:spPr bwMode="auto">
            <a:xfrm flipV="1">
              <a:off x="4643" y="750"/>
              <a:ext cx="0" cy="1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7" name="Group 80"/>
          <p:cNvGrpSpPr>
            <a:grpSpLocks/>
          </p:cNvGrpSpPr>
          <p:nvPr/>
        </p:nvGrpSpPr>
        <p:grpSpPr bwMode="auto">
          <a:xfrm>
            <a:off x="990600" y="6424612"/>
            <a:ext cx="647700" cy="433388"/>
            <a:chOff x="612" y="436"/>
            <a:chExt cx="408" cy="273"/>
          </a:xfrm>
        </p:grpSpPr>
        <p:sp>
          <p:nvSpPr>
            <p:cNvPr id="18" name="Rectangle 68"/>
            <p:cNvSpPr>
              <a:spLocks noChangeAspect="1" noChangeArrowheads="1"/>
            </p:cNvSpPr>
            <p:nvPr/>
          </p:nvSpPr>
          <p:spPr bwMode="auto">
            <a:xfrm>
              <a:off x="612" y="436"/>
              <a:ext cx="408" cy="272"/>
            </a:xfrm>
            <a:prstGeom prst="rect">
              <a:avLst/>
            </a:prstGeom>
            <a:solidFill>
              <a:srgbClr val="33CC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auto">
            <a:xfrm flipH="1">
              <a:off x="612" y="436"/>
              <a:ext cx="408" cy="2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20" name="Line 31"/>
            <p:cNvSpPr>
              <a:spLocks noChangeShapeType="1"/>
            </p:cNvSpPr>
            <p:nvPr/>
          </p:nvSpPr>
          <p:spPr bwMode="auto">
            <a:xfrm>
              <a:off x="612" y="436"/>
              <a:ext cx="408" cy="2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196108" y="3573016"/>
            <a:ext cx="647700" cy="648072"/>
            <a:chOff x="952500" y="2564904"/>
            <a:chExt cx="647700" cy="648072"/>
          </a:xfrm>
        </p:grpSpPr>
        <p:grpSp>
          <p:nvGrpSpPr>
            <p:cNvPr id="21" name="Group 80"/>
            <p:cNvGrpSpPr>
              <a:grpSpLocks/>
            </p:cNvGrpSpPr>
            <p:nvPr/>
          </p:nvGrpSpPr>
          <p:grpSpPr bwMode="auto">
            <a:xfrm>
              <a:off x="952500" y="2779588"/>
              <a:ext cx="647700" cy="433388"/>
              <a:chOff x="612" y="436"/>
              <a:chExt cx="408" cy="273"/>
            </a:xfrm>
          </p:grpSpPr>
          <p:sp>
            <p:nvSpPr>
              <p:cNvPr id="22" name="Rectangle 68"/>
              <p:cNvSpPr>
                <a:spLocks noChangeAspect="1" noChangeArrowheads="1"/>
              </p:cNvSpPr>
              <p:nvPr/>
            </p:nvSpPr>
            <p:spPr bwMode="auto">
              <a:xfrm>
                <a:off x="612" y="436"/>
                <a:ext cx="408" cy="272"/>
              </a:xfrm>
              <a:prstGeom prst="rect">
                <a:avLst/>
              </a:prstGeom>
              <a:solidFill>
                <a:srgbClr val="33CC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ES_tradnl"/>
              </a:p>
            </p:txBody>
          </p:sp>
          <p:sp>
            <p:nvSpPr>
              <p:cNvPr id="23" name="Line 30"/>
              <p:cNvSpPr>
                <a:spLocks noChangeShapeType="1"/>
              </p:cNvSpPr>
              <p:nvPr/>
            </p:nvSpPr>
            <p:spPr bwMode="auto">
              <a:xfrm flipH="1">
                <a:off x="612" y="436"/>
                <a:ext cx="408" cy="27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4" name="Line 31"/>
              <p:cNvSpPr>
                <a:spLocks noChangeShapeType="1"/>
              </p:cNvSpPr>
              <p:nvPr/>
            </p:nvSpPr>
            <p:spPr bwMode="auto">
              <a:xfrm>
                <a:off x="612" y="436"/>
                <a:ext cx="408" cy="27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s-CL"/>
              </a:p>
            </p:txBody>
          </p:sp>
        </p:grpSp>
        <p:grpSp>
          <p:nvGrpSpPr>
            <p:cNvPr id="25" name="Group 400"/>
            <p:cNvGrpSpPr>
              <a:grpSpLocks/>
            </p:cNvGrpSpPr>
            <p:nvPr/>
          </p:nvGrpSpPr>
          <p:grpSpPr bwMode="auto">
            <a:xfrm>
              <a:off x="1012031" y="2564904"/>
              <a:ext cx="562769" cy="122238"/>
              <a:chOff x="4300" y="663"/>
              <a:chExt cx="381" cy="77"/>
            </a:xfrm>
          </p:grpSpPr>
          <p:sp>
            <p:nvSpPr>
              <p:cNvPr id="26" name="Oval 389"/>
              <p:cNvSpPr>
                <a:spLocks noChangeAspect="1" noChangeArrowheads="1"/>
              </p:cNvSpPr>
              <p:nvPr/>
            </p:nvSpPr>
            <p:spPr bwMode="auto">
              <a:xfrm>
                <a:off x="4300" y="663"/>
                <a:ext cx="77" cy="77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27" name="Oval 390"/>
              <p:cNvSpPr>
                <a:spLocks noChangeAspect="1" noChangeArrowheads="1"/>
              </p:cNvSpPr>
              <p:nvPr/>
            </p:nvSpPr>
            <p:spPr bwMode="auto">
              <a:xfrm>
                <a:off x="4445" y="663"/>
                <a:ext cx="77" cy="77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_tradnl"/>
              </a:p>
            </p:txBody>
          </p:sp>
          <p:sp>
            <p:nvSpPr>
              <p:cNvPr id="28" name="Oval 391"/>
              <p:cNvSpPr>
                <a:spLocks noChangeAspect="1" noChangeArrowheads="1"/>
              </p:cNvSpPr>
              <p:nvPr/>
            </p:nvSpPr>
            <p:spPr bwMode="auto">
              <a:xfrm>
                <a:off x="4604" y="663"/>
                <a:ext cx="77" cy="77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_tradnl"/>
              </a:p>
            </p:txBody>
          </p:sp>
        </p:grpSp>
      </p:grpSp>
      <p:grpSp>
        <p:nvGrpSpPr>
          <p:cNvPr id="30" name="Group 402"/>
          <p:cNvGrpSpPr>
            <a:grpSpLocks/>
          </p:cNvGrpSpPr>
          <p:nvPr/>
        </p:nvGrpSpPr>
        <p:grpSpPr bwMode="auto">
          <a:xfrm>
            <a:off x="4040410" y="3501008"/>
            <a:ext cx="459582" cy="431775"/>
            <a:chOff x="4785" y="210"/>
            <a:chExt cx="113" cy="77"/>
          </a:xfrm>
        </p:grpSpPr>
        <p:sp>
          <p:nvSpPr>
            <p:cNvPr id="31" name="Line 398"/>
            <p:cNvSpPr>
              <a:spLocks noChangeShapeType="1"/>
            </p:cNvSpPr>
            <p:nvPr/>
          </p:nvSpPr>
          <p:spPr bwMode="auto">
            <a:xfrm flipH="1">
              <a:off x="4785" y="210"/>
              <a:ext cx="113" cy="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2" name="Oval 401"/>
            <p:cNvSpPr>
              <a:spLocks noChangeAspect="1" noChangeArrowheads="1"/>
            </p:cNvSpPr>
            <p:nvPr/>
          </p:nvSpPr>
          <p:spPr bwMode="auto">
            <a:xfrm>
              <a:off x="4803" y="210"/>
              <a:ext cx="77" cy="77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33" name="Group 402"/>
          <p:cNvGrpSpPr>
            <a:grpSpLocks/>
          </p:cNvGrpSpPr>
          <p:nvPr/>
        </p:nvGrpSpPr>
        <p:grpSpPr bwMode="auto">
          <a:xfrm>
            <a:off x="4472458" y="3573016"/>
            <a:ext cx="459582" cy="431775"/>
            <a:chOff x="4785" y="210"/>
            <a:chExt cx="113" cy="77"/>
          </a:xfrm>
        </p:grpSpPr>
        <p:sp>
          <p:nvSpPr>
            <p:cNvPr id="34" name="Line 398"/>
            <p:cNvSpPr>
              <a:spLocks noChangeShapeType="1"/>
            </p:cNvSpPr>
            <p:nvPr/>
          </p:nvSpPr>
          <p:spPr bwMode="auto">
            <a:xfrm flipH="1">
              <a:off x="4785" y="210"/>
              <a:ext cx="113" cy="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5" name="Oval 401"/>
            <p:cNvSpPr>
              <a:spLocks noChangeAspect="1" noChangeArrowheads="1"/>
            </p:cNvSpPr>
            <p:nvPr/>
          </p:nvSpPr>
          <p:spPr bwMode="auto">
            <a:xfrm>
              <a:off x="4803" y="210"/>
              <a:ext cx="77" cy="77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36" name="Group 402"/>
          <p:cNvGrpSpPr>
            <a:grpSpLocks/>
          </p:cNvGrpSpPr>
          <p:nvPr/>
        </p:nvGrpSpPr>
        <p:grpSpPr bwMode="auto">
          <a:xfrm>
            <a:off x="4976514" y="3717032"/>
            <a:ext cx="459582" cy="431775"/>
            <a:chOff x="4785" y="210"/>
            <a:chExt cx="113" cy="77"/>
          </a:xfrm>
        </p:grpSpPr>
        <p:sp>
          <p:nvSpPr>
            <p:cNvPr id="37" name="Line 398"/>
            <p:cNvSpPr>
              <a:spLocks noChangeShapeType="1"/>
            </p:cNvSpPr>
            <p:nvPr/>
          </p:nvSpPr>
          <p:spPr bwMode="auto">
            <a:xfrm flipH="1">
              <a:off x="4785" y="210"/>
              <a:ext cx="113" cy="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38" name="Oval 401"/>
            <p:cNvSpPr>
              <a:spLocks noChangeAspect="1" noChangeArrowheads="1"/>
            </p:cNvSpPr>
            <p:nvPr/>
          </p:nvSpPr>
          <p:spPr bwMode="auto">
            <a:xfrm>
              <a:off x="4803" y="210"/>
              <a:ext cx="77" cy="77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39" name="Group 402"/>
          <p:cNvGrpSpPr>
            <a:grpSpLocks/>
          </p:cNvGrpSpPr>
          <p:nvPr/>
        </p:nvGrpSpPr>
        <p:grpSpPr bwMode="auto">
          <a:xfrm>
            <a:off x="5868144" y="4077072"/>
            <a:ext cx="459582" cy="431775"/>
            <a:chOff x="4785" y="210"/>
            <a:chExt cx="113" cy="77"/>
          </a:xfrm>
        </p:grpSpPr>
        <p:sp>
          <p:nvSpPr>
            <p:cNvPr id="40" name="Line 398"/>
            <p:cNvSpPr>
              <a:spLocks noChangeShapeType="1"/>
            </p:cNvSpPr>
            <p:nvPr/>
          </p:nvSpPr>
          <p:spPr bwMode="auto">
            <a:xfrm flipH="1">
              <a:off x="4785" y="210"/>
              <a:ext cx="113" cy="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1" name="Oval 401"/>
            <p:cNvSpPr>
              <a:spLocks noChangeAspect="1" noChangeArrowheads="1"/>
            </p:cNvSpPr>
            <p:nvPr/>
          </p:nvSpPr>
          <p:spPr bwMode="auto">
            <a:xfrm>
              <a:off x="4803" y="210"/>
              <a:ext cx="77" cy="77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42" name="Group 402"/>
          <p:cNvGrpSpPr>
            <a:grpSpLocks/>
          </p:cNvGrpSpPr>
          <p:nvPr/>
        </p:nvGrpSpPr>
        <p:grpSpPr bwMode="auto">
          <a:xfrm>
            <a:off x="6272658" y="4365377"/>
            <a:ext cx="459582" cy="431775"/>
            <a:chOff x="4785" y="210"/>
            <a:chExt cx="113" cy="77"/>
          </a:xfrm>
        </p:grpSpPr>
        <p:sp>
          <p:nvSpPr>
            <p:cNvPr id="43" name="Line 398"/>
            <p:cNvSpPr>
              <a:spLocks noChangeShapeType="1"/>
            </p:cNvSpPr>
            <p:nvPr/>
          </p:nvSpPr>
          <p:spPr bwMode="auto">
            <a:xfrm flipH="1">
              <a:off x="4785" y="210"/>
              <a:ext cx="113" cy="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44" name="Oval 401"/>
            <p:cNvSpPr>
              <a:spLocks noChangeAspect="1" noChangeArrowheads="1"/>
            </p:cNvSpPr>
            <p:nvPr/>
          </p:nvSpPr>
          <p:spPr bwMode="auto">
            <a:xfrm>
              <a:off x="4803" y="210"/>
              <a:ext cx="77" cy="77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62555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uan Sielfeld F\Documents\AROP ARICA\AROP 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9340"/>
            <a:ext cx="9144000" cy="514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mtClean="0"/>
              <a:t>CAPTURA PUENTE CASINO</a:t>
            </a:r>
            <a:endParaRPr lang="es-CL" dirty="0"/>
          </a:p>
        </p:txBody>
      </p:sp>
      <p:grpSp>
        <p:nvGrpSpPr>
          <p:cNvPr id="4" name="Group 402"/>
          <p:cNvGrpSpPr>
            <a:grpSpLocks/>
          </p:cNvGrpSpPr>
          <p:nvPr/>
        </p:nvGrpSpPr>
        <p:grpSpPr bwMode="auto">
          <a:xfrm>
            <a:off x="6848722" y="2781201"/>
            <a:ext cx="459582" cy="431775"/>
            <a:chOff x="4785" y="210"/>
            <a:chExt cx="113" cy="77"/>
          </a:xfrm>
        </p:grpSpPr>
        <p:sp>
          <p:nvSpPr>
            <p:cNvPr id="5" name="Line 398"/>
            <p:cNvSpPr>
              <a:spLocks noChangeShapeType="1"/>
            </p:cNvSpPr>
            <p:nvPr/>
          </p:nvSpPr>
          <p:spPr bwMode="auto">
            <a:xfrm flipH="1">
              <a:off x="4785" y="210"/>
              <a:ext cx="113" cy="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Oval 401"/>
            <p:cNvSpPr>
              <a:spLocks noChangeAspect="1" noChangeArrowheads="1"/>
            </p:cNvSpPr>
            <p:nvPr/>
          </p:nvSpPr>
          <p:spPr bwMode="auto">
            <a:xfrm>
              <a:off x="4803" y="210"/>
              <a:ext cx="77" cy="77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253693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uan Sielfeld F\Documents\AROP ARICA\AROP 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9340"/>
            <a:ext cx="9144000" cy="514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 smtClean="0"/>
              <a:t>CAPTURA PUENTE </a:t>
            </a:r>
            <a:r>
              <a:rPr lang="es-CL" sz="2400" dirty="0" smtClean="0"/>
              <a:t>CASINO (RESOLUCIÓN </a:t>
            </a:r>
            <a:r>
              <a:rPr lang="es-CL" sz="2400" dirty="0" smtClean="0"/>
              <a:t>O </a:t>
            </a:r>
            <a:r>
              <a:rPr lang="es-CL" sz="2400" dirty="0" smtClean="0"/>
              <a:t>CONCEPTO)</a:t>
            </a:r>
          </a:p>
          <a:p>
            <a:r>
              <a:rPr lang="es-CL" sz="2400" dirty="0" smtClean="0"/>
              <a:t>ESQUEMA DE MANIOBRA</a:t>
            </a:r>
            <a:endParaRPr lang="es-CL" sz="2400" dirty="0"/>
          </a:p>
        </p:txBody>
      </p:sp>
      <p:grpSp>
        <p:nvGrpSpPr>
          <p:cNvPr id="4" name="Group 402"/>
          <p:cNvGrpSpPr>
            <a:grpSpLocks/>
          </p:cNvGrpSpPr>
          <p:nvPr/>
        </p:nvGrpSpPr>
        <p:grpSpPr bwMode="auto">
          <a:xfrm>
            <a:off x="6848722" y="2781201"/>
            <a:ext cx="459582" cy="431775"/>
            <a:chOff x="4785" y="210"/>
            <a:chExt cx="113" cy="77"/>
          </a:xfrm>
        </p:grpSpPr>
        <p:sp>
          <p:nvSpPr>
            <p:cNvPr id="5" name="Line 398"/>
            <p:cNvSpPr>
              <a:spLocks noChangeShapeType="1"/>
            </p:cNvSpPr>
            <p:nvPr/>
          </p:nvSpPr>
          <p:spPr bwMode="auto">
            <a:xfrm flipH="1">
              <a:off x="4785" y="210"/>
              <a:ext cx="113" cy="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Oval 401"/>
            <p:cNvSpPr>
              <a:spLocks noChangeAspect="1" noChangeArrowheads="1"/>
            </p:cNvSpPr>
            <p:nvPr/>
          </p:nvSpPr>
          <p:spPr bwMode="auto">
            <a:xfrm>
              <a:off x="4803" y="210"/>
              <a:ext cx="77" cy="77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11560" y="4509120"/>
            <a:ext cx="576064" cy="576064"/>
            <a:chOff x="611560" y="4509120"/>
            <a:chExt cx="576064" cy="576064"/>
          </a:xfrm>
        </p:grpSpPr>
        <p:sp>
          <p:nvSpPr>
            <p:cNvPr id="2" name="Oval 1"/>
            <p:cNvSpPr/>
            <p:nvPr/>
          </p:nvSpPr>
          <p:spPr>
            <a:xfrm>
              <a:off x="611560" y="4509120"/>
              <a:ext cx="576064" cy="57606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11560" y="4581128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 smtClean="0"/>
                <a:t>A.R.</a:t>
              </a:r>
              <a:endParaRPr lang="es-CL" dirty="0"/>
            </a:p>
          </p:txBody>
        </p:sp>
      </p:grpSp>
      <p:grpSp>
        <p:nvGrpSpPr>
          <p:cNvPr id="10" name="Group 316"/>
          <p:cNvGrpSpPr>
            <a:grpSpLocks/>
          </p:cNvGrpSpPr>
          <p:nvPr/>
        </p:nvGrpSpPr>
        <p:grpSpPr bwMode="auto">
          <a:xfrm rot="2994443">
            <a:off x="5868144" y="3501008"/>
            <a:ext cx="431800" cy="431800"/>
            <a:chOff x="793" y="618"/>
            <a:chExt cx="272" cy="272"/>
          </a:xfrm>
        </p:grpSpPr>
        <p:sp>
          <p:nvSpPr>
            <p:cNvPr id="11" name="Oval 309"/>
            <p:cNvSpPr>
              <a:spLocks noChangeAspect="1" noChangeArrowheads="1"/>
            </p:cNvSpPr>
            <p:nvPr/>
          </p:nvSpPr>
          <p:spPr bwMode="auto">
            <a:xfrm>
              <a:off x="793" y="618"/>
              <a:ext cx="272" cy="272"/>
            </a:xfrm>
            <a:prstGeom prst="ellipse">
              <a:avLst/>
            </a:prstGeom>
            <a:solidFill>
              <a:srgbClr val="33CCCC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12" name="Line 310"/>
            <p:cNvSpPr>
              <a:spLocks noChangeShapeType="1"/>
            </p:cNvSpPr>
            <p:nvPr/>
          </p:nvSpPr>
          <p:spPr bwMode="auto">
            <a:xfrm>
              <a:off x="899" y="765"/>
              <a:ext cx="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Line 311"/>
            <p:cNvSpPr>
              <a:spLocks noChangeShapeType="1"/>
            </p:cNvSpPr>
            <p:nvPr/>
          </p:nvSpPr>
          <p:spPr bwMode="auto">
            <a:xfrm>
              <a:off x="899" y="813"/>
              <a:ext cx="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Line 313"/>
            <p:cNvSpPr>
              <a:spLocks noChangeShapeType="1"/>
            </p:cNvSpPr>
            <p:nvPr/>
          </p:nvSpPr>
          <p:spPr bwMode="auto">
            <a:xfrm>
              <a:off x="929" y="666"/>
              <a:ext cx="0" cy="20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314"/>
            <p:cNvSpPr>
              <a:spLocks/>
            </p:cNvSpPr>
            <p:nvPr/>
          </p:nvSpPr>
          <p:spPr bwMode="auto">
            <a:xfrm>
              <a:off x="881" y="659"/>
              <a:ext cx="96" cy="48"/>
            </a:xfrm>
            <a:custGeom>
              <a:avLst/>
              <a:gdLst>
                <a:gd name="T0" fmla="*/ 0 w 96"/>
                <a:gd name="T1" fmla="*/ 48 h 48"/>
                <a:gd name="T2" fmla="*/ 48 w 96"/>
                <a:gd name="T3" fmla="*/ 0 h 48"/>
                <a:gd name="T4" fmla="*/ 96 w 96"/>
                <a:gd name="T5" fmla="*/ 48 h 48"/>
                <a:gd name="T6" fmla="*/ 0 60000 65536"/>
                <a:gd name="T7" fmla="*/ 0 60000 65536"/>
                <a:gd name="T8" fmla="*/ 0 60000 65536"/>
                <a:gd name="T9" fmla="*/ 0 w 96"/>
                <a:gd name="T10" fmla="*/ 0 h 48"/>
                <a:gd name="T11" fmla="*/ 96 w 96"/>
                <a:gd name="T12" fmla="*/ 48 h 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6" h="48">
                  <a:moveTo>
                    <a:pt x="0" y="48"/>
                  </a:moveTo>
                  <a:lnTo>
                    <a:pt x="48" y="0"/>
                  </a:lnTo>
                  <a:lnTo>
                    <a:pt x="96" y="48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6" name="Freeform 315"/>
            <p:cNvSpPr>
              <a:spLocks/>
            </p:cNvSpPr>
            <p:nvPr/>
          </p:nvSpPr>
          <p:spPr bwMode="auto">
            <a:xfrm>
              <a:off x="881" y="635"/>
              <a:ext cx="96" cy="48"/>
            </a:xfrm>
            <a:custGeom>
              <a:avLst/>
              <a:gdLst>
                <a:gd name="T0" fmla="*/ 0 w 96"/>
                <a:gd name="T1" fmla="*/ 48 h 48"/>
                <a:gd name="T2" fmla="*/ 48 w 96"/>
                <a:gd name="T3" fmla="*/ 0 h 48"/>
                <a:gd name="T4" fmla="*/ 96 w 96"/>
                <a:gd name="T5" fmla="*/ 48 h 48"/>
                <a:gd name="T6" fmla="*/ 0 60000 65536"/>
                <a:gd name="T7" fmla="*/ 0 60000 65536"/>
                <a:gd name="T8" fmla="*/ 0 60000 65536"/>
                <a:gd name="T9" fmla="*/ 0 w 96"/>
                <a:gd name="T10" fmla="*/ 0 h 48"/>
                <a:gd name="T11" fmla="*/ 96 w 96"/>
                <a:gd name="T12" fmla="*/ 48 h 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6" h="48">
                  <a:moveTo>
                    <a:pt x="0" y="48"/>
                  </a:moveTo>
                  <a:lnTo>
                    <a:pt x="48" y="0"/>
                  </a:lnTo>
                  <a:lnTo>
                    <a:pt x="96" y="48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17" name="Group 593"/>
          <p:cNvGrpSpPr>
            <a:grpSpLocks/>
          </p:cNvGrpSpPr>
          <p:nvPr/>
        </p:nvGrpSpPr>
        <p:grpSpPr bwMode="auto">
          <a:xfrm rot="1491197">
            <a:off x="5358453" y="2795045"/>
            <a:ext cx="1504950" cy="304800"/>
            <a:chOff x="1234" y="96"/>
            <a:chExt cx="1415" cy="374"/>
          </a:xfrm>
        </p:grpSpPr>
        <p:sp>
          <p:nvSpPr>
            <p:cNvPr id="18" name="Freeform 594"/>
            <p:cNvSpPr>
              <a:spLocks/>
            </p:cNvSpPr>
            <p:nvPr/>
          </p:nvSpPr>
          <p:spPr bwMode="auto">
            <a:xfrm>
              <a:off x="1234" y="100"/>
              <a:ext cx="1369" cy="355"/>
            </a:xfrm>
            <a:custGeom>
              <a:avLst/>
              <a:gdLst>
                <a:gd name="T0" fmla="*/ 42 w 4533"/>
                <a:gd name="T1" fmla="*/ 0 h 1066"/>
                <a:gd name="T2" fmla="*/ 36 w 4533"/>
                <a:gd name="T3" fmla="*/ 27 h 1066"/>
                <a:gd name="T4" fmla="*/ 2378 w 4533"/>
                <a:gd name="T5" fmla="*/ 217 h 1066"/>
                <a:gd name="T6" fmla="*/ 4110 w 4533"/>
                <a:gd name="T7" fmla="*/ 217 h 1066"/>
                <a:gd name="T8" fmla="*/ 4493 w 4533"/>
                <a:gd name="T9" fmla="*/ 558 h 1066"/>
                <a:gd name="T10" fmla="*/ 4110 w 4533"/>
                <a:gd name="T11" fmla="*/ 892 h 1066"/>
                <a:gd name="T12" fmla="*/ 2378 w 4533"/>
                <a:gd name="T13" fmla="*/ 892 h 1066"/>
                <a:gd name="T14" fmla="*/ 0 w 4533"/>
                <a:gd name="T15" fmla="*/ 1038 h 1066"/>
                <a:gd name="T16" fmla="*/ 0 w 4533"/>
                <a:gd name="T17" fmla="*/ 1066 h 1066"/>
                <a:gd name="T18" fmla="*/ 2378 w 4533"/>
                <a:gd name="T19" fmla="*/ 921 h 1066"/>
                <a:gd name="T20" fmla="*/ 4122 w 4533"/>
                <a:gd name="T21" fmla="*/ 921 h 1066"/>
                <a:gd name="T22" fmla="*/ 4533 w 4533"/>
                <a:gd name="T23" fmla="*/ 558 h 1066"/>
                <a:gd name="T24" fmla="*/ 4122 w 4533"/>
                <a:gd name="T25" fmla="*/ 189 h 1066"/>
                <a:gd name="T26" fmla="*/ 2378 w 4533"/>
                <a:gd name="T27" fmla="*/ 189 h 1066"/>
                <a:gd name="T28" fmla="*/ 42 w 4533"/>
                <a:gd name="T29" fmla="*/ 0 h 10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533"/>
                <a:gd name="T46" fmla="*/ 0 h 1066"/>
                <a:gd name="T47" fmla="*/ 4533 w 4533"/>
                <a:gd name="T48" fmla="*/ 1066 h 10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533" h="1066">
                  <a:moveTo>
                    <a:pt x="42" y="0"/>
                  </a:moveTo>
                  <a:lnTo>
                    <a:pt x="36" y="27"/>
                  </a:lnTo>
                  <a:lnTo>
                    <a:pt x="2378" y="217"/>
                  </a:lnTo>
                  <a:lnTo>
                    <a:pt x="4110" y="217"/>
                  </a:lnTo>
                  <a:lnTo>
                    <a:pt x="4493" y="558"/>
                  </a:lnTo>
                  <a:lnTo>
                    <a:pt x="4110" y="892"/>
                  </a:lnTo>
                  <a:lnTo>
                    <a:pt x="2378" y="892"/>
                  </a:lnTo>
                  <a:lnTo>
                    <a:pt x="0" y="1038"/>
                  </a:lnTo>
                  <a:lnTo>
                    <a:pt x="0" y="1066"/>
                  </a:lnTo>
                  <a:lnTo>
                    <a:pt x="2378" y="921"/>
                  </a:lnTo>
                  <a:lnTo>
                    <a:pt x="4122" y="921"/>
                  </a:lnTo>
                  <a:lnTo>
                    <a:pt x="4533" y="558"/>
                  </a:lnTo>
                  <a:lnTo>
                    <a:pt x="4122" y="189"/>
                  </a:lnTo>
                  <a:lnTo>
                    <a:pt x="2378" y="18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00000"/>
            </a:solidFill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9" name="Freeform 595"/>
            <p:cNvSpPr>
              <a:spLocks/>
            </p:cNvSpPr>
            <p:nvPr/>
          </p:nvSpPr>
          <p:spPr bwMode="auto">
            <a:xfrm>
              <a:off x="2474" y="96"/>
              <a:ext cx="174" cy="190"/>
            </a:xfrm>
            <a:custGeom>
              <a:avLst/>
              <a:gdLst>
                <a:gd name="T0" fmla="*/ 0 w 577"/>
                <a:gd name="T1" fmla="*/ 213 h 570"/>
                <a:gd name="T2" fmla="*/ 30 w 577"/>
                <a:gd name="T3" fmla="*/ 213 h 570"/>
                <a:gd name="T4" fmla="*/ 30 w 577"/>
                <a:gd name="T5" fmla="*/ 67 h 570"/>
                <a:gd name="T6" fmla="*/ 558 w 577"/>
                <a:gd name="T7" fmla="*/ 570 h 570"/>
                <a:gd name="T8" fmla="*/ 577 w 577"/>
                <a:gd name="T9" fmla="*/ 554 h 570"/>
                <a:gd name="T10" fmla="*/ 0 w 577"/>
                <a:gd name="T11" fmla="*/ 0 h 570"/>
                <a:gd name="T12" fmla="*/ 0 w 577"/>
                <a:gd name="T13" fmla="*/ 213 h 57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77"/>
                <a:gd name="T22" fmla="*/ 0 h 570"/>
                <a:gd name="T23" fmla="*/ 577 w 577"/>
                <a:gd name="T24" fmla="*/ 570 h 57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77" h="570">
                  <a:moveTo>
                    <a:pt x="0" y="213"/>
                  </a:moveTo>
                  <a:lnTo>
                    <a:pt x="30" y="213"/>
                  </a:lnTo>
                  <a:lnTo>
                    <a:pt x="30" y="67"/>
                  </a:lnTo>
                  <a:lnTo>
                    <a:pt x="558" y="570"/>
                  </a:lnTo>
                  <a:lnTo>
                    <a:pt x="577" y="554"/>
                  </a:lnTo>
                  <a:lnTo>
                    <a:pt x="0" y="0"/>
                  </a:lnTo>
                  <a:lnTo>
                    <a:pt x="0" y="213"/>
                  </a:lnTo>
                  <a:close/>
                </a:path>
              </a:pathLst>
            </a:custGeom>
            <a:solidFill>
              <a:srgbClr val="000000"/>
            </a:solidFill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  <p:sp>
          <p:nvSpPr>
            <p:cNvPr id="20" name="Freeform 596"/>
            <p:cNvSpPr>
              <a:spLocks/>
            </p:cNvSpPr>
            <p:nvPr/>
          </p:nvSpPr>
          <p:spPr bwMode="auto">
            <a:xfrm>
              <a:off x="2466" y="277"/>
              <a:ext cx="183" cy="193"/>
            </a:xfrm>
            <a:custGeom>
              <a:avLst/>
              <a:gdLst>
                <a:gd name="T0" fmla="*/ 30 w 607"/>
                <a:gd name="T1" fmla="*/ 379 h 580"/>
                <a:gd name="T2" fmla="*/ 0 w 607"/>
                <a:gd name="T3" fmla="*/ 379 h 580"/>
                <a:gd name="T4" fmla="*/ 0 w 607"/>
                <a:gd name="T5" fmla="*/ 580 h 580"/>
                <a:gd name="T6" fmla="*/ 607 w 607"/>
                <a:gd name="T7" fmla="*/ 16 h 580"/>
                <a:gd name="T8" fmla="*/ 588 w 607"/>
                <a:gd name="T9" fmla="*/ 0 h 580"/>
                <a:gd name="T10" fmla="*/ 30 w 607"/>
                <a:gd name="T11" fmla="*/ 518 h 580"/>
                <a:gd name="T12" fmla="*/ 30 w 607"/>
                <a:gd name="T13" fmla="*/ 379 h 5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07"/>
                <a:gd name="T22" fmla="*/ 0 h 580"/>
                <a:gd name="T23" fmla="*/ 607 w 607"/>
                <a:gd name="T24" fmla="*/ 580 h 5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07" h="580">
                  <a:moveTo>
                    <a:pt x="30" y="379"/>
                  </a:moveTo>
                  <a:lnTo>
                    <a:pt x="0" y="379"/>
                  </a:lnTo>
                  <a:lnTo>
                    <a:pt x="0" y="580"/>
                  </a:lnTo>
                  <a:lnTo>
                    <a:pt x="607" y="16"/>
                  </a:lnTo>
                  <a:lnTo>
                    <a:pt x="588" y="0"/>
                  </a:lnTo>
                  <a:lnTo>
                    <a:pt x="30" y="518"/>
                  </a:lnTo>
                  <a:lnTo>
                    <a:pt x="30" y="379"/>
                  </a:lnTo>
                  <a:close/>
                </a:path>
              </a:pathLst>
            </a:custGeom>
            <a:solidFill>
              <a:srgbClr val="000000"/>
            </a:solidFill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22" name="Group 593"/>
          <p:cNvGrpSpPr>
            <a:grpSpLocks/>
          </p:cNvGrpSpPr>
          <p:nvPr/>
        </p:nvGrpSpPr>
        <p:grpSpPr bwMode="auto">
          <a:xfrm rot="531292">
            <a:off x="3715122" y="2290106"/>
            <a:ext cx="1504950" cy="304800"/>
            <a:chOff x="1234" y="96"/>
            <a:chExt cx="1415" cy="374"/>
          </a:xfrm>
        </p:grpSpPr>
        <p:sp>
          <p:nvSpPr>
            <p:cNvPr id="23" name="Freeform 594"/>
            <p:cNvSpPr>
              <a:spLocks/>
            </p:cNvSpPr>
            <p:nvPr/>
          </p:nvSpPr>
          <p:spPr bwMode="auto">
            <a:xfrm>
              <a:off x="1234" y="100"/>
              <a:ext cx="1369" cy="355"/>
            </a:xfrm>
            <a:custGeom>
              <a:avLst/>
              <a:gdLst>
                <a:gd name="T0" fmla="*/ 42 w 4533"/>
                <a:gd name="T1" fmla="*/ 0 h 1066"/>
                <a:gd name="T2" fmla="*/ 36 w 4533"/>
                <a:gd name="T3" fmla="*/ 27 h 1066"/>
                <a:gd name="T4" fmla="*/ 2378 w 4533"/>
                <a:gd name="T5" fmla="*/ 217 h 1066"/>
                <a:gd name="T6" fmla="*/ 4110 w 4533"/>
                <a:gd name="T7" fmla="*/ 217 h 1066"/>
                <a:gd name="T8" fmla="*/ 4493 w 4533"/>
                <a:gd name="T9" fmla="*/ 558 h 1066"/>
                <a:gd name="T10" fmla="*/ 4110 w 4533"/>
                <a:gd name="T11" fmla="*/ 892 h 1066"/>
                <a:gd name="T12" fmla="*/ 2378 w 4533"/>
                <a:gd name="T13" fmla="*/ 892 h 1066"/>
                <a:gd name="T14" fmla="*/ 0 w 4533"/>
                <a:gd name="T15" fmla="*/ 1038 h 1066"/>
                <a:gd name="T16" fmla="*/ 0 w 4533"/>
                <a:gd name="T17" fmla="*/ 1066 h 1066"/>
                <a:gd name="T18" fmla="*/ 2378 w 4533"/>
                <a:gd name="T19" fmla="*/ 921 h 1066"/>
                <a:gd name="T20" fmla="*/ 4122 w 4533"/>
                <a:gd name="T21" fmla="*/ 921 h 1066"/>
                <a:gd name="T22" fmla="*/ 4533 w 4533"/>
                <a:gd name="T23" fmla="*/ 558 h 1066"/>
                <a:gd name="T24" fmla="*/ 4122 w 4533"/>
                <a:gd name="T25" fmla="*/ 189 h 1066"/>
                <a:gd name="T26" fmla="*/ 2378 w 4533"/>
                <a:gd name="T27" fmla="*/ 189 h 1066"/>
                <a:gd name="T28" fmla="*/ 42 w 4533"/>
                <a:gd name="T29" fmla="*/ 0 h 10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533"/>
                <a:gd name="T46" fmla="*/ 0 h 1066"/>
                <a:gd name="T47" fmla="*/ 4533 w 4533"/>
                <a:gd name="T48" fmla="*/ 1066 h 10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533" h="1066">
                  <a:moveTo>
                    <a:pt x="42" y="0"/>
                  </a:moveTo>
                  <a:lnTo>
                    <a:pt x="36" y="27"/>
                  </a:lnTo>
                  <a:lnTo>
                    <a:pt x="2378" y="217"/>
                  </a:lnTo>
                  <a:lnTo>
                    <a:pt x="4110" y="217"/>
                  </a:lnTo>
                  <a:lnTo>
                    <a:pt x="4493" y="558"/>
                  </a:lnTo>
                  <a:lnTo>
                    <a:pt x="4110" y="892"/>
                  </a:lnTo>
                  <a:lnTo>
                    <a:pt x="2378" y="892"/>
                  </a:lnTo>
                  <a:lnTo>
                    <a:pt x="0" y="1038"/>
                  </a:lnTo>
                  <a:lnTo>
                    <a:pt x="0" y="1066"/>
                  </a:lnTo>
                  <a:lnTo>
                    <a:pt x="2378" y="921"/>
                  </a:lnTo>
                  <a:lnTo>
                    <a:pt x="4122" y="921"/>
                  </a:lnTo>
                  <a:lnTo>
                    <a:pt x="4533" y="558"/>
                  </a:lnTo>
                  <a:lnTo>
                    <a:pt x="4122" y="189"/>
                  </a:lnTo>
                  <a:lnTo>
                    <a:pt x="2378" y="189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00000"/>
            </a:solidFill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  <p:sp>
          <p:nvSpPr>
            <p:cNvPr id="24" name="Freeform 595"/>
            <p:cNvSpPr>
              <a:spLocks/>
            </p:cNvSpPr>
            <p:nvPr/>
          </p:nvSpPr>
          <p:spPr bwMode="auto">
            <a:xfrm>
              <a:off x="2474" y="96"/>
              <a:ext cx="174" cy="190"/>
            </a:xfrm>
            <a:custGeom>
              <a:avLst/>
              <a:gdLst>
                <a:gd name="T0" fmla="*/ 0 w 577"/>
                <a:gd name="T1" fmla="*/ 213 h 570"/>
                <a:gd name="T2" fmla="*/ 30 w 577"/>
                <a:gd name="T3" fmla="*/ 213 h 570"/>
                <a:gd name="T4" fmla="*/ 30 w 577"/>
                <a:gd name="T5" fmla="*/ 67 h 570"/>
                <a:gd name="T6" fmla="*/ 558 w 577"/>
                <a:gd name="T7" fmla="*/ 570 h 570"/>
                <a:gd name="T8" fmla="*/ 577 w 577"/>
                <a:gd name="T9" fmla="*/ 554 h 570"/>
                <a:gd name="T10" fmla="*/ 0 w 577"/>
                <a:gd name="T11" fmla="*/ 0 h 570"/>
                <a:gd name="T12" fmla="*/ 0 w 577"/>
                <a:gd name="T13" fmla="*/ 213 h 57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77"/>
                <a:gd name="T22" fmla="*/ 0 h 570"/>
                <a:gd name="T23" fmla="*/ 577 w 577"/>
                <a:gd name="T24" fmla="*/ 570 h 57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77" h="570">
                  <a:moveTo>
                    <a:pt x="0" y="213"/>
                  </a:moveTo>
                  <a:lnTo>
                    <a:pt x="30" y="213"/>
                  </a:lnTo>
                  <a:lnTo>
                    <a:pt x="30" y="67"/>
                  </a:lnTo>
                  <a:lnTo>
                    <a:pt x="558" y="570"/>
                  </a:lnTo>
                  <a:lnTo>
                    <a:pt x="577" y="554"/>
                  </a:lnTo>
                  <a:lnTo>
                    <a:pt x="0" y="0"/>
                  </a:lnTo>
                  <a:lnTo>
                    <a:pt x="0" y="213"/>
                  </a:lnTo>
                  <a:close/>
                </a:path>
              </a:pathLst>
            </a:custGeom>
            <a:solidFill>
              <a:srgbClr val="000000"/>
            </a:solidFill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  <p:sp>
          <p:nvSpPr>
            <p:cNvPr id="25" name="Freeform 596"/>
            <p:cNvSpPr>
              <a:spLocks/>
            </p:cNvSpPr>
            <p:nvPr/>
          </p:nvSpPr>
          <p:spPr bwMode="auto">
            <a:xfrm>
              <a:off x="2466" y="277"/>
              <a:ext cx="183" cy="193"/>
            </a:xfrm>
            <a:custGeom>
              <a:avLst/>
              <a:gdLst>
                <a:gd name="T0" fmla="*/ 30 w 607"/>
                <a:gd name="T1" fmla="*/ 379 h 580"/>
                <a:gd name="T2" fmla="*/ 0 w 607"/>
                <a:gd name="T3" fmla="*/ 379 h 580"/>
                <a:gd name="T4" fmla="*/ 0 w 607"/>
                <a:gd name="T5" fmla="*/ 580 h 580"/>
                <a:gd name="T6" fmla="*/ 607 w 607"/>
                <a:gd name="T7" fmla="*/ 16 h 580"/>
                <a:gd name="T8" fmla="*/ 588 w 607"/>
                <a:gd name="T9" fmla="*/ 0 h 580"/>
                <a:gd name="T10" fmla="*/ 30 w 607"/>
                <a:gd name="T11" fmla="*/ 518 h 580"/>
                <a:gd name="T12" fmla="*/ 30 w 607"/>
                <a:gd name="T13" fmla="*/ 379 h 5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07"/>
                <a:gd name="T22" fmla="*/ 0 h 580"/>
                <a:gd name="T23" fmla="*/ 607 w 607"/>
                <a:gd name="T24" fmla="*/ 580 h 5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07" h="580">
                  <a:moveTo>
                    <a:pt x="30" y="379"/>
                  </a:moveTo>
                  <a:lnTo>
                    <a:pt x="0" y="379"/>
                  </a:lnTo>
                  <a:lnTo>
                    <a:pt x="0" y="580"/>
                  </a:lnTo>
                  <a:lnTo>
                    <a:pt x="607" y="16"/>
                  </a:lnTo>
                  <a:lnTo>
                    <a:pt x="588" y="0"/>
                  </a:lnTo>
                  <a:lnTo>
                    <a:pt x="30" y="518"/>
                  </a:lnTo>
                  <a:lnTo>
                    <a:pt x="30" y="379"/>
                  </a:lnTo>
                  <a:close/>
                </a:path>
              </a:pathLst>
            </a:custGeom>
            <a:solidFill>
              <a:srgbClr val="000000"/>
            </a:solidFill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</p:grpSp>
      <p:grpSp>
        <p:nvGrpSpPr>
          <p:cNvPr id="26" name="Group 593"/>
          <p:cNvGrpSpPr>
            <a:grpSpLocks/>
          </p:cNvGrpSpPr>
          <p:nvPr/>
        </p:nvGrpSpPr>
        <p:grpSpPr bwMode="auto">
          <a:xfrm rot="20135008">
            <a:off x="562134" y="2708920"/>
            <a:ext cx="3168352" cy="828030"/>
            <a:chOff x="1234" y="96"/>
            <a:chExt cx="1415" cy="374"/>
          </a:xfrm>
          <a:solidFill>
            <a:schemeClr val="accent1"/>
          </a:solidFill>
        </p:grpSpPr>
        <p:sp>
          <p:nvSpPr>
            <p:cNvPr id="27" name="Freeform 594"/>
            <p:cNvSpPr>
              <a:spLocks/>
            </p:cNvSpPr>
            <p:nvPr/>
          </p:nvSpPr>
          <p:spPr bwMode="auto">
            <a:xfrm>
              <a:off x="1234" y="100"/>
              <a:ext cx="1369" cy="355"/>
            </a:xfrm>
            <a:custGeom>
              <a:avLst/>
              <a:gdLst>
                <a:gd name="T0" fmla="*/ 42 w 4533"/>
                <a:gd name="T1" fmla="*/ 0 h 1066"/>
                <a:gd name="T2" fmla="*/ 36 w 4533"/>
                <a:gd name="T3" fmla="*/ 27 h 1066"/>
                <a:gd name="T4" fmla="*/ 2378 w 4533"/>
                <a:gd name="T5" fmla="*/ 217 h 1066"/>
                <a:gd name="T6" fmla="*/ 4110 w 4533"/>
                <a:gd name="T7" fmla="*/ 217 h 1066"/>
                <a:gd name="T8" fmla="*/ 4493 w 4533"/>
                <a:gd name="T9" fmla="*/ 558 h 1066"/>
                <a:gd name="T10" fmla="*/ 4110 w 4533"/>
                <a:gd name="T11" fmla="*/ 892 h 1066"/>
                <a:gd name="T12" fmla="*/ 2378 w 4533"/>
                <a:gd name="T13" fmla="*/ 892 h 1066"/>
                <a:gd name="T14" fmla="*/ 0 w 4533"/>
                <a:gd name="T15" fmla="*/ 1038 h 1066"/>
                <a:gd name="T16" fmla="*/ 0 w 4533"/>
                <a:gd name="T17" fmla="*/ 1066 h 1066"/>
                <a:gd name="T18" fmla="*/ 2378 w 4533"/>
                <a:gd name="T19" fmla="*/ 921 h 1066"/>
                <a:gd name="T20" fmla="*/ 4122 w 4533"/>
                <a:gd name="T21" fmla="*/ 921 h 1066"/>
                <a:gd name="T22" fmla="*/ 4533 w 4533"/>
                <a:gd name="T23" fmla="*/ 558 h 1066"/>
                <a:gd name="T24" fmla="*/ 4122 w 4533"/>
                <a:gd name="T25" fmla="*/ 189 h 1066"/>
                <a:gd name="T26" fmla="*/ 2378 w 4533"/>
                <a:gd name="T27" fmla="*/ 189 h 1066"/>
                <a:gd name="T28" fmla="*/ 42 w 4533"/>
                <a:gd name="T29" fmla="*/ 0 h 10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533"/>
                <a:gd name="T46" fmla="*/ 0 h 1066"/>
                <a:gd name="T47" fmla="*/ 4533 w 4533"/>
                <a:gd name="T48" fmla="*/ 1066 h 10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533" h="1066">
                  <a:moveTo>
                    <a:pt x="42" y="0"/>
                  </a:moveTo>
                  <a:lnTo>
                    <a:pt x="36" y="27"/>
                  </a:lnTo>
                  <a:lnTo>
                    <a:pt x="2378" y="217"/>
                  </a:lnTo>
                  <a:lnTo>
                    <a:pt x="4110" y="217"/>
                  </a:lnTo>
                  <a:lnTo>
                    <a:pt x="4493" y="558"/>
                  </a:lnTo>
                  <a:lnTo>
                    <a:pt x="4110" y="892"/>
                  </a:lnTo>
                  <a:lnTo>
                    <a:pt x="2378" y="892"/>
                  </a:lnTo>
                  <a:lnTo>
                    <a:pt x="0" y="1038"/>
                  </a:lnTo>
                  <a:lnTo>
                    <a:pt x="0" y="1066"/>
                  </a:lnTo>
                  <a:lnTo>
                    <a:pt x="2378" y="921"/>
                  </a:lnTo>
                  <a:lnTo>
                    <a:pt x="4122" y="921"/>
                  </a:lnTo>
                  <a:lnTo>
                    <a:pt x="4533" y="558"/>
                  </a:lnTo>
                  <a:lnTo>
                    <a:pt x="4122" y="189"/>
                  </a:lnTo>
                  <a:lnTo>
                    <a:pt x="2378" y="189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  <p:sp>
          <p:nvSpPr>
            <p:cNvPr id="28" name="Freeform 595"/>
            <p:cNvSpPr>
              <a:spLocks/>
            </p:cNvSpPr>
            <p:nvPr/>
          </p:nvSpPr>
          <p:spPr bwMode="auto">
            <a:xfrm>
              <a:off x="2474" y="96"/>
              <a:ext cx="174" cy="190"/>
            </a:xfrm>
            <a:custGeom>
              <a:avLst/>
              <a:gdLst>
                <a:gd name="T0" fmla="*/ 0 w 577"/>
                <a:gd name="T1" fmla="*/ 213 h 570"/>
                <a:gd name="T2" fmla="*/ 30 w 577"/>
                <a:gd name="T3" fmla="*/ 213 h 570"/>
                <a:gd name="T4" fmla="*/ 30 w 577"/>
                <a:gd name="T5" fmla="*/ 67 h 570"/>
                <a:gd name="T6" fmla="*/ 558 w 577"/>
                <a:gd name="T7" fmla="*/ 570 h 570"/>
                <a:gd name="T8" fmla="*/ 577 w 577"/>
                <a:gd name="T9" fmla="*/ 554 h 570"/>
                <a:gd name="T10" fmla="*/ 0 w 577"/>
                <a:gd name="T11" fmla="*/ 0 h 570"/>
                <a:gd name="T12" fmla="*/ 0 w 577"/>
                <a:gd name="T13" fmla="*/ 213 h 57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77"/>
                <a:gd name="T22" fmla="*/ 0 h 570"/>
                <a:gd name="T23" fmla="*/ 577 w 577"/>
                <a:gd name="T24" fmla="*/ 570 h 57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77" h="570">
                  <a:moveTo>
                    <a:pt x="0" y="213"/>
                  </a:moveTo>
                  <a:lnTo>
                    <a:pt x="30" y="213"/>
                  </a:lnTo>
                  <a:lnTo>
                    <a:pt x="30" y="67"/>
                  </a:lnTo>
                  <a:lnTo>
                    <a:pt x="558" y="570"/>
                  </a:lnTo>
                  <a:lnTo>
                    <a:pt x="577" y="554"/>
                  </a:lnTo>
                  <a:lnTo>
                    <a:pt x="0" y="0"/>
                  </a:lnTo>
                  <a:lnTo>
                    <a:pt x="0" y="213"/>
                  </a:lnTo>
                  <a:close/>
                </a:path>
              </a:pathLst>
            </a:custGeom>
            <a:grp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  <p:sp>
          <p:nvSpPr>
            <p:cNvPr id="29" name="Freeform 596"/>
            <p:cNvSpPr>
              <a:spLocks/>
            </p:cNvSpPr>
            <p:nvPr/>
          </p:nvSpPr>
          <p:spPr bwMode="auto">
            <a:xfrm>
              <a:off x="2466" y="277"/>
              <a:ext cx="183" cy="193"/>
            </a:xfrm>
            <a:custGeom>
              <a:avLst/>
              <a:gdLst>
                <a:gd name="T0" fmla="*/ 30 w 607"/>
                <a:gd name="T1" fmla="*/ 379 h 580"/>
                <a:gd name="T2" fmla="*/ 0 w 607"/>
                <a:gd name="T3" fmla="*/ 379 h 580"/>
                <a:gd name="T4" fmla="*/ 0 w 607"/>
                <a:gd name="T5" fmla="*/ 580 h 580"/>
                <a:gd name="T6" fmla="*/ 607 w 607"/>
                <a:gd name="T7" fmla="*/ 16 h 580"/>
                <a:gd name="T8" fmla="*/ 588 w 607"/>
                <a:gd name="T9" fmla="*/ 0 h 580"/>
                <a:gd name="T10" fmla="*/ 30 w 607"/>
                <a:gd name="T11" fmla="*/ 518 h 580"/>
                <a:gd name="T12" fmla="*/ 30 w 607"/>
                <a:gd name="T13" fmla="*/ 379 h 58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07"/>
                <a:gd name="T22" fmla="*/ 0 h 580"/>
                <a:gd name="T23" fmla="*/ 607 w 607"/>
                <a:gd name="T24" fmla="*/ 580 h 58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07" h="580">
                  <a:moveTo>
                    <a:pt x="30" y="379"/>
                  </a:moveTo>
                  <a:lnTo>
                    <a:pt x="0" y="379"/>
                  </a:lnTo>
                  <a:lnTo>
                    <a:pt x="0" y="580"/>
                  </a:lnTo>
                  <a:lnTo>
                    <a:pt x="607" y="16"/>
                  </a:lnTo>
                  <a:lnTo>
                    <a:pt x="588" y="0"/>
                  </a:lnTo>
                  <a:lnTo>
                    <a:pt x="30" y="518"/>
                  </a:lnTo>
                  <a:lnTo>
                    <a:pt x="30" y="379"/>
                  </a:lnTo>
                  <a:close/>
                </a:path>
              </a:pathLst>
            </a:custGeom>
            <a:grpFill/>
            <a:ln w="381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ES_tradnl"/>
            </a:p>
          </p:txBody>
        </p:sp>
      </p:grpSp>
      <p:sp>
        <p:nvSpPr>
          <p:cNvPr id="30" name="Freeform 597"/>
          <p:cNvSpPr>
            <a:spLocks/>
          </p:cNvSpPr>
          <p:nvPr/>
        </p:nvSpPr>
        <p:spPr bwMode="auto">
          <a:xfrm rot="631444">
            <a:off x="1263981" y="5718488"/>
            <a:ext cx="6959525" cy="458787"/>
          </a:xfrm>
          <a:custGeom>
            <a:avLst/>
            <a:gdLst>
              <a:gd name="T0" fmla="*/ 119 w 4664"/>
              <a:gd name="T1" fmla="*/ 129 h 1618"/>
              <a:gd name="T2" fmla="*/ 119 w 4664"/>
              <a:gd name="T3" fmla="*/ 156 h 1618"/>
              <a:gd name="T4" fmla="*/ 2590 w 4664"/>
              <a:gd name="T5" fmla="*/ 413 h 1618"/>
              <a:gd name="T6" fmla="*/ 3975 w 4664"/>
              <a:gd name="T7" fmla="*/ 413 h 1618"/>
              <a:gd name="T8" fmla="*/ 3975 w 4664"/>
              <a:gd name="T9" fmla="*/ 72 h 1618"/>
              <a:gd name="T10" fmla="*/ 4623 w 4664"/>
              <a:gd name="T11" fmla="*/ 809 h 1618"/>
              <a:gd name="T12" fmla="*/ 3975 w 4664"/>
              <a:gd name="T13" fmla="*/ 1540 h 1618"/>
              <a:gd name="T14" fmla="*/ 3975 w 4664"/>
              <a:gd name="T15" fmla="*/ 1200 h 1618"/>
              <a:gd name="T16" fmla="*/ 2590 w 4664"/>
              <a:gd name="T17" fmla="*/ 1200 h 1618"/>
              <a:gd name="T18" fmla="*/ 0 w 4664"/>
              <a:gd name="T19" fmla="*/ 1491 h 1618"/>
              <a:gd name="T20" fmla="*/ 6 w 4664"/>
              <a:gd name="T21" fmla="*/ 1519 h 1618"/>
              <a:gd name="T22" fmla="*/ 2590 w 4664"/>
              <a:gd name="T23" fmla="*/ 1234 h 1618"/>
              <a:gd name="T24" fmla="*/ 3946 w 4664"/>
              <a:gd name="T25" fmla="*/ 1234 h 1618"/>
              <a:gd name="T26" fmla="*/ 3946 w 4664"/>
              <a:gd name="T27" fmla="*/ 1618 h 1618"/>
              <a:gd name="T28" fmla="*/ 4664 w 4664"/>
              <a:gd name="T29" fmla="*/ 809 h 1618"/>
              <a:gd name="T30" fmla="*/ 3946 w 4664"/>
              <a:gd name="T31" fmla="*/ 0 h 1618"/>
              <a:gd name="T32" fmla="*/ 3946 w 4664"/>
              <a:gd name="T33" fmla="*/ 385 h 1618"/>
              <a:gd name="T34" fmla="*/ 2590 w 4664"/>
              <a:gd name="T35" fmla="*/ 385 h 1618"/>
              <a:gd name="T36" fmla="*/ 119 w 4664"/>
              <a:gd name="T37" fmla="*/ 129 h 16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664"/>
              <a:gd name="T58" fmla="*/ 0 h 1618"/>
              <a:gd name="T59" fmla="*/ 4664 w 4664"/>
              <a:gd name="T60" fmla="*/ 1618 h 1618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664" h="1618">
                <a:moveTo>
                  <a:pt x="119" y="129"/>
                </a:moveTo>
                <a:lnTo>
                  <a:pt x="119" y="156"/>
                </a:lnTo>
                <a:lnTo>
                  <a:pt x="2590" y="413"/>
                </a:lnTo>
                <a:lnTo>
                  <a:pt x="3975" y="413"/>
                </a:lnTo>
                <a:lnTo>
                  <a:pt x="3975" y="72"/>
                </a:lnTo>
                <a:lnTo>
                  <a:pt x="4623" y="809"/>
                </a:lnTo>
                <a:lnTo>
                  <a:pt x="3975" y="1540"/>
                </a:lnTo>
                <a:lnTo>
                  <a:pt x="3975" y="1200"/>
                </a:lnTo>
                <a:lnTo>
                  <a:pt x="2590" y="1200"/>
                </a:lnTo>
                <a:lnTo>
                  <a:pt x="0" y="1491"/>
                </a:lnTo>
                <a:lnTo>
                  <a:pt x="6" y="1519"/>
                </a:lnTo>
                <a:lnTo>
                  <a:pt x="2590" y="1234"/>
                </a:lnTo>
                <a:lnTo>
                  <a:pt x="3946" y="1234"/>
                </a:lnTo>
                <a:lnTo>
                  <a:pt x="3946" y="1618"/>
                </a:lnTo>
                <a:lnTo>
                  <a:pt x="4664" y="809"/>
                </a:lnTo>
                <a:lnTo>
                  <a:pt x="3946" y="0"/>
                </a:lnTo>
                <a:lnTo>
                  <a:pt x="3946" y="385"/>
                </a:lnTo>
                <a:lnTo>
                  <a:pt x="2590" y="385"/>
                </a:lnTo>
                <a:lnTo>
                  <a:pt x="119" y="129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ES_tradnl"/>
          </a:p>
        </p:txBody>
      </p:sp>
      <p:sp>
        <p:nvSpPr>
          <p:cNvPr id="31" name="Freeform 597"/>
          <p:cNvSpPr>
            <a:spLocks/>
          </p:cNvSpPr>
          <p:nvPr/>
        </p:nvSpPr>
        <p:spPr bwMode="auto">
          <a:xfrm rot="15694447">
            <a:off x="7148523" y="4919888"/>
            <a:ext cx="2682211" cy="458787"/>
          </a:xfrm>
          <a:custGeom>
            <a:avLst/>
            <a:gdLst>
              <a:gd name="T0" fmla="*/ 119 w 4664"/>
              <a:gd name="T1" fmla="*/ 129 h 1618"/>
              <a:gd name="T2" fmla="*/ 119 w 4664"/>
              <a:gd name="T3" fmla="*/ 156 h 1618"/>
              <a:gd name="T4" fmla="*/ 2590 w 4664"/>
              <a:gd name="T5" fmla="*/ 413 h 1618"/>
              <a:gd name="T6" fmla="*/ 3975 w 4664"/>
              <a:gd name="T7" fmla="*/ 413 h 1618"/>
              <a:gd name="T8" fmla="*/ 3975 w 4664"/>
              <a:gd name="T9" fmla="*/ 72 h 1618"/>
              <a:gd name="T10" fmla="*/ 4623 w 4664"/>
              <a:gd name="T11" fmla="*/ 809 h 1618"/>
              <a:gd name="T12" fmla="*/ 3975 w 4664"/>
              <a:gd name="T13" fmla="*/ 1540 h 1618"/>
              <a:gd name="T14" fmla="*/ 3975 w 4664"/>
              <a:gd name="T15" fmla="*/ 1200 h 1618"/>
              <a:gd name="T16" fmla="*/ 2590 w 4664"/>
              <a:gd name="T17" fmla="*/ 1200 h 1618"/>
              <a:gd name="T18" fmla="*/ 0 w 4664"/>
              <a:gd name="T19" fmla="*/ 1491 h 1618"/>
              <a:gd name="T20" fmla="*/ 6 w 4664"/>
              <a:gd name="T21" fmla="*/ 1519 h 1618"/>
              <a:gd name="T22" fmla="*/ 2590 w 4664"/>
              <a:gd name="T23" fmla="*/ 1234 h 1618"/>
              <a:gd name="T24" fmla="*/ 3946 w 4664"/>
              <a:gd name="T25" fmla="*/ 1234 h 1618"/>
              <a:gd name="T26" fmla="*/ 3946 w 4664"/>
              <a:gd name="T27" fmla="*/ 1618 h 1618"/>
              <a:gd name="T28" fmla="*/ 4664 w 4664"/>
              <a:gd name="T29" fmla="*/ 809 h 1618"/>
              <a:gd name="T30" fmla="*/ 3946 w 4664"/>
              <a:gd name="T31" fmla="*/ 0 h 1618"/>
              <a:gd name="T32" fmla="*/ 3946 w 4664"/>
              <a:gd name="T33" fmla="*/ 385 h 1618"/>
              <a:gd name="T34" fmla="*/ 2590 w 4664"/>
              <a:gd name="T35" fmla="*/ 385 h 1618"/>
              <a:gd name="T36" fmla="*/ 119 w 4664"/>
              <a:gd name="T37" fmla="*/ 129 h 16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664"/>
              <a:gd name="T58" fmla="*/ 0 h 1618"/>
              <a:gd name="T59" fmla="*/ 4664 w 4664"/>
              <a:gd name="T60" fmla="*/ 1618 h 1618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664" h="1618">
                <a:moveTo>
                  <a:pt x="119" y="129"/>
                </a:moveTo>
                <a:lnTo>
                  <a:pt x="119" y="156"/>
                </a:lnTo>
                <a:lnTo>
                  <a:pt x="2590" y="413"/>
                </a:lnTo>
                <a:lnTo>
                  <a:pt x="3975" y="413"/>
                </a:lnTo>
                <a:lnTo>
                  <a:pt x="3975" y="72"/>
                </a:lnTo>
                <a:lnTo>
                  <a:pt x="4623" y="809"/>
                </a:lnTo>
                <a:lnTo>
                  <a:pt x="3975" y="1540"/>
                </a:lnTo>
                <a:lnTo>
                  <a:pt x="3975" y="1200"/>
                </a:lnTo>
                <a:lnTo>
                  <a:pt x="2590" y="1200"/>
                </a:lnTo>
                <a:lnTo>
                  <a:pt x="0" y="1491"/>
                </a:lnTo>
                <a:lnTo>
                  <a:pt x="6" y="1519"/>
                </a:lnTo>
                <a:lnTo>
                  <a:pt x="2590" y="1234"/>
                </a:lnTo>
                <a:lnTo>
                  <a:pt x="3946" y="1234"/>
                </a:lnTo>
                <a:lnTo>
                  <a:pt x="3946" y="1618"/>
                </a:lnTo>
                <a:lnTo>
                  <a:pt x="4664" y="809"/>
                </a:lnTo>
                <a:lnTo>
                  <a:pt x="3946" y="0"/>
                </a:lnTo>
                <a:lnTo>
                  <a:pt x="3946" y="385"/>
                </a:lnTo>
                <a:lnTo>
                  <a:pt x="2590" y="385"/>
                </a:lnTo>
                <a:lnTo>
                  <a:pt x="119" y="129"/>
                </a:lnTo>
                <a:close/>
              </a:path>
            </a:pathLst>
          </a:custGeom>
          <a:solidFill>
            <a:srgbClr val="000000"/>
          </a:solidFill>
          <a:ln w="3810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ES_tradnl"/>
          </a:p>
        </p:txBody>
      </p:sp>
      <p:sp>
        <p:nvSpPr>
          <p:cNvPr id="32" name="Freeform 597"/>
          <p:cNvSpPr>
            <a:spLocks/>
          </p:cNvSpPr>
          <p:nvPr/>
        </p:nvSpPr>
        <p:spPr bwMode="auto">
          <a:xfrm rot="12045242">
            <a:off x="7654715" y="3496523"/>
            <a:ext cx="627421" cy="458787"/>
          </a:xfrm>
          <a:custGeom>
            <a:avLst/>
            <a:gdLst>
              <a:gd name="T0" fmla="*/ 119 w 4664"/>
              <a:gd name="T1" fmla="*/ 129 h 1618"/>
              <a:gd name="T2" fmla="*/ 119 w 4664"/>
              <a:gd name="T3" fmla="*/ 156 h 1618"/>
              <a:gd name="T4" fmla="*/ 2590 w 4664"/>
              <a:gd name="T5" fmla="*/ 413 h 1618"/>
              <a:gd name="T6" fmla="*/ 3975 w 4664"/>
              <a:gd name="T7" fmla="*/ 413 h 1618"/>
              <a:gd name="T8" fmla="*/ 3975 w 4664"/>
              <a:gd name="T9" fmla="*/ 72 h 1618"/>
              <a:gd name="T10" fmla="*/ 4623 w 4664"/>
              <a:gd name="T11" fmla="*/ 809 h 1618"/>
              <a:gd name="T12" fmla="*/ 3975 w 4664"/>
              <a:gd name="T13" fmla="*/ 1540 h 1618"/>
              <a:gd name="T14" fmla="*/ 3975 w 4664"/>
              <a:gd name="T15" fmla="*/ 1200 h 1618"/>
              <a:gd name="T16" fmla="*/ 2590 w 4664"/>
              <a:gd name="T17" fmla="*/ 1200 h 1618"/>
              <a:gd name="T18" fmla="*/ 0 w 4664"/>
              <a:gd name="T19" fmla="*/ 1491 h 1618"/>
              <a:gd name="T20" fmla="*/ 6 w 4664"/>
              <a:gd name="T21" fmla="*/ 1519 h 1618"/>
              <a:gd name="T22" fmla="*/ 2590 w 4664"/>
              <a:gd name="T23" fmla="*/ 1234 h 1618"/>
              <a:gd name="T24" fmla="*/ 3946 w 4664"/>
              <a:gd name="T25" fmla="*/ 1234 h 1618"/>
              <a:gd name="T26" fmla="*/ 3946 w 4664"/>
              <a:gd name="T27" fmla="*/ 1618 h 1618"/>
              <a:gd name="T28" fmla="*/ 4664 w 4664"/>
              <a:gd name="T29" fmla="*/ 809 h 1618"/>
              <a:gd name="T30" fmla="*/ 3946 w 4664"/>
              <a:gd name="T31" fmla="*/ 0 h 1618"/>
              <a:gd name="T32" fmla="*/ 3946 w 4664"/>
              <a:gd name="T33" fmla="*/ 385 h 1618"/>
              <a:gd name="T34" fmla="*/ 2590 w 4664"/>
              <a:gd name="T35" fmla="*/ 385 h 1618"/>
              <a:gd name="T36" fmla="*/ 119 w 4664"/>
              <a:gd name="T37" fmla="*/ 129 h 16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664"/>
              <a:gd name="T58" fmla="*/ 0 h 1618"/>
              <a:gd name="T59" fmla="*/ 4664 w 4664"/>
              <a:gd name="T60" fmla="*/ 1618 h 1618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664" h="1618">
                <a:moveTo>
                  <a:pt x="119" y="129"/>
                </a:moveTo>
                <a:lnTo>
                  <a:pt x="119" y="156"/>
                </a:lnTo>
                <a:lnTo>
                  <a:pt x="2590" y="413"/>
                </a:lnTo>
                <a:lnTo>
                  <a:pt x="3975" y="413"/>
                </a:lnTo>
                <a:lnTo>
                  <a:pt x="3975" y="72"/>
                </a:lnTo>
                <a:lnTo>
                  <a:pt x="4623" y="809"/>
                </a:lnTo>
                <a:lnTo>
                  <a:pt x="3975" y="1540"/>
                </a:lnTo>
                <a:lnTo>
                  <a:pt x="3975" y="1200"/>
                </a:lnTo>
                <a:lnTo>
                  <a:pt x="2590" y="1200"/>
                </a:lnTo>
                <a:lnTo>
                  <a:pt x="0" y="1491"/>
                </a:lnTo>
                <a:lnTo>
                  <a:pt x="6" y="1519"/>
                </a:lnTo>
                <a:lnTo>
                  <a:pt x="2590" y="1234"/>
                </a:lnTo>
                <a:lnTo>
                  <a:pt x="3946" y="1234"/>
                </a:lnTo>
                <a:lnTo>
                  <a:pt x="3946" y="1618"/>
                </a:lnTo>
                <a:lnTo>
                  <a:pt x="4664" y="809"/>
                </a:lnTo>
                <a:lnTo>
                  <a:pt x="3946" y="0"/>
                </a:lnTo>
                <a:lnTo>
                  <a:pt x="3946" y="385"/>
                </a:lnTo>
                <a:lnTo>
                  <a:pt x="2590" y="385"/>
                </a:lnTo>
                <a:lnTo>
                  <a:pt x="119" y="129"/>
                </a:lnTo>
                <a:close/>
              </a:path>
            </a:pathLst>
          </a:custGeom>
          <a:solidFill>
            <a:srgbClr val="000000"/>
          </a:solidFill>
          <a:ln w="0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ES_tradnl"/>
          </a:p>
        </p:txBody>
      </p:sp>
      <p:cxnSp>
        <p:nvCxnSpPr>
          <p:cNvPr id="2048" name="Straight Connector 2047"/>
          <p:cNvCxnSpPr/>
          <p:nvPr/>
        </p:nvCxnSpPr>
        <p:spPr>
          <a:xfrm flipV="1">
            <a:off x="7812360" y="3400242"/>
            <a:ext cx="874440" cy="9121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1" name="Straight Connector 2050"/>
          <p:cNvCxnSpPr/>
          <p:nvPr/>
        </p:nvCxnSpPr>
        <p:spPr>
          <a:xfrm flipH="1">
            <a:off x="7452320" y="3212976"/>
            <a:ext cx="360040" cy="91155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5508104" y="2373431"/>
            <a:ext cx="360040" cy="91155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 597"/>
          <p:cNvSpPr>
            <a:spLocks/>
          </p:cNvSpPr>
          <p:nvPr/>
        </p:nvSpPr>
        <p:spPr bwMode="auto">
          <a:xfrm>
            <a:off x="179388" y="6237288"/>
            <a:ext cx="1558925" cy="458787"/>
          </a:xfrm>
          <a:custGeom>
            <a:avLst/>
            <a:gdLst>
              <a:gd name="T0" fmla="*/ 119 w 4664"/>
              <a:gd name="T1" fmla="*/ 129 h 1618"/>
              <a:gd name="T2" fmla="*/ 119 w 4664"/>
              <a:gd name="T3" fmla="*/ 156 h 1618"/>
              <a:gd name="T4" fmla="*/ 2590 w 4664"/>
              <a:gd name="T5" fmla="*/ 413 h 1618"/>
              <a:gd name="T6" fmla="*/ 3975 w 4664"/>
              <a:gd name="T7" fmla="*/ 413 h 1618"/>
              <a:gd name="T8" fmla="*/ 3975 w 4664"/>
              <a:gd name="T9" fmla="*/ 72 h 1618"/>
              <a:gd name="T10" fmla="*/ 4623 w 4664"/>
              <a:gd name="T11" fmla="*/ 809 h 1618"/>
              <a:gd name="T12" fmla="*/ 3975 w 4664"/>
              <a:gd name="T13" fmla="*/ 1540 h 1618"/>
              <a:gd name="T14" fmla="*/ 3975 w 4664"/>
              <a:gd name="T15" fmla="*/ 1200 h 1618"/>
              <a:gd name="T16" fmla="*/ 2590 w 4664"/>
              <a:gd name="T17" fmla="*/ 1200 h 1618"/>
              <a:gd name="T18" fmla="*/ 0 w 4664"/>
              <a:gd name="T19" fmla="*/ 1491 h 1618"/>
              <a:gd name="T20" fmla="*/ 6 w 4664"/>
              <a:gd name="T21" fmla="*/ 1519 h 1618"/>
              <a:gd name="T22" fmla="*/ 2590 w 4664"/>
              <a:gd name="T23" fmla="*/ 1234 h 1618"/>
              <a:gd name="T24" fmla="*/ 3946 w 4664"/>
              <a:gd name="T25" fmla="*/ 1234 h 1618"/>
              <a:gd name="T26" fmla="*/ 3946 w 4664"/>
              <a:gd name="T27" fmla="*/ 1618 h 1618"/>
              <a:gd name="T28" fmla="*/ 4664 w 4664"/>
              <a:gd name="T29" fmla="*/ 809 h 1618"/>
              <a:gd name="T30" fmla="*/ 3946 w 4664"/>
              <a:gd name="T31" fmla="*/ 0 h 1618"/>
              <a:gd name="T32" fmla="*/ 3946 w 4664"/>
              <a:gd name="T33" fmla="*/ 385 h 1618"/>
              <a:gd name="T34" fmla="*/ 2590 w 4664"/>
              <a:gd name="T35" fmla="*/ 385 h 1618"/>
              <a:gd name="T36" fmla="*/ 119 w 4664"/>
              <a:gd name="T37" fmla="*/ 129 h 1618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4664"/>
              <a:gd name="T58" fmla="*/ 0 h 1618"/>
              <a:gd name="T59" fmla="*/ 4664 w 4664"/>
              <a:gd name="T60" fmla="*/ 1618 h 1618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4664" h="1618">
                <a:moveTo>
                  <a:pt x="119" y="129"/>
                </a:moveTo>
                <a:lnTo>
                  <a:pt x="119" y="156"/>
                </a:lnTo>
                <a:lnTo>
                  <a:pt x="2590" y="413"/>
                </a:lnTo>
                <a:lnTo>
                  <a:pt x="3975" y="413"/>
                </a:lnTo>
                <a:lnTo>
                  <a:pt x="3975" y="72"/>
                </a:lnTo>
                <a:lnTo>
                  <a:pt x="4623" y="809"/>
                </a:lnTo>
                <a:lnTo>
                  <a:pt x="3975" y="1540"/>
                </a:lnTo>
                <a:lnTo>
                  <a:pt x="3975" y="1200"/>
                </a:lnTo>
                <a:lnTo>
                  <a:pt x="2590" y="1200"/>
                </a:lnTo>
                <a:lnTo>
                  <a:pt x="0" y="1491"/>
                </a:lnTo>
                <a:lnTo>
                  <a:pt x="6" y="1519"/>
                </a:lnTo>
                <a:lnTo>
                  <a:pt x="2590" y="1234"/>
                </a:lnTo>
                <a:lnTo>
                  <a:pt x="3946" y="1234"/>
                </a:lnTo>
                <a:lnTo>
                  <a:pt x="3946" y="1618"/>
                </a:lnTo>
                <a:lnTo>
                  <a:pt x="4664" y="809"/>
                </a:lnTo>
                <a:lnTo>
                  <a:pt x="3946" y="0"/>
                </a:lnTo>
                <a:lnTo>
                  <a:pt x="3946" y="385"/>
                </a:lnTo>
                <a:lnTo>
                  <a:pt x="2590" y="385"/>
                </a:lnTo>
                <a:lnTo>
                  <a:pt x="119" y="129"/>
                </a:lnTo>
                <a:close/>
              </a:path>
            </a:pathLst>
          </a:custGeom>
          <a:solidFill>
            <a:srgbClr val="000000"/>
          </a:solidFill>
          <a:ln w="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_tradnl"/>
          </a:p>
        </p:txBody>
      </p:sp>
      <p:cxnSp>
        <p:nvCxnSpPr>
          <p:cNvPr id="40" name="Straight Connector 39"/>
          <p:cNvCxnSpPr/>
          <p:nvPr/>
        </p:nvCxnSpPr>
        <p:spPr>
          <a:xfrm>
            <a:off x="3923928" y="1916832"/>
            <a:ext cx="0" cy="100811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3" name="TextBox 2052"/>
          <p:cNvSpPr txBox="1"/>
          <p:nvPr/>
        </p:nvSpPr>
        <p:spPr>
          <a:xfrm>
            <a:off x="8476128" y="3131676"/>
            <a:ext cx="56036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 smtClean="0"/>
              <a:t>L.P.</a:t>
            </a:r>
            <a:endParaRPr lang="es-CL" dirty="0"/>
          </a:p>
        </p:txBody>
      </p:sp>
      <p:sp>
        <p:nvSpPr>
          <p:cNvPr id="43" name="TextBox 42"/>
          <p:cNvSpPr txBox="1"/>
          <p:nvPr/>
        </p:nvSpPr>
        <p:spPr>
          <a:xfrm>
            <a:off x="5609575" y="2060848"/>
            <a:ext cx="69061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 smtClean="0"/>
              <a:t>L.C.F.</a:t>
            </a:r>
            <a:endParaRPr lang="es-CL" dirty="0"/>
          </a:p>
        </p:txBody>
      </p:sp>
      <p:sp>
        <p:nvSpPr>
          <p:cNvPr id="44" name="TextBox 43"/>
          <p:cNvSpPr txBox="1"/>
          <p:nvPr/>
        </p:nvSpPr>
        <p:spPr>
          <a:xfrm>
            <a:off x="7553791" y="2915652"/>
            <a:ext cx="69061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 smtClean="0"/>
              <a:t>L.C.F.</a:t>
            </a:r>
            <a:endParaRPr lang="es-CL" dirty="0"/>
          </a:p>
        </p:txBody>
      </p:sp>
      <p:sp>
        <p:nvSpPr>
          <p:cNvPr id="45" name="TextBox 44"/>
          <p:cNvSpPr txBox="1"/>
          <p:nvPr/>
        </p:nvSpPr>
        <p:spPr>
          <a:xfrm>
            <a:off x="3635896" y="1412776"/>
            <a:ext cx="56036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 smtClean="0"/>
              <a:t>L.P.</a:t>
            </a:r>
            <a:endParaRPr lang="es-CL" dirty="0"/>
          </a:p>
        </p:txBody>
      </p:sp>
      <p:sp>
        <p:nvSpPr>
          <p:cNvPr id="2055" name="Freeform 2054"/>
          <p:cNvSpPr/>
          <p:nvPr/>
        </p:nvSpPr>
        <p:spPr>
          <a:xfrm>
            <a:off x="1205345" y="3679947"/>
            <a:ext cx="4699931" cy="1363108"/>
          </a:xfrm>
          <a:custGeom>
            <a:avLst/>
            <a:gdLst>
              <a:gd name="connsiteX0" fmla="*/ 0 w 4699931"/>
              <a:gd name="connsiteY0" fmla="*/ 1363108 h 1363108"/>
              <a:gd name="connsiteX1" fmla="*/ 346364 w 4699931"/>
              <a:gd name="connsiteY1" fmla="*/ 614962 h 1363108"/>
              <a:gd name="connsiteX2" fmla="*/ 1925782 w 4699931"/>
              <a:gd name="connsiteY2" fmla="*/ 808926 h 1363108"/>
              <a:gd name="connsiteX3" fmla="*/ 2590800 w 4699931"/>
              <a:gd name="connsiteY3" fmla="*/ 864344 h 1363108"/>
              <a:gd name="connsiteX4" fmla="*/ 3865419 w 4699931"/>
              <a:gd name="connsiteY4" fmla="*/ 989035 h 1363108"/>
              <a:gd name="connsiteX5" fmla="*/ 4031673 w 4699931"/>
              <a:gd name="connsiteY5" fmla="*/ 46926 h 1363108"/>
              <a:gd name="connsiteX6" fmla="*/ 4641273 w 4699931"/>
              <a:gd name="connsiteY6" fmla="*/ 143908 h 1363108"/>
              <a:gd name="connsiteX7" fmla="*/ 4641273 w 4699931"/>
              <a:gd name="connsiteY7" fmla="*/ 157762 h 13631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99931" h="1363108">
                <a:moveTo>
                  <a:pt x="0" y="1363108"/>
                </a:moveTo>
                <a:cubicBezTo>
                  <a:pt x="12700" y="1035217"/>
                  <a:pt x="25400" y="707326"/>
                  <a:pt x="346364" y="614962"/>
                </a:cubicBezTo>
                <a:cubicBezTo>
                  <a:pt x="667328" y="522598"/>
                  <a:pt x="1551709" y="767362"/>
                  <a:pt x="1925782" y="808926"/>
                </a:cubicBezTo>
                <a:cubicBezTo>
                  <a:pt x="2299855" y="850490"/>
                  <a:pt x="2590800" y="864344"/>
                  <a:pt x="2590800" y="864344"/>
                </a:cubicBezTo>
                <a:cubicBezTo>
                  <a:pt x="2914073" y="894362"/>
                  <a:pt x="3625274" y="1125271"/>
                  <a:pt x="3865419" y="989035"/>
                </a:cubicBezTo>
                <a:cubicBezTo>
                  <a:pt x="4105564" y="852799"/>
                  <a:pt x="3902364" y="187780"/>
                  <a:pt x="4031673" y="46926"/>
                </a:cubicBezTo>
                <a:cubicBezTo>
                  <a:pt x="4160982" y="-93928"/>
                  <a:pt x="4539673" y="125435"/>
                  <a:pt x="4641273" y="143908"/>
                </a:cubicBezTo>
                <a:cubicBezTo>
                  <a:pt x="4742873" y="162381"/>
                  <a:pt x="4692073" y="160071"/>
                  <a:pt x="4641273" y="157762"/>
                </a:cubicBezTo>
              </a:path>
            </a:pathLst>
          </a:cu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873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uan Sielfeld F\Documents\AROP ARICA\AROP 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" y="1700808"/>
            <a:ext cx="9084516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57200" y="274638"/>
            <a:ext cx="8229600" cy="850106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400" dirty="0" smtClean="0"/>
              <a:t>CAPTURA PUENTE </a:t>
            </a:r>
            <a:r>
              <a:rPr lang="es-CL" sz="2400" dirty="0" smtClean="0"/>
              <a:t>CASINO (RESOLUCIÓN </a:t>
            </a:r>
            <a:r>
              <a:rPr lang="es-CL" sz="2400" dirty="0" smtClean="0"/>
              <a:t>O </a:t>
            </a:r>
            <a:r>
              <a:rPr lang="es-CL" sz="2400" dirty="0" smtClean="0"/>
              <a:t>CONCEPTO)</a:t>
            </a:r>
          </a:p>
          <a:p>
            <a:r>
              <a:rPr lang="es-CL" sz="2400" dirty="0" smtClean="0"/>
              <a:t>PLAN DE FUEGOS</a:t>
            </a:r>
            <a:endParaRPr lang="es-CL" sz="2400" dirty="0"/>
          </a:p>
        </p:txBody>
      </p:sp>
      <p:grpSp>
        <p:nvGrpSpPr>
          <p:cNvPr id="5" name="Group 316"/>
          <p:cNvGrpSpPr>
            <a:grpSpLocks/>
          </p:cNvGrpSpPr>
          <p:nvPr/>
        </p:nvGrpSpPr>
        <p:grpSpPr bwMode="auto">
          <a:xfrm rot="2994443">
            <a:off x="3004126" y="5069130"/>
            <a:ext cx="431800" cy="431800"/>
            <a:chOff x="793" y="618"/>
            <a:chExt cx="272" cy="272"/>
          </a:xfrm>
        </p:grpSpPr>
        <p:sp>
          <p:nvSpPr>
            <p:cNvPr id="6" name="Oval 309"/>
            <p:cNvSpPr>
              <a:spLocks noChangeAspect="1" noChangeArrowheads="1"/>
            </p:cNvSpPr>
            <p:nvPr/>
          </p:nvSpPr>
          <p:spPr bwMode="auto">
            <a:xfrm>
              <a:off x="793" y="618"/>
              <a:ext cx="272" cy="272"/>
            </a:xfrm>
            <a:prstGeom prst="ellipse">
              <a:avLst/>
            </a:prstGeom>
            <a:solidFill>
              <a:srgbClr val="33CCCC"/>
            </a:solidFill>
            <a:ln w="12700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ES_tradnl"/>
            </a:p>
          </p:txBody>
        </p:sp>
        <p:sp>
          <p:nvSpPr>
            <p:cNvPr id="7" name="Line 310"/>
            <p:cNvSpPr>
              <a:spLocks noChangeShapeType="1"/>
            </p:cNvSpPr>
            <p:nvPr/>
          </p:nvSpPr>
          <p:spPr bwMode="auto">
            <a:xfrm>
              <a:off x="899" y="765"/>
              <a:ext cx="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Line 311"/>
            <p:cNvSpPr>
              <a:spLocks noChangeShapeType="1"/>
            </p:cNvSpPr>
            <p:nvPr/>
          </p:nvSpPr>
          <p:spPr bwMode="auto">
            <a:xfrm>
              <a:off x="899" y="813"/>
              <a:ext cx="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Line 313"/>
            <p:cNvSpPr>
              <a:spLocks noChangeShapeType="1"/>
            </p:cNvSpPr>
            <p:nvPr/>
          </p:nvSpPr>
          <p:spPr bwMode="auto">
            <a:xfrm>
              <a:off x="929" y="666"/>
              <a:ext cx="0" cy="20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314"/>
            <p:cNvSpPr>
              <a:spLocks/>
            </p:cNvSpPr>
            <p:nvPr/>
          </p:nvSpPr>
          <p:spPr bwMode="auto">
            <a:xfrm>
              <a:off x="881" y="659"/>
              <a:ext cx="96" cy="48"/>
            </a:xfrm>
            <a:custGeom>
              <a:avLst/>
              <a:gdLst>
                <a:gd name="T0" fmla="*/ 0 w 96"/>
                <a:gd name="T1" fmla="*/ 48 h 48"/>
                <a:gd name="T2" fmla="*/ 48 w 96"/>
                <a:gd name="T3" fmla="*/ 0 h 48"/>
                <a:gd name="T4" fmla="*/ 96 w 96"/>
                <a:gd name="T5" fmla="*/ 48 h 48"/>
                <a:gd name="T6" fmla="*/ 0 60000 65536"/>
                <a:gd name="T7" fmla="*/ 0 60000 65536"/>
                <a:gd name="T8" fmla="*/ 0 60000 65536"/>
                <a:gd name="T9" fmla="*/ 0 w 96"/>
                <a:gd name="T10" fmla="*/ 0 h 48"/>
                <a:gd name="T11" fmla="*/ 96 w 96"/>
                <a:gd name="T12" fmla="*/ 48 h 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6" h="48">
                  <a:moveTo>
                    <a:pt x="0" y="48"/>
                  </a:moveTo>
                  <a:lnTo>
                    <a:pt x="48" y="0"/>
                  </a:lnTo>
                  <a:lnTo>
                    <a:pt x="96" y="48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  <p:sp>
          <p:nvSpPr>
            <p:cNvPr id="11" name="Freeform 315"/>
            <p:cNvSpPr>
              <a:spLocks/>
            </p:cNvSpPr>
            <p:nvPr/>
          </p:nvSpPr>
          <p:spPr bwMode="auto">
            <a:xfrm>
              <a:off x="881" y="635"/>
              <a:ext cx="96" cy="48"/>
            </a:xfrm>
            <a:custGeom>
              <a:avLst/>
              <a:gdLst>
                <a:gd name="T0" fmla="*/ 0 w 96"/>
                <a:gd name="T1" fmla="*/ 48 h 48"/>
                <a:gd name="T2" fmla="*/ 48 w 96"/>
                <a:gd name="T3" fmla="*/ 0 h 48"/>
                <a:gd name="T4" fmla="*/ 96 w 96"/>
                <a:gd name="T5" fmla="*/ 48 h 48"/>
                <a:gd name="T6" fmla="*/ 0 60000 65536"/>
                <a:gd name="T7" fmla="*/ 0 60000 65536"/>
                <a:gd name="T8" fmla="*/ 0 60000 65536"/>
                <a:gd name="T9" fmla="*/ 0 w 96"/>
                <a:gd name="T10" fmla="*/ 0 h 48"/>
                <a:gd name="T11" fmla="*/ 96 w 96"/>
                <a:gd name="T12" fmla="*/ 48 h 4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6" h="48">
                  <a:moveTo>
                    <a:pt x="0" y="48"/>
                  </a:moveTo>
                  <a:lnTo>
                    <a:pt x="48" y="0"/>
                  </a:lnTo>
                  <a:lnTo>
                    <a:pt x="96" y="48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s-ES_tradnl"/>
            </a:p>
          </p:txBody>
        </p:sp>
      </p:grpSp>
      <p:cxnSp>
        <p:nvCxnSpPr>
          <p:cNvPr id="12" name="Straight Connector 11"/>
          <p:cNvCxnSpPr/>
          <p:nvPr/>
        </p:nvCxnSpPr>
        <p:spPr>
          <a:xfrm>
            <a:off x="3524236" y="5105072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524236" y="3356992"/>
            <a:ext cx="1983868" cy="174808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177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45</Words>
  <Application>Microsoft Office PowerPoint</Application>
  <PresentationFormat>On-screen Show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CAPTURA DEL PUENTE CASINO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CAPTURA DEL PUENTE CASINO</dc:title>
  <dc:creator>Microsoft</dc:creator>
  <cp:lastModifiedBy>Microsoft</cp:lastModifiedBy>
  <cp:revision>15</cp:revision>
  <dcterms:created xsi:type="dcterms:W3CDTF">2020-08-03T16:59:46Z</dcterms:created>
  <dcterms:modified xsi:type="dcterms:W3CDTF">2020-08-31T15:04:37Z</dcterms:modified>
</cp:coreProperties>
</file>