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317" r:id="rId2"/>
    <p:sldId id="302" r:id="rId3"/>
    <p:sldId id="303" r:id="rId4"/>
    <p:sldId id="304" r:id="rId5"/>
    <p:sldId id="307" r:id="rId6"/>
    <p:sldId id="308" r:id="rId7"/>
    <p:sldId id="309" r:id="rId8"/>
    <p:sldId id="310" r:id="rId9"/>
    <p:sldId id="311" r:id="rId10"/>
    <p:sldId id="313" r:id="rId11"/>
    <p:sldId id="314" r:id="rId12"/>
    <p:sldId id="315" r:id="rId13"/>
    <p:sldId id="31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6202"/>
    <p:restoredTop sz="94712"/>
  </p:normalViewPr>
  <p:slideViewPr>
    <p:cSldViewPr snapToGrid="0" snapToObjects="1">
      <p:cViewPr varScale="1">
        <p:scale>
          <a:sx n="103" d="100"/>
          <a:sy n="103" d="100"/>
        </p:scale>
        <p:origin x="176" y="2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73D58B4A-3E45-4D4F-A763-1E1EA93DA554}" type="datetimeFigureOut">
              <a:rPr lang="es-CL" smtClean="0"/>
              <a:pPr/>
              <a:t>05-07-22</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3544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3D58B4A-3E45-4D4F-A763-1E1EA93DA554}" type="datetimeFigureOut">
              <a:rPr lang="es-CL" smtClean="0"/>
              <a:pPr/>
              <a:t>05-07-22</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670933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a:xfrm>
            <a:off x="8593667" y="6272784"/>
            <a:ext cx="2644309" cy="365125"/>
          </a:xfrm>
        </p:spPr>
        <p:txBody>
          <a:bodyPr/>
          <a:lstStyle/>
          <a:p>
            <a:fld id="{73D58B4A-3E45-4D4F-A763-1E1EA93DA554}" type="datetimeFigureOut">
              <a:rPr lang="es-CL" smtClean="0"/>
              <a:pPr/>
              <a:t>05-07-22</a:t>
            </a:fld>
            <a:endParaRPr lang="es-CL"/>
          </a:p>
        </p:txBody>
      </p:sp>
      <p:sp>
        <p:nvSpPr>
          <p:cNvPr id="5" name="Footer Placeholder 4"/>
          <p:cNvSpPr>
            <a:spLocks noGrp="1"/>
          </p:cNvSpPr>
          <p:nvPr>
            <p:ph type="ftr" sz="quarter" idx="11"/>
          </p:nvPr>
        </p:nvSpPr>
        <p:spPr>
          <a:xfrm>
            <a:off x="2182708" y="6272784"/>
            <a:ext cx="6327648" cy="365125"/>
          </a:xfrm>
        </p:spPr>
        <p:txBody>
          <a:bodyPr/>
          <a:lstStyle/>
          <a:p>
            <a:endParaRPr lang="es-CL"/>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2346403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73D58B4A-3E45-4D4F-A763-1E1EA93DA554}" type="datetimeFigureOut">
              <a:rPr lang="es-CL" smtClean="0"/>
              <a:pPr/>
              <a:t>05-07-22</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395268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73D58B4A-3E45-4D4F-A763-1E1EA93DA554}" type="datetimeFigureOut">
              <a:rPr lang="es-CL" smtClean="0"/>
              <a:pPr/>
              <a:t>05-07-22</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58BE7C6F-6EE6-DC45-B0B7-CE1F06F3D3D5}" type="slidenum">
              <a:rPr lang="es-CL" smtClean="0"/>
              <a:pPr/>
              <a:t>‹Nº›</a:t>
            </a:fld>
            <a:endParaRPr lang="es-CL"/>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3780729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3D58B4A-3E45-4D4F-A763-1E1EA93DA554}" type="datetimeFigureOut">
              <a:rPr lang="es-CL" smtClean="0"/>
              <a:pPr/>
              <a:t>05-07-22</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58BE7C6F-6EE6-DC45-B0B7-CE1F06F3D3D5}" type="slidenum">
              <a:rPr lang="es-CL" smtClean="0"/>
              <a:pPr/>
              <a:t>‹Nº›</a:t>
            </a:fld>
            <a:endParaRPr lang="es-CL"/>
          </a:p>
        </p:txBody>
      </p:sp>
      <p:sp>
        <p:nvSpPr>
          <p:cNvPr id="6" name="Title 5"/>
          <p:cNvSpPr>
            <a:spLocks noGrp="1"/>
          </p:cNvSpPr>
          <p:nvPr>
            <p:ph type="title"/>
          </p:nvPr>
        </p:nvSpPr>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392213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D58B4A-3E45-4D4F-A763-1E1EA93DA554}" type="datetimeFigureOut">
              <a:rPr lang="es-CL" smtClean="0"/>
              <a:pPr/>
              <a:t>05-07-22</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138034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s-ES"/>
              <a:t>Haga clic para modificar el estilo de título del patrón</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73D58B4A-3E45-4D4F-A763-1E1EA93DA554}" type="datetimeFigureOut">
              <a:rPr lang="es-CL" smtClean="0"/>
              <a:pPr/>
              <a:t>05-07-22</a:t>
            </a:fld>
            <a:endParaRPr lang="es-CL"/>
          </a:p>
        </p:txBody>
      </p:sp>
      <p:sp>
        <p:nvSpPr>
          <p:cNvPr id="6" name="Footer Placeholder 5"/>
          <p:cNvSpPr>
            <a:spLocks noGrp="1"/>
          </p:cNvSpPr>
          <p:nvPr>
            <p:ph type="ftr" sz="quarter" idx="11"/>
          </p:nvPr>
        </p:nvSpPr>
        <p:spPr/>
        <p:txBody>
          <a:bodyPr/>
          <a:lstStyle/>
          <a:p>
            <a:endParaRPr lang="es-CL"/>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999405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s-ES"/>
              <a:t>Haga clic para modificar el estilo de título del patrón</a:t>
            </a:r>
            <a:endParaRPr lang="en-US" dirty="0"/>
          </a:p>
        </p:txBody>
      </p:sp>
      <p:sp>
        <p:nvSpPr>
          <p:cNvPr id="3" name="Picture Placeholder 2"/>
          <p:cNvSpPr>
            <a:spLocks noGrp="1"/>
          </p:cNvSpPr>
          <p:nvPr>
            <p:ph type="pic" idx="1"/>
          </p:nvPr>
        </p:nvSpPr>
        <p:spPr>
          <a:xfrm>
            <a:off x="0" y="0"/>
            <a:ext cx="8303740" cy="6858000"/>
          </a:xfrm>
          <a:solidFill>
            <a:schemeClr val="tx2">
              <a:lumMod val="20000"/>
              <a:lumOff val="80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73D58B4A-3E45-4D4F-A763-1E1EA93DA554}" type="datetimeFigureOut">
              <a:rPr lang="es-CL" smtClean="0"/>
              <a:pPr/>
              <a:t>05-07-22</a:t>
            </a:fld>
            <a:endParaRPr lang="es-CL"/>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4168165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10"/>
          </p:nvPr>
        </p:nvSpPr>
        <p:spPr/>
        <p:txBody>
          <a:bodyPr/>
          <a:lstStyle/>
          <a:p>
            <a:fld id="{73D58B4A-3E45-4D4F-A763-1E1EA93DA554}" type="datetimeFigureOut">
              <a:rPr lang="es-CL" smtClean="0"/>
              <a:pPr/>
              <a:t>05-07-22</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833468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3D58B4A-3E45-4D4F-A763-1E1EA93DA554}" type="datetimeFigureOut">
              <a:rPr lang="es-CL" smtClean="0"/>
              <a:pPr/>
              <a:t>05-07-22</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79626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73D58B4A-3E45-4D4F-A763-1E1EA93DA554}" type="datetimeFigureOut">
              <a:rPr lang="es-CL" smtClean="0"/>
              <a:pPr/>
              <a:t>05-07-22</a:t>
            </a:fld>
            <a:endParaRPr lang="es-CL"/>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s-CL"/>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299937596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9EB527F-0B41-5F4D-9C2B-A4D5A1E3AF61}"/>
              </a:ext>
            </a:extLst>
          </p:cNvPr>
          <p:cNvSpPr>
            <a:spLocks noGrp="1"/>
          </p:cNvSpPr>
          <p:nvPr>
            <p:ph type="ctrTitle"/>
          </p:nvPr>
        </p:nvSpPr>
        <p:spPr>
          <a:xfrm>
            <a:off x="838199" y="1093788"/>
            <a:ext cx="10506455" cy="2967208"/>
          </a:xfrm>
        </p:spPr>
        <p:txBody>
          <a:bodyPr>
            <a:normAutofit fontScale="90000"/>
          </a:bodyPr>
          <a:lstStyle/>
          <a:p>
            <a:pPr algn="l"/>
            <a:r>
              <a:rPr lang="es-ES" sz="6800" dirty="0">
                <a:solidFill>
                  <a:srgbClr val="002060"/>
                </a:solidFill>
                <a:latin typeface="Arial" panose="020B0604020202020204" pitchFamily="34" charset="0"/>
                <a:cs typeface="Arial" panose="020B0604020202020204" pitchFamily="34" charset="0"/>
              </a:rPr>
              <a:t>Física I</a:t>
            </a:r>
            <a:br>
              <a:rPr lang="es-ES" sz="6800" dirty="0">
                <a:solidFill>
                  <a:srgbClr val="002060"/>
                </a:solidFill>
                <a:latin typeface="Arial" panose="020B0604020202020204" pitchFamily="34" charset="0"/>
                <a:cs typeface="Arial" panose="020B0604020202020204" pitchFamily="34" charset="0"/>
              </a:rPr>
            </a:br>
            <a:r>
              <a:rPr lang="es-ES" sz="6800" dirty="0">
                <a:solidFill>
                  <a:srgbClr val="002060"/>
                </a:solidFill>
                <a:latin typeface="Arial" panose="020B0604020202020204" pitchFamily="34" charset="0"/>
                <a:cs typeface="Arial" panose="020B0604020202020204" pitchFamily="34" charset="0"/>
              </a:rPr>
              <a:t>Escuela Naval A. Prat</a:t>
            </a:r>
            <a:br>
              <a:rPr lang="es-ES" sz="6800" dirty="0">
                <a:solidFill>
                  <a:srgbClr val="002060"/>
                </a:solidFill>
                <a:latin typeface="Arial" panose="020B0604020202020204" pitchFamily="34" charset="0"/>
                <a:cs typeface="Arial" panose="020B0604020202020204" pitchFamily="34" charset="0"/>
              </a:rPr>
            </a:br>
            <a:r>
              <a:rPr lang="es-ES" sz="6800" dirty="0">
                <a:solidFill>
                  <a:srgbClr val="002060"/>
                </a:solidFill>
                <a:latin typeface="Arial" panose="020B0604020202020204" pitchFamily="34" charset="0"/>
                <a:cs typeface="Arial" panose="020B0604020202020204" pitchFamily="34" charset="0"/>
              </a:rPr>
              <a:t>2S-2022 </a:t>
            </a:r>
            <a:endParaRPr lang="en-GB" sz="68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5788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C2AC80B6-80C7-A34C-9A83-F829CC5C2ABA}"/>
              </a:ext>
            </a:extLst>
          </p:cNvPr>
          <p:cNvSpPr>
            <a:spLocks noGrp="1"/>
          </p:cNvSpPr>
          <p:nvPr>
            <p:ph type="title"/>
          </p:nvPr>
        </p:nvSpPr>
        <p:spPr>
          <a:xfrm>
            <a:off x="534148" y="198911"/>
            <a:ext cx="8229600" cy="1143000"/>
          </a:xfrm>
        </p:spPr>
        <p:txBody>
          <a:bodyPr/>
          <a:lstStyle/>
          <a:p>
            <a:r>
              <a:rPr lang="es-ES" dirty="0"/>
              <a:t>Orden de magnitud</a:t>
            </a:r>
          </a:p>
        </p:txBody>
      </p:sp>
      <p:sp>
        <p:nvSpPr>
          <p:cNvPr id="5" name="CuadroTexto 4">
            <a:extLst>
              <a:ext uri="{FF2B5EF4-FFF2-40B4-BE49-F238E27FC236}">
                <a16:creationId xmlns:a16="http://schemas.microsoft.com/office/drawing/2014/main" id="{AE9FC050-7930-0E4B-926E-794A29B2A8C9}"/>
              </a:ext>
            </a:extLst>
          </p:cNvPr>
          <p:cNvSpPr txBox="1"/>
          <p:nvPr/>
        </p:nvSpPr>
        <p:spPr>
          <a:xfrm>
            <a:off x="613316" y="1032917"/>
            <a:ext cx="10897365" cy="2154436"/>
          </a:xfrm>
          <a:prstGeom prst="rect">
            <a:avLst/>
          </a:prstGeom>
          <a:noFill/>
        </p:spPr>
        <p:txBody>
          <a:bodyPr wrap="square" rtlCol="0">
            <a:spAutoFit/>
          </a:bodyPr>
          <a:lstStyle/>
          <a:p>
            <a:pPr algn="just">
              <a:lnSpc>
                <a:spcPct val="150000"/>
              </a:lnSpc>
            </a:pPr>
            <a:r>
              <a:rPr lang="es-CL" sz="2000" dirty="0"/>
              <a:t>Suponga que alguien le pregunta el número de bits de datos en un disco compacto musical común. Su respuesta que por lo general no se espera que proporcione el número exacto, sino más bien una estimación, se debe expresar como notación científica. </a:t>
            </a:r>
          </a:p>
          <a:p>
            <a:r>
              <a:rPr lang="es-ES" sz="2400" dirty="0">
                <a:solidFill>
                  <a:srgbClr val="000090"/>
                </a:solidFill>
                <a:latin typeface="Arial"/>
                <a:cs typeface="Arial"/>
              </a:rPr>
              <a:t>Aproximación numérica a la potencia de 10 más cercana  </a:t>
            </a:r>
          </a:p>
          <a:p>
            <a:endParaRPr lang="es-ES" sz="2000" dirty="0">
              <a:latin typeface="Arial"/>
              <a:cs typeface="Arial"/>
            </a:endParaRPr>
          </a:p>
        </p:txBody>
      </p:sp>
      <p:pic>
        <p:nvPicPr>
          <p:cNvPr id="6" name="Imagen 5">
            <a:extLst>
              <a:ext uri="{FF2B5EF4-FFF2-40B4-BE49-F238E27FC236}">
                <a16:creationId xmlns:a16="http://schemas.microsoft.com/office/drawing/2014/main" id="{FBE5FAC6-F6C8-7F43-A0ED-829B1AF0ED9D}"/>
              </a:ext>
            </a:extLst>
          </p:cNvPr>
          <p:cNvPicPr>
            <a:picLocks noChangeAspect="1"/>
          </p:cNvPicPr>
          <p:nvPr/>
        </p:nvPicPr>
        <p:blipFill>
          <a:blip r:embed="rId2"/>
          <a:stretch>
            <a:fillRect/>
          </a:stretch>
        </p:blipFill>
        <p:spPr>
          <a:xfrm>
            <a:off x="2745786" y="3279686"/>
            <a:ext cx="6363153" cy="3562278"/>
          </a:xfrm>
          <a:prstGeom prst="rect">
            <a:avLst/>
          </a:prstGeom>
        </p:spPr>
      </p:pic>
    </p:spTree>
    <p:extLst>
      <p:ext uri="{BB962C8B-B14F-4D97-AF65-F5344CB8AC3E}">
        <p14:creationId xmlns:p14="http://schemas.microsoft.com/office/powerpoint/2010/main" val="4095895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p:tgtEl>
                                          <p:spTgt spid="5"/>
                                        </p:tgtEl>
                                        <p:attrNameLst>
                                          <p:attrName>ppt_y</p:attrName>
                                        </p:attrNameLst>
                                      </p:cBhvr>
                                      <p:tavLst>
                                        <p:tav tm="0">
                                          <p:val>
                                            <p:strVal val="#ppt_y+#ppt_h*1.125000"/>
                                          </p:val>
                                        </p:tav>
                                        <p:tav tm="100000">
                                          <p:val>
                                            <p:strVal val="#ppt_y"/>
                                          </p:val>
                                        </p:tav>
                                      </p:tavLst>
                                    </p:anim>
                                    <p:animEffect transition="in" filter="wipe(up)">
                                      <p:cBhvr>
                                        <p:cTn id="8" dur="20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p:tgtEl>
                                          <p:spTgt spid="6"/>
                                        </p:tgtEl>
                                        <p:attrNameLst>
                                          <p:attrName>ppt_y</p:attrName>
                                        </p:attrNameLst>
                                      </p:cBhvr>
                                      <p:tavLst>
                                        <p:tav tm="0">
                                          <p:val>
                                            <p:strVal val="#ppt_y+#ppt_h*1.125000"/>
                                          </p:val>
                                        </p:tav>
                                        <p:tav tm="100000">
                                          <p:val>
                                            <p:strVal val="#ppt_y"/>
                                          </p:val>
                                        </p:tav>
                                      </p:tavLst>
                                    </p:anim>
                                    <p:animEffect transition="in" filter="wipe(up)">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a:extLst>
              <a:ext uri="{FF2B5EF4-FFF2-40B4-BE49-F238E27FC236}">
                <a16:creationId xmlns:a16="http://schemas.microsoft.com/office/drawing/2014/main" id="{67024C5E-EFC7-FA44-8058-F2CB44D8690D}"/>
              </a:ext>
            </a:extLst>
          </p:cNvPr>
          <p:cNvSpPr>
            <a:spLocks noGrp="1"/>
          </p:cNvSpPr>
          <p:nvPr>
            <p:ph type="title"/>
          </p:nvPr>
        </p:nvSpPr>
        <p:spPr>
          <a:xfrm>
            <a:off x="722229" y="348219"/>
            <a:ext cx="10273204" cy="1143000"/>
          </a:xfrm>
        </p:spPr>
        <p:txBody>
          <a:bodyPr>
            <a:normAutofit fontScale="90000"/>
          </a:bodyPr>
          <a:lstStyle/>
          <a:p>
            <a:r>
              <a:rPr lang="es-ES" dirty="0"/>
              <a:t>¿Cómo obtenemos el orden de magnitud?</a:t>
            </a:r>
          </a:p>
        </p:txBody>
      </p:sp>
      <p:sp>
        <p:nvSpPr>
          <p:cNvPr id="7" name="CuadroTexto 6">
            <a:extLst>
              <a:ext uri="{FF2B5EF4-FFF2-40B4-BE49-F238E27FC236}">
                <a16:creationId xmlns:a16="http://schemas.microsoft.com/office/drawing/2014/main" id="{4F1AE6FC-578F-5E45-BC1A-00B054A84799}"/>
              </a:ext>
            </a:extLst>
          </p:cNvPr>
          <p:cNvSpPr txBox="1"/>
          <p:nvPr/>
        </p:nvSpPr>
        <p:spPr>
          <a:xfrm>
            <a:off x="940471" y="3872880"/>
            <a:ext cx="7173118" cy="1077218"/>
          </a:xfrm>
          <a:prstGeom prst="rect">
            <a:avLst/>
          </a:prstGeom>
          <a:noFill/>
        </p:spPr>
        <p:txBody>
          <a:bodyPr wrap="square" rtlCol="0">
            <a:spAutoFit/>
          </a:bodyPr>
          <a:lstStyle/>
          <a:p>
            <a:r>
              <a:rPr lang="es-ES" sz="2400" dirty="0">
                <a:solidFill>
                  <a:srgbClr val="000090"/>
                </a:solidFill>
                <a:latin typeface="Arial"/>
                <a:cs typeface="Arial"/>
              </a:rPr>
              <a:t>Distancia entre la Tierra y el Sol</a:t>
            </a:r>
            <a:endParaRPr lang="es-ES" sz="2000" dirty="0">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150000000 km   ¿Cuál es su orden de magnitud?</a:t>
            </a:r>
            <a:endParaRPr lang="es-ES" sz="2400" dirty="0">
              <a:solidFill>
                <a:srgbClr val="000090"/>
              </a:solidFill>
              <a:latin typeface="Arial"/>
              <a:cs typeface="Arial"/>
            </a:endParaRPr>
          </a:p>
        </p:txBody>
      </p:sp>
      <p:pic>
        <p:nvPicPr>
          <p:cNvPr id="3" name="Imagen 2" descr="Texto&#10;&#10;Descripción generada automáticamente">
            <a:extLst>
              <a:ext uri="{FF2B5EF4-FFF2-40B4-BE49-F238E27FC236}">
                <a16:creationId xmlns:a16="http://schemas.microsoft.com/office/drawing/2014/main" id="{EE7D04B9-DEB3-7E44-AAD7-9A671DF2F3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229" y="1491219"/>
            <a:ext cx="10273205" cy="2064023"/>
          </a:xfrm>
          <a:prstGeom prst="rect">
            <a:avLst/>
          </a:prstGeom>
        </p:spPr>
      </p:pic>
    </p:spTree>
    <p:extLst>
      <p:ext uri="{BB962C8B-B14F-4D97-AF65-F5344CB8AC3E}">
        <p14:creationId xmlns:p14="http://schemas.microsoft.com/office/powerpoint/2010/main" val="1751812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p:tgtEl>
                                          <p:spTgt spid="3"/>
                                        </p:tgtEl>
                                        <p:attrNameLst>
                                          <p:attrName>ppt_y</p:attrName>
                                        </p:attrNameLst>
                                      </p:cBhvr>
                                      <p:tavLst>
                                        <p:tav tm="0">
                                          <p:val>
                                            <p:strVal val="#ppt_y+#ppt_h*1.125000"/>
                                          </p:val>
                                        </p:tav>
                                        <p:tav tm="100000">
                                          <p:val>
                                            <p:strVal val="#ppt_y"/>
                                          </p:val>
                                        </p:tav>
                                      </p:tavLst>
                                    </p:anim>
                                    <p:animEffect transition="in" filter="wipe(up)">
                                      <p:cBhvr>
                                        <p:cTn id="8" dur="20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p:tgtEl>
                                          <p:spTgt spid="7"/>
                                        </p:tgtEl>
                                        <p:attrNameLst>
                                          <p:attrName>ppt_y</p:attrName>
                                        </p:attrNameLst>
                                      </p:cBhvr>
                                      <p:tavLst>
                                        <p:tav tm="0">
                                          <p:val>
                                            <p:strVal val="#ppt_y+#ppt_h*1.125000"/>
                                          </p:val>
                                        </p:tav>
                                        <p:tav tm="100000">
                                          <p:val>
                                            <p:strVal val="#ppt_y"/>
                                          </p:val>
                                        </p:tav>
                                      </p:tavLst>
                                    </p:anim>
                                    <p:animEffect transition="in" filter="wipe(up)">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4B6744F4-E6FA-C647-B62F-71F4C2301427}"/>
              </a:ext>
            </a:extLst>
          </p:cNvPr>
          <p:cNvPicPr>
            <a:picLocks noChangeAspect="1"/>
          </p:cNvPicPr>
          <p:nvPr/>
        </p:nvPicPr>
        <p:blipFill>
          <a:blip r:embed="rId2"/>
          <a:stretch>
            <a:fillRect/>
          </a:stretch>
        </p:blipFill>
        <p:spPr>
          <a:xfrm>
            <a:off x="0" y="0"/>
            <a:ext cx="12192000" cy="6858000"/>
          </a:xfrm>
          <a:prstGeom prst="rect">
            <a:avLst/>
          </a:prstGeom>
        </p:spPr>
      </p:pic>
      <p:sp>
        <p:nvSpPr>
          <p:cNvPr id="5" name="CuadroTexto 4">
            <a:extLst>
              <a:ext uri="{FF2B5EF4-FFF2-40B4-BE49-F238E27FC236}">
                <a16:creationId xmlns:a16="http://schemas.microsoft.com/office/drawing/2014/main" id="{F43800BD-D609-B847-B8D4-5EAA5558560D}"/>
              </a:ext>
            </a:extLst>
          </p:cNvPr>
          <p:cNvSpPr txBox="1"/>
          <p:nvPr/>
        </p:nvSpPr>
        <p:spPr>
          <a:xfrm>
            <a:off x="1800226" y="864980"/>
            <a:ext cx="8008112" cy="2000548"/>
          </a:xfrm>
          <a:prstGeom prst="rect">
            <a:avLst/>
          </a:prstGeom>
          <a:noFill/>
        </p:spPr>
        <p:txBody>
          <a:bodyPr wrap="square" rtlCol="0">
            <a:spAutoFit/>
          </a:bodyPr>
          <a:lstStyle/>
          <a:p>
            <a:r>
              <a:rPr lang="es-ES" sz="2400" dirty="0">
                <a:solidFill>
                  <a:srgbClr val="000090"/>
                </a:solidFill>
                <a:latin typeface="Arial"/>
                <a:cs typeface="Arial"/>
              </a:rPr>
              <a:t>Masa del electrón:</a:t>
            </a:r>
            <a:endParaRPr lang="es-ES" sz="2000" dirty="0">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¿Cuál es su orden de magnitud?</a:t>
            </a:r>
            <a:endParaRPr lang="es-ES" sz="2400" dirty="0">
              <a:solidFill>
                <a:srgbClr val="000090"/>
              </a:solidFill>
              <a:latin typeface="Arial"/>
              <a:cs typeface="Arial"/>
            </a:endParaRPr>
          </a:p>
        </p:txBody>
      </p:sp>
      <p:sp>
        <p:nvSpPr>
          <p:cNvPr id="6" name="Rectángulo 5">
            <a:extLst>
              <a:ext uri="{FF2B5EF4-FFF2-40B4-BE49-F238E27FC236}">
                <a16:creationId xmlns:a16="http://schemas.microsoft.com/office/drawing/2014/main" id="{4A516C56-922C-BD46-BBAD-B52138EC0319}"/>
              </a:ext>
            </a:extLst>
          </p:cNvPr>
          <p:cNvSpPr/>
          <p:nvPr/>
        </p:nvSpPr>
        <p:spPr>
          <a:xfrm>
            <a:off x="1977349" y="1680588"/>
            <a:ext cx="5187801" cy="369332"/>
          </a:xfrm>
          <a:prstGeom prst="rect">
            <a:avLst/>
          </a:prstGeom>
        </p:spPr>
        <p:txBody>
          <a:bodyPr wrap="none">
            <a:spAutoFit/>
          </a:bodyPr>
          <a:lstStyle/>
          <a:p>
            <a:r>
              <a:rPr lang="is-IS" b="1" dirty="0">
                <a:solidFill>
                  <a:schemeClr val="accent5">
                    <a:lumMod val="50000"/>
                  </a:schemeClr>
                </a:solidFill>
              </a:rPr>
              <a:t>0,000000000000000000000000000000910938291 kg</a:t>
            </a:r>
            <a:endParaRPr lang="es-ES" b="1" dirty="0">
              <a:solidFill>
                <a:schemeClr val="accent5">
                  <a:lumMod val="50000"/>
                </a:schemeClr>
              </a:solidFill>
            </a:endParaRPr>
          </a:p>
        </p:txBody>
      </p:sp>
    </p:spTree>
    <p:extLst>
      <p:ext uri="{BB962C8B-B14F-4D97-AF65-F5344CB8AC3E}">
        <p14:creationId xmlns:p14="http://schemas.microsoft.com/office/powerpoint/2010/main" val="3412349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p:tgtEl>
                                          <p:spTgt spid="5"/>
                                        </p:tgtEl>
                                        <p:attrNameLst>
                                          <p:attrName>ppt_y</p:attrName>
                                        </p:attrNameLst>
                                      </p:cBhvr>
                                      <p:tavLst>
                                        <p:tav tm="0">
                                          <p:val>
                                            <p:strVal val="#ppt_y+#ppt_h*1.125000"/>
                                          </p:val>
                                        </p:tav>
                                        <p:tav tm="100000">
                                          <p:val>
                                            <p:strVal val="#ppt_y"/>
                                          </p:val>
                                        </p:tav>
                                      </p:tavLst>
                                    </p:anim>
                                    <p:animEffect transition="in" filter="wipe(up)">
                                      <p:cBhvr>
                                        <p:cTn id="8" dur="20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ppt_y</p:attrName>
                                        </p:attrNameLst>
                                      </p:cBhvr>
                                      <p:tavLst>
                                        <p:tav tm="0">
                                          <p:val>
                                            <p:strVal val="#ppt_y+#ppt_h*1.125000"/>
                                          </p:val>
                                        </p:tav>
                                        <p:tav tm="100000">
                                          <p:val>
                                            <p:strVal val="#ppt_y"/>
                                          </p:val>
                                        </p:tav>
                                      </p:tavLst>
                                    </p:anim>
                                    <p:animEffect transition="in" filter="wipe(up)">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29CC18-282D-AD49-83B3-5E2107D56A25}"/>
              </a:ext>
            </a:extLst>
          </p:cNvPr>
          <p:cNvSpPr>
            <a:spLocks noGrp="1"/>
          </p:cNvSpPr>
          <p:nvPr>
            <p:ph type="title"/>
          </p:nvPr>
        </p:nvSpPr>
        <p:spPr/>
        <p:txBody>
          <a:bodyPr/>
          <a:lstStyle/>
          <a:p>
            <a:pPr algn="ctr"/>
            <a:r>
              <a:rPr lang="es-CL" b="1" dirty="0"/>
              <a:t>APROXIMACIONES/REDONDEO.</a:t>
            </a:r>
          </a:p>
        </p:txBody>
      </p:sp>
      <p:sp>
        <p:nvSpPr>
          <p:cNvPr id="3" name="Marcador de contenido 2">
            <a:extLst>
              <a:ext uri="{FF2B5EF4-FFF2-40B4-BE49-F238E27FC236}">
                <a16:creationId xmlns:a16="http://schemas.microsoft.com/office/drawing/2014/main" id="{99540771-B3D8-434E-B37D-D6E103C24644}"/>
              </a:ext>
            </a:extLst>
          </p:cNvPr>
          <p:cNvSpPr>
            <a:spLocks noGrp="1"/>
          </p:cNvSpPr>
          <p:nvPr>
            <p:ph idx="1"/>
          </p:nvPr>
        </p:nvSpPr>
        <p:spPr/>
        <p:txBody>
          <a:bodyPr/>
          <a:lstStyle/>
          <a:p>
            <a:pPr algn="just">
              <a:lnSpc>
                <a:spcPct val="150000"/>
              </a:lnSpc>
              <a:spcBef>
                <a:spcPts val="0"/>
              </a:spcBef>
            </a:pPr>
            <a:r>
              <a:rPr lang="es-MX" dirty="0"/>
              <a:t>En general, aproximar es acercar, poner a menor distancia un objeto. En matemáticas, involucra la determinación de un valor cercano al valor exacto. </a:t>
            </a:r>
          </a:p>
          <a:p>
            <a:endParaRPr lang="es-CL" dirty="0"/>
          </a:p>
        </p:txBody>
      </p:sp>
    </p:spTree>
    <p:extLst>
      <p:ext uri="{BB962C8B-B14F-4D97-AF65-F5344CB8AC3E}">
        <p14:creationId xmlns:p14="http://schemas.microsoft.com/office/powerpoint/2010/main" val="1616894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D07FCE-7229-C348-B361-6CA7E3F38F49}"/>
              </a:ext>
            </a:extLst>
          </p:cNvPr>
          <p:cNvSpPr>
            <a:spLocks noGrp="1"/>
          </p:cNvSpPr>
          <p:nvPr>
            <p:ph type="title"/>
          </p:nvPr>
        </p:nvSpPr>
        <p:spPr/>
        <p:txBody>
          <a:bodyPr>
            <a:normAutofit/>
          </a:bodyPr>
          <a:lstStyle/>
          <a:p>
            <a:r>
              <a:rPr lang="es-CL" b="1" dirty="0"/>
              <a:t>REGLAS BÁSICAS DE APROXIMACIÓN</a:t>
            </a:r>
          </a:p>
        </p:txBody>
      </p:sp>
      <p:sp>
        <p:nvSpPr>
          <p:cNvPr id="3" name="Marcador de contenido 2">
            <a:extLst>
              <a:ext uri="{FF2B5EF4-FFF2-40B4-BE49-F238E27FC236}">
                <a16:creationId xmlns:a16="http://schemas.microsoft.com/office/drawing/2014/main" id="{AF247354-326C-7448-9D9B-7E44EC53BC85}"/>
              </a:ext>
            </a:extLst>
          </p:cNvPr>
          <p:cNvSpPr>
            <a:spLocks noGrp="1"/>
          </p:cNvSpPr>
          <p:nvPr>
            <p:ph idx="1"/>
          </p:nvPr>
        </p:nvSpPr>
        <p:spPr/>
        <p:txBody>
          <a:bodyPr>
            <a:normAutofit fontScale="40000" lnSpcReduction="20000"/>
          </a:bodyPr>
          <a:lstStyle/>
          <a:p>
            <a:pPr algn="just">
              <a:lnSpc>
                <a:spcPct val="170000"/>
              </a:lnSpc>
              <a:spcBef>
                <a:spcPts val="0"/>
              </a:spcBef>
              <a:buFont typeface="Wingdings 2" panose="05020102010507070707" pitchFamily="18" charset="2"/>
              <a:buChar char=""/>
              <a:defRPr/>
            </a:pPr>
            <a:r>
              <a:rPr lang="es-ES" sz="4500" dirty="0"/>
              <a:t>Para </a:t>
            </a:r>
            <a:r>
              <a:rPr lang="es-ES" sz="4500" u="sng" dirty="0"/>
              <a:t>aproximar</a:t>
            </a:r>
            <a:r>
              <a:rPr lang="es-ES" sz="4500" dirty="0"/>
              <a:t> un número a “n” decimales, elimine todos aquellos dígitos que se encuentran a la derecha del dígito ubicado en la posición “n”, tomando en cuenta lo siguiente:</a:t>
            </a:r>
            <a:endParaRPr lang="es-CL" sz="4500" dirty="0"/>
          </a:p>
          <a:p>
            <a:pPr algn="just">
              <a:lnSpc>
                <a:spcPct val="170000"/>
              </a:lnSpc>
              <a:spcBef>
                <a:spcPts val="0"/>
              </a:spcBef>
              <a:buFont typeface="Wingdings 2" panose="05020102010507070707" pitchFamily="18" charset="2"/>
              <a:buChar char=""/>
              <a:defRPr/>
            </a:pPr>
            <a:r>
              <a:rPr lang="es-ES" sz="4500" dirty="0"/>
              <a:t> </a:t>
            </a:r>
            <a:r>
              <a:rPr lang="es-ES" sz="4500" b="1" u="sng" dirty="0"/>
              <a:t>CASO I</a:t>
            </a:r>
            <a:r>
              <a:rPr lang="es-ES" sz="4500" b="1" dirty="0"/>
              <a:t>:</a:t>
            </a:r>
            <a:r>
              <a:rPr lang="es-ES" sz="4500" dirty="0"/>
              <a:t> Si el primero de los dígitos despreciados es menor que 5, dejar como están los “n” primeros dígitos. Ej. Redondear a la cifra de las diez milésimas el número 0,6537251:</a:t>
            </a:r>
            <a:endParaRPr lang="es-CL" sz="4500" dirty="0"/>
          </a:p>
          <a:p>
            <a:pPr algn="just">
              <a:lnSpc>
                <a:spcPct val="170000"/>
              </a:lnSpc>
              <a:spcBef>
                <a:spcPts val="0"/>
              </a:spcBef>
              <a:buFont typeface="Wingdings 2" panose="05020102010507070707" pitchFamily="18" charset="2"/>
              <a:buChar char=""/>
              <a:defRPr/>
            </a:pPr>
            <a:r>
              <a:rPr lang="es-ES" sz="4500" i="1" dirty="0"/>
              <a:t> N = 0</a:t>
            </a:r>
            <a:r>
              <a:rPr lang="es-ES" sz="4500" dirty="0"/>
              <a:t>,653</a:t>
            </a:r>
            <a:r>
              <a:rPr lang="es-ES" sz="4500" u="dbl" dirty="0"/>
              <a:t>7</a:t>
            </a:r>
            <a:r>
              <a:rPr lang="es-ES" sz="4500" u="sng" dirty="0"/>
              <a:t>251</a:t>
            </a:r>
            <a:endParaRPr lang="es-CL" sz="4500" dirty="0"/>
          </a:p>
          <a:p>
            <a:pPr algn="just">
              <a:lnSpc>
                <a:spcPct val="170000"/>
              </a:lnSpc>
              <a:spcBef>
                <a:spcPts val="0"/>
              </a:spcBef>
              <a:buFont typeface="Wingdings 2" panose="05020102010507070707" pitchFamily="18" charset="2"/>
              <a:buChar char=""/>
              <a:defRPr/>
            </a:pPr>
            <a:r>
              <a:rPr lang="es-ES" sz="4500" dirty="0"/>
              <a:t> </a:t>
            </a:r>
            <a:r>
              <a:rPr lang="es-ES" sz="4500" i="1" dirty="0"/>
              <a:t>Al entregar la cantidad “aproximada” se cambia el signo </a:t>
            </a:r>
            <a:r>
              <a:rPr lang="es-ES" sz="4500" b="1" i="1" dirty="0"/>
              <a:t>igual</a:t>
            </a:r>
            <a:r>
              <a:rPr lang="es-ES" sz="4500" i="1" dirty="0"/>
              <a:t> (“=”) por el de </a:t>
            </a:r>
            <a:r>
              <a:rPr lang="es-ES" sz="4500" b="1" i="1" dirty="0"/>
              <a:t>aproximado</a:t>
            </a:r>
            <a:r>
              <a:rPr lang="es-ES" sz="4500" i="1" dirty="0"/>
              <a:t> (“</a:t>
            </a:r>
            <a:r>
              <a:rPr lang="es-ES" sz="4500" i="1" dirty="0">
                <a:sym typeface="Symbol" panose="05050102010706020507" pitchFamily="18" charset="2"/>
              </a:rPr>
              <a:t></a:t>
            </a:r>
            <a:r>
              <a:rPr lang="es-ES" sz="4500" i="1" dirty="0"/>
              <a:t>”).</a:t>
            </a:r>
            <a:endParaRPr lang="es-CL" sz="4500" dirty="0"/>
          </a:p>
          <a:p>
            <a:pPr algn="just">
              <a:lnSpc>
                <a:spcPct val="170000"/>
              </a:lnSpc>
              <a:spcBef>
                <a:spcPts val="0"/>
              </a:spcBef>
              <a:buFont typeface="Wingdings 2" panose="05020102010507070707" pitchFamily="18" charset="2"/>
              <a:buChar char=""/>
              <a:defRPr/>
            </a:pPr>
            <a:r>
              <a:rPr lang="es-ES" sz="4500" dirty="0"/>
              <a:t>N </a:t>
            </a:r>
            <a:r>
              <a:rPr lang="es-ES" sz="4500" dirty="0">
                <a:sym typeface="Symbol" panose="05050102010706020507" pitchFamily="18" charset="2"/>
              </a:rPr>
              <a:t></a:t>
            </a:r>
            <a:r>
              <a:rPr lang="es-ES" sz="4500" dirty="0"/>
              <a:t> 0,653</a:t>
            </a:r>
            <a:r>
              <a:rPr lang="es-ES" sz="4500" u="dbl" dirty="0"/>
              <a:t>7</a:t>
            </a:r>
            <a:r>
              <a:rPr lang="es-ES" sz="4500" dirty="0"/>
              <a:t>.</a:t>
            </a:r>
            <a:endParaRPr lang="es-CL" sz="4500" dirty="0"/>
          </a:p>
          <a:p>
            <a:endParaRPr lang="es-CL" dirty="0"/>
          </a:p>
        </p:txBody>
      </p:sp>
    </p:spTree>
    <p:extLst>
      <p:ext uri="{BB962C8B-B14F-4D97-AF65-F5344CB8AC3E}">
        <p14:creationId xmlns:p14="http://schemas.microsoft.com/office/powerpoint/2010/main" val="255520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2000"/>
                                        <p:tgtEl>
                                          <p:spTgt spid="3">
                                            <p:txEl>
                                              <p:pRg st="1" end="1"/>
                                            </p:txEl>
                                          </p:spTgt>
                                        </p:tgtEl>
                                      </p:cBhvr>
                                    </p:animEffect>
                                  </p:childTnLst>
                                </p:cTn>
                              </p:par>
                              <p:par>
                                <p:cTn id="13" presetID="1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3">
                                            <p:txEl>
                                              <p:pRg st="3" end="3"/>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169125D-8AB0-E84B-836D-C540F22646AC}"/>
              </a:ext>
            </a:extLst>
          </p:cNvPr>
          <p:cNvSpPr>
            <a:spLocks noGrp="1"/>
          </p:cNvSpPr>
          <p:nvPr>
            <p:ph idx="1"/>
          </p:nvPr>
        </p:nvSpPr>
        <p:spPr>
          <a:xfrm>
            <a:off x="723900" y="625474"/>
            <a:ext cx="10515600" cy="5375275"/>
          </a:xfrm>
        </p:spPr>
        <p:txBody>
          <a:bodyPr>
            <a:normAutofit fontScale="77500" lnSpcReduction="20000"/>
          </a:bodyPr>
          <a:lstStyle/>
          <a:p>
            <a:pPr marL="273050" lvl="4" indent="-273050" algn="just">
              <a:lnSpc>
                <a:spcPct val="150000"/>
              </a:lnSpc>
              <a:spcBef>
                <a:spcPts val="0"/>
              </a:spcBef>
              <a:buFont typeface="Wingdings 2" panose="05020102010507070707" pitchFamily="18" charset="2"/>
              <a:buChar char=""/>
              <a:defRPr/>
            </a:pPr>
            <a:r>
              <a:rPr lang="es-ES" sz="2700" b="1" u="sng" dirty="0"/>
              <a:t>CASO II</a:t>
            </a:r>
            <a:r>
              <a:rPr lang="es-ES" sz="2700" dirty="0"/>
              <a:t>: Al solicitar aproximar a la cifra “n”, si el primer dígito </a:t>
            </a:r>
            <a:r>
              <a:rPr lang="es-ES" sz="2700" u="sng" dirty="0"/>
              <a:t>despreciado</a:t>
            </a:r>
            <a:r>
              <a:rPr lang="es-ES" sz="2700" dirty="0"/>
              <a:t> excede a 5, debe aumentarse en “1” el dígito ubicado en la posición “n”: Ej. Redondear a la cifra de las diez milésimas el número  0,6537651:</a:t>
            </a:r>
            <a:endParaRPr lang="es-CL" sz="2700" dirty="0"/>
          </a:p>
          <a:p>
            <a:pPr algn="just">
              <a:lnSpc>
                <a:spcPct val="150000"/>
              </a:lnSpc>
              <a:spcBef>
                <a:spcPts val="0"/>
              </a:spcBef>
              <a:buFont typeface="Wingdings 2" panose="05020102010507070707" pitchFamily="18" charset="2"/>
              <a:buChar char=""/>
              <a:defRPr/>
            </a:pPr>
            <a:r>
              <a:rPr lang="es-ES" sz="2700" dirty="0"/>
              <a:t> A = 0,653</a:t>
            </a:r>
            <a:r>
              <a:rPr lang="es-ES" sz="2700" u="dbl" dirty="0"/>
              <a:t>7</a:t>
            </a:r>
            <a:r>
              <a:rPr lang="es-ES" sz="2700" u="sng" dirty="0"/>
              <a:t>651</a:t>
            </a:r>
            <a:endParaRPr lang="es-CL" sz="2700" dirty="0"/>
          </a:p>
          <a:p>
            <a:pPr algn="just">
              <a:lnSpc>
                <a:spcPct val="150000"/>
              </a:lnSpc>
              <a:spcBef>
                <a:spcPts val="0"/>
              </a:spcBef>
              <a:buFont typeface="Wingdings 2" panose="05020102010507070707" pitchFamily="18" charset="2"/>
              <a:buChar char=""/>
              <a:defRPr/>
            </a:pPr>
            <a:r>
              <a:rPr lang="es-ES" sz="2700" dirty="0"/>
              <a:t> A  </a:t>
            </a:r>
            <a:r>
              <a:rPr lang="es-ES" sz="2700" dirty="0">
                <a:sym typeface="Symbol" panose="05050102010706020507" pitchFamily="18" charset="2"/>
              </a:rPr>
              <a:t></a:t>
            </a:r>
            <a:r>
              <a:rPr lang="es-ES" sz="2700" dirty="0"/>
              <a:t>  0,653</a:t>
            </a:r>
            <a:r>
              <a:rPr lang="es-ES" sz="2700" u="dbl" dirty="0"/>
              <a:t>8</a:t>
            </a:r>
            <a:r>
              <a:rPr lang="es-ES" sz="2700" dirty="0"/>
              <a:t>.</a:t>
            </a:r>
          </a:p>
          <a:p>
            <a:pPr marL="0" indent="0" algn="just">
              <a:lnSpc>
                <a:spcPct val="150000"/>
              </a:lnSpc>
              <a:spcBef>
                <a:spcPts val="0"/>
              </a:spcBef>
              <a:buFont typeface="Wingdings 2" panose="05020102010507070707" pitchFamily="18" charset="2"/>
              <a:buNone/>
              <a:defRPr/>
            </a:pPr>
            <a:endParaRPr lang="es-CL" sz="2700" dirty="0"/>
          </a:p>
          <a:p>
            <a:pPr marL="273050" lvl="4" indent="-273050" algn="just">
              <a:lnSpc>
                <a:spcPct val="150000"/>
              </a:lnSpc>
              <a:buFont typeface="Wingdings 2" panose="05020102010507070707" pitchFamily="18" charset="2"/>
              <a:buChar char=""/>
              <a:defRPr/>
            </a:pPr>
            <a:r>
              <a:rPr lang="es-ES" sz="2700" b="1" u="sng" dirty="0"/>
              <a:t>CASO III</a:t>
            </a:r>
            <a:r>
              <a:rPr lang="es-ES" sz="2700" b="1" dirty="0"/>
              <a:t>: </a:t>
            </a:r>
            <a:r>
              <a:rPr lang="es-ES" sz="2700" dirty="0"/>
              <a:t>Cuando se solicita aproximar a la cifra “n”, si el primer dígito </a:t>
            </a:r>
            <a:r>
              <a:rPr lang="es-ES" sz="2700" u="sng" dirty="0"/>
              <a:t>despreciado</a:t>
            </a:r>
            <a:r>
              <a:rPr lang="es-ES" sz="2700" dirty="0"/>
              <a:t> es </a:t>
            </a:r>
            <a:r>
              <a:rPr lang="es-ES" sz="2700" u="sng" dirty="0"/>
              <a:t>exactamente 5</a:t>
            </a:r>
            <a:r>
              <a:rPr lang="es-ES" sz="2700" dirty="0"/>
              <a:t> y le siguen otros </a:t>
            </a:r>
            <a:r>
              <a:rPr lang="es-ES" sz="2700" b="1" dirty="0"/>
              <a:t>distintos de cero</a:t>
            </a:r>
            <a:r>
              <a:rPr lang="es-ES" sz="2700" dirty="0"/>
              <a:t> entre los despreciados, debe aumentarse en “1” (uno) el digito ubicado en la posición “n”. Ej. Redondear a la cifra de la milésima el número 3,4925341:</a:t>
            </a:r>
            <a:endParaRPr lang="es-CL" sz="2700" dirty="0"/>
          </a:p>
          <a:p>
            <a:pPr>
              <a:buFont typeface="Wingdings 2" panose="05020102010507070707" pitchFamily="18" charset="2"/>
              <a:buChar char=""/>
              <a:defRPr/>
            </a:pPr>
            <a:r>
              <a:rPr lang="es-ES" sz="2700" dirty="0"/>
              <a:t> R = 3,49</a:t>
            </a:r>
            <a:r>
              <a:rPr lang="es-ES" sz="2700" u="dbl" dirty="0"/>
              <a:t>2</a:t>
            </a:r>
            <a:r>
              <a:rPr lang="es-ES" sz="2700" u="sng" dirty="0"/>
              <a:t>5341</a:t>
            </a:r>
            <a:r>
              <a:rPr lang="es-ES" sz="2700" dirty="0"/>
              <a:t>.</a:t>
            </a:r>
            <a:endParaRPr lang="es-CL" sz="2700" dirty="0"/>
          </a:p>
          <a:p>
            <a:pPr>
              <a:buFont typeface="Wingdings 2" panose="05020102010507070707" pitchFamily="18" charset="2"/>
              <a:buChar char=""/>
              <a:defRPr/>
            </a:pPr>
            <a:r>
              <a:rPr lang="es-ES" sz="2700" dirty="0"/>
              <a:t> R </a:t>
            </a:r>
            <a:r>
              <a:rPr lang="es-ES" sz="2700" dirty="0">
                <a:sym typeface="Symbol" panose="05050102010706020507" pitchFamily="18" charset="2"/>
              </a:rPr>
              <a:t></a:t>
            </a:r>
            <a:r>
              <a:rPr lang="es-ES" sz="2700" dirty="0"/>
              <a:t>   3,49</a:t>
            </a:r>
            <a:r>
              <a:rPr lang="es-ES" sz="2700" u="dbl" dirty="0"/>
              <a:t>3</a:t>
            </a:r>
            <a:r>
              <a:rPr lang="es-ES" sz="2700" dirty="0"/>
              <a:t>.</a:t>
            </a:r>
            <a:endParaRPr lang="es-CL" sz="2700" dirty="0"/>
          </a:p>
          <a:p>
            <a:endParaRPr lang="es-CL" dirty="0"/>
          </a:p>
        </p:txBody>
      </p:sp>
    </p:spTree>
    <p:extLst>
      <p:ext uri="{BB962C8B-B14F-4D97-AF65-F5344CB8AC3E}">
        <p14:creationId xmlns:p14="http://schemas.microsoft.com/office/powerpoint/2010/main" val="3932473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4" dur="2000"/>
                                        <p:tgtEl>
                                          <p:spTgt spid="3">
                                            <p:txEl>
                                              <p:pRg st="4" end="4"/>
                                            </p:txEl>
                                          </p:spTgt>
                                        </p:tgtEl>
                                      </p:cBhvr>
                                    </p:animEffect>
                                  </p:childTnLst>
                                </p:cTn>
                              </p:par>
                              <p:par>
                                <p:cTn id="25" presetID="1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20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4"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A5996FF-FAF0-1243-95AC-2DC4E014F979}"/>
              </a:ext>
            </a:extLst>
          </p:cNvPr>
          <p:cNvSpPr>
            <a:spLocks noGrp="1"/>
          </p:cNvSpPr>
          <p:nvPr>
            <p:ph idx="1"/>
          </p:nvPr>
        </p:nvSpPr>
        <p:spPr>
          <a:xfrm>
            <a:off x="566738" y="696911"/>
            <a:ext cx="10515600" cy="5618163"/>
          </a:xfrm>
        </p:spPr>
        <p:txBody>
          <a:bodyPr/>
          <a:lstStyle/>
          <a:p>
            <a:pPr marL="273050" lvl="4" indent="-273050" algn="just">
              <a:lnSpc>
                <a:spcPct val="150000"/>
              </a:lnSpc>
              <a:spcBef>
                <a:spcPts val="0"/>
              </a:spcBef>
              <a:buFont typeface="Wingdings 2" panose="05020102010507070707" pitchFamily="18" charset="2"/>
              <a:buChar char=""/>
              <a:defRPr/>
            </a:pPr>
            <a:r>
              <a:rPr lang="es-ES" sz="2100" b="1" u="sng" dirty="0"/>
              <a:t>CASO IV</a:t>
            </a:r>
            <a:r>
              <a:rPr lang="es-ES" sz="2100" b="1" dirty="0"/>
              <a:t>: </a:t>
            </a:r>
            <a:r>
              <a:rPr lang="es-ES" sz="2100" dirty="0"/>
              <a:t>Si el primer dígito despreciado, después de la posición “n”, es exactamente 5 y el resto de los despreciados </a:t>
            </a:r>
            <a:r>
              <a:rPr lang="es-ES" sz="2100" b="1" dirty="0"/>
              <a:t>son cero</a:t>
            </a:r>
            <a:r>
              <a:rPr lang="es-ES" sz="2100" dirty="0"/>
              <a:t> debe considerar lo siguiente:</a:t>
            </a:r>
            <a:endParaRPr lang="es-CL" sz="2100" dirty="0"/>
          </a:p>
          <a:p>
            <a:pPr algn="just">
              <a:lnSpc>
                <a:spcPct val="150000"/>
              </a:lnSpc>
              <a:spcBef>
                <a:spcPts val="0"/>
              </a:spcBef>
              <a:buFont typeface="Wingdings 2" panose="05020102010507070707" pitchFamily="18" charset="2"/>
              <a:buChar char=""/>
              <a:defRPr/>
            </a:pPr>
            <a:r>
              <a:rPr lang="es-ES" sz="2100" dirty="0"/>
              <a:t>Si el dígito </a:t>
            </a:r>
            <a:r>
              <a:rPr lang="es-ES" sz="2100" u="sng" dirty="0"/>
              <a:t>conservado</a:t>
            </a:r>
            <a:r>
              <a:rPr lang="es-ES" sz="2100" dirty="0"/>
              <a:t> (posición “n”) </a:t>
            </a:r>
            <a:r>
              <a:rPr lang="es-ES" sz="2100" u="sng" dirty="0"/>
              <a:t>es par</a:t>
            </a:r>
            <a:r>
              <a:rPr lang="es-ES" sz="2100" dirty="0"/>
              <a:t>, éste se deja tal como está. Ej. Redondear a la cifra de la milésima el número 3,492</a:t>
            </a:r>
            <a:r>
              <a:rPr lang="es-ES" sz="2100" b="1" dirty="0"/>
              <a:t>5</a:t>
            </a:r>
            <a:r>
              <a:rPr lang="es-ES" sz="2100" dirty="0"/>
              <a:t>00: </a:t>
            </a:r>
            <a:endParaRPr lang="es-CL" sz="2100" dirty="0"/>
          </a:p>
          <a:p>
            <a:pPr algn="just">
              <a:lnSpc>
                <a:spcPct val="150000"/>
              </a:lnSpc>
              <a:spcBef>
                <a:spcPts val="0"/>
              </a:spcBef>
              <a:buFont typeface="Wingdings 2" panose="05020102010507070707" pitchFamily="18" charset="2"/>
              <a:buChar char=""/>
              <a:defRPr/>
            </a:pPr>
            <a:r>
              <a:rPr lang="es-ES" sz="2100" dirty="0"/>
              <a:t> P = 3,49</a:t>
            </a:r>
            <a:r>
              <a:rPr lang="es-ES" sz="2100" u="dbl" dirty="0"/>
              <a:t>2</a:t>
            </a:r>
            <a:r>
              <a:rPr lang="es-ES" sz="2100" b="1" u="sng" dirty="0"/>
              <a:t>5</a:t>
            </a:r>
            <a:r>
              <a:rPr lang="es-ES" sz="2100" u="sng" dirty="0"/>
              <a:t>00</a:t>
            </a:r>
            <a:endParaRPr lang="es-CL" sz="2100" dirty="0"/>
          </a:p>
          <a:p>
            <a:pPr algn="just">
              <a:lnSpc>
                <a:spcPct val="150000"/>
              </a:lnSpc>
              <a:spcBef>
                <a:spcPts val="0"/>
              </a:spcBef>
              <a:buFont typeface="Wingdings 2" panose="05020102010507070707" pitchFamily="18" charset="2"/>
              <a:buChar char=""/>
              <a:defRPr/>
            </a:pPr>
            <a:r>
              <a:rPr lang="es-ES" sz="2100" dirty="0"/>
              <a:t> P </a:t>
            </a:r>
            <a:r>
              <a:rPr lang="es-ES" sz="2100" dirty="0">
                <a:sym typeface="Symbol" panose="05050102010706020507" pitchFamily="18" charset="2"/>
              </a:rPr>
              <a:t></a:t>
            </a:r>
            <a:r>
              <a:rPr lang="es-ES" sz="2100" dirty="0"/>
              <a:t> 3,49</a:t>
            </a:r>
            <a:r>
              <a:rPr lang="es-ES" sz="2100" u="dbl" dirty="0"/>
              <a:t>2</a:t>
            </a:r>
            <a:r>
              <a:rPr lang="es-ES" sz="2100" dirty="0"/>
              <a:t>.</a:t>
            </a:r>
            <a:endParaRPr lang="es-CL" sz="2100" dirty="0"/>
          </a:p>
          <a:p>
            <a:pPr algn="just">
              <a:lnSpc>
                <a:spcPct val="150000"/>
              </a:lnSpc>
              <a:spcBef>
                <a:spcPts val="0"/>
              </a:spcBef>
              <a:buFont typeface="Wingdings 2" panose="05020102010507070707" pitchFamily="18" charset="2"/>
              <a:buChar char=""/>
              <a:defRPr/>
            </a:pPr>
            <a:r>
              <a:rPr lang="es-ES" sz="2100" dirty="0"/>
              <a:t>Si el último dígito </a:t>
            </a:r>
            <a:r>
              <a:rPr lang="es-ES" sz="2100" u="sng" dirty="0"/>
              <a:t>conservado</a:t>
            </a:r>
            <a:r>
              <a:rPr lang="es-ES" sz="2100" dirty="0"/>
              <a:t> (posición “n”) </a:t>
            </a:r>
            <a:r>
              <a:rPr lang="es-ES" sz="2100" u="sng" dirty="0"/>
              <a:t>es impar</a:t>
            </a:r>
            <a:r>
              <a:rPr lang="es-ES" sz="2100" dirty="0"/>
              <a:t>, éste se incrementa en una unidad. Ej. Redondear a la cifra de la milésima el número 3,493</a:t>
            </a:r>
            <a:r>
              <a:rPr lang="es-ES" sz="2100" b="1" dirty="0"/>
              <a:t>5</a:t>
            </a:r>
            <a:r>
              <a:rPr lang="es-ES" sz="2100" dirty="0"/>
              <a:t>0:</a:t>
            </a:r>
            <a:endParaRPr lang="es-CL" sz="2100" dirty="0"/>
          </a:p>
          <a:p>
            <a:pPr>
              <a:buFont typeface="Wingdings 2" panose="05020102010507070707" pitchFamily="18" charset="2"/>
              <a:buChar char=""/>
              <a:defRPr/>
            </a:pPr>
            <a:r>
              <a:rPr lang="es-ES" sz="2100" dirty="0"/>
              <a:t> D = 3,49</a:t>
            </a:r>
            <a:r>
              <a:rPr lang="es-ES" sz="2100" u="dbl" dirty="0"/>
              <a:t>3</a:t>
            </a:r>
            <a:r>
              <a:rPr lang="es-ES" sz="2100" b="1" u="sng" dirty="0"/>
              <a:t>5</a:t>
            </a:r>
            <a:r>
              <a:rPr lang="es-ES" sz="2100" u="sng" dirty="0"/>
              <a:t>0</a:t>
            </a:r>
            <a:endParaRPr lang="es-CL" sz="2100" dirty="0"/>
          </a:p>
          <a:p>
            <a:pPr>
              <a:buFont typeface="Wingdings 2" panose="05020102010507070707" pitchFamily="18" charset="2"/>
              <a:buChar char=""/>
              <a:defRPr/>
            </a:pPr>
            <a:r>
              <a:rPr lang="es-ES" sz="2100" dirty="0"/>
              <a:t> D </a:t>
            </a:r>
            <a:r>
              <a:rPr lang="es-ES" sz="2100" dirty="0">
                <a:sym typeface="Symbol" panose="05050102010706020507" pitchFamily="18" charset="2"/>
              </a:rPr>
              <a:t></a:t>
            </a:r>
            <a:r>
              <a:rPr lang="es-ES" sz="2100" dirty="0"/>
              <a:t> 3,49</a:t>
            </a:r>
            <a:r>
              <a:rPr lang="es-ES" sz="2100" u="dbl" dirty="0"/>
              <a:t>4</a:t>
            </a:r>
            <a:r>
              <a:rPr lang="es-ES" sz="2100" dirty="0"/>
              <a:t>. </a:t>
            </a:r>
            <a:endParaRPr lang="es-CL" sz="2100" dirty="0"/>
          </a:p>
          <a:p>
            <a:endParaRPr lang="es-CL" dirty="0"/>
          </a:p>
        </p:txBody>
      </p:sp>
    </p:spTree>
    <p:extLst>
      <p:ext uri="{BB962C8B-B14F-4D97-AF65-F5344CB8AC3E}">
        <p14:creationId xmlns:p14="http://schemas.microsoft.com/office/powerpoint/2010/main" val="4255934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20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70E7C03-F57F-3E4C-A2B4-A06FB9F0E640}"/>
              </a:ext>
            </a:extLst>
          </p:cNvPr>
          <p:cNvSpPr>
            <a:spLocks noGrp="1"/>
          </p:cNvSpPr>
          <p:nvPr>
            <p:ph idx="1"/>
          </p:nvPr>
        </p:nvSpPr>
        <p:spPr>
          <a:xfrm>
            <a:off x="838200" y="700088"/>
            <a:ext cx="10515600" cy="5476875"/>
          </a:xfrm>
        </p:spPr>
        <p:txBody>
          <a:bodyPr>
            <a:normAutofit fontScale="92500"/>
          </a:bodyPr>
          <a:lstStyle/>
          <a:p>
            <a:pPr marL="273050" lvl="4" indent="-185738" algn="just">
              <a:lnSpc>
                <a:spcPct val="150000"/>
              </a:lnSpc>
              <a:spcBef>
                <a:spcPct val="0"/>
              </a:spcBef>
              <a:tabLst>
                <a:tab pos="273050" algn="l"/>
              </a:tabLst>
            </a:pPr>
            <a:r>
              <a:rPr lang="es-ES" altLang="es-CL" sz="2100" b="1" u="sng" dirty="0"/>
              <a:t>CASO V</a:t>
            </a:r>
            <a:r>
              <a:rPr lang="es-ES" altLang="es-CL" sz="2100" b="1" dirty="0"/>
              <a:t>: </a:t>
            </a:r>
            <a:r>
              <a:rPr lang="es-ES" altLang="es-CL" sz="2100" dirty="0"/>
              <a:t>Cuando se aproxima una cantidad que tiene cifras decimales a una cantidad con “cero” cifras decimales (sólo con cifras enteras), debe colocarse una “coma: </a:t>
            </a:r>
            <a:r>
              <a:rPr lang="es-ES" altLang="es-CL" sz="2100" b="1" dirty="0"/>
              <a:t>,</a:t>
            </a:r>
            <a:r>
              <a:rPr lang="es-ES" altLang="es-CL" sz="2100" dirty="0"/>
              <a:t>” para indicar que se aproximó. “NO DEBE AGREGARLE CEROS”. En general se habla de escribir el número aproximado a la cifra de las unidades. Ej.:</a:t>
            </a:r>
            <a:endParaRPr lang="es-CL" altLang="es-CL" sz="2100" dirty="0"/>
          </a:p>
          <a:p>
            <a:pPr algn="just">
              <a:lnSpc>
                <a:spcPct val="150000"/>
              </a:lnSpc>
              <a:spcBef>
                <a:spcPct val="0"/>
              </a:spcBef>
              <a:tabLst>
                <a:tab pos="273050" algn="l"/>
              </a:tabLst>
            </a:pPr>
            <a:r>
              <a:rPr lang="es-ES" altLang="es-CL" sz="2100" dirty="0"/>
              <a:t> H = 6</a:t>
            </a:r>
            <a:r>
              <a:rPr lang="es-ES" altLang="es-CL" sz="2100" b="1" dirty="0"/>
              <a:t>,</a:t>
            </a:r>
            <a:r>
              <a:rPr lang="es-ES" altLang="es-CL" sz="2100" u="sng" dirty="0"/>
              <a:t>38745</a:t>
            </a:r>
            <a:r>
              <a:rPr lang="es-ES" altLang="es-CL" sz="2100" dirty="0"/>
              <a:t> </a:t>
            </a:r>
          </a:p>
          <a:p>
            <a:pPr algn="just">
              <a:lnSpc>
                <a:spcPct val="150000"/>
              </a:lnSpc>
              <a:spcBef>
                <a:spcPct val="0"/>
              </a:spcBef>
              <a:tabLst>
                <a:tab pos="273050" algn="l"/>
              </a:tabLst>
            </a:pPr>
            <a:r>
              <a:rPr lang="es-ES" altLang="es-CL" sz="2100" dirty="0"/>
              <a:t>H ≈ 6,</a:t>
            </a:r>
            <a:endParaRPr lang="es-CL" altLang="es-CL" sz="2100" dirty="0"/>
          </a:p>
          <a:p>
            <a:pPr algn="just">
              <a:lnSpc>
                <a:spcPct val="150000"/>
              </a:lnSpc>
              <a:spcBef>
                <a:spcPct val="0"/>
              </a:spcBef>
              <a:tabLst>
                <a:tab pos="273050" algn="l"/>
              </a:tabLst>
            </a:pPr>
            <a:r>
              <a:rPr lang="es-ES" altLang="es-CL" sz="2100" dirty="0"/>
              <a:t> E = 4</a:t>
            </a:r>
            <a:r>
              <a:rPr lang="es-ES" altLang="es-CL" sz="2100" b="1" dirty="0"/>
              <a:t>,</a:t>
            </a:r>
            <a:r>
              <a:rPr lang="es-ES" altLang="es-CL" sz="2100" u="sng" dirty="0"/>
              <a:t>78543</a:t>
            </a:r>
          </a:p>
          <a:p>
            <a:pPr algn="just">
              <a:lnSpc>
                <a:spcPct val="150000"/>
              </a:lnSpc>
              <a:spcBef>
                <a:spcPct val="0"/>
              </a:spcBef>
              <a:tabLst>
                <a:tab pos="273050" algn="l"/>
              </a:tabLst>
            </a:pPr>
            <a:r>
              <a:rPr lang="es-ES" altLang="es-CL" sz="2100" dirty="0"/>
              <a:t>E ≈ 5</a:t>
            </a:r>
            <a:r>
              <a:rPr lang="es-ES" altLang="es-CL" sz="2100" b="1" dirty="0"/>
              <a:t>,</a:t>
            </a:r>
            <a:endParaRPr lang="es-CL" altLang="es-CL" sz="2100" dirty="0"/>
          </a:p>
          <a:p>
            <a:pPr algn="just">
              <a:lnSpc>
                <a:spcPct val="150000"/>
              </a:lnSpc>
              <a:spcBef>
                <a:spcPct val="0"/>
              </a:spcBef>
              <a:tabLst>
                <a:tab pos="273050" algn="l"/>
              </a:tabLst>
            </a:pPr>
            <a:r>
              <a:rPr lang="es-ES" altLang="es-CL" sz="2100" dirty="0"/>
              <a:t> K = 0</a:t>
            </a:r>
            <a:r>
              <a:rPr lang="es-ES" altLang="es-CL" sz="2100" b="1" dirty="0"/>
              <a:t>,</a:t>
            </a:r>
            <a:r>
              <a:rPr lang="es-ES" altLang="es-CL" sz="2100" u="sng" dirty="0"/>
              <a:t>43</a:t>
            </a:r>
          </a:p>
          <a:p>
            <a:pPr algn="just">
              <a:lnSpc>
                <a:spcPct val="150000"/>
              </a:lnSpc>
              <a:spcBef>
                <a:spcPct val="0"/>
              </a:spcBef>
              <a:tabLst>
                <a:tab pos="273050" algn="l"/>
              </a:tabLst>
            </a:pPr>
            <a:r>
              <a:rPr lang="es-ES" altLang="es-CL" sz="2100" dirty="0"/>
              <a:t>K ≈ 0</a:t>
            </a:r>
            <a:r>
              <a:rPr lang="es-ES" altLang="es-CL" sz="2100" b="1" dirty="0"/>
              <a:t>,</a:t>
            </a:r>
            <a:endParaRPr lang="es-CL" altLang="es-CL" sz="2100" dirty="0"/>
          </a:p>
          <a:p>
            <a:pPr algn="just">
              <a:lnSpc>
                <a:spcPct val="150000"/>
              </a:lnSpc>
              <a:spcBef>
                <a:spcPct val="0"/>
              </a:spcBef>
              <a:tabLst>
                <a:tab pos="273050" algn="l"/>
              </a:tabLst>
            </a:pPr>
            <a:r>
              <a:rPr lang="es-ES" altLang="es-CL" sz="2100" dirty="0"/>
              <a:t>S = 0</a:t>
            </a:r>
            <a:r>
              <a:rPr lang="es-ES" altLang="es-CL" sz="2100" b="1" dirty="0"/>
              <a:t>,</a:t>
            </a:r>
            <a:r>
              <a:rPr lang="es-ES" altLang="es-CL" sz="2100" u="sng" dirty="0"/>
              <a:t>63</a:t>
            </a:r>
          </a:p>
          <a:p>
            <a:pPr algn="just">
              <a:lnSpc>
                <a:spcPct val="150000"/>
              </a:lnSpc>
              <a:spcBef>
                <a:spcPct val="0"/>
              </a:spcBef>
              <a:tabLst>
                <a:tab pos="273050" algn="l"/>
              </a:tabLst>
            </a:pPr>
            <a:r>
              <a:rPr lang="es-ES" altLang="es-CL" sz="2100" dirty="0"/>
              <a:t>S ≈ 1</a:t>
            </a:r>
            <a:r>
              <a:rPr lang="es-ES" altLang="es-CL" sz="2100" b="1" dirty="0"/>
              <a:t>,</a:t>
            </a:r>
            <a:endParaRPr lang="es-CL" altLang="es-CL" sz="2100" dirty="0"/>
          </a:p>
          <a:p>
            <a:endParaRPr lang="es-CL" dirty="0"/>
          </a:p>
        </p:txBody>
      </p:sp>
    </p:spTree>
    <p:extLst>
      <p:ext uri="{BB962C8B-B14F-4D97-AF65-F5344CB8AC3E}">
        <p14:creationId xmlns:p14="http://schemas.microsoft.com/office/powerpoint/2010/main" val="3328690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4" dur="2000"/>
                                        <p:tgtEl>
                                          <p:spTgt spid="3">
                                            <p:txEl>
                                              <p:pRg st="3" end="3"/>
                                            </p:txEl>
                                          </p:spTgt>
                                        </p:tgtEl>
                                      </p:cBhvr>
                                    </p:animEffect>
                                  </p:childTnLst>
                                </p:cTn>
                              </p:par>
                              <p:par>
                                <p:cTn id="25" presetID="1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20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txEl>
                                              <p:pRg st="7" end="7"/>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2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8" dur="2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91B6FAB8-E921-F749-8C6C-4DFA91589F2E}"/>
              </a:ext>
            </a:extLst>
          </p:cNvPr>
          <p:cNvSpPr>
            <a:spLocks noGrp="1"/>
          </p:cNvSpPr>
          <p:nvPr>
            <p:ph type="title"/>
          </p:nvPr>
        </p:nvSpPr>
        <p:spPr>
          <a:xfrm>
            <a:off x="1981200" y="-26988"/>
            <a:ext cx="8229600" cy="1143001"/>
          </a:xfrm>
        </p:spPr>
        <p:txBody>
          <a:bodyPr/>
          <a:lstStyle/>
          <a:p>
            <a:pPr eaLnBrk="1" hangingPunct="1"/>
            <a:r>
              <a:rPr lang="es-MX" altLang="es-CL"/>
              <a:t>EJERCICIOS: </a:t>
            </a:r>
          </a:p>
        </p:txBody>
      </p:sp>
      <p:sp>
        <p:nvSpPr>
          <p:cNvPr id="15363" name="2 Marcador de contenido">
            <a:extLst>
              <a:ext uri="{FF2B5EF4-FFF2-40B4-BE49-F238E27FC236}">
                <a16:creationId xmlns:a16="http://schemas.microsoft.com/office/drawing/2014/main" id="{1349E6DB-72CB-7B4C-AA3E-7F387848D4B6}"/>
              </a:ext>
            </a:extLst>
          </p:cNvPr>
          <p:cNvSpPr>
            <a:spLocks noGrp="1"/>
          </p:cNvSpPr>
          <p:nvPr>
            <p:ph idx="1"/>
          </p:nvPr>
        </p:nvSpPr>
        <p:spPr>
          <a:xfrm>
            <a:off x="1981200" y="1196976"/>
            <a:ext cx="8229600" cy="1108075"/>
          </a:xfrm>
        </p:spPr>
        <p:txBody>
          <a:bodyPr/>
          <a:lstStyle/>
          <a:p>
            <a:pPr eaLnBrk="1" hangingPunct="1">
              <a:buFont typeface="Wingdings 2" pitchFamily="2" charset="2"/>
              <a:buNone/>
            </a:pPr>
            <a:r>
              <a:rPr lang="es-MX" altLang="es-CL" dirty="0"/>
              <a:t>a ) Complete la siguiente tabla escribiendo en la notación indicada. </a:t>
            </a:r>
          </a:p>
          <a:p>
            <a:pPr eaLnBrk="1" hangingPunct="1"/>
            <a:endParaRPr lang="es-MX" altLang="es-CL" dirty="0"/>
          </a:p>
        </p:txBody>
      </p:sp>
      <p:graphicFrame>
        <p:nvGraphicFramePr>
          <p:cNvPr id="2" name="Tabla 2">
            <a:extLst>
              <a:ext uri="{FF2B5EF4-FFF2-40B4-BE49-F238E27FC236}">
                <a16:creationId xmlns:a16="http://schemas.microsoft.com/office/drawing/2014/main" id="{26BEA9AD-51CA-394C-BE08-69F813344DED}"/>
              </a:ext>
            </a:extLst>
          </p:cNvPr>
          <p:cNvGraphicFramePr>
            <a:graphicFrameLocks noGrp="1"/>
          </p:cNvGraphicFramePr>
          <p:nvPr>
            <p:extLst>
              <p:ext uri="{D42A27DB-BD31-4B8C-83A1-F6EECF244321}">
                <p14:modId xmlns:p14="http://schemas.microsoft.com/office/powerpoint/2010/main" val="3188714439"/>
              </p:ext>
            </p:extLst>
          </p:nvPr>
        </p:nvGraphicFramePr>
        <p:xfrm>
          <a:off x="609599" y="2006469"/>
          <a:ext cx="11259672" cy="2275145"/>
        </p:xfrm>
        <a:graphic>
          <a:graphicData uri="http://schemas.openxmlformats.org/drawingml/2006/table">
            <a:tbl>
              <a:tblPr firstRow="1" bandRow="1">
                <a:tableStyleId>{5C22544A-7EE6-4342-B048-85BDC9FD1C3A}</a:tableStyleId>
              </a:tblPr>
              <a:tblGrid>
                <a:gridCol w="1876612">
                  <a:extLst>
                    <a:ext uri="{9D8B030D-6E8A-4147-A177-3AD203B41FA5}">
                      <a16:colId xmlns:a16="http://schemas.microsoft.com/office/drawing/2014/main" val="2013902130"/>
                    </a:ext>
                  </a:extLst>
                </a:gridCol>
                <a:gridCol w="1876612">
                  <a:extLst>
                    <a:ext uri="{9D8B030D-6E8A-4147-A177-3AD203B41FA5}">
                      <a16:colId xmlns:a16="http://schemas.microsoft.com/office/drawing/2014/main" val="3997311480"/>
                    </a:ext>
                  </a:extLst>
                </a:gridCol>
                <a:gridCol w="1876612">
                  <a:extLst>
                    <a:ext uri="{9D8B030D-6E8A-4147-A177-3AD203B41FA5}">
                      <a16:colId xmlns:a16="http://schemas.microsoft.com/office/drawing/2014/main" val="3980443468"/>
                    </a:ext>
                  </a:extLst>
                </a:gridCol>
                <a:gridCol w="1876612">
                  <a:extLst>
                    <a:ext uri="{9D8B030D-6E8A-4147-A177-3AD203B41FA5}">
                      <a16:colId xmlns:a16="http://schemas.microsoft.com/office/drawing/2014/main" val="2792924794"/>
                    </a:ext>
                  </a:extLst>
                </a:gridCol>
                <a:gridCol w="1876612">
                  <a:extLst>
                    <a:ext uri="{9D8B030D-6E8A-4147-A177-3AD203B41FA5}">
                      <a16:colId xmlns:a16="http://schemas.microsoft.com/office/drawing/2014/main" val="2049385395"/>
                    </a:ext>
                  </a:extLst>
                </a:gridCol>
                <a:gridCol w="1876612">
                  <a:extLst>
                    <a:ext uri="{9D8B030D-6E8A-4147-A177-3AD203B41FA5}">
                      <a16:colId xmlns:a16="http://schemas.microsoft.com/office/drawing/2014/main" val="2570100833"/>
                    </a:ext>
                  </a:extLst>
                </a:gridCol>
              </a:tblGrid>
              <a:tr h="511033">
                <a:tc>
                  <a:txBody>
                    <a:bodyPr/>
                    <a:lstStyle/>
                    <a:p>
                      <a:r>
                        <a:rPr lang="es-CL" sz="2100" dirty="0"/>
                        <a:t>NÚMERO</a:t>
                      </a:r>
                    </a:p>
                  </a:txBody>
                  <a:tcPr/>
                </a:tc>
                <a:tc>
                  <a:txBody>
                    <a:bodyPr/>
                    <a:lstStyle/>
                    <a:p>
                      <a:r>
                        <a:rPr lang="es-CL" sz="1900" dirty="0"/>
                        <a:t>108,555</a:t>
                      </a:r>
                    </a:p>
                  </a:txBody>
                  <a:tcPr/>
                </a:tc>
                <a:tc>
                  <a:txBody>
                    <a:bodyPr/>
                    <a:lstStyle/>
                    <a:p>
                      <a:r>
                        <a:rPr lang="es-CL" sz="1900" dirty="0"/>
                        <a:t>690000</a:t>
                      </a:r>
                    </a:p>
                  </a:txBody>
                  <a:tcPr/>
                </a:tc>
                <a:tc>
                  <a:txBody>
                    <a:bodyPr/>
                    <a:lstStyle/>
                    <a:p>
                      <a:r>
                        <a:rPr lang="es-CL" sz="1900" dirty="0"/>
                        <a:t>0,00345</a:t>
                      </a:r>
                    </a:p>
                  </a:txBody>
                  <a:tcPr/>
                </a:tc>
                <a:tc>
                  <a:txBody>
                    <a:bodyPr/>
                    <a:lstStyle/>
                    <a:p>
                      <a:r>
                        <a:rPr lang="es-CL" sz="1900" dirty="0"/>
                        <a:t>0,00000005500</a:t>
                      </a:r>
                    </a:p>
                  </a:txBody>
                  <a:tcPr/>
                </a:tc>
                <a:tc>
                  <a:txBody>
                    <a:bodyPr/>
                    <a:lstStyle/>
                    <a:p>
                      <a:r>
                        <a:rPr lang="es-CL" sz="1900" dirty="0"/>
                        <a:t>896000000000</a:t>
                      </a:r>
                    </a:p>
                  </a:txBody>
                  <a:tcPr/>
                </a:tc>
                <a:extLst>
                  <a:ext uri="{0D108BD9-81ED-4DB2-BD59-A6C34878D82A}">
                    <a16:rowId xmlns:a16="http://schemas.microsoft.com/office/drawing/2014/main" val="3264750287"/>
                  </a:ext>
                </a:extLst>
              </a:tr>
              <a:tr h="882056">
                <a:tc>
                  <a:txBody>
                    <a:bodyPr/>
                    <a:lstStyle/>
                    <a:p>
                      <a:r>
                        <a:rPr lang="es-CL" sz="2100" dirty="0"/>
                        <a:t>NOTACIÓN CIENTÍFICA</a:t>
                      </a:r>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extLst>
                  <a:ext uri="{0D108BD9-81ED-4DB2-BD59-A6C34878D82A}">
                    <a16:rowId xmlns:a16="http://schemas.microsoft.com/office/drawing/2014/main" val="3929493535"/>
                  </a:ext>
                </a:extLst>
              </a:tr>
              <a:tr h="882056">
                <a:tc>
                  <a:txBody>
                    <a:bodyPr/>
                    <a:lstStyle/>
                    <a:p>
                      <a:r>
                        <a:rPr lang="es-CL" sz="2100" dirty="0"/>
                        <a:t>ORDEN DE MAGNITUD</a:t>
                      </a:r>
                    </a:p>
                  </a:txBody>
                  <a:tcPr/>
                </a:tc>
                <a:tc>
                  <a:txBody>
                    <a:bodyPr/>
                    <a:lstStyle/>
                    <a:p>
                      <a:endParaRPr lang="es-CL" sz="2100"/>
                    </a:p>
                  </a:txBody>
                  <a:tcPr/>
                </a:tc>
                <a:tc>
                  <a:txBody>
                    <a:bodyPr/>
                    <a:lstStyle/>
                    <a:p>
                      <a:endParaRPr lang="es-CL" sz="2100"/>
                    </a:p>
                  </a:txBody>
                  <a:tcPr/>
                </a:tc>
                <a:tc>
                  <a:txBody>
                    <a:bodyPr/>
                    <a:lstStyle/>
                    <a:p>
                      <a:endParaRPr lang="es-CL" sz="2100"/>
                    </a:p>
                  </a:txBody>
                  <a:tcPr/>
                </a:tc>
                <a:tc>
                  <a:txBody>
                    <a:bodyPr/>
                    <a:lstStyle/>
                    <a:p>
                      <a:endParaRPr lang="es-CL" sz="2100"/>
                    </a:p>
                  </a:txBody>
                  <a:tcPr/>
                </a:tc>
                <a:tc>
                  <a:txBody>
                    <a:bodyPr/>
                    <a:lstStyle/>
                    <a:p>
                      <a:endParaRPr lang="es-CL" sz="2100" dirty="0"/>
                    </a:p>
                  </a:txBody>
                  <a:tcPr/>
                </a:tc>
                <a:extLst>
                  <a:ext uri="{0D108BD9-81ED-4DB2-BD59-A6C34878D82A}">
                    <a16:rowId xmlns:a16="http://schemas.microsoft.com/office/drawing/2014/main" val="2721176764"/>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a:extLst>
              <a:ext uri="{FF2B5EF4-FFF2-40B4-BE49-F238E27FC236}">
                <a16:creationId xmlns:a16="http://schemas.microsoft.com/office/drawing/2014/main" id="{9B773172-0366-DF49-93D1-06975DC6F58E}"/>
              </a:ext>
            </a:extLst>
          </p:cNvPr>
          <p:cNvSpPr>
            <a:spLocks noGrp="1"/>
          </p:cNvSpPr>
          <p:nvPr>
            <p:ph type="title"/>
          </p:nvPr>
        </p:nvSpPr>
        <p:spPr/>
        <p:txBody>
          <a:bodyPr/>
          <a:lstStyle/>
          <a:p>
            <a:pPr eaLnBrk="1" hangingPunct="1"/>
            <a:r>
              <a:rPr lang="es-MX" altLang="es-CL"/>
              <a:t>EJERCICIOS: </a:t>
            </a:r>
          </a:p>
        </p:txBody>
      </p:sp>
      <p:sp>
        <p:nvSpPr>
          <p:cNvPr id="16387" name="2 Marcador de contenido">
            <a:extLst>
              <a:ext uri="{FF2B5EF4-FFF2-40B4-BE49-F238E27FC236}">
                <a16:creationId xmlns:a16="http://schemas.microsoft.com/office/drawing/2014/main" id="{9FE5492C-6C67-E143-8708-0A4380796747}"/>
              </a:ext>
            </a:extLst>
          </p:cNvPr>
          <p:cNvSpPr>
            <a:spLocks noGrp="1"/>
          </p:cNvSpPr>
          <p:nvPr>
            <p:ph idx="1"/>
          </p:nvPr>
        </p:nvSpPr>
        <p:spPr>
          <a:xfrm>
            <a:off x="1981200" y="1600201"/>
            <a:ext cx="8229600" cy="1108075"/>
          </a:xfrm>
        </p:spPr>
        <p:txBody>
          <a:bodyPr/>
          <a:lstStyle/>
          <a:p>
            <a:pPr eaLnBrk="1" hangingPunct="1">
              <a:buFont typeface="Wingdings 2" pitchFamily="2" charset="2"/>
              <a:buNone/>
            </a:pPr>
            <a:r>
              <a:rPr lang="es-MX" altLang="es-CL"/>
              <a:t>b ) Aproxime, partiendo siempre del número original, según se indica. </a:t>
            </a:r>
          </a:p>
          <a:p>
            <a:pPr eaLnBrk="1" hangingPunct="1"/>
            <a:endParaRPr lang="es-MX" altLang="es-CL"/>
          </a:p>
        </p:txBody>
      </p:sp>
      <p:pic>
        <p:nvPicPr>
          <p:cNvPr id="16388" name="Picture 2">
            <a:extLst>
              <a:ext uri="{FF2B5EF4-FFF2-40B4-BE49-F238E27FC236}">
                <a16:creationId xmlns:a16="http://schemas.microsoft.com/office/drawing/2014/main" id="{FBAB2479-90F4-3047-A06A-75D8D24DD2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5550" y="2587625"/>
            <a:ext cx="6985000" cy="375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a:extLst>
              <a:ext uri="{FF2B5EF4-FFF2-40B4-BE49-F238E27FC236}">
                <a16:creationId xmlns:a16="http://schemas.microsoft.com/office/drawing/2014/main" id="{76C106FB-F7E0-3C45-A6FE-298B10ABDF2F}"/>
              </a:ext>
            </a:extLst>
          </p:cNvPr>
          <p:cNvSpPr>
            <a:spLocks noGrp="1"/>
          </p:cNvSpPr>
          <p:nvPr>
            <p:ph type="title"/>
          </p:nvPr>
        </p:nvSpPr>
        <p:spPr/>
        <p:txBody>
          <a:bodyPr/>
          <a:lstStyle/>
          <a:p>
            <a:pPr eaLnBrk="1" hangingPunct="1"/>
            <a:r>
              <a:rPr lang="es-MX" altLang="es-CL"/>
              <a:t>EJERCICIOS: </a:t>
            </a:r>
          </a:p>
        </p:txBody>
      </p:sp>
      <p:sp>
        <p:nvSpPr>
          <p:cNvPr id="17411" name="2 Marcador de contenido">
            <a:extLst>
              <a:ext uri="{FF2B5EF4-FFF2-40B4-BE49-F238E27FC236}">
                <a16:creationId xmlns:a16="http://schemas.microsoft.com/office/drawing/2014/main" id="{8D240ED3-5A69-C045-AF42-D9D072A2E322}"/>
              </a:ext>
            </a:extLst>
          </p:cNvPr>
          <p:cNvSpPr>
            <a:spLocks noGrp="1"/>
          </p:cNvSpPr>
          <p:nvPr>
            <p:ph idx="1"/>
          </p:nvPr>
        </p:nvSpPr>
        <p:spPr/>
        <p:txBody>
          <a:bodyPr>
            <a:normAutofit/>
          </a:bodyPr>
          <a:lstStyle/>
          <a:p>
            <a:pPr algn="just" eaLnBrk="1" hangingPunct="1">
              <a:lnSpc>
                <a:spcPct val="150000"/>
              </a:lnSpc>
              <a:spcBef>
                <a:spcPct val="0"/>
              </a:spcBef>
              <a:buFont typeface="Wingdings 2" pitchFamily="2" charset="2"/>
              <a:buNone/>
            </a:pPr>
            <a:r>
              <a:rPr lang="es-MX" altLang="es-CL"/>
              <a:t>c ) Escriba el número sin la potencia de “10” y aproximar </a:t>
            </a:r>
            <a:r>
              <a:rPr lang="es-MX" altLang="es-CL" b="1"/>
              <a:t>al entero correspondiente. </a:t>
            </a:r>
          </a:p>
          <a:p>
            <a:pPr algn="just" eaLnBrk="1" hangingPunct="1">
              <a:lnSpc>
                <a:spcPct val="150000"/>
              </a:lnSpc>
              <a:spcBef>
                <a:spcPct val="0"/>
              </a:spcBef>
              <a:buFont typeface="Wingdings 2" pitchFamily="2" charset="2"/>
              <a:buNone/>
            </a:pPr>
            <a:r>
              <a:rPr lang="es-MX" altLang="es-CL"/>
              <a:t>Ejemplo: 3,4 x 10</a:t>
            </a:r>
            <a:r>
              <a:rPr lang="es-MX" altLang="es-CL" baseline="30000"/>
              <a:t>+5</a:t>
            </a:r>
            <a:r>
              <a:rPr lang="es-MX" altLang="es-CL"/>
              <a:t> = 340.000 </a:t>
            </a:r>
          </a:p>
          <a:p>
            <a:pPr algn="just" eaLnBrk="1" hangingPunct="1">
              <a:lnSpc>
                <a:spcPct val="150000"/>
              </a:lnSpc>
              <a:spcBef>
                <a:spcPct val="0"/>
              </a:spcBef>
              <a:buFont typeface="Wingdings 2" pitchFamily="2" charset="2"/>
              <a:buNone/>
            </a:pPr>
            <a:r>
              <a:rPr lang="pt-BR" altLang="es-CL"/>
              <a:t>1 ) A = 2 x 10</a:t>
            </a:r>
            <a:r>
              <a:rPr lang="pt-BR" altLang="es-CL" b="1" baseline="30000"/>
              <a:t>+3</a:t>
            </a:r>
            <a:r>
              <a:rPr lang="pt-BR" altLang="es-CL" b="1"/>
              <a:t> = ______________________ </a:t>
            </a:r>
            <a:endParaRPr lang="es-MX" altLang="es-CL"/>
          </a:p>
          <a:p>
            <a:pPr algn="just" eaLnBrk="1" hangingPunct="1">
              <a:lnSpc>
                <a:spcPct val="150000"/>
              </a:lnSpc>
              <a:spcBef>
                <a:spcPct val="0"/>
              </a:spcBef>
              <a:buFont typeface="Wingdings 2" pitchFamily="2" charset="2"/>
              <a:buNone/>
            </a:pPr>
            <a:r>
              <a:rPr lang="pl-PL" altLang="es-CL"/>
              <a:t>2 ) B = 1,2 x 10</a:t>
            </a:r>
            <a:r>
              <a:rPr lang="pl-PL" altLang="es-CL" b="1" baseline="30000"/>
              <a:t>+6</a:t>
            </a:r>
            <a:r>
              <a:rPr lang="pl-PL" altLang="es-CL" b="1"/>
              <a:t> = ______________________ </a:t>
            </a:r>
          </a:p>
          <a:p>
            <a:pPr algn="just" eaLnBrk="1" hangingPunct="1">
              <a:lnSpc>
                <a:spcPct val="150000"/>
              </a:lnSpc>
              <a:spcBef>
                <a:spcPct val="0"/>
              </a:spcBef>
              <a:buFont typeface="Wingdings 2" pitchFamily="2" charset="2"/>
              <a:buNone/>
            </a:pPr>
            <a:r>
              <a:rPr lang="es-MX" altLang="es-CL"/>
              <a:t>3 ) C = 7,5 x 10</a:t>
            </a:r>
            <a:r>
              <a:rPr lang="es-MX" altLang="es-CL" baseline="30000"/>
              <a:t>–1</a:t>
            </a:r>
            <a:r>
              <a:rPr lang="es-MX" altLang="es-CL"/>
              <a:t> = ______________________ </a:t>
            </a:r>
          </a:p>
          <a:p>
            <a:pPr algn="just" eaLnBrk="1" hangingPunct="1">
              <a:lnSpc>
                <a:spcPct val="150000"/>
              </a:lnSpc>
              <a:spcBef>
                <a:spcPct val="0"/>
              </a:spcBef>
              <a:buFont typeface="Wingdings 2" pitchFamily="2" charset="2"/>
              <a:buNone/>
            </a:pPr>
            <a:r>
              <a:rPr lang="es-MX" altLang="es-CL"/>
              <a:t>4 ) D = 8 x 10</a:t>
            </a:r>
            <a:r>
              <a:rPr lang="es-MX" altLang="es-CL" baseline="30000"/>
              <a:t>–5</a:t>
            </a:r>
            <a:r>
              <a:rPr lang="es-MX" altLang="es-CL"/>
              <a:t> = ______________________ </a:t>
            </a:r>
          </a:p>
          <a:p>
            <a:pPr eaLnBrk="1" hangingPunct="1"/>
            <a:endParaRPr lang="es-MX" altLang="es-CL"/>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a:extLst>
              <a:ext uri="{FF2B5EF4-FFF2-40B4-BE49-F238E27FC236}">
                <a16:creationId xmlns:a16="http://schemas.microsoft.com/office/drawing/2014/main" id="{82B10F28-40EA-2546-8526-D9A464EF02CA}"/>
              </a:ext>
            </a:extLst>
          </p:cNvPr>
          <p:cNvSpPr>
            <a:spLocks noGrp="1"/>
          </p:cNvSpPr>
          <p:nvPr>
            <p:ph type="title"/>
          </p:nvPr>
        </p:nvSpPr>
        <p:spPr/>
        <p:txBody>
          <a:bodyPr/>
          <a:lstStyle/>
          <a:p>
            <a:pPr eaLnBrk="1" hangingPunct="1"/>
            <a:r>
              <a:rPr lang="es-MX" altLang="es-CL"/>
              <a:t>EJERCICIOS: </a:t>
            </a:r>
          </a:p>
        </p:txBody>
      </p:sp>
      <p:sp>
        <p:nvSpPr>
          <p:cNvPr id="3" name="2 Marcador de contenido">
            <a:extLst>
              <a:ext uri="{FF2B5EF4-FFF2-40B4-BE49-F238E27FC236}">
                <a16:creationId xmlns:a16="http://schemas.microsoft.com/office/drawing/2014/main" id="{51239721-654A-416F-ACF0-8791ED7A4DBE}"/>
              </a:ext>
            </a:extLst>
          </p:cNvPr>
          <p:cNvSpPr>
            <a:spLocks noGrp="1"/>
          </p:cNvSpPr>
          <p:nvPr>
            <p:ph idx="1"/>
          </p:nvPr>
        </p:nvSpPr>
        <p:spPr/>
        <p:txBody>
          <a:bodyPr>
            <a:normAutofit/>
          </a:bodyPr>
          <a:lstStyle/>
          <a:p>
            <a:pPr marL="274320" indent="-274320" algn="just">
              <a:lnSpc>
                <a:spcPct val="160000"/>
              </a:lnSpc>
              <a:spcBef>
                <a:spcPts val="0"/>
              </a:spcBef>
              <a:buClr>
                <a:schemeClr val="accent3"/>
              </a:buClr>
              <a:buNone/>
              <a:defRPr/>
            </a:pPr>
            <a:r>
              <a:rPr lang="es-MX" dirty="0"/>
              <a:t>d ) Escriba, los números siguientes en notación científica, aproximando a la cifra de las centésimas. </a:t>
            </a:r>
          </a:p>
          <a:p>
            <a:pPr marL="274320" indent="-274320" algn="just">
              <a:lnSpc>
                <a:spcPct val="160000"/>
              </a:lnSpc>
              <a:spcBef>
                <a:spcPts val="0"/>
              </a:spcBef>
              <a:buClr>
                <a:schemeClr val="accent3"/>
              </a:buClr>
              <a:buNone/>
              <a:defRPr/>
            </a:pPr>
            <a:r>
              <a:rPr lang="es-MX" dirty="0"/>
              <a:t>1 ) A= 382 = ______________________ </a:t>
            </a:r>
          </a:p>
          <a:p>
            <a:pPr marL="274320" indent="-274320" algn="just">
              <a:lnSpc>
                <a:spcPct val="160000"/>
              </a:lnSpc>
              <a:spcBef>
                <a:spcPts val="0"/>
              </a:spcBef>
              <a:buClr>
                <a:schemeClr val="accent3"/>
              </a:buClr>
              <a:buNone/>
              <a:defRPr/>
            </a:pPr>
            <a:r>
              <a:rPr lang="es-MX" dirty="0"/>
              <a:t>2 ) B = 21.200= ______________________ </a:t>
            </a:r>
          </a:p>
          <a:p>
            <a:pPr marL="274320" indent="-274320" algn="just">
              <a:lnSpc>
                <a:spcPct val="160000"/>
              </a:lnSpc>
              <a:spcBef>
                <a:spcPts val="0"/>
              </a:spcBef>
              <a:buClr>
                <a:schemeClr val="accent3"/>
              </a:buClr>
              <a:buNone/>
              <a:defRPr/>
            </a:pPr>
            <a:r>
              <a:rPr lang="es-MX" dirty="0"/>
              <a:t>3 ) C = 62.000.000 = ______________________ </a:t>
            </a:r>
          </a:p>
          <a:p>
            <a:pPr marL="274320" indent="-274320" algn="just">
              <a:lnSpc>
                <a:spcPct val="160000"/>
              </a:lnSpc>
              <a:spcBef>
                <a:spcPts val="0"/>
              </a:spcBef>
              <a:buClr>
                <a:schemeClr val="accent3"/>
              </a:buClr>
              <a:buNone/>
              <a:defRPr/>
            </a:pPr>
            <a:r>
              <a:rPr lang="es-MX" dirty="0"/>
              <a:t>4 ) D = 0,042 = ______________________ </a:t>
            </a:r>
          </a:p>
          <a:p>
            <a:pPr marL="274320" indent="-274320" algn="just">
              <a:lnSpc>
                <a:spcPct val="160000"/>
              </a:lnSpc>
              <a:spcBef>
                <a:spcPts val="0"/>
              </a:spcBef>
              <a:buClr>
                <a:schemeClr val="accent3"/>
              </a:buClr>
              <a:buNone/>
              <a:defRPr/>
            </a:pPr>
            <a:r>
              <a:rPr lang="es-MX" dirty="0"/>
              <a:t>5 ) E = 0,756= ______________________ </a:t>
            </a:r>
          </a:p>
          <a:p>
            <a:pPr marL="274320" indent="-274320" algn="just">
              <a:lnSpc>
                <a:spcPct val="160000"/>
              </a:lnSpc>
              <a:spcBef>
                <a:spcPts val="0"/>
              </a:spcBef>
              <a:buClr>
                <a:schemeClr val="accent3"/>
              </a:buClr>
              <a:buNone/>
              <a:defRPr/>
            </a:pPr>
            <a:r>
              <a:rPr lang="es-MX" dirty="0"/>
              <a:t>6 ) F = 0,0000698 = ______________________ </a:t>
            </a:r>
          </a:p>
          <a:p>
            <a:pPr marL="274320" indent="-274320">
              <a:buClr>
                <a:schemeClr val="accent3"/>
              </a:buClr>
              <a:buFont typeface="Wingdings 2"/>
              <a:buChar char=""/>
              <a:defRPr/>
            </a:pPr>
            <a:endParaRPr lang="es-MX"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etras en madera">
  <a:themeElements>
    <a:clrScheme name="Letras en madera">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Letras en madera">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Letras en madera">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{DEE0B4A1-82FA-924F-B645-E7C50AA16F9D}tf10001070</Template>
  <TotalTime>5500</TotalTime>
  <Words>756</Words>
  <Application>Microsoft Macintosh PowerPoint</Application>
  <PresentationFormat>Panorámica</PresentationFormat>
  <Paragraphs>73</Paragraphs>
  <Slides>13</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13</vt:i4>
      </vt:variant>
    </vt:vector>
  </HeadingPairs>
  <TitlesOfParts>
    <vt:vector size="21" baseType="lpstr">
      <vt:lpstr>Arial</vt:lpstr>
      <vt:lpstr>Calibri</vt:lpstr>
      <vt:lpstr>Rockwell</vt:lpstr>
      <vt:lpstr>Rockwell Condensed</vt:lpstr>
      <vt:lpstr>Rockwell Extra Bold</vt:lpstr>
      <vt:lpstr>Wingdings</vt:lpstr>
      <vt:lpstr>Wingdings 2</vt:lpstr>
      <vt:lpstr>Letras en madera</vt:lpstr>
      <vt:lpstr>Física I Escuela Naval A. Prat 2S-2022 </vt:lpstr>
      <vt:lpstr>Orden de magnitud</vt:lpstr>
      <vt:lpstr>¿Cómo obtenemos el orden de magnitud?</vt:lpstr>
      <vt:lpstr>Presentación de PowerPoint</vt:lpstr>
      <vt:lpstr>APROXIMACIONES/REDONDEO.</vt:lpstr>
      <vt:lpstr>REGLAS BÁSICAS DE APROXIMACIÓN</vt:lpstr>
      <vt:lpstr>Presentación de PowerPoint</vt:lpstr>
      <vt:lpstr>Presentación de PowerPoint</vt:lpstr>
      <vt:lpstr>Presentación de PowerPoint</vt:lpstr>
      <vt:lpstr>EJERCICIOS: </vt:lpstr>
      <vt:lpstr>EJERCICIOS: </vt:lpstr>
      <vt:lpstr>EJERCICIOS: </vt:lpstr>
      <vt:lpstr>EJERCICIOS: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 Escuela Naval A. Prat 1S-2018</dc:title>
  <dc:creator>Cristian Romanque</dc:creator>
  <cp:lastModifiedBy>Hector Jaime</cp:lastModifiedBy>
  <cp:revision>238</cp:revision>
  <dcterms:created xsi:type="dcterms:W3CDTF">2018-02-08T23:20:55Z</dcterms:created>
  <dcterms:modified xsi:type="dcterms:W3CDTF">2022-07-05T13:54:48Z</dcterms:modified>
</cp:coreProperties>
</file>