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49F100-8116-4E33-8594-3403B8DFEC5D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B4D729-DA27-4168-8DFF-7DF1F2C9E6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5946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B4D729-DA27-4168-8DFF-7DF1F2C9E6D4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8592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3488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7251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2565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3264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538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185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889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6949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8803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536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8621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1626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6873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95676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59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6409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90564-ABE0-42DD-B993-B73E1C47D7BF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F3DABBE-87E3-49DE-8D1C-7D030AFC44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47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E30F12-DE66-4430-85AA-85D8F67F39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PUESTO DE MANDO EN LAS UNIDADES IM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E3E05A6-D560-4B3E-8F54-6D1E1F91C9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64827" y="5684901"/>
            <a:ext cx="5007430" cy="1096899"/>
          </a:xfrm>
        </p:spPr>
        <p:txBody>
          <a:bodyPr/>
          <a:lstStyle/>
          <a:p>
            <a:pPr algn="l"/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ASPIRANTE OM SEBASTIÁN SÁEZ LOBOS</a:t>
            </a:r>
          </a:p>
          <a:p>
            <a:pPr algn="l"/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AÑO 2025</a:t>
            </a:r>
          </a:p>
        </p:txBody>
      </p:sp>
      <p:pic>
        <p:nvPicPr>
          <p:cNvPr id="4" name="3 Imagen">
            <a:extLst>
              <a:ext uri="{FF2B5EF4-FFF2-40B4-BE49-F238E27FC236}">
                <a16:creationId xmlns:a16="http://schemas.microsoft.com/office/drawing/2014/main" id="{DB3DE501-BFEA-4386-8AF9-744E1238D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26" y="134257"/>
            <a:ext cx="1768774" cy="2162629"/>
          </a:xfrm>
          <a:prstGeom prst="rect">
            <a:avLst/>
          </a:prstGeom>
        </p:spPr>
      </p:pic>
      <p:pic>
        <p:nvPicPr>
          <p:cNvPr id="2050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72BB7262-B524-4405-89F8-86DE1D907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17" y="134257"/>
            <a:ext cx="1366157" cy="174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102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03FEB1-5842-4FCC-A5A4-8AD00E4F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4379" y="853022"/>
            <a:ext cx="8596668" cy="818243"/>
          </a:xfrm>
        </p:spPr>
        <p:txBody>
          <a:bodyPr/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¿QUE ES UN PUESTO DE MANDO?</a:t>
            </a:r>
          </a:p>
        </p:txBody>
      </p:sp>
      <p:pic>
        <p:nvPicPr>
          <p:cNvPr id="1026" name="Picture 2" descr="Así funciona el Puesto de Mando militar en la Provincia de El Loa">
            <a:extLst>
              <a:ext uri="{FF2B5EF4-FFF2-40B4-BE49-F238E27FC236}">
                <a16:creationId xmlns:a16="http://schemas.microsoft.com/office/drawing/2014/main" id="{3D6B36C9-5980-49F0-BAC8-5B91CFF24C7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928" y="2803071"/>
            <a:ext cx="3849785" cy="2873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9A3425-66DE-4BE7-8D16-B17A93AA5B81}"/>
              </a:ext>
            </a:extLst>
          </p:cNvPr>
          <p:cNvSpPr/>
          <p:nvPr/>
        </p:nvSpPr>
        <p:spPr>
          <a:xfrm>
            <a:off x="3200399" y="1930400"/>
            <a:ext cx="5214258" cy="707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CENTRO DE OPERACIONES</a:t>
            </a: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E6F525F2-D6C9-4CFF-9C14-42C49F36DC4D}"/>
              </a:ext>
            </a:extLst>
          </p:cNvPr>
          <p:cNvSpPr/>
          <p:nvPr/>
        </p:nvSpPr>
        <p:spPr>
          <a:xfrm>
            <a:off x="816428" y="5719826"/>
            <a:ext cx="2950029" cy="707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TOMA DE DECISIONES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265CA923-CAE8-4A36-A9F3-7B56CCCC1682}"/>
              </a:ext>
            </a:extLst>
          </p:cNvPr>
          <p:cNvSpPr/>
          <p:nvPr/>
        </p:nvSpPr>
        <p:spPr>
          <a:xfrm>
            <a:off x="4457699" y="5719826"/>
            <a:ext cx="2950029" cy="707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COORDINACIÓN</a:t>
            </a: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754DFAC1-ED02-4102-AC4C-FD87C7CD4856}"/>
              </a:ext>
            </a:extLst>
          </p:cNvPr>
          <p:cNvSpPr/>
          <p:nvPr/>
        </p:nvSpPr>
        <p:spPr>
          <a:xfrm>
            <a:off x="8098971" y="5719826"/>
            <a:ext cx="2950029" cy="707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ÉXITO DE LA MISIÓN</a:t>
            </a:r>
          </a:p>
        </p:txBody>
      </p:sp>
      <p:pic>
        <p:nvPicPr>
          <p:cNvPr id="9" name="3 Imagen">
            <a:extLst>
              <a:ext uri="{FF2B5EF4-FFF2-40B4-BE49-F238E27FC236}">
                <a16:creationId xmlns:a16="http://schemas.microsoft.com/office/drawing/2014/main" id="{AFA5B0CC-BB02-4C00-8CFD-213EFDC30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" y="145142"/>
            <a:ext cx="2008260" cy="2260601"/>
          </a:xfrm>
          <a:prstGeom prst="rect">
            <a:avLst/>
          </a:prstGeom>
        </p:spPr>
      </p:pic>
      <p:pic>
        <p:nvPicPr>
          <p:cNvPr id="10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620B32E9-A1C0-4F0E-9AC7-B3F8EAD01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17" y="134257"/>
            <a:ext cx="1366157" cy="174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52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03FEB1-5842-4FCC-A5A4-8AD00E4F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194" y="742026"/>
            <a:ext cx="8596668" cy="737216"/>
          </a:xfrm>
        </p:spPr>
        <p:txBody>
          <a:bodyPr/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IMPORTANCIA Y CAPACIDADES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9A3425-66DE-4BE7-8D16-B17A93AA5B81}"/>
              </a:ext>
            </a:extLst>
          </p:cNvPr>
          <p:cNvSpPr/>
          <p:nvPr/>
        </p:nvSpPr>
        <p:spPr>
          <a:xfrm>
            <a:off x="3472619" y="1529445"/>
            <a:ext cx="4669818" cy="707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RESPONDER DE MANERA EFICIENTE</a:t>
            </a: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E6F525F2-D6C9-4CFF-9C14-42C49F36DC4D}"/>
              </a:ext>
            </a:extLst>
          </p:cNvPr>
          <p:cNvSpPr/>
          <p:nvPr/>
        </p:nvSpPr>
        <p:spPr>
          <a:xfrm>
            <a:off x="344693" y="5182408"/>
            <a:ext cx="2743201" cy="5048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COORDINAR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265CA923-CAE8-4A36-A9F3-7B56CCCC1682}"/>
              </a:ext>
            </a:extLst>
          </p:cNvPr>
          <p:cNvSpPr/>
          <p:nvPr/>
        </p:nvSpPr>
        <p:spPr>
          <a:xfrm>
            <a:off x="3179046" y="5169788"/>
            <a:ext cx="2743202" cy="5048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DECIDIR</a:t>
            </a: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754DFAC1-ED02-4102-AC4C-FD87C7CD4856}"/>
              </a:ext>
            </a:extLst>
          </p:cNvPr>
          <p:cNvSpPr/>
          <p:nvPr/>
        </p:nvSpPr>
        <p:spPr>
          <a:xfrm>
            <a:off x="6056102" y="5169788"/>
            <a:ext cx="2598637" cy="517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CONDUCIR</a:t>
            </a:r>
          </a:p>
        </p:txBody>
      </p:sp>
      <p:pic>
        <p:nvPicPr>
          <p:cNvPr id="9" name="3 Imagen">
            <a:extLst>
              <a:ext uri="{FF2B5EF4-FFF2-40B4-BE49-F238E27FC236}">
                <a16:creationId xmlns:a16="http://schemas.microsoft.com/office/drawing/2014/main" id="{AFA5B0CC-BB02-4C00-8CFD-213EFDC30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" y="145142"/>
            <a:ext cx="2008260" cy="2260601"/>
          </a:xfrm>
          <a:prstGeom prst="rect">
            <a:avLst/>
          </a:prstGeom>
        </p:spPr>
      </p:pic>
      <p:pic>
        <p:nvPicPr>
          <p:cNvPr id="10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620B32E9-A1C0-4F0E-9AC7-B3F8EAD01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17" y="134257"/>
            <a:ext cx="1366157" cy="174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hile, conmocionado ante el asesinato de tres carabineros en una emboscada:  &quot;Es el ataque más brutal que se recuerda&quot; | Internacional">
            <a:extLst>
              <a:ext uri="{FF2B5EF4-FFF2-40B4-BE49-F238E27FC236}">
                <a16:creationId xmlns:a16="http://schemas.microsoft.com/office/drawing/2014/main" id="{485FB02F-1B8A-49F9-B48F-E70806B413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082" name="Picture 10" descr="Armada de Chile - Infantes de Marina del Batallón &quot;Miller&quot; realizan  operaciones conjuntas helitransportadas junto a Marines de Estados Unidos y  de países que participan en RIMPAC | Facebook">
            <a:extLst>
              <a:ext uri="{FF2B5EF4-FFF2-40B4-BE49-F238E27FC236}">
                <a16:creationId xmlns:a16="http://schemas.microsoft.com/office/drawing/2014/main" id="{B561C54A-14FE-4DE8-B283-E02489DC0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395" y="2492665"/>
            <a:ext cx="3598409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La Armada de Chile reorganiza el despliegue de la Infantería de Marina en  la Macrozona Sur">
            <a:extLst>
              <a:ext uri="{FF2B5EF4-FFF2-40B4-BE49-F238E27FC236}">
                <a16:creationId xmlns:a16="http://schemas.microsoft.com/office/drawing/2014/main" id="{429E4664-786D-45BC-9EEB-EAACD9C5B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486024"/>
            <a:ext cx="328506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Los Infantes de Marina de la Armada de Chile se pondrán a prueba en  RIMPAC-noticia defensa.com - Noticias Defensa defensa.com Chile">
            <a:extLst>
              <a:ext uri="{FF2B5EF4-FFF2-40B4-BE49-F238E27FC236}">
                <a16:creationId xmlns:a16="http://schemas.microsoft.com/office/drawing/2014/main" id="{6E03BC41-7982-437B-B8A7-A501AE03F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30" y="2500352"/>
            <a:ext cx="3069770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E3CB5010-16C0-41FA-8993-434D13B49C03}"/>
              </a:ext>
            </a:extLst>
          </p:cNvPr>
          <p:cNvSpPr/>
          <p:nvPr/>
        </p:nvSpPr>
        <p:spPr>
          <a:xfrm>
            <a:off x="1901078" y="5880095"/>
            <a:ext cx="7917836" cy="707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COMUNICACIÓN CONSTANTE </a:t>
            </a:r>
          </a:p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PANORAMA TÁCTICO ACTUALIZADO</a:t>
            </a: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9E86727C-BB8F-48AE-85D5-A194AC23EA60}"/>
              </a:ext>
            </a:extLst>
          </p:cNvPr>
          <p:cNvSpPr/>
          <p:nvPr/>
        </p:nvSpPr>
        <p:spPr>
          <a:xfrm>
            <a:off x="8788593" y="5181044"/>
            <a:ext cx="2598637" cy="517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APOYO</a:t>
            </a:r>
          </a:p>
        </p:txBody>
      </p:sp>
    </p:spTree>
    <p:extLst>
      <p:ext uri="{BB962C8B-B14F-4D97-AF65-F5344CB8AC3E}">
        <p14:creationId xmlns:p14="http://schemas.microsoft.com/office/powerpoint/2010/main" val="4232313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03FEB1-5842-4FCC-A5A4-8AD00E4F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194" y="742026"/>
            <a:ext cx="8596668" cy="737216"/>
          </a:xfrm>
        </p:spPr>
        <p:txBody>
          <a:bodyPr/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TIPOS DE PUESTO DE MANDO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9A3425-66DE-4BE7-8D16-B17A93AA5B81}"/>
              </a:ext>
            </a:extLst>
          </p:cNvPr>
          <p:cNvSpPr/>
          <p:nvPr/>
        </p:nvSpPr>
        <p:spPr>
          <a:xfrm>
            <a:off x="3472619" y="1529445"/>
            <a:ext cx="4669818" cy="480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PUESTO DE MANDO FIJO</a:t>
            </a:r>
          </a:p>
        </p:txBody>
      </p:sp>
      <p:pic>
        <p:nvPicPr>
          <p:cNvPr id="9" name="3 Imagen">
            <a:extLst>
              <a:ext uri="{FF2B5EF4-FFF2-40B4-BE49-F238E27FC236}">
                <a16:creationId xmlns:a16="http://schemas.microsoft.com/office/drawing/2014/main" id="{AFA5B0CC-BB02-4C00-8CFD-213EFDC30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" y="145142"/>
            <a:ext cx="2008260" cy="2260601"/>
          </a:xfrm>
          <a:prstGeom prst="rect">
            <a:avLst/>
          </a:prstGeom>
        </p:spPr>
      </p:pic>
      <p:pic>
        <p:nvPicPr>
          <p:cNvPr id="10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620B32E9-A1C0-4F0E-9AC7-B3F8EAD01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17" y="134257"/>
            <a:ext cx="1366157" cy="174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hile, conmocionado ante el asesinato de tres carabineros en una emboscada:  &quot;Es el ataque más brutal que se recuerda&quot; | Internacional">
            <a:extLst>
              <a:ext uri="{FF2B5EF4-FFF2-40B4-BE49-F238E27FC236}">
                <a16:creationId xmlns:a16="http://schemas.microsoft.com/office/drawing/2014/main" id="{485FB02F-1B8A-49F9-B48F-E70806B413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098" name="Picture 2" descr="Tarpulin realizará mantenimiento a carpas MTN42 de la Infantería de Marina">
            <a:extLst>
              <a:ext uri="{FF2B5EF4-FFF2-40B4-BE49-F238E27FC236}">
                <a16:creationId xmlns:a16="http://schemas.microsoft.com/office/drawing/2014/main" id="{78F0FB14-F14D-4C80-8782-063A93639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3" y="2287219"/>
            <a:ext cx="2436012" cy="207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JEDENABIOBIO on X: &quot;El Director General de los Servicios de la Armada,  Vicealmirante Leonardo Chávez, en compañía del JEDENABIOBIO, inspeccionó  las instalaciones del GT &quot;Arauco&quot;, oportunidad en la que se reunieron con">
            <a:extLst>
              <a:ext uri="{FF2B5EF4-FFF2-40B4-BE49-F238E27FC236}">
                <a16:creationId xmlns:a16="http://schemas.microsoft.com/office/drawing/2014/main" id="{523CCFFF-2A07-4831-BB03-05BFB3023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2" y="4383478"/>
            <a:ext cx="2454117" cy="207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6E76C45-EFD1-45D3-9CCE-6F912A858094}"/>
              </a:ext>
            </a:extLst>
          </p:cNvPr>
          <p:cNvSpPr/>
          <p:nvPr/>
        </p:nvSpPr>
        <p:spPr>
          <a:xfrm>
            <a:off x="8996928" y="1883231"/>
            <a:ext cx="2106501" cy="322950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73212E9-8FA1-4D86-A84F-2DE8478FC077}"/>
              </a:ext>
            </a:extLst>
          </p:cNvPr>
          <p:cNvSpPr/>
          <p:nvPr/>
        </p:nvSpPr>
        <p:spPr>
          <a:xfrm>
            <a:off x="8142437" y="5112731"/>
            <a:ext cx="3704872" cy="161101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EF7CD2F1-EB02-47FF-9C7F-B46F4D15F5D6}"/>
              </a:ext>
            </a:extLst>
          </p:cNvPr>
          <p:cNvSpPr/>
          <p:nvPr/>
        </p:nvSpPr>
        <p:spPr>
          <a:xfrm>
            <a:off x="9599829" y="2127919"/>
            <a:ext cx="946903" cy="555647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COP</a:t>
            </a: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64408C36-8C9B-4C17-82C6-ED369BA3D7E5}"/>
              </a:ext>
            </a:extLst>
          </p:cNvPr>
          <p:cNvSpPr/>
          <p:nvPr/>
        </p:nvSpPr>
        <p:spPr>
          <a:xfrm>
            <a:off x="9682765" y="5162324"/>
            <a:ext cx="946903" cy="55564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FOP</a:t>
            </a:r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B0A827F3-9338-4812-9F06-ED5C976FAC36}"/>
              </a:ext>
            </a:extLst>
          </p:cNvPr>
          <p:cNvSpPr/>
          <p:nvPr/>
        </p:nvSpPr>
        <p:spPr>
          <a:xfrm>
            <a:off x="9067014" y="2872710"/>
            <a:ext cx="740074" cy="57098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S1</a:t>
            </a: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25F04881-08A8-4E25-87E3-A09DCA9A45E1}"/>
              </a:ext>
            </a:extLst>
          </p:cNvPr>
          <p:cNvSpPr/>
          <p:nvPr/>
        </p:nvSpPr>
        <p:spPr>
          <a:xfrm>
            <a:off x="9067014" y="3656737"/>
            <a:ext cx="740074" cy="57098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S2</a:t>
            </a:r>
          </a:p>
        </p:txBody>
      </p:sp>
      <p:sp>
        <p:nvSpPr>
          <p:cNvPr id="25" name="Rectángulo: esquinas redondeadas 24">
            <a:extLst>
              <a:ext uri="{FF2B5EF4-FFF2-40B4-BE49-F238E27FC236}">
                <a16:creationId xmlns:a16="http://schemas.microsoft.com/office/drawing/2014/main" id="{ED570F1B-71BD-41CD-AC57-95CA2B8CB894}"/>
              </a:ext>
            </a:extLst>
          </p:cNvPr>
          <p:cNvSpPr/>
          <p:nvPr/>
        </p:nvSpPr>
        <p:spPr>
          <a:xfrm>
            <a:off x="9097026" y="4343594"/>
            <a:ext cx="740074" cy="57098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S6</a:t>
            </a:r>
          </a:p>
        </p:txBody>
      </p:sp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D15EE00D-9F89-44AE-83EC-8D68949B5B7B}"/>
              </a:ext>
            </a:extLst>
          </p:cNvPr>
          <p:cNvSpPr/>
          <p:nvPr/>
        </p:nvSpPr>
        <p:spPr>
          <a:xfrm>
            <a:off x="10319696" y="3632205"/>
            <a:ext cx="740074" cy="57098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S3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C32A62A2-561B-4DFC-8387-9C6DC067E701}"/>
              </a:ext>
            </a:extLst>
          </p:cNvPr>
          <p:cNvSpPr/>
          <p:nvPr/>
        </p:nvSpPr>
        <p:spPr>
          <a:xfrm>
            <a:off x="10121146" y="6101576"/>
            <a:ext cx="740074" cy="57098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S2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02DAD830-D800-4402-AFA4-2F482C7AD397}"/>
              </a:ext>
            </a:extLst>
          </p:cNvPr>
          <p:cNvSpPr/>
          <p:nvPr/>
        </p:nvSpPr>
        <p:spPr>
          <a:xfrm>
            <a:off x="10291542" y="2857471"/>
            <a:ext cx="740074" cy="57098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S4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AE68CCA8-078C-4F5C-98FA-72165F86C8D9}"/>
              </a:ext>
            </a:extLst>
          </p:cNvPr>
          <p:cNvSpPr/>
          <p:nvPr/>
        </p:nvSpPr>
        <p:spPr>
          <a:xfrm>
            <a:off x="9172839" y="6115973"/>
            <a:ext cx="740074" cy="57098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S4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5C9BCEF8-1048-49FE-A9F1-84E98C4D326B}"/>
              </a:ext>
            </a:extLst>
          </p:cNvPr>
          <p:cNvSpPr/>
          <p:nvPr/>
        </p:nvSpPr>
        <p:spPr>
          <a:xfrm>
            <a:off x="8256854" y="6101576"/>
            <a:ext cx="740074" cy="57098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74B7CCE-C041-420D-B6B0-5DFB70644274}"/>
              </a:ext>
            </a:extLst>
          </p:cNvPr>
          <p:cNvSpPr/>
          <p:nvPr/>
        </p:nvSpPr>
        <p:spPr>
          <a:xfrm>
            <a:off x="10986766" y="6101576"/>
            <a:ext cx="740074" cy="57098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S3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7C4D64E5-725A-4C4D-AC58-D6E730223B34}"/>
              </a:ext>
            </a:extLst>
          </p:cNvPr>
          <p:cNvSpPr/>
          <p:nvPr/>
        </p:nvSpPr>
        <p:spPr>
          <a:xfrm>
            <a:off x="8244597" y="5285762"/>
            <a:ext cx="740074" cy="57098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S6</a:t>
            </a:r>
          </a:p>
        </p:txBody>
      </p:sp>
      <p:pic>
        <p:nvPicPr>
          <p:cNvPr id="4102" name="Picture 6" descr="Vehículo blindado HMMWV M1113 Shelter 2005 Modelo 3D - GreatCatalog 60628">
            <a:extLst>
              <a:ext uri="{FF2B5EF4-FFF2-40B4-BE49-F238E27FC236}">
                <a16:creationId xmlns:a16="http://schemas.microsoft.com/office/drawing/2014/main" id="{C587F248-776B-448D-B197-0EADD9CB1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515" y="3647187"/>
            <a:ext cx="954112" cy="143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lipse 12">
            <a:extLst>
              <a:ext uri="{FF2B5EF4-FFF2-40B4-BE49-F238E27FC236}">
                <a16:creationId xmlns:a16="http://schemas.microsoft.com/office/drawing/2014/main" id="{67D11191-8DF4-4D0E-A634-EB065223E2E5}"/>
              </a:ext>
            </a:extLst>
          </p:cNvPr>
          <p:cNvSpPr/>
          <p:nvPr/>
        </p:nvSpPr>
        <p:spPr>
          <a:xfrm>
            <a:off x="7770673" y="2797085"/>
            <a:ext cx="881006" cy="6313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COL</a:t>
            </a: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628533A7-E7B3-41D0-85A3-EC432139CE6C}"/>
              </a:ext>
            </a:extLst>
          </p:cNvPr>
          <p:cNvSpPr/>
          <p:nvPr/>
        </p:nvSpPr>
        <p:spPr>
          <a:xfrm>
            <a:off x="7770672" y="3643500"/>
            <a:ext cx="894633" cy="6313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COP</a:t>
            </a:r>
          </a:p>
        </p:txBody>
      </p: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DB3B4599-6D3D-4573-8552-0963C9EA5180}"/>
              </a:ext>
            </a:extLst>
          </p:cNvPr>
          <p:cNvCxnSpPr>
            <a:cxnSpLocks/>
            <a:stCxn id="13" idx="6"/>
          </p:cNvCxnSpPr>
          <p:nvPr/>
        </p:nvCxnSpPr>
        <p:spPr>
          <a:xfrm>
            <a:off x="8651679" y="3112771"/>
            <a:ext cx="371676" cy="0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4FA2DD11-5272-49F6-BD82-93BCB4DE6712}"/>
              </a:ext>
            </a:extLst>
          </p:cNvPr>
          <p:cNvCxnSpPr/>
          <p:nvPr/>
        </p:nvCxnSpPr>
        <p:spPr>
          <a:xfrm flipV="1">
            <a:off x="8642067" y="3950631"/>
            <a:ext cx="371676" cy="1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Tabla 33">
            <a:extLst>
              <a:ext uri="{FF2B5EF4-FFF2-40B4-BE49-F238E27FC236}">
                <a16:creationId xmlns:a16="http://schemas.microsoft.com/office/drawing/2014/main" id="{D8355B62-E682-4C8D-A9CE-79AA69B1A3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890754"/>
              </p:ext>
            </p:extLst>
          </p:nvPr>
        </p:nvGraphicFramePr>
        <p:xfrm>
          <a:off x="2935043" y="2270652"/>
          <a:ext cx="4669818" cy="225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9818">
                  <a:extLst>
                    <a:ext uri="{9D8B030D-6E8A-4147-A177-3AD203B41FA5}">
                      <a16:colId xmlns:a16="http://schemas.microsoft.com/office/drawing/2014/main" val="16114618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VENTAJAS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45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ESPACIO.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879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OPTIMIZACIÓN DE MEDIOS.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731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CAPACIDAD DE PERSONAL.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7746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OPTIMIZACIÓN DE COMUNICACIONES.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66427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CAPACIDAD LOGÍSTICA.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9704913"/>
                  </a:ext>
                </a:extLst>
              </a:tr>
            </a:tbl>
          </a:graphicData>
        </a:graphic>
      </p:graphicFrame>
      <p:graphicFrame>
        <p:nvGraphicFramePr>
          <p:cNvPr id="43" name="Tabla 33">
            <a:extLst>
              <a:ext uri="{FF2B5EF4-FFF2-40B4-BE49-F238E27FC236}">
                <a16:creationId xmlns:a16="http://schemas.microsoft.com/office/drawing/2014/main" id="{E88AA215-3DA6-4300-8625-BB8734F627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683427"/>
              </p:ext>
            </p:extLst>
          </p:nvPr>
        </p:nvGraphicFramePr>
        <p:xfrm>
          <a:off x="2935043" y="4629086"/>
          <a:ext cx="4669818" cy="177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9818">
                  <a:extLst>
                    <a:ext uri="{9D8B030D-6E8A-4147-A177-3AD203B41FA5}">
                      <a16:colId xmlns:a16="http://schemas.microsoft.com/office/drawing/2014/main" val="16114618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DESVENTAJAS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45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 CAPACIDAD TÁCTICA.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879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 CAPACIDAD DE DESPLIEGUE RÁPIDO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731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UTILIZACIÓN DE RECURSOS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7746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7731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C7947B6F-C9DA-45AC-8C2B-CECAF113107E}"/>
              </a:ext>
            </a:extLst>
          </p:cNvPr>
          <p:cNvSpPr/>
          <p:nvPr/>
        </p:nvSpPr>
        <p:spPr>
          <a:xfrm>
            <a:off x="9717711" y="2221715"/>
            <a:ext cx="895706" cy="10119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S1 –S4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903FEB1-5842-4FCC-A5A4-8AD00E4F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194" y="742026"/>
            <a:ext cx="8596668" cy="737216"/>
          </a:xfrm>
        </p:spPr>
        <p:txBody>
          <a:bodyPr/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TIPOS DE PUESTO DE MANDO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9A3425-66DE-4BE7-8D16-B17A93AA5B81}"/>
              </a:ext>
            </a:extLst>
          </p:cNvPr>
          <p:cNvSpPr/>
          <p:nvPr/>
        </p:nvSpPr>
        <p:spPr>
          <a:xfrm>
            <a:off x="3472619" y="1529445"/>
            <a:ext cx="4669818" cy="480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PUESTO DE MANDO MÓVIL</a:t>
            </a:r>
          </a:p>
        </p:txBody>
      </p:sp>
      <p:pic>
        <p:nvPicPr>
          <p:cNvPr id="9" name="3 Imagen">
            <a:extLst>
              <a:ext uri="{FF2B5EF4-FFF2-40B4-BE49-F238E27FC236}">
                <a16:creationId xmlns:a16="http://schemas.microsoft.com/office/drawing/2014/main" id="{AFA5B0CC-BB02-4C00-8CFD-213EFDC30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" y="145142"/>
            <a:ext cx="2008260" cy="2260601"/>
          </a:xfrm>
          <a:prstGeom prst="rect">
            <a:avLst/>
          </a:prstGeom>
        </p:spPr>
      </p:pic>
      <p:pic>
        <p:nvPicPr>
          <p:cNvPr id="10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620B32E9-A1C0-4F0E-9AC7-B3F8EAD01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17" y="134257"/>
            <a:ext cx="1366157" cy="174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hile, conmocionado ante el asesinato de tres carabineros en una emboscada:  &quot;Es el ataque más brutal que se recuerda&quot; | Internacional">
            <a:extLst>
              <a:ext uri="{FF2B5EF4-FFF2-40B4-BE49-F238E27FC236}">
                <a16:creationId xmlns:a16="http://schemas.microsoft.com/office/drawing/2014/main" id="{485FB02F-1B8A-49F9-B48F-E70806B413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7C4D64E5-725A-4C4D-AC58-D6E730223B34}"/>
              </a:ext>
            </a:extLst>
          </p:cNvPr>
          <p:cNvSpPr/>
          <p:nvPr/>
        </p:nvSpPr>
        <p:spPr>
          <a:xfrm>
            <a:off x="7965814" y="3701333"/>
            <a:ext cx="740074" cy="57098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S6</a:t>
            </a:r>
          </a:p>
        </p:txBody>
      </p:sp>
      <p:pic>
        <p:nvPicPr>
          <p:cNvPr id="4102" name="Picture 6" descr="Vehículo blindado HMMWV M1113 Shelter 2005 Modelo 3D - GreatCatalog 60628">
            <a:extLst>
              <a:ext uri="{FF2B5EF4-FFF2-40B4-BE49-F238E27FC236}">
                <a16:creationId xmlns:a16="http://schemas.microsoft.com/office/drawing/2014/main" id="{C587F248-776B-448D-B197-0EADD9CB1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025" y="3149521"/>
            <a:ext cx="954112" cy="143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lipse 12">
            <a:extLst>
              <a:ext uri="{FF2B5EF4-FFF2-40B4-BE49-F238E27FC236}">
                <a16:creationId xmlns:a16="http://schemas.microsoft.com/office/drawing/2014/main" id="{67D11191-8DF4-4D0E-A634-EB065223E2E5}"/>
              </a:ext>
            </a:extLst>
          </p:cNvPr>
          <p:cNvSpPr/>
          <p:nvPr/>
        </p:nvSpPr>
        <p:spPr>
          <a:xfrm>
            <a:off x="8438455" y="2344564"/>
            <a:ext cx="881006" cy="6313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COL</a:t>
            </a: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628533A7-E7B3-41D0-85A3-EC432139CE6C}"/>
              </a:ext>
            </a:extLst>
          </p:cNvPr>
          <p:cNvSpPr/>
          <p:nvPr/>
        </p:nvSpPr>
        <p:spPr>
          <a:xfrm>
            <a:off x="10726607" y="2173310"/>
            <a:ext cx="894633" cy="6313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COP</a:t>
            </a:r>
          </a:p>
        </p:txBody>
      </p: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DB3B4599-6D3D-4573-8552-0963C9EA5180}"/>
              </a:ext>
            </a:extLst>
          </p:cNvPr>
          <p:cNvCxnSpPr>
            <a:cxnSpLocks/>
            <a:stCxn id="13" idx="6"/>
          </p:cNvCxnSpPr>
          <p:nvPr/>
        </p:nvCxnSpPr>
        <p:spPr>
          <a:xfrm>
            <a:off x="9319461" y="2660250"/>
            <a:ext cx="371676" cy="0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4FA2DD11-5272-49F6-BD82-93BCB4DE6712}"/>
              </a:ext>
            </a:extLst>
          </p:cNvPr>
          <p:cNvCxnSpPr>
            <a:cxnSpLocks/>
          </p:cNvCxnSpPr>
          <p:nvPr/>
        </p:nvCxnSpPr>
        <p:spPr>
          <a:xfrm>
            <a:off x="11168283" y="2802571"/>
            <a:ext cx="0" cy="431064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Tabla 33">
            <a:extLst>
              <a:ext uri="{FF2B5EF4-FFF2-40B4-BE49-F238E27FC236}">
                <a16:creationId xmlns:a16="http://schemas.microsoft.com/office/drawing/2014/main" id="{D8355B62-E682-4C8D-A9CE-79AA69B1A3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913889"/>
              </p:ext>
            </p:extLst>
          </p:nvPr>
        </p:nvGraphicFramePr>
        <p:xfrm>
          <a:off x="2935043" y="2270652"/>
          <a:ext cx="4669818" cy="177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9818">
                  <a:extLst>
                    <a:ext uri="{9D8B030D-6E8A-4147-A177-3AD203B41FA5}">
                      <a16:colId xmlns:a16="http://schemas.microsoft.com/office/drawing/2014/main" val="16114618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VENTAJAS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45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CAPACIDAD DE MOVILIDAD.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879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MAYOR CAPACIDAD TÁCTICA.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731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 ESTABLECE LA CONDUCCIÓN POR FUNCIONES.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774697"/>
                  </a:ext>
                </a:extLst>
              </a:tr>
            </a:tbl>
          </a:graphicData>
        </a:graphic>
      </p:graphicFrame>
      <p:graphicFrame>
        <p:nvGraphicFramePr>
          <p:cNvPr id="43" name="Tabla 33">
            <a:extLst>
              <a:ext uri="{FF2B5EF4-FFF2-40B4-BE49-F238E27FC236}">
                <a16:creationId xmlns:a16="http://schemas.microsoft.com/office/drawing/2014/main" id="{E88AA215-3DA6-4300-8625-BB8734F627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482989"/>
              </p:ext>
            </p:extLst>
          </p:nvPr>
        </p:nvGraphicFramePr>
        <p:xfrm>
          <a:off x="2935043" y="4629086"/>
          <a:ext cx="4669818" cy="177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9818">
                  <a:extLst>
                    <a:ext uri="{9D8B030D-6E8A-4147-A177-3AD203B41FA5}">
                      <a16:colId xmlns:a16="http://schemas.microsoft.com/office/drawing/2014/main" val="16114618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DESVENTAJAS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45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 CAPACIDAD DE MEDIOS.</a:t>
                      </a:r>
                      <a:endParaRPr lang="es-CL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879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 CAPACIDAD DE PERSONAL.</a:t>
                      </a:r>
                      <a:endParaRPr lang="es-CL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731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PUEDE HABER INTERFERECIAS EN LAS COMUNICACIONES.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019712"/>
                  </a:ext>
                </a:extLst>
              </a:tr>
            </a:tbl>
          </a:graphicData>
        </a:graphic>
      </p:graphicFrame>
      <p:pic>
        <p:nvPicPr>
          <p:cNvPr id="7" name="Imagen 6">
            <a:extLst>
              <a:ext uri="{FF2B5EF4-FFF2-40B4-BE49-F238E27FC236}">
                <a16:creationId xmlns:a16="http://schemas.microsoft.com/office/drawing/2014/main" id="{66E46E36-F9AE-4BC8-9A30-2445AC2C00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38" y="2270652"/>
            <a:ext cx="2672670" cy="3031427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EE2B59FB-879F-46F8-8A71-53DE298422EC}"/>
              </a:ext>
            </a:extLst>
          </p:cNvPr>
          <p:cNvSpPr/>
          <p:nvPr/>
        </p:nvSpPr>
        <p:spPr>
          <a:xfrm>
            <a:off x="9885992" y="5091636"/>
            <a:ext cx="559144" cy="45273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8E469C37-EFEB-40C2-B12B-2E99AB69542C}"/>
              </a:ext>
            </a:extLst>
          </p:cNvPr>
          <p:cNvSpPr/>
          <p:nvPr/>
        </p:nvSpPr>
        <p:spPr>
          <a:xfrm rot="5400000">
            <a:off x="10671369" y="3157804"/>
            <a:ext cx="895706" cy="10119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S2 – S3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916230A9-B542-4EE1-A567-D0BF0CD261A5}"/>
              </a:ext>
            </a:extLst>
          </p:cNvPr>
          <p:cNvSpPr/>
          <p:nvPr/>
        </p:nvSpPr>
        <p:spPr>
          <a:xfrm rot="5400000">
            <a:off x="11568034" y="3460207"/>
            <a:ext cx="559144" cy="45273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38570C38-F4BD-4606-ACE7-F6F92A716C44}"/>
              </a:ext>
            </a:extLst>
          </p:cNvPr>
          <p:cNvSpPr/>
          <p:nvPr/>
        </p:nvSpPr>
        <p:spPr>
          <a:xfrm>
            <a:off x="9722274" y="4079716"/>
            <a:ext cx="895706" cy="10119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FOP</a:t>
            </a:r>
          </a:p>
        </p:txBody>
      </p:sp>
      <p:pic>
        <p:nvPicPr>
          <p:cNvPr id="5122" name="Picture 2" descr="@Ejercito_Chile's video Tweet">
            <a:extLst>
              <a:ext uri="{FF2B5EF4-FFF2-40B4-BE49-F238E27FC236}">
                <a16:creationId xmlns:a16="http://schemas.microsoft.com/office/drawing/2014/main" id="{8E1BFD82-D0A5-454D-A3E6-F4401E7FE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3166" y="5318001"/>
            <a:ext cx="1260806" cy="89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655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C7947B6F-C9DA-45AC-8C2B-CECAF113107E}"/>
              </a:ext>
            </a:extLst>
          </p:cNvPr>
          <p:cNvSpPr/>
          <p:nvPr/>
        </p:nvSpPr>
        <p:spPr>
          <a:xfrm>
            <a:off x="9432472" y="1615942"/>
            <a:ext cx="1366157" cy="135244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SEGURIDAD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903FEB1-5842-4FCC-A5A4-8AD00E4F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194" y="742026"/>
            <a:ext cx="8596668" cy="737216"/>
          </a:xfrm>
        </p:spPr>
        <p:txBody>
          <a:bodyPr/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TIPOS DE PUESTO DE MANDO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9A3425-66DE-4BE7-8D16-B17A93AA5B81}"/>
              </a:ext>
            </a:extLst>
          </p:cNvPr>
          <p:cNvSpPr/>
          <p:nvPr/>
        </p:nvSpPr>
        <p:spPr>
          <a:xfrm>
            <a:off x="3472619" y="1529445"/>
            <a:ext cx="4669818" cy="480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PUESTO DE MANDO TÁCTICO</a:t>
            </a:r>
          </a:p>
        </p:txBody>
      </p:sp>
      <p:pic>
        <p:nvPicPr>
          <p:cNvPr id="9" name="3 Imagen">
            <a:extLst>
              <a:ext uri="{FF2B5EF4-FFF2-40B4-BE49-F238E27FC236}">
                <a16:creationId xmlns:a16="http://schemas.microsoft.com/office/drawing/2014/main" id="{AFA5B0CC-BB02-4C00-8CFD-213EFDC30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" y="145142"/>
            <a:ext cx="2008260" cy="2260601"/>
          </a:xfrm>
          <a:prstGeom prst="rect">
            <a:avLst/>
          </a:prstGeom>
        </p:spPr>
      </p:pic>
      <p:pic>
        <p:nvPicPr>
          <p:cNvPr id="10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620B32E9-A1C0-4F0E-9AC7-B3F8EAD01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17" y="134257"/>
            <a:ext cx="1366157" cy="174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hile, conmocionado ante el asesinato de tres carabineros en una emboscada:  &quot;Es el ataque más brutal que se recuerda&quot; | Internacional">
            <a:extLst>
              <a:ext uri="{FF2B5EF4-FFF2-40B4-BE49-F238E27FC236}">
                <a16:creationId xmlns:a16="http://schemas.microsoft.com/office/drawing/2014/main" id="{485FB02F-1B8A-49F9-B48F-E70806B413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33" name="Tabla 33">
            <a:extLst>
              <a:ext uri="{FF2B5EF4-FFF2-40B4-BE49-F238E27FC236}">
                <a16:creationId xmlns:a16="http://schemas.microsoft.com/office/drawing/2014/main" id="{D8355B62-E682-4C8D-A9CE-79AA69B1A3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807164"/>
              </p:ext>
            </p:extLst>
          </p:nvPr>
        </p:nvGraphicFramePr>
        <p:xfrm>
          <a:off x="2935043" y="2270652"/>
          <a:ext cx="5642900" cy="177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2900">
                  <a:extLst>
                    <a:ext uri="{9D8B030D-6E8A-4147-A177-3AD203B41FA5}">
                      <a16:colId xmlns:a16="http://schemas.microsoft.com/office/drawing/2014/main" val="16114618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VENTAJAS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45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 CAPACIDAD DE MOVILIDAD.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879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 CAPACIDAD TÁCTICA.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731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PERMITE APRECIAR EL PANORAMA TÁCTICO DE MANERA DIRECTA.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774697"/>
                  </a:ext>
                </a:extLst>
              </a:tr>
            </a:tbl>
          </a:graphicData>
        </a:graphic>
      </p:graphicFrame>
      <p:graphicFrame>
        <p:nvGraphicFramePr>
          <p:cNvPr id="43" name="Tabla 33">
            <a:extLst>
              <a:ext uri="{FF2B5EF4-FFF2-40B4-BE49-F238E27FC236}">
                <a16:creationId xmlns:a16="http://schemas.microsoft.com/office/drawing/2014/main" id="{E88AA215-3DA6-4300-8625-BB8734F627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045872"/>
              </p:ext>
            </p:extLst>
          </p:nvPr>
        </p:nvGraphicFramePr>
        <p:xfrm>
          <a:off x="2935043" y="4207678"/>
          <a:ext cx="5642900" cy="15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2900">
                  <a:extLst>
                    <a:ext uri="{9D8B030D-6E8A-4147-A177-3AD203B41FA5}">
                      <a16:colId xmlns:a16="http://schemas.microsoft.com/office/drawing/2014/main" val="16114618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DESVENTAJAS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45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CMDTE. SE EXPONE EN TERRITORIO HOSTIL.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7879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 DEBE EMPLEAR POR UN TIEMPO ACOTADO.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731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LIMITACIÓN EN LAS COMUNICACIONES.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078594"/>
                  </a:ext>
                </a:extLst>
              </a:tr>
            </a:tbl>
          </a:graphicData>
        </a:graphic>
      </p:graphicFrame>
      <p:sp>
        <p:nvSpPr>
          <p:cNvPr id="14" name="Rectángulo 13">
            <a:extLst>
              <a:ext uri="{FF2B5EF4-FFF2-40B4-BE49-F238E27FC236}">
                <a16:creationId xmlns:a16="http://schemas.microsoft.com/office/drawing/2014/main" id="{EE2B59FB-879F-46F8-8A71-53DE298422EC}"/>
              </a:ext>
            </a:extLst>
          </p:cNvPr>
          <p:cNvSpPr/>
          <p:nvPr/>
        </p:nvSpPr>
        <p:spPr>
          <a:xfrm>
            <a:off x="9667883" y="5518423"/>
            <a:ext cx="945534" cy="73131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CMDTE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38570C38-F4BD-4606-ACE7-F6F92A716C44}"/>
              </a:ext>
            </a:extLst>
          </p:cNvPr>
          <p:cNvSpPr/>
          <p:nvPr/>
        </p:nvSpPr>
        <p:spPr>
          <a:xfrm>
            <a:off x="9432472" y="3976108"/>
            <a:ext cx="1366157" cy="154231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S1 – S2 – S3 – S4 –S6</a:t>
            </a:r>
          </a:p>
        </p:txBody>
      </p:sp>
      <p:pic>
        <p:nvPicPr>
          <p:cNvPr id="5122" name="Picture 2" descr="@Ejercito_Chile's video Tweet">
            <a:extLst>
              <a:ext uri="{FF2B5EF4-FFF2-40B4-BE49-F238E27FC236}">
                <a16:creationId xmlns:a16="http://schemas.microsoft.com/office/drawing/2014/main" id="{8E1BFD82-D0A5-454D-A3E6-F4401E7FE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49" y="2443596"/>
            <a:ext cx="2345090" cy="166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2F1F7E00-5B5A-4F98-82BD-41F7704179A3}"/>
              </a:ext>
            </a:extLst>
          </p:cNvPr>
          <p:cNvSpPr/>
          <p:nvPr/>
        </p:nvSpPr>
        <p:spPr>
          <a:xfrm>
            <a:off x="9642783" y="2960927"/>
            <a:ext cx="945534" cy="73131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88733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03FEB1-5842-4FCC-A5A4-8AD00E4F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194" y="742026"/>
            <a:ext cx="8596668" cy="737216"/>
          </a:xfrm>
        </p:spPr>
        <p:txBody>
          <a:bodyPr/>
          <a:lstStyle/>
          <a:p>
            <a:pPr algn="ctr"/>
            <a:r>
              <a:rPr lang="es-CL" b="1">
                <a:latin typeface="Arial" panose="020B0604020202020204" pitchFamily="34" charset="0"/>
                <a:cs typeface="Arial" panose="020B0604020202020204" pitchFamily="34" charset="0"/>
              </a:rPr>
              <a:t>CONCLUSIÓN</a:t>
            </a:r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9A3425-66DE-4BE7-8D16-B17A93AA5B81}"/>
              </a:ext>
            </a:extLst>
          </p:cNvPr>
          <p:cNvSpPr/>
          <p:nvPr/>
        </p:nvSpPr>
        <p:spPr>
          <a:xfrm>
            <a:off x="3472619" y="1529445"/>
            <a:ext cx="4669818" cy="480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PUESTO DE MANDO TÁCTICO</a:t>
            </a:r>
          </a:p>
        </p:txBody>
      </p:sp>
      <p:pic>
        <p:nvPicPr>
          <p:cNvPr id="9" name="3 Imagen">
            <a:extLst>
              <a:ext uri="{FF2B5EF4-FFF2-40B4-BE49-F238E27FC236}">
                <a16:creationId xmlns:a16="http://schemas.microsoft.com/office/drawing/2014/main" id="{AFA5B0CC-BB02-4C00-8CFD-213EFDC30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" y="145142"/>
            <a:ext cx="2008260" cy="2260601"/>
          </a:xfrm>
          <a:prstGeom prst="rect">
            <a:avLst/>
          </a:prstGeom>
        </p:spPr>
      </p:pic>
      <p:pic>
        <p:nvPicPr>
          <p:cNvPr id="10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620B32E9-A1C0-4F0E-9AC7-B3F8EAD01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17" y="134257"/>
            <a:ext cx="1366157" cy="174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hile, conmocionado ante el asesinato de tres carabineros en una emboscada:  &quot;Es el ataque más brutal que se recuerda&quot; | Internacional">
            <a:extLst>
              <a:ext uri="{FF2B5EF4-FFF2-40B4-BE49-F238E27FC236}">
                <a16:creationId xmlns:a16="http://schemas.microsoft.com/office/drawing/2014/main" id="{485FB02F-1B8A-49F9-B48F-E70806B413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96D661E6-E858-49CE-85B3-7F143884009C}"/>
              </a:ext>
            </a:extLst>
          </p:cNvPr>
          <p:cNvSpPr/>
          <p:nvPr/>
        </p:nvSpPr>
        <p:spPr>
          <a:xfrm>
            <a:off x="1872342" y="2515208"/>
            <a:ext cx="8233520" cy="41033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ES FUNDAMENTAL Y VITAL EL CORRECTO EMPLEO DEL PUESTO DE MANDO, ASI COMO DETERMINAR EL TIPO DE PUESTO DE MANDO QUE SE DEBE EMPLEAR PARA CADA SITUACIÓN.</a:t>
            </a:r>
          </a:p>
          <a:p>
            <a:pPr algn="just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EL TRABAJO EN EQUIPO DEBE SER CONSTANTE DONDE CADA PERSONA DEBE ENTENDER LA IMPORTANCIA DE SU FUNCIÓN.</a:t>
            </a:r>
          </a:p>
          <a:p>
            <a:pPr algn="just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TODO LO ANTERIOR DETERMINARÁ EL ÉXITO O FRACASO DE UNA MISIÓN.</a:t>
            </a:r>
          </a:p>
        </p:txBody>
      </p:sp>
    </p:spTree>
    <p:extLst>
      <p:ext uri="{BB962C8B-B14F-4D97-AF65-F5344CB8AC3E}">
        <p14:creationId xmlns:p14="http://schemas.microsoft.com/office/powerpoint/2010/main" val="266097989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3344</TotalTime>
  <Words>288</Words>
  <Application>Microsoft Office PowerPoint</Application>
  <PresentationFormat>Panorámica</PresentationFormat>
  <Paragraphs>77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Calibri</vt:lpstr>
      <vt:lpstr>Trebuchet MS</vt:lpstr>
      <vt:lpstr>Wingdings 3</vt:lpstr>
      <vt:lpstr>Faceta</vt:lpstr>
      <vt:lpstr>PUESTO DE MANDO EN LAS UNIDADES IM</vt:lpstr>
      <vt:lpstr>¿QUE ES UN PUESTO DE MANDO?</vt:lpstr>
      <vt:lpstr>IMPORTANCIA Y CAPACIDADES</vt:lpstr>
      <vt:lpstr>TIPOS DE PUESTO DE MANDO</vt:lpstr>
      <vt:lpstr>TIPOS DE PUESTO DE MANDO</vt:lpstr>
      <vt:lpstr>TIPOS DE PUESTO DE MANDO</vt:lpstr>
      <vt:lpstr>CONCLUSIÓN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PUESTO DE MANDO EN LAS UNIDADES IM</dc:title>
  <dc:creator>Belen Saez</dc:creator>
  <cp:lastModifiedBy>Belen Saez</cp:lastModifiedBy>
  <cp:revision>20</cp:revision>
  <dcterms:created xsi:type="dcterms:W3CDTF">2025-03-25T17:50:43Z</dcterms:created>
  <dcterms:modified xsi:type="dcterms:W3CDTF">2025-04-09T11:17:26Z</dcterms:modified>
</cp:coreProperties>
</file>