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56" r:id="rId2"/>
    <p:sldId id="268" r:id="rId3"/>
    <p:sldId id="284" r:id="rId4"/>
    <p:sldId id="285" r:id="rId5"/>
    <p:sldId id="290" r:id="rId6"/>
    <p:sldId id="286" r:id="rId7"/>
    <p:sldId id="287" r:id="rId8"/>
    <p:sldId id="288" r:id="rId9"/>
    <p:sldId id="289" r:id="rId10"/>
    <p:sldId id="291" r:id="rId11"/>
    <p:sldId id="292" r:id="rId12"/>
    <p:sldId id="293" r:id="rId13"/>
    <p:sldId id="296" r:id="rId14"/>
  </p:sldIdLst>
  <p:sldSz cx="9144000" cy="6858000" type="screen4x3"/>
  <p:notesSz cx="6858000" cy="9144000"/>
  <p:defaultTextStyle>
    <a:defPPr>
      <a:defRPr lang="es-C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3C2FFA5D-87B4-456A-9821-1D502468CF0F}" styleName="Estilo temático 1 - Énfasis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D5ABB26-0587-4C30-8999-92F81FD0307C}" styleName="Sin estilo ni cuadrícula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D7AC3CCA-C797-4891-BE02-D94E43425B78}" styleName="Estilo medio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636" autoAdjust="0"/>
    <p:restoredTop sz="92965" autoAdjust="0"/>
  </p:normalViewPr>
  <p:slideViewPr>
    <p:cSldViewPr>
      <p:cViewPr varScale="1">
        <p:scale>
          <a:sx n="106" d="100"/>
          <a:sy n="106" d="100"/>
        </p:scale>
        <p:origin x="1824" y="14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D39161A-9BA1-47DA-B22A-992C27CA2ADC}" type="datetimeFigureOut">
              <a:rPr lang="es-CL" smtClean="0"/>
              <a:pPr/>
              <a:t>03-03-2023</a:t>
            </a:fld>
            <a:endParaRPr lang="es-CL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FD116DD-4459-467A-9635-79D64D7AFA1A}" type="slidenum">
              <a:rPr lang="es-CL" smtClean="0"/>
              <a:pPr/>
              <a:t>‹Nº›</a:t>
            </a:fld>
            <a:endParaRPr 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8367FA-A664-4E8F-834F-5AD0DD9AAB34}" type="datetimeFigureOut">
              <a:rPr lang="es-CL"/>
              <a:pPr>
                <a:defRPr/>
              </a:pPr>
              <a:t>03-03-2023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E3675E-4975-4CA0-BB7D-B811039BF5FF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CC5C23-DFDE-49C6-A054-B500BEB1A0A9}" type="datetimeFigureOut">
              <a:rPr lang="es-CL"/>
              <a:pPr>
                <a:defRPr/>
              </a:pPr>
              <a:t>03-03-2023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23E959-99F4-4D4C-BCD8-69824CCDF05D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58C62E-9EA0-4DE9-AF28-5D82D5A10769}" type="datetimeFigureOut">
              <a:rPr lang="es-CL"/>
              <a:pPr>
                <a:defRPr/>
              </a:pPr>
              <a:t>03-03-2023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24CDDA-1F59-4AFF-8A42-97BCF856D07E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919182-B861-4FF4-BB67-86110BEB820E}" type="datetimeFigureOut">
              <a:rPr lang="es-CL"/>
              <a:pPr>
                <a:defRPr/>
              </a:pPr>
              <a:t>03-03-2023</a:t>
            </a:fld>
            <a:endParaRPr lang="es-C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051AE5-079A-4428-8414-72877CEEFF60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068C6C-D6A0-4E48-BCB8-472146FD9FDC}" type="datetimeFigureOut">
              <a:rPr lang="es-CL"/>
              <a:pPr>
                <a:defRPr/>
              </a:pPr>
              <a:t>03-03-2023</a:t>
            </a:fld>
            <a:endParaRPr lang="es-CL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7F74D7-2BF8-49D6-823F-A073A794190D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961CE1-231C-44EA-9FBA-54FDA5BBCF8B}" type="datetimeFigureOut">
              <a:rPr lang="es-CL"/>
              <a:pPr>
                <a:defRPr/>
              </a:pPr>
              <a:t>03-03-2023</a:t>
            </a:fld>
            <a:endParaRPr lang="es-CL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1F4BD0-582F-421E-8013-5E1510596AF7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390118-9502-4972-89F8-1CB6D91485CE}" type="datetimeFigureOut">
              <a:rPr lang="es-CL"/>
              <a:pPr>
                <a:defRPr/>
              </a:pPr>
              <a:t>03-03-2023</a:t>
            </a:fld>
            <a:endParaRPr lang="es-CL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5AE9DF-C516-453E-81EF-834B913C38C0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DB9C39-AA68-404F-A00F-993DECBC36FF}" type="datetimeFigureOut">
              <a:rPr lang="es-CL"/>
              <a:pPr>
                <a:defRPr/>
              </a:pPr>
              <a:t>03-03-2023</a:t>
            </a:fld>
            <a:endParaRPr lang="es-C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F42132-B1D1-40FA-8DFE-529780F7D78B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CL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DAC357-C6B1-4CF6-8421-FA09CE6B0A02}" type="datetimeFigureOut">
              <a:rPr lang="es-CL"/>
              <a:pPr>
                <a:defRPr/>
              </a:pPr>
              <a:t>03-03-2023</a:t>
            </a:fld>
            <a:endParaRPr lang="es-C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C5EAA5-6412-447B-946D-EDEF67FCC67A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6EEB6A-4244-462C-8A38-6777432D825B}" type="datetimeFigureOut">
              <a:rPr lang="es-CL"/>
              <a:pPr>
                <a:defRPr/>
              </a:pPr>
              <a:t>03-03-2023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07729E-897C-45E8-AEA4-8B284702384E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5921DB-7395-4678-90BF-B03BA8DEF3B0}" type="datetimeFigureOut">
              <a:rPr lang="es-CL"/>
              <a:pPr>
                <a:defRPr/>
              </a:pPr>
              <a:t>03-03-2023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7B9A10-0E13-4688-822C-D196947BF560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s-CL" smtClean="0"/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 smtClean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59EC721-BE35-4C6A-91C2-7F4D17FBFB84}" type="datetimeFigureOut">
              <a:rPr lang="es-CL"/>
              <a:pPr>
                <a:defRPr/>
              </a:pPr>
              <a:t>03-03-2023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BB88819-52C2-4326-A9CC-AD1E66715D5B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.xml"/><Relationship Id="rId5" Type="http://schemas.openxmlformats.org/officeDocument/2006/relationships/image" Target="../media/image5.jpe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2.xml"/><Relationship Id="rId5" Type="http://schemas.openxmlformats.org/officeDocument/2006/relationships/image" Target="../media/image7.png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6 Imagen" descr="vineta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715125" y="4181475"/>
            <a:ext cx="2428875" cy="2676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11 Rectángulo"/>
          <p:cNvSpPr/>
          <p:nvPr/>
        </p:nvSpPr>
        <p:spPr>
          <a:xfrm>
            <a:off x="0" y="2401888"/>
            <a:ext cx="9144000" cy="1441450"/>
          </a:xfrm>
          <a:prstGeom prst="rect">
            <a:avLst/>
          </a:prstGeom>
          <a:solidFill>
            <a:schemeClr val="tx1">
              <a:alpha val="59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s-CL" dirty="0"/>
          </a:p>
        </p:txBody>
      </p:sp>
      <p:pic>
        <p:nvPicPr>
          <p:cNvPr id="2054" name="2 Imagen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5288" y="2071688"/>
            <a:ext cx="2058987" cy="2103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5" name="3 CuadroTexto"/>
          <p:cNvSpPr txBox="1">
            <a:spLocks noChangeArrowheads="1"/>
          </p:cNvSpPr>
          <p:nvPr/>
        </p:nvSpPr>
        <p:spPr bwMode="auto">
          <a:xfrm>
            <a:off x="3043238" y="2786063"/>
            <a:ext cx="6024406" cy="615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CL" altLang="es-CL" sz="3400" b="1" dirty="0" smtClean="0">
                <a:solidFill>
                  <a:schemeClr val="bg1"/>
                </a:solidFill>
                <a:ea typeface="MS PGothic" pitchFamily="34" charset="-128"/>
              </a:rPr>
              <a:t>Comportamiento en la mesa</a:t>
            </a:r>
            <a:endParaRPr lang="es-CL" altLang="es-CL" sz="3400" b="1" dirty="0">
              <a:solidFill>
                <a:schemeClr val="bg1"/>
              </a:solidFill>
              <a:ea typeface="MS PGothic" pitchFamily="34" charset="-128"/>
            </a:endParaRPr>
          </a:p>
        </p:txBody>
      </p:sp>
      <p:sp>
        <p:nvSpPr>
          <p:cNvPr id="8" name="3 CuadroTexto"/>
          <p:cNvSpPr txBox="1">
            <a:spLocks noChangeArrowheads="1"/>
          </p:cNvSpPr>
          <p:nvPr/>
        </p:nvSpPr>
        <p:spPr bwMode="auto">
          <a:xfrm>
            <a:off x="3166602" y="3357562"/>
            <a:ext cx="474521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CL" altLang="es-CL" sz="16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MS PGothic" pitchFamily="34" charset="-128"/>
              </a:rPr>
              <a:t>Ref</a:t>
            </a:r>
            <a:r>
              <a:rPr lang="es-CL" altLang="es-CL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MS PGothic" pitchFamily="34" charset="-128"/>
              </a:rPr>
              <a:t>: “Manual del Cadete”.</a:t>
            </a:r>
          </a:p>
          <a:p>
            <a:r>
              <a:rPr lang="es-CL" altLang="es-CL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MS PGothic" pitchFamily="34" charset="-128"/>
              </a:rPr>
              <a:t>        “Manual de urbanidad y buenas maneras”</a:t>
            </a:r>
            <a:endParaRPr lang="es-CL" altLang="es-CL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MS PGothic" pitchFamily="34" charset="-128"/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9144000" cy="1071546"/>
          </a:xfrm>
          <a:prstGeom prst="rect">
            <a:avLst/>
          </a:prstGeom>
          <a:solidFill>
            <a:schemeClr val="tx1">
              <a:alpha val="59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s-CL" dirty="0"/>
          </a:p>
        </p:txBody>
      </p:sp>
      <p:sp>
        <p:nvSpPr>
          <p:cNvPr id="7" name="3 CuadroTexto"/>
          <p:cNvSpPr txBox="1">
            <a:spLocks noChangeArrowheads="1"/>
          </p:cNvSpPr>
          <p:nvPr/>
        </p:nvSpPr>
        <p:spPr bwMode="auto">
          <a:xfrm>
            <a:off x="0" y="214290"/>
            <a:ext cx="9144000" cy="615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s-CL" altLang="es-CL" sz="3400" b="1" dirty="0" smtClean="0">
                <a:solidFill>
                  <a:schemeClr val="bg1"/>
                </a:solidFill>
                <a:ea typeface="MS PGothic" pitchFamily="34" charset="-128"/>
              </a:rPr>
              <a:t>Normas generales</a:t>
            </a:r>
            <a:endParaRPr lang="es-CL" altLang="es-CL" sz="3400" b="1" dirty="0">
              <a:solidFill>
                <a:schemeClr val="bg1"/>
              </a:solidFill>
              <a:ea typeface="MS PGothic" pitchFamily="34" charset="-128"/>
            </a:endParaRPr>
          </a:p>
        </p:txBody>
      </p:sp>
      <p:pic>
        <p:nvPicPr>
          <p:cNvPr id="8" name="2 Imagen"/>
          <p:cNvPicPr>
            <a:picLocks noChangeAspect="1"/>
          </p:cNvPicPr>
          <p:nvPr/>
        </p:nvPicPr>
        <p:blipFill>
          <a:blip r:embed="rId2" cstate="print"/>
          <a:srcRect l="4644" t="5758" r="11767" b="7871"/>
          <a:stretch>
            <a:fillRect/>
          </a:stretch>
        </p:blipFill>
        <p:spPr bwMode="auto">
          <a:xfrm>
            <a:off x="65898" y="44040"/>
            <a:ext cx="928694" cy="9803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Text Box 10"/>
          <p:cNvSpPr txBox="1">
            <a:spLocks noChangeArrowheads="1"/>
          </p:cNvSpPr>
          <p:nvPr/>
        </p:nvSpPr>
        <p:spPr bwMode="auto">
          <a:xfrm>
            <a:off x="994592" y="1484784"/>
            <a:ext cx="7033792" cy="4953664"/>
          </a:xfrm>
          <a:prstGeom prst="rect">
            <a:avLst/>
          </a:prstGeom>
          <a:solidFill>
            <a:schemeClr val="tx1">
              <a:alpha val="50000"/>
            </a:schemeClr>
          </a:solidFill>
          <a:ln w="9525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 wrap="square">
            <a:spAutoFit/>
          </a:bodyPr>
          <a:lstStyle/>
          <a:p>
            <a:pPr marL="533400" indent="-533400" algn="just" fontAlgn="auto">
              <a:lnSpc>
                <a:spcPct val="135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0" algn="l"/>
              </a:tabLst>
              <a:defRPr/>
            </a:pPr>
            <a:r>
              <a:rPr lang="es-CL" altLang="es-CL" sz="1800" dirty="0" smtClean="0">
                <a:solidFill>
                  <a:schemeClr val="bg1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Cada cadete tiene asignado un puesto en la mesa de su escuadra, no pudiendo cambiarse de ella sin autorización.</a:t>
            </a:r>
          </a:p>
          <a:p>
            <a:pPr marL="533400" indent="-533400" algn="just" fontAlgn="auto">
              <a:lnSpc>
                <a:spcPct val="135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0" algn="l"/>
              </a:tabLst>
              <a:defRPr/>
            </a:pPr>
            <a:r>
              <a:rPr lang="es-CL" altLang="es-CL" dirty="0" smtClean="0">
                <a:solidFill>
                  <a:schemeClr val="bg1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Mantener en todo momento las normas de urbanidad de un cadete naval.</a:t>
            </a:r>
          </a:p>
          <a:p>
            <a:pPr marL="533400" indent="-533400" algn="just" fontAlgn="auto">
              <a:lnSpc>
                <a:spcPct val="135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0" algn="l"/>
              </a:tabLst>
              <a:defRPr/>
            </a:pPr>
            <a:r>
              <a:rPr lang="es-CL" altLang="es-CL" sz="1800" dirty="0" smtClean="0">
                <a:solidFill>
                  <a:schemeClr val="bg1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Es obligación de cada cadete comer la totalidad del rancho que se sirva.</a:t>
            </a:r>
          </a:p>
          <a:p>
            <a:pPr marL="533400" indent="-533400" algn="just" fontAlgn="auto">
              <a:lnSpc>
                <a:spcPct val="135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0" algn="l"/>
              </a:tabLst>
              <a:defRPr/>
            </a:pPr>
            <a:r>
              <a:rPr lang="es-CL" altLang="es-CL" dirty="0" smtClean="0">
                <a:solidFill>
                  <a:schemeClr val="bg1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Está prohibido el diálogo informal entre cadetes y mayordomos.</a:t>
            </a:r>
          </a:p>
          <a:p>
            <a:pPr marL="533400" indent="-533400" algn="just" fontAlgn="auto">
              <a:lnSpc>
                <a:spcPct val="135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0" algn="l"/>
              </a:tabLst>
              <a:defRPr/>
            </a:pPr>
            <a:r>
              <a:rPr lang="es-CL" altLang="es-CL" sz="1800" dirty="0" smtClean="0">
                <a:solidFill>
                  <a:schemeClr val="bg1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Evitar conversaciones que provoquen alguna discusión entre los cadetes (religión, política, deporte, etc.)</a:t>
            </a:r>
          </a:p>
          <a:p>
            <a:pPr marL="533400" indent="-533400" algn="just" fontAlgn="auto">
              <a:lnSpc>
                <a:spcPct val="135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0" algn="l"/>
              </a:tabLst>
              <a:defRPr/>
            </a:pPr>
            <a:r>
              <a:rPr lang="es-CL" altLang="es-CL" dirty="0" smtClean="0">
                <a:solidFill>
                  <a:schemeClr val="bg1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Cuando uno es invitado a una casa, debe llevar un regalo para el dueño de casa y otro para la dueña de casa. Vino (carmenere</a:t>
            </a:r>
            <a:r>
              <a:rPr lang="es-CL" altLang="es-CL" dirty="0">
                <a:solidFill>
                  <a:schemeClr val="bg1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 </a:t>
            </a:r>
            <a:r>
              <a:rPr lang="es-CL" altLang="es-CL" dirty="0" smtClean="0">
                <a:solidFill>
                  <a:schemeClr val="bg1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idealmente), flores o chocolates.</a:t>
            </a:r>
            <a:endParaRPr lang="es-CL" altLang="es-CL" sz="1800" dirty="0" smtClean="0">
              <a:solidFill>
                <a:schemeClr val="bg1"/>
              </a:solidFill>
              <a:latin typeface="Arial" pitchFamily="34" charset="0"/>
              <a:ea typeface="MS PGothic" pitchFamily="34" charset="-128"/>
              <a:cs typeface="Arial" pitchFamily="34" charset="0"/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9144000" cy="1071546"/>
          </a:xfrm>
          <a:prstGeom prst="rect">
            <a:avLst/>
          </a:prstGeom>
          <a:solidFill>
            <a:schemeClr val="tx1">
              <a:alpha val="59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s-CL" dirty="0"/>
          </a:p>
        </p:txBody>
      </p:sp>
      <p:sp>
        <p:nvSpPr>
          <p:cNvPr id="7" name="3 CuadroTexto"/>
          <p:cNvSpPr txBox="1">
            <a:spLocks noChangeArrowheads="1"/>
          </p:cNvSpPr>
          <p:nvPr/>
        </p:nvSpPr>
        <p:spPr bwMode="auto">
          <a:xfrm>
            <a:off x="0" y="214290"/>
            <a:ext cx="9144000" cy="615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s-CL" altLang="es-CL" sz="3400" b="1" dirty="0" smtClean="0">
                <a:solidFill>
                  <a:schemeClr val="bg1"/>
                </a:solidFill>
                <a:ea typeface="MS PGothic" pitchFamily="34" charset="-128"/>
              </a:rPr>
              <a:t>Normas en la mesa</a:t>
            </a:r>
            <a:endParaRPr lang="es-CL" altLang="es-CL" sz="3400" b="1" dirty="0">
              <a:solidFill>
                <a:schemeClr val="bg1"/>
              </a:solidFill>
              <a:ea typeface="MS PGothic" pitchFamily="34" charset="-128"/>
            </a:endParaRPr>
          </a:p>
        </p:txBody>
      </p:sp>
      <p:pic>
        <p:nvPicPr>
          <p:cNvPr id="8" name="2 Imagen"/>
          <p:cNvPicPr>
            <a:picLocks noChangeAspect="1"/>
          </p:cNvPicPr>
          <p:nvPr/>
        </p:nvPicPr>
        <p:blipFill>
          <a:blip r:embed="rId4" cstate="print"/>
          <a:srcRect l="4644" t="5758" r="11767" b="7871"/>
          <a:stretch>
            <a:fillRect/>
          </a:stretch>
        </p:blipFill>
        <p:spPr bwMode="auto">
          <a:xfrm>
            <a:off x="65898" y="44040"/>
            <a:ext cx="928694" cy="9803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AutoShape 2" descr="You can dine like the Crawleys at a Downton Abbey themed dinner this  Christmas - Wales Onlin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1412776"/>
            <a:ext cx="6858000" cy="5143500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7291611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9144000" cy="1071546"/>
          </a:xfrm>
          <a:prstGeom prst="rect">
            <a:avLst/>
          </a:prstGeom>
          <a:solidFill>
            <a:schemeClr val="tx1">
              <a:alpha val="59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s-CL" dirty="0"/>
          </a:p>
        </p:txBody>
      </p:sp>
      <p:sp>
        <p:nvSpPr>
          <p:cNvPr id="7" name="3 CuadroTexto"/>
          <p:cNvSpPr txBox="1">
            <a:spLocks noChangeArrowheads="1"/>
          </p:cNvSpPr>
          <p:nvPr/>
        </p:nvSpPr>
        <p:spPr bwMode="auto">
          <a:xfrm>
            <a:off x="0" y="214290"/>
            <a:ext cx="9144000" cy="615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s-CL" altLang="es-CL" sz="3400" b="1" dirty="0" smtClean="0">
                <a:solidFill>
                  <a:schemeClr val="bg1"/>
                </a:solidFill>
                <a:ea typeface="MS PGothic" pitchFamily="34" charset="-128"/>
              </a:rPr>
              <a:t>Normas en la mesa</a:t>
            </a:r>
            <a:endParaRPr lang="es-CL" altLang="es-CL" sz="3400" b="1" dirty="0">
              <a:solidFill>
                <a:schemeClr val="bg1"/>
              </a:solidFill>
              <a:ea typeface="MS PGothic" pitchFamily="34" charset="-128"/>
            </a:endParaRPr>
          </a:p>
        </p:txBody>
      </p:sp>
      <p:pic>
        <p:nvPicPr>
          <p:cNvPr id="8" name="2 Imagen"/>
          <p:cNvPicPr>
            <a:picLocks noChangeAspect="1"/>
          </p:cNvPicPr>
          <p:nvPr/>
        </p:nvPicPr>
        <p:blipFill>
          <a:blip r:embed="rId2" cstate="print"/>
          <a:srcRect l="4644" t="5758" r="11767" b="7871"/>
          <a:stretch>
            <a:fillRect/>
          </a:stretch>
        </p:blipFill>
        <p:spPr bwMode="auto">
          <a:xfrm>
            <a:off x="65898" y="44040"/>
            <a:ext cx="928694" cy="9803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AutoShape 2" descr="You can dine like the Crawleys at a Downton Abbey themed dinner this  Christmas - Wales Onlin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47664" y="1700808"/>
            <a:ext cx="6388088" cy="4791066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17517559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9144000" cy="1071546"/>
          </a:xfrm>
          <a:prstGeom prst="rect">
            <a:avLst/>
          </a:prstGeom>
          <a:solidFill>
            <a:schemeClr val="tx1">
              <a:alpha val="59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s-CL" dirty="0"/>
          </a:p>
        </p:txBody>
      </p:sp>
      <p:sp>
        <p:nvSpPr>
          <p:cNvPr id="7" name="3 CuadroTexto"/>
          <p:cNvSpPr txBox="1">
            <a:spLocks noChangeArrowheads="1"/>
          </p:cNvSpPr>
          <p:nvPr/>
        </p:nvSpPr>
        <p:spPr bwMode="auto">
          <a:xfrm>
            <a:off x="0" y="214290"/>
            <a:ext cx="9144000" cy="615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s-CL" altLang="es-CL" sz="3400" b="1" dirty="0" smtClean="0">
                <a:solidFill>
                  <a:schemeClr val="bg1"/>
                </a:solidFill>
                <a:ea typeface="MS PGothic" pitchFamily="34" charset="-128"/>
              </a:rPr>
              <a:t>Normas en la mesa</a:t>
            </a:r>
            <a:endParaRPr lang="es-CL" altLang="es-CL" sz="3400" b="1" dirty="0">
              <a:solidFill>
                <a:schemeClr val="bg1"/>
              </a:solidFill>
              <a:ea typeface="MS PGothic" pitchFamily="34" charset="-128"/>
            </a:endParaRPr>
          </a:p>
        </p:txBody>
      </p:sp>
      <p:pic>
        <p:nvPicPr>
          <p:cNvPr id="8" name="2 Imagen"/>
          <p:cNvPicPr>
            <a:picLocks noChangeAspect="1"/>
          </p:cNvPicPr>
          <p:nvPr/>
        </p:nvPicPr>
        <p:blipFill>
          <a:blip r:embed="rId4" cstate="print"/>
          <a:srcRect l="4644" t="5758" r="11767" b="7871"/>
          <a:stretch>
            <a:fillRect/>
          </a:stretch>
        </p:blipFill>
        <p:spPr bwMode="auto">
          <a:xfrm>
            <a:off x="65898" y="44040"/>
            <a:ext cx="928694" cy="9803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AutoShape 2" descr="You can dine like the Crawleys at a Downton Abbey themed dinner this  Christmas - Wales Onlin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55576" y="1285836"/>
            <a:ext cx="7578685" cy="5386723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35895620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9144000" cy="1071546"/>
          </a:xfrm>
          <a:prstGeom prst="rect">
            <a:avLst/>
          </a:prstGeom>
          <a:solidFill>
            <a:schemeClr val="tx1">
              <a:alpha val="59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s-CL" dirty="0"/>
          </a:p>
        </p:txBody>
      </p:sp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0" y="214290"/>
            <a:ext cx="9144000" cy="615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s-CL" altLang="es-CL" sz="3400" b="1" dirty="0" smtClean="0">
                <a:solidFill>
                  <a:schemeClr val="bg1"/>
                </a:solidFill>
                <a:ea typeface="MS PGothic" pitchFamily="34" charset="-128"/>
              </a:rPr>
              <a:t>Normas en la mesa</a:t>
            </a:r>
            <a:endParaRPr lang="es-CL" altLang="es-CL" sz="3400" b="1" dirty="0">
              <a:solidFill>
                <a:schemeClr val="bg1"/>
              </a:solidFill>
              <a:ea typeface="MS PGothic" pitchFamily="34" charset="-128"/>
            </a:endParaRPr>
          </a:p>
        </p:txBody>
      </p:sp>
      <p:pic>
        <p:nvPicPr>
          <p:cNvPr id="5" name="2 Imagen"/>
          <p:cNvPicPr>
            <a:picLocks noChangeAspect="1"/>
          </p:cNvPicPr>
          <p:nvPr/>
        </p:nvPicPr>
        <p:blipFill>
          <a:blip r:embed="rId2" cstate="print"/>
          <a:srcRect l="4644" t="5758" r="11767" b="7871"/>
          <a:stretch>
            <a:fillRect/>
          </a:stretch>
        </p:blipFill>
        <p:spPr bwMode="auto">
          <a:xfrm>
            <a:off x="65898" y="44040"/>
            <a:ext cx="928694" cy="9803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07132" y="1303835"/>
            <a:ext cx="6529736" cy="2678866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9" name="AutoShape 4" descr="Tipos de cop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pic>
        <p:nvPicPr>
          <p:cNvPr id="10" name="Imagen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74908" y="4212285"/>
            <a:ext cx="5850524" cy="2304256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50051475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9144000" cy="1071546"/>
          </a:xfrm>
          <a:prstGeom prst="rect">
            <a:avLst/>
          </a:prstGeom>
          <a:solidFill>
            <a:schemeClr val="tx1">
              <a:alpha val="59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s-CL" dirty="0"/>
          </a:p>
        </p:txBody>
      </p:sp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0" y="214290"/>
            <a:ext cx="9144000" cy="615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s-CL" altLang="es-CL" sz="3400" b="1" dirty="0" smtClean="0">
                <a:solidFill>
                  <a:schemeClr val="bg1"/>
                </a:solidFill>
                <a:ea typeface="MS PGothic" pitchFamily="34" charset="-128"/>
              </a:rPr>
              <a:t>Normas en la mesa</a:t>
            </a:r>
            <a:endParaRPr lang="es-CL" altLang="es-CL" sz="3400" b="1" dirty="0">
              <a:solidFill>
                <a:schemeClr val="bg1"/>
              </a:solidFill>
              <a:ea typeface="MS PGothic" pitchFamily="34" charset="-128"/>
            </a:endParaRPr>
          </a:p>
        </p:txBody>
      </p:sp>
      <p:pic>
        <p:nvPicPr>
          <p:cNvPr id="5" name="2 Imagen"/>
          <p:cNvPicPr>
            <a:picLocks noChangeAspect="1"/>
          </p:cNvPicPr>
          <p:nvPr/>
        </p:nvPicPr>
        <p:blipFill>
          <a:blip r:embed="rId2" cstate="print"/>
          <a:srcRect l="4644" t="5758" r="11767" b="7871"/>
          <a:stretch>
            <a:fillRect/>
          </a:stretch>
        </p:blipFill>
        <p:spPr bwMode="auto">
          <a:xfrm>
            <a:off x="65898" y="44040"/>
            <a:ext cx="928694" cy="9803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AutoShape 4" descr="Tipos de cop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sp>
        <p:nvSpPr>
          <p:cNvPr id="11" name="Text Box 10"/>
          <p:cNvSpPr txBox="1">
            <a:spLocks noChangeArrowheads="1"/>
          </p:cNvSpPr>
          <p:nvPr/>
        </p:nvSpPr>
        <p:spPr bwMode="auto">
          <a:xfrm>
            <a:off x="993601" y="1340768"/>
            <a:ext cx="7033792" cy="5327612"/>
          </a:xfrm>
          <a:prstGeom prst="rect">
            <a:avLst/>
          </a:prstGeom>
          <a:solidFill>
            <a:schemeClr val="tx1">
              <a:alpha val="50000"/>
            </a:schemeClr>
          </a:solidFill>
          <a:ln w="9525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 wrap="square">
            <a:spAutoFit/>
          </a:bodyPr>
          <a:lstStyle/>
          <a:p>
            <a:pPr marL="533400" indent="-533400" algn="just" fontAlgn="auto">
              <a:lnSpc>
                <a:spcPct val="135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0" algn="l"/>
              </a:tabLst>
              <a:defRPr/>
            </a:pPr>
            <a:r>
              <a:rPr lang="es-CL" altLang="es-CL" sz="1800" dirty="0" smtClean="0">
                <a:solidFill>
                  <a:schemeClr val="bg1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Cuando se contraen malos hábitos en la mesa privada, será imposible controlarlos en público.</a:t>
            </a:r>
          </a:p>
          <a:p>
            <a:pPr marL="533400" indent="-533400" algn="just" fontAlgn="auto">
              <a:lnSpc>
                <a:spcPct val="135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0" algn="l"/>
              </a:tabLst>
              <a:defRPr/>
            </a:pPr>
            <a:r>
              <a:rPr lang="es-CL" altLang="es-CL" dirty="0" smtClean="0">
                <a:solidFill>
                  <a:schemeClr val="bg1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No tomar asiento en la mesa antes que lo hagan las personas de categoría que lo hagan.</a:t>
            </a:r>
          </a:p>
          <a:p>
            <a:pPr marL="533400" indent="-533400" algn="just" fontAlgn="auto">
              <a:lnSpc>
                <a:spcPct val="135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0" algn="l"/>
              </a:tabLst>
              <a:defRPr/>
            </a:pPr>
            <a:r>
              <a:rPr lang="es-CL" altLang="es-CL" sz="1800" dirty="0" smtClean="0">
                <a:solidFill>
                  <a:schemeClr val="bg1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No se debe inclinar más de lo necesario para comer con aseo y comodidad.</a:t>
            </a:r>
          </a:p>
          <a:p>
            <a:pPr marL="533400" indent="-533400" algn="just" fontAlgn="auto">
              <a:lnSpc>
                <a:spcPct val="135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0" algn="l"/>
              </a:tabLst>
              <a:defRPr/>
            </a:pPr>
            <a:r>
              <a:rPr lang="es-CL" altLang="es-CL" dirty="0" smtClean="0">
                <a:solidFill>
                  <a:schemeClr val="bg1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No apoyar en la mesa todo el antebrazo ni los codos. Ambos brazos a la vista mientras se come.</a:t>
            </a:r>
          </a:p>
          <a:p>
            <a:pPr marL="533400" indent="-533400" algn="just" fontAlgn="auto">
              <a:lnSpc>
                <a:spcPct val="135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0" algn="l"/>
              </a:tabLst>
              <a:defRPr/>
            </a:pPr>
            <a:r>
              <a:rPr lang="es-CL" altLang="es-CL" sz="1800" dirty="0" smtClean="0">
                <a:solidFill>
                  <a:schemeClr val="bg1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Son faltas de educación reclinarse en el respaldo del asiento, apoyarse en la silla del vecino, tocar a las personas con los brazos (“andar en moto”) y estirar las piernas.</a:t>
            </a:r>
          </a:p>
          <a:p>
            <a:pPr marL="533400" indent="-533400" algn="just" fontAlgn="auto">
              <a:lnSpc>
                <a:spcPct val="135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0" algn="l"/>
              </a:tabLst>
              <a:defRPr/>
            </a:pPr>
            <a:r>
              <a:rPr lang="es-CL" altLang="es-CL" dirty="0" smtClean="0">
                <a:solidFill>
                  <a:schemeClr val="bg1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Para alcanzar algo, recibir o pasar el plato, es impropio ponerse de pie o extender el brazo por delante de otras personas. </a:t>
            </a:r>
            <a:endParaRPr lang="es-CL" altLang="es-CL" sz="1800" dirty="0" smtClean="0">
              <a:solidFill>
                <a:schemeClr val="bg1"/>
              </a:solidFill>
              <a:latin typeface="Arial" pitchFamily="34" charset="0"/>
              <a:ea typeface="MS PGothic" pitchFamily="34" charset="-128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467573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9144000" cy="1071546"/>
          </a:xfrm>
          <a:prstGeom prst="rect">
            <a:avLst/>
          </a:prstGeom>
          <a:solidFill>
            <a:schemeClr val="tx1">
              <a:alpha val="59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s-CL" dirty="0"/>
          </a:p>
        </p:txBody>
      </p:sp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0" y="214290"/>
            <a:ext cx="9144000" cy="615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s-CL" altLang="es-CL" sz="3400" b="1" dirty="0" smtClean="0">
                <a:solidFill>
                  <a:schemeClr val="bg1"/>
                </a:solidFill>
                <a:ea typeface="MS PGothic" pitchFamily="34" charset="-128"/>
              </a:rPr>
              <a:t>Normas en la mesa</a:t>
            </a:r>
            <a:endParaRPr lang="es-CL" altLang="es-CL" sz="3400" b="1" dirty="0">
              <a:solidFill>
                <a:schemeClr val="bg1"/>
              </a:solidFill>
              <a:ea typeface="MS PGothic" pitchFamily="34" charset="-128"/>
            </a:endParaRPr>
          </a:p>
        </p:txBody>
      </p:sp>
      <p:pic>
        <p:nvPicPr>
          <p:cNvPr id="5" name="2 Imagen"/>
          <p:cNvPicPr>
            <a:picLocks noChangeAspect="1"/>
          </p:cNvPicPr>
          <p:nvPr/>
        </p:nvPicPr>
        <p:blipFill>
          <a:blip r:embed="rId2" cstate="print"/>
          <a:srcRect l="4644" t="5758" r="11767" b="7871"/>
          <a:stretch>
            <a:fillRect/>
          </a:stretch>
        </p:blipFill>
        <p:spPr bwMode="auto">
          <a:xfrm>
            <a:off x="65898" y="44040"/>
            <a:ext cx="928694" cy="9803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AutoShape 4" descr="Tipos de cop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1640" y="1700808"/>
            <a:ext cx="7620719" cy="4708802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19175341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9144000" cy="1071546"/>
          </a:xfrm>
          <a:prstGeom prst="rect">
            <a:avLst/>
          </a:prstGeom>
          <a:solidFill>
            <a:schemeClr val="tx1">
              <a:alpha val="59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s-CL" dirty="0"/>
          </a:p>
        </p:txBody>
      </p:sp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0" y="214290"/>
            <a:ext cx="9144000" cy="615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s-CL" altLang="es-CL" sz="3400" b="1" dirty="0" smtClean="0">
                <a:solidFill>
                  <a:schemeClr val="bg1"/>
                </a:solidFill>
                <a:ea typeface="MS PGothic" pitchFamily="34" charset="-128"/>
              </a:rPr>
              <a:t>Normas en la mesa</a:t>
            </a:r>
            <a:endParaRPr lang="es-CL" altLang="es-CL" sz="3400" b="1" dirty="0">
              <a:solidFill>
                <a:schemeClr val="bg1"/>
              </a:solidFill>
              <a:ea typeface="MS PGothic" pitchFamily="34" charset="-128"/>
            </a:endParaRPr>
          </a:p>
        </p:txBody>
      </p:sp>
      <p:pic>
        <p:nvPicPr>
          <p:cNvPr id="5" name="2 Imagen"/>
          <p:cNvPicPr>
            <a:picLocks noChangeAspect="1"/>
          </p:cNvPicPr>
          <p:nvPr/>
        </p:nvPicPr>
        <p:blipFill>
          <a:blip r:embed="rId2" cstate="print"/>
          <a:srcRect l="4644" t="5758" r="11767" b="7871"/>
          <a:stretch>
            <a:fillRect/>
          </a:stretch>
        </p:blipFill>
        <p:spPr bwMode="auto">
          <a:xfrm>
            <a:off x="65898" y="44040"/>
            <a:ext cx="928694" cy="9803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AutoShape 4" descr="Tipos de cop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3"/>
          <a:srcRect l="8579" r="61396" b="53449"/>
          <a:stretch/>
        </p:blipFill>
        <p:spPr>
          <a:xfrm>
            <a:off x="6012160" y="1556792"/>
            <a:ext cx="2376265" cy="2121664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10" name="Text Box 10"/>
          <p:cNvSpPr txBox="1">
            <a:spLocks noChangeArrowheads="1"/>
          </p:cNvSpPr>
          <p:nvPr/>
        </p:nvSpPr>
        <p:spPr bwMode="auto">
          <a:xfrm>
            <a:off x="1043608" y="1539036"/>
            <a:ext cx="4319489" cy="4579715"/>
          </a:xfrm>
          <a:prstGeom prst="rect">
            <a:avLst/>
          </a:prstGeom>
          <a:solidFill>
            <a:schemeClr val="tx1">
              <a:alpha val="50000"/>
            </a:schemeClr>
          </a:solidFill>
          <a:ln w="9525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 wrap="square">
            <a:spAutoFit/>
          </a:bodyPr>
          <a:lstStyle/>
          <a:p>
            <a:pPr marL="533400" indent="-533400" algn="just" fontAlgn="auto">
              <a:lnSpc>
                <a:spcPct val="135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0" algn="l"/>
              </a:tabLst>
              <a:defRPr/>
            </a:pPr>
            <a:r>
              <a:rPr lang="es-CL" altLang="es-CL" dirty="0" smtClean="0">
                <a:solidFill>
                  <a:schemeClr val="bg1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Para cortar carne, se utiliza el cuchillo con la mano hábil y el tenedor con la contraria.</a:t>
            </a:r>
          </a:p>
          <a:p>
            <a:pPr marL="533400" indent="-533400" algn="just" fontAlgn="auto">
              <a:lnSpc>
                <a:spcPct val="135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0" algn="l"/>
              </a:tabLst>
              <a:defRPr/>
            </a:pPr>
            <a:r>
              <a:rPr lang="es-CL" altLang="es-CL" dirty="0" smtClean="0">
                <a:solidFill>
                  <a:schemeClr val="bg1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Se corta únicamente la porción que se llevará a la boca con el tenedor dado vuelta y con la mano no hábil.</a:t>
            </a:r>
          </a:p>
          <a:p>
            <a:pPr marL="533400" indent="-533400" algn="just" fontAlgn="auto">
              <a:lnSpc>
                <a:spcPct val="135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0" algn="l"/>
              </a:tabLst>
              <a:defRPr/>
            </a:pPr>
            <a:r>
              <a:rPr lang="es-CL" altLang="es-CL" dirty="0" smtClean="0">
                <a:solidFill>
                  <a:schemeClr val="bg1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En caso de dificultad, se puede dejar el cuchillo en pausa, cambiar de mano el tenedor, tomarlo con la mano de frente y llevarlo a la boca.</a:t>
            </a:r>
          </a:p>
          <a:p>
            <a:pPr marL="533400" indent="-533400" algn="just" fontAlgn="auto">
              <a:lnSpc>
                <a:spcPct val="135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0" algn="l"/>
              </a:tabLst>
              <a:defRPr/>
            </a:pPr>
            <a:r>
              <a:rPr lang="es-CL" altLang="es-CL" sz="1800" dirty="0" smtClean="0">
                <a:solidFill>
                  <a:schemeClr val="bg1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Para empujar la comida, se debe utilizar el cuchillo, no el pan.</a:t>
            </a: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68144" y="4163702"/>
            <a:ext cx="2747908" cy="1857586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45072701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9144000" cy="1071546"/>
          </a:xfrm>
          <a:prstGeom prst="rect">
            <a:avLst/>
          </a:prstGeom>
          <a:solidFill>
            <a:schemeClr val="tx1">
              <a:alpha val="59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s-CL" dirty="0"/>
          </a:p>
        </p:txBody>
      </p:sp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0" y="214290"/>
            <a:ext cx="9144000" cy="615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s-CL" altLang="es-CL" sz="3400" b="1" dirty="0" smtClean="0">
                <a:solidFill>
                  <a:schemeClr val="bg1"/>
                </a:solidFill>
                <a:ea typeface="MS PGothic" pitchFamily="34" charset="-128"/>
              </a:rPr>
              <a:t>Normas en la mesa</a:t>
            </a:r>
            <a:endParaRPr lang="es-CL" altLang="es-CL" sz="3400" b="1" dirty="0">
              <a:solidFill>
                <a:schemeClr val="bg1"/>
              </a:solidFill>
              <a:ea typeface="MS PGothic" pitchFamily="34" charset="-128"/>
            </a:endParaRPr>
          </a:p>
        </p:txBody>
      </p:sp>
      <p:pic>
        <p:nvPicPr>
          <p:cNvPr id="5" name="2 Imagen"/>
          <p:cNvPicPr>
            <a:picLocks noChangeAspect="1"/>
          </p:cNvPicPr>
          <p:nvPr/>
        </p:nvPicPr>
        <p:blipFill>
          <a:blip r:embed="rId2" cstate="print"/>
          <a:srcRect l="4644" t="5758" r="11767" b="7871"/>
          <a:stretch>
            <a:fillRect/>
          </a:stretch>
        </p:blipFill>
        <p:spPr bwMode="auto">
          <a:xfrm>
            <a:off x="65898" y="44040"/>
            <a:ext cx="928694" cy="9803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AutoShape 4" descr="Tipos de cop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9592" y="1412776"/>
            <a:ext cx="2016224" cy="4900544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35896" y="1440640"/>
            <a:ext cx="4772494" cy="2956545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27984" y="4599977"/>
            <a:ext cx="3059541" cy="1713343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4284408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9144000" cy="1071546"/>
          </a:xfrm>
          <a:prstGeom prst="rect">
            <a:avLst/>
          </a:prstGeom>
          <a:solidFill>
            <a:schemeClr val="tx1">
              <a:alpha val="59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s-CL" dirty="0"/>
          </a:p>
        </p:txBody>
      </p:sp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0" y="214290"/>
            <a:ext cx="9144000" cy="615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s-CL" altLang="es-CL" sz="3400" b="1" dirty="0" smtClean="0">
                <a:solidFill>
                  <a:schemeClr val="bg1"/>
                </a:solidFill>
                <a:ea typeface="MS PGothic" pitchFamily="34" charset="-128"/>
              </a:rPr>
              <a:t>Normas en la mesa</a:t>
            </a:r>
            <a:endParaRPr lang="es-CL" altLang="es-CL" sz="3400" b="1" dirty="0">
              <a:solidFill>
                <a:schemeClr val="bg1"/>
              </a:solidFill>
              <a:ea typeface="MS PGothic" pitchFamily="34" charset="-128"/>
            </a:endParaRPr>
          </a:p>
        </p:txBody>
      </p:sp>
      <p:pic>
        <p:nvPicPr>
          <p:cNvPr id="5" name="2 Imagen"/>
          <p:cNvPicPr>
            <a:picLocks noChangeAspect="1"/>
          </p:cNvPicPr>
          <p:nvPr/>
        </p:nvPicPr>
        <p:blipFill>
          <a:blip r:embed="rId2" cstate="print"/>
          <a:srcRect l="4644" t="5758" r="11767" b="7871"/>
          <a:stretch>
            <a:fillRect/>
          </a:stretch>
        </p:blipFill>
        <p:spPr bwMode="auto">
          <a:xfrm>
            <a:off x="65898" y="44040"/>
            <a:ext cx="928694" cy="9803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AutoShape 4" descr="Tipos de cop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sp>
        <p:nvSpPr>
          <p:cNvPr id="10" name="Text Box 10"/>
          <p:cNvSpPr txBox="1">
            <a:spLocks noChangeArrowheads="1"/>
          </p:cNvSpPr>
          <p:nvPr/>
        </p:nvSpPr>
        <p:spPr bwMode="auto">
          <a:xfrm>
            <a:off x="1055104" y="1556792"/>
            <a:ext cx="7033792" cy="4953664"/>
          </a:xfrm>
          <a:prstGeom prst="rect">
            <a:avLst/>
          </a:prstGeom>
          <a:solidFill>
            <a:schemeClr val="tx1">
              <a:alpha val="50000"/>
            </a:schemeClr>
          </a:solidFill>
          <a:ln w="9525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 wrap="square">
            <a:spAutoFit/>
          </a:bodyPr>
          <a:lstStyle/>
          <a:p>
            <a:pPr marL="285750" indent="-285750" algn="just" fontAlgn="auto">
              <a:lnSpc>
                <a:spcPct val="135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0" algn="l"/>
              </a:tabLst>
              <a:defRPr/>
            </a:pPr>
            <a:r>
              <a:rPr lang="es-CL" altLang="es-CL" dirty="0" smtClean="0">
                <a:solidFill>
                  <a:schemeClr val="bg1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No se debe cambiar de sitio el pan que se coloca a la izquierda, ni las copas que están a la derecha.</a:t>
            </a:r>
          </a:p>
          <a:p>
            <a:pPr marL="285750" indent="-285750" algn="just" fontAlgn="auto">
              <a:lnSpc>
                <a:spcPct val="135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0" algn="l"/>
              </a:tabLst>
              <a:defRPr/>
            </a:pPr>
            <a:r>
              <a:rPr lang="es-CL" altLang="es-CL" sz="1800" dirty="0" smtClean="0">
                <a:solidFill>
                  <a:schemeClr val="bg1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El pan puede llevarse a la mesa en trozos o rebanadas pequeños (no la marraqueta entera).</a:t>
            </a:r>
          </a:p>
          <a:p>
            <a:pPr marL="285750" indent="-285750" algn="just" fontAlgn="auto">
              <a:lnSpc>
                <a:spcPct val="135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0" algn="l"/>
              </a:tabLst>
              <a:defRPr/>
            </a:pPr>
            <a:r>
              <a:rPr lang="es-CL" altLang="es-CL" dirty="0" smtClean="0">
                <a:solidFill>
                  <a:schemeClr val="bg1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La parte del pan que llevamos a la boca se debe tomar con la izquierda y rebanarlo con la derecha, sin usar el cuchillo ni separar la miga de la corteza.</a:t>
            </a:r>
          </a:p>
          <a:p>
            <a:pPr marL="285750" indent="-285750" algn="just" fontAlgn="auto">
              <a:lnSpc>
                <a:spcPct val="135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0" algn="l"/>
              </a:tabLst>
              <a:defRPr/>
            </a:pPr>
            <a:r>
              <a:rPr lang="es-CL" altLang="es-CL" sz="1800" dirty="0" smtClean="0">
                <a:solidFill>
                  <a:schemeClr val="bg1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Son actos impropios ofrecer la comida que haya estado en nuestro plato a alguien más.</a:t>
            </a:r>
          </a:p>
          <a:p>
            <a:pPr marL="285750" indent="-285750" algn="just" fontAlgn="auto">
              <a:lnSpc>
                <a:spcPct val="135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0" algn="l"/>
              </a:tabLst>
              <a:defRPr/>
            </a:pPr>
            <a:r>
              <a:rPr lang="es-CL" altLang="es-CL" dirty="0" smtClean="0">
                <a:solidFill>
                  <a:schemeClr val="bg1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No oler ni soplar las comidas.</a:t>
            </a:r>
          </a:p>
          <a:p>
            <a:pPr marL="285750" indent="-285750" algn="just" fontAlgn="auto">
              <a:lnSpc>
                <a:spcPct val="135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0" algn="l"/>
              </a:tabLst>
              <a:defRPr/>
            </a:pPr>
            <a:r>
              <a:rPr lang="es-CL" altLang="es-CL" sz="1800" dirty="0" smtClean="0">
                <a:solidFill>
                  <a:schemeClr val="bg1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No hacer ruidos al comer ni al tomar de las copas o vasos.</a:t>
            </a:r>
          </a:p>
          <a:p>
            <a:pPr marL="285750" indent="-285750" algn="just" fontAlgn="auto">
              <a:lnSpc>
                <a:spcPct val="135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0" algn="l"/>
              </a:tabLst>
              <a:defRPr/>
            </a:pPr>
            <a:r>
              <a:rPr lang="es-CL" altLang="es-CL" dirty="0" smtClean="0">
                <a:solidFill>
                  <a:schemeClr val="bg1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Nunca pararse de la mesa antes del más antiguo o de mayor categoría.</a:t>
            </a:r>
            <a:endParaRPr lang="es-CL" altLang="es-CL" sz="1800" dirty="0" smtClean="0">
              <a:solidFill>
                <a:schemeClr val="bg1"/>
              </a:solidFill>
              <a:latin typeface="Arial" pitchFamily="34" charset="0"/>
              <a:ea typeface="MS PGothic" pitchFamily="34" charset="-128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377885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9144000" cy="1071546"/>
          </a:xfrm>
          <a:prstGeom prst="rect">
            <a:avLst/>
          </a:prstGeom>
          <a:solidFill>
            <a:schemeClr val="tx1">
              <a:alpha val="59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s-CL" dirty="0"/>
          </a:p>
        </p:txBody>
      </p:sp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0" y="214290"/>
            <a:ext cx="9144000" cy="615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s-CL" altLang="es-CL" sz="3400" b="1" dirty="0" smtClean="0">
                <a:solidFill>
                  <a:schemeClr val="bg1"/>
                </a:solidFill>
                <a:ea typeface="MS PGothic" pitchFamily="34" charset="-128"/>
              </a:rPr>
              <a:t>Normas en la mesa</a:t>
            </a:r>
            <a:endParaRPr lang="es-CL" altLang="es-CL" sz="3400" b="1" dirty="0">
              <a:solidFill>
                <a:schemeClr val="bg1"/>
              </a:solidFill>
              <a:ea typeface="MS PGothic" pitchFamily="34" charset="-128"/>
            </a:endParaRPr>
          </a:p>
        </p:txBody>
      </p:sp>
      <p:pic>
        <p:nvPicPr>
          <p:cNvPr id="5" name="2 Imagen"/>
          <p:cNvPicPr>
            <a:picLocks noChangeAspect="1"/>
          </p:cNvPicPr>
          <p:nvPr/>
        </p:nvPicPr>
        <p:blipFill>
          <a:blip r:embed="rId2" cstate="print"/>
          <a:srcRect l="4644" t="5758" r="11767" b="7871"/>
          <a:stretch>
            <a:fillRect/>
          </a:stretch>
        </p:blipFill>
        <p:spPr bwMode="auto">
          <a:xfrm>
            <a:off x="65898" y="44040"/>
            <a:ext cx="928694" cy="9803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AutoShape 4" descr="Tipos de cop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1285836"/>
            <a:ext cx="6768752" cy="5076564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083819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9144000" cy="1071546"/>
          </a:xfrm>
          <a:prstGeom prst="rect">
            <a:avLst/>
          </a:prstGeom>
          <a:solidFill>
            <a:schemeClr val="tx1">
              <a:alpha val="59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s-CL" dirty="0"/>
          </a:p>
        </p:txBody>
      </p:sp>
      <p:sp>
        <p:nvSpPr>
          <p:cNvPr id="7" name="3 CuadroTexto"/>
          <p:cNvSpPr txBox="1">
            <a:spLocks noChangeArrowheads="1"/>
          </p:cNvSpPr>
          <p:nvPr/>
        </p:nvSpPr>
        <p:spPr bwMode="auto">
          <a:xfrm>
            <a:off x="0" y="214290"/>
            <a:ext cx="9144000" cy="615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s-CL" altLang="es-CL" sz="3400" b="1" smtClean="0">
                <a:solidFill>
                  <a:schemeClr val="bg1"/>
                </a:solidFill>
                <a:ea typeface="MS PGothic" pitchFamily="34" charset="-128"/>
              </a:rPr>
              <a:t>Término de la presentación</a:t>
            </a:r>
            <a:endParaRPr lang="es-CL" altLang="es-CL" sz="3400" b="1" dirty="0">
              <a:solidFill>
                <a:schemeClr val="bg1"/>
              </a:solidFill>
              <a:ea typeface="MS PGothic" pitchFamily="34" charset="-128"/>
            </a:endParaRPr>
          </a:p>
        </p:txBody>
      </p:sp>
      <p:pic>
        <p:nvPicPr>
          <p:cNvPr id="8" name="2 Imagen"/>
          <p:cNvPicPr>
            <a:picLocks noChangeAspect="1"/>
          </p:cNvPicPr>
          <p:nvPr/>
        </p:nvPicPr>
        <p:blipFill>
          <a:blip r:embed="rId2" cstate="print"/>
          <a:srcRect l="4644" t="5758" r="11767" b="7871"/>
          <a:stretch>
            <a:fillRect/>
          </a:stretch>
        </p:blipFill>
        <p:spPr bwMode="auto">
          <a:xfrm>
            <a:off x="65898" y="44040"/>
            <a:ext cx="928694" cy="9803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AutoShape 2" descr="You can dine like the Crawleys at a Downton Abbey themed dinner this  Christmas - Wales Onlin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6348" y="1844824"/>
            <a:ext cx="8451304" cy="4436935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046114521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11427</TotalTime>
  <Words>520</Words>
  <Application>Microsoft Office PowerPoint</Application>
  <PresentationFormat>Presentación en pantalla (4:3)</PresentationFormat>
  <Paragraphs>38</Paragraphs>
  <Slides>13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13</vt:i4>
      </vt:variant>
    </vt:vector>
  </HeadingPairs>
  <TitlesOfParts>
    <vt:vector size="17" baseType="lpstr">
      <vt:lpstr>MS PGothic</vt:lpstr>
      <vt:lpstr>Arial</vt:lpstr>
      <vt:lpstr>Calibri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RevolucionUnattended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12129056-1</dc:creator>
  <cp:lastModifiedBy>16484724-1</cp:lastModifiedBy>
  <cp:revision>153</cp:revision>
  <dcterms:created xsi:type="dcterms:W3CDTF">2018-06-03T20:09:41Z</dcterms:created>
  <dcterms:modified xsi:type="dcterms:W3CDTF">2023-03-03T14:34:17Z</dcterms:modified>
</cp:coreProperties>
</file>