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4"/>
    <p:sldMasterId id="2147483950" r:id="rId5"/>
    <p:sldMasterId id="2147483937" r:id="rId6"/>
  </p:sldMasterIdLst>
  <p:notesMasterIdLst>
    <p:notesMasterId r:id="rId19"/>
  </p:notesMasterIdLst>
  <p:sldIdLst>
    <p:sldId id="379" r:id="rId7"/>
    <p:sldId id="435" r:id="rId8"/>
    <p:sldId id="475" r:id="rId9"/>
    <p:sldId id="474" r:id="rId10"/>
    <p:sldId id="476" r:id="rId11"/>
    <p:sldId id="487" r:id="rId12"/>
    <p:sldId id="478" r:id="rId13"/>
    <p:sldId id="432" r:id="rId14"/>
    <p:sldId id="467" r:id="rId15"/>
    <p:sldId id="485" r:id="rId16"/>
    <p:sldId id="486" r:id="rId17"/>
    <p:sldId id="305" r:id="rId1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108"/>
    <a:srgbClr val="00456F"/>
    <a:srgbClr val="D7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0C1B70-69D4-4740-8218-C357C70508A4}" v="19" dt="2021-07-20T20:55:58.151"/>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29" autoAdjust="0"/>
    <p:restoredTop sz="89524" autoAdjust="0"/>
  </p:normalViewPr>
  <p:slideViewPr>
    <p:cSldViewPr>
      <p:cViewPr varScale="1">
        <p:scale>
          <a:sx n="114" d="100"/>
          <a:sy n="114" d="100"/>
        </p:scale>
        <p:origin x="1168"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an Ramos" userId="bd652934-04e8-4d09-9c25-f531c58b6ee7" providerId="ADAL" clId="{5E0C1B70-69D4-4740-8218-C357C70508A4}"/>
    <pc:docChg chg="modSld">
      <pc:chgData name="Juan Ramos" userId="bd652934-04e8-4d09-9c25-f531c58b6ee7" providerId="ADAL" clId="{5E0C1B70-69D4-4740-8218-C357C70508A4}" dt="2021-07-20T20:55:58.151" v="18" actId="20577"/>
      <pc:docMkLst>
        <pc:docMk/>
      </pc:docMkLst>
      <pc:sldChg chg="modSp">
        <pc:chgData name="Juan Ramos" userId="bd652934-04e8-4d09-9c25-f531c58b6ee7" providerId="ADAL" clId="{5E0C1B70-69D4-4740-8218-C357C70508A4}" dt="2021-07-20T20:55:58.151" v="18" actId="20577"/>
        <pc:sldMkLst>
          <pc:docMk/>
          <pc:sldMk cId="3311926964" sldId="487"/>
        </pc:sldMkLst>
        <pc:spChg chg="mod">
          <ac:chgData name="Juan Ramos" userId="bd652934-04e8-4d09-9c25-f531c58b6ee7" providerId="ADAL" clId="{5E0C1B70-69D4-4740-8218-C357C70508A4}" dt="2021-07-20T20:55:58.151" v="18" actId="20577"/>
          <ac:spMkLst>
            <pc:docMk/>
            <pc:sldMk cId="3311926964" sldId="487"/>
            <ac:spMk id="9" creationId="{08FC6B7B-6855-4E3B-A5C4-8CB7BEF2F5B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06-10-21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a:t>
            </a:fld>
            <a:endParaRPr lang="es-CL" dirty="0"/>
          </a:p>
        </p:txBody>
      </p:sp>
    </p:spTree>
    <p:extLst>
      <p:ext uri="{BB962C8B-B14F-4D97-AF65-F5344CB8AC3E}">
        <p14:creationId xmlns:p14="http://schemas.microsoft.com/office/powerpoint/2010/main" val="2603680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06-10-21</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06-10-21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06-10-21</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2699539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06-10-21</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06-10-21</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06-10-21</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06-10-21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06-10-21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06-10-21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06-10-21</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06-10-21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06-10-21</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06-10-21</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3281692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609562" y="273352"/>
            <a:ext cx="10971684" cy="1145009"/>
          </a:xfrm>
          <a:prstGeom prst="rect">
            <a:avLst/>
          </a:prstGeom>
        </p:spPr>
        <p:txBody>
          <a:bodyPr lIns="0" tIns="0" rIns="0" bIns="0" anchor="ctr"/>
          <a:lstStyle/>
          <a:p>
            <a:pPr algn="ctr"/>
            <a:endParaRPr/>
          </a:p>
        </p:txBody>
      </p:sp>
      <p:sp>
        <p:nvSpPr>
          <p:cNvPr id="49" name="PlaceHolder 2"/>
          <p:cNvSpPr>
            <a:spLocks noGrp="1"/>
          </p:cNvSpPr>
          <p:nvPr>
            <p:ph type="body"/>
          </p:nvPr>
        </p:nvSpPr>
        <p:spPr>
          <a:xfrm>
            <a:off x="609562" y="1604841"/>
            <a:ext cx="10727859" cy="3977811"/>
          </a:xfrm>
          <a:prstGeom prst="rect">
            <a:avLst/>
          </a:prstGeom>
        </p:spPr>
        <p:txBody>
          <a:bodyPr lIns="0" tIns="0" rIns="0" bIns="0"/>
          <a:lstStyle/>
          <a:p>
            <a:endParaRPr/>
          </a:p>
        </p:txBody>
      </p:sp>
    </p:spTree>
    <p:extLst>
      <p:ext uri="{BB962C8B-B14F-4D97-AF65-F5344CB8AC3E}">
        <p14:creationId xmlns:p14="http://schemas.microsoft.com/office/powerpoint/2010/main" val="1109547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25D8CE-0F31-4CA9-A882-51EE4FF2C8F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7B4ACDC7-A453-41EA-BF98-FEC45B295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8725AD0C-02B2-4168-B1A1-8E95DEED26DD}"/>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5" name="Marcador de pie de página 4">
            <a:extLst>
              <a:ext uri="{FF2B5EF4-FFF2-40B4-BE49-F238E27FC236}">
                <a16:creationId xmlns:a16="http://schemas.microsoft.com/office/drawing/2014/main" id="{4E75099F-389C-48E6-8C7E-19BA0A8C1C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315BB79-71CD-4166-8D48-C4F5381AA3B7}"/>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7165319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E28F5F-C2B1-4D66-B168-B3DC6D96E2C3}"/>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5EAF40E-7E26-4DD0-B42F-219C6F7BA62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D68BC88-7580-496B-99F6-3CEB2A444BC4}"/>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5" name="Marcador de pie de página 4">
            <a:extLst>
              <a:ext uri="{FF2B5EF4-FFF2-40B4-BE49-F238E27FC236}">
                <a16:creationId xmlns:a16="http://schemas.microsoft.com/office/drawing/2014/main" id="{CE636870-D820-4847-8046-3A8C49C859F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0B032ED-9B1E-4053-A417-2BBA84B40DB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58844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6D4216-8E47-4A00-B1F4-0C9CAD38E78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61B5834-3909-433C-9494-0222735F6B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6FE7C5-2205-4BD9-83F9-0014AB69E657}"/>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5" name="Marcador de pie de página 4">
            <a:extLst>
              <a:ext uri="{FF2B5EF4-FFF2-40B4-BE49-F238E27FC236}">
                <a16:creationId xmlns:a16="http://schemas.microsoft.com/office/drawing/2014/main" id="{C269D559-71F8-4E1F-BE1D-9B8B7626D1D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C1DE87-D762-448E-92F5-2351648331B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9317944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151D7B-4262-43AB-ABF0-AA93973359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1CC88CD-A36D-4DAF-9F9F-293F577FCD2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6BD9E688-5573-48B6-9E36-D20F25B2D9C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8C2EC2E4-54A4-4925-9ACD-03D699D48A18}"/>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6" name="Marcador de pie de página 5">
            <a:extLst>
              <a:ext uri="{FF2B5EF4-FFF2-40B4-BE49-F238E27FC236}">
                <a16:creationId xmlns:a16="http://schemas.microsoft.com/office/drawing/2014/main" id="{8BB6BD01-B8FD-4007-9B6D-52C6761B494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C78A87-673D-4B49-8D1B-0095F50F344A}"/>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2376985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C066A-9F9E-4853-88CE-0B562F8917E1}"/>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393AC5D-42A2-42ED-A631-48F4E8A92F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0BE921-331C-4654-BBC7-C19A6DF2881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D36AC674-4BE1-4E70-8BEC-0806D04EDB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DA8D4-A2F8-4387-8A31-AB017A5F054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5DF4215E-E4BB-4032-B452-11EF051BAA13}"/>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8" name="Marcador de pie de página 7">
            <a:extLst>
              <a:ext uri="{FF2B5EF4-FFF2-40B4-BE49-F238E27FC236}">
                <a16:creationId xmlns:a16="http://schemas.microsoft.com/office/drawing/2014/main" id="{AC9739FB-0384-412D-B906-F23ACFA1D9D7}"/>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F83BB17-AAAC-4E3F-AB08-7F16CAC9E04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656126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DA6D73-1D7D-48E0-91EB-40AA919F4B0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DCB5592-84B0-405D-99EA-BDB9B2A802B9}"/>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4" name="Marcador de pie de página 3">
            <a:extLst>
              <a:ext uri="{FF2B5EF4-FFF2-40B4-BE49-F238E27FC236}">
                <a16:creationId xmlns:a16="http://schemas.microsoft.com/office/drawing/2014/main" id="{79F8C606-C456-42C2-9BA4-98554CF412B1}"/>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5CFE559-6C24-447B-AA91-002A1750149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16064734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101922F-5421-4461-801B-3F671BCFAEBC}"/>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3" name="Marcador de pie de página 2">
            <a:extLst>
              <a:ext uri="{FF2B5EF4-FFF2-40B4-BE49-F238E27FC236}">
                <a16:creationId xmlns:a16="http://schemas.microsoft.com/office/drawing/2014/main" id="{C646C310-1F4B-4818-A696-8FAE5F6B258B}"/>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3809BEF8-7AAF-4667-8D05-AAF1501D6D0C}"/>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087144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EB35EF-E572-464D-BCC0-472BCD28381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6152212-055A-4733-94EC-A66F632C7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19CFE98-FF44-4E1A-AC59-713C21B51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CCF27E-9700-494D-BC81-6EE9B7C953E9}"/>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6" name="Marcador de pie de página 5">
            <a:extLst>
              <a:ext uri="{FF2B5EF4-FFF2-40B4-BE49-F238E27FC236}">
                <a16:creationId xmlns:a16="http://schemas.microsoft.com/office/drawing/2014/main" id="{4250C928-BA8B-4F3A-82B5-2D51BEB9D409}"/>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6924279-4793-4CB4-8B6B-9FA89FF800E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99882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284A22-F049-4FCD-953E-765F55E48A8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DA8E99AB-CF29-4172-BA2A-2F604FFA6B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7354506-4C9F-4761-9D7B-7DFD4667D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3AEE79E-B348-46B1-9810-62539150CA48}"/>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6" name="Marcador de pie de página 5">
            <a:extLst>
              <a:ext uri="{FF2B5EF4-FFF2-40B4-BE49-F238E27FC236}">
                <a16:creationId xmlns:a16="http://schemas.microsoft.com/office/drawing/2014/main" id="{58B5BB0E-9F3D-4448-BE65-8C180697449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B40AC29-4C55-4C93-8E36-27A162B0D13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320488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6C1BC5-2AC6-442F-B3C8-FEB357BB22D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A0D05FD-DB98-4F16-A00F-509EF86FE8F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5B89A91-2751-48F8-A3F9-4A488AF1AD5D}"/>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5" name="Marcador de pie de página 4">
            <a:extLst>
              <a:ext uri="{FF2B5EF4-FFF2-40B4-BE49-F238E27FC236}">
                <a16:creationId xmlns:a16="http://schemas.microsoft.com/office/drawing/2014/main" id="{99C9AAA0-7055-4317-BAE1-56E001434BE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525D94-ABEC-43ED-8387-0352A96E4608}"/>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5317541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1117FEA-1FB2-4227-867D-75A2B586739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7996D08-8992-4F2E-A4FE-09359074647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023D1EA-E582-4BCF-A12F-90D6B70AB38D}"/>
              </a:ext>
            </a:extLst>
          </p:cNvPr>
          <p:cNvSpPr>
            <a:spLocks noGrp="1"/>
          </p:cNvSpPr>
          <p:nvPr>
            <p:ph type="dt" sz="half" idx="10"/>
          </p:nvPr>
        </p:nvSpPr>
        <p:spPr/>
        <p:txBody>
          <a:bodyPr/>
          <a:lstStyle/>
          <a:p>
            <a:fld id="{DA419172-2933-412B-AC78-1D71DB2D0BDB}" type="datetimeFigureOut">
              <a:rPr lang="es-CL" smtClean="0"/>
              <a:t>06-10-21</a:t>
            </a:fld>
            <a:endParaRPr lang="es-CL"/>
          </a:p>
        </p:txBody>
      </p:sp>
      <p:sp>
        <p:nvSpPr>
          <p:cNvPr id="5" name="Marcador de pie de página 4">
            <a:extLst>
              <a:ext uri="{FF2B5EF4-FFF2-40B4-BE49-F238E27FC236}">
                <a16:creationId xmlns:a16="http://schemas.microsoft.com/office/drawing/2014/main" id="{C4973120-3CB1-43AC-AD25-2FA4E22CBAB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3886414-9BFB-41E8-AF7E-89E8EE147336}"/>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2227425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F1F032-CE3B-4220-8C98-4DFA97C99A3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65408CB-C7DA-47D5-8463-8288EFF622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700AD89B-C7D3-46AC-B6D4-E5947D379ADE}"/>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5" name="Marcador de pie de página 4">
            <a:extLst>
              <a:ext uri="{FF2B5EF4-FFF2-40B4-BE49-F238E27FC236}">
                <a16:creationId xmlns:a16="http://schemas.microsoft.com/office/drawing/2014/main" id="{E847CC5D-8264-4710-8405-AD7E0A0736A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A99F344-68D3-463E-B110-FDF1482628CE}"/>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05480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AFC0E-D9D7-4DA2-902E-D7A065CC345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4BEE1E-B5AD-4397-A3E8-9E84A292CB6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FCADE09-6386-4FB0-88AA-6B252D93E188}"/>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5" name="Marcador de pie de página 4">
            <a:extLst>
              <a:ext uri="{FF2B5EF4-FFF2-40B4-BE49-F238E27FC236}">
                <a16:creationId xmlns:a16="http://schemas.microsoft.com/office/drawing/2014/main" id="{C9B506AE-7E3E-42BC-B507-002A879F768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8A0352F-CE30-4F0A-9C9C-776819073475}"/>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979544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26DA4A-7B63-4412-8ACA-D055CC966C3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331DE8B-3EBC-4088-9037-E1093B5433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3C76182-6DF1-4D54-941A-E3FA3DCF7E72}"/>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5" name="Marcador de pie de página 4">
            <a:extLst>
              <a:ext uri="{FF2B5EF4-FFF2-40B4-BE49-F238E27FC236}">
                <a16:creationId xmlns:a16="http://schemas.microsoft.com/office/drawing/2014/main" id="{45814D75-4ED2-472A-9110-B586B019DA3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057459D-F81A-46F9-8B7A-8E269B181BA1}"/>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9466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7C1127-616E-4567-B9FD-FFE3341F757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DE46664-8725-4C44-A31E-6E73C036BC0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11D9060-761F-4A1E-AD18-192369B35A7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C80F97B-A9B5-4B60-838C-191AAB1F9666}"/>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6" name="Marcador de pie de página 5">
            <a:extLst>
              <a:ext uri="{FF2B5EF4-FFF2-40B4-BE49-F238E27FC236}">
                <a16:creationId xmlns:a16="http://schemas.microsoft.com/office/drawing/2014/main" id="{E1A564D1-66BE-4CFC-A068-AC66188A51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CAF1775-F726-44EA-A5D3-703AC8023BFC}"/>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330706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FE4A20-5102-48A2-8C9E-FD68CF6365E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E5988D8-7F11-4ECF-91EE-34D39C8377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ED4945-1BAA-4275-B9E5-256B6E079F4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57222B5-A7B0-465E-85BD-802AD4E362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168916-2409-4589-8FA8-5F15D709352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9499B21D-833D-4853-B690-F7DF7FC77A63}"/>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8" name="Marcador de pie de página 7">
            <a:extLst>
              <a:ext uri="{FF2B5EF4-FFF2-40B4-BE49-F238E27FC236}">
                <a16:creationId xmlns:a16="http://schemas.microsoft.com/office/drawing/2014/main" id="{6DE63A37-A831-4E71-8024-7AAE644A6AE5}"/>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BF9E2E37-3982-41B7-B9A7-701F3469D6FB}"/>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8622826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B362BD-E38B-4894-9B3C-794C9A529F7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3A4047F-B425-4256-AB7A-1B0D20475947}"/>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4" name="Marcador de pie de página 3">
            <a:extLst>
              <a:ext uri="{FF2B5EF4-FFF2-40B4-BE49-F238E27FC236}">
                <a16:creationId xmlns:a16="http://schemas.microsoft.com/office/drawing/2014/main" id="{2182AECB-1E2C-4B32-ADF2-F4095082540A}"/>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00424248-4216-4E59-940A-0646810B81C8}"/>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2396761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EC1635-A2D6-4FF5-96DF-DFBE87094BF7}"/>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3" name="Marcador de pie de página 2">
            <a:extLst>
              <a:ext uri="{FF2B5EF4-FFF2-40B4-BE49-F238E27FC236}">
                <a16:creationId xmlns:a16="http://schemas.microsoft.com/office/drawing/2014/main" id="{EE7F8D76-E12C-45AA-8000-C00D98A0648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0EB2F5F-3121-449B-A92C-C441DF886993}"/>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588166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EA86AF-F0C9-4223-9385-65231E438B8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DA81C60-348F-41D5-B29B-4618293606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F0B3827B-E85C-46ED-ADA6-F455257BF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FCA7F7-1E53-4B87-A31F-58892AC82D1F}"/>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6" name="Marcador de pie de página 5">
            <a:extLst>
              <a:ext uri="{FF2B5EF4-FFF2-40B4-BE49-F238E27FC236}">
                <a16:creationId xmlns:a16="http://schemas.microsoft.com/office/drawing/2014/main" id="{51A0A70E-B042-4DFA-86BC-346BE5411AE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7AEDC61-3F2C-41AC-A2DB-028A7D21ED0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202906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846BF3-EFD2-495C-90BF-E2C22AF5026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258D5042-4993-4AED-AFAB-511337EC7D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9BBB73DE-ED07-41EE-8CFB-04250A9C1A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84848FC-5F73-4500-97F9-E182244917D1}"/>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6" name="Marcador de pie de página 5">
            <a:extLst>
              <a:ext uri="{FF2B5EF4-FFF2-40B4-BE49-F238E27FC236}">
                <a16:creationId xmlns:a16="http://schemas.microsoft.com/office/drawing/2014/main" id="{BC747D28-7843-49CA-B49B-4C0ED57BA46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D3C526E-148D-4689-BA75-3726B00C90E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328812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56F337-3C89-4946-99C7-7C7D0EB02A7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F02149C0-5100-4232-B12D-AF9E80D6DB18}"/>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F82F58C-F565-4647-BBD6-70FC7AA63263}"/>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5" name="Marcador de pie de página 4">
            <a:extLst>
              <a:ext uri="{FF2B5EF4-FFF2-40B4-BE49-F238E27FC236}">
                <a16:creationId xmlns:a16="http://schemas.microsoft.com/office/drawing/2014/main" id="{3C2E1BC4-9CD9-4551-AEF3-3B891FD2CFE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9DAF49-9D06-4B52-8BA5-D5AE1128E826}"/>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41657501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1F630AE-6189-45EA-85CA-19BCD05D263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65CDC4C-401F-4693-A2F7-BDDC9171BBF3}"/>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4A429DE-283C-47BE-A016-883CC066EFF6}"/>
              </a:ext>
            </a:extLst>
          </p:cNvPr>
          <p:cNvSpPr>
            <a:spLocks noGrp="1"/>
          </p:cNvSpPr>
          <p:nvPr>
            <p:ph type="dt" sz="half" idx="10"/>
          </p:nvPr>
        </p:nvSpPr>
        <p:spPr/>
        <p:txBody>
          <a:bodyPr/>
          <a:lstStyle/>
          <a:p>
            <a:fld id="{6EABEB0C-424D-41AA-B545-0587D4D4538A}" type="datetimeFigureOut">
              <a:rPr lang="es-CL" smtClean="0"/>
              <a:t>06-10-21</a:t>
            </a:fld>
            <a:endParaRPr lang="es-CL"/>
          </a:p>
        </p:txBody>
      </p:sp>
      <p:sp>
        <p:nvSpPr>
          <p:cNvPr id="5" name="Marcador de pie de página 4">
            <a:extLst>
              <a:ext uri="{FF2B5EF4-FFF2-40B4-BE49-F238E27FC236}">
                <a16:creationId xmlns:a16="http://schemas.microsoft.com/office/drawing/2014/main" id="{04094EFB-F54C-4F54-8393-6BF575DC21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B8E6452-4EB1-4DD1-9E42-E45BD83CD54D}"/>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7627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06-10-21</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3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49" r:id="rId13"/>
    <p:sldLayoutId id="2147483962" r:id="rId14"/>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CA38E69-467D-480A-AA8E-929D8D87C5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09B1FAE-503B-429B-BE8E-156F7D22D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ACBA3E0-B09C-4296-AF73-A60038D809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419172-2933-412B-AC78-1D71DB2D0BDB}" type="datetimeFigureOut">
              <a:rPr lang="es-CL" smtClean="0"/>
              <a:t>06-10-21</a:t>
            </a:fld>
            <a:endParaRPr lang="es-CL"/>
          </a:p>
        </p:txBody>
      </p:sp>
      <p:sp>
        <p:nvSpPr>
          <p:cNvPr id="5" name="Marcador de pie de página 4">
            <a:extLst>
              <a:ext uri="{FF2B5EF4-FFF2-40B4-BE49-F238E27FC236}">
                <a16:creationId xmlns:a16="http://schemas.microsoft.com/office/drawing/2014/main" id="{29424B0F-FE5F-4738-879D-F6ABA45283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4DFBBB7-2FFB-446A-AA4A-82959060C5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B355C1-11BF-42A3-8DF5-141602316570}" type="slidenum">
              <a:rPr lang="es-CL" smtClean="0"/>
              <a:t>‹Nº›</a:t>
            </a:fld>
            <a:endParaRPr lang="es-CL"/>
          </a:p>
        </p:txBody>
      </p:sp>
    </p:spTree>
    <p:extLst>
      <p:ext uri="{BB962C8B-B14F-4D97-AF65-F5344CB8AC3E}">
        <p14:creationId xmlns:p14="http://schemas.microsoft.com/office/powerpoint/2010/main" val="1017433332"/>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57E8BF8-410B-479B-B8AA-5FD0ACD7CD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9F914C6-E1B3-4B15-AB58-409BFA236E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CCF6A5-B7D9-4110-941B-BA20D65E7B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ABEB0C-424D-41AA-B545-0587D4D4538A}" type="datetimeFigureOut">
              <a:rPr lang="es-CL" smtClean="0"/>
              <a:t>06-10-21</a:t>
            </a:fld>
            <a:endParaRPr lang="es-CL"/>
          </a:p>
        </p:txBody>
      </p:sp>
      <p:sp>
        <p:nvSpPr>
          <p:cNvPr id="5" name="Marcador de pie de página 4">
            <a:extLst>
              <a:ext uri="{FF2B5EF4-FFF2-40B4-BE49-F238E27FC236}">
                <a16:creationId xmlns:a16="http://schemas.microsoft.com/office/drawing/2014/main" id="{FD024483-C706-4E61-8858-A3D2C17EF4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20FB32B-3754-44B4-B5F4-69E569C362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F217C-D39B-4AD9-9D3A-AEDA26D9EC74}" type="slidenum">
              <a:rPr lang="es-CL" smtClean="0"/>
              <a:t>‹Nº›</a:t>
            </a:fld>
            <a:endParaRPr lang="es-CL"/>
          </a:p>
        </p:txBody>
      </p:sp>
    </p:spTree>
    <p:extLst>
      <p:ext uri="{BB962C8B-B14F-4D97-AF65-F5344CB8AC3E}">
        <p14:creationId xmlns:p14="http://schemas.microsoft.com/office/powerpoint/2010/main" val="728915370"/>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kh2ejruJ0T0"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24000" y="3030051"/>
            <a:ext cx="9144000" cy="830997"/>
          </a:xfrm>
          <a:prstGeom prst="rect">
            <a:avLst/>
          </a:prstGeom>
          <a:noFill/>
        </p:spPr>
        <p:txBody>
          <a:bodyPr wrap="square" rtlCol="0">
            <a:spAutoFit/>
          </a:bodyPr>
          <a:lstStyle/>
          <a:p>
            <a:pPr algn="ctr"/>
            <a:r>
              <a:rPr lang="es-CL" sz="4800" b="1" dirty="0" err="1">
                <a:solidFill>
                  <a:srgbClr val="00456F"/>
                </a:solidFill>
                <a:effectLst>
                  <a:outerShdw blurRad="38100" dist="38100" dir="2700000" algn="tl">
                    <a:srgbClr val="000000">
                      <a:alpha val="43137"/>
                    </a:srgbClr>
                  </a:outerShdw>
                </a:effectLst>
                <a:latin typeface="CMU Serif" panose="02000603000000000000" pitchFamily="50" charset="0"/>
                <a:ea typeface="CMU Serif" panose="02000603000000000000" pitchFamily="50" charset="0"/>
                <a:cs typeface="CMU Serif" panose="02000603000000000000" pitchFamily="50" charset="0"/>
              </a:rPr>
              <a:t>Momentum</a:t>
            </a:r>
            <a:r>
              <a:rPr lang="es-CL" sz="4800" b="1" dirty="0">
                <a:solidFill>
                  <a:srgbClr val="00456F"/>
                </a:solidFill>
                <a:effectLst>
                  <a:outerShdw blurRad="38100" dist="38100" dir="2700000" algn="tl">
                    <a:srgbClr val="000000">
                      <a:alpha val="43137"/>
                    </a:srgbClr>
                  </a:outerShdw>
                </a:effectLst>
                <a:latin typeface="CMU Serif" panose="02000603000000000000" pitchFamily="50" charset="0"/>
                <a:ea typeface="CMU Serif" panose="02000603000000000000" pitchFamily="50" charset="0"/>
                <a:cs typeface="CMU Serif" panose="02000603000000000000" pitchFamily="50" charset="0"/>
              </a:rPr>
              <a:t> angular</a:t>
            </a:r>
          </a:p>
        </p:txBody>
      </p:sp>
    </p:spTree>
    <p:extLst>
      <p:ext uri="{BB962C8B-B14F-4D97-AF65-F5344CB8AC3E}">
        <p14:creationId xmlns:p14="http://schemas.microsoft.com/office/powerpoint/2010/main" val="155803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A8802C8B-86EB-4D7C-9928-AA05F92434A4}"/>
                  </a:ext>
                </a:extLst>
              </p:cNvPr>
              <p:cNvSpPr>
                <a:spLocks noGrp="1"/>
              </p:cNvSpPr>
              <p:nvPr>
                <p:ph sz="quarter" idx="1"/>
              </p:nvPr>
            </p:nvSpPr>
            <p:spPr>
              <a:xfrm>
                <a:off x="335360" y="1196752"/>
                <a:ext cx="11521280" cy="1900808"/>
              </a:xfrm>
            </p:spPr>
            <p:txBody>
              <a:bodyPr>
                <a:noAutofit/>
              </a:bodyPr>
              <a:lstStyle/>
              <a:p>
                <a:pPr marL="0" indent="0" algn="just">
                  <a:buNone/>
                </a:pP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estudio de las rotaciones nos ha llevado a reinterpretar cantidades físicas como la velocidad, la aceleración, la fuerza, la masa y la energía cinética, en su análogo rotacional. El análogo rotacional para 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lineal, es 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a:t>
                </a:r>
                <a14:m>
                  <m:oMath xmlns:m="http://schemas.openxmlformats.org/officeDocument/2006/math">
                    <m:acc>
                      <m:accPr>
                        <m:chr m:val="⃗"/>
                        <m:ctrlPr>
                          <a:rPr lang="es-CL" sz="2000" i="1">
                            <a:solidFill>
                              <a:srgbClr val="00456F"/>
                            </a:solidFill>
                            <a:latin typeface="Cambria Math" panose="02040503050406030204" pitchFamily="18" charset="0"/>
                          </a:rPr>
                        </m:ctrlPr>
                      </m:accPr>
                      <m:e>
                        <m:r>
                          <a:rPr lang="es-CL" sz="2000" i="1">
                            <a:solidFill>
                              <a:srgbClr val="00456F"/>
                            </a:solidFill>
                            <a:latin typeface="Cambria Math" panose="02040503050406030204" pitchFamily="18" charset="0"/>
                          </a:rPr>
                          <m:t>𝐿</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a:t>
                </a:r>
              </a:p>
              <a:p>
                <a:pPr marL="0" indent="0">
                  <a:buNone/>
                </a:pPr>
                <a:endParaRPr lang="es-CL" sz="2800" dirty="0">
                  <a:solidFill>
                    <a:srgbClr val="00456F"/>
                  </a:solidFill>
                  <a:latin typeface="Times New Roman" pitchFamily="18" charset="0"/>
                  <a:cs typeface="Times New Roman" pitchFamily="18" charset="0"/>
                </a:endParaRPr>
              </a:p>
            </p:txBody>
          </p:sp>
        </mc:Choice>
        <mc:Fallback>
          <p:sp>
            <p:nvSpPr>
              <p:cNvPr id="3" name="Marcador de contenido 2">
                <a:extLst>
                  <a:ext uri="{FF2B5EF4-FFF2-40B4-BE49-F238E27FC236}">
                    <a16:creationId xmlns:a16="http://schemas.microsoft.com/office/drawing/2014/main" id="{A8802C8B-86EB-4D7C-9928-AA05F92434A4}"/>
                  </a:ext>
                </a:extLst>
              </p:cNvPr>
              <p:cNvSpPr>
                <a:spLocks noGrp="1" noRot="1" noChangeAspect="1" noMove="1" noResize="1" noEditPoints="1" noAdjustHandles="1" noChangeArrowheads="1" noChangeShapeType="1" noTextEdit="1"/>
              </p:cNvSpPr>
              <p:nvPr>
                <p:ph sz="quarter" idx="1"/>
              </p:nvPr>
            </p:nvSpPr>
            <p:spPr>
              <a:xfrm>
                <a:off x="335360" y="1196752"/>
                <a:ext cx="11521280" cy="1900808"/>
              </a:xfrm>
              <a:blipFill>
                <a:blip r:embed="rId2"/>
                <a:stretch>
                  <a:fillRect l="-551" t="-2000" r="-551"/>
                </a:stretch>
              </a:blipFill>
            </p:spPr>
            <p:txBody>
              <a:bodyPr/>
              <a:lstStyle/>
              <a:p>
                <a:r>
                  <a:rPr lang="es-ES_tradnl">
                    <a:noFill/>
                  </a:rPr>
                  <a:t> </a:t>
                </a:r>
              </a:p>
            </p:txBody>
          </p:sp>
        </mc:Fallback>
      </mc:AlternateContent>
      <p:grpSp>
        <p:nvGrpSpPr>
          <p:cNvPr id="4" name="Grupo 3">
            <a:extLst>
              <a:ext uri="{FF2B5EF4-FFF2-40B4-BE49-F238E27FC236}">
                <a16:creationId xmlns:a16="http://schemas.microsoft.com/office/drawing/2014/main" id="{E4B0C3DB-4AFB-42DC-B914-087248FF46AD}"/>
              </a:ext>
            </a:extLst>
          </p:cNvPr>
          <p:cNvGrpSpPr/>
          <p:nvPr/>
        </p:nvGrpSpPr>
        <p:grpSpPr>
          <a:xfrm>
            <a:off x="4795778" y="2852936"/>
            <a:ext cx="2600443" cy="3067619"/>
            <a:chOff x="4439816" y="3621956"/>
            <a:chExt cx="2600443" cy="3067619"/>
          </a:xfrm>
        </p:grpSpPr>
        <p:sp>
          <p:nvSpPr>
            <p:cNvPr id="13" name="Rectangle 12"/>
            <p:cNvSpPr/>
            <p:nvPr/>
          </p:nvSpPr>
          <p:spPr>
            <a:xfrm>
              <a:off x="4511824" y="6165304"/>
              <a:ext cx="2456427" cy="504056"/>
            </a:xfrm>
            <a:prstGeom prst="rect">
              <a:avLst/>
            </a:prstGeom>
            <a:ln>
              <a:solidFill>
                <a:srgbClr val="FF0000"/>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6" name="TextBox 5"/>
                <p:cNvSpPr txBox="1"/>
                <p:nvPr/>
              </p:nvSpPr>
              <p:spPr>
                <a:xfrm>
                  <a:off x="4439816" y="3621956"/>
                  <a:ext cx="792088" cy="304455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a:rPr lang="es-CL" sz="2400" i="1">
                                <a:solidFill>
                                  <a:srgbClr val="00456F"/>
                                </a:solidFill>
                                <a:latin typeface="Cambria Math" panose="02040503050406030204" pitchFamily="18" charset="0"/>
                              </a:rPr>
                              <m:t>𝑣</m:t>
                            </m:r>
                          </m:e>
                        </m:acc>
                      </m:oMath>
                    </m:oMathPara>
                  </a14:m>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a:rPr lang="en-US" sz="2400" b="0" i="1" smtClean="0">
                                <a:solidFill>
                                  <a:srgbClr val="00456F"/>
                                </a:solidFill>
                                <a:latin typeface="Cambria Math"/>
                              </a:rPr>
                              <m:t>𝑎</m:t>
                            </m:r>
                          </m:e>
                        </m:acc>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𝐹</m:t>
                            </m:r>
                          </m:e>
                        </m:acc>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𝑚</m:t>
                        </m:r>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f>
                          <m:fPr>
                            <m:ctrlPr>
                              <a:rPr lang="es-CL" sz="2400" b="0" i="1" smtClean="0">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2</m:t>
                            </m:r>
                          </m:den>
                        </m:f>
                        <m:r>
                          <a:rPr lang="es-CL" sz="2400" b="0" i="1" smtClean="0">
                            <a:solidFill>
                              <a:srgbClr val="00456F"/>
                            </a:solidFill>
                            <a:latin typeface="Cambria Math" panose="02040503050406030204" pitchFamily="18" charset="0"/>
                          </a:rPr>
                          <m:t>𝑚</m:t>
                        </m:r>
                        <m:sSup>
                          <m:sSupPr>
                            <m:ctrlPr>
                              <a:rPr lang="es-CL"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𝑣</m:t>
                            </m:r>
                          </m:e>
                          <m:sup>
                            <m:r>
                              <a:rPr lang="es-CL" sz="2400" b="0" i="1" smtClean="0">
                                <a:solidFill>
                                  <a:srgbClr val="00456F"/>
                                </a:solidFill>
                                <a:latin typeface="Cambria Math" panose="02040503050406030204" pitchFamily="18" charset="0"/>
                              </a:rPr>
                              <m:t>2</m:t>
                            </m:r>
                          </m:sup>
                        </m:sSup>
                      </m:oMath>
                    </m:oMathPara>
                  </a14:m>
                  <a:endParaRPr lang="en-US" sz="2400" dirty="0">
                    <a:solidFill>
                      <a:srgbClr val="00456F"/>
                    </a:solidFill>
                  </a:endParaRPr>
                </a:p>
                <a:p>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i="1">
                                <a:solidFill>
                                  <a:srgbClr val="00456F"/>
                                </a:solidFill>
                                <a:latin typeface="Cambria Math" panose="02040503050406030204" pitchFamily="18" charset="0"/>
                              </a:rPr>
                            </m:ctrlPr>
                          </m:accPr>
                          <m:e>
                            <m:r>
                              <a:rPr lang="en-US" sz="2400" b="0" i="1" smtClean="0">
                                <a:solidFill>
                                  <a:srgbClr val="00456F"/>
                                </a:solidFill>
                                <a:latin typeface="Cambria Math"/>
                              </a:rPr>
                              <m:t>𝑝</m:t>
                            </m:r>
                          </m:e>
                        </m:acc>
                      </m:oMath>
                    </m:oMathPara>
                  </a14:m>
                  <a:endParaRPr lang="en-US" sz="2400" dirty="0">
                    <a:solidFill>
                      <a:srgbClr val="00456F"/>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4439816" y="3621956"/>
                  <a:ext cx="792088" cy="3044551"/>
                </a:xfrm>
                <a:prstGeom prst="rect">
                  <a:avLst/>
                </a:prstGeom>
                <a:blipFill>
                  <a:blip r:embed="rId4"/>
                  <a:stretch>
                    <a:fillRect t="-3000" r="-23846" b="-8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6248171" y="3645024"/>
                  <a:ext cx="792088" cy="304455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m:rPr>
                                <m:sty m:val="p"/>
                              </m:rPr>
                              <a:rPr lang="el-GR" sz="2400" i="1" smtClean="0">
                                <a:solidFill>
                                  <a:srgbClr val="00456F"/>
                                </a:solidFill>
                                <a:latin typeface="Cambria Math"/>
                              </a:rPr>
                              <m:t>ω</m:t>
                            </m:r>
                          </m:e>
                        </m:acc>
                      </m:oMath>
                    </m:oMathPara>
                  </a14:m>
                  <a:endParaRPr lang="en-US" sz="2400" dirty="0">
                    <a:solidFill>
                      <a:srgbClr val="00456F"/>
                    </a:solidFill>
                  </a:endParaRPr>
                </a:p>
                <a:p>
                  <a:r>
                    <a:rPr lang="en-US" sz="2400" dirty="0">
                      <a:solidFill>
                        <a:srgbClr val="00456F"/>
                      </a:solidFill>
                    </a:rPr>
                    <a:t>  </a:t>
                  </a:r>
                  <a14:m>
                    <m:oMath xmlns:m="http://schemas.openxmlformats.org/officeDocument/2006/math">
                      <m:acc>
                        <m:accPr>
                          <m:chr m:val="⃗"/>
                          <m:ctrlPr>
                            <a:rPr lang="es-CL" sz="2400" i="1" smtClean="0">
                              <a:solidFill>
                                <a:srgbClr val="00456F"/>
                              </a:solidFill>
                              <a:latin typeface="Cambria Math" panose="02040503050406030204" pitchFamily="18" charset="0"/>
                            </a:rPr>
                          </m:ctrlPr>
                        </m:accPr>
                        <m:e>
                          <m:r>
                            <m:rPr>
                              <m:sty m:val="p"/>
                            </m:rPr>
                            <a:rPr lang="el-GR" sz="2400" i="1" smtClean="0">
                              <a:solidFill>
                                <a:srgbClr val="00456F"/>
                              </a:solidFill>
                              <a:latin typeface="Cambria Math"/>
                            </a:rPr>
                            <m:t>α</m:t>
                          </m:r>
                        </m:e>
                      </m:acc>
                    </m:oMath>
                  </a14:m>
                  <a:endParaRPr lang="es-CL"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𝜏</m:t>
                            </m:r>
                          </m:e>
                        </m:acc>
                      </m:oMath>
                    </m:oMathPara>
                  </a14:m>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f>
                          <m:fPr>
                            <m:ctrlPr>
                              <a:rPr lang="es-CL" sz="2400" b="0" i="1" smtClean="0">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2</m:t>
                            </m:r>
                          </m:den>
                        </m:f>
                        <m:r>
                          <a:rPr lang="es-CL" sz="2400" b="0" i="1" smtClean="0">
                            <a:solidFill>
                              <a:srgbClr val="00456F"/>
                            </a:solidFill>
                            <a:latin typeface="Cambria Math" panose="02040503050406030204" pitchFamily="18" charset="0"/>
                          </a:rPr>
                          <m:t>𝐼</m:t>
                        </m:r>
                        <m:sSup>
                          <m:sSupPr>
                            <m:ctrlPr>
                              <a:rPr lang="es-CL"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𝜔</m:t>
                            </m:r>
                          </m:e>
                          <m:sup>
                            <m:r>
                              <a:rPr lang="es-CL" sz="2400" b="0" i="1" smtClean="0">
                                <a:solidFill>
                                  <a:srgbClr val="00456F"/>
                                </a:solidFill>
                                <a:latin typeface="Cambria Math" panose="02040503050406030204" pitchFamily="18" charset="0"/>
                              </a:rPr>
                              <m:t>2</m:t>
                            </m:r>
                          </m:sup>
                        </m:sSup>
                      </m:oMath>
                    </m:oMathPara>
                  </a14:m>
                  <a:endParaRPr lang="en-US" sz="2400" dirty="0">
                    <a:solidFill>
                      <a:srgbClr val="00456F"/>
                    </a:solidFill>
                  </a:endParaRPr>
                </a:p>
                <a:p>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a:rPr lang="en-US" sz="2400" b="0" i="1" smtClean="0">
                                <a:solidFill>
                                  <a:srgbClr val="00456F"/>
                                </a:solidFill>
                                <a:latin typeface="Cambria Math"/>
                              </a:rPr>
                              <m:t>𝐿</m:t>
                            </m:r>
                          </m:e>
                        </m:acc>
                      </m:oMath>
                    </m:oMathPara>
                  </a14:m>
                  <a:endParaRPr lang="en-US" sz="2400" dirty="0">
                    <a:solidFill>
                      <a:srgbClr val="00456F"/>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6248171" y="3645024"/>
                  <a:ext cx="792088" cy="3044551"/>
                </a:xfrm>
                <a:prstGeom prst="rect">
                  <a:avLst/>
                </a:prstGeom>
                <a:blipFill>
                  <a:blip r:embed="rId5"/>
                  <a:stretch>
                    <a:fillRect r="-23077"/>
                  </a:stretch>
                </a:blipFill>
              </p:spPr>
              <p:txBody>
                <a:bodyPr/>
                <a:lstStyle/>
                <a:p>
                  <a:r>
                    <a:rPr lang="es-CL">
                      <a:noFill/>
                    </a:rPr>
                    <a:t> </a:t>
                  </a:r>
                </a:p>
              </p:txBody>
            </p:sp>
          </mc:Fallback>
        </mc:AlternateContent>
        <p:cxnSp>
          <p:nvCxnSpPr>
            <p:cNvPr id="11" name="Straight Arrow Connector 10"/>
            <p:cNvCxnSpPr/>
            <p:nvPr/>
          </p:nvCxnSpPr>
          <p:spPr>
            <a:xfrm>
              <a:off x="5519936" y="4653136"/>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0">
              <a:extLst>
                <a:ext uri="{FF2B5EF4-FFF2-40B4-BE49-F238E27FC236}">
                  <a16:creationId xmlns:a16="http://schemas.microsoft.com/office/drawing/2014/main" id="{E9DC48BB-4167-48EA-AAB6-9DEF1B119D9C}"/>
                </a:ext>
              </a:extLst>
            </p:cNvPr>
            <p:cNvCxnSpPr/>
            <p:nvPr/>
          </p:nvCxnSpPr>
          <p:spPr>
            <a:xfrm>
              <a:off x="5519936" y="5013176"/>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0">
              <a:extLst>
                <a:ext uri="{FF2B5EF4-FFF2-40B4-BE49-F238E27FC236}">
                  <a16:creationId xmlns:a16="http://schemas.microsoft.com/office/drawing/2014/main" id="{DCF9CC6C-B90E-4B3E-A922-71EA59428356}"/>
                </a:ext>
              </a:extLst>
            </p:cNvPr>
            <p:cNvCxnSpPr/>
            <p:nvPr/>
          </p:nvCxnSpPr>
          <p:spPr>
            <a:xfrm>
              <a:off x="5519936" y="6381328"/>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0">
              <a:extLst>
                <a:ext uri="{FF2B5EF4-FFF2-40B4-BE49-F238E27FC236}">
                  <a16:creationId xmlns:a16="http://schemas.microsoft.com/office/drawing/2014/main" id="{4FBEE1A0-9FD0-4A90-BCD6-B333F3FF12C2}"/>
                </a:ext>
              </a:extLst>
            </p:cNvPr>
            <p:cNvCxnSpPr/>
            <p:nvPr/>
          </p:nvCxnSpPr>
          <p:spPr>
            <a:xfrm>
              <a:off x="5519936" y="4221088"/>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0">
              <a:extLst>
                <a:ext uri="{FF2B5EF4-FFF2-40B4-BE49-F238E27FC236}">
                  <a16:creationId xmlns:a16="http://schemas.microsoft.com/office/drawing/2014/main" id="{45B97447-0519-4284-B90E-11030230DCDF}"/>
                </a:ext>
              </a:extLst>
            </p:cNvPr>
            <p:cNvCxnSpPr/>
            <p:nvPr/>
          </p:nvCxnSpPr>
          <p:spPr>
            <a:xfrm>
              <a:off x="5519936" y="3861048"/>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0">
              <a:extLst>
                <a:ext uri="{FF2B5EF4-FFF2-40B4-BE49-F238E27FC236}">
                  <a16:creationId xmlns:a16="http://schemas.microsoft.com/office/drawing/2014/main" id="{DF446AA1-4199-4D24-B098-D32E16021675}"/>
                </a:ext>
              </a:extLst>
            </p:cNvPr>
            <p:cNvCxnSpPr/>
            <p:nvPr/>
          </p:nvCxnSpPr>
          <p:spPr>
            <a:xfrm>
              <a:off x="5519936" y="5589240"/>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grpSp>
      <p:sp>
        <p:nvSpPr>
          <p:cNvPr id="21" name="Marcador de contenido 2">
            <a:extLst>
              <a:ext uri="{FF2B5EF4-FFF2-40B4-BE49-F238E27FC236}">
                <a16:creationId xmlns:a16="http://schemas.microsoft.com/office/drawing/2014/main" id="{F3139C9B-A581-4CAB-ADE6-43FF887073FD}"/>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Rotaciones</a:t>
            </a:r>
          </a:p>
        </p:txBody>
      </p:sp>
    </p:spTree>
    <p:extLst>
      <p:ext uri="{BB962C8B-B14F-4D97-AF65-F5344CB8AC3E}">
        <p14:creationId xmlns:p14="http://schemas.microsoft.com/office/powerpoint/2010/main" val="539878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1" name="CuadroTexto 10">
                <a:extLst>
                  <a:ext uri="{FF2B5EF4-FFF2-40B4-BE49-F238E27FC236}">
                    <a16:creationId xmlns:a16="http://schemas.microsoft.com/office/drawing/2014/main" id="{9D4F61A9-A689-4163-88C4-AEA5B52397E9}"/>
                  </a:ext>
                </a:extLst>
              </p:cNvPr>
              <p:cNvSpPr txBox="1"/>
              <p:nvPr/>
            </p:nvSpPr>
            <p:spPr>
              <a:xfrm>
                <a:off x="335360" y="1196752"/>
                <a:ext cx="11521280" cy="2289922"/>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a:t>
                </a:r>
                <a14:m>
                  <m:oMath xmlns:m="http://schemas.openxmlformats.org/officeDocument/2006/math">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de una partícula en relación con un eje a través del origen O se define mediante el producto cruz del vector de posición instantáneo de la partícula </a:t>
                </a:r>
                <a14:m>
                  <m:oMath xmlns:m="http://schemas.openxmlformats.org/officeDocument/2006/math">
                    <m:acc>
                      <m:accPr>
                        <m:chr m:val="⃗"/>
                        <m:ctrlPr>
                          <a:rPr lang="es-CL" sz="2000" i="1" smtClean="0">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𝑟</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y su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lineal en ese instante, </a:t>
                </a:r>
                <a14:m>
                  <m:oMath xmlns:m="http://schemas.openxmlformats.org/officeDocument/2006/math">
                    <m:acc>
                      <m:accPr>
                        <m:chr m:val="⃗"/>
                        <m:ctrlPr>
                          <a:rPr lang="es-CL" sz="2000" i="1">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𝑝</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acc>
                        <m:accPr>
                          <m:chr m:val="⃗"/>
                          <m:ctrlPr>
                            <a:rPr lang="es-CL" sz="3600" i="1">
                              <a:solidFill>
                                <a:srgbClr val="00456F"/>
                              </a:solidFill>
                              <a:latin typeface="Cambria Math" panose="02040503050406030204" pitchFamily="18" charset="0"/>
                            </a:rPr>
                          </m:ctrlPr>
                        </m:accPr>
                        <m:e>
                          <m:r>
                            <a:rPr lang="es-ES" sz="3600" i="1">
                              <a:solidFill>
                                <a:srgbClr val="00456F"/>
                              </a:solidFill>
                              <a:latin typeface="Cambria Math" panose="02040503050406030204" pitchFamily="18" charset="0"/>
                            </a:rPr>
                            <m:t>𝐿</m:t>
                          </m:r>
                        </m:e>
                      </m:acc>
                      <m:r>
                        <m:rPr>
                          <m:nor/>
                        </m:rPr>
                        <a:rPr lang="es-ES" sz="3600" b="0" i="0" smtClean="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CL" sz="36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m:t>
                      </m:r>
                      <m:acc>
                        <m:accPr>
                          <m:chr m:val="⃗"/>
                          <m:ctrlPr>
                            <a:rPr lang="es-CL" sz="3600" i="1">
                              <a:solidFill>
                                <a:srgbClr val="00456F"/>
                              </a:solidFill>
                              <a:latin typeface="Cambria Math" panose="02040503050406030204" pitchFamily="18" charset="0"/>
                            </a:rPr>
                          </m:ctrlPr>
                        </m:accPr>
                        <m:e>
                          <m:r>
                            <a:rPr lang="es-ES" sz="3600" b="0" i="1" smtClean="0">
                              <a:solidFill>
                                <a:srgbClr val="00456F"/>
                              </a:solidFill>
                              <a:latin typeface="Cambria Math" panose="02040503050406030204" pitchFamily="18" charset="0"/>
                            </a:rPr>
                            <m:t>𝑟</m:t>
                          </m:r>
                        </m:e>
                      </m:acc>
                      <m:r>
                        <a:rPr lang="es-ES" sz="3600" i="1" smtClean="0">
                          <a:solidFill>
                            <a:srgbClr val="00456F"/>
                          </a:solidFill>
                          <a:latin typeface="Cambria Math" panose="02040503050406030204" pitchFamily="18" charset="0"/>
                          <a:ea typeface="Cambria Math" panose="02040503050406030204" pitchFamily="18" charset="0"/>
                        </a:rPr>
                        <m:t>×</m:t>
                      </m:r>
                      <m:acc>
                        <m:accPr>
                          <m:chr m:val="⃗"/>
                          <m:ctrlPr>
                            <a:rPr lang="es-CL" sz="3600" i="1">
                              <a:solidFill>
                                <a:srgbClr val="00456F"/>
                              </a:solidFill>
                              <a:latin typeface="Cambria Math" panose="02040503050406030204" pitchFamily="18" charset="0"/>
                            </a:rPr>
                          </m:ctrlPr>
                        </m:accPr>
                        <m:e>
                          <m:r>
                            <a:rPr lang="es-ES" sz="3600" b="0" i="1" smtClean="0">
                              <a:solidFill>
                                <a:srgbClr val="00456F"/>
                              </a:solidFill>
                              <a:latin typeface="Cambria Math" panose="02040503050406030204" pitchFamily="18" charset="0"/>
                            </a:rPr>
                            <m:t>𝑝</m:t>
                          </m:r>
                        </m:e>
                      </m:acc>
                    </m:oMath>
                  </m:oMathPara>
                </a14:m>
                <a:endParaRPr lang="es-CL" sz="24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p:txBody>
          </p:sp>
        </mc:Choice>
        <mc:Fallback>
          <p:sp>
            <p:nvSpPr>
              <p:cNvPr id="11" name="CuadroTexto 10">
                <a:extLst>
                  <a:ext uri="{FF2B5EF4-FFF2-40B4-BE49-F238E27FC236}">
                    <a16:creationId xmlns:a16="http://schemas.microsoft.com/office/drawing/2014/main" id="{9D4F61A9-A689-4163-88C4-AEA5B52397E9}"/>
                  </a:ext>
                </a:extLst>
              </p:cNvPr>
              <p:cNvSpPr txBox="1">
                <a:spLocks noRot="1" noChangeAspect="1" noMove="1" noResize="1" noEditPoints="1" noAdjustHandles="1" noChangeArrowheads="1" noChangeShapeType="1" noTextEdit="1"/>
              </p:cNvSpPr>
              <p:nvPr/>
            </p:nvSpPr>
            <p:spPr>
              <a:xfrm>
                <a:off x="335360" y="1196752"/>
                <a:ext cx="11521280" cy="2289922"/>
              </a:xfrm>
              <a:prstGeom prst="rect">
                <a:avLst/>
              </a:prstGeom>
              <a:blipFill>
                <a:blip r:embed="rId3"/>
                <a:stretch>
                  <a:fillRect l="-551" r="-551" b="-8287"/>
                </a:stretch>
              </a:blipFill>
            </p:spPr>
            <p:txBody>
              <a:bodyPr/>
              <a:lstStyle/>
              <a:p>
                <a:r>
                  <a:rPr lang="es-ES_tradnl">
                    <a:noFill/>
                  </a:rPr>
                  <a:t> </a:t>
                </a:r>
              </a:p>
            </p:txBody>
          </p:sp>
        </mc:Fallback>
      </mc:AlternateContent>
      <p:sp>
        <p:nvSpPr>
          <p:cNvPr id="6" name="Marcador de contenido 2">
            <a:extLst>
              <a:ext uri="{FF2B5EF4-FFF2-40B4-BE49-F238E27FC236}">
                <a16:creationId xmlns:a16="http://schemas.microsoft.com/office/drawing/2014/main" id="{9AF2A6F6-4956-44D7-86A4-67ACE747CE6D}"/>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Dinámica rotacional</a:t>
            </a:r>
          </a:p>
        </p:txBody>
      </p:sp>
    </p:spTree>
    <p:extLst>
      <p:ext uri="{BB962C8B-B14F-4D97-AF65-F5344CB8AC3E}">
        <p14:creationId xmlns:p14="http://schemas.microsoft.com/office/powerpoint/2010/main" val="2843439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0" name="CuadroTexto 19">
                <a:extLst>
                  <a:ext uri="{FF2B5EF4-FFF2-40B4-BE49-F238E27FC236}">
                    <a16:creationId xmlns:a16="http://schemas.microsoft.com/office/drawing/2014/main" id="{EA3D89A2-4DBA-4C55-A669-DFEBCE239F94}"/>
                  </a:ext>
                </a:extLst>
              </p:cNvPr>
              <p:cNvSpPr txBox="1"/>
              <p:nvPr/>
            </p:nvSpPr>
            <p:spPr>
              <a:xfrm>
                <a:off x="407368" y="1556792"/>
                <a:ext cx="11377264" cy="2338269"/>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Cuando el torque neto externo es cero,</a:t>
                </a:r>
              </a:p>
              <a:p>
                <a:pPr algn="just"/>
                <a14:m>
                  <m:oMathPara xmlns:m="http://schemas.openxmlformats.org/officeDocument/2006/math">
                    <m:oMathParaPr>
                      <m:jc m:val="centerGroup"/>
                    </m:oMathParaPr>
                    <m:oMath xmlns:m="http://schemas.openxmlformats.org/officeDocument/2006/math">
                      <m:f>
                        <m:fPr>
                          <m:ctrlPr>
                            <a:rPr lang="es-CL" sz="2800" i="1" dirty="0">
                              <a:solidFill>
                                <a:srgbClr val="00456F"/>
                              </a:solidFill>
                              <a:latin typeface="Cambria Math" panose="02040503050406030204" pitchFamily="18" charset="0"/>
                            </a:rPr>
                          </m:ctrlPr>
                        </m:fPr>
                        <m:num>
                          <m:r>
                            <a:rPr lang="es-CL" sz="2800" i="1">
                              <a:solidFill>
                                <a:srgbClr val="00456F"/>
                              </a:solidFill>
                              <a:latin typeface="Cambria Math" panose="02040503050406030204" pitchFamily="18" charset="0"/>
                            </a:rPr>
                            <m:t>𝑑</m:t>
                          </m:r>
                          <m:acc>
                            <m:accPr>
                              <m:chr m:val="⃗"/>
                              <m:ctrlPr>
                                <a:rPr lang="es-CL" sz="2800" i="1">
                                  <a:solidFill>
                                    <a:srgbClr val="00456F"/>
                                  </a:solidFill>
                                  <a:latin typeface="Cambria Math" panose="02040503050406030204" pitchFamily="18" charset="0"/>
                                </a:rPr>
                              </m:ctrlPr>
                            </m:accPr>
                            <m:e>
                              <m:r>
                                <a:rPr lang="es-CL" sz="2800" i="1">
                                  <a:solidFill>
                                    <a:srgbClr val="00456F"/>
                                  </a:solidFill>
                                  <a:latin typeface="Cambria Math" panose="02040503050406030204" pitchFamily="18" charset="0"/>
                                </a:rPr>
                                <m:t>𝐿</m:t>
                              </m:r>
                            </m:e>
                          </m:acc>
                        </m:num>
                        <m:den>
                          <m:r>
                            <a:rPr lang="es-CL" sz="2800" i="1" dirty="0">
                              <a:solidFill>
                                <a:srgbClr val="00456F"/>
                              </a:solidFill>
                              <a:latin typeface="Cambria Math" panose="02040503050406030204" pitchFamily="18" charset="0"/>
                            </a:rPr>
                            <m:t>𝑑𝑡</m:t>
                          </m:r>
                        </m:den>
                      </m:f>
                      <m:r>
                        <a:rPr lang="es-CL" sz="2800" i="1" dirty="0">
                          <a:solidFill>
                            <a:srgbClr val="00456F"/>
                          </a:solidFill>
                          <a:latin typeface="Cambria Math" panose="02040503050406030204" pitchFamily="18" charset="0"/>
                        </a:rPr>
                        <m:t>=</m:t>
                      </m:r>
                      <m:acc>
                        <m:accPr>
                          <m:chr m:val="⃗"/>
                          <m:ctrlPr>
                            <a:rPr lang="es-CL" sz="2800" b="0" i="1" dirty="0" smtClean="0">
                              <a:solidFill>
                                <a:srgbClr val="00456F"/>
                              </a:solidFill>
                              <a:latin typeface="Cambria Math" panose="02040503050406030204" pitchFamily="18" charset="0"/>
                            </a:rPr>
                          </m:ctrlPr>
                        </m:accPr>
                        <m:e>
                          <m:r>
                            <a:rPr lang="es-CL" sz="2800" b="0" i="1" dirty="0" smtClean="0">
                              <a:solidFill>
                                <a:srgbClr val="00456F"/>
                              </a:solidFill>
                              <a:latin typeface="Cambria Math" panose="02040503050406030204" pitchFamily="18" charset="0"/>
                            </a:rPr>
                            <m:t>0</m:t>
                          </m:r>
                        </m:e>
                      </m:acc>
                    </m:oMath>
                  </m:oMathPara>
                </a14:m>
                <a:endParaRPr lang="es-ES" sz="2800" dirty="0">
                  <a:solidFill>
                    <a:srgbClr val="00456F"/>
                  </a:solidFill>
                </a:endParaRPr>
              </a:p>
              <a:p>
                <a:pPr algn="just"/>
                <a:endParaRPr lang="es-CL" sz="2800" dirty="0">
                  <a:solidFill>
                    <a:srgbClr val="00456F"/>
                  </a:solidFill>
                </a:endParaRPr>
              </a:p>
              <a:p>
                <a:pPr algn="just"/>
                <a14:m>
                  <m:oMathPara xmlns:m="http://schemas.openxmlformats.org/officeDocument/2006/math">
                    <m:oMathParaPr>
                      <m:jc m:val="centerGroup"/>
                    </m:oMathParaPr>
                    <m:oMath xmlns:m="http://schemas.openxmlformats.org/officeDocument/2006/math">
                      <m:sSub>
                        <m:sSubPr>
                          <m:ctrlPr>
                            <a:rPr lang="es-CL" sz="2800" i="1" dirty="0">
                              <a:solidFill>
                                <a:srgbClr val="00456F"/>
                              </a:solidFill>
                              <a:latin typeface="Cambria Math" panose="02040503050406030204" pitchFamily="18" charset="0"/>
                            </a:rPr>
                          </m:ctrlPr>
                        </m:sSubPr>
                        <m:e>
                          <m:acc>
                            <m:accPr>
                              <m:chr m:val="⃗"/>
                              <m:ctrlPr>
                                <a:rPr lang="es-CL" sz="2800" i="1">
                                  <a:solidFill>
                                    <a:srgbClr val="00456F"/>
                                  </a:solidFill>
                                  <a:latin typeface="Cambria Math" panose="02040503050406030204" pitchFamily="18" charset="0"/>
                                </a:rPr>
                              </m:ctrlPr>
                            </m:accPr>
                            <m:e>
                              <m:r>
                                <a:rPr lang="es-CL" sz="2800" i="1">
                                  <a:solidFill>
                                    <a:srgbClr val="00456F"/>
                                  </a:solidFill>
                                  <a:latin typeface="Cambria Math" panose="02040503050406030204" pitchFamily="18" charset="0"/>
                                </a:rPr>
                                <m:t>𝐿</m:t>
                              </m:r>
                            </m:e>
                          </m:acc>
                        </m:e>
                        <m:sub>
                          <m:r>
                            <a:rPr lang="es-CL" sz="2800" i="1" dirty="0">
                              <a:solidFill>
                                <a:srgbClr val="00456F"/>
                              </a:solidFill>
                              <a:latin typeface="Cambria Math" panose="02040503050406030204" pitchFamily="18" charset="0"/>
                            </a:rPr>
                            <m:t>𝑖</m:t>
                          </m:r>
                        </m:sub>
                      </m:sSub>
                      <m:r>
                        <a:rPr lang="es-CL" sz="2800" i="1" dirty="0">
                          <a:solidFill>
                            <a:srgbClr val="00456F"/>
                          </a:solidFill>
                          <a:latin typeface="Cambria Math" panose="02040503050406030204" pitchFamily="18" charset="0"/>
                        </a:rPr>
                        <m:t>=</m:t>
                      </m:r>
                      <m:sSub>
                        <m:sSubPr>
                          <m:ctrlPr>
                            <a:rPr lang="es-CL" sz="2800" i="1" dirty="0">
                              <a:solidFill>
                                <a:srgbClr val="00456F"/>
                              </a:solidFill>
                              <a:latin typeface="Cambria Math" panose="02040503050406030204" pitchFamily="18" charset="0"/>
                            </a:rPr>
                          </m:ctrlPr>
                        </m:sSubPr>
                        <m:e>
                          <m:acc>
                            <m:accPr>
                              <m:chr m:val="⃗"/>
                              <m:ctrlPr>
                                <a:rPr lang="es-CL" sz="2800" i="1">
                                  <a:solidFill>
                                    <a:srgbClr val="00456F"/>
                                  </a:solidFill>
                                  <a:latin typeface="Cambria Math" panose="02040503050406030204" pitchFamily="18" charset="0"/>
                                </a:rPr>
                              </m:ctrlPr>
                            </m:accPr>
                            <m:e>
                              <m:r>
                                <a:rPr lang="es-CL" sz="2800" i="1">
                                  <a:solidFill>
                                    <a:srgbClr val="00456F"/>
                                  </a:solidFill>
                                  <a:latin typeface="Cambria Math" panose="02040503050406030204" pitchFamily="18" charset="0"/>
                                </a:rPr>
                                <m:t>𝐿</m:t>
                              </m:r>
                            </m:e>
                          </m:acc>
                        </m:e>
                        <m:sub>
                          <m:r>
                            <a:rPr lang="es-CL" sz="2800" i="1" dirty="0">
                              <a:solidFill>
                                <a:srgbClr val="00456F"/>
                              </a:solidFill>
                              <a:latin typeface="Cambria Math" panose="02040503050406030204" pitchFamily="18" charset="0"/>
                            </a:rPr>
                            <m:t>𝑓</m:t>
                          </m:r>
                        </m:sub>
                      </m:sSub>
                    </m:oMath>
                  </m:oMathPara>
                </a14:m>
                <a:endParaRPr lang="es-CL" sz="2800" dirty="0">
                  <a:solidFill>
                    <a:srgbClr val="00456F"/>
                  </a:solidFill>
                </a:endParaRPr>
              </a:p>
            </p:txBody>
          </p:sp>
        </mc:Choice>
        <mc:Fallback>
          <p:sp>
            <p:nvSpPr>
              <p:cNvPr id="20" name="CuadroTexto 19">
                <a:extLst>
                  <a:ext uri="{FF2B5EF4-FFF2-40B4-BE49-F238E27FC236}">
                    <a16:creationId xmlns:a16="http://schemas.microsoft.com/office/drawing/2014/main" id="{EA3D89A2-4DBA-4C55-A669-DFEBCE239F94}"/>
                  </a:ext>
                </a:extLst>
              </p:cNvPr>
              <p:cNvSpPr txBox="1">
                <a:spLocks noRot="1" noChangeAspect="1" noMove="1" noResize="1" noEditPoints="1" noAdjustHandles="1" noChangeArrowheads="1" noChangeShapeType="1" noTextEdit="1"/>
              </p:cNvSpPr>
              <p:nvPr/>
            </p:nvSpPr>
            <p:spPr>
              <a:xfrm>
                <a:off x="407368" y="1556792"/>
                <a:ext cx="11377264" cy="2338269"/>
              </a:xfrm>
              <a:prstGeom prst="rect">
                <a:avLst/>
              </a:prstGeom>
              <a:blipFill>
                <a:blip r:embed="rId2"/>
                <a:stretch>
                  <a:fillRect l="-670" t="-1081"/>
                </a:stretch>
              </a:blipFill>
            </p:spPr>
            <p:txBody>
              <a:bodyPr/>
              <a:lstStyle/>
              <a:p>
                <a:r>
                  <a:rPr lang="es-ES_tradnl">
                    <a:noFill/>
                  </a:rPr>
                  <a:t> </a:t>
                </a:r>
              </a:p>
            </p:txBody>
          </p:sp>
        </mc:Fallback>
      </mc:AlternateContent>
      <p:sp>
        <p:nvSpPr>
          <p:cNvPr id="21" name="Rectángulo: esquinas redondeadas 5">
            <a:extLst>
              <a:ext uri="{FF2B5EF4-FFF2-40B4-BE49-F238E27FC236}">
                <a16:creationId xmlns:a16="http://schemas.microsoft.com/office/drawing/2014/main" id="{D4878C84-4D54-3F46-9B55-8ACA2E0196A6}"/>
              </a:ext>
            </a:extLst>
          </p:cNvPr>
          <p:cNvSpPr/>
          <p:nvPr/>
        </p:nvSpPr>
        <p:spPr>
          <a:xfrm>
            <a:off x="5340649" y="3147466"/>
            <a:ext cx="1753522" cy="712470"/>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Marcador de contenido 2">
            <a:extLst>
              <a:ext uri="{FF2B5EF4-FFF2-40B4-BE49-F238E27FC236}">
                <a16:creationId xmlns:a16="http://schemas.microsoft.com/office/drawing/2014/main" id="{A8049C84-4723-4730-88AB-0A2ED9E7435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Conservación del </a:t>
            </a: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a:t>
            </a:r>
          </a:p>
        </p:txBody>
      </p:sp>
    </p:spTree>
    <p:extLst>
      <p:ext uri="{BB962C8B-B14F-4D97-AF65-F5344CB8AC3E}">
        <p14:creationId xmlns:p14="http://schemas.microsoft.com/office/powerpoint/2010/main" val="1062633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7" name="CuadroTexto 6">
                <a:extLst>
                  <a:ext uri="{FF2B5EF4-FFF2-40B4-BE49-F238E27FC236}">
                    <a16:creationId xmlns:a16="http://schemas.microsoft.com/office/drawing/2014/main" id="{DDE2FA51-13BE-44CF-84C6-9E44EC54867A}"/>
                  </a:ext>
                </a:extLst>
              </p:cNvPr>
              <p:cNvSpPr txBox="1"/>
              <p:nvPr/>
            </p:nvSpPr>
            <p:spPr>
              <a:xfrm>
                <a:off x="5447928" y="1268760"/>
                <a:ext cx="6336704" cy="4455450"/>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de una partícula de masa </a:t>
                </a:r>
                <a14:m>
                  <m:oMath xmlns:m="http://schemas.openxmlformats.org/officeDocument/2006/math">
                    <m:r>
                      <a:rPr lang="es-CL" sz="2000" i="1" dirty="0"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𝑚</m:t>
                    </m:r>
                    <m:r>
                      <a:rPr lang="es-CL" sz="2000" i="1" baseline="-25000" dirty="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oMath>
                </a14:m>
                <a:r>
                  <a:rPr lang="es-CL" sz="20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rPr>
                  <a:t> </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que es parte de un disco que gira con rapidez angular de magnitud </a:t>
                </a:r>
                <a14:m>
                  <m:oMath xmlns:m="http://schemas.openxmlformats.org/officeDocument/2006/math">
                    <m:r>
                      <a:rPr lang="es-CL" sz="2000" i="1" smtClean="0">
                        <a:solidFill>
                          <a:srgbClr val="00456F"/>
                        </a:solidFill>
                        <a:latin typeface="Cambria Math" panose="02040503050406030204" pitchFamily="18" charset="0"/>
                        <a:ea typeface="Cambria Math" panose="02040503050406030204" pitchFamily="18" charset="0"/>
                        <a:cs typeface="Times New Roman" panose="02020603050405020304" pitchFamily="18" charset="0"/>
                      </a:rPr>
                      <m:t>𝜔</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es </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𝑝</m:t>
                              </m:r>
                            </m:e>
                          </m:acc>
                        </m:e>
                        <m:sub>
                          <m:r>
                            <a:rPr lang="es-CL"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i="1">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ES" sz="2000" b="0" i="1" smtClean="0">
                              <a:solidFill>
                                <a:srgbClr val="00456F"/>
                              </a:solidFill>
                              <a:latin typeface="Cambria Math" panose="02040503050406030204" pitchFamily="18" charset="0"/>
                            </a:rPr>
                          </m:ctrlPr>
                        </m:sSubPr>
                        <m:e>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acc>
                            <m:accPr>
                              <m:chr m:val="⃗"/>
                              <m:ctrlPr>
                                <a:rPr lang="es-CL" sz="2000" i="1">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𝑣</m:t>
                              </m:r>
                            </m:e>
                          </m:acc>
                        </m:e>
                        <m:sub>
                          <m:r>
                            <a:rPr lang="es-ES"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donde </a:t>
                </a:r>
                <a14:m>
                  <m:oMath xmlns:m="http://schemas.openxmlformats.org/officeDocument/2006/math">
                    <m:sSub>
                      <m:sSubPr>
                        <m:ctrlPr>
                          <a:rPr lang="es-ES" sz="2000" i="1">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𝑣</m:t>
                            </m:r>
                          </m:e>
                        </m:acc>
                      </m:e>
                      <m:sub>
                        <m:r>
                          <a:rPr lang="es-ES" sz="2000" i="1">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 </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corresponde a la velocidad tangencial de </a:t>
                </a:r>
                <a14:m>
                  <m:oMath xmlns:m="http://schemas.openxmlformats.org/officeDocument/2006/math">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la cual es perpendicular a </a:t>
                </a:r>
                <a14:m>
                  <m:oMath xmlns:m="http://schemas.openxmlformats.org/officeDocument/2006/math">
                    <m:sSub>
                      <m:sSubPr>
                        <m:ctrlPr>
                          <a:rPr lang="es-CL" sz="2000" b="0" i="1" dirty="0" smtClean="0">
                            <a:solidFill>
                              <a:srgbClr val="00456F"/>
                            </a:solidFill>
                            <a:latin typeface="Cambria Math" panose="02040503050406030204" pitchFamily="18" charset="0"/>
                            <a:cs typeface="Times New Roman" panose="02020603050405020304" pitchFamily="18" charset="0"/>
                          </a:rPr>
                        </m:ctrlPr>
                      </m:sSubPr>
                      <m:e>
                        <m:acc>
                          <m:accPr>
                            <m:chr m:val="⃗"/>
                            <m:ctrlPr>
                              <a:rPr lang="es-ES" sz="2000" b="0" i="1" dirty="0" smtClean="0">
                                <a:solidFill>
                                  <a:srgbClr val="00456F"/>
                                </a:solidFill>
                                <a:latin typeface="Cambria Math" panose="02040503050406030204" pitchFamily="18" charset="0"/>
                                <a:cs typeface="Times New Roman" panose="02020603050405020304" pitchFamily="18" charset="0"/>
                              </a:rPr>
                            </m:ctrlPr>
                          </m:accPr>
                          <m:e>
                            <m:r>
                              <a:rPr lang="es-ES" sz="2000" b="0" i="1" dirty="0" smtClean="0">
                                <a:solidFill>
                                  <a:srgbClr val="00456F"/>
                                </a:solidFill>
                                <a:latin typeface="Cambria Math" panose="02040503050406030204" pitchFamily="18" charset="0"/>
                                <a:cs typeface="Times New Roman" panose="02020603050405020304" pitchFamily="18" charset="0"/>
                              </a:rPr>
                              <m:t>𝑟</m:t>
                            </m:r>
                          </m:e>
                        </m:acc>
                      </m:e>
                      <m:sub>
                        <m:r>
                          <a:rPr lang="es-CL" sz="2000" b="0" i="1" dirty="0" smtClean="0">
                            <a:solidFill>
                              <a:srgbClr val="00456F"/>
                            </a:solidFill>
                            <a:latin typeface="Cambria Math" panose="02040503050406030204" pitchFamily="18" charset="0"/>
                            <a:cs typeface="Times New Roman" panose="020206030504050203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por lo que la magnitud del momentum angular es</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𝐿</m:t>
                          </m:r>
                        </m:e>
                        <m:sub>
                          <m:r>
                            <a:rPr lang="es-CL" sz="2000" b="0" i="1" smtClean="0">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𝑟</m:t>
                          </m:r>
                        </m:e>
                        <m:sub>
                          <m:r>
                            <a:rPr lang="es-CL"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𝑣</m:t>
                          </m:r>
                        </m:e>
                        <m:sub>
                          <m:r>
                            <a:rPr lang="es-ES" sz="2000" b="0" i="1" smtClean="0">
                              <a:solidFill>
                                <a:srgbClr val="00456F"/>
                              </a:solidFill>
                              <a:latin typeface="Cambria Math" panose="02040503050406030204" pitchFamily="18" charset="0"/>
                            </a:rPr>
                            <m:t>𝑖</m:t>
                          </m:r>
                        </m:sub>
                      </m:sSub>
                    </m:oMath>
                  </m:oMathPara>
                </a14:m>
                <a:endParaRPr lang="es-CL" sz="28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Times New Roman" panose="02020603050405020304" pitchFamily="18" charset="0"/>
                  <a:cs typeface="Times New Roman" panose="02020603050405020304" pitchFamily="18" charset="0"/>
                </a:endParaRPr>
              </a:p>
            </p:txBody>
          </p:sp>
        </mc:Choice>
        <mc:Fallback>
          <p:sp>
            <p:nvSpPr>
              <p:cNvPr id="7" name="CuadroTexto 6">
                <a:extLst>
                  <a:ext uri="{FF2B5EF4-FFF2-40B4-BE49-F238E27FC236}">
                    <a16:creationId xmlns:a16="http://schemas.microsoft.com/office/drawing/2014/main" id="{DDE2FA51-13BE-44CF-84C6-9E44EC54867A}"/>
                  </a:ext>
                </a:extLst>
              </p:cNvPr>
              <p:cNvSpPr txBox="1">
                <a:spLocks noRot="1" noChangeAspect="1" noMove="1" noResize="1" noEditPoints="1" noAdjustHandles="1" noChangeArrowheads="1" noChangeShapeType="1" noTextEdit="1"/>
              </p:cNvSpPr>
              <p:nvPr/>
            </p:nvSpPr>
            <p:spPr>
              <a:xfrm>
                <a:off x="5447928" y="1268760"/>
                <a:ext cx="6336704" cy="4455450"/>
              </a:xfrm>
              <a:prstGeom prst="rect">
                <a:avLst/>
              </a:prstGeom>
              <a:blipFill>
                <a:blip r:embed="rId2"/>
                <a:stretch>
                  <a:fillRect l="-1202" t="-284" r="-1202"/>
                </a:stretch>
              </a:blipFill>
            </p:spPr>
            <p:txBody>
              <a:bodyPr/>
              <a:lstStyle/>
              <a:p>
                <a:r>
                  <a:rPr lang="es-ES_tradnl">
                    <a:noFill/>
                  </a:rPr>
                  <a:t> </a:t>
                </a:r>
              </a:p>
            </p:txBody>
          </p:sp>
        </mc:Fallback>
      </mc:AlternateContent>
      <p:pic>
        <p:nvPicPr>
          <p:cNvPr id="4" name="Imagen 3">
            <a:extLst>
              <a:ext uri="{FF2B5EF4-FFF2-40B4-BE49-F238E27FC236}">
                <a16:creationId xmlns:a16="http://schemas.microsoft.com/office/drawing/2014/main" id="{BAAAA78B-2C5F-E549-BF87-BBDED93A8B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1412776"/>
            <a:ext cx="4855643" cy="4807686"/>
          </a:xfrm>
          <a:prstGeom prst="rect">
            <a:avLst/>
          </a:prstGeom>
        </p:spPr>
      </p:pic>
      <p:sp>
        <p:nvSpPr>
          <p:cNvPr id="8" name="Marcador de contenido 2">
            <a:extLst>
              <a:ext uri="{FF2B5EF4-FFF2-40B4-BE49-F238E27FC236}">
                <a16:creationId xmlns:a16="http://schemas.microsoft.com/office/drawing/2014/main" id="{435F9A1D-5EE3-4BE6-BF15-CDF12D4CD4A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 de un cuerpo rígido</a:t>
            </a:r>
          </a:p>
        </p:txBody>
      </p:sp>
    </p:spTree>
    <p:extLst>
      <p:ext uri="{BB962C8B-B14F-4D97-AF65-F5344CB8AC3E}">
        <p14:creationId xmlns:p14="http://schemas.microsoft.com/office/powerpoint/2010/main" val="8353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7" name="CuadroTexto 6">
                <a:extLst>
                  <a:ext uri="{FF2B5EF4-FFF2-40B4-BE49-F238E27FC236}">
                    <a16:creationId xmlns:a16="http://schemas.microsoft.com/office/drawing/2014/main" id="{DDE2FA51-13BE-44CF-84C6-9E44EC54867A}"/>
                  </a:ext>
                </a:extLst>
              </p:cNvPr>
              <p:cNvSpPr txBox="1"/>
              <p:nvPr/>
            </p:nvSpPr>
            <p:spPr>
              <a:xfrm>
                <a:off x="5447928" y="1268760"/>
                <a:ext cx="6336704" cy="4455450"/>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de una partícula de masa </a:t>
                </a:r>
                <a14:m>
                  <m:oMath xmlns:m="http://schemas.openxmlformats.org/officeDocument/2006/math">
                    <m:r>
                      <a:rPr lang="es-CL" sz="2000" i="1" dirty="0"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𝑚</m:t>
                    </m:r>
                    <m:r>
                      <a:rPr lang="es-CL" sz="2000" i="1" baseline="-25000" dirty="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oMath>
                </a14:m>
                <a:r>
                  <a:rPr lang="es-CL" sz="20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rPr>
                  <a:t> </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que es parte de un disco que gira con rapidez angular de magnitud </a:t>
                </a:r>
                <a14:m>
                  <m:oMath xmlns:m="http://schemas.openxmlformats.org/officeDocument/2006/math">
                    <m:r>
                      <a:rPr lang="es-CL" sz="2000" i="1" smtClean="0">
                        <a:solidFill>
                          <a:srgbClr val="00456F"/>
                        </a:solidFill>
                        <a:latin typeface="Cambria Math" panose="02040503050406030204" pitchFamily="18" charset="0"/>
                        <a:ea typeface="Cambria Math" panose="02040503050406030204" pitchFamily="18" charset="0"/>
                        <a:cs typeface="Times New Roman" panose="02020603050405020304" pitchFamily="18" charset="0"/>
                      </a:rPr>
                      <m:t>𝜔</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es </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𝑝</m:t>
                              </m:r>
                            </m:e>
                          </m:acc>
                        </m:e>
                        <m:sub>
                          <m:r>
                            <a:rPr lang="es-CL"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i="1">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ES" sz="2000" b="0" i="1" smtClean="0">
                              <a:solidFill>
                                <a:srgbClr val="00456F"/>
                              </a:solidFill>
                              <a:latin typeface="Cambria Math" panose="02040503050406030204" pitchFamily="18" charset="0"/>
                            </a:rPr>
                          </m:ctrlPr>
                        </m:sSubPr>
                        <m:e>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acc>
                            <m:accPr>
                              <m:chr m:val="⃗"/>
                              <m:ctrlPr>
                                <a:rPr lang="es-CL" sz="2000" i="1">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𝑣</m:t>
                              </m:r>
                            </m:e>
                          </m:acc>
                        </m:e>
                        <m:sub>
                          <m:r>
                            <a:rPr lang="es-ES"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donde </a:t>
                </a:r>
                <a14:m>
                  <m:oMath xmlns:m="http://schemas.openxmlformats.org/officeDocument/2006/math">
                    <m:sSub>
                      <m:sSubPr>
                        <m:ctrlPr>
                          <a:rPr lang="es-ES" sz="2000" i="1">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𝑣</m:t>
                            </m:r>
                          </m:e>
                        </m:acc>
                      </m:e>
                      <m:sub>
                        <m:r>
                          <a:rPr lang="es-ES" sz="2000" i="1">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 </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corresponde a la velocidad tangencial de </a:t>
                </a:r>
                <a14:m>
                  <m:oMath xmlns:m="http://schemas.openxmlformats.org/officeDocument/2006/math">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la cual es perpendicular a </a:t>
                </a:r>
                <a14:m>
                  <m:oMath xmlns:m="http://schemas.openxmlformats.org/officeDocument/2006/math">
                    <m:sSub>
                      <m:sSubPr>
                        <m:ctrlPr>
                          <a:rPr lang="es-CL" sz="2000" b="0" i="1" dirty="0" smtClean="0">
                            <a:solidFill>
                              <a:srgbClr val="00456F"/>
                            </a:solidFill>
                            <a:latin typeface="Cambria Math" panose="02040503050406030204" pitchFamily="18" charset="0"/>
                            <a:cs typeface="Times New Roman" panose="02020603050405020304" pitchFamily="18" charset="0"/>
                          </a:rPr>
                        </m:ctrlPr>
                      </m:sSubPr>
                      <m:e>
                        <m:acc>
                          <m:accPr>
                            <m:chr m:val="⃗"/>
                            <m:ctrlPr>
                              <a:rPr lang="es-ES" sz="2000" b="0" i="1" dirty="0" smtClean="0">
                                <a:solidFill>
                                  <a:srgbClr val="00456F"/>
                                </a:solidFill>
                                <a:latin typeface="Cambria Math" panose="02040503050406030204" pitchFamily="18" charset="0"/>
                                <a:cs typeface="Times New Roman" panose="02020603050405020304" pitchFamily="18" charset="0"/>
                              </a:rPr>
                            </m:ctrlPr>
                          </m:accPr>
                          <m:e>
                            <m:r>
                              <a:rPr lang="es-ES" sz="2000" b="0" i="1" dirty="0" smtClean="0">
                                <a:solidFill>
                                  <a:srgbClr val="00456F"/>
                                </a:solidFill>
                                <a:latin typeface="Cambria Math" panose="02040503050406030204" pitchFamily="18" charset="0"/>
                                <a:cs typeface="Times New Roman" panose="02020603050405020304" pitchFamily="18" charset="0"/>
                              </a:rPr>
                              <m:t>𝑟</m:t>
                            </m:r>
                          </m:e>
                        </m:acc>
                      </m:e>
                      <m:sub>
                        <m:r>
                          <a:rPr lang="es-CL" sz="2000" b="0" i="1" dirty="0" smtClean="0">
                            <a:solidFill>
                              <a:srgbClr val="00456F"/>
                            </a:solidFill>
                            <a:latin typeface="Cambria Math" panose="02040503050406030204" pitchFamily="18" charset="0"/>
                            <a:cs typeface="Times New Roman" panose="020206030504050203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por lo que la magnitud del momentum angular es</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𝐿</m:t>
                          </m:r>
                        </m:e>
                        <m:sub>
                          <m:r>
                            <a:rPr lang="es-CL" sz="2000" b="0" i="1" smtClean="0">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𝑟</m:t>
                          </m:r>
                        </m:e>
                        <m:sub>
                          <m:r>
                            <a:rPr lang="es-CL"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𝑣</m:t>
                          </m:r>
                        </m:e>
                        <m:sub>
                          <m:r>
                            <a:rPr lang="es-ES" sz="2000" b="0" i="1" smtClean="0">
                              <a:solidFill>
                                <a:srgbClr val="00456F"/>
                              </a:solidFill>
                              <a:latin typeface="Cambria Math" panose="02040503050406030204" pitchFamily="18" charset="0"/>
                            </a:rPr>
                            <m:t>𝑖</m:t>
                          </m:r>
                        </m:sub>
                      </m:sSub>
                    </m:oMath>
                  </m:oMathPara>
                </a14:m>
                <a:endParaRPr lang="es-CL" sz="28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Times New Roman" panose="02020603050405020304" pitchFamily="18" charset="0"/>
                  <a:cs typeface="Times New Roman" panose="02020603050405020304" pitchFamily="18" charset="0"/>
                </a:endParaRPr>
              </a:p>
            </p:txBody>
          </p:sp>
        </mc:Choice>
        <mc:Fallback>
          <p:sp>
            <p:nvSpPr>
              <p:cNvPr id="7" name="CuadroTexto 6">
                <a:extLst>
                  <a:ext uri="{FF2B5EF4-FFF2-40B4-BE49-F238E27FC236}">
                    <a16:creationId xmlns:a16="http://schemas.microsoft.com/office/drawing/2014/main" id="{DDE2FA51-13BE-44CF-84C6-9E44EC54867A}"/>
                  </a:ext>
                </a:extLst>
              </p:cNvPr>
              <p:cNvSpPr txBox="1">
                <a:spLocks noRot="1" noChangeAspect="1" noMove="1" noResize="1" noEditPoints="1" noAdjustHandles="1" noChangeArrowheads="1" noChangeShapeType="1" noTextEdit="1"/>
              </p:cNvSpPr>
              <p:nvPr/>
            </p:nvSpPr>
            <p:spPr>
              <a:xfrm>
                <a:off x="5447928" y="1268760"/>
                <a:ext cx="6336704" cy="4455450"/>
              </a:xfrm>
              <a:prstGeom prst="rect">
                <a:avLst/>
              </a:prstGeom>
              <a:blipFill>
                <a:blip r:embed="rId2"/>
                <a:stretch>
                  <a:fillRect l="-1202" t="-284" r="-1202"/>
                </a:stretch>
              </a:blipFill>
            </p:spPr>
            <p:txBody>
              <a:bodyPr/>
              <a:lstStyle/>
              <a:p>
                <a:r>
                  <a:rPr lang="es-ES_tradnl">
                    <a:noFill/>
                  </a:rPr>
                  <a:t> </a:t>
                </a:r>
              </a:p>
            </p:txBody>
          </p:sp>
        </mc:Fallback>
      </mc:AlternateContent>
      <p:pic>
        <p:nvPicPr>
          <p:cNvPr id="4" name="Imagen 3">
            <a:extLst>
              <a:ext uri="{FF2B5EF4-FFF2-40B4-BE49-F238E27FC236}">
                <a16:creationId xmlns:a16="http://schemas.microsoft.com/office/drawing/2014/main" id="{BAAAA78B-2C5F-E549-BF87-BBDED93A8B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1412776"/>
            <a:ext cx="4855643" cy="4807686"/>
          </a:xfrm>
          <a:prstGeom prst="rect">
            <a:avLst/>
          </a:prstGeom>
        </p:spPr>
      </p:pic>
      <p:sp>
        <p:nvSpPr>
          <p:cNvPr id="8" name="Marcador de contenido 2">
            <a:extLst>
              <a:ext uri="{FF2B5EF4-FFF2-40B4-BE49-F238E27FC236}">
                <a16:creationId xmlns:a16="http://schemas.microsoft.com/office/drawing/2014/main" id="{435F9A1D-5EE3-4BE6-BF15-CDF12D4CD4A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 de un cuerpo rígido</a:t>
            </a:r>
          </a:p>
        </p:txBody>
      </p: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37CCF7B8-EBB2-43A9-917F-996E4C236FA6}"/>
                  </a:ext>
                </a:extLst>
              </p:cNvPr>
              <p:cNvSpPr txBox="1"/>
              <p:nvPr/>
            </p:nvSpPr>
            <p:spPr>
              <a:xfrm>
                <a:off x="5510927" y="5479150"/>
                <a:ext cx="6264696" cy="400110"/>
              </a:xfrm>
              <a:prstGeom prst="rect">
                <a:avLst/>
              </a:prstGeom>
              <a:noFill/>
            </p:spPr>
            <p:txBody>
              <a:bodyPr wrap="square">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Como </a:t>
                </a:r>
                <a14:m>
                  <m:oMath xmlns:m="http://schemas.openxmlformats.org/officeDocument/2006/math">
                    <m:sSub>
                      <m:sSubPr>
                        <m:ctrlP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ctrlPr>
                      </m:sSubPr>
                      <m:e>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𝑣</m:t>
                        </m:r>
                      </m:e>
                      <m:sub>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sub>
                    </m:sSub>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m:t>
                    </m:r>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𝜔</m:t>
                    </m:r>
                    <m:sSub>
                      <m:sSubPr>
                        <m:ctrlP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ctrlPr>
                      </m:sSubPr>
                      <m:e>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𝑟</m:t>
                        </m:r>
                      </m:e>
                      <m:sub>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sub>
                    </m:sSub>
                  </m:oMath>
                </a14:m>
                <a:endParaRPr lang="es-CL" sz="20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 name="CuadroTexto 5">
                <a:extLst>
                  <a:ext uri="{FF2B5EF4-FFF2-40B4-BE49-F238E27FC236}">
                    <a16:creationId xmlns:a16="http://schemas.microsoft.com/office/drawing/2014/main" id="{37CCF7B8-EBB2-43A9-917F-996E4C236FA6}"/>
                  </a:ext>
                </a:extLst>
              </p:cNvPr>
              <p:cNvSpPr txBox="1">
                <a:spLocks noRot="1" noChangeAspect="1" noMove="1" noResize="1" noEditPoints="1" noAdjustHandles="1" noChangeArrowheads="1" noChangeShapeType="1" noTextEdit="1"/>
              </p:cNvSpPr>
              <p:nvPr/>
            </p:nvSpPr>
            <p:spPr>
              <a:xfrm>
                <a:off x="5510927" y="5479150"/>
                <a:ext cx="6264696" cy="400110"/>
              </a:xfrm>
              <a:prstGeom prst="rect">
                <a:avLst/>
              </a:prstGeom>
              <a:blipFill>
                <a:blip r:embed="rId4"/>
                <a:stretch>
                  <a:fillRect l="-973" t="-6154" b="-3076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08FC6B7B-6855-4E3B-A5C4-8CB7BEF2F5B6}"/>
                  </a:ext>
                </a:extLst>
              </p:cNvPr>
              <p:cNvSpPr txBox="1"/>
              <p:nvPr/>
            </p:nvSpPr>
            <p:spPr>
              <a:xfrm>
                <a:off x="5569066" y="5971592"/>
                <a:ext cx="6094428" cy="48167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𝐿</m:t>
                          </m:r>
                        </m:e>
                        <m:sub>
                          <m:r>
                            <a:rPr lang="es-CL" sz="2400" b="0" i="1" smtClean="0">
                              <a:solidFill>
                                <a:srgbClr val="00456F"/>
                              </a:solidFill>
                              <a:latin typeface="Cambria Math" panose="02040503050406030204" pitchFamily="18" charset="0"/>
                            </a:rPr>
                            <m:t>𝑖</m:t>
                          </m:r>
                        </m:sub>
                      </m:sSub>
                      <m:r>
                        <a:rPr lang="es-ES" sz="2400" b="0" i="1" smtClean="0">
                          <a:solidFill>
                            <a:srgbClr val="00456F"/>
                          </a:solidFill>
                          <a:latin typeface="Cambria Math" panose="02040503050406030204" pitchFamily="18" charset="0"/>
                        </a:rPr>
                        <m:t>=</m:t>
                      </m:r>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ES"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r>
                        <a:rPr lang="es-CL" sz="2400" b="0" i="1" smtClean="0">
                          <a:solidFill>
                            <a:srgbClr val="00456F"/>
                          </a:solidFill>
                          <a:latin typeface="Cambria Math" panose="02040503050406030204" pitchFamily="18" charset="0"/>
                        </a:rPr>
                        <m:t>𝜔</m:t>
                      </m:r>
                    </m:oMath>
                  </m:oMathPara>
                </a14:m>
                <a:endParaRPr lang="es-CL" sz="2400" dirty="0"/>
              </a:p>
            </p:txBody>
          </p:sp>
        </mc:Choice>
        <mc:Fallback xmlns="">
          <p:sp>
            <p:nvSpPr>
              <p:cNvPr id="9" name="CuadroTexto 8">
                <a:extLst>
                  <a:ext uri="{FF2B5EF4-FFF2-40B4-BE49-F238E27FC236}">
                    <a16:creationId xmlns:a16="http://schemas.microsoft.com/office/drawing/2014/main" id="{08FC6B7B-6855-4E3B-A5C4-8CB7BEF2F5B6}"/>
                  </a:ext>
                </a:extLst>
              </p:cNvPr>
              <p:cNvSpPr txBox="1">
                <a:spLocks noRot="1" noChangeAspect="1" noMove="1" noResize="1" noEditPoints="1" noAdjustHandles="1" noChangeArrowheads="1" noChangeShapeType="1" noTextEdit="1"/>
              </p:cNvSpPr>
              <p:nvPr/>
            </p:nvSpPr>
            <p:spPr>
              <a:xfrm>
                <a:off x="5569066" y="5971592"/>
                <a:ext cx="6094428" cy="481670"/>
              </a:xfrm>
              <a:prstGeom prst="rect">
                <a:avLst/>
              </a:prstGeom>
              <a:blipFill>
                <a:blip r:embed="rId5"/>
                <a:stretch>
                  <a:fillRect/>
                </a:stretch>
              </a:blipFill>
            </p:spPr>
            <p:txBody>
              <a:bodyPr/>
              <a:lstStyle/>
              <a:p>
                <a:r>
                  <a:rPr lang="es-CL">
                    <a:noFill/>
                  </a:rPr>
                  <a:t> </a:t>
                </a:r>
              </a:p>
            </p:txBody>
          </p:sp>
        </mc:Fallback>
      </mc:AlternateContent>
      <p:sp>
        <p:nvSpPr>
          <p:cNvPr id="10" name="Rectángulo redondeado 2">
            <a:extLst>
              <a:ext uri="{FF2B5EF4-FFF2-40B4-BE49-F238E27FC236}">
                <a16:creationId xmlns:a16="http://schemas.microsoft.com/office/drawing/2014/main" id="{9C995970-58B8-44F0-B359-59E7591757CF}"/>
              </a:ext>
            </a:extLst>
          </p:cNvPr>
          <p:cNvSpPr/>
          <p:nvPr/>
        </p:nvSpPr>
        <p:spPr>
          <a:xfrm>
            <a:off x="7572164" y="5907073"/>
            <a:ext cx="2088232" cy="610708"/>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311926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7" name="CuadroTexto 6">
                <a:extLst>
                  <a:ext uri="{FF2B5EF4-FFF2-40B4-BE49-F238E27FC236}">
                    <a16:creationId xmlns:a16="http://schemas.microsoft.com/office/drawing/2014/main" id="{DDE2FA51-13BE-44CF-84C6-9E44EC54867A}"/>
                  </a:ext>
                </a:extLst>
              </p:cNvPr>
              <p:cNvSpPr txBox="1"/>
              <p:nvPr/>
            </p:nvSpPr>
            <p:spPr>
              <a:xfrm>
                <a:off x="5591944" y="1268760"/>
                <a:ext cx="6001344" cy="5221045"/>
              </a:xfrm>
              <a:prstGeom prst="rect">
                <a:avLst/>
              </a:prstGeom>
              <a:noFill/>
            </p:spPr>
            <p:txBody>
              <a:bodyPr wrap="square" rtlCol="0">
                <a:spAutoFit/>
              </a:bodyPr>
              <a:lstStyle/>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Si obtenemos el </a:t>
                </a:r>
                <a:r>
                  <a:rPr lang="es-ES"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de todas las partículas que componen el cuerpo, tendremos que </a:t>
                </a:r>
              </a:p>
              <a:p>
                <a:pPr algn="just"/>
                <a:endPar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r>
                        <a:rPr lang="es-ES" sz="2400" i="1">
                          <a:solidFill>
                            <a:srgbClr val="00456F"/>
                          </a:solidFill>
                          <a:latin typeface="Cambria Math" panose="02040503050406030204" pitchFamily="18" charset="0"/>
                        </a:rPr>
                        <m:t>𝐿</m:t>
                      </m:r>
                      <m:r>
                        <a:rPr lang="es-ES" sz="2400" i="1">
                          <a:solidFill>
                            <a:srgbClr val="00456F"/>
                          </a:solidFill>
                          <a:latin typeface="Cambria Math" panose="02040503050406030204" pitchFamily="18" charset="0"/>
                        </a:rPr>
                        <m:t>=</m:t>
                      </m:r>
                      <m:r>
                        <a:rPr lang="es-ES" sz="2400" i="1">
                          <a:solidFill>
                            <a:srgbClr val="00456F"/>
                          </a:solidFill>
                          <a:latin typeface="Cambria Math" panose="02040503050406030204" pitchFamily="18" charset="0"/>
                          <a:ea typeface="Cambria Math" panose="02040503050406030204" pitchFamily="18" charset="0"/>
                        </a:rPr>
                        <m:t>𝜔</m:t>
                      </m:r>
                      <m:nary>
                        <m:naryPr>
                          <m:chr m:val="∑"/>
                          <m:subHide m:val="on"/>
                          <m:supHide m:val="on"/>
                          <m:ctrlPr>
                            <a:rPr lang="es-ES" sz="2400" i="1" smtClean="0">
                              <a:solidFill>
                                <a:srgbClr val="00456F"/>
                              </a:solidFill>
                              <a:latin typeface="Cambria Math" panose="02040503050406030204" pitchFamily="18" charset="0"/>
                            </a:rPr>
                          </m:ctrlPr>
                        </m:naryPr>
                        <m:sub/>
                        <m:sup/>
                        <m:e>
                          <m:sSub>
                            <m:sSubPr>
                              <m:ctrlPr>
                                <a:rPr lang="es-ES" sz="2400" i="1">
                                  <a:solidFill>
                                    <a:srgbClr val="00456F"/>
                                  </a:solidFill>
                                  <a:latin typeface="Cambria Math" panose="02040503050406030204" pitchFamily="18" charset="0"/>
                                </a:rPr>
                              </m:ctrlPr>
                            </m:sSubPr>
                            <m:e>
                              <m:r>
                                <a:rPr lang="es-ES" sz="2400" i="1">
                                  <a:solidFill>
                                    <a:srgbClr val="00456F"/>
                                  </a:solidFill>
                                  <a:latin typeface="Cambria Math" panose="02040503050406030204" pitchFamily="18" charset="0"/>
                                </a:rPr>
                                <m:t>𝑚</m:t>
                              </m:r>
                            </m:e>
                            <m:sub>
                              <m:r>
                                <a:rPr lang="es-ES" sz="2400" i="1">
                                  <a:solidFill>
                                    <a:srgbClr val="00456F"/>
                                  </a:solidFill>
                                  <a:latin typeface="Cambria Math" panose="02040503050406030204" pitchFamily="18" charset="0"/>
                                </a:rPr>
                                <m:t>𝑖</m:t>
                              </m:r>
                            </m:sub>
                          </m:sSub>
                          <m:sSubSup>
                            <m:sSubSupPr>
                              <m:ctrlPr>
                                <a:rPr lang="es-ES" sz="2400" b="0" i="1" smtClean="0">
                                  <a:solidFill>
                                    <a:srgbClr val="00456F"/>
                                  </a:solidFill>
                                  <a:latin typeface="Cambria Math" panose="02040503050406030204" pitchFamily="18" charset="0"/>
                                </a:rPr>
                              </m:ctrlPr>
                            </m:sSubSupPr>
                            <m:e>
                              <m:r>
                                <a:rPr lang="es-ES" sz="2400" i="1">
                                  <a:solidFill>
                                    <a:srgbClr val="00456F"/>
                                  </a:solidFill>
                                  <a:latin typeface="Cambria Math" panose="02040503050406030204" pitchFamily="18" charset="0"/>
                                </a:rPr>
                                <m:t>𝑟</m:t>
                              </m:r>
                            </m:e>
                            <m:sub>
                              <m:r>
                                <a:rPr lang="es-ES" sz="2400" b="0" i="1" smtClean="0">
                                  <a:solidFill>
                                    <a:srgbClr val="00456F"/>
                                  </a:solidFill>
                                  <a:latin typeface="Cambria Math" panose="02040503050406030204" pitchFamily="18" charset="0"/>
                                </a:rPr>
                                <m:t>𝑖</m:t>
                              </m:r>
                            </m:sub>
                            <m:sup>
                              <m:r>
                                <a:rPr lang="es-ES" sz="2400" i="1">
                                  <a:solidFill>
                                    <a:srgbClr val="00456F"/>
                                  </a:solidFill>
                                  <a:latin typeface="Cambria Math" panose="02040503050406030204" pitchFamily="18" charset="0"/>
                                </a:rPr>
                                <m:t>2</m:t>
                              </m:r>
                            </m:sup>
                          </m:sSubSup>
                          <m:r>
                            <a:rPr lang="es-ES" sz="2400" b="0" i="1" smtClean="0">
                              <a:solidFill>
                                <a:srgbClr val="00456F"/>
                              </a:solidFill>
                              <a:latin typeface="Cambria Math" panose="02040503050406030204" pitchFamily="18" charset="0"/>
                            </a:rPr>
                            <m:t>  </m:t>
                          </m:r>
                        </m:e>
                      </m:nary>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Es así, como podemos expresarlo también como</a:t>
                </a:r>
                <a:endParaRPr lang="es-CL" sz="28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r>
                        <a:rPr lang="es-ES" sz="2800" i="1">
                          <a:solidFill>
                            <a:srgbClr val="00456F"/>
                          </a:solidFill>
                          <a:latin typeface="Cambria Math" panose="02040503050406030204" pitchFamily="18" charset="0"/>
                        </a:rPr>
                        <m:t>𝐿</m:t>
                      </m:r>
                      <m:r>
                        <a:rPr lang="es-ES" sz="2800" i="1">
                          <a:solidFill>
                            <a:srgbClr val="00456F"/>
                          </a:solidFill>
                          <a:latin typeface="Cambria Math" panose="02040503050406030204" pitchFamily="18" charset="0"/>
                        </a:rPr>
                        <m:t>=</m:t>
                      </m:r>
                      <m:r>
                        <a:rPr lang="es-ES" sz="2800" b="0" i="1" smtClean="0">
                          <a:solidFill>
                            <a:srgbClr val="00456F"/>
                          </a:solidFill>
                          <a:latin typeface="Cambria Math" panose="02040503050406030204" pitchFamily="18" charset="0"/>
                        </a:rPr>
                        <m:t>𝐼</m:t>
                      </m:r>
                      <m:r>
                        <a:rPr lang="es-ES" sz="2800" b="0" i="1" smtClean="0">
                          <a:solidFill>
                            <a:srgbClr val="00456F"/>
                          </a:solidFill>
                          <a:latin typeface="Cambria Math" panose="02040503050406030204" pitchFamily="18" charset="0"/>
                          <a:ea typeface="Cambria Math" panose="02040503050406030204" pitchFamily="18" charset="0"/>
                        </a:rPr>
                        <m:t>𝜔</m:t>
                      </m:r>
                    </m:oMath>
                  </m:oMathPara>
                </a14:m>
                <a:endParaRPr lang="es-CL" sz="32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Notemos que el vector </a:t>
                </a:r>
                <a14:m>
                  <m:oMath xmlns:m="http://schemas.openxmlformats.org/officeDocument/2006/math">
                    <m:acc>
                      <m:accPr>
                        <m:chr m:val="⃗"/>
                        <m:ctrlPr>
                          <a:rPr lang="es-ES" sz="2000" b="0" i="1" smtClean="0">
                            <a:solidFill>
                              <a:srgbClr val="00456F"/>
                            </a:solidFill>
                            <a:latin typeface="Cambria Math" panose="02040503050406030204" pitchFamily="18" charset="0"/>
                            <a:cs typeface="Times New Roman" panose="02020603050405020304" pitchFamily="18" charset="0"/>
                          </a:rPr>
                        </m:ctrlPr>
                      </m:accPr>
                      <m:e>
                        <m:r>
                          <a:rPr lang="es-ES" sz="2000" b="0" i="1" smtClean="0">
                            <a:solidFill>
                              <a:srgbClr val="00456F"/>
                            </a:solidFill>
                            <a:latin typeface="Cambria Math" panose="02040503050406030204" pitchFamily="18" charset="0"/>
                            <a:cs typeface="Times New Roman" panose="02020603050405020304" pitchFamily="18" charset="0"/>
                          </a:rPr>
                          <m:t>𝐿</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tiene igual dirección al vector </a:t>
                </a:r>
                <a14:m>
                  <m:oMath xmlns:m="http://schemas.openxmlformats.org/officeDocument/2006/math">
                    <m:acc>
                      <m:accPr>
                        <m:chr m:val="⃗"/>
                        <m:ctrlPr>
                          <a:rPr lang="es-ES" sz="2000" i="1" smtClean="0">
                            <a:solidFill>
                              <a:srgbClr val="00456F"/>
                            </a:solidFill>
                            <a:latin typeface="Cambria Math" panose="02040503050406030204" pitchFamily="18" charset="0"/>
                            <a:cs typeface="Times New Roman" panose="02020603050405020304" pitchFamily="18" charset="0"/>
                          </a:rPr>
                        </m:ctrlPr>
                      </m:accPr>
                      <m:e>
                        <m:r>
                          <a:rPr lang="es-ES" sz="2000" b="0" i="1" smtClean="0">
                            <a:solidFill>
                              <a:srgbClr val="00456F"/>
                            </a:solidFill>
                            <a:latin typeface="Cambria Math" panose="02040503050406030204" pitchFamily="18" charset="0"/>
                            <a:cs typeface="Times New Roman" panose="02020603050405020304" pitchFamily="18" charset="0"/>
                          </a:rPr>
                          <m:t>𝜔</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por lo que </a:t>
                </a:r>
              </a:p>
              <a:p>
                <a:pPr algn="just"/>
                <a:endParaRPr lang="es-CL" sz="2800" dirty="0">
                  <a:solidFill>
                    <a:srgbClr val="00456F"/>
                  </a:solidFill>
                  <a:latin typeface="Times New Roman" panose="02020603050405020304" pitchFamily="18" charset="0"/>
                  <a:cs typeface="Times New Roman" panose="02020603050405020304" pitchFamily="18" charset="0"/>
                </a:endParaRPr>
              </a:p>
              <a:p>
                <a:pPr algn="just"/>
                <a14:m>
                  <m:oMathPara xmlns:m="http://schemas.openxmlformats.org/officeDocument/2006/math">
                    <m:oMathParaPr>
                      <m:jc m:val="centerGroup"/>
                    </m:oMathParaPr>
                    <m:oMath xmlns:m="http://schemas.openxmlformats.org/officeDocument/2006/math">
                      <m:acc>
                        <m:accPr>
                          <m:chr m:val="⃗"/>
                          <m:ctrlPr>
                            <a:rPr lang="es-ES" sz="2800" b="0" i="1" dirty="0" smtClean="0">
                              <a:solidFill>
                                <a:srgbClr val="00456F"/>
                              </a:solidFill>
                              <a:latin typeface="Cambria Math" panose="02040503050406030204" pitchFamily="18" charset="0"/>
                              <a:cs typeface="Times New Roman" panose="02020603050405020304" pitchFamily="18" charset="0"/>
                            </a:rPr>
                          </m:ctrlPr>
                        </m:accPr>
                        <m:e>
                          <m:r>
                            <a:rPr lang="es-ES" sz="2800" b="0" i="1" dirty="0" smtClean="0">
                              <a:solidFill>
                                <a:srgbClr val="00456F"/>
                              </a:solidFill>
                              <a:latin typeface="Cambria Math" panose="02040503050406030204" pitchFamily="18" charset="0"/>
                              <a:cs typeface="Times New Roman" panose="02020603050405020304" pitchFamily="18" charset="0"/>
                            </a:rPr>
                            <m:t>𝐿</m:t>
                          </m:r>
                        </m:e>
                      </m:acc>
                      <m:r>
                        <a:rPr lang="es-ES" sz="2800" i="1">
                          <a:solidFill>
                            <a:srgbClr val="00456F"/>
                          </a:solidFill>
                          <a:latin typeface="Cambria Math" panose="02040503050406030204" pitchFamily="18" charset="0"/>
                        </a:rPr>
                        <m:t>=</m:t>
                      </m:r>
                      <m:r>
                        <a:rPr lang="es-ES" sz="2800" i="1">
                          <a:solidFill>
                            <a:srgbClr val="00456F"/>
                          </a:solidFill>
                          <a:latin typeface="Cambria Math" panose="02040503050406030204" pitchFamily="18" charset="0"/>
                        </a:rPr>
                        <m:t>𝐼</m:t>
                      </m:r>
                      <m:acc>
                        <m:accPr>
                          <m:chr m:val="⃗"/>
                          <m:ctrlPr>
                            <a:rPr lang="es-ES" sz="2800" b="0" i="1" smtClean="0">
                              <a:solidFill>
                                <a:srgbClr val="00456F"/>
                              </a:solidFill>
                              <a:latin typeface="Cambria Math" panose="02040503050406030204" pitchFamily="18" charset="0"/>
                              <a:ea typeface="Cambria Math" panose="02040503050406030204" pitchFamily="18" charset="0"/>
                            </a:rPr>
                          </m:ctrlPr>
                        </m:accPr>
                        <m:e>
                          <m:r>
                            <a:rPr lang="es-ES" sz="2800" i="1">
                              <a:solidFill>
                                <a:srgbClr val="00456F"/>
                              </a:solidFill>
                              <a:latin typeface="Cambria Math" panose="02040503050406030204" pitchFamily="18" charset="0"/>
                              <a:ea typeface="Cambria Math" panose="02040503050406030204" pitchFamily="18" charset="0"/>
                            </a:rPr>
                            <m:t>𝜔</m:t>
                          </m:r>
                        </m:e>
                      </m:acc>
                    </m:oMath>
                  </m:oMathPara>
                </a14:m>
                <a:endParaRPr lang="es-CL" sz="3200" dirty="0">
                  <a:solidFill>
                    <a:srgbClr val="00456F"/>
                  </a:solidFill>
                  <a:latin typeface="Times New Roman" panose="02020603050405020304" pitchFamily="18" charset="0"/>
                  <a:cs typeface="Times New Roman" panose="02020603050405020304" pitchFamily="18" charset="0"/>
                </a:endParaRPr>
              </a:p>
              <a:p>
                <a:pPr algn="just"/>
                <a:endParaRPr lang="es-CL" sz="2800" dirty="0">
                  <a:solidFill>
                    <a:srgbClr val="00456F"/>
                  </a:solidFill>
                  <a:latin typeface="Times New Roman" panose="02020603050405020304" pitchFamily="18" charset="0"/>
                  <a:cs typeface="Times New Roman" panose="02020603050405020304" pitchFamily="18" charset="0"/>
                </a:endParaRPr>
              </a:p>
            </p:txBody>
          </p:sp>
        </mc:Choice>
        <mc:Fallback>
          <p:sp>
            <p:nvSpPr>
              <p:cNvPr id="7" name="CuadroTexto 6">
                <a:extLst>
                  <a:ext uri="{FF2B5EF4-FFF2-40B4-BE49-F238E27FC236}">
                    <a16:creationId xmlns:a16="http://schemas.microsoft.com/office/drawing/2014/main" id="{DDE2FA51-13BE-44CF-84C6-9E44EC54867A}"/>
                  </a:ext>
                </a:extLst>
              </p:cNvPr>
              <p:cNvSpPr txBox="1">
                <a:spLocks noRot="1" noChangeAspect="1" noMove="1" noResize="1" noEditPoints="1" noAdjustHandles="1" noChangeArrowheads="1" noChangeShapeType="1" noTextEdit="1"/>
              </p:cNvSpPr>
              <p:nvPr/>
            </p:nvSpPr>
            <p:spPr>
              <a:xfrm>
                <a:off x="5591944" y="1268760"/>
                <a:ext cx="6001344" cy="5221045"/>
              </a:xfrm>
              <a:prstGeom prst="rect">
                <a:avLst/>
              </a:prstGeom>
              <a:blipFill>
                <a:blip r:embed="rId2"/>
                <a:stretch>
                  <a:fillRect l="-1057" t="-7264" r="-2537"/>
                </a:stretch>
              </a:blipFill>
            </p:spPr>
            <p:txBody>
              <a:bodyPr/>
              <a:lstStyle/>
              <a:p>
                <a:r>
                  <a:rPr lang="es-ES_tradnl">
                    <a:noFill/>
                  </a:rPr>
                  <a:t> </a:t>
                </a:r>
              </a:p>
            </p:txBody>
          </p:sp>
        </mc:Fallback>
      </mc:AlternateContent>
      <p:sp>
        <p:nvSpPr>
          <p:cNvPr id="3" name="Rectángulo redondeado 2">
            <a:extLst>
              <a:ext uri="{FF2B5EF4-FFF2-40B4-BE49-F238E27FC236}">
                <a16:creationId xmlns:a16="http://schemas.microsoft.com/office/drawing/2014/main" id="{C6727BA6-B2A7-C745-B01D-DB4C67D96F0A}"/>
              </a:ext>
            </a:extLst>
          </p:cNvPr>
          <p:cNvSpPr/>
          <p:nvPr/>
        </p:nvSpPr>
        <p:spPr>
          <a:xfrm>
            <a:off x="7464152" y="5301208"/>
            <a:ext cx="2088232" cy="852084"/>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9" name="Imagen 8">
            <a:extLst>
              <a:ext uri="{FF2B5EF4-FFF2-40B4-BE49-F238E27FC236}">
                <a16:creationId xmlns:a16="http://schemas.microsoft.com/office/drawing/2014/main" id="{AB3B5E86-0758-48AE-B83D-CE55CCC519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1412776"/>
            <a:ext cx="4855643" cy="4807686"/>
          </a:xfrm>
          <a:prstGeom prst="rect">
            <a:avLst/>
          </a:prstGeom>
        </p:spPr>
      </p:pic>
      <p:sp>
        <p:nvSpPr>
          <p:cNvPr id="10" name="Marcador de contenido 2">
            <a:extLst>
              <a:ext uri="{FF2B5EF4-FFF2-40B4-BE49-F238E27FC236}">
                <a16:creationId xmlns:a16="http://schemas.microsoft.com/office/drawing/2014/main" id="{6D6F5754-E041-46A4-9858-96DEAA7E267D}"/>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 de un cuerpo rígido</a:t>
            </a:r>
          </a:p>
        </p:txBody>
      </p:sp>
    </p:spTree>
    <p:extLst>
      <p:ext uri="{BB962C8B-B14F-4D97-AF65-F5344CB8AC3E}">
        <p14:creationId xmlns:p14="http://schemas.microsoft.com/office/powerpoint/2010/main" val="1216083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2" name="CuadroTexto 41">
                <a:extLst>
                  <a:ext uri="{FF2B5EF4-FFF2-40B4-BE49-F238E27FC236}">
                    <a16:creationId xmlns:a16="http://schemas.microsoft.com/office/drawing/2014/main" id="{69DDEBFF-5B20-48EC-8891-00FDC6EF7255}"/>
                  </a:ext>
                </a:extLst>
              </p:cNvPr>
              <p:cNvSpPr txBox="1"/>
              <p:nvPr/>
            </p:nvSpPr>
            <p:spPr>
              <a:xfrm>
                <a:off x="335360" y="1268760"/>
                <a:ext cx="11521280" cy="1323439"/>
              </a:xfrm>
              <a:prstGeom prst="rect">
                <a:avLst/>
              </a:prstGeom>
              <a:noFill/>
            </p:spPr>
            <p:txBody>
              <a:bodyPr wrap="square" rtlCol="0">
                <a:spAutoFit/>
              </a:bodyPr>
              <a:lstStyle/>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Un disco uniforme gira con rapidez angular </a:t>
                </a:r>
                <a14:m>
                  <m:oMath xmlns:m="http://schemas.openxmlformats.org/officeDocument/2006/math">
                    <m:sSub>
                      <m:sSubPr>
                        <m:ctrlPr>
                          <a:rPr lang="es-CL" sz="2000" b="0" i="1" smtClean="0">
                            <a:solidFill>
                              <a:srgbClr val="00456F"/>
                            </a:solidFill>
                            <a:latin typeface="Cambria Math" panose="02040503050406030204" pitchFamily="18" charset="0"/>
                            <a:cs typeface="Times New Roman" panose="02020603050405020304" pitchFamily="18" charset="0"/>
                          </a:rPr>
                        </m:ctrlPr>
                      </m:sSubPr>
                      <m:e>
                        <m:r>
                          <a:rPr lang="es-CL" sz="2000" b="0" i="1" smtClean="0">
                            <a:solidFill>
                              <a:srgbClr val="00456F"/>
                            </a:solidFill>
                            <a:latin typeface="Cambria Math" panose="02040503050406030204" pitchFamily="18" charset="0"/>
                            <a:cs typeface="Times New Roman" panose="02020603050405020304" pitchFamily="18" charset="0"/>
                          </a:rPr>
                          <m:t>𝜔</m:t>
                        </m:r>
                      </m:e>
                      <m:sub>
                        <m:r>
                          <a:rPr lang="es-CL" sz="2000" b="0" i="1" smtClean="0">
                            <a:solidFill>
                              <a:srgbClr val="00456F"/>
                            </a:solidFill>
                            <a:latin typeface="Cambria Math" panose="02040503050406030204" pitchFamily="18" charset="0"/>
                            <a:cs typeface="Times New Roman" panose="02020603050405020304" pitchFamily="18" charset="0"/>
                          </a:rPr>
                          <m:t>0</m:t>
                        </m:r>
                      </m:sub>
                    </m:sSub>
                  </m:oMath>
                </a14:m>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alrededor de un eje vertical que no ejerce fricción. Una varilla que no gira, de la misma masa que el disco y de longitud igual al diámetro, se pone suavemente sobre el disco que gira libremente. Después del impacto, ambos giran juntos alrededor del eje con sus centros superpuestos. ¿Cuál es la velocidad angular final del sistema?</a:t>
                </a:r>
              </a:p>
            </p:txBody>
          </p:sp>
        </mc:Choice>
        <mc:Fallback xmlns="">
          <p:sp>
            <p:nvSpPr>
              <p:cNvPr id="42" name="CuadroTexto 41">
                <a:extLst>
                  <a:ext uri="{FF2B5EF4-FFF2-40B4-BE49-F238E27FC236}">
                    <a16:creationId xmlns:a16="http://schemas.microsoft.com/office/drawing/2014/main" id="{69DDEBFF-5B20-48EC-8891-00FDC6EF7255}"/>
                  </a:ext>
                </a:extLst>
              </p:cNvPr>
              <p:cNvSpPr txBox="1">
                <a:spLocks noRot="1" noChangeAspect="1" noMove="1" noResize="1" noEditPoints="1" noAdjustHandles="1" noChangeArrowheads="1" noChangeShapeType="1" noTextEdit="1"/>
              </p:cNvSpPr>
              <p:nvPr/>
            </p:nvSpPr>
            <p:spPr>
              <a:xfrm>
                <a:off x="335360" y="1268760"/>
                <a:ext cx="11521280" cy="1323439"/>
              </a:xfrm>
              <a:prstGeom prst="rect">
                <a:avLst/>
              </a:prstGeom>
              <a:blipFill>
                <a:blip r:embed="rId2"/>
                <a:stretch>
                  <a:fillRect l="-529" t="-1382" r="-582" b="-7834"/>
                </a:stretch>
              </a:blipFill>
            </p:spPr>
            <p:txBody>
              <a:bodyPr/>
              <a:lstStyle/>
              <a:p>
                <a:r>
                  <a:rPr lang="es-CL">
                    <a:noFill/>
                  </a:rPr>
                  <a:t> </a:t>
                </a:r>
              </a:p>
            </p:txBody>
          </p:sp>
        </mc:Fallback>
      </mc:AlternateContent>
      <p:pic>
        <p:nvPicPr>
          <p:cNvPr id="49" name="Picture 4">
            <a:extLst>
              <a:ext uri="{FF2B5EF4-FFF2-40B4-BE49-F238E27FC236}">
                <a16:creationId xmlns:a16="http://schemas.microsoft.com/office/drawing/2014/main" id="{8BC3CBCC-CBFF-45FA-A832-05AD8E03EA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20336" y="2924944"/>
            <a:ext cx="2520280" cy="3360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Marcador de contenido 2">
            <a:extLst>
              <a:ext uri="{FF2B5EF4-FFF2-40B4-BE49-F238E27FC236}">
                <a16:creationId xmlns:a16="http://schemas.microsoft.com/office/drawing/2014/main" id="{3C44B23D-D8C3-44B1-B322-9A1D7248E599}"/>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Ejemplo</a:t>
            </a:r>
          </a:p>
        </p:txBody>
      </p:sp>
    </p:spTree>
    <p:extLst>
      <p:ext uri="{BB962C8B-B14F-4D97-AF65-F5344CB8AC3E}">
        <p14:creationId xmlns:p14="http://schemas.microsoft.com/office/powerpoint/2010/main" val="133479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50" name="CuadroTexto 49">
                <a:extLst>
                  <a:ext uri="{FF2B5EF4-FFF2-40B4-BE49-F238E27FC236}">
                    <a16:creationId xmlns:a16="http://schemas.microsoft.com/office/drawing/2014/main" id="{7CF9430C-3003-40D7-9059-F3BFE969E81F}"/>
                  </a:ext>
                </a:extLst>
              </p:cNvPr>
              <p:cNvSpPr txBox="1"/>
              <p:nvPr/>
            </p:nvSpPr>
            <p:spPr>
              <a:xfrm>
                <a:off x="1350108" y="2780928"/>
                <a:ext cx="5530745" cy="3202030"/>
              </a:xfrm>
              <a:prstGeom prst="rect">
                <a:avLst/>
              </a:prstGeom>
              <a:noFill/>
            </p:spPr>
            <p:txBody>
              <a:bodyPr wrap="none" lIns="0" tIns="0" rIns="0" bIns="0" rtlCol="0">
                <a:spAutoFit/>
              </a:bodyPr>
              <a:lstStyle/>
              <a:p>
                <a:pPr algn="ctr"/>
                <a:r>
                  <a:rPr lang="es-CL" sz="2000" dirty="0">
                    <a:solidFill>
                      <a:srgbClr val="FF9108"/>
                    </a:solidFill>
                    <a:latin typeface="CMU Serif" panose="02000603000000000000" pitchFamily="2" charset="0"/>
                    <a:ea typeface="CMU Serif" panose="02000603000000000000" pitchFamily="2" charset="0"/>
                    <a:cs typeface="CMU Serif" panose="02000603000000000000" pitchFamily="2" charset="0"/>
                  </a:rPr>
                  <a:t>Conservación del </a:t>
                </a:r>
                <a:r>
                  <a:rPr lang="es-CL" sz="2000" dirty="0" err="1">
                    <a:solidFill>
                      <a:srgbClr val="FF9108"/>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FF9108"/>
                    </a:solidFill>
                    <a:latin typeface="CMU Serif" panose="02000603000000000000" pitchFamily="2" charset="0"/>
                    <a:ea typeface="CMU Serif" panose="02000603000000000000" pitchFamily="2" charset="0"/>
                    <a:cs typeface="CMU Serif" panose="02000603000000000000" pitchFamily="2" charset="0"/>
                  </a:rPr>
                  <a:t> angular</a:t>
                </a:r>
              </a:p>
              <a:p>
                <a:pPr/>
                <a:br>
                  <a:rPr lang="es-CL" sz="2000" i="1" dirty="0">
                    <a:solidFill>
                      <a:srgbClr val="00456F"/>
                    </a:solidFill>
                  </a:rPr>
                </a:br>
                <a14:m>
                  <m:oMathPara xmlns:m="http://schemas.openxmlformats.org/officeDocument/2006/math">
                    <m:oMathParaPr>
                      <m:jc m:val="centerGroup"/>
                    </m:oMathParaPr>
                    <m:oMath xmlns:m="http://schemas.openxmlformats.org/officeDocument/2006/math">
                      <m:sSub>
                        <m:sSubPr>
                          <m:ctrlPr>
                            <a:rPr lang="es-CL" sz="2400" i="1" smtClean="0">
                              <a:solidFill>
                                <a:srgbClr val="00456F"/>
                              </a:solidFill>
                              <a:latin typeface="Cambria Math" panose="02040503050406030204" pitchFamily="18" charset="0"/>
                            </a:rPr>
                          </m:ctrlPr>
                        </m:sSubPr>
                        <m:e>
                          <m:acc>
                            <m:accPr>
                              <m:chr m:val="⃗"/>
                              <m:ctrlPr>
                                <a:rPr lang="es-CL" sz="2400" i="1">
                                  <a:solidFill>
                                    <a:srgbClr val="00456F"/>
                                  </a:solidFill>
                                  <a:latin typeface="Cambria Math" panose="02040503050406030204" pitchFamily="18" charset="0"/>
                                </a:rPr>
                              </m:ctrlPr>
                            </m:accPr>
                            <m:e>
                              <m:r>
                                <a:rPr lang="es-ES_tradnl" sz="2400" i="1">
                                  <a:solidFill>
                                    <a:srgbClr val="00456F"/>
                                  </a:solidFill>
                                  <a:latin typeface="Cambria Math"/>
                                </a:rPr>
                                <m:t>𝐿</m:t>
                              </m:r>
                            </m:e>
                          </m:acc>
                        </m:e>
                        <m:sub>
                          <m:r>
                            <a:rPr lang="es-ES" sz="2400" b="0" i="1" smtClean="0">
                              <a:solidFill>
                                <a:srgbClr val="00456F"/>
                              </a:solidFill>
                              <a:latin typeface="Cambria Math" panose="02040503050406030204" pitchFamily="18" charset="0"/>
                            </a:rPr>
                            <m:t>𝑖</m:t>
                          </m:r>
                        </m:sub>
                      </m:sSub>
                      <m:r>
                        <a:rPr lang="es-ES_tradnl" sz="2400" i="1">
                          <a:solidFill>
                            <a:srgbClr val="00456F"/>
                          </a:solidFill>
                          <a:latin typeface="Cambria Math"/>
                        </a:rPr>
                        <m:t>=</m:t>
                      </m:r>
                      <m:sSub>
                        <m:sSubPr>
                          <m:ctrlPr>
                            <a:rPr lang="es-CL" sz="2400" i="1">
                              <a:solidFill>
                                <a:srgbClr val="00456F"/>
                              </a:solidFill>
                              <a:latin typeface="Cambria Math" panose="02040503050406030204" pitchFamily="18" charset="0"/>
                            </a:rPr>
                          </m:ctrlPr>
                        </m:sSubPr>
                        <m:e>
                          <m:acc>
                            <m:accPr>
                              <m:chr m:val="⃗"/>
                              <m:ctrlPr>
                                <a:rPr lang="es-CL" sz="2400" i="1">
                                  <a:solidFill>
                                    <a:srgbClr val="00456F"/>
                                  </a:solidFill>
                                  <a:latin typeface="Cambria Math" panose="02040503050406030204" pitchFamily="18" charset="0"/>
                                </a:rPr>
                              </m:ctrlPr>
                            </m:accPr>
                            <m:e>
                              <m:r>
                                <a:rPr lang="es-ES_tradnl" sz="2400" i="1">
                                  <a:solidFill>
                                    <a:srgbClr val="00456F"/>
                                  </a:solidFill>
                                  <a:latin typeface="Cambria Math"/>
                                </a:rPr>
                                <m:t>𝐿</m:t>
                              </m:r>
                            </m:e>
                          </m:acc>
                        </m:e>
                        <m:sub>
                          <m:r>
                            <a:rPr lang="es-ES" sz="2400" b="0" i="1" smtClean="0">
                              <a:solidFill>
                                <a:srgbClr val="00456F"/>
                              </a:solidFill>
                              <a:latin typeface="Cambria Math" panose="02040503050406030204" pitchFamily="18" charset="0"/>
                            </a:rPr>
                            <m:t>𝑓</m:t>
                          </m:r>
                        </m:sub>
                      </m:sSub>
                    </m:oMath>
                  </m:oMathPara>
                </a14:m>
                <a:endParaRPr lang="es-CL" sz="2400" dirty="0">
                  <a:solidFill>
                    <a:srgbClr val="00456F"/>
                  </a:solidFill>
                </a:endParaRPr>
              </a:p>
              <a:p>
                <a:endParaRPr lang="es-CL" sz="2400" i="1" dirty="0">
                  <a:solidFill>
                    <a:srgbClr val="00456F"/>
                  </a:solidFill>
                </a:endParaRPr>
              </a:p>
              <a:p>
                <a:pPr/>
                <a14:m>
                  <m:oMathPara xmlns:m="http://schemas.openxmlformats.org/officeDocument/2006/math">
                    <m:oMathParaPr>
                      <m:jc m:val="centerGroup"/>
                    </m:oMathParaPr>
                    <m:oMath xmlns:m="http://schemas.openxmlformats.org/officeDocument/2006/math">
                      <m:f>
                        <m:fPr>
                          <m:ctrlPr>
                            <a:rPr lang="es-CL" sz="2400" i="1">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2</m:t>
                          </m:r>
                        </m:den>
                      </m:f>
                      <m:r>
                        <a:rPr lang="es-CL" sz="2400" i="1">
                          <a:solidFill>
                            <a:srgbClr val="00456F"/>
                          </a:solidFill>
                          <a:latin typeface="Cambria Math"/>
                        </a:rPr>
                        <m:t>𝑚</m:t>
                      </m:r>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𝑅</m:t>
                          </m:r>
                        </m:e>
                        <m:sup>
                          <m:r>
                            <a:rPr lang="es-CL" sz="2400" i="1">
                              <a:solidFill>
                                <a:srgbClr val="00456F"/>
                              </a:solidFill>
                              <a:latin typeface="Cambria Math" panose="02040503050406030204" pitchFamily="18" charset="0"/>
                            </a:rPr>
                            <m:t>2</m:t>
                          </m:r>
                        </m:sup>
                      </m:sSup>
                      <m:sSub>
                        <m:sSubPr>
                          <m:ctrlPr>
                            <a:rPr lang="es-CL" sz="2400" i="1">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𝜔</m:t>
                          </m:r>
                        </m:e>
                        <m:sub>
                          <m:r>
                            <a:rPr lang="es-CL" sz="2400" i="1">
                              <a:solidFill>
                                <a:srgbClr val="00456F"/>
                              </a:solidFill>
                              <a:latin typeface="Cambria Math"/>
                            </a:rPr>
                            <m:t>0</m:t>
                          </m:r>
                        </m:sub>
                      </m:sSub>
                      <m:acc>
                        <m:accPr>
                          <m:chr m:val="̂"/>
                          <m:ctrlPr>
                            <a:rPr lang="es-CL" sz="2400" i="1" smtClean="0">
                              <a:solidFill>
                                <a:srgbClr val="FF9108"/>
                              </a:solidFill>
                              <a:latin typeface="Cambria Math" panose="02040503050406030204" pitchFamily="18" charset="0"/>
                            </a:rPr>
                          </m:ctrlPr>
                        </m:accPr>
                        <m:e>
                          <m:r>
                            <a:rPr lang="es-ES" sz="2400" b="0" i="1" smtClean="0">
                              <a:solidFill>
                                <a:srgbClr val="FF9108"/>
                              </a:solidFill>
                              <a:latin typeface="Cambria Math" panose="02040503050406030204" pitchFamily="18" charset="0"/>
                            </a:rPr>
                            <m:t>𝑘</m:t>
                          </m:r>
                        </m:e>
                      </m:acc>
                      <m:r>
                        <a:rPr lang="es-CL" sz="2400" i="1">
                          <a:solidFill>
                            <a:srgbClr val="00456F"/>
                          </a:solidFill>
                          <a:latin typeface="Cambria Math"/>
                        </a:rPr>
                        <m:t>=</m:t>
                      </m:r>
                      <m:d>
                        <m:dPr>
                          <m:ctrlPr>
                            <a:rPr lang="es-CL" sz="2400" b="0" i="1" smtClean="0">
                              <a:solidFill>
                                <a:srgbClr val="00456F"/>
                              </a:solidFill>
                              <a:latin typeface="Cambria Math" panose="02040503050406030204" pitchFamily="18" charset="0"/>
                            </a:rPr>
                          </m:ctrlPr>
                        </m:dPr>
                        <m:e>
                          <m:f>
                            <m:fPr>
                              <m:ctrlPr>
                                <a:rPr lang="es-CL" sz="2400" i="1">
                                  <a:solidFill>
                                    <a:srgbClr val="00456F"/>
                                  </a:solidFill>
                                  <a:latin typeface="Cambria Math" panose="02040503050406030204" pitchFamily="18" charset="0"/>
                                </a:rPr>
                              </m:ctrlPr>
                            </m:fPr>
                            <m:num>
                              <m:r>
                                <a:rPr lang="es-CL" sz="2400" i="1">
                                  <a:solidFill>
                                    <a:srgbClr val="00456F"/>
                                  </a:solidFill>
                                  <a:latin typeface="Cambria Math" panose="02040503050406030204" pitchFamily="18" charset="0"/>
                                </a:rPr>
                                <m:t>1</m:t>
                              </m:r>
                            </m:num>
                            <m:den>
                              <m:r>
                                <a:rPr lang="es-CL" sz="2400" i="1">
                                  <a:solidFill>
                                    <a:srgbClr val="00456F"/>
                                  </a:solidFill>
                                  <a:latin typeface="Cambria Math" panose="02040503050406030204" pitchFamily="18" charset="0"/>
                                </a:rPr>
                                <m:t>2</m:t>
                              </m:r>
                            </m:den>
                          </m:f>
                          <m:r>
                            <a:rPr lang="es-CL" sz="2400" i="1">
                              <a:solidFill>
                                <a:srgbClr val="00456F"/>
                              </a:solidFill>
                              <a:latin typeface="Cambria Math"/>
                            </a:rPr>
                            <m:t>𝑚</m:t>
                          </m:r>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𝑅</m:t>
                              </m:r>
                            </m:e>
                            <m:sup>
                              <m:r>
                                <a:rPr lang="es-CL" sz="2400" i="1">
                                  <a:solidFill>
                                    <a:srgbClr val="00456F"/>
                                  </a:solidFill>
                                  <a:latin typeface="Cambria Math" panose="02040503050406030204" pitchFamily="18" charset="0"/>
                                </a:rPr>
                                <m:t>2</m:t>
                              </m:r>
                            </m:sup>
                          </m:sSup>
                          <m:r>
                            <a:rPr lang="es-CL" sz="2400" b="0" i="1" smtClean="0">
                              <a:solidFill>
                                <a:srgbClr val="00456F"/>
                              </a:solidFill>
                              <a:latin typeface="Cambria Math" panose="02040503050406030204" pitchFamily="18" charset="0"/>
                            </a:rPr>
                            <m:t>+</m:t>
                          </m:r>
                          <m:f>
                            <m:fPr>
                              <m:ctrlPr>
                                <a:rPr lang="es-CL" sz="2400" i="1">
                                  <a:solidFill>
                                    <a:srgbClr val="00456F"/>
                                  </a:solidFill>
                                  <a:latin typeface="Cambria Math" panose="02040503050406030204" pitchFamily="18" charset="0"/>
                                </a:rPr>
                              </m:ctrlPr>
                            </m:fPr>
                            <m:num>
                              <m:r>
                                <a:rPr lang="es-CL" sz="2400" i="1">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1</m:t>
                              </m:r>
                              <m:r>
                                <a:rPr lang="es-CL" sz="2400" i="1">
                                  <a:solidFill>
                                    <a:srgbClr val="00456F"/>
                                  </a:solidFill>
                                  <a:latin typeface="Cambria Math" panose="02040503050406030204" pitchFamily="18" charset="0"/>
                                </a:rPr>
                                <m:t>2</m:t>
                              </m:r>
                            </m:den>
                          </m:f>
                          <m:r>
                            <a:rPr lang="es-CL" sz="2400" i="1">
                              <a:solidFill>
                                <a:srgbClr val="00456F"/>
                              </a:solidFill>
                              <a:latin typeface="Cambria Math"/>
                            </a:rPr>
                            <m:t>𝑚</m:t>
                          </m:r>
                          <m:sSup>
                            <m:sSupPr>
                              <m:ctrlPr>
                                <a:rPr lang="es-CL" sz="2400" i="1">
                                  <a:solidFill>
                                    <a:srgbClr val="00456F"/>
                                  </a:solidFill>
                                  <a:latin typeface="Cambria Math" panose="02040503050406030204" pitchFamily="18" charset="0"/>
                                </a:rPr>
                              </m:ctrlPr>
                            </m:sSupPr>
                            <m:e>
                              <m:d>
                                <m:dPr>
                                  <m:ctrlPr>
                                    <a:rPr lang="es-CL" sz="2400" b="0" i="1" smtClean="0">
                                      <a:solidFill>
                                        <a:srgbClr val="00456F"/>
                                      </a:solidFill>
                                      <a:latin typeface="Cambria Math" panose="02040503050406030204" pitchFamily="18" charset="0"/>
                                    </a:rPr>
                                  </m:ctrlPr>
                                </m:dPr>
                                <m:e>
                                  <m:r>
                                    <a:rPr lang="es-CL" sz="2400" b="0" i="1" smtClean="0">
                                      <a:solidFill>
                                        <a:srgbClr val="00456F"/>
                                      </a:solidFill>
                                      <a:latin typeface="Cambria Math" panose="02040503050406030204" pitchFamily="18" charset="0"/>
                                    </a:rPr>
                                    <m:t>2</m:t>
                                  </m:r>
                                  <m:r>
                                    <a:rPr lang="es-CL" sz="2400" b="0" i="1" smtClean="0">
                                      <a:solidFill>
                                        <a:srgbClr val="00456F"/>
                                      </a:solidFill>
                                      <a:latin typeface="Cambria Math" panose="02040503050406030204" pitchFamily="18" charset="0"/>
                                    </a:rPr>
                                    <m:t>𝑅</m:t>
                                  </m:r>
                                </m:e>
                              </m:d>
                            </m:e>
                            <m:sup>
                              <m:r>
                                <a:rPr lang="es-CL" sz="2400" i="1">
                                  <a:solidFill>
                                    <a:srgbClr val="00456F"/>
                                  </a:solidFill>
                                  <a:latin typeface="Cambria Math" panose="02040503050406030204" pitchFamily="18" charset="0"/>
                                </a:rPr>
                                <m:t>2</m:t>
                              </m:r>
                            </m:sup>
                          </m:sSup>
                        </m:e>
                      </m:d>
                      <m:sSub>
                        <m:sSubPr>
                          <m:ctrlPr>
                            <a:rPr lang="es-CL" sz="2400" i="1">
                              <a:solidFill>
                                <a:srgbClr val="00456F"/>
                              </a:solidFill>
                              <a:latin typeface="Cambria Math" panose="02040503050406030204" pitchFamily="18" charset="0"/>
                            </a:rPr>
                          </m:ctrlPr>
                        </m:sSubPr>
                        <m:e>
                          <m:r>
                            <a:rPr lang="es-CL" sz="2400" i="1">
                              <a:solidFill>
                                <a:srgbClr val="00456F"/>
                              </a:solidFill>
                              <a:latin typeface="Cambria Math"/>
                            </a:rPr>
                            <m:t>𝜔</m:t>
                          </m:r>
                        </m:e>
                        <m:sub>
                          <m:r>
                            <a:rPr lang="es-CL" sz="2400" i="1">
                              <a:solidFill>
                                <a:srgbClr val="00456F"/>
                              </a:solidFill>
                              <a:latin typeface="Cambria Math"/>
                            </a:rPr>
                            <m:t>1</m:t>
                          </m:r>
                        </m:sub>
                      </m:sSub>
                      <m:acc>
                        <m:accPr>
                          <m:chr m:val="̂"/>
                          <m:ctrlPr>
                            <a:rPr lang="es-CL" sz="2400" i="1" smtClean="0">
                              <a:solidFill>
                                <a:srgbClr val="FF9108"/>
                              </a:solidFill>
                              <a:latin typeface="Cambria Math" panose="02040503050406030204" pitchFamily="18" charset="0"/>
                            </a:rPr>
                          </m:ctrlPr>
                        </m:accPr>
                        <m:e>
                          <m:r>
                            <a:rPr lang="es-ES" sz="2400" b="0" i="1" smtClean="0">
                              <a:solidFill>
                                <a:srgbClr val="FF9108"/>
                              </a:solidFill>
                              <a:latin typeface="Cambria Math" panose="02040503050406030204" pitchFamily="18" charset="0"/>
                            </a:rPr>
                            <m:t>𝑘</m:t>
                          </m:r>
                        </m:e>
                      </m:acc>
                    </m:oMath>
                  </m:oMathPara>
                </a14:m>
                <a:endParaRPr lang="es-CL" sz="2400" dirty="0">
                  <a:solidFill>
                    <a:srgbClr val="00456F"/>
                  </a:solidFill>
                </a:endParaRPr>
              </a:p>
              <a:p>
                <a:endParaRPr lang="es-CL" sz="2400" i="1" dirty="0">
                  <a:solidFill>
                    <a:srgbClr val="00456F"/>
                  </a:solidFill>
                </a:endParaRPr>
              </a:p>
              <a:p>
                <a:pPr/>
                <a14:m>
                  <m:oMathPara xmlns:m="http://schemas.openxmlformats.org/officeDocument/2006/math">
                    <m:oMathParaPr>
                      <m:jc m:val="centerGroup"/>
                    </m:oMathParaPr>
                    <m:oMath xmlns:m="http://schemas.openxmlformats.org/officeDocument/2006/math">
                      <m:sSub>
                        <m:sSubPr>
                          <m:ctrlPr>
                            <a:rPr lang="es-CL" sz="2400" i="1">
                              <a:solidFill>
                                <a:srgbClr val="00456F"/>
                              </a:solidFill>
                              <a:latin typeface="Cambria Math" panose="02040503050406030204" pitchFamily="18" charset="0"/>
                            </a:rPr>
                          </m:ctrlPr>
                        </m:sSubPr>
                        <m:e>
                          <m:r>
                            <a:rPr lang="es-CL" sz="2400" i="1">
                              <a:solidFill>
                                <a:srgbClr val="00456F"/>
                              </a:solidFill>
                              <a:latin typeface="Cambria Math"/>
                            </a:rPr>
                            <m:t>𝜔</m:t>
                          </m:r>
                        </m:e>
                        <m:sub>
                          <m:r>
                            <a:rPr lang="es-CL" sz="2400" i="1">
                              <a:solidFill>
                                <a:srgbClr val="00456F"/>
                              </a:solidFill>
                              <a:latin typeface="Cambria Math"/>
                            </a:rPr>
                            <m:t>1</m:t>
                          </m:r>
                        </m:sub>
                      </m:sSub>
                      <m:r>
                        <a:rPr lang="es-CL" sz="2400" i="1">
                          <a:solidFill>
                            <a:srgbClr val="00456F"/>
                          </a:solidFill>
                          <a:latin typeface="Cambria Math"/>
                        </a:rPr>
                        <m:t>=</m:t>
                      </m:r>
                      <m:f>
                        <m:fPr>
                          <m:ctrlPr>
                            <a:rPr lang="es-CL" sz="2400" b="0" i="1" smtClean="0">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3</m:t>
                          </m:r>
                        </m:num>
                        <m:den>
                          <m:r>
                            <a:rPr lang="es-CL" sz="2400" b="0" i="1" smtClean="0">
                              <a:solidFill>
                                <a:srgbClr val="00456F"/>
                              </a:solidFill>
                              <a:latin typeface="Cambria Math" panose="02040503050406030204" pitchFamily="18" charset="0"/>
                            </a:rPr>
                            <m:t>5</m:t>
                          </m:r>
                        </m:den>
                      </m:f>
                      <m:sSub>
                        <m:sSubPr>
                          <m:ctrlPr>
                            <a:rPr lang="es-CL" sz="2400" i="1">
                              <a:solidFill>
                                <a:srgbClr val="00456F"/>
                              </a:solidFill>
                              <a:latin typeface="Cambria Math" panose="02040503050406030204" pitchFamily="18" charset="0"/>
                            </a:rPr>
                          </m:ctrlPr>
                        </m:sSubPr>
                        <m:e>
                          <m:r>
                            <a:rPr lang="es-CL" sz="2400" i="1">
                              <a:solidFill>
                                <a:srgbClr val="00456F"/>
                              </a:solidFill>
                              <a:latin typeface="Cambria Math" panose="02040503050406030204" pitchFamily="18" charset="0"/>
                            </a:rPr>
                            <m:t>𝜔</m:t>
                          </m:r>
                        </m:e>
                        <m:sub>
                          <m:r>
                            <a:rPr lang="es-CL" sz="2400" i="1">
                              <a:solidFill>
                                <a:srgbClr val="00456F"/>
                              </a:solidFill>
                              <a:latin typeface="Cambria Math"/>
                            </a:rPr>
                            <m:t>0</m:t>
                          </m:r>
                        </m:sub>
                      </m:sSub>
                    </m:oMath>
                  </m:oMathPara>
                </a14:m>
                <a:endParaRPr lang="es-CL" sz="2400" dirty="0"/>
              </a:p>
            </p:txBody>
          </p:sp>
        </mc:Choice>
        <mc:Fallback>
          <p:sp>
            <p:nvSpPr>
              <p:cNvPr id="50" name="CuadroTexto 49">
                <a:extLst>
                  <a:ext uri="{FF2B5EF4-FFF2-40B4-BE49-F238E27FC236}">
                    <a16:creationId xmlns:a16="http://schemas.microsoft.com/office/drawing/2014/main" id="{7CF9430C-3003-40D7-9059-F3BFE969E81F}"/>
                  </a:ext>
                </a:extLst>
              </p:cNvPr>
              <p:cNvSpPr txBox="1">
                <a:spLocks noRot="1" noChangeAspect="1" noMove="1" noResize="1" noEditPoints="1" noAdjustHandles="1" noChangeArrowheads="1" noChangeShapeType="1" noTextEdit="1"/>
              </p:cNvSpPr>
              <p:nvPr/>
            </p:nvSpPr>
            <p:spPr>
              <a:xfrm>
                <a:off x="1350108" y="2780928"/>
                <a:ext cx="5530745" cy="3202030"/>
              </a:xfrm>
              <a:prstGeom prst="rect">
                <a:avLst/>
              </a:prstGeom>
              <a:blipFill>
                <a:blip r:embed="rId2"/>
                <a:stretch>
                  <a:fillRect t="-2372" b="-2372"/>
                </a:stretch>
              </a:blipFill>
            </p:spPr>
            <p:txBody>
              <a:bodyPr/>
              <a:lstStyle/>
              <a:p>
                <a:r>
                  <a:rPr lang="es-ES_tradnl">
                    <a:noFill/>
                  </a:rPr>
                  <a:t> </a:t>
                </a:r>
              </a:p>
            </p:txBody>
          </p:sp>
        </mc:Fallback>
      </mc:AlternateContent>
      <p:sp>
        <p:nvSpPr>
          <p:cNvPr id="6" name="Rectángulo redondeado 5">
            <a:extLst>
              <a:ext uri="{FF2B5EF4-FFF2-40B4-BE49-F238E27FC236}">
                <a16:creationId xmlns:a16="http://schemas.microsoft.com/office/drawing/2014/main" id="{82679270-76F4-EC4F-AB9F-D9B7853B3D77}"/>
              </a:ext>
            </a:extLst>
          </p:cNvPr>
          <p:cNvSpPr/>
          <p:nvPr/>
        </p:nvSpPr>
        <p:spPr>
          <a:xfrm>
            <a:off x="3107259" y="5157192"/>
            <a:ext cx="2088232" cy="1064639"/>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596F7C99-0FB8-4F48-A911-2E110BC7A806}"/>
                  </a:ext>
                </a:extLst>
              </p:cNvPr>
              <p:cNvSpPr txBox="1"/>
              <p:nvPr/>
            </p:nvSpPr>
            <p:spPr>
              <a:xfrm>
                <a:off x="335360" y="1268760"/>
                <a:ext cx="11521280" cy="1323439"/>
              </a:xfrm>
              <a:prstGeom prst="rect">
                <a:avLst/>
              </a:prstGeom>
              <a:noFill/>
            </p:spPr>
            <p:txBody>
              <a:bodyPr wrap="square" rtlCol="0">
                <a:spAutoFit/>
              </a:bodyPr>
              <a:lstStyle/>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Un disco uniforme gira con rapidez angular </a:t>
                </a:r>
                <a14:m>
                  <m:oMath xmlns:m="http://schemas.openxmlformats.org/officeDocument/2006/math">
                    <m:sSub>
                      <m:sSubPr>
                        <m:ctrlPr>
                          <a:rPr lang="es-CL" sz="2000" b="0" i="1" smtClean="0">
                            <a:solidFill>
                              <a:srgbClr val="00456F"/>
                            </a:solidFill>
                            <a:latin typeface="Cambria Math" panose="02040503050406030204" pitchFamily="18" charset="0"/>
                            <a:cs typeface="Times New Roman" panose="02020603050405020304" pitchFamily="18" charset="0"/>
                          </a:rPr>
                        </m:ctrlPr>
                      </m:sSubPr>
                      <m:e>
                        <m:r>
                          <a:rPr lang="es-CL" sz="2000" b="0" i="1" smtClean="0">
                            <a:solidFill>
                              <a:srgbClr val="00456F"/>
                            </a:solidFill>
                            <a:latin typeface="Cambria Math" panose="02040503050406030204" pitchFamily="18" charset="0"/>
                            <a:cs typeface="Times New Roman" panose="02020603050405020304" pitchFamily="18" charset="0"/>
                          </a:rPr>
                          <m:t>𝜔</m:t>
                        </m:r>
                      </m:e>
                      <m:sub>
                        <m:r>
                          <a:rPr lang="es-CL" sz="2000" b="0" i="1" smtClean="0">
                            <a:solidFill>
                              <a:srgbClr val="00456F"/>
                            </a:solidFill>
                            <a:latin typeface="Cambria Math" panose="02040503050406030204" pitchFamily="18" charset="0"/>
                            <a:cs typeface="Times New Roman" panose="02020603050405020304" pitchFamily="18" charset="0"/>
                          </a:rPr>
                          <m:t>0</m:t>
                        </m:r>
                      </m:sub>
                    </m:sSub>
                  </m:oMath>
                </a14:m>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alrededor de un eje vertical que no ejerce fricción. Una varilla que no gira, de la misma masa que el disco y de longitud igual al diámetro, se pone suavemente sobre el disco que gira libremente. Después del impacto, ambos giran juntos alrededor del eje con sus centros superpuestos. ¿Cuál es la velocidad angular final del sistema?</a:t>
                </a:r>
              </a:p>
            </p:txBody>
          </p:sp>
        </mc:Choice>
        <mc:Fallback xmlns="">
          <p:sp>
            <p:nvSpPr>
              <p:cNvPr id="9" name="CuadroTexto 8">
                <a:extLst>
                  <a:ext uri="{FF2B5EF4-FFF2-40B4-BE49-F238E27FC236}">
                    <a16:creationId xmlns:a16="http://schemas.microsoft.com/office/drawing/2014/main" id="{596F7C99-0FB8-4F48-A911-2E110BC7A806}"/>
                  </a:ext>
                </a:extLst>
              </p:cNvPr>
              <p:cNvSpPr txBox="1">
                <a:spLocks noRot="1" noChangeAspect="1" noMove="1" noResize="1" noEditPoints="1" noAdjustHandles="1" noChangeArrowheads="1" noChangeShapeType="1" noTextEdit="1"/>
              </p:cNvSpPr>
              <p:nvPr/>
            </p:nvSpPr>
            <p:spPr>
              <a:xfrm>
                <a:off x="335360" y="1268760"/>
                <a:ext cx="11521280" cy="1323439"/>
              </a:xfrm>
              <a:prstGeom prst="rect">
                <a:avLst/>
              </a:prstGeom>
              <a:blipFill>
                <a:blip r:embed="rId3"/>
                <a:stretch>
                  <a:fillRect l="-529" t="-1382" r="-582" b="-7834"/>
                </a:stretch>
              </a:blipFill>
            </p:spPr>
            <p:txBody>
              <a:bodyPr/>
              <a:lstStyle/>
              <a:p>
                <a:r>
                  <a:rPr lang="es-CL">
                    <a:noFill/>
                  </a:rPr>
                  <a:t> </a:t>
                </a:r>
              </a:p>
            </p:txBody>
          </p:sp>
        </mc:Fallback>
      </mc:AlternateContent>
      <p:pic>
        <p:nvPicPr>
          <p:cNvPr id="10" name="Picture 4">
            <a:extLst>
              <a:ext uri="{FF2B5EF4-FFF2-40B4-BE49-F238E27FC236}">
                <a16:creationId xmlns:a16="http://schemas.microsoft.com/office/drawing/2014/main" id="{24918726-4B11-4CF5-AA3D-648950B25D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20336" y="2924944"/>
            <a:ext cx="2520280" cy="3360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Marcador de contenido 2">
            <a:extLst>
              <a:ext uri="{FF2B5EF4-FFF2-40B4-BE49-F238E27FC236}">
                <a16:creationId xmlns:a16="http://schemas.microsoft.com/office/drawing/2014/main" id="{54AED2C6-67E5-4E1E-9EFB-E4D122EAA81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Ejemplo</a:t>
            </a:r>
          </a:p>
        </p:txBody>
      </p:sp>
    </p:spTree>
    <p:extLst>
      <p:ext uri="{BB962C8B-B14F-4D97-AF65-F5344CB8AC3E}">
        <p14:creationId xmlns:p14="http://schemas.microsoft.com/office/powerpoint/2010/main" val="3901665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CuadroTexto 41">
            <a:extLst>
              <a:ext uri="{FF2B5EF4-FFF2-40B4-BE49-F238E27FC236}">
                <a16:creationId xmlns:a16="http://schemas.microsoft.com/office/drawing/2014/main" id="{69DDEBFF-5B20-48EC-8891-00FDC6EF7255}"/>
              </a:ext>
            </a:extLst>
          </p:cNvPr>
          <p:cNvSpPr txBox="1"/>
          <p:nvPr/>
        </p:nvSpPr>
        <p:spPr>
          <a:xfrm>
            <a:off x="407368" y="1412776"/>
            <a:ext cx="6840760" cy="4154984"/>
          </a:xfrm>
          <a:prstGeom prst="rect">
            <a:avLst/>
          </a:prstGeom>
          <a:noFill/>
        </p:spPr>
        <p:txBody>
          <a:bodyPr wrap="square" rtlCol="0">
            <a:spAutoFit/>
          </a:bodyPr>
          <a:lstStyle/>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Una persona se sienta sobre un banco rotatorio o silla de escritorio sosteniendo dos mancuernas. </a:t>
            </a:r>
          </a:p>
          <a:p>
            <a:pPr algn="just"/>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457200" indent="-457200" algn="just">
              <a:buAutoNum type="arabicPeriod"/>
            </a:pP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¿Qué suposición se debe realizar para considerar que el momento de inercia de la persona es constante a pesar de que pueda tener los brazos extendidos o recogidos?</a:t>
            </a:r>
          </a:p>
          <a:p>
            <a:pPr marL="514350" indent="-514350" algn="just">
              <a:buAutoNum type="arabicPeriod"/>
            </a:pPr>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514350" indent="-514350" algn="just">
              <a:buAutoNum type="arabicPeriod"/>
            </a:pP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¿Qué cantidad(es) física(s) cambia(n) entre el caso a) y el caso b) de la figura? ¿Y qué cantidad(es) se conserva(n)?</a:t>
            </a:r>
          </a:p>
          <a:p>
            <a:pPr marL="514350" indent="-514350" algn="just">
              <a:buAutoNum type="arabicPeriod"/>
            </a:pPr>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514350" indent="-514350" algn="just">
              <a:buAutoNum type="arabicPeriod"/>
            </a:pP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Podemos revisar los primeros segundos del siguiente video </a:t>
            </a:r>
            <a:r>
              <a:rPr lang="es-CL" dirty="0">
                <a:latin typeface="CMU Serif" panose="02000603000000000000" pitchFamily="2" charset="0"/>
                <a:ea typeface="CMU Serif" panose="02000603000000000000" pitchFamily="2" charset="0"/>
                <a:cs typeface="CMU Serif" panose="02000603000000000000" pitchFamily="2" charset="0"/>
                <a:hlinkClick r:id="rId2"/>
              </a:rPr>
              <a:t>https://www.youtube.com/watch?v=kh2ejruJ0T0</a:t>
            </a:r>
            <a:r>
              <a:rPr lang="es-CL" dirty="0">
                <a:latin typeface="CMU Serif" panose="02000603000000000000" pitchFamily="2" charset="0"/>
                <a:ea typeface="CMU Serif" panose="02000603000000000000" pitchFamily="2" charset="0"/>
                <a:cs typeface="CMU Serif" panose="02000603000000000000" pitchFamily="2" charset="0"/>
              </a:rPr>
              <a:t>) </a:t>
            </a:r>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514350" indent="-514350" algn="just">
              <a:buAutoNum type="arabicPeriod"/>
            </a:pPr>
            <a:endPar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514350" indent="-514350" algn="just">
              <a:buAutoNum type="arabicPeriod"/>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3" name="Imagen 2" descr="Imagen que contiene tabla&#10;&#10;Descripción generada automáticamente">
            <a:extLst>
              <a:ext uri="{FF2B5EF4-FFF2-40B4-BE49-F238E27FC236}">
                <a16:creationId xmlns:a16="http://schemas.microsoft.com/office/drawing/2014/main" id="{0ABFD18E-9D11-7F45-A57A-25F4D767C6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6160" y="1871448"/>
            <a:ext cx="4254285" cy="3416320"/>
          </a:xfrm>
          <a:prstGeom prst="rect">
            <a:avLst/>
          </a:prstGeom>
        </p:spPr>
      </p:pic>
      <p:sp>
        <p:nvSpPr>
          <p:cNvPr id="7" name="Marcador de contenido 2">
            <a:extLst>
              <a:ext uri="{FF2B5EF4-FFF2-40B4-BE49-F238E27FC236}">
                <a16:creationId xmlns:a16="http://schemas.microsoft.com/office/drawing/2014/main" id="{9C6E8818-65EC-40B7-AADE-27E159250F9F}"/>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Actividad colaborativa: rotando en una silla</a:t>
            </a:r>
          </a:p>
        </p:txBody>
      </p:sp>
      <p:cxnSp>
        <p:nvCxnSpPr>
          <p:cNvPr id="6" name="Conector recto de flecha 5">
            <a:extLst>
              <a:ext uri="{FF2B5EF4-FFF2-40B4-BE49-F238E27FC236}">
                <a16:creationId xmlns:a16="http://schemas.microsoft.com/office/drawing/2014/main" id="{E949CF02-EF8C-446B-8DEB-61BEBF649FCF}"/>
              </a:ext>
            </a:extLst>
          </p:cNvPr>
          <p:cNvCxnSpPr/>
          <p:nvPr/>
        </p:nvCxnSpPr>
        <p:spPr>
          <a:xfrm flipV="1">
            <a:off x="8112224" y="2259904"/>
            <a:ext cx="0" cy="2426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a:extLst>
              <a:ext uri="{FF2B5EF4-FFF2-40B4-BE49-F238E27FC236}">
                <a16:creationId xmlns:a16="http://schemas.microsoft.com/office/drawing/2014/main" id="{2ABE0D9D-849F-4A50-B03F-9BBBF44F5DB6}"/>
              </a:ext>
            </a:extLst>
          </p:cNvPr>
          <p:cNvCxnSpPr/>
          <p:nvPr/>
        </p:nvCxnSpPr>
        <p:spPr>
          <a:xfrm flipV="1">
            <a:off x="11208568" y="2237228"/>
            <a:ext cx="0" cy="2880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Marcador de contenido 2">
            <a:extLst>
              <a:ext uri="{FF2B5EF4-FFF2-40B4-BE49-F238E27FC236}">
                <a16:creationId xmlns:a16="http://schemas.microsoft.com/office/drawing/2014/main" id="{C82D8D5D-B546-4AAD-9DBD-51AF913963F5}"/>
              </a:ext>
            </a:extLst>
          </p:cNvPr>
          <p:cNvSpPr txBox="1">
            <a:spLocks/>
          </p:cNvSpPr>
          <p:nvPr/>
        </p:nvSpPr>
        <p:spPr>
          <a:xfrm>
            <a:off x="6816080" y="6619049"/>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lgn="r">
              <a:buFont typeface="Wingdings"/>
              <a:buNone/>
            </a:pPr>
            <a:endPar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endParaRPr>
          </a:p>
        </p:txBody>
      </p:sp>
    </p:spTree>
    <p:extLst>
      <p:ext uri="{BB962C8B-B14F-4D97-AF65-F5344CB8AC3E}">
        <p14:creationId xmlns:p14="http://schemas.microsoft.com/office/powerpoint/2010/main" val="1116214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CuadroTexto 41">
            <a:extLst>
              <a:ext uri="{FF2B5EF4-FFF2-40B4-BE49-F238E27FC236}">
                <a16:creationId xmlns:a16="http://schemas.microsoft.com/office/drawing/2014/main" id="{69DDEBFF-5B20-48EC-8891-00FDC6EF7255}"/>
              </a:ext>
            </a:extLst>
          </p:cNvPr>
          <p:cNvSpPr txBox="1"/>
          <p:nvPr/>
        </p:nvSpPr>
        <p:spPr>
          <a:xfrm>
            <a:off x="423606" y="1455949"/>
            <a:ext cx="6840760" cy="3970318"/>
          </a:xfrm>
          <a:prstGeom prst="rect">
            <a:avLst/>
          </a:prstGeom>
          <a:noFill/>
        </p:spPr>
        <p:txBody>
          <a:bodyPr wrap="square" rtlCol="0">
            <a:spAutoFit/>
          </a:bodyPr>
          <a:lstStyle/>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Llevemos la situación anterior a un ejercicio cuantitativo.</a:t>
            </a:r>
          </a:p>
          <a:p>
            <a:pPr algn="just"/>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Un estudiante se sienta sobre una silla rotando libremente sosteniendo dos mancuernas, cada una de 3,0 [kg] de masa. Cuando el estudiante extiende los brazos horizontalmente [figura a)], las mancuernas están a 1,0 [m] del eje de rotación y el estudiante da vueltas con una rapidez angular de 0,7 [rad/s]. El momento de inercia del estudiante más el banco es de 3,0 [kg·m</a:t>
            </a:r>
            <a:r>
              <a:rPr lang="es-CL" baseline="30000" dirty="0">
                <a:solidFill>
                  <a:srgbClr val="00456F"/>
                </a:solidFill>
                <a:latin typeface="CMU Serif" panose="02000603000000000000" pitchFamily="2" charset="0"/>
                <a:ea typeface="CMU Serif" panose="02000603000000000000" pitchFamily="2" charset="0"/>
                <a:cs typeface="CMU Serif" panose="02000603000000000000" pitchFamily="2" charset="0"/>
              </a:rPr>
              <a:t>2</a:t>
            </a: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 y se supone constante. El estudiante mueve las mancuernas horizontalmente hacia adentro, a una posición 0,2 [m] del eje de rotación [figura b)]</a:t>
            </a:r>
          </a:p>
          <a:p>
            <a:pPr algn="just"/>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¿Cuál es la nueva rapidez angular del estudiante y la variación de la energía del sistema?</a:t>
            </a:r>
            <a:endParaRPr lang="es-CL" sz="24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p:txBody>
      </p:sp>
      <p:pic>
        <p:nvPicPr>
          <p:cNvPr id="3" name="Imagen 2" descr="Imagen que contiene tabla&#10;&#10;Descripción generada automáticamente">
            <a:extLst>
              <a:ext uri="{FF2B5EF4-FFF2-40B4-BE49-F238E27FC236}">
                <a16:creationId xmlns:a16="http://schemas.microsoft.com/office/drawing/2014/main" id="{0ABFD18E-9D11-7F45-A57A-25F4D767C6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6160" y="1871448"/>
            <a:ext cx="4254285" cy="3416320"/>
          </a:xfrm>
          <a:prstGeom prst="rect">
            <a:avLst/>
          </a:prstGeom>
        </p:spPr>
      </p:pic>
      <p:sp>
        <p:nvSpPr>
          <p:cNvPr id="7" name="Marcador de contenido 2">
            <a:extLst>
              <a:ext uri="{FF2B5EF4-FFF2-40B4-BE49-F238E27FC236}">
                <a16:creationId xmlns:a16="http://schemas.microsoft.com/office/drawing/2014/main" id="{D869FEA1-5C06-4783-AA8C-ACD812BB58C0}"/>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Actividad colaborativa: rotando en una silla</a:t>
            </a:r>
          </a:p>
        </p:txBody>
      </p:sp>
      <p:cxnSp>
        <p:nvCxnSpPr>
          <p:cNvPr id="8" name="Conector recto de flecha 7">
            <a:extLst>
              <a:ext uri="{FF2B5EF4-FFF2-40B4-BE49-F238E27FC236}">
                <a16:creationId xmlns:a16="http://schemas.microsoft.com/office/drawing/2014/main" id="{3B81EF29-9403-4479-9D9B-72CE3250A602}"/>
              </a:ext>
            </a:extLst>
          </p:cNvPr>
          <p:cNvCxnSpPr/>
          <p:nvPr/>
        </p:nvCxnSpPr>
        <p:spPr>
          <a:xfrm flipV="1">
            <a:off x="8112224" y="2259904"/>
            <a:ext cx="0" cy="2426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D2320B87-B2B0-4FE1-99DD-71CE62E0FF21}"/>
              </a:ext>
            </a:extLst>
          </p:cNvPr>
          <p:cNvCxnSpPr/>
          <p:nvPr/>
        </p:nvCxnSpPr>
        <p:spPr>
          <a:xfrm flipV="1">
            <a:off x="11208568" y="2237228"/>
            <a:ext cx="0" cy="2880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6879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texto 2">
            <a:extLst>
              <a:ext uri="{FF2B5EF4-FFF2-40B4-BE49-F238E27FC236}">
                <a16:creationId xmlns:a16="http://schemas.microsoft.com/office/drawing/2014/main" id="{2D210745-9414-1845-9E9D-A7F2DF7654E0}"/>
              </a:ext>
            </a:extLst>
          </p:cNvPr>
          <p:cNvSpPr>
            <a:spLocks noGrp="1"/>
          </p:cNvSpPr>
          <p:nvPr>
            <p:ph type="body"/>
          </p:nvPr>
        </p:nvSpPr>
        <p:spPr>
          <a:xfrm>
            <a:off x="335359" y="1124744"/>
            <a:ext cx="11521281" cy="1526098"/>
          </a:xfrm>
        </p:spPr>
        <p:txBody>
          <a:bodyPr>
            <a:normAutofit/>
          </a:bodyPr>
          <a:lstStyle/>
          <a:p>
            <a:pPr marL="0" lvl="0" indent="0" algn="just">
              <a:buNone/>
            </a:pP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Una bala de masa </a:t>
            </a:r>
            <a:r>
              <a:rPr lang="es-ES" sz="2000" i="1" dirty="0">
                <a:solidFill>
                  <a:srgbClr val="00456F"/>
                </a:solidFill>
                <a:latin typeface="CMU Serif" panose="02000603000000000000" pitchFamily="50" charset="0"/>
                <a:ea typeface="CMU Serif" panose="02000603000000000000" pitchFamily="50" charset="0"/>
                <a:cs typeface="CMU Serif" panose="02000603000000000000" pitchFamily="50" charset="0"/>
              </a:rPr>
              <a:t>m</a:t>
            </a: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 2,0 [g] se mueve horizontalmente a una rapidez de 500,0 [m/s]. La bala se incrusta en el borde de un disco sólido de masa </a:t>
            </a:r>
            <a:r>
              <a:rPr lang="es-ES" sz="2000" i="1" dirty="0">
                <a:solidFill>
                  <a:srgbClr val="00456F"/>
                </a:solidFill>
                <a:latin typeface="CMU Serif" panose="02000603000000000000" pitchFamily="50" charset="0"/>
                <a:ea typeface="CMU Serif" panose="02000603000000000000" pitchFamily="50" charset="0"/>
                <a:cs typeface="CMU Serif" panose="02000603000000000000" pitchFamily="50" charset="0"/>
              </a:rPr>
              <a:t>M</a:t>
            </a: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 3,2 [kg] y radio </a:t>
            </a:r>
            <a:r>
              <a:rPr lang="es-ES" sz="2000" i="1" dirty="0">
                <a:solidFill>
                  <a:srgbClr val="00456F"/>
                </a:solidFill>
                <a:latin typeface="CMU Serif" panose="02000603000000000000" pitchFamily="50" charset="0"/>
                <a:ea typeface="CMU Serif" panose="02000603000000000000" pitchFamily="50" charset="0"/>
                <a:cs typeface="CMU Serif" panose="02000603000000000000" pitchFamily="50" charset="0"/>
              </a:rPr>
              <a:t>R</a:t>
            </a: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 0,5 [m]. El disco puede rotar libremente alrededor de su eje y está inicialmente en reposo. ¿Cuál es la velocidad angular del disco inmediatamente después de que la bala se incrusta? ¿Cuánta energía se pierde en esta situación?</a:t>
            </a:r>
            <a:endParaRPr lang="es-US" sz="2000" dirty="0">
              <a:solidFill>
                <a:srgbClr val="00456F"/>
              </a:solidFill>
              <a:latin typeface="CMU Serif" panose="02000603000000000000" pitchFamily="50" charset="0"/>
              <a:ea typeface="CMU Serif" panose="02000603000000000000" pitchFamily="50" charset="0"/>
              <a:cs typeface="CMU Serif" panose="02000603000000000000" pitchFamily="50" charset="0"/>
            </a:endParaRPr>
          </a:p>
        </p:txBody>
      </p:sp>
      <p:pic>
        <p:nvPicPr>
          <p:cNvPr id="6" name="Imagen 5">
            <a:extLst>
              <a:ext uri="{FF2B5EF4-FFF2-40B4-BE49-F238E27FC236}">
                <a16:creationId xmlns:a16="http://schemas.microsoft.com/office/drawing/2014/main" id="{87CDFD82-6F4C-1642-B988-0D388AA15675}"/>
              </a:ext>
            </a:extLst>
          </p:cNvPr>
          <p:cNvPicPr>
            <a:picLocks noChangeAspect="1"/>
          </p:cNvPicPr>
          <p:nvPr/>
        </p:nvPicPr>
        <p:blipFill>
          <a:blip r:embed="rId2"/>
          <a:stretch>
            <a:fillRect/>
          </a:stretch>
        </p:blipFill>
        <p:spPr>
          <a:xfrm>
            <a:off x="1904051" y="2996952"/>
            <a:ext cx="8394700" cy="3467100"/>
          </a:xfrm>
          <a:prstGeom prst="rect">
            <a:avLst/>
          </a:prstGeom>
        </p:spPr>
      </p:pic>
      <p:sp>
        <p:nvSpPr>
          <p:cNvPr id="2" name="Marcador de contenido 2">
            <a:extLst>
              <a:ext uri="{FF2B5EF4-FFF2-40B4-BE49-F238E27FC236}">
                <a16:creationId xmlns:a16="http://schemas.microsoft.com/office/drawing/2014/main" id="{DC59D630-1974-4AA9-9AB5-F6ACB51DAD9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Problema </a:t>
            </a:r>
          </a:p>
        </p:txBody>
      </p:sp>
    </p:spTree>
    <p:extLst>
      <p:ext uri="{BB962C8B-B14F-4D97-AF65-F5344CB8AC3E}">
        <p14:creationId xmlns:p14="http://schemas.microsoft.com/office/powerpoint/2010/main" val="283796654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 4">
      <a:dk1>
        <a:sysClr val="windowText" lastClr="000000"/>
      </a:dk1>
      <a:lt1>
        <a:sysClr val="window" lastClr="FFFFFF"/>
      </a:lt1>
      <a:dk2>
        <a:srgbClr val="FFFFFF"/>
      </a:dk2>
      <a:lt2>
        <a:srgbClr val="EBDDC3"/>
      </a:lt2>
      <a:accent1>
        <a:srgbClr val="FF9108"/>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2B3555B849D1E547ABFC76E8EC073630" ma:contentTypeVersion="8" ma:contentTypeDescription="Crear nuevo documento." ma:contentTypeScope="" ma:versionID="134622e77397308c1db74d87db659b3c">
  <xsd:schema xmlns:xsd="http://www.w3.org/2001/XMLSchema" xmlns:xs="http://www.w3.org/2001/XMLSchema" xmlns:p="http://schemas.microsoft.com/office/2006/metadata/properties" xmlns:ns2="3a647938-c712-4a6b-8487-93d7157896b6" xmlns:ns3="5d4b78bc-ccc6-4750-a0f1-488a13fd6178" targetNamespace="http://schemas.microsoft.com/office/2006/metadata/properties" ma:root="true" ma:fieldsID="4d1614c1f38f522155662690a9607297" ns2:_="" ns3:_="">
    <xsd:import namespace="3a647938-c712-4a6b-8487-93d7157896b6"/>
    <xsd:import namespace="5d4b78bc-ccc6-4750-a0f1-488a13fd617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647938-c712-4a6b-8487-93d7157896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d4b78bc-ccc6-4750-a0f1-488a13fd6178" elementFormDefault="qualified">
    <xsd:import namespace="http://schemas.microsoft.com/office/2006/documentManagement/types"/>
    <xsd:import namespace="http://schemas.microsoft.com/office/infopath/2007/PartnerControls"/>
    <xsd:element name="SharedWithUsers" ma:index="14"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D716DE2-9286-4580-9455-41FADAD40195}">
  <ds:schemaRefs>
    <ds:schemaRef ds:uri="http://schemas.microsoft.com/sharepoint/v3/contenttype/forms"/>
  </ds:schemaRefs>
</ds:datastoreItem>
</file>

<file path=customXml/itemProps2.xml><?xml version="1.0" encoding="utf-8"?>
<ds:datastoreItem xmlns:ds="http://schemas.openxmlformats.org/officeDocument/2006/customXml" ds:itemID="{7C3698E3-8D35-4DF5-BD3D-B453A3A285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a647938-c712-4a6b-8487-93d7157896b6"/>
    <ds:schemaRef ds:uri="5d4b78bc-ccc6-4750-a0f1-488a13fd61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F4A35E1-956B-4A7D-8D6C-DA2BCCBDD48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4346</TotalTime>
  <Words>864</Words>
  <Application>Microsoft Macintosh PowerPoint</Application>
  <PresentationFormat>Panorámica</PresentationFormat>
  <Paragraphs>87</Paragraphs>
  <Slides>12</Slides>
  <Notes>1</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12</vt:i4>
      </vt:variant>
    </vt:vector>
  </HeadingPairs>
  <TitlesOfParts>
    <vt:vector size="25" baseType="lpstr">
      <vt:lpstr>Arial</vt:lpstr>
      <vt:lpstr>Calibri</vt:lpstr>
      <vt:lpstr>Calibri Light</vt:lpstr>
      <vt:lpstr>Cambria Math</vt:lpstr>
      <vt:lpstr>CMU Serif</vt:lpstr>
      <vt:lpstr>CMU Serif Roman</vt:lpstr>
      <vt:lpstr>Times New Roman</vt:lpstr>
      <vt:lpstr>Tw Cen MT</vt:lpstr>
      <vt:lpstr>Wingdings</vt:lpstr>
      <vt:lpstr>Wingdings 2</vt:lpstr>
      <vt:lpstr>Intermedio</vt:lpstr>
      <vt:lpstr>1_Diseño personalizado</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Javiera Sanchez Espinoza</cp:lastModifiedBy>
  <cp:revision>322</cp:revision>
  <dcterms:created xsi:type="dcterms:W3CDTF">2019-03-01T17:41:33Z</dcterms:created>
  <dcterms:modified xsi:type="dcterms:W3CDTF">2021-10-07T02:53:53Z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0x0101002B3555B849D1E547ABFC76E8EC073630</vt:lpwstr>
  </property>
</Properties>
</file>