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4" r:id="rId2"/>
    <p:sldId id="267" r:id="rId3"/>
    <p:sldId id="276" r:id="rId4"/>
    <p:sldId id="274" r:id="rId5"/>
    <p:sldId id="277" r:id="rId6"/>
    <p:sldId id="278" r:id="rId7"/>
    <p:sldId id="279" r:id="rId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 autoAdjust="0"/>
  </p:normalViewPr>
  <p:slideViewPr>
    <p:cSldViewPr snapToGrid="0">
      <p:cViewPr varScale="1">
        <p:scale>
          <a:sx n="54" d="100"/>
          <a:sy n="54" d="100"/>
        </p:scale>
        <p:origin x="-648" y="-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4D6AC-4C9F-46F1-B355-4A89C8C43C0E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DFCEEB-37E3-41F6-9446-4ADA63D236FF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855342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7412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1E81DAFA-92BE-4851-8724-75F0D3E46876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1526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CL" dirty="0"/>
          </a:p>
        </p:txBody>
      </p:sp>
      <p:sp>
        <p:nvSpPr>
          <p:cNvPr id="1946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7E3508D5-91E5-4FDE-AF0A-E2E3E8EF5485}" type="slidenum">
              <a:rPr lang="es-ES" altLang="es-CL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2</a:t>
            </a:fld>
            <a:endParaRPr lang="es-ES" altLang="es-CL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6211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2687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4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2687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5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2687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6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2687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641350" y="1162050"/>
            <a:ext cx="5575300" cy="31369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MX" dirty="0"/>
          </a:p>
        </p:txBody>
      </p:sp>
      <p:sp>
        <p:nvSpPr>
          <p:cNvPr id="65540" name="Marcador de número de diapositiva 3"/>
          <p:cNvSpPr>
            <a:spLocks noGrp="1"/>
          </p:cNvSpPr>
          <p:nvPr>
            <p:ph type="sldNum" sz="quarter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>
              <a:spcBef>
                <a:spcPct val="0"/>
              </a:spcBef>
            </a:pPr>
            <a:fld id="{34138EF2-E2DC-4578-B8B1-85DADDFA258D}" type="slidenum">
              <a:rPr lang="es-ES" altLang="es-MX" sz="1400" smtClean="0">
                <a:solidFill>
                  <a:srgbClr val="000000"/>
                </a:solidFill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7</a:t>
            </a:fld>
            <a:endParaRPr lang="es-ES" altLang="es-MX" sz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2687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475999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428901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694958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236337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613745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523597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33194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414343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8476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00359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426461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60BD4-40C6-4212-9888-52C2B13E0D68}" type="datetimeFigureOut">
              <a:rPr lang="es-CL" smtClean="0"/>
              <a:pPr/>
              <a:t>14-02-2022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3CA72-3384-4DBF-B09C-958C3AB1EE0C}" type="slidenum">
              <a:rPr lang="es-CL" smtClean="0"/>
              <a:pPr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741345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0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2" name="CustomShape 6"/>
          <p:cNvSpPr/>
          <p:nvPr/>
        </p:nvSpPr>
        <p:spPr>
          <a:xfrm>
            <a:off x="-6350" y="2482850"/>
            <a:ext cx="12192000" cy="1905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44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FORMACIÓN NAVAL IM</a:t>
            </a:r>
            <a:endParaRPr lang="es-ES" sz="44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6390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2ED0640D-9C6C-4D3A-9655-956E70F334B1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6394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CL" sz="1200" b="1" dirty="0">
                <a:solidFill>
                  <a:srgbClr val="FFFF00"/>
                </a:solidFill>
              </a:rPr>
              <a:t>P A T R I O T I S M O </a:t>
            </a:r>
            <a:endParaRPr lang="es-CL" altLang="es-CL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6395" name="19 CuadroTexto"/>
          <p:cNvSpPr txBox="1">
            <a:spLocks noChangeArrowheads="1"/>
          </p:cNvSpPr>
          <p:nvPr/>
        </p:nvSpPr>
        <p:spPr bwMode="auto">
          <a:xfrm>
            <a:off x="0" y="5830888"/>
            <a:ext cx="12192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Valparaíso, </a:t>
            </a:r>
            <a:r>
              <a:rPr lang="es-CL" altLang="es-CL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15 </a:t>
            </a:r>
            <a:r>
              <a:rPr lang="es-CL" altLang="es-CL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de </a:t>
            </a:r>
            <a:r>
              <a:rPr lang="es-CL" altLang="es-CL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febrero </a:t>
            </a:r>
            <a:r>
              <a:rPr lang="es-CL" altLang="es-CL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de </a:t>
            </a:r>
            <a:r>
              <a:rPr lang="es-CL" altLang="es-CL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2022.</a:t>
            </a:r>
            <a:endParaRPr lang="es-CL" altLang="es-CL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6396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13343365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anja diagonal 12"/>
          <p:cNvSpPr/>
          <p:nvPr/>
        </p:nvSpPr>
        <p:spPr>
          <a:xfrm>
            <a:off x="-2543" y="0"/>
            <a:ext cx="1793243" cy="2165351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18436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056A0F6F-7909-4537-BE42-2081C01501C2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8437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200" b="1" dirty="0">
                <a:solidFill>
                  <a:srgbClr val="FFFF00"/>
                </a:solidFill>
              </a:rPr>
              <a:t>P A T R I O T I S M O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1100" dirty="0">
                <a:solidFill>
                  <a:srgbClr val="FFFF00"/>
                </a:solidFill>
              </a:rPr>
              <a:t>      </a:t>
            </a:r>
            <a:r>
              <a:rPr lang="es-CL" altLang="es-CL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sp>
        <p:nvSpPr>
          <p:cNvPr id="18438" name="Marcador de número de diapositiva 3"/>
          <p:cNvSpPr txBox="1">
            <a:spLocks/>
          </p:cNvSpPr>
          <p:nvPr/>
        </p:nvSpPr>
        <p:spPr bwMode="auto">
          <a:xfrm>
            <a:off x="11463338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408293F1-A860-4862-85A8-BCEB87A0A9DC}" type="slidenum">
              <a:rPr lang="es-CL" altLang="es-CL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es-CL" altLang="es-CL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pic>
        <p:nvPicPr>
          <p:cNvPr id="18439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Imagen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CustomShape 6"/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36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FORMACIÓN NAVAL IM.</a:t>
            </a: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39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7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Rectángulo redondeado 11"/>
          <p:cNvSpPr/>
          <p:nvPr/>
        </p:nvSpPr>
        <p:spPr>
          <a:xfrm>
            <a:off x="1877108" y="2465653"/>
            <a:ext cx="8474294" cy="3226560"/>
          </a:xfrm>
          <a:prstGeom prst="round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340000" lvl="6" indent="-514350" algn="just">
              <a:buFont typeface="+mj-lt"/>
              <a:buAutoNum type="romanUcPeriod"/>
            </a:pP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340000" lvl="6" indent="-514350" algn="just">
              <a:buFont typeface="+mj-lt"/>
              <a:buAutoNum type="romanUcPeriod"/>
            </a:pPr>
            <a:r>
              <a:rPr lang="es-MX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COMPETENCIAS A DESARROLLAR.</a:t>
            </a:r>
            <a:endParaRPr lang="es-MX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340000" lvl="6" indent="-514350" algn="just">
              <a:buFont typeface="+mj-lt"/>
              <a:buAutoNum type="romanUcPeriod"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OBJETIVOS.</a:t>
            </a:r>
          </a:p>
          <a:p>
            <a:pPr marL="2340000" lvl="6" indent="-514350" algn="just">
              <a:buFont typeface="+mj-lt"/>
              <a:buAutoNum type="romanUcPeriod"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UNIDADES TEMÁTICAS.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"/>
          <p:cNvSpPr txBox="1">
            <a:spLocks noChangeArrowheads="1"/>
          </p:cNvSpPr>
          <p:nvPr/>
        </p:nvSpPr>
        <p:spPr bwMode="auto">
          <a:xfrm>
            <a:off x="1000122" y="1341438"/>
            <a:ext cx="102282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7188" indent="-3571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50000"/>
              </a:spcBef>
              <a:buNone/>
            </a:pPr>
            <a:r>
              <a:rPr lang="es-ES" altLang="es-CL" sz="2400" b="1" dirty="0">
                <a:solidFill>
                  <a:srgbClr val="002060"/>
                </a:solidFill>
              </a:rPr>
              <a:t>Temario.</a:t>
            </a:r>
          </a:p>
        </p:txBody>
      </p:sp>
    </p:spTree>
    <p:extLst>
      <p:ext uri="{BB962C8B-B14F-4D97-AF65-F5344CB8AC3E}">
        <p14:creationId xmlns="" xmlns:p14="http://schemas.microsoft.com/office/powerpoint/2010/main" val="246532333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66713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409075"/>
            <a:ext cx="10285412" cy="36725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r>
              <a:rPr lang="es-ES_tradnl" sz="2000" b="1" dirty="0" smtClean="0">
                <a:solidFill>
                  <a:srgbClr val="002060"/>
                </a:solidFill>
              </a:rPr>
              <a:t>EL PROGRAMA DE LA ASIGNATURA DE FORMACIÓN NAVAL IM PARA CADETES DEL ESCALAFÓN DE INFANTERIA DE MARINA, ES UNA SECUENCIA DE CAPACITACIONES CONSIDERÁNDOLAS NECESIDADES QUE DEBE SATISFACER LA ESCUELA NAVAL ACORDE A LAS COMPETENCIAS ESTABLECIDAS EN EL PERFIL DE EGRESO</a:t>
            </a:r>
            <a:r>
              <a:rPr lang="es-ES_tradnl" sz="2000" dirty="0" smtClean="0">
                <a:solidFill>
                  <a:srgbClr val="002060"/>
                </a:solidFill>
              </a:rPr>
              <a:t>.</a:t>
            </a:r>
          </a:p>
          <a:p>
            <a:pPr>
              <a:defRPr/>
            </a:pPr>
            <a:r>
              <a:rPr lang="es-ES_tradnl" sz="2000" b="1" dirty="0" smtClean="0">
                <a:solidFill>
                  <a:srgbClr val="002060"/>
                </a:solidFill>
              </a:rPr>
              <a:t>SE HAN CONSIDERADO ADQUIRIR CONOCIMIENTOS Y CAPACIDADES EN EL ÁMBITO OPERATIVO DEL CUERPO DE INFANTERÍA DE MARINA.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algn="ctr" eaLnBrk="1" hangingPunct="1">
              <a:defRPr/>
            </a:pP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=""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36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INTRODUCCIÓN.</a:t>
            </a: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6358530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66713"/>
            <a:ext cx="12192000" cy="64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097280"/>
            <a:ext cx="10285412" cy="46986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hangingPunct="0"/>
            <a:endParaRPr lang="es-ES_tradnl" sz="2000" b="1" dirty="0" smtClean="0"/>
          </a:p>
          <a:p>
            <a:pPr hangingPunct="0"/>
            <a:endParaRPr lang="es-ES_tradnl" sz="2000" b="1" dirty="0" smtClean="0"/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CAPACIDADES PARA CUMPLIR LAS FUNCIONES DEL OFICIAL IM EN EL 	CIM.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APLICAR NORMAS DE SEGURIDAD INSTITUCIONAL(MRO).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CONDUCIR ACTIVIDADES CON EMPLEO DE MUNICIÓN Y EXPLOSIVOS.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EFECTUAR CAPACITACIÓN DE TACTICAL COMBAT CASUALTY CARE 	(TCCC).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CONDUCCIÓN DE ACTIVIDADES CON EMPLEO DE MEDIOS DE APOYO 	AÉREO Y    	MARÍTIMO.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SUPERVISAR OPERACIONES DE ASALTO DE ACANTILADO Y TÉCNICAS 	EN CLIMA FRÍO.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CAPACIDAD DE PLANIFICAR Y CONDUCIR ACCIONES TÁCTICAS DE 	COMBATE A NIVEL 	PELOTÓN IM EN FORMA INDEPENDIENTE O 	INTEGRADO EN UNA UNIDAD FUNDAMENTAL 	IM.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</a:rPr>
              <a:t>•	EFECTUAR CAPACITACIÓN DE ESCAPE DE CABINA.</a:t>
            </a:r>
            <a:endParaRPr lang="es-CL" sz="2000" b="1" dirty="0" smtClean="0">
              <a:solidFill>
                <a:srgbClr val="002060"/>
              </a:solidFill>
            </a:endParaRPr>
          </a:p>
          <a:p>
            <a:pPr algn="ctr" eaLnBrk="1" hangingPunct="1">
              <a:defRPr/>
            </a:pP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=""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36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COMPETENCIAS A DESARROLLAR</a:t>
            </a: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6358530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51692"/>
            <a:ext cx="12192000" cy="650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409075"/>
            <a:ext cx="10285412" cy="36725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=""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36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OBJETIVOS</a:t>
            </a: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815925" y="1448968"/>
            <a:ext cx="10424161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s-ES_tradnl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EL PROPÓSITO DE LA ASIGNATURA ESTÁ ORIENTADO A DESARROLLAR EN EL CADETE CONOCIMIENTOS Y HABILIDADES QUE NECESITARÁ APLICAR POSTERIORMENTE, EN SU CURSO DE INSTRUCCIÓN COMO GUARDIAMARINA Y DURANTE SU DESEMPEÑO COMO OFICIAL IM.</a:t>
            </a:r>
          </a:p>
          <a:p>
            <a:pPr hangingPunct="0"/>
            <a:endParaRPr lang="es-CL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hangingPunct="0"/>
            <a:endParaRPr lang="es-CL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hangingPunct="0"/>
            <a:r>
              <a:rPr lang="es-ES_tradnl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LOS CONOCIMIENTOS Y HABILIDADES A DESARROLLAR EN ESTA SEGUNDA ETAPA SERÁN: ACTIVIDADES CON EMPLEO DE MUNICIÓN Y EXPLOSIVOS, CARTOGRAFÍA MILITAR, ACTIVIDADES CON EMPLEO DE MEDIOS AÉREOS Y MARÍTIMOS, TÉCNICAS Y PROCEDIMIENTOS DE PEQUEÑA UNIDAD.</a:t>
            </a:r>
            <a:endParaRPr lang="es-CL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hangingPunct="0"/>
            <a:endParaRPr lang="es-CL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246635853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51692"/>
            <a:ext cx="12192000" cy="650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409075"/>
            <a:ext cx="10285412" cy="36725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=""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36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UNIDADES TEMÁTICAS</a:t>
            </a: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815925" y="1448968"/>
            <a:ext cx="1042416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 T N° 1: ACTIVIDADES CON EMPLEO DE MUNICIÓN Y EXPLOSIVOS.</a:t>
            </a: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 T N° 2: CARTOGRAFÍA MILITAR.</a:t>
            </a: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 T N° 3: ACTIVIDADES CON EMPLEO DE MEDIOS DE APOYO AÉREOS Y 			    MARÍTIMOS.</a:t>
            </a: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U T N° 4: TÉCNICAS Y PROCEDIMIENTOS DE PEQUEÑA UNIDAD.</a:t>
            </a: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6358530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36" r="7724"/>
          <a:stretch>
            <a:fillRect/>
          </a:stretch>
        </p:blipFill>
        <p:spPr bwMode="auto">
          <a:xfrm>
            <a:off x="0" y="351692"/>
            <a:ext cx="12192000" cy="650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ángulo 1"/>
          <p:cNvSpPr/>
          <p:nvPr/>
        </p:nvSpPr>
        <p:spPr>
          <a:xfrm>
            <a:off x="0" y="0"/>
            <a:ext cx="12214225" cy="6858000"/>
          </a:xfrm>
          <a:prstGeom prst="rect">
            <a:avLst/>
          </a:prstGeom>
          <a:noFill/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8" name="Rectángulo 11"/>
          <p:cNvSpPr/>
          <p:nvPr/>
        </p:nvSpPr>
        <p:spPr>
          <a:xfrm>
            <a:off x="0" y="6354763"/>
            <a:ext cx="12214225" cy="506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CL" sz="1100" b="1" dirty="0">
              <a:latin typeface="+mj-lt"/>
            </a:endParaRPr>
          </a:p>
        </p:txBody>
      </p:sp>
      <p:sp>
        <p:nvSpPr>
          <p:cNvPr id="64517" name="Marcador de número de diapositiva 3"/>
          <p:cNvSpPr txBox="1">
            <a:spLocks/>
          </p:cNvSpPr>
          <p:nvPr/>
        </p:nvSpPr>
        <p:spPr bwMode="auto">
          <a:xfrm>
            <a:off x="11512550" y="6492875"/>
            <a:ext cx="7016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1CA8C5-8D09-44EF-9E7A-FDD5E2254CB2}" type="slidenum">
              <a:rPr lang="es-CL" altLang="es-MX" sz="1200" b="1">
                <a:solidFill>
                  <a:srgbClr val="FFFF00"/>
                </a:solidFill>
                <a:latin typeface="Calibri" panose="020F050202020403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es-CL" altLang="es-MX" sz="1200" b="1" dirty="0">
              <a:solidFill>
                <a:srgbClr val="FFFF0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Proceso alternativo 5"/>
          <p:cNvSpPr/>
          <p:nvPr/>
        </p:nvSpPr>
        <p:spPr>
          <a:xfrm>
            <a:off x="-2543" y="6191333"/>
            <a:ext cx="1218025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64521" name="15 Rectángulo"/>
          <p:cNvSpPr>
            <a:spLocks noChangeArrowheads="1"/>
          </p:cNvSpPr>
          <p:nvPr/>
        </p:nvSpPr>
        <p:spPr bwMode="auto">
          <a:xfrm>
            <a:off x="0" y="6234113"/>
            <a:ext cx="12192000" cy="623887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DejaVu Sans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ea typeface="DejaVu Sans" charset="0"/>
                <a:cs typeface="DejaVu Sans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es-MX" sz="1200" b="1" dirty="0">
                <a:solidFill>
                  <a:srgbClr val="FFFF00"/>
                </a:solidFill>
              </a:rPr>
              <a:t>P A T R I O T I S M O </a:t>
            </a:r>
            <a:endParaRPr lang="es-CL" altLang="es-MX" sz="1200" b="1" dirty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MX" sz="1100" dirty="0">
                <a:solidFill>
                  <a:srgbClr val="FFFF00"/>
                </a:solidFill>
              </a:rPr>
              <a:t>      </a:t>
            </a:r>
            <a:r>
              <a:rPr lang="es-CL" altLang="es-MX" sz="1000" dirty="0">
                <a:solidFill>
                  <a:srgbClr val="FFFF00"/>
                </a:solidFill>
              </a:rPr>
              <a:t>HONOR                                          LEALTAD                                          VALENTÍA                                          INTEGRIDAD                                           DEBER</a:t>
            </a:r>
          </a:p>
        </p:txBody>
      </p:sp>
      <p:pic>
        <p:nvPicPr>
          <p:cNvPr id="64522" name="Picture 2" descr="Imagen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207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23" name="Imagen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9740"/>
          <a:stretch>
            <a:fillRect/>
          </a:stretch>
        </p:blipFill>
        <p:spPr bwMode="auto">
          <a:xfrm>
            <a:off x="11276013" y="0"/>
            <a:ext cx="890587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Proceso alternativo 5"/>
          <p:cNvSpPr/>
          <p:nvPr/>
        </p:nvSpPr>
        <p:spPr>
          <a:xfrm>
            <a:off x="1000122" y="786154"/>
            <a:ext cx="10228266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12" name="CustomShape 6"/>
          <p:cNvSpPr/>
          <p:nvPr/>
        </p:nvSpPr>
        <p:spPr>
          <a:xfrm>
            <a:off x="769938" y="1409075"/>
            <a:ext cx="10285412" cy="367259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s-ES" altLang="es-MX" sz="1400" b="1" dirty="0" smtClean="0">
              <a:solidFill>
                <a:srgbClr val="002060"/>
              </a:solidFill>
              <a:latin typeface="Arial Black" pitchFamily="34" charset="0"/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es-ES" altLang="es-MX" sz="3600" b="1" dirty="0">
              <a:solidFill>
                <a:srgbClr val="002060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stomShape 6">
            <a:extLst>
              <a:ext uri="{FF2B5EF4-FFF2-40B4-BE49-F238E27FC236}">
                <a16:creationId xmlns="" xmlns:a16="http://schemas.microsoft.com/office/drawing/2014/main" id="{879DD469-0346-4EC6-A4BD-0F23FEBCF6C4}"/>
              </a:ext>
            </a:extLst>
          </p:cNvPr>
          <p:cNvSpPr/>
          <p:nvPr/>
        </p:nvSpPr>
        <p:spPr>
          <a:xfrm>
            <a:off x="942975" y="0"/>
            <a:ext cx="10285413" cy="831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/>
          <a:lstStyle/>
          <a:p>
            <a:pPr algn="ctr" eaLnBrk="1" hangingPunct="1">
              <a:defRPr/>
            </a:pPr>
            <a:r>
              <a:rPr lang="es-ES" sz="3600" b="1" dirty="0" smtClean="0">
                <a:solidFill>
                  <a:srgbClr val="002060"/>
                </a:solidFill>
                <a:latin typeface="Arial Black" pitchFamily="34" charset="0"/>
                <a:ea typeface="ＭＳ Ｐゴシック" pitchFamily="34" charset="-128"/>
                <a:cs typeface="Arial" pitchFamily="34" charset="0"/>
              </a:rPr>
              <a:t>U T N°1</a:t>
            </a:r>
            <a:endParaRPr lang="es-ES" sz="3600" b="1" dirty="0">
              <a:solidFill>
                <a:srgbClr val="002060"/>
              </a:solidFill>
              <a:latin typeface="Arial Black" pitchFamily="34" charset="0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815925" y="1448968"/>
            <a:ext cx="1042416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RESPONSABILIDADES DE SEGURIDAD EN ACTIVIDADES CON EMPLEO DE    MUNICIÓN.</a:t>
            </a: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>
              <a:buFont typeface="Arial" pitchFamily="34" charset="0"/>
              <a:buChar char="•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hangingPunct="0">
              <a:buFont typeface="+mj-lt"/>
              <a:buAutoNum type="arabicPeriod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COMANDANTE DE UNIDAD/ JEFE DE REPARTICIÓN.</a:t>
            </a:r>
          </a:p>
          <a:p>
            <a:pPr marL="457200" indent="-457200" hangingPunct="0">
              <a:buFont typeface="+mj-lt"/>
              <a:buAutoNum type="arabicPeriod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hangingPunct="0">
              <a:buFont typeface="+mj-lt"/>
              <a:buAutoNum type="arabicPeriod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OFICIAL CONTROL DEL EJERCICIO. (OCE).</a:t>
            </a:r>
          </a:p>
          <a:p>
            <a:pPr marL="457200" indent="-457200" hangingPunct="0">
              <a:buFont typeface="+mj-lt"/>
              <a:buAutoNum type="arabicPeriod"/>
            </a:pP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 hangingPunct="0">
              <a:buFont typeface="+mj-lt"/>
              <a:buAutoNum type="arabicPeriod"/>
            </a:pPr>
            <a:r>
              <a:rPr lang="es-CL" sz="2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OFICIAL DE SEGURIDAD. (OS).</a:t>
            </a:r>
            <a:endParaRPr lang="es-CL" sz="2000" b="1" dirty="0" smtClean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635853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382</Words>
  <Application>Microsoft Office PowerPoint</Application>
  <PresentationFormat>Personalizado</PresentationFormat>
  <Paragraphs>76</Paragraphs>
  <Slides>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SO IM Gustavo Serrano Ugarte</dc:creator>
  <cp:lastModifiedBy>I19 Instructor de Cadetes IM S2° Alvaro Cares O.</cp:lastModifiedBy>
  <cp:revision>49</cp:revision>
  <dcterms:created xsi:type="dcterms:W3CDTF">2021-10-04T13:40:01Z</dcterms:created>
  <dcterms:modified xsi:type="dcterms:W3CDTF">2022-02-14T18:15:48Z</dcterms:modified>
</cp:coreProperties>
</file>