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41" r:id="rId2"/>
  </p:sldMasterIdLst>
  <p:notesMasterIdLst>
    <p:notesMasterId r:id="rId23"/>
  </p:notesMasterIdLst>
  <p:sldIdLst>
    <p:sldId id="360" r:id="rId3"/>
    <p:sldId id="361" r:id="rId4"/>
    <p:sldId id="356" r:id="rId5"/>
    <p:sldId id="357" r:id="rId6"/>
    <p:sldId id="358" r:id="rId7"/>
    <p:sldId id="362" r:id="rId8"/>
    <p:sldId id="363" r:id="rId9"/>
    <p:sldId id="364" r:id="rId10"/>
    <p:sldId id="365" r:id="rId11"/>
    <p:sldId id="368" r:id="rId12"/>
    <p:sldId id="367" r:id="rId13"/>
    <p:sldId id="369" r:id="rId14"/>
    <p:sldId id="371" r:id="rId15"/>
    <p:sldId id="370" r:id="rId16"/>
    <p:sldId id="373" r:id="rId17"/>
    <p:sldId id="374" r:id="rId18"/>
    <p:sldId id="375" r:id="rId19"/>
    <p:sldId id="377" r:id="rId20"/>
    <p:sldId id="376" r:id="rId21"/>
    <p:sldId id="37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E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4" autoAdjust="0"/>
    <p:restoredTop sz="86768" autoAdjust="0"/>
  </p:normalViewPr>
  <p:slideViewPr>
    <p:cSldViewPr snapToGrid="0">
      <p:cViewPr varScale="1">
        <p:scale>
          <a:sx n="95" d="100"/>
          <a:sy n="95" d="100"/>
        </p:scale>
        <p:origin x="27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5127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63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104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922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236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240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25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372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347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25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061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297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558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030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299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4710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3224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525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4608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6982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59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179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19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9925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117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913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24-06-2025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880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288059" y="7779"/>
            <a:ext cx="6608468" cy="6858000"/>
          </a:xfrm>
          <a:prstGeom prst="rect">
            <a:avLst/>
          </a:prstGeom>
          <a:solidFill>
            <a:schemeClr val="tx1">
              <a:alpha val="5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049865" y="582135"/>
            <a:ext cx="86692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TEMAS SURGIDOS</a:t>
            </a:r>
            <a:r>
              <a:rPr kumimoji="0" lang="es-CL" sz="54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EN LA RIE</a:t>
            </a:r>
            <a:endParaRPr kumimoji="0" lang="es-CL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5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3942" y="2647730"/>
            <a:ext cx="2339366" cy="236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16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TEMAS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47725" y="1123950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-180871" y="2110886"/>
            <a:ext cx="12192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Propuesta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de plan integral de educación</a:t>
            </a:r>
            <a:endParaRPr lang="es-MX" sz="3200" dirty="0" smtClean="0">
              <a:solidFill>
                <a:prstClr val="white"/>
              </a:solidFill>
              <a:latin typeface="Calibri"/>
            </a:endParaRP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Requerimientos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para tutorías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Textos guía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MX" sz="3200" dirty="0" smtClean="0">
                <a:solidFill>
                  <a:prstClr val="white"/>
                </a:solidFill>
                <a:latin typeface="Calibri"/>
              </a:rPr>
              <a:t>Aseguramiento de calidad</a:t>
            </a: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207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Propuesta unidad de apoyo al aprendizaje 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47725" y="1123950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0" y="1196486"/>
            <a:ext cx="12192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Plan integral de apoyo al cadete naval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Área de apoyo académico				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prstClr val="white"/>
                </a:solidFill>
                <a:latin typeface="Calibri"/>
              </a:rPr>
              <a:t>Plan de Inducción 					oficiales y profesores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kumimoji="0" lang="es-MX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Recursos y estrategias de aprendizaje			psicopedagogo</a:t>
            </a:r>
            <a:r>
              <a:rPr kumimoji="0" lang="es-MX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y profesores</a:t>
            </a:r>
            <a:endParaRPr kumimoji="0" lang="es-MX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prstClr val="white"/>
                </a:solidFill>
                <a:latin typeface="Calibri"/>
              </a:rPr>
              <a:t>Consultorías / nivelaciones / tutorías			profesores</a:t>
            </a:r>
            <a:endParaRPr kumimoji="0" lang="es-MX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s-MX" sz="2400" dirty="0" smtClean="0">
              <a:solidFill>
                <a:prstClr val="white"/>
              </a:solidFill>
              <a:latin typeface="Calibri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MX" sz="2400" dirty="0" smtClean="0">
                <a:solidFill>
                  <a:prstClr val="white"/>
                </a:solidFill>
                <a:latin typeface="Calibri"/>
              </a:rPr>
              <a:t>Área de apoyo integral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kumimoji="0" lang="es-MX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Perfil de ingreso y motivos de deserción			2</a:t>
            </a:r>
            <a:r>
              <a:rPr kumimoji="0" lang="es-MX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psicólogos</a:t>
            </a:r>
            <a:endParaRPr kumimoji="0" lang="es-MX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prstClr val="white"/>
                </a:solidFill>
                <a:latin typeface="Calibri"/>
              </a:rPr>
              <a:t>Apoyo clínico psicológico, nutricional y kinesiológico		2 psicólogos/ 1 nutricionista/ 1 kinesióloga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prstClr val="white"/>
                </a:solidFill>
                <a:latin typeface="Calibri"/>
              </a:rPr>
              <a:t>Apoyo psicopedagógico y fonoaudiología			1 psicopedagogo/ 1 fonoaudiólogo</a:t>
            </a:r>
            <a:endParaRPr kumimoji="0" lang="es-MX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Área de apoyo transversal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prstClr val="white"/>
                </a:solidFill>
                <a:latin typeface="Calibri"/>
              </a:rPr>
              <a:t>Plan de orientación profesional				OFDIV  y asesores escalafón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kumimoji="0" lang="es-MX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Taller de gestión personal y del tiempo			1 psicopedagogo</a:t>
            </a:r>
            <a:r>
              <a:rPr kumimoji="0" lang="es-MX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/ profesores/ fonoaudiólogo</a:t>
            </a:r>
            <a:endParaRPr kumimoji="0" lang="es-MX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prstClr val="white"/>
                </a:solidFill>
                <a:latin typeface="Calibri"/>
              </a:rPr>
              <a:t>Curso SENDA						profesores u oficiales capacitados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kumimoji="0" lang="es-MX" sz="28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69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Propuesta unidad de apoyo al aprendizaje 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0" y="1196486"/>
            <a:ext cx="121920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Plan integral de apoyo al cadete naval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1"/>
            <a:r>
              <a:rPr lang="es-MX" sz="2800" dirty="0" smtClean="0">
                <a:solidFill>
                  <a:prstClr val="white"/>
                </a:solidFill>
              </a:rPr>
              <a:t>Siguiente personal según prioridad</a:t>
            </a:r>
            <a:r>
              <a:rPr lang="es-MX" sz="2800" dirty="0">
                <a:solidFill>
                  <a:prstClr val="white"/>
                </a:solidFill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1165225" algn="l"/>
              </a:tabLst>
            </a:pPr>
            <a:r>
              <a:rPr lang="es-MX" sz="2400" dirty="0">
                <a:solidFill>
                  <a:prstClr val="white"/>
                </a:solidFill>
              </a:rPr>
              <a:t>1.	01 </a:t>
            </a:r>
            <a:r>
              <a:rPr lang="es-MX" sz="2400" dirty="0" smtClean="0">
                <a:solidFill>
                  <a:prstClr val="white"/>
                </a:solidFill>
              </a:rPr>
              <a:t>psicólogo/a: 	02 </a:t>
            </a:r>
            <a:r>
              <a:rPr lang="es-MX" sz="2400" dirty="0">
                <a:solidFill>
                  <a:prstClr val="white"/>
                </a:solidFill>
              </a:rPr>
              <a:t>profesionales para el tratamiento clínico, apoyo </a:t>
            </a:r>
            <a:r>
              <a:rPr lang="es-MX" sz="2400" dirty="0" smtClean="0">
                <a:solidFill>
                  <a:prstClr val="white"/>
                </a:solidFill>
              </a:rPr>
              <a:t>							deportivo </a:t>
            </a:r>
            <a:r>
              <a:rPr lang="es-MX" sz="2400" dirty="0">
                <a:solidFill>
                  <a:prstClr val="white"/>
                </a:solidFill>
              </a:rPr>
              <a:t>y campañas de prevención.</a:t>
            </a: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1165225" algn="l"/>
              </a:tabLst>
            </a:pPr>
            <a:endParaRPr lang="es-MX" sz="2400" dirty="0" smtClean="0">
              <a:solidFill>
                <a:prstClr val="white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1165225" algn="l"/>
              </a:tabLst>
            </a:pPr>
            <a:r>
              <a:rPr lang="es-MX" sz="2400" dirty="0" smtClean="0">
                <a:solidFill>
                  <a:prstClr val="white"/>
                </a:solidFill>
              </a:rPr>
              <a:t>2</a:t>
            </a:r>
            <a:r>
              <a:rPr lang="es-MX" sz="2400" dirty="0">
                <a:solidFill>
                  <a:prstClr val="white"/>
                </a:solidFill>
              </a:rPr>
              <a:t>.	01 psicopedagogo/a.</a:t>
            </a: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1165225" algn="l"/>
              </a:tabLst>
            </a:pPr>
            <a:endParaRPr lang="es-MX" sz="2400" dirty="0" smtClean="0">
              <a:solidFill>
                <a:prstClr val="white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1165225" algn="l"/>
              </a:tabLst>
            </a:pPr>
            <a:r>
              <a:rPr lang="es-MX" sz="2400" dirty="0" smtClean="0">
                <a:solidFill>
                  <a:prstClr val="white"/>
                </a:solidFill>
              </a:rPr>
              <a:t>3</a:t>
            </a:r>
            <a:r>
              <a:rPr lang="es-MX" sz="2400" dirty="0">
                <a:solidFill>
                  <a:prstClr val="white"/>
                </a:solidFill>
              </a:rPr>
              <a:t>.	01 fonoaudiólogo/a</a:t>
            </a:r>
            <a:r>
              <a:rPr lang="es-MX" sz="2400" dirty="0" smtClean="0">
                <a:solidFill>
                  <a:prstClr val="white"/>
                </a:solidFill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1165225" algn="l"/>
              </a:tabLst>
            </a:pPr>
            <a:endParaRPr lang="es-MX" sz="2400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0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Propuesta unidad de apoyo al aprendizaje 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777386" y="1093805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0" y="1196486"/>
            <a:ext cx="12192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Costos asociados:</a:t>
            </a:r>
          </a:p>
          <a:p>
            <a:pPr lvl="0"/>
            <a:r>
              <a:rPr lang="es-MX" dirty="0" smtClean="0">
                <a:solidFill>
                  <a:prstClr val="white"/>
                </a:solidFill>
              </a:rPr>
              <a:t>	</a:t>
            </a:r>
          </a:p>
          <a:p>
            <a:pPr lvl="0"/>
            <a:r>
              <a:rPr lang="es-MX" dirty="0">
                <a:solidFill>
                  <a:prstClr val="white"/>
                </a:solidFill>
              </a:rPr>
              <a:t>	</a:t>
            </a:r>
            <a:r>
              <a:rPr lang="es-MX" dirty="0" smtClean="0">
                <a:solidFill>
                  <a:prstClr val="white"/>
                </a:solidFill>
              </a:rPr>
              <a:t>Sin </a:t>
            </a:r>
            <a:r>
              <a:rPr lang="es-MX" dirty="0">
                <a:solidFill>
                  <a:prstClr val="white"/>
                </a:solidFill>
              </a:rPr>
              <a:t>grado académico y sin trienios: (hora$ 41.600)</a:t>
            </a:r>
          </a:p>
          <a:p>
            <a:pPr lvl="0"/>
            <a:r>
              <a:rPr lang="es-MX" dirty="0" smtClean="0">
                <a:solidFill>
                  <a:prstClr val="white"/>
                </a:solidFill>
              </a:rPr>
              <a:t>	Dedicación </a:t>
            </a:r>
            <a:r>
              <a:rPr lang="es-MX" dirty="0">
                <a:solidFill>
                  <a:prstClr val="white"/>
                </a:solidFill>
              </a:rPr>
              <a:t>exclusiva      44 </a:t>
            </a:r>
            <a:r>
              <a:rPr lang="es-MX" dirty="0" err="1">
                <a:solidFill>
                  <a:prstClr val="white"/>
                </a:solidFill>
              </a:rPr>
              <a:t>hrs</a:t>
            </a:r>
            <a:r>
              <a:rPr lang="es-MX" dirty="0">
                <a:solidFill>
                  <a:prstClr val="white"/>
                </a:solidFill>
              </a:rPr>
              <a:t>:  $ 1.868.127</a:t>
            </a:r>
          </a:p>
          <a:p>
            <a:pPr lvl="0"/>
            <a:r>
              <a:rPr lang="es-MX" dirty="0" smtClean="0">
                <a:solidFill>
                  <a:prstClr val="white"/>
                </a:solidFill>
              </a:rPr>
              <a:t>	Jornada </a:t>
            </a:r>
            <a:r>
              <a:rPr lang="es-MX" dirty="0">
                <a:solidFill>
                  <a:prstClr val="white"/>
                </a:solidFill>
              </a:rPr>
              <a:t>completa            36 </a:t>
            </a:r>
            <a:r>
              <a:rPr lang="es-MX" dirty="0" err="1">
                <a:solidFill>
                  <a:prstClr val="white"/>
                </a:solidFill>
              </a:rPr>
              <a:t>hrs</a:t>
            </a:r>
            <a:r>
              <a:rPr lang="es-MX" dirty="0">
                <a:solidFill>
                  <a:prstClr val="white"/>
                </a:solidFill>
              </a:rPr>
              <a:t>:  $ 1.535.327</a:t>
            </a:r>
          </a:p>
          <a:p>
            <a:pPr lvl="0"/>
            <a:r>
              <a:rPr lang="es-MX" dirty="0" smtClean="0">
                <a:solidFill>
                  <a:prstClr val="white"/>
                </a:solidFill>
              </a:rPr>
              <a:t>	Media </a:t>
            </a:r>
            <a:r>
              <a:rPr lang="es-MX" dirty="0">
                <a:solidFill>
                  <a:prstClr val="white"/>
                </a:solidFill>
              </a:rPr>
              <a:t>jornada                  18 </a:t>
            </a:r>
            <a:r>
              <a:rPr lang="es-MX" dirty="0" err="1">
                <a:solidFill>
                  <a:prstClr val="white"/>
                </a:solidFill>
              </a:rPr>
              <a:t>hrs</a:t>
            </a:r>
            <a:r>
              <a:rPr lang="es-MX" dirty="0">
                <a:solidFill>
                  <a:prstClr val="white"/>
                </a:solidFill>
              </a:rPr>
              <a:t>:  $    </a:t>
            </a:r>
            <a:r>
              <a:rPr lang="es-MX" dirty="0" smtClean="0">
                <a:solidFill>
                  <a:prstClr val="white"/>
                </a:solidFill>
              </a:rPr>
              <a:t>786.527</a:t>
            </a:r>
          </a:p>
          <a:p>
            <a:pPr lvl="0"/>
            <a:endParaRPr lang="es-MX" dirty="0" smtClean="0">
              <a:solidFill>
                <a:prstClr val="white"/>
              </a:solidFill>
            </a:endParaRPr>
          </a:p>
          <a:p>
            <a:pPr lvl="0"/>
            <a:endParaRPr lang="es-MX" dirty="0" smtClean="0">
              <a:solidFill>
                <a:prstClr val="white"/>
              </a:solidFill>
            </a:endParaRPr>
          </a:p>
          <a:p>
            <a:r>
              <a:rPr lang="es-MX" dirty="0">
                <a:solidFill>
                  <a:prstClr val="white"/>
                </a:solidFill>
              </a:rPr>
              <a:t>	</a:t>
            </a:r>
            <a:r>
              <a:rPr lang="es-CL" dirty="0">
                <a:solidFill>
                  <a:srgbClr val="FFFF00"/>
                </a:solidFill>
              </a:rPr>
              <a:t>Con Doctorado y sin trienios: (valor hora $ 51.200)</a:t>
            </a:r>
          </a:p>
          <a:p>
            <a:r>
              <a:rPr lang="es-CL" dirty="0" smtClean="0">
                <a:solidFill>
                  <a:srgbClr val="FFFF00"/>
                </a:solidFill>
              </a:rPr>
              <a:t>	Dedicación </a:t>
            </a:r>
            <a:r>
              <a:rPr lang="es-CL" dirty="0">
                <a:solidFill>
                  <a:srgbClr val="FFFF00"/>
                </a:solidFill>
              </a:rPr>
              <a:t>exclusiva      44 </a:t>
            </a:r>
            <a:r>
              <a:rPr lang="es-CL" dirty="0" err="1">
                <a:solidFill>
                  <a:srgbClr val="FFFF00"/>
                </a:solidFill>
              </a:rPr>
              <a:t>hrs</a:t>
            </a:r>
            <a:r>
              <a:rPr lang="es-CL" dirty="0">
                <a:solidFill>
                  <a:srgbClr val="FFFF00"/>
                </a:solidFill>
              </a:rPr>
              <a:t>:  $ 2.290.527</a:t>
            </a:r>
          </a:p>
          <a:p>
            <a:r>
              <a:rPr lang="es-CL" dirty="0" smtClean="0">
                <a:solidFill>
                  <a:srgbClr val="FFFF00"/>
                </a:solidFill>
              </a:rPr>
              <a:t>	Jornada </a:t>
            </a:r>
            <a:r>
              <a:rPr lang="es-CL" dirty="0">
                <a:solidFill>
                  <a:srgbClr val="FFFF00"/>
                </a:solidFill>
              </a:rPr>
              <a:t>completa            36 </a:t>
            </a:r>
            <a:r>
              <a:rPr lang="es-CL" dirty="0" err="1">
                <a:solidFill>
                  <a:srgbClr val="FFFF00"/>
                </a:solidFill>
              </a:rPr>
              <a:t>hrs</a:t>
            </a:r>
            <a:r>
              <a:rPr lang="es-CL" dirty="0">
                <a:solidFill>
                  <a:srgbClr val="FFFF00"/>
                </a:solidFill>
              </a:rPr>
              <a:t>:  $ 1.880.927</a:t>
            </a:r>
          </a:p>
          <a:p>
            <a:r>
              <a:rPr lang="es-CL" dirty="0" smtClean="0">
                <a:solidFill>
                  <a:srgbClr val="FFFF00"/>
                </a:solidFill>
              </a:rPr>
              <a:t>	Media </a:t>
            </a:r>
            <a:r>
              <a:rPr lang="es-CL" dirty="0">
                <a:solidFill>
                  <a:srgbClr val="FFFF00"/>
                </a:solidFill>
              </a:rPr>
              <a:t>jornada                  18 </a:t>
            </a:r>
            <a:r>
              <a:rPr lang="es-CL" dirty="0" err="1">
                <a:solidFill>
                  <a:srgbClr val="FFFF00"/>
                </a:solidFill>
              </a:rPr>
              <a:t>hrs</a:t>
            </a:r>
            <a:r>
              <a:rPr lang="es-CL" dirty="0">
                <a:solidFill>
                  <a:srgbClr val="FFFF00"/>
                </a:solidFill>
              </a:rPr>
              <a:t>:  $    </a:t>
            </a:r>
            <a:r>
              <a:rPr lang="es-CL" dirty="0" smtClean="0">
                <a:solidFill>
                  <a:srgbClr val="FFFF00"/>
                </a:solidFill>
              </a:rPr>
              <a:t>959.327</a:t>
            </a:r>
          </a:p>
          <a:p>
            <a:endParaRPr kumimoji="0" lang="es-CL" sz="1800" b="0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r>
              <a:rPr lang="es-CL" dirty="0" smtClean="0">
                <a:solidFill>
                  <a:srgbClr val="FFFF00"/>
                </a:solidFill>
                <a:latin typeface="Calibri"/>
              </a:rPr>
              <a:t>	</a:t>
            </a:r>
            <a:r>
              <a:rPr lang="es-CL" dirty="0">
                <a:solidFill>
                  <a:schemeClr val="bg1"/>
                </a:solidFill>
              </a:rPr>
              <a:t> Modalidad de contrato dependiente de DIRECPERS: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	Como </a:t>
            </a:r>
            <a:r>
              <a:rPr lang="es-CL" dirty="0">
                <a:solidFill>
                  <a:schemeClr val="bg1"/>
                </a:solidFill>
              </a:rPr>
              <a:t>Empleado Civil:                $ 1.449.000 (44 </a:t>
            </a:r>
            <a:r>
              <a:rPr lang="es-CL" dirty="0" err="1">
                <a:solidFill>
                  <a:schemeClr val="bg1"/>
                </a:solidFill>
              </a:rPr>
              <a:t>hrs</a:t>
            </a:r>
            <a:r>
              <a:rPr lang="es-CL" dirty="0">
                <a:solidFill>
                  <a:schemeClr val="bg1"/>
                </a:solidFill>
              </a:rPr>
              <a:t>)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	Como </a:t>
            </a:r>
            <a:r>
              <a:rPr lang="es-CL" dirty="0">
                <a:solidFill>
                  <a:schemeClr val="bg1"/>
                </a:solidFill>
              </a:rPr>
              <a:t>Empleado a Contrata:   $ 1.096.000 (44 </a:t>
            </a:r>
            <a:r>
              <a:rPr lang="es-CL" dirty="0" err="1">
                <a:solidFill>
                  <a:schemeClr val="bg1"/>
                </a:solidFill>
              </a:rPr>
              <a:t>hrs</a:t>
            </a:r>
            <a:r>
              <a:rPr lang="es-CL" dirty="0">
                <a:solidFill>
                  <a:schemeClr val="bg1"/>
                </a:solidFill>
              </a:rPr>
              <a:t>)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106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Requerimientos</a:t>
            </a:r>
            <a:r>
              <a:rPr kumimoji="0" lang="es-MX" sz="40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para tutorías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808184"/>
              </p:ext>
            </p:extLst>
          </p:nvPr>
        </p:nvGraphicFramePr>
        <p:xfrm>
          <a:off x="1326382" y="1828212"/>
          <a:ext cx="9324870" cy="36476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88986">
                  <a:extLst>
                    <a:ext uri="{9D8B030D-6E8A-4147-A177-3AD203B41FA5}">
                      <a16:colId xmlns:a16="http://schemas.microsoft.com/office/drawing/2014/main" val="2744114448"/>
                    </a:ext>
                  </a:extLst>
                </a:gridCol>
                <a:gridCol w="1424744">
                  <a:extLst>
                    <a:ext uri="{9D8B030D-6E8A-4147-A177-3AD203B41FA5}">
                      <a16:colId xmlns:a16="http://schemas.microsoft.com/office/drawing/2014/main" val="1720843823"/>
                    </a:ext>
                  </a:extLst>
                </a:gridCol>
                <a:gridCol w="832434">
                  <a:extLst>
                    <a:ext uri="{9D8B030D-6E8A-4147-A177-3AD203B41FA5}">
                      <a16:colId xmlns:a16="http://schemas.microsoft.com/office/drawing/2014/main" val="2324627158"/>
                    </a:ext>
                  </a:extLst>
                </a:gridCol>
                <a:gridCol w="736385">
                  <a:extLst>
                    <a:ext uri="{9D8B030D-6E8A-4147-A177-3AD203B41FA5}">
                      <a16:colId xmlns:a16="http://schemas.microsoft.com/office/drawing/2014/main" val="160485244"/>
                    </a:ext>
                  </a:extLst>
                </a:gridCol>
                <a:gridCol w="1024535">
                  <a:extLst>
                    <a:ext uri="{9D8B030D-6E8A-4147-A177-3AD203B41FA5}">
                      <a16:colId xmlns:a16="http://schemas.microsoft.com/office/drawing/2014/main" val="991599250"/>
                    </a:ext>
                  </a:extLst>
                </a:gridCol>
                <a:gridCol w="1236646">
                  <a:extLst>
                    <a:ext uri="{9D8B030D-6E8A-4147-A177-3AD203B41FA5}">
                      <a16:colId xmlns:a16="http://schemas.microsoft.com/office/drawing/2014/main" val="2026604733"/>
                    </a:ext>
                  </a:extLst>
                </a:gridCol>
                <a:gridCol w="1044546">
                  <a:extLst>
                    <a:ext uri="{9D8B030D-6E8A-4147-A177-3AD203B41FA5}">
                      <a16:colId xmlns:a16="http://schemas.microsoft.com/office/drawing/2014/main" val="870242963"/>
                    </a:ext>
                  </a:extLst>
                </a:gridCol>
                <a:gridCol w="1136594">
                  <a:extLst>
                    <a:ext uri="{9D8B030D-6E8A-4147-A177-3AD203B41FA5}">
                      <a16:colId xmlns:a16="http://schemas.microsoft.com/office/drawing/2014/main" val="2920391084"/>
                    </a:ext>
                  </a:extLst>
                </a:gridCol>
              </a:tblGrid>
              <a:tr h="98202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1" u="none" strike="noStrike" dirty="0">
                          <a:effectLst/>
                        </a:rPr>
                        <a:t>Asignatura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u="none" strike="noStrike" dirty="0">
                          <a:effectLst/>
                        </a:rPr>
                        <a:t>Alumnos</a:t>
                      </a:r>
                      <a:br>
                        <a:rPr lang="es-MX" sz="1600" b="1" u="none" strike="noStrike" dirty="0">
                          <a:effectLst/>
                        </a:rPr>
                      </a:br>
                      <a:r>
                        <a:rPr lang="es-MX" sz="1600" b="1" u="none" strike="noStrike" dirty="0">
                          <a:effectLst/>
                        </a:rPr>
                        <a:t>con nota final roja</a:t>
                      </a:r>
                      <a:endParaRPr lang="es-MX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1" u="none" strike="noStrike" dirty="0">
                          <a:effectLst/>
                        </a:rPr>
                        <a:t>Horas de Tutorías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1" u="none" strike="noStrike" dirty="0">
                          <a:effectLst/>
                        </a:rPr>
                        <a:t>Trienios</a:t>
                      </a:r>
                      <a:br>
                        <a:rPr lang="es-CL" sz="1600" b="1" u="none" strike="noStrike" dirty="0">
                          <a:effectLst/>
                        </a:rPr>
                      </a:br>
                      <a:r>
                        <a:rPr lang="es-CL" sz="1600" b="1" u="none" strike="noStrike" dirty="0">
                          <a:effectLst/>
                        </a:rPr>
                        <a:t>de PC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1" u="none" strike="noStrike" dirty="0">
                          <a:effectLst/>
                        </a:rPr>
                        <a:t>Valor Hora</a:t>
                      </a:r>
                      <a:br>
                        <a:rPr lang="es-CL" sz="1600" b="1" u="none" strike="noStrike" dirty="0">
                          <a:effectLst/>
                        </a:rPr>
                      </a:br>
                      <a:r>
                        <a:rPr lang="es-CL" sz="1600" b="1" u="none" strike="noStrike" dirty="0">
                          <a:effectLst/>
                        </a:rPr>
                        <a:t> Tutorías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b="1" u="none" strike="noStrike" dirty="0">
                          <a:effectLst/>
                        </a:rPr>
                        <a:t>Valor </a:t>
                      </a:r>
                      <a:br>
                        <a:rPr lang="es-CL" sz="1800" b="1" u="none" strike="noStrike" dirty="0">
                          <a:effectLst/>
                        </a:rPr>
                      </a:br>
                      <a:r>
                        <a:rPr lang="es-CL" sz="1800" b="1" u="none" strike="noStrike" dirty="0">
                          <a:effectLst/>
                        </a:rPr>
                        <a:t>Mensual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b="1" u="none" strike="noStrike" dirty="0">
                          <a:effectLst/>
                        </a:rPr>
                        <a:t>Valor </a:t>
                      </a:r>
                      <a:br>
                        <a:rPr lang="es-CL" sz="1800" b="1" u="none" strike="noStrike" dirty="0">
                          <a:effectLst/>
                        </a:rPr>
                      </a:br>
                      <a:r>
                        <a:rPr lang="es-CL" sz="1800" b="1" u="none" strike="noStrike" dirty="0">
                          <a:effectLst/>
                        </a:rPr>
                        <a:t>Semestral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b="1" u="none" strike="noStrike" dirty="0">
                          <a:effectLst/>
                        </a:rPr>
                        <a:t>Valor </a:t>
                      </a:r>
                      <a:br>
                        <a:rPr lang="es-CL" sz="1800" b="1" u="none" strike="noStrike" dirty="0">
                          <a:effectLst/>
                        </a:rPr>
                      </a:br>
                      <a:r>
                        <a:rPr lang="es-CL" sz="1800" b="1" u="none" strike="noStrike" dirty="0">
                          <a:effectLst/>
                        </a:rPr>
                        <a:t>Anual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882852"/>
                  </a:ext>
                </a:extLst>
              </a:tr>
              <a:tr h="47026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u="none" strike="noStrike" dirty="0">
                          <a:effectLst/>
                        </a:rPr>
                        <a:t>Matemáticas I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 dirty="0">
                          <a:effectLst/>
                        </a:rPr>
                        <a:t>34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6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9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u="none" strike="noStrike">
                          <a:effectLst/>
                        </a:rPr>
                        <a:t> $      81.600 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         489.600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2.937.600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  5.875.200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40170857"/>
                  </a:ext>
                </a:extLst>
              </a:tr>
              <a:tr h="47026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u="none" strike="noStrike" dirty="0">
                          <a:effectLst/>
                        </a:rPr>
                        <a:t>Matemáticas II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 dirty="0">
                          <a:effectLst/>
                        </a:rPr>
                        <a:t>26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 dirty="0">
                          <a:effectLst/>
                        </a:rPr>
                        <a:t>4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 dirty="0">
                          <a:effectLst/>
                        </a:rPr>
                        <a:t>9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u="none" strike="noStrike" dirty="0">
                          <a:effectLst/>
                        </a:rPr>
                        <a:t> $      81.600 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         326.400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1.958.400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  3.916.800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77960488"/>
                  </a:ext>
                </a:extLst>
              </a:tr>
              <a:tr h="47026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u="none" strike="noStrike" dirty="0">
                          <a:effectLst/>
                        </a:rPr>
                        <a:t>Física II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20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4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5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u="none" strike="noStrike" dirty="0">
                          <a:effectLst/>
                        </a:rPr>
                        <a:t> $      68.800 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 dirty="0">
                          <a:effectLst/>
                        </a:rPr>
                        <a:t> $             275.200 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1.651.200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 dirty="0">
                          <a:effectLst/>
                        </a:rPr>
                        <a:t> $      3.302.400 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66198131"/>
                  </a:ext>
                </a:extLst>
              </a:tr>
              <a:tr h="47026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u="none" strike="noStrike" dirty="0">
                          <a:effectLst/>
                        </a:rPr>
                        <a:t>Química Aplicada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18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4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2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u="none" strike="noStrike">
                          <a:effectLst/>
                        </a:rPr>
                        <a:t> $      59.200 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 dirty="0">
                          <a:effectLst/>
                        </a:rPr>
                        <a:t> $             236.800 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 dirty="0">
                          <a:effectLst/>
                        </a:rPr>
                        <a:t> $    1.420.800 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  2.841.600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11380968"/>
                  </a:ext>
                </a:extLst>
              </a:tr>
              <a:tr h="47026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u="none" strike="noStrike" dirty="0">
                          <a:effectLst/>
                        </a:rPr>
                        <a:t>Navegación Astronómica 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12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2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9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u="none" strike="noStrike">
                          <a:effectLst/>
                        </a:rPr>
                        <a:t> $      81.600 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         163.200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 dirty="0">
                          <a:effectLst/>
                        </a:rPr>
                        <a:t> $       979.200 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u="none" strike="noStrike">
                          <a:effectLst/>
                        </a:rPr>
                        <a:t> $      1.958.400 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6650618"/>
                  </a:ext>
                </a:extLst>
              </a:tr>
              <a:tr h="272807">
                <a:tc>
                  <a:txBody>
                    <a:bodyPr/>
                    <a:lstStyle/>
                    <a:p>
                      <a:pPr algn="l" fontAlgn="b"/>
                      <a:endParaRPr lang="es-CL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1" u="none" strike="noStrike" dirty="0">
                          <a:effectLst/>
                        </a:rPr>
                        <a:t> $    1.491.200 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1" u="none" strike="noStrike" dirty="0">
                          <a:effectLst/>
                        </a:rPr>
                        <a:t> $8.947.200 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1" u="none" strike="noStrike" dirty="0">
                          <a:effectLst/>
                        </a:rPr>
                        <a:t> $17.894.400 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1245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566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Textos guía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0" y="1775097"/>
            <a:ext cx="12192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1165225" algn="l"/>
              </a:tabLst>
              <a:defRPr/>
            </a:pPr>
            <a:r>
              <a:rPr kumimoji="0" lang="es-MX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Implementación a contar del segundo semestre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165225" algn="l"/>
              </a:tabLst>
              <a:defRPr/>
            </a:pPr>
            <a:r>
              <a:rPr lang="es-MX" sz="3200" dirty="0" smtClean="0">
                <a:solidFill>
                  <a:prstClr val="white"/>
                </a:solidFill>
                <a:latin typeface="Calibri"/>
              </a:rPr>
              <a:t>No en todas las asignaturas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165225" algn="l"/>
              </a:tabLst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En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ocasiones se deberá usar más de uno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165225" algn="l"/>
              </a:tabLst>
              <a:defRPr/>
            </a:pPr>
            <a:r>
              <a:rPr lang="es-MX" sz="3200" noProof="0" dirty="0" smtClean="0">
                <a:solidFill>
                  <a:prstClr val="white"/>
                </a:solidFill>
                <a:latin typeface="Calibri"/>
              </a:rPr>
              <a:t>Se privilegiará elección en base a dos criterios; calidad y disponibilidad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165225" algn="l"/>
              </a:tabLst>
              <a:defRPr/>
            </a:pPr>
            <a:r>
              <a:rPr kumimoji="0" lang="es-MX" sz="3200" b="0" i="0" u="none" strike="noStrike" kern="1200" cap="none" spc="0" normalizeH="0" baseline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Se</a:t>
            </a:r>
            <a:r>
              <a:rPr kumimoji="0" lang="es-MX" sz="3200" b="0" i="0" u="none" strike="noStrike" kern="1200" cap="none" spc="0" normalizeH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digitalizarán para acceso de todos los cadetes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165225" algn="l"/>
              </a:tabLst>
              <a:defRPr/>
            </a:pPr>
            <a:r>
              <a:rPr lang="es-MX" sz="3200" baseline="0" noProof="0" dirty="0" smtClean="0">
                <a:solidFill>
                  <a:prstClr val="white"/>
                </a:solidFill>
                <a:latin typeface="Calibri"/>
              </a:rPr>
              <a:t>No</a:t>
            </a:r>
            <a:r>
              <a:rPr lang="es-MX" sz="3200" noProof="0" dirty="0" smtClean="0">
                <a:solidFill>
                  <a:prstClr val="white"/>
                </a:solidFill>
                <a:latin typeface="Calibri"/>
              </a:rPr>
              <a:t> reemplaza textos de programa de estudio</a:t>
            </a: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818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0" y="1232486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1165225" algn="l"/>
              </a:tabLst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Basado en OPI 24, 25 y 28 de la dirección de la ESNAVAL</a:t>
            </a:r>
            <a:endParaRPr kumimoji="0" lang="es-MX" sz="20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9628" y="1878817"/>
            <a:ext cx="6255301" cy="444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8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080" y="1232486"/>
            <a:ext cx="7867887" cy="487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07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8920" y="974586"/>
            <a:ext cx="9251761" cy="5583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53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670" y="1103852"/>
            <a:ext cx="9276011" cy="554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07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8267" y="974586"/>
            <a:ext cx="8921659" cy="577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1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767" y="1103853"/>
            <a:ext cx="8567421" cy="560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2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3007" y="1103853"/>
            <a:ext cx="6183778" cy="534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21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2227" y="974586"/>
            <a:ext cx="6325154" cy="569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0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36720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3691" y="126824"/>
            <a:ext cx="5846989" cy="659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2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2092" y="974586"/>
            <a:ext cx="7268589" cy="548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27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9144" y="974586"/>
            <a:ext cx="7173326" cy="562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78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28649" y="266700"/>
            <a:ext cx="980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Aseguramiento de la calidad</a:t>
            </a:r>
            <a:endParaRPr kumimoji="0" lang="es-CL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7531" y="1103853"/>
            <a:ext cx="9963150" cy="4943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304" y="974586"/>
            <a:ext cx="6343131" cy="551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4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288059" y="7779"/>
            <a:ext cx="6608468" cy="6858000"/>
          </a:xfrm>
          <a:prstGeom prst="rect">
            <a:avLst/>
          </a:prstGeom>
          <a:solidFill>
            <a:schemeClr val="tx1">
              <a:alpha val="5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049865" y="582135"/>
            <a:ext cx="86692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TEMAS SURGIDOS EN LA RIE</a:t>
            </a:r>
            <a:endParaRPr kumimoji="0" lang="es-CL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5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7077" y="2728117"/>
            <a:ext cx="2339366" cy="236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65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4988</TotalTime>
  <Words>578</Words>
  <Application>Microsoft Office PowerPoint</Application>
  <PresentationFormat>Panorámica</PresentationFormat>
  <Paragraphs>126</Paragraphs>
  <Slides>20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5" baseType="lpstr">
      <vt:lpstr>ＭＳ Ｐゴシック</vt:lpstr>
      <vt:lpstr>Arial</vt:lpstr>
      <vt:lpstr>Calibri</vt:lpstr>
      <vt:lpstr>1_Tema de Office</vt:lpstr>
      <vt:lpstr>10_Tema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B01 Subdirector CF. Pablo Ugarte Benavides</cp:lastModifiedBy>
  <cp:revision>197</cp:revision>
  <dcterms:created xsi:type="dcterms:W3CDTF">2025-01-13T17:36:55Z</dcterms:created>
  <dcterms:modified xsi:type="dcterms:W3CDTF">2025-06-24T22:12:26Z</dcterms:modified>
</cp:coreProperties>
</file>