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tiff" ContentType="image/tif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7"/>
  </p:notesMasterIdLst>
  <p:sldIdLst>
    <p:sldId id="256" r:id="rId2"/>
    <p:sldId id="257" r:id="rId3"/>
    <p:sldId id="260" r:id="rId4"/>
    <p:sldId id="264" r:id="rId5"/>
    <p:sldId id="265" r:id="rId6"/>
    <p:sldId id="266" r:id="rId7"/>
    <p:sldId id="307" r:id="rId8"/>
    <p:sldId id="312" r:id="rId9"/>
    <p:sldId id="313" r:id="rId10"/>
    <p:sldId id="314" r:id="rId11"/>
    <p:sldId id="315" r:id="rId12"/>
    <p:sldId id="301" r:id="rId13"/>
    <p:sldId id="306" r:id="rId14"/>
    <p:sldId id="308" r:id="rId15"/>
    <p:sldId id="309" r:id="rId16"/>
    <p:sldId id="305" r:id="rId17"/>
    <p:sldId id="321" r:id="rId18"/>
    <p:sldId id="310" r:id="rId19"/>
    <p:sldId id="302" r:id="rId20"/>
    <p:sldId id="303" r:id="rId21"/>
    <p:sldId id="304" r:id="rId22"/>
    <p:sldId id="316" r:id="rId23"/>
    <p:sldId id="317" r:id="rId24"/>
    <p:sldId id="318" r:id="rId25"/>
    <p:sldId id="319" r:id="rId26"/>
  </p:sldIdLst>
  <p:sldSz cx="12192000" cy="6858000"/>
  <p:notesSz cx="6858000" cy="9144000"/>
  <p:defaultText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31847"/>
    <p:restoredTop sz="92366"/>
  </p:normalViewPr>
  <p:slideViewPr>
    <p:cSldViewPr snapToGrid="0" snapToObjects="1">
      <p:cViewPr varScale="1">
        <p:scale>
          <a:sx n="95" d="100"/>
          <a:sy n="95" d="100"/>
        </p:scale>
        <p:origin x="192" y="28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s-CL"/>
          </a:p>
        </p:txBody>
      </p:sp>
      <p:sp>
        <p:nvSpPr>
          <p:cNvPr id="3" name="Marcador de fech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15064C6-DCAD-A544-AB62-AD213B8B5859}" type="datetimeFigureOut">
              <a:rPr lang="es-CL" smtClean="0"/>
              <a:t>03-07-26</a:t>
            </a:fld>
            <a:endParaRPr lang="es-CL"/>
          </a:p>
        </p:txBody>
      </p:sp>
      <p:sp>
        <p:nvSpPr>
          <p:cNvPr id="4" name="Marcador de imagen de diapositiva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s-CL"/>
          </a:p>
        </p:txBody>
      </p:sp>
      <p:sp>
        <p:nvSpPr>
          <p:cNvPr id="5" name="Marcador de nota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6" name="Marcador de pie de pá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s-CL"/>
          </a:p>
        </p:txBody>
      </p:sp>
      <p:sp>
        <p:nvSpPr>
          <p:cNvPr id="7" name="Marcador de número de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521B560-1B1B-504F-87A8-1FA666235D96}" type="slidenum">
              <a:rPr lang="es-CL" smtClean="0"/>
              <a:t>‹Nº›</a:t>
            </a:fld>
            <a:endParaRPr lang="es-CL"/>
          </a:p>
        </p:txBody>
      </p:sp>
    </p:spTree>
    <p:extLst>
      <p:ext uri="{BB962C8B-B14F-4D97-AF65-F5344CB8AC3E}">
        <p14:creationId xmlns:p14="http://schemas.microsoft.com/office/powerpoint/2010/main" val="132728215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L" dirty="0"/>
          </a:p>
        </p:txBody>
      </p:sp>
      <p:sp>
        <p:nvSpPr>
          <p:cNvPr id="4" name="Marcador de número de diapositiva 3"/>
          <p:cNvSpPr>
            <a:spLocks noGrp="1"/>
          </p:cNvSpPr>
          <p:nvPr>
            <p:ph type="sldNum" sz="quarter" idx="5"/>
          </p:nvPr>
        </p:nvSpPr>
        <p:spPr/>
        <p:txBody>
          <a:bodyPr/>
          <a:lstStyle/>
          <a:p>
            <a:fld id="{1521B560-1B1B-504F-87A8-1FA666235D96}" type="slidenum">
              <a:rPr lang="es-CL" smtClean="0"/>
              <a:t>5</a:t>
            </a:fld>
            <a:endParaRPr lang="es-CL"/>
          </a:p>
        </p:txBody>
      </p:sp>
    </p:spTree>
    <p:extLst>
      <p:ext uri="{BB962C8B-B14F-4D97-AF65-F5344CB8AC3E}">
        <p14:creationId xmlns:p14="http://schemas.microsoft.com/office/powerpoint/2010/main" val="102837172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L" dirty="0"/>
          </a:p>
        </p:txBody>
      </p:sp>
      <p:sp>
        <p:nvSpPr>
          <p:cNvPr id="4" name="Marcador de número de diapositiva 3"/>
          <p:cNvSpPr>
            <a:spLocks noGrp="1"/>
          </p:cNvSpPr>
          <p:nvPr>
            <p:ph type="sldNum" sz="quarter" idx="5"/>
          </p:nvPr>
        </p:nvSpPr>
        <p:spPr/>
        <p:txBody>
          <a:bodyPr/>
          <a:lstStyle/>
          <a:p>
            <a:fld id="{1521B560-1B1B-504F-87A8-1FA666235D96}" type="slidenum">
              <a:rPr lang="es-CL" smtClean="0"/>
              <a:t>7</a:t>
            </a:fld>
            <a:endParaRPr lang="es-CL"/>
          </a:p>
        </p:txBody>
      </p:sp>
    </p:spTree>
    <p:extLst>
      <p:ext uri="{BB962C8B-B14F-4D97-AF65-F5344CB8AC3E}">
        <p14:creationId xmlns:p14="http://schemas.microsoft.com/office/powerpoint/2010/main" val="129841981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4CDABB9-789F-D148-B5E0-84C1EF015062}"/>
              </a:ext>
            </a:extLst>
          </p:cNvPr>
          <p:cNvSpPr>
            <a:spLocks noGrp="1"/>
          </p:cNvSpPr>
          <p:nvPr>
            <p:ph type="ctrTitle"/>
          </p:nvPr>
        </p:nvSpPr>
        <p:spPr>
          <a:xfrm>
            <a:off x="1524000" y="1122363"/>
            <a:ext cx="9144000" cy="2387600"/>
          </a:xfrm>
        </p:spPr>
        <p:txBody>
          <a:bodyPr anchor="b"/>
          <a:lstStyle>
            <a:lvl1pPr algn="ctr">
              <a:defRPr sz="6000"/>
            </a:lvl1pPr>
          </a:lstStyle>
          <a:p>
            <a:r>
              <a:rPr lang="es-ES"/>
              <a:t>Haga clic para modificar el estilo de título del patrón</a:t>
            </a:r>
            <a:endParaRPr lang="es-CL"/>
          </a:p>
        </p:txBody>
      </p:sp>
      <p:sp>
        <p:nvSpPr>
          <p:cNvPr id="3" name="Subtítulo 2">
            <a:extLst>
              <a:ext uri="{FF2B5EF4-FFF2-40B4-BE49-F238E27FC236}">
                <a16:creationId xmlns:a16="http://schemas.microsoft.com/office/drawing/2014/main" id="{4E2191C1-C680-664D-BA1C-00973083F191}"/>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editar el estilo de subtítulo del patrón</a:t>
            </a:r>
            <a:endParaRPr lang="es-CL"/>
          </a:p>
        </p:txBody>
      </p:sp>
      <p:sp>
        <p:nvSpPr>
          <p:cNvPr id="4" name="Marcador de posición de fecha 3">
            <a:extLst>
              <a:ext uri="{FF2B5EF4-FFF2-40B4-BE49-F238E27FC236}">
                <a16:creationId xmlns:a16="http://schemas.microsoft.com/office/drawing/2014/main" id="{34FE9D7A-0DF4-A349-9A40-9CCC8F87355C}"/>
              </a:ext>
            </a:extLst>
          </p:cNvPr>
          <p:cNvSpPr>
            <a:spLocks noGrp="1"/>
          </p:cNvSpPr>
          <p:nvPr>
            <p:ph type="dt" sz="half" idx="10"/>
          </p:nvPr>
        </p:nvSpPr>
        <p:spPr/>
        <p:txBody>
          <a:bodyPr/>
          <a:lstStyle/>
          <a:p>
            <a:fld id="{73D58B4A-3E45-4D4F-A763-1E1EA93DA554}" type="datetimeFigureOut">
              <a:rPr lang="es-CL" smtClean="0"/>
              <a:pPr/>
              <a:t>03-07-26</a:t>
            </a:fld>
            <a:endParaRPr lang="es-CL"/>
          </a:p>
        </p:txBody>
      </p:sp>
      <p:sp>
        <p:nvSpPr>
          <p:cNvPr id="5" name="Marcador de posición de pie de página 4">
            <a:extLst>
              <a:ext uri="{FF2B5EF4-FFF2-40B4-BE49-F238E27FC236}">
                <a16:creationId xmlns:a16="http://schemas.microsoft.com/office/drawing/2014/main" id="{AA633670-D090-1344-AE29-D707BD5D631D}"/>
              </a:ext>
            </a:extLst>
          </p:cNvPr>
          <p:cNvSpPr>
            <a:spLocks noGrp="1"/>
          </p:cNvSpPr>
          <p:nvPr>
            <p:ph type="ftr" sz="quarter" idx="11"/>
          </p:nvPr>
        </p:nvSpPr>
        <p:spPr/>
        <p:txBody>
          <a:bodyPr/>
          <a:lstStyle/>
          <a:p>
            <a:endParaRPr lang="es-CL"/>
          </a:p>
        </p:txBody>
      </p:sp>
      <p:sp>
        <p:nvSpPr>
          <p:cNvPr id="6" name="Marcador de posición de número de diapositiva 5">
            <a:extLst>
              <a:ext uri="{FF2B5EF4-FFF2-40B4-BE49-F238E27FC236}">
                <a16:creationId xmlns:a16="http://schemas.microsoft.com/office/drawing/2014/main" id="{8326D7A1-B4E3-9243-9E49-13F06E7F99FA}"/>
              </a:ext>
            </a:extLst>
          </p:cNvPr>
          <p:cNvSpPr>
            <a:spLocks noGrp="1"/>
          </p:cNvSpPr>
          <p:nvPr>
            <p:ph type="sldNum" sz="quarter" idx="12"/>
          </p:nvPr>
        </p:nvSpPr>
        <p:spPr/>
        <p:txBody>
          <a:bodyPr/>
          <a:lstStyle/>
          <a:p>
            <a:fld id="{58BE7C6F-6EE6-DC45-B0B7-CE1F06F3D3D5}" type="slidenum">
              <a:rPr lang="es-CL" smtClean="0"/>
              <a:pPr/>
              <a:t>‹Nº›</a:t>
            </a:fld>
            <a:endParaRPr lang="es-CL"/>
          </a:p>
        </p:txBody>
      </p:sp>
    </p:spTree>
    <p:extLst>
      <p:ext uri="{BB962C8B-B14F-4D97-AF65-F5344CB8AC3E}">
        <p14:creationId xmlns:p14="http://schemas.microsoft.com/office/powerpoint/2010/main" val="363598131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contenid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50494CE-60DC-7542-B404-7B32E3EE5DEA}"/>
              </a:ext>
            </a:extLst>
          </p:cNvPr>
          <p:cNvSpPr>
            <a:spLocks noGrp="1"/>
          </p:cNvSpPr>
          <p:nvPr>
            <p:ph type="title"/>
          </p:nvPr>
        </p:nvSpPr>
        <p:spPr/>
        <p:txBody>
          <a:bodyPr/>
          <a:lstStyle/>
          <a:p>
            <a:r>
              <a:rPr lang="es-ES"/>
              <a:t>Haga clic para modificar el estilo de título del patrón</a:t>
            </a:r>
            <a:endParaRPr lang="es-CL"/>
          </a:p>
        </p:txBody>
      </p:sp>
      <p:sp>
        <p:nvSpPr>
          <p:cNvPr id="3" name="Marcador de contenido 2">
            <a:extLst>
              <a:ext uri="{FF2B5EF4-FFF2-40B4-BE49-F238E27FC236}">
                <a16:creationId xmlns:a16="http://schemas.microsoft.com/office/drawing/2014/main" id="{87D65996-81A4-BE43-8708-33C229935D7F}"/>
              </a:ext>
            </a:extLst>
          </p:cNvPr>
          <p:cNvSpPr>
            <a:spLocks noGrp="1"/>
          </p:cNvSpPr>
          <p:nvPr>
            <p:ph idx="1"/>
          </p:nvPr>
        </p:nvSpPr>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posición de fecha 3">
            <a:extLst>
              <a:ext uri="{FF2B5EF4-FFF2-40B4-BE49-F238E27FC236}">
                <a16:creationId xmlns:a16="http://schemas.microsoft.com/office/drawing/2014/main" id="{6DDC9743-4C09-7146-90A9-1228BB296BC7}"/>
              </a:ext>
            </a:extLst>
          </p:cNvPr>
          <p:cNvSpPr>
            <a:spLocks noGrp="1"/>
          </p:cNvSpPr>
          <p:nvPr>
            <p:ph type="dt" sz="half" idx="10"/>
          </p:nvPr>
        </p:nvSpPr>
        <p:spPr/>
        <p:txBody>
          <a:bodyPr/>
          <a:lstStyle/>
          <a:p>
            <a:fld id="{73D58B4A-3E45-4D4F-A763-1E1EA93DA554}" type="datetimeFigureOut">
              <a:rPr lang="es-CL" smtClean="0"/>
              <a:pPr/>
              <a:t>03-07-26</a:t>
            </a:fld>
            <a:endParaRPr lang="es-CL"/>
          </a:p>
        </p:txBody>
      </p:sp>
      <p:sp>
        <p:nvSpPr>
          <p:cNvPr id="5" name="Marcador de posición de pie de página 4">
            <a:extLst>
              <a:ext uri="{FF2B5EF4-FFF2-40B4-BE49-F238E27FC236}">
                <a16:creationId xmlns:a16="http://schemas.microsoft.com/office/drawing/2014/main" id="{4539387E-3487-5F49-9478-8FDEFF23AC43}"/>
              </a:ext>
            </a:extLst>
          </p:cNvPr>
          <p:cNvSpPr>
            <a:spLocks noGrp="1"/>
          </p:cNvSpPr>
          <p:nvPr>
            <p:ph type="ftr" sz="quarter" idx="11"/>
          </p:nvPr>
        </p:nvSpPr>
        <p:spPr/>
        <p:txBody>
          <a:bodyPr/>
          <a:lstStyle/>
          <a:p>
            <a:endParaRPr lang="es-CL"/>
          </a:p>
        </p:txBody>
      </p:sp>
      <p:sp>
        <p:nvSpPr>
          <p:cNvPr id="6" name="Marcador de posición de número de diapositiva 5">
            <a:extLst>
              <a:ext uri="{FF2B5EF4-FFF2-40B4-BE49-F238E27FC236}">
                <a16:creationId xmlns:a16="http://schemas.microsoft.com/office/drawing/2014/main" id="{C6D16214-150E-2C4E-A38A-3DEDBE5F0D07}"/>
              </a:ext>
            </a:extLst>
          </p:cNvPr>
          <p:cNvSpPr>
            <a:spLocks noGrp="1"/>
          </p:cNvSpPr>
          <p:nvPr>
            <p:ph type="sldNum" sz="quarter" idx="12"/>
          </p:nvPr>
        </p:nvSpPr>
        <p:spPr/>
        <p:txBody>
          <a:bodyPr/>
          <a:lstStyle/>
          <a:p>
            <a:fld id="{58BE7C6F-6EE6-DC45-B0B7-CE1F06F3D3D5}" type="slidenum">
              <a:rPr lang="es-CL" smtClean="0"/>
              <a:pPr/>
              <a:t>‹Nº›</a:t>
            </a:fld>
            <a:endParaRPr lang="es-CL"/>
          </a:p>
        </p:txBody>
      </p:sp>
    </p:spTree>
    <p:extLst>
      <p:ext uri="{BB962C8B-B14F-4D97-AF65-F5344CB8AC3E}">
        <p14:creationId xmlns:p14="http://schemas.microsoft.com/office/powerpoint/2010/main" val="1164159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59F7B31-D2AE-8E4C-8B28-8F485102A7F2}"/>
              </a:ext>
            </a:extLst>
          </p:cNvPr>
          <p:cNvSpPr>
            <a:spLocks noGrp="1"/>
          </p:cNvSpPr>
          <p:nvPr>
            <p:ph type="title"/>
          </p:nvPr>
        </p:nvSpPr>
        <p:spPr>
          <a:xfrm>
            <a:off x="831850" y="1709738"/>
            <a:ext cx="10515600" cy="2852737"/>
          </a:xfrm>
        </p:spPr>
        <p:txBody>
          <a:bodyPr anchor="b"/>
          <a:lstStyle>
            <a:lvl1pPr>
              <a:defRPr sz="6000"/>
            </a:lvl1pPr>
          </a:lstStyle>
          <a:p>
            <a:r>
              <a:rPr lang="es-ES"/>
              <a:t>Haga clic para modificar el estilo de título del patrón</a:t>
            </a:r>
            <a:endParaRPr lang="es-CL"/>
          </a:p>
        </p:txBody>
      </p:sp>
      <p:sp>
        <p:nvSpPr>
          <p:cNvPr id="3" name="Marcador de posición de texto 2">
            <a:extLst>
              <a:ext uri="{FF2B5EF4-FFF2-40B4-BE49-F238E27FC236}">
                <a16:creationId xmlns:a16="http://schemas.microsoft.com/office/drawing/2014/main" id="{05A6323E-E052-814C-8F5D-B4B7DC500ACB}"/>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a:t>Editar el estilo de texto del patrón</a:t>
            </a:r>
          </a:p>
        </p:txBody>
      </p:sp>
      <p:sp>
        <p:nvSpPr>
          <p:cNvPr id="4" name="Marcador de posición de fecha 3">
            <a:extLst>
              <a:ext uri="{FF2B5EF4-FFF2-40B4-BE49-F238E27FC236}">
                <a16:creationId xmlns:a16="http://schemas.microsoft.com/office/drawing/2014/main" id="{5B0009C8-227B-4047-B82C-73110E412D9B}"/>
              </a:ext>
            </a:extLst>
          </p:cNvPr>
          <p:cNvSpPr>
            <a:spLocks noGrp="1"/>
          </p:cNvSpPr>
          <p:nvPr>
            <p:ph type="dt" sz="half" idx="10"/>
          </p:nvPr>
        </p:nvSpPr>
        <p:spPr/>
        <p:txBody>
          <a:bodyPr/>
          <a:lstStyle/>
          <a:p>
            <a:fld id="{73D58B4A-3E45-4D4F-A763-1E1EA93DA554}" type="datetimeFigureOut">
              <a:rPr lang="es-CL" smtClean="0"/>
              <a:pPr/>
              <a:t>03-07-26</a:t>
            </a:fld>
            <a:endParaRPr lang="es-CL"/>
          </a:p>
        </p:txBody>
      </p:sp>
      <p:sp>
        <p:nvSpPr>
          <p:cNvPr id="5" name="Marcador de posición de pie de página 4">
            <a:extLst>
              <a:ext uri="{FF2B5EF4-FFF2-40B4-BE49-F238E27FC236}">
                <a16:creationId xmlns:a16="http://schemas.microsoft.com/office/drawing/2014/main" id="{AB2D3D25-C203-BE43-92F9-02585FEFBA7C}"/>
              </a:ext>
            </a:extLst>
          </p:cNvPr>
          <p:cNvSpPr>
            <a:spLocks noGrp="1"/>
          </p:cNvSpPr>
          <p:nvPr>
            <p:ph type="ftr" sz="quarter" idx="11"/>
          </p:nvPr>
        </p:nvSpPr>
        <p:spPr/>
        <p:txBody>
          <a:bodyPr/>
          <a:lstStyle/>
          <a:p>
            <a:endParaRPr lang="es-CL"/>
          </a:p>
        </p:txBody>
      </p:sp>
      <p:sp>
        <p:nvSpPr>
          <p:cNvPr id="6" name="Marcador de posición de número de diapositiva 5">
            <a:extLst>
              <a:ext uri="{FF2B5EF4-FFF2-40B4-BE49-F238E27FC236}">
                <a16:creationId xmlns:a16="http://schemas.microsoft.com/office/drawing/2014/main" id="{D233B695-CC1E-7F4D-B138-FE7DE25D218F}"/>
              </a:ext>
            </a:extLst>
          </p:cNvPr>
          <p:cNvSpPr>
            <a:spLocks noGrp="1"/>
          </p:cNvSpPr>
          <p:nvPr>
            <p:ph type="sldNum" sz="quarter" idx="12"/>
          </p:nvPr>
        </p:nvSpPr>
        <p:spPr/>
        <p:txBody>
          <a:bodyPr/>
          <a:lstStyle/>
          <a:p>
            <a:fld id="{58BE7C6F-6EE6-DC45-B0B7-CE1F06F3D3D5}" type="slidenum">
              <a:rPr lang="es-CL" smtClean="0"/>
              <a:pPr/>
              <a:t>‹Nº›</a:t>
            </a:fld>
            <a:endParaRPr lang="es-CL"/>
          </a:p>
        </p:txBody>
      </p:sp>
    </p:spTree>
    <p:extLst>
      <p:ext uri="{BB962C8B-B14F-4D97-AF65-F5344CB8AC3E}">
        <p14:creationId xmlns:p14="http://schemas.microsoft.com/office/powerpoint/2010/main" val="273579398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contenid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CA9D933-03A6-DB48-A360-30A22586C3B0}"/>
              </a:ext>
            </a:extLst>
          </p:cNvPr>
          <p:cNvSpPr>
            <a:spLocks noGrp="1"/>
          </p:cNvSpPr>
          <p:nvPr>
            <p:ph type="title"/>
          </p:nvPr>
        </p:nvSpPr>
        <p:spPr/>
        <p:txBody>
          <a:bodyPr/>
          <a:lstStyle/>
          <a:p>
            <a:r>
              <a:rPr lang="es-ES"/>
              <a:t>Haga clic para modificar el estilo de título del patrón</a:t>
            </a:r>
            <a:endParaRPr lang="es-CL"/>
          </a:p>
        </p:txBody>
      </p:sp>
      <p:sp>
        <p:nvSpPr>
          <p:cNvPr id="3" name="Marcador de contenido 2">
            <a:extLst>
              <a:ext uri="{FF2B5EF4-FFF2-40B4-BE49-F238E27FC236}">
                <a16:creationId xmlns:a16="http://schemas.microsoft.com/office/drawing/2014/main" id="{3582F9FF-CAC8-8F4E-AA13-5B73439265F4}"/>
              </a:ext>
            </a:extLst>
          </p:cNvPr>
          <p:cNvSpPr>
            <a:spLocks noGrp="1"/>
          </p:cNvSpPr>
          <p:nvPr>
            <p:ph sz="half" idx="1"/>
          </p:nvPr>
        </p:nvSpPr>
        <p:spPr>
          <a:xfrm>
            <a:off x="838200" y="1825625"/>
            <a:ext cx="5181600" cy="435133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contenido 3">
            <a:extLst>
              <a:ext uri="{FF2B5EF4-FFF2-40B4-BE49-F238E27FC236}">
                <a16:creationId xmlns:a16="http://schemas.microsoft.com/office/drawing/2014/main" id="{F22A92B5-8F31-094F-8087-744B9098CF9C}"/>
              </a:ext>
            </a:extLst>
          </p:cNvPr>
          <p:cNvSpPr>
            <a:spLocks noGrp="1"/>
          </p:cNvSpPr>
          <p:nvPr>
            <p:ph sz="half" idx="2"/>
          </p:nvPr>
        </p:nvSpPr>
        <p:spPr>
          <a:xfrm>
            <a:off x="6172200" y="1825625"/>
            <a:ext cx="5181600" cy="435133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Marcador de posición de fecha 4">
            <a:extLst>
              <a:ext uri="{FF2B5EF4-FFF2-40B4-BE49-F238E27FC236}">
                <a16:creationId xmlns:a16="http://schemas.microsoft.com/office/drawing/2014/main" id="{8B2174A5-CE87-9C43-81C0-8C5353DB20B7}"/>
              </a:ext>
            </a:extLst>
          </p:cNvPr>
          <p:cNvSpPr>
            <a:spLocks noGrp="1"/>
          </p:cNvSpPr>
          <p:nvPr>
            <p:ph type="dt" sz="half" idx="10"/>
          </p:nvPr>
        </p:nvSpPr>
        <p:spPr/>
        <p:txBody>
          <a:bodyPr/>
          <a:lstStyle/>
          <a:p>
            <a:fld id="{73D58B4A-3E45-4D4F-A763-1E1EA93DA554}" type="datetimeFigureOut">
              <a:rPr lang="es-CL" smtClean="0"/>
              <a:pPr/>
              <a:t>03-07-26</a:t>
            </a:fld>
            <a:endParaRPr lang="es-CL"/>
          </a:p>
        </p:txBody>
      </p:sp>
      <p:sp>
        <p:nvSpPr>
          <p:cNvPr id="6" name="Marcador de posición de pie de página 5">
            <a:extLst>
              <a:ext uri="{FF2B5EF4-FFF2-40B4-BE49-F238E27FC236}">
                <a16:creationId xmlns:a16="http://schemas.microsoft.com/office/drawing/2014/main" id="{BDEB97F5-DCF8-284E-9856-448113BB5D2A}"/>
              </a:ext>
            </a:extLst>
          </p:cNvPr>
          <p:cNvSpPr>
            <a:spLocks noGrp="1"/>
          </p:cNvSpPr>
          <p:nvPr>
            <p:ph type="ftr" sz="quarter" idx="11"/>
          </p:nvPr>
        </p:nvSpPr>
        <p:spPr/>
        <p:txBody>
          <a:bodyPr/>
          <a:lstStyle/>
          <a:p>
            <a:endParaRPr lang="es-CL"/>
          </a:p>
        </p:txBody>
      </p:sp>
      <p:sp>
        <p:nvSpPr>
          <p:cNvPr id="7" name="Marcador de posición de número de diapositiva 6">
            <a:extLst>
              <a:ext uri="{FF2B5EF4-FFF2-40B4-BE49-F238E27FC236}">
                <a16:creationId xmlns:a16="http://schemas.microsoft.com/office/drawing/2014/main" id="{D109A91A-8297-DB41-9315-5B5A41302D0E}"/>
              </a:ext>
            </a:extLst>
          </p:cNvPr>
          <p:cNvSpPr>
            <a:spLocks noGrp="1"/>
          </p:cNvSpPr>
          <p:nvPr>
            <p:ph type="sldNum" sz="quarter" idx="12"/>
          </p:nvPr>
        </p:nvSpPr>
        <p:spPr/>
        <p:txBody>
          <a:bodyPr/>
          <a:lstStyle/>
          <a:p>
            <a:fld id="{58BE7C6F-6EE6-DC45-B0B7-CE1F06F3D3D5}" type="slidenum">
              <a:rPr lang="es-CL" smtClean="0"/>
              <a:pPr/>
              <a:t>‹Nº›</a:t>
            </a:fld>
            <a:endParaRPr lang="es-CL"/>
          </a:p>
        </p:txBody>
      </p:sp>
    </p:spTree>
    <p:extLst>
      <p:ext uri="{BB962C8B-B14F-4D97-AF65-F5344CB8AC3E}">
        <p14:creationId xmlns:p14="http://schemas.microsoft.com/office/powerpoint/2010/main" val="274088494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507ECD6-DAFD-DA49-AB00-B6277287325B}"/>
              </a:ext>
            </a:extLst>
          </p:cNvPr>
          <p:cNvSpPr>
            <a:spLocks noGrp="1"/>
          </p:cNvSpPr>
          <p:nvPr>
            <p:ph type="title"/>
          </p:nvPr>
        </p:nvSpPr>
        <p:spPr>
          <a:xfrm>
            <a:off x="839788" y="365125"/>
            <a:ext cx="10515600" cy="1325563"/>
          </a:xfrm>
        </p:spPr>
        <p:txBody>
          <a:bodyPr/>
          <a:lstStyle/>
          <a:p>
            <a:r>
              <a:rPr lang="es-ES"/>
              <a:t>Haga clic para modificar el estilo de título del patrón</a:t>
            </a:r>
            <a:endParaRPr lang="es-CL"/>
          </a:p>
        </p:txBody>
      </p:sp>
      <p:sp>
        <p:nvSpPr>
          <p:cNvPr id="3" name="Marcador de posición de texto 2">
            <a:extLst>
              <a:ext uri="{FF2B5EF4-FFF2-40B4-BE49-F238E27FC236}">
                <a16:creationId xmlns:a16="http://schemas.microsoft.com/office/drawing/2014/main" id="{909BD99D-23C9-744D-A520-53CBBE97A47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Editar el estilo de texto del patrón</a:t>
            </a:r>
          </a:p>
        </p:txBody>
      </p:sp>
      <p:sp>
        <p:nvSpPr>
          <p:cNvPr id="4" name="Marcador de contenido 3">
            <a:extLst>
              <a:ext uri="{FF2B5EF4-FFF2-40B4-BE49-F238E27FC236}">
                <a16:creationId xmlns:a16="http://schemas.microsoft.com/office/drawing/2014/main" id="{74E5A34D-D2A6-5B4C-B2DE-D8CBBAEC9DFF}"/>
              </a:ext>
            </a:extLst>
          </p:cNvPr>
          <p:cNvSpPr>
            <a:spLocks noGrp="1"/>
          </p:cNvSpPr>
          <p:nvPr>
            <p:ph sz="half" idx="2"/>
          </p:nvPr>
        </p:nvSpPr>
        <p:spPr>
          <a:xfrm>
            <a:off x="839788" y="2505075"/>
            <a:ext cx="5157787" cy="368458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Marcador de posición de texto 4">
            <a:extLst>
              <a:ext uri="{FF2B5EF4-FFF2-40B4-BE49-F238E27FC236}">
                <a16:creationId xmlns:a16="http://schemas.microsoft.com/office/drawing/2014/main" id="{066E1A28-ABE8-7948-8031-C7FD243EEC3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Editar el estilo de texto del patrón</a:t>
            </a:r>
          </a:p>
        </p:txBody>
      </p:sp>
      <p:sp>
        <p:nvSpPr>
          <p:cNvPr id="6" name="Marcador de contenido 5">
            <a:extLst>
              <a:ext uri="{FF2B5EF4-FFF2-40B4-BE49-F238E27FC236}">
                <a16:creationId xmlns:a16="http://schemas.microsoft.com/office/drawing/2014/main" id="{6089E32E-A24D-3F4C-98E7-B38EE4A3FC60}"/>
              </a:ext>
            </a:extLst>
          </p:cNvPr>
          <p:cNvSpPr>
            <a:spLocks noGrp="1"/>
          </p:cNvSpPr>
          <p:nvPr>
            <p:ph sz="quarter" idx="4"/>
          </p:nvPr>
        </p:nvSpPr>
        <p:spPr>
          <a:xfrm>
            <a:off x="6172200" y="2505075"/>
            <a:ext cx="5183188" cy="368458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7" name="Marcador de posición de fecha 6">
            <a:extLst>
              <a:ext uri="{FF2B5EF4-FFF2-40B4-BE49-F238E27FC236}">
                <a16:creationId xmlns:a16="http://schemas.microsoft.com/office/drawing/2014/main" id="{F57DE52F-F0EC-9E4A-A476-1301605497D5}"/>
              </a:ext>
            </a:extLst>
          </p:cNvPr>
          <p:cNvSpPr>
            <a:spLocks noGrp="1"/>
          </p:cNvSpPr>
          <p:nvPr>
            <p:ph type="dt" sz="half" idx="10"/>
          </p:nvPr>
        </p:nvSpPr>
        <p:spPr/>
        <p:txBody>
          <a:bodyPr/>
          <a:lstStyle/>
          <a:p>
            <a:fld id="{73D58B4A-3E45-4D4F-A763-1E1EA93DA554}" type="datetimeFigureOut">
              <a:rPr lang="es-CL" smtClean="0"/>
              <a:pPr/>
              <a:t>03-07-26</a:t>
            </a:fld>
            <a:endParaRPr lang="es-CL"/>
          </a:p>
        </p:txBody>
      </p:sp>
      <p:sp>
        <p:nvSpPr>
          <p:cNvPr id="8" name="Marcador de posición de pie de página 7">
            <a:extLst>
              <a:ext uri="{FF2B5EF4-FFF2-40B4-BE49-F238E27FC236}">
                <a16:creationId xmlns:a16="http://schemas.microsoft.com/office/drawing/2014/main" id="{7E5ABFBF-97E8-3B46-B91D-5C5704803E0F}"/>
              </a:ext>
            </a:extLst>
          </p:cNvPr>
          <p:cNvSpPr>
            <a:spLocks noGrp="1"/>
          </p:cNvSpPr>
          <p:nvPr>
            <p:ph type="ftr" sz="quarter" idx="11"/>
          </p:nvPr>
        </p:nvSpPr>
        <p:spPr/>
        <p:txBody>
          <a:bodyPr/>
          <a:lstStyle/>
          <a:p>
            <a:endParaRPr lang="es-CL"/>
          </a:p>
        </p:txBody>
      </p:sp>
      <p:sp>
        <p:nvSpPr>
          <p:cNvPr id="9" name="Marcador de posición de número de diapositiva 8">
            <a:extLst>
              <a:ext uri="{FF2B5EF4-FFF2-40B4-BE49-F238E27FC236}">
                <a16:creationId xmlns:a16="http://schemas.microsoft.com/office/drawing/2014/main" id="{BD985CFA-F77E-944B-871D-D9D43834C923}"/>
              </a:ext>
            </a:extLst>
          </p:cNvPr>
          <p:cNvSpPr>
            <a:spLocks noGrp="1"/>
          </p:cNvSpPr>
          <p:nvPr>
            <p:ph type="sldNum" sz="quarter" idx="12"/>
          </p:nvPr>
        </p:nvSpPr>
        <p:spPr/>
        <p:txBody>
          <a:bodyPr/>
          <a:lstStyle/>
          <a:p>
            <a:fld id="{58BE7C6F-6EE6-DC45-B0B7-CE1F06F3D3D5}" type="slidenum">
              <a:rPr lang="es-CL" smtClean="0"/>
              <a:pPr/>
              <a:t>‹Nº›</a:t>
            </a:fld>
            <a:endParaRPr lang="es-CL"/>
          </a:p>
        </p:txBody>
      </p:sp>
    </p:spTree>
    <p:extLst>
      <p:ext uri="{BB962C8B-B14F-4D97-AF65-F5344CB8AC3E}">
        <p14:creationId xmlns:p14="http://schemas.microsoft.com/office/powerpoint/2010/main" val="81537508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EDB7A46-13CD-1642-9D28-2C8925E0AAD1}"/>
              </a:ext>
            </a:extLst>
          </p:cNvPr>
          <p:cNvSpPr>
            <a:spLocks noGrp="1"/>
          </p:cNvSpPr>
          <p:nvPr>
            <p:ph type="title"/>
          </p:nvPr>
        </p:nvSpPr>
        <p:spPr/>
        <p:txBody>
          <a:bodyPr/>
          <a:lstStyle/>
          <a:p>
            <a:r>
              <a:rPr lang="es-ES"/>
              <a:t>Haga clic para modificar el estilo de título del patrón</a:t>
            </a:r>
            <a:endParaRPr lang="es-CL"/>
          </a:p>
        </p:txBody>
      </p:sp>
      <p:sp>
        <p:nvSpPr>
          <p:cNvPr id="3" name="Marcador de posición de fecha 2">
            <a:extLst>
              <a:ext uri="{FF2B5EF4-FFF2-40B4-BE49-F238E27FC236}">
                <a16:creationId xmlns:a16="http://schemas.microsoft.com/office/drawing/2014/main" id="{E24996BF-25C4-D143-B839-DD773F0C7542}"/>
              </a:ext>
            </a:extLst>
          </p:cNvPr>
          <p:cNvSpPr>
            <a:spLocks noGrp="1"/>
          </p:cNvSpPr>
          <p:nvPr>
            <p:ph type="dt" sz="half" idx="10"/>
          </p:nvPr>
        </p:nvSpPr>
        <p:spPr/>
        <p:txBody>
          <a:bodyPr/>
          <a:lstStyle/>
          <a:p>
            <a:fld id="{73D58B4A-3E45-4D4F-A763-1E1EA93DA554}" type="datetimeFigureOut">
              <a:rPr lang="es-CL" smtClean="0"/>
              <a:pPr/>
              <a:t>03-07-26</a:t>
            </a:fld>
            <a:endParaRPr lang="es-CL"/>
          </a:p>
        </p:txBody>
      </p:sp>
      <p:sp>
        <p:nvSpPr>
          <p:cNvPr id="4" name="Marcador de posición de pie de página 3">
            <a:extLst>
              <a:ext uri="{FF2B5EF4-FFF2-40B4-BE49-F238E27FC236}">
                <a16:creationId xmlns:a16="http://schemas.microsoft.com/office/drawing/2014/main" id="{AAC19A87-E0B6-7D42-91C9-E97473566DD2}"/>
              </a:ext>
            </a:extLst>
          </p:cNvPr>
          <p:cNvSpPr>
            <a:spLocks noGrp="1"/>
          </p:cNvSpPr>
          <p:nvPr>
            <p:ph type="ftr" sz="quarter" idx="11"/>
          </p:nvPr>
        </p:nvSpPr>
        <p:spPr/>
        <p:txBody>
          <a:bodyPr/>
          <a:lstStyle/>
          <a:p>
            <a:endParaRPr lang="es-CL"/>
          </a:p>
        </p:txBody>
      </p:sp>
      <p:sp>
        <p:nvSpPr>
          <p:cNvPr id="5" name="Marcador de posición de número de diapositiva 4">
            <a:extLst>
              <a:ext uri="{FF2B5EF4-FFF2-40B4-BE49-F238E27FC236}">
                <a16:creationId xmlns:a16="http://schemas.microsoft.com/office/drawing/2014/main" id="{FAD9F652-E299-0044-80B4-140618DEFDE3}"/>
              </a:ext>
            </a:extLst>
          </p:cNvPr>
          <p:cNvSpPr>
            <a:spLocks noGrp="1"/>
          </p:cNvSpPr>
          <p:nvPr>
            <p:ph type="sldNum" sz="quarter" idx="12"/>
          </p:nvPr>
        </p:nvSpPr>
        <p:spPr/>
        <p:txBody>
          <a:bodyPr/>
          <a:lstStyle/>
          <a:p>
            <a:fld id="{58BE7C6F-6EE6-DC45-B0B7-CE1F06F3D3D5}" type="slidenum">
              <a:rPr lang="es-CL" smtClean="0"/>
              <a:pPr/>
              <a:t>‹Nº›</a:t>
            </a:fld>
            <a:endParaRPr lang="es-CL"/>
          </a:p>
        </p:txBody>
      </p:sp>
    </p:spTree>
    <p:extLst>
      <p:ext uri="{BB962C8B-B14F-4D97-AF65-F5344CB8AC3E}">
        <p14:creationId xmlns:p14="http://schemas.microsoft.com/office/powerpoint/2010/main" val="244799902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posición de fecha 1">
            <a:extLst>
              <a:ext uri="{FF2B5EF4-FFF2-40B4-BE49-F238E27FC236}">
                <a16:creationId xmlns:a16="http://schemas.microsoft.com/office/drawing/2014/main" id="{C1BDCA07-DBC3-8F4B-B3DE-CF1182386C0C}"/>
              </a:ext>
            </a:extLst>
          </p:cNvPr>
          <p:cNvSpPr>
            <a:spLocks noGrp="1"/>
          </p:cNvSpPr>
          <p:nvPr>
            <p:ph type="dt" sz="half" idx="10"/>
          </p:nvPr>
        </p:nvSpPr>
        <p:spPr/>
        <p:txBody>
          <a:bodyPr/>
          <a:lstStyle/>
          <a:p>
            <a:fld id="{73D58B4A-3E45-4D4F-A763-1E1EA93DA554}" type="datetimeFigureOut">
              <a:rPr lang="es-CL" smtClean="0"/>
              <a:pPr/>
              <a:t>03-07-26</a:t>
            </a:fld>
            <a:endParaRPr lang="es-CL"/>
          </a:p>
        </p:txBody>
      </p:sp>
      <p:sp>
        <p:nvSpPr>
          <p:cNvPr id="3" name="Marcador de posición de pie de página 2">
            <a:extLst>
              <a:ext uri="{FF2B5EF4-FFF2-40B4-BE49-F238E27FC236}">
                <a16:creationId xmlns:a16="http://schemas.microsoft.com/office/drawing/2014/main" id="{C5DA2B06-AAC2-D34D-A494-D53123100323}"/>
              </a:ext>
            </a:extLst>
          </p:cNvPr>
          <p:cNvSpPr>
            <a:spLocks noGrp="1"/>
          </p:cNvSpPr>
          <p:nvPr>
            <p:ph type="ftr" sz="quarter" idx="11"/>
          </p:nvPr>
        </p:nvSpPr>
        <p:spPr/>
        <p:txBody>
          <a:bodyPr/>
          <a:lstStyle/>
          <a:p>
            <a:endParaRPr lang="es-CL"/>
          </a:p>
        </p:txBody>
      </p:sp>
      <p:sp>
        <p:nvSpPr>
          <p:cNvPr id="4" name="Marcador de posición de número de diapositiva 3">
            <a:extLst>
              <a:ext uri="{FF2B5EF4-FFF2-40B4-BE49-F238E27FC236}">
                <a16:creationId xmlns:a16="http://schemas.microsoft.com/office/drawing/2014/main" id="{9E3C856C-5DC2-2848-8569-E62E9228FA7C}"/>
              </a:ext>
            </a:extLst>
          </p:cNvPr>
          <p:cNvSpPr>
            <a:spLocks noGrp="1"/>
          </p:cNvSpPr>
          <p:nvPr>
            <p:ph type="sldNum" sz="quarter" idx="12"/>
          </p:nvPr>
        </p:nvSpPr>
        <p:spPr/>
        <p:txBody>
          <a:bodyPr/>
          <a:lstStyle/>
          <a:p>
            <a:fld id="{58BE7C6F-6EE6-DC45-B0B7-CE1F06F3D3D5}" type="slidenum">
              <a:rPr lang="es-CL" smtClean="0"/>
              <a:pPr/>
              <a:t>‹Nº›</a:t>
            </a:fld>
            <a:endParaRPr lang="es-CL"/>
          </a:p>
        </p:txBody>
      </p:sp>
    </p:spTree>
    <p:extLst>
      <p:ext uri="{BB962C8B-B14F-4D97-AF65-F5344CB8AC3E}">
        <p14:creationId xmlns:p14="http://schemas.microsoft.com/office/powerpoint/2010/main" val="112052536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descrip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9E370B4-1867-5C4B-BF35-E50BAC0F9473}"/>
              </a:ext>
            </a:extLst>
          </p:cNvPr>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s-CL"/>
          </a:p>
        </p:txBody>
      </p:sp>
      <p:sp>
        <p:nvSpPr>
          <p:cNvPr id="3" name="Marcador de contenido 2">
            <a:extLst>
              <a:ext uri="{FF2B5EF4-FFF2-40B4-BE49-F238E27FC236}">
                <a16:creationId xmlns:a16="http://schemas.microsoft.com/office/drawing/2014/main" id="{91C29976-810C-F147-A636-8B86C8CFCFF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posición de texto 3">
            <a:extLst>
              <a:ext uri="{FF2B5EF4-FFF2-40B4-BE49-F238E27FC236}">
                <a16:creationId xmlns:a16="http://schemas.microsoft.com/office/drawing/2014/main" id="{67AE737F-0998-A642-B314-2AD10BA586C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Editar el estilo de texto del patrón</a:t>
            </a:r>
          </a:p>
        </p:txBody>
      </p:sp>
      <p:sp>
        <p:nvSpPr>
          <p:cNvPr id="5" name="Marcador de posición de fecha 4">
            <a:extLst>
              <a:ext uri="{FF2B5EF4-FFF2-40B4-BE49-F238E27FC236}">
                <a16:creationId xmlns:a16="http://schemas.microsoft.com/office/drawing/2014/main" id="{27AEDCE7-655E-0F43-AE9C-585E2BACF573}"/>
              </a:ext>
            </a:extLst>
          </p:cNvPr>
          <p:cNvSpPr>
            <a:spLocks noGrp="1"/>
          </p:cNvSpPr>
          <p:nvPr>
            <p:ph type="dt" sz="half" idx="10"/>
          </p:nvPr>
        </p:nvSpPr>
        <p:spPr/>
        <p:txBody>
          <a:bodyPr/>
          <a:lstStyle/>
          <a:p>
            <a:fld id="{73D58B4A-3E45-4D4F-A763-1E1EA93DA554}" type="datetimeFigureOut">
              <a:rPr lang="es-CL" smtClean="0"/>
              <a:pPr/>
              <a:t>03-07-26</a:t>
            </a:fld>
            <a:endParaRPr lang="es-CL"/>
          </a:p>
        </p:txBody>
      </p:sp>
      <p:sp>
        <p:nvSpPr>
          <p:cNvPr id="6" name="Marcador de posición de pie de página 5">
            <a:extLst>
              <a:ext uri="{FF2B5EF4-FFF2-40B4-BE49-F238E27FC236}">
                <a16:creationId xmlns:a16="http://schemas.microsoft.com/office/drawing/2014/main" id="{7CC9B194-A80C-854F-A481-56CF4D0B083C}"/>
              </a:ext>
            </a:extLst>
          </p:cNvPr>
          <p:cNvSpPr>
            <a:spLocks noGrp="1"/>
          </p:cNvSpPr>
          <p:nvPr>
            <p:ph type="ftr" sz="quarter" idx="11"/>
          </p:nvPr>
        </p:nvSpPr>
        <p:spPr/>
        <p:txBody>
          <a:bodyPr/>
          <a:lstStyle/>
          <a:p>
            <a:endParaRPr lang="es-CL"/>
          </a:p>
        </p:txBody>
      </p:sp>
      <p:sp>
        <p:nvSpPr>
          <p:cNvPr id="7" name="Marcador de posición de número de diapositiva 6">
            <a:extLst>
              <a:ext uri="{FF2B5EF4-FFF2-40B4-BE49-F238E27FC236}">
                <a16:creationId xmlns:a16="http://schemas.microsoft.com/office/drawing/2014/main" id="{14406414-73DF-B749-9090-B3CCE47BEDA8}"/>
              </a:ext>
            </a:extLst>
          </p:cNvPr>
          <p:cNvSpPr>
            <a:spLocks noGrp="1"/>
          </p:cNvSpPr>
          <p:nvPr>
            <p:ph type="sldNum" sz="quarter" idx="12"/>
          </p:nvPr>
        </p:nvSpPr>
        <p:spPr/>
        <p:txBody>
          <a:bodyPr/>
          <a:lstStyle/>
          <a:p>
            <a:fld id="{58BE7C6F-6EE6-DC45-B0B7-CE1F06F3D3D5}" type="slidenum">
              <a:rPr lang="es-CL" smtClean="0"/>
              <a:pPr/>
              <a:t>‹Nº›</a:t>
            </a:fld>
            <a:endParaRPr lang="es-CL"/>
          </a:p>
        </p:txBody>
      </p:sp>
    </p:spTree>
    <p:extLst>
      <p:ext uri="{BB962C8B-B14F-4D97-AF65-F5344CB8AC3E}">
        <p14:creationId xmlns:p14="http://schemas.microsoft.com/office/powerpoint/2010/main" val="59434176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descrip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7C2E5A6-BA85-DF4F-8B47-A7D21244C3A1}"/>
              </a:ext>
            </a:extLst>
          </p:cNvPr>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s-CL"/>
          </a:p>
        </p:txBody>
      </p:sp>
      <p:sp>
        <p:nvSpPr>
          <p:cNvPr id="3" name="Marcador de posición de imagen 2">
            <a:extLst>
              <a:ext uri="{FF2B5EF4-FFF2-40B4-BE49-F238E27FC236}">
                <a16:creationId xmlns:a16="http://schemas.microsoft.com/office/drawing/2014/main" id="{5C32774B-A1CC-874B-AD39-108F25F88B5E}"/>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L"/>
          </a:p>
        </p:txBody>
      </p:sp>
      <p:sp>
        <p:nvSpPr>
          <p:cNvPr id="4" name="Marcador de posición de texto 3">
            <a:extLst>
              <a:ext uri="{FF2B5EF4-FFF2-40B4-BE49-F238E27FC236}">
                <a16:creationId xmlns:a16="http://schemas.microsoft.com/office/drawing/2014/main" id="{FD23C3B6-7A13-334C-802C-3AF51A04567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Editar el estilo de texto del patrón</a:t>
            </a:r>
          </a:p>
        </p:txBody>
      </p:sp>
      <p:sp>
        <p:nvSpPr>
          <p:cNvPr id="5" name="Marcador de posición de fecha 4">
            <a:extLst>
              <a:ext uri="{FF2B5EF4-FFF2-40B4-BE49-F238E27FC236}">
                <a16:creationId xmlns:a16="http://schemas.microsoft.com/office/drawing/2014/main" id="{F0D1D8A0-1388-5D44-AB1D-64AA15E1D1BC}"/>
              </a:ext>
            </a:extLst>
          </p:cNvPr>
          <p:cNvSpPr>
            <a:spLocks noGrp="1"/>
          </p:cNvSpPr>
          <p:nvPr>
            <p:ph type="dt" sz="half" idx="10"/>
          </p:nvPr>
        </p:nvSpPr>
        <p:spPr/>
        <p:txBody>
          <a:bodyPr/>
          <a:lstStyle/>
          <a:p>
            <a:fld id="{73D58B4A-3E45-4D4F-A763-1E1EA93DA554}" type="datetimeFigureOut">
              <a:rPr lang="es-CL" smtClean="0"/>
              <a:pPr/>
              <a:t>03-07-26</a:t>
            </a:fld>
            <a:endParaRPr lang="es-CL"/>
          </a:p>
        </p:txBody>
      </p:sp>
      <p:sp>
        <p:nvSpPr>
          <p:cNvPr id="6" name="Marcador de posición de pie de página 5">
            <a:extLst>
              <a:ext uri="{FF2B5EF4-FFF2-40B4-BE49-F238E27FC236}">
                <a16:creationId xmlns:a16="http://schemas.microsoft.com/office/drawing/2014/main" id="{04ABEB97-F628-D747-8A3A-856AA3C1011F}"/>
              </a:ext>
            </a:extLst>
          </p:cNvPr>
          <p:cNvSpPr>
            <a:spLocks noGrp="1"/>
          </p:cNvSpPr>
          <p:nvPr>
            <p:ph type="ftr" sz="quarter" idx="11"/>
          </p:nvPr>
        </p:nvSpPr>
        <p:spPr/>
        <p:txBody>
          <a:bodyPr/>
          <a:lstStyle/>
          <a:p>
            <a:endParaRPr lang="es-CL"/>
          </a:p>
        </p:txBody>
      </p:sp>
      <p:sp>
        <p:nvSpPr>
          <p:cNvPr id="7" name="Marcador de posición de número de diapositiva 6">
            <a:extLst>
              <a:ext uri="{FF2B5EF4-FFF2-40B4-BE49-F238E27FC236}">
                <a16:creationId xmlns:a16="http://schemas.microsoft.com/office/drawing/2014/main" id="{95ABD722-4416-8D49-B115-B57C58CA75E0}"/>
              </a:ext>
            </a:extLst>
          </p:cNvPr>
          <p:cNvSpPr>
            <a:spLocks noGrp="1"/>
          </p:cNvSpPr>
          <p:nvPr>
            <p:ph type="sldNum" sz="quarter" idx="12"/>
          </p:nvPr>
        </p:nvSpPr>
        <p:spPr/>
        <p:txBody>
          <a:bodyPr/>
          <a:lstStyle/>
          <a:p>
            <a:fld id="{58BE7C6F-6EE6-DC45-B0B7-CE1F06F3D3D5}" type="slidenum">
              <a:rPr lang="es-CL" smtClean="0"/>
              <a:pPr/>
              <a:t>‹Nº›</a:t>
            </a:fld>
            <a:endParaRPr lang="es-CL"/>
          </a:p>
        </p:txBody>
      </p:sp>
    </p:spTree>
    <p:extLst>
      <p:ext uri="{BB962C8B-B14F-4D97-AF65-F5344CB8AC3E}">
        <p14:creationId xmlns:p14="http://schemas.microsoft.com/office/powerpoint/2010/main" val="379010245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EE2F522-3854-9D41-91A9-70A6BE77E1E2}"/>
              </a:ext>
            </a:extLst>
          </p:cNvPr>
          <p:cNvSpPr>
            <a:spLocks noGrp="1"/>
          </p:cNvSpPr>
          <p:nvPr>
            <p:ph type="title"/>
          </p:nvPr>
        </p:nvSpPr>
        <p:spPr/>
        <p:txBody>
          <a:bodyPr/>
          <a:lstStyle/>
          <a:p>
            <a:r>
              <a:rPr lang="es-ES"/>
              <a:t>Haga clic para modificar el estilo de título del patrón</a:t>
            </a:r>
            <a:endParaRPr lang="es-CL"/>
          </a:p>
        </p:txBody>
      </p:sp>
      <p:sp>
        <p:nvSpPr>
          <p:cNvPr id="3" name="Marcador de posición de texto vertical 2">
            <a:extLst>
              <a:ext uri="{FF2B5EF4-FFF2-40B4-BE49-F238E27FC236}">
                <a16:creationId xmlns:a16="http://schemas.microsoft.com/office/drawing/2014/main" id="{F231D490-98F2-8446-9921-965282D6F548}"/>
              </a:ext>
            </a:extLst>
          </p:cNvPr>
          <p:cNvSpPr>
            <a:spLocks noGrp="1"/>
          </p:cNvSpPr>
          <p:nvPr>
            <p:ph type="body" orient="vert" idx="1"/>
          </p:nvPr>
        </p:nvSpPr>
        <p:spPr/>
        <p:txBody>
          <a:bodyPr vert="eaVert"/>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posición de fecha 3">
            <a:extLst>
              <a:ext uri="{FF2B5EF4-FFF2-40B4-BE49-F238E27FC236}">
                <a16:creationId xmlns:a16="http://schemas.microsoft.com/office/drawing/2014/main" id="{A82DFD48-5FE6-9D4A-B27D-D5FDC3F93757}"/>
              </a:ext>
            </a:extLst>
          </p:cNvPr>
          <p:cNvSpPr>
            <a:spLocks noGrp="1"/>
          </p:cNvSpPr>
          <p:nvPr>
            <p:ph type="dt" sz="half" idx="10"/>
          </p:nvPr>
        </p:nvSpPr>
        <p:spPr/>
        <p:txBody>
          <a:bodyPr/>
          <a:lstStyle/>
          <a:p>
            <a:fld id="{73D58B4A-3E45-4D4F-A763-1E1EA93DA554}" type="datetimeFigureOut">
              <a:rPr lang="es-CL" smtClean="0"/>
              <a:pPr/>
              <a:t>03-07-26</a:t>
            </a:fld>
            <a:endParaRPr lang="es-CL"/>
          </a:p>
        </p:txBody>
      </p:sp>
      <p:sp>
        <p:nvSpPr>
          <p:cNvPr id="5" name="Marcador de posición de pie de página 4">
            <a:extLst>
              <a:ext uri="{FF2B5EF4-FFF2-40B4-BE49-F238E27FC236}">
                <a16:creationId xmlns:a16="http://schemas.microsoft.com/office/drawing/2014/main" id="{A88AB6EA-49CC-C544-9887-67CC531A5A4C}"/>
              </a:ext>
            </a:extLst>
          </p:cNvPr>
          <p:cNvSpPr>
            <a:spLocks noGrp="1"/>
          </p:cNvSpPr>
          <p:nvPr>
            <p:ph type="ftr" sz="quarter" idx="11"/>
          </p:nvPr>
        </p:nvSpPr>
        <p:spPr/>
        <p:txBody>
          <a:bodyPr/>
          <a:lstStyle/>
          <a:p>
            <a:endParaRPr lang="es-CL"/>
          </a:p>
        </p:txBody>
      </p:sp>
      <p:sp>
        <p:nvSpPr>
          <p:cNvPr id="6" name="Marcador de posición de número de diapositiva 5">
            <a:extLst>
              <a:ext uri="{FF2B5EF4-FFF2-40B4-BE49-F238E27FC236}">
                <a16:creationId xmlns:a16="http://schemas.microsoft.com/office/drawing/2014/main" id="{3B71C14B-6845-C74B-AB81-CCED1EB0383F}"/>
              </a:ext>
            </a:extLst>
          </p:cNvPr>
          <p:cNvSpPr>
            <a:spLocks noGrp="1"/>
          </p:cNvSpPr>
          <p:nvPr>
            <p:ph type="sldNum" sz="quarter" idx="12"/>
          </p:nvPr>
        </p:nvSpPr>
        <p:spPr/>
        <p:txBody>
          <a:bodyPr/>
          <a:lstStyle/>
          <a:p>
            <a:fld id="{58BE7C6F-6EE6-DC45-B0B7-CE1F06F3D3D5}" type="slidenum">
              <a:rPr lang="es-CL" smtClean="0"/>
              <a:pPr/>
              <a:t>‹Nº›</a:t>
            </a:fld>
            <a:endParaRPr lang="es-CL"/>
          </a:p>
        </p:txBody>
      </p:sp>
    </p:spTree>
    <p:extLst>
      <p:ext uri="{BB962C8B-B14F-4D97-AF65-F5344CB8AC3E}">
        <p14:creationId xmlns:p14="http://schemas.microsoft.com/office/powerpoint/2010/main" val="186796752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086C85B5-5B8D-724E-8111-3DAD793D93D1}"/>
              </a:ext>
            </a:extLst>
          </p:cNvPr>
          <p:cNvSpPr>
            <a:spLocks noGrp="1"/>
          </p:cNvSpPr>
          <p:nvPr>
            <p:ph type="title" orient="vert"/>
          </p:nvPr>
        </p:nvSpPr>
        <p:spPr>
          <a:xfrm>
            <a:off x="8724900" y="365125"/>
            <a:ext cx="2628900" cy="5811838"/>
          </a:xfrm>
        </p:spPr>
        <p:txBody>
          <a:bodyPr vert="eaVert"/>
          <a:lstStyle/>
          <a:p>
            <a:r>
              <a:rPr lang="es-ES"/>
              <a:t>Haga clic para modificar el estilo de título del patrón</a:t>
            </a:r>
            <a:endParaRPr lang="es-CL"/>
          </a:p>
        </p:txBody>
      </p:sp>
      <p:sp>
        <p:nvSpPr>
          <p:cNvPr id="3" name="Marcador de posición de texto vertical 2">
            <a:extLst>
              <a:ext uri="{FF2B5EF4-FFF2-40B4-BE49-F238E27FC236}">
                <a16:creationId xmlns:a16="http://schemas.microsoft.com/office/drawing/2014/main" id="{9C8630D6-BF8D-2D4A-9821-FE6519C741B6}"/>
              </a:ext>
            </a:extLst>
          </p:cNvPr>
          <p:cNvSpPr>
            <a:spLocks noGrp="1"/>
          </p:cNvSpPr>
          <p:nvPr>
            <p:ph type="body" orient="vert" idx="1"/>
          </p:nvPr>
        </p:nvSpPr>
        <p:spPr>
          <a:xfrm>
            <a:off x="838200" y="365125"/>
            <a:ext cx="7734300" cy="5811838"/>
          </a:xfrm>
        </p:spPr>
        <p:txBody>
          <a:bodyPr vert="eaVert"/>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posición de fecha 3">
            <a:extLst>
              <a:ext uri="{FF2B5EF4-FFF2-40B4-BE49-F238E27FC236}">
                <a16:creationId xmlns:a16="http://schemas.microsoft.com/office/drawing/2014/main" id="{9E95F9A4-1FBA-7744-9B2D-807B733B0EF6}"/>
              </a:ext>
            </a:extLst>
          </p:cNvPr>
          <p:cNvSpPr>
            <a:spLocks noGrp="1"/>
          </p:cNvSpPr>
          <p:nvPr>
            <p:ph type="dt" sz="half" idx="10"/>
          </p:nvPr>
        </p:nvSpPr>
        <p:spPr/>
        <p:txBody>
          <a:bodyPr/>
          <a:lstStyle/>
          <a:p>
            <a:fld id="{73D58B4A-3E45-4D4F-A763-1E1EA93DA554}" type="datetimeFigureOut">
              <a:rPr lang="es-CL" smtClean="0"/>
              <a:pPr/>
              <a:t>03-07-26</a:t>
            </a:fld>
            <a:endParaRPr lang="es-CL"/>
          </a:p>
        </p:txBody>
      </p:sp>
      <p:sp>
        <p:nvSpPr>
          <p:cNvPr id="5" name="Marcador de posición de pie de página 4">
            <a:extLst>
              <a:ext uri="{FF2B5EF4-FFF2-40B4-BE49-F238E27FC236}">
                <a16:creationId xmlns:a16="http://schemas.microsoft.com/office/drawing/2014/main" id="{E4EE79B8-C58E-0A4C-B901-50DB70AAC773}"/>
              </a:ext>
            </a:extLst>
          </p:cNvPr>
          <p:cNvSpPr>
            <a:spLocks noGrp="1"/>
          </p:cNvSpPr>
          <p:nvPr>
            <p:ph type="ftr" sz="quarter" idx="11"/>
          </p:nvPr>
        </p:nvSpPr>
        <p:spPr/>
        <p:txBody>
          <a:bodyPr/>
          <a:lstStyle/>
          <a:p>
            <a:endParaRPr lang="es-CL"/>
          </a:p>
        </p:txBody>
      </p:sp>
      <p:sp>
        <p:nvSpPr>
          <p:cNvPr id="6" name="Marcador de posición de número de diapositiva 5">
            <a:extLst>
              <a:ext uri="{FF2B5EF4-FFF2-40B4-BE49-F238E27FC236}">
                <a16:creationId xmlns:a16="http://schemas.microsoft.com/office/drawing/2014/main" id="{B57AC71C-3DBB-7644-970C-790542640C71}"/>
              </a:ext>
            </a:extLst>
          </p:cNvPr>
          <p:cNvSpPr>
            <a:spLocks noGrp="1"/>
          </p:cNvSpPr>
          <p:nvPr>
            <p:ph type="sldNum" sz="quarter" idx="12"/>
          </p:nvPr>
        </p:nvSpPr>
        <p:spPr/>
        <p:txBody>
          <a:bodyPr/>
          <a:lstStyle/>
          <a:p>
            <a:fld id="{58BE7C6F-6EE6-DC45-B0B7-CE1F06F3D3D5}" type="slidenum">
              <a:rPr lang="es-CL" smtClean="0"/>
              <a:pPr/>
              <a:t>‹Nº›</a:t>
            </a:fld>
            <a:endParaRPr lang="es-CL"/>
          </a:p>
        </p:txBody>
      </p:sp>
    </p:spTree>
    <p:extLst>
      <p:ext uri="{BB962C8B-B14F-4D97-AF65-F5344CB8AC3E}">
        <p14:creationId xmlns:p14="http://schemas.microsoft.com/office/powerpoint/2010/main" val="118444109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posición de título 1">
            <a:extLst>
              <a:ext uri="{FF2B5EF4-FFF2-40B4-BE49-F238E27FC236}">
                <a16:creationId xmlns:a16="http://schemas.microsoft.com/office/drawing/2014/main" id="{354A8D8C-56B6-2B44-ACED-1D209EA0FF0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a:t>Haga clic para modificar el estilo de título del patrón</a:t>
            </a:r>
            <a:endParaRPr lang="es-CL"/>
          </a:p>
        </p:txBody>
      </p:sp>
      <p:sp>
        <p:nvSpPr>
          <p:cNvPr id="3" name="Marcador de posición de texto 2">
            <a:extLst>
              <a:ext uri="{FF2B5EF4-FFF2-40B4-BE49-F238E27FC236}">
                <a16:creationId xmlns:a16="http://schemas.microsoft.com/office/drawing/2014/main" id="{3256A436-7D34-284D-A8BB-B6C5B6BC3FD4}"/>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posición de fecha 3">
            <a:extLst>
              <a:ext uri="{FF2B5EF4-FFF2-40B4-BE49-F238E27FC236}">
                <a16:creationId xmlns:a16="http://schemas.microsoft.com/office/drawing/2014/main" id="{B9688EB1-10E2-E346-87CA-7BF0276A1987}"/>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3D58B4A-3E45-4D4F-A763-1E1EA93DA554}" type="datetimeFigureOut">
              <a:rPr lang="es-CL" smtClean="0"/>
              <a:pPr/>
              <a:t>03-07-26</a:t>
            </a:fld>
            <a:endParaRPr lang="es-CL"/>
          </a:p>
        </p:txBody>
      </p:sp>
      <p:sp>
        <p:nvSpPr>
          <p:cNvPr id="5" name="Marcador de posición de pie de página 4">
            <a:extLst>
              <a:ext uri="{FF2B5EF4-FFF2-40B4-BE49-F238E27FC236}">
                <a16:creationId xmlns:a16="http://schemas.microsoft.com/office/drawing/2014/main" id="{5F272F2C-3ACF-5D4F-B8FB-51967A068163}"/>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L"/>
          </a:p>
        </p:txBody>
      </p:sp>
      <p:sp>
        <p:nvSpPr>
          <p:cNvPr id="6" name="Marcador de posición de número de diapositiva 5">
            <a:extLst>
              <a:ext uri="{FF2B5EF4-FFF2-40B4-BE49-F238E27FC236}">
                <a16:creationId xmlns:a16="http://schemas.microsoft.com/office/drawing/2014/main" id="{B3253683-E86A-E44A-AAB0-611A11CB2FF1}"/>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8BE7C6F-6EE6-DC45-B0B7-CE1F06F3D3D5}" type="slidenum">
              <a:rPr lang="es-CL" smtClean="0"/>
              <a:pPr/>
              <a:t>‹Nº›</a:t>
            </a:fld>
            <a:endParaRPr lang="es-CL"/>
          </a:p>
        </p:txBody>
      </p:sp>
    </p:spTree>
    <p:extLst>
      <p:ext uri="{BB962C8B-B14F-4D97-AF65-F5344CB8AC3E}">
        <p14:creationId xmlns:p14="http://schemas.microsoft.com/office/powerpoint/2010/main" val="391097609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5.tiff"/><Relationship Id="rId2" Type="http://schemas.openxmlformats.org/officeDocument/2006/relationships/image" Target="../media/image4.tiff"/><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hyperlink" Target="https://www.youtube.com/watch?v=7WhRJV_bAiE" TargetMode="Externa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0.emf"/><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6" name="Picture 17">
            <a:extLst>
              <a:ext uri="{FF2B5EF4-FFF2-40B4-BE49-F238E27FC236}">
                <a16:creationId xmlns:a16="http://schemas.microsoft.com/office/drawing/2014/main" id="{03BE6214-62D0-A252-3BE4-08E32829DEF5}"/>
              </a:ext>
            </a:extLst>
          </p:cNvPr>
          <p:cNvPicPr>
            <a:picLocks noChangeAspect="1"/>
          </p:cNvPicPr>
          <p:nvPr/>
        </p:nvPicPr>
        <p:blipFill rotWithShape="1">
          <a:blip r:embed="rId2"/>
          <a:srcRect/>
          <a:stretch/>
        </p:blipFill>
        <p:spPr>
          <a:xfrm>
            <a:off x="20" y="10"/>
            <a:ext cx="12191980" cy="6857990"/>
          </a:xfrm>
          <a:prstGeom prst="rect">
            <a:avLst/>
          </a:prstGeom>
        </p:spPr>
      </p:pic>
      <p:sp>
        <p:nvSpPr>
          <p:cNvPr id="27" name="Freeform 5">
            <a:extLst>
              <a:ext uri="{FF2B5EF4-FFF2-40B4-BE49-F238E27FC236}">
                <a16:creationId xmlns:a16="http://schemas.microsoft.com/office/drawing/2014/main" id="{87CC2527-562A-4F69-B487-4371E5B243E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White">
          <a:xfrm>
            <a:off x="7488621" y="2277613"/>
            <a:ext cx="4703379" cy="4580387"/>
          </a:xfrm>
          <a:custGeom>
            <a:avLst/>
            <a:gdLst>
              <a:gd name="T0" fmla="*/ 1333 w 1333"/>
              <a:gd name="T1" fmla="*/ 1031 h 1298"/>
              <a:gd name="T2" fmla="*/ 1333 w 1333"/>
              <a:gd name="T3" fmla="*/ 380 h 1298"/>
              <a:gd name="T4" fmla="*/ 706 w 1333"/>
              <a:gd name="T5" fmla="*/ 0 h 1298"/>
              <a:gd name="T6" fmla="*/ 0 w 1333"/>
              <a:gd name="T7" fmla="*/ 706 h 1298"/>
              <a:gd name="T8" fmla="*/ 323 w 1333"/>
              <a:gd name="T9" fmla="*/ 1298 h 1298"/>
              <a:gd name="T10" fmla="*/ 1090 w 1333"/>
              <a:gd name="T11" fmla="*/ 1298 h 1298"/>
              <a:gd name="T12" fmla="*/ 1333 w 1333"/>
              <a:gd name="T13" fmla="*/ 1031 h 1298"/>
            </a:gdLst>
            <a:ahLst/>
            <a:cxnLst>
              <a:cxn ang="0">
                <a:pos x="T0" y="T1"/>
              </a:cxn>
              <a:cxn ang="0">
                <a:pos x="T2" y="T3"/>
              </a:cxn>
              <a:cxn ang="0">
                <a:pos x="T4" y="T5"/>
              </a:cxn>
              <a:cxn ang="0">
                <a:pos x="T6" y="T7"/>
              </a:cxn>
              <a:cxn ang="0">
                <a:pos x="T8" y="T9"/>
              </a:cxn>
              <a:cxn ang="0">
                <a:pos x="T10" y="T11"/>
              </a:cxn>
              <a:cxn ang="0">
                <a:pos x="T12" y="T13"/>
              </a:cxn>
            </a:cxnLst>
            <a:rect l="0" t="0" r="r" b="b"/>
            <a:pathLst>
              <a:path w="1333" h="1298">
                <a:moveTo>
                  <a:pt x="1333" y="1031"/>
                </a:moveTo>
                <a:cubicBezTo>
                  <a:pt x="1333" y="380"/>
                  <a:pt x="1333" y="380"/>
                  <a:pt x="1333" y="380"/>
                </a:cubicBezTo>
                <a:cubicBezTo>
                  <a:pt x="1215" y="154"/>
                  <a:pt x="979" y="0"/>
                  <a:pt x="706" y="0"/>
                </a:cubicBezTo>
                <a:cubicBezTo>
                  <a:pt x="317" y="0"/>
                  <a:pt x="0" y="316"/>
                  <a:pt x="0" y="706"/>
                </a:cubicBezTo>
                <a:cubicBezTo>
                  <a:pt x="0" y="954"/>
                  <a:pt x="129" y="1172"/>
                  <a:pt x="323" y="1298"/>
                </a:cubicBezTo>
                <a:cubicBezTo>
                  <a:pt x="1090" y="1298"/>
                  <a:pt x="1090" y="1298"/>
                  <a:pt x="1090" y="1298"/>
                </a:cubicBezTo>
                <a:cubicBezTo>
                  <a:pt x="1193" y="1232"/>
                  <a:pt x="1276" y="1140"/>
                  <a:pt x="1333" y="1031"/>
                </a:cubicBezTo>
                <a:close/>
              </a:path>
            </a:pathLst>
          </a:custGeom>
          <a:solidFill>
            <a:schemeClr val="bg1">
              <a:alpha val="70000"/>
            </a:schemeClr>
          </a:solidFill>
          <a:ln w="50800" cap="sq" cmpd="dbl">
            <a:noFill/>
            <a:miter lim="800000"/>
          </a:ln>
          <a:effectLst/>
        </p:spPr>
        <p:txBody>
          <a:bodyPr vert="horz" lIns="91440" tIns="45720" rIns="91440" bIns="45720" rtlCol="0" anchor="t">
            <a:normAutofit/>
          </a:bodyPr>
          <a:lstStyle/>
          <a:p>
            <a:pPr algn="ctr">
              <a:spcAft>
                <a:spcPts val="1000"/>
              </a:spcAft>
              <a:buClr>
                <a:schemeClr val="tx1"/>
              </a:buClr>
              <a:buSzPct val="100000"/>
              <a:buFont typeface="Arial"/>
              <a:buNone/>
            </a:pPr>
            <a:endParaRPr lang="en-US" sz="1600" cap="all"/>
          </a:p>
        </p:txBody>
      </p:sp>
      <p:sp>
        <p:nvSpPr>
          <p:cNvPr id="4" name="Title 1">
            <a:extLst>
              <a:ext uri="{FF2B5EF4-FFF2-40B4-BE49-F238E27FC236}">
                <a16:creationId xmlns:a16="http://schemas.microsoft.com/office/drawing/2014/main" id="{09EB527F-0B41-5F4D-9C2B-A4D5A1E3AF61}"/>
              </a:ext>
            </a:extLst>
          </p:cNvPr>
          <p:cNvSpPr>
            <a:spLocks noGrp="1"/>
          </p:cNvSpPr>
          <p:nvPr>
            <p:ph type="ctrTitle"/>
          </p:nvPr>
        </p:nvSpPr>
        <p:spPr>
          <a:xfrm>
            <a:off x="8022021" y="3231931"/>
            <a:ext cx="3852041" cy="1834056"/>
          </a:xfrm>
        </p:spPr>
        <p:txBody>
          <a:bodyPr>
            <a:normAutofit/>
          </a:bodyPr>
          <a:lstStyle/>
          <a:p>
            <a:r>
              <a:rPr lang="es-ES" sz="3100" b="1" dirty="0">
                <a:latin typeface="Comic Sans MS"/>
                <a:cs typeface="Comic Sans MS"/>
              </a:rPr>
              <a:t>Física I</a:t>
            </a:r>
            <a:br>
              <a:rPr lang="es-ES" sz="3100" b="1" dirty="0">
                <a:latin typeface="Comic Sans MS"/>
                <a:cs typeface="Comic Sans MS"/>
              </a:rPr>
            </a:br>
            <a:r>
              <a:rPr lang="es-ES" sz="3100" b="1" dirty="0">
                <a:latin typeface="Comic Sans MS"/>
                <a:cs typeface="Comic Sans MS"/>
              </a:rPr>
              <a:t>Escuela Naval A. Prat</a:t>
            </a:r>
            <a:br>
              <a:rPr lang="es-ES" sz="3100" b="1">
                <a:latin typeface="Comic Sans MS"/>
                <a:cs typeface="Comic Sans MS"/>
              </a:rPr>
            </a:br>
            <a:r>
              <a:rPr lang="es-ES" sz="3100" b="1">
                <a:latin typeface="Comic Sans MS"/>
                <a:cs typeface="Comic Sans MS"/>
              </a:rPr>
              <a:t>2S-2026 </a:t>
            </a:r>
            <a:endParaRPr lang="en-GB" sz="3100" b="1" dirty="0">
              <a:latin typeface="Comic Sans MS"/>
              <a:cs typeface="Comic Sans MS"/>
            </a:endParaRPr>
          </a:p>
        </p:txBody>
      </p:sp>
      <p:cxnSp>
        <p:nvCxnSpPr>
          <p:cNvPr id="28" name="Straight Connector 23">
            <a:extLst>
              <a:ext uri="{FF2B5EF4-FFF2-40B4-BE49-F238E27FC236}">
                <a16:creationId xmlns:a16="http://schemas.microsoft.com/office/drawing/2014/main" id="{BCDAEC91-5BCE-4B55-9CC0-43EF94CB734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9480331" y="5123793"/>
            <a:ext cx="935420" cy="0"/>
          </a:xfrm>
          <a:prstGeom prst="line">
            <a:avLst/>
          </a:prstGeom>
          <a:ln w="25400" cap="sq">
            <a:solidFill>
              <a:schemeClr val="tx1">
                <a:lumMod val="85000"/>
                <a:lumOff val="15000"/>
              </a:schemeClr>
            </a:solidFill>
            <a:beve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2572900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4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62F44C3F-77F8-154F-950C-D2A72BD6E140}"/>
              </a:ext>
            </a:extLst>
          </p:cNvPr>
          <p:cNvSpPr>
            <a:spLocks noGrp="1"/>
          </p:cNvSpPr>
          <p:nvPr>
            <p:ph type="title"/>
          </p:nvPr>
        </p:nvSpPr>
        <p:spPr>
          <a:xfrm>
            <a:off x="808638" y="386930"/>
            <a:ext cx="9236700" cy="1188950"/>
          </a:xfrm>
        </p:spPr>
        <p:txBody>
          <a:bodyPr anchor="b">
            <a:normAutofit/>
          </a:bodyPr>
          <a:lstStyle/>
          <a:p>
            <a:r>
              <a:rPr lang="es-ES" sz="5400" dirty="0">
                <a:solidFill>
                  <a:srgbClr val="002060"/>
                </a:solidFill>
                <a:latin typeface="Arial" panose="020B0604020202020204" pitchFamily="34" charset="0"/>
                <a:cs typeface="Arial" panose="020B0604020202020204" pitchFamily="34" charset="0"/>
              </a:rPr>
              <a:t>Presentación del curso</a:t>
            </a:r>
            <a:endParaRPr lang="en-GB" sz="5400" dirty="0">
              <a:solidFill>
                <a:srgbClr val="002060"/>
              </a:solidFill>
              <a:latin typeface="Arial" panose="020B0604020202020204" pitchFamily="34" charset="0"/>
              <a:cs typeface="Arial" panose="020B0604020202020204" pitchFamily="34" charset="0"/>
            </a:endParaRPr>
          </a:p>
        </p:txBody>
      </p:sp>
      <p:sp>
        <p:nvSpPr>
          <p:cNvPr id="5" name="Content Placeholder 2">
            <a:extLst>
              <a:ext uri="{FF2B5EF4-FFF2-40B4-BE49-F238E27FC236}">
                <a16:creationId xmlns:a16="http://schemas.microsoft.com/office/drawing/2014/main" id="{31DB3CB2-DE66-4340-BC0F-8DB07FC603FF}"/>
              </a:ext>
            </a:extLst>
          </p:cNvPr>
          <p:cNvSpPr>
            <a:spLocks noGrp="1"/>
          </p:cNvSpPr>
          <p:nvPr>
            <p:ph idx="1"/>
          </p:nvPr>
        </p:nvSpPr>
        <p:spPr>
          <a:xfrm>
            <a:off x="793660" y="2599509"/>
            <a:ext cx="10143668" cy="3435531"/>
          </a:xfrm>
        </p:spPr>
        <p:txBody>
          <a:bodyPr anchor="ctr">
            <a:normAutofit lnSpcReduction="10000"/>
          </a:bodyPr>
          <a:lstStyle/>
          <a:p>
            <a:r>
              <a:rPr lang="es-ES" sz="1700" b="1" dirty="0">
                <a:solidFill>
                  <a:srgbClr val="002060"/>
                </a:solidFill>
                <a:latin typeface="Arial" panose="020B0604020202020204" pitchFamily="34" charset="0"/>
                <a:cs typeface="Arial" panose="020B0604020202020204" pitchFamily="34" charset="0"/>
              </a:rPr>
              <a:t>Profesor: Damaris Arancibia </a:t>
            </a:r>
            <a:r>
              <a:rPr lang="es-ES" sz="1700" b="1" dirty="0" err="1">
                <a:solidFill>
                  <a:srgbClr val="002060"/>
                </a:solidFill>
                <a:latin typeface="Arial" panose="020B0604020202020204" pitchFamily="34" charset="0"/>
                <a:cs typeface="Arial" panose="020B0604020202020204" pitchFamily="34" charset="0"/>
              </a:rPr>
              <a:t>Bacelli</a:t>
            </a:r>
            <a:r>
              <a:rPr lang="es-ES" sz="1700" b="1" dirty="0">
                <a:solidFill>
                  <a:srgbClr val="002060"/>
                </a:solidFill>
                <a:latin typeface="Arial" panose="020B0604020202020204" pitchFamily="34" charset="0"/>
                <a:cs typeface="Arial" panose="020B0604020202020204" pitchFamily="34" charset="0"/>
              </a:rPr>
              <a:t>, Nelson Ríos Pacheco, Héctor Jaime Fuenzalida</a:t>
            </a:r>
          </a:p>
          <a:p>
            <a:r>
              <a:rPr lang="es-ES" sz="1700" b="1" dirty="0">
                <a:solidFill>
                  <a:srgbClr val="002060"/>
                </a:solidFill>
                <a:latin typeface="Arial" panose="020B0604020202020204" pitchFamily="34" charset="0"/>
                <a:cs typeface="Arial" panose="020B0604020202020204" pitchFamily="34" charset="0"/>
              </a:rPr>
              <a:t>2 h teoría + 2 h Laboratorio </a:t>
            </a:r>
          </a:p>
          <a:p>
            <a:r>
              <a:rPr lang="es-ES" sz="1700" b="1" dirty="0">
                <a:solidFill>
                  <a:srgbClr val="002060"/>
                </a:solidFill>
                <a:latin typeface="Arial" panose="020B0604020202020204" pitchFamily="34" charset="0"/>
                <a:cs typeface="Arial" panose="020B0604020202020204" pitchFamily="34" charset="0"/>
              </a:rPr>
              <a:t>Evaluación: 3 pruebas + (promedio  Laboratorio-CUC)</a:t>
            </a:r>
          </a:p>
          <a:p>
            <a:r>
              <a:rPr lang="es-ES" sz="1700" b="1" dirty="0">
                <a:solidFill>
                  <a:srgbClr val="002060"/>
                </a:solidFill>
                <a:latin typeface="Arial" panose="020B0604020202020204" pitchFamily="34" charset="0"/>
                <a:cs typeface="Arial" panose="020B0604020202020204" pitchFamily="34" charset="0"/>
              </a:rPr>
              <a:t>Contenidos: </a:t>
            </a:r>
          </a:p>
          <a:p>
            <a:pPr marL="400050" lvl="1" indent="0">
              <a:buNone/>
            </a:pPr>
            <a:r>
              <a:rPr lang="es-ES" sz="1700" dirty="0">
                <a:solidFill>
                  <a:srgbClr val="002060"/>
                </a:solidFill>
                <a:latin typeface="Arial" panose="020B0604020202020204" pitchFamily="34" charset="0"/>
                <a:cs typeface="Arial" panose="020B0604020202020204" pitchFamily="34" charset="0"/>
              </a:rPr>
              <a:t>Magnitudes y cantidades físicas</a:t>
            </a:r>
          </a:p>
          <a:p>
            <a:pPr marL="400050" lvl="1" indent="0">
              <a:buNone/>
            </a:pPr>
            <a:r>
              <a:rPr lang="es-ES" sz="1700" dirty="0">
                <a:solidFill>
                  <a:srgbClr val="002060"/>
                </a:solidFill>
                <a:latin typeface="Arial" panose="020B0604020202020204" pitchFamily="34" charset="0"/>
                <a:cs typeface="Arial" panose="020B0604020202020204" pitchFamily="34" charset="0"/>
              </a:rPr>
              <a:t>Sistemas de unidades</a:t>
            </a:r>
          </a:p>
          <a:p>
            <a:pPr marL="400050" lvl="1" indent="0">
              <a:buNone/>
            </a:pPr>
            <a:r>
              <a:rPr lang="es-ES" sz="1700" dirty="0">
                <a:solidFill>
                  <a:srgbClr val="002060"/>
                </a:solidFill>
                <a:latin typeface="Arial" panose="020B0604020202020204" pitchFamily="34" charset="0"/>
                <a:cs typeface="Arial" panose="020B0604020202020204" pitchFamily="34" charset="0"/>
              </a:rPr>
              <a:t>Transformación de unidades  </a:t>
            </a:r>
          </a:p>
          <a:p>
            <a:pPr marL="400050" lvl="1" indent="0">
              <a:buNone/>
            </a:pPr>
            <a:r>
              <a:rPr lang="es-ES" sz="1700" dirty="0">
                <a:solidFill>
                  <a:srgbClr val="002060"/>
                </a:solidFill>
                <a:latin typeface="Arial" panose="020B0604020202020204" pitchFamily="34" charset="0"/>
                <a:cs typeface="Arial" panose="020B0604020202020204" pitchFamily="34" charset="0"/>
              </a:rPr>
              <a:t>Análisis dimensional </a:t>
            </a:r>
          </a:p>
          <a:p>
            <a:pPr marL="400050" lvl="1" indent="0">
              <a:buNone/>
            </a:pPr>
            <a:r>
              <a:rPr lang="es-ES" sz="1700" dirty="0">
                <a:solidFill>
                  <a:srgbClr val="002060"/>
                </a:solidFill>
                <a:latin typeface="Arial" panose="020B0604020202020204" pitchFamily="34" charset="0"/>
                <a:cs typeface="Arial" panose="020B0604020202020204" pitchFamily="34" charset="0"/>
              </a:rPr>
              <a:t>Medición y error</a:t>
            </a:r>
          </a:p>
          <a:p>
            <a:pPr marL="400050" lvl="1" indent="0">
              <a:buNone/>
            </a:pPr>
            <a:r>
              <a:rPr lang="es-ES" sz="1700" dirty="0">
                <a:solidFill>
                  <a:srgbClr val="002060"/>
                </a:solidFill>
                <a:latin typeface="Arial" panose="020B0604020202020204" pitchFamily="34" charset="0"/>
                <a:cs typeface="Arial" panose="020B0604020202020204" pitchFamily="34" charset="0"/>
              </a:rPr>
              <a:t>Diseño de modelos físicos</a:t>
            </a:r>
          </a:p>
          <a:p>
            <a:pPr marL="400050" lvl="1" indent="0">
              <a:buNone/>
            </a:pPr>
            <a:r>
              <a:rPr lang="es-ES" sz="1700" dirty="0">
                <a:solidFill>
                  <a:srgbClr val="002060"/>
                </a:solidFill>
                <a:latin typeface="Arial" panose="020B0604020202020204" pitchFamily="34" charset="0"/>
                <a:cs typeface="Arial" panose="020B0604020202020204" pitchFamily="34" charset="0"/>
              </a:rPr>
              <a:t> </a:t>
            </a:r>
          </a:p>
          <a:p>
            <a:pPr marL="400050" lvl="1" indent="0">
              <a:buNone/>
            </a:pPr>
            <a:endParaRPr lang="es-ES" sz="1700" b="1" dirty="0">
              <a:latin typeface="Comic Sans MS"/>
              <a:cs typeface="Comic Sans MS"/>
            </a:endParaRPr>
          </a:p>
          <a:p>
            <a:pPr marL="0" indent="0">
              <a:buNone/>
            </a:pPr>
            <a:endParaRPr lang="es-ES" sz="1700" dirty="0"/>
          </a:p>
          <a:p>
            <a:endParaRPr lang="en-GB" sz="1700" dirty="0"/>
          </a:p>
        </p:txBody>
      </p:sp>
    </p:spTree>
    <p:extLst>
      <p:ext uri="{BB962C8B-B14F-4D97-AF65-F5344CB8AC3E}">
        <p14:creationId xmlns:p14="http://schemas.microsoft.com/office/powerpoint/2010/main" val="198297910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uadroTexto 2">
            <a:extLst>
              <a:ext uri="{FF2B5EF4-FFF2-40B4-BE49-F238E27FC236}">
                <a16:creationId xmlns:a16="http://schemas.microsoft.com/office/drawing/2014/main" id="{449D477B-0AB3-4F48-821E-C902DA4C00B7}"/>
              </a:ext>
            </a:extLst>
          </p:cNvPr>
          <p:cNvSpPr txBox="1"/>
          <p:nvPr/>
        </p:nvSpPr>
        <p:spPr>
          <a:xfrm>
            <a:off x="351889" y="2686506"/>
            <a:ext cx="4370568" cy="1754326"/>
          </a:xfrm>
          <a:prstGeom prst="rect">
            <a:avLst/>
          </a:prstGeom>
          <a:noFill/>
        </p:spPr>
        <p:txBody>
          <a:bodyPr wrap="square" rtlCol="0">
            <a:spAutoFit/>
          </a:bodyPr>
          <a:lstStyle/>
          <a:p>
            <a:r>
              <a:rPr lang="es-CL" dirty="0">
                <a:solidFill>
                  <a:srgbClr val="0070C0"/>
                </a:solidFill>
                <a:latin typeface="Comic Sans MS" panose="030F0902030302020204" pitchFamily="66" charset="0"/>
              </a:rPr>
              <a:t>El físico no sólo observa y describe los fenómenos que suceden a su alrededor como un cronista, también los mide, los evalúa y formula leyes y teorías que los explican o que permiten predecir sus efectos.</a:t>
            </a:r>
          </a:p>
        </p:txBody>
      </p:sp>
      <p:sp>
        <p:nvSpPr>
          <p:cNvPr id="6" name="Rectángulo 5">
            <a:extLst>
              <a:ext uri="{FF2B5EF4-FFF2-40B4-BE49-F238E27FC236}">
                <a16:creationId xmlns:a16="http://schemas.microsoft.com/office/drawing/2014/main" id="{9BDD16B5-693A-CE45-8079-9A909DB9057E}"/>
              </a:ext>
            </a:extLst>
          </p:cNvPr>
          <p:cNvSpPr/>
          <p:nvPr/>
        </p:nvSpPr>
        <p:spPr>
          <a:xfrm>
            <a:off x="308758" y="418145"/>
            <a:ext cx="10474037" cy="707886"/>
          </a:xfrm>
          <a:prstGeom prst="rect">
            <a:avLst/>
          </a:prstGeom>
        </p:spPr>
        <p:txBody>
          <a:bodyPr wrap="square">
            <a:spAutoFit/>
          </a:bodyPr>
          <a:lstStyle/>
          <a:p>
            <a:r>
              <a:rPr lang="es-CL" sz="4000" b="1" dirty="0">
                <a:solidFill>
                  <a:srgbClr val="002060"/>
                </a:solidFill>
                <a:latin typeface="Comic Sans MS" panose="030F0902030302020204" pitchFamily="66" charset="0"/>
              </a:rPr>
              <a:t>La Física como ciencia experimental</a:t>
            </a:r>
          </a:p>
        </p:txBody>
      </p:sp>
      <p:sp>
        <p:nvSpPr>
          <p:cNvPr id="8" name="CuadroTexto 7">
            <a:extLst>
              <a:ext uri="{FF2B5EF4-FFF2-40B4-BE49-F238E27FC236}">
                <a16:creationId xmlns:a16="http://schemas.microsoft.com/office/drawing/2014/main" id="{09389202-AB6D-6141-8710-BCD847C482B4}"/>
              </a:ext>
            </a:extLst>
          </p:cNvPr>
          <p:cNvSpPr txBox="1"/>
          <p:nvPr/>
        </p:nvSpPr>
        <p:spPr>
          <a:xfrm>
            <a:off x="351890" y="1210386"/>
            <a:ext cx="10437471" cy="923330"/>
          </a:xfrm>
          <a:prstGeom prst="rect">
            <a:avLst/>
          </a:prstGeom>
          <a:noFill/>
        </p:spPr>
        <p:txBody>
          <a:bodyPr wrap="square" rtlCol="0" anchor="t">
            <a:spAutoFit/>
          </a:bodyPr>
          <a:lstStyle/>
          <a:p>
            <a:pPr algn="just"/>
            <a:r>
              <a:rPr lang="es-CL" dirty="0">
                <a:solidFill>
                  <a:srgbClr val="C00000"/>
                </a:solidFill>
                <a:latin typeface="Comic Sans MS" panose="030F0902030302020204" pitchFamily="66" charset="0"/>
              </a:rPr>
              <a:t>La Física es, entre todas las ciencias naturales, la más general y ambiciosa, ya que pretende dar </a:t>
            </a:r>
            <a:endParaRPr lang="es-ES" dirty="0"/>
          </a:p>
          <a:p>
            <a:pPr algn="just"/>
            <a:r>
              <a:rPr lang="es-CL" dirty="0">
                <a:solidFill>
                  <a:srgbClr val="C00000"/>
                </a:solidFill>
                <a:latin typeface="Comic Sans MS" panose="030F0902030302020204" pitchFamily="66" charset="0"/>
              </a:rPr>
              <a:t>explicaciones, sobre la base de la menor cantidad posible de principios, de todos los fenómenos </a:t>
            </a:r>
          </a:p>
          <a:p>
            <a:pPr algn="just"/>
            <a:r>
              <a:rPr lang="es-CL" dirty="0">
                <a:solidFill>
                  <a:srgbClr val="C00000"/>
                </a:solidFill>
                <a:latin typeface="Comic Sans MS" panose="030F0902030302020204" pitchFamily="66" charset="0"/>
              </a:rPr>
              <a:t>que ocurren en el universo.</a:t>
            </a:r>
            <a:endParaRPr lang="es-CL" dirty="0">
              <a:solidFill>
                <a:srgbClr val="C00000"/>
              </a:solidFill>
              <a:cs typeface="Calibri"/>
            </a:endParaRPr>
          </a:p>
        </p:txBody>
      </p:sp>
      <p:pic>
        <p:nvPicPr>
          <p:cNvPr id="4" name="Imagen 4" descr="Imagen que contiene texto&#10;&#10;Descripción generada con confianza muy alta">
            <a:extLst>
              <a:ext uri="{FF2B5EF4-FFF2-40B4-BE49-F238E27FC236}">
                <a16:creationId xmlns:a16="http://schemas.microsoft.com/office/drawing/2014/main" id="{349ACF3D-09B6-4F6A-94CD-A2F0B9AD4AD4}"/>
              </a:ext>
            </a:extLst>
          </p:cNvPr>
          <p:cNvPicPr>
            <a:picLocks noChangeAspect="1"/>
          </p:cNvPicPr>
          <p:nvPr/>
        </p:nvPicPr>
        <p:blipFill>
          <a:blip r:embed="rId2"/>
          <a:stretch>
            <a:fillRect/>
          </a:stretch>
        </p:blipFill>
        <p:spPr>
          <a:xfrm>
            <a:off x="5472023" y="2197713"/>
            <a:ext cx="5331124" cy="4015328"/>
          </a:xfrm>
          <a:prstGeom prst="rect">
            <a:avLst/>
          </a:prstGeom>
        </p:spPr>
      </p:pic>
    </p:spTree>
    <p:extLst>
      <p:ext uri="{BB962C8B-B14F-4D97-AF65-F5344CB8AC3E}">
        <p14:creationId xmlns:p14="http://schemas.microsoft.com/office/powerpoint/2010/main" val="33376249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2" presetClass="entr" presetSubtype="4" fill="hold" nodeType="click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additive="base">
                                        <p:cTn id="15" dur="500" fill="hold"/>
                                        <p:tgtEl>
                                          <p:spTgt spid="4"/>
                                        </p:tgtEl>
                                        <p:attrNameLst>
                                          <p:attrName>ppt_x</p:attrName>
                                        </p:attrNameLst>
                                      </p:cBhvr>
                                      <p:tavLst>
                                        <p:tav tm="0">
                                          <p:val>
                                            <p:strVal val="#ppt_x"/>
                                          </p:val>
                                        </p:tav>
                                        <p:tav tm="100000">
                                          <p:val>
                                            <p:strVal val="#ppt_x"/>
                                          </p:val>
                                        </p:tav>
                                      </p:tavLst>
                                    </p:anim>
                                    <p:anim calcmode="lin" valueType="num">
                                      <p:cBhvr additive="base">
                                        <p:cTn id="16"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8"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lassical physics - Wikipedia">
            <a:extLst>
              <a:ext uri="{FF2B5EF4-FFF2-40B4-BE49-F238E27FC236}">
                <a16:creationId xmlns:a16="http://schemas.microsoft.com/office/drawing/2014/main" id="{94B675BD-3545-FC48-ABD1-384783026F1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681037"/>
            <a:ext cx="12192000" cy="54959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0366360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ángulo 3">
            <a:extLst>
              <a:ext uri="{FF2B5EF4-FFF2-40B4-BE49-F238E27FC236}">
                <a16:creationId xmlns:a16="http://schemas.microsoft.com/office/drawing/2014/main" id="{0205FACB-8BF2-1049-87F6-D57F644AE631}"/>
              </a:ext>
            </a:extLst>
          </p:cNvPr>
          <p:cNvSpPr/>
          <p:nvPr/>
        </p:nvSpPr>
        <p:spPr>
          <a:xfrm>
            <a:off x="255918" y="2672692"/>
            <a:ext cx="10818482" cy="1077218"/>
          </a:xfrm>
          <a:prstGeom prst="rect">
            <a:avLst/>
          </a:prstGeom>
        </p:spPr>
        <p:txBody>
          <a:bodyPr wrap="square">
            <a:spAutoFit/>
          </a:bodyPr>
          <a:lstStyle/>
          <a:p>
            <a:r>
              <a:rPr lang="es-ES" sz="3200" dirty="0">
                <a:solidFill>
                  <a:srgbClr val="002060"/>
                </a:solidFill>
                <a:latin typeface="Comic Sans MS" panose="030F0902030302020204" pitchFamily="66" charset="0"/>
              </a:rPr>
              <a:t>Un dígito es un símbolo único utilizado para construir un número de una sola cifra.</a:t>
            </a:r>
            <a:endParaRPr lang="es-CL" sz="3200" b="0" i="0" dirty="0">
              <a:solidFill>
                <a:srgbClr val="333333"/>
              </a:solidFill>
              <a:effectLst/>
              <a:latin typeface="Comic Sans MS" panose="030F0902030302020204" pitchFamily="66" charset="0"/>
            </a:endParaRPr>
          </a:p>
        </p:txBody>
      </p:sp>
      <p:sp>
        <p:nvSpPr>
          <p:cNvPr id="5" name="Rectángulo 4">
            <a:extLst>
              <a:ext uri="{FF2B5EF4-FFF2-40B4-BE49-F238E27FC236}">
                <a16:creationId xmlns:a16="http://schemas.microsoft.com/office/drawing/2014/main" id="{CDEAF274-E1CB-D242-9B58-11019C82238C}"/>
              </a:ext>
            </a:extLst>
          </p:cNvPr>
          <p:cNvSpPr/>
          <p:nvPr/>
        </p:nvSpPr>
        <p:spPr>
          <a:xfrm>
            <a:off x="255918" y="551934"/>
            <a:ext cx="2743059" cy="584775"/>
          </a:xfrm>
          <a:prstGeom prst="rect">
            <a:avLst/>
          </a:prstGeom>
        </p:spPr>
        <p:txBody>
          <a:bodyPr wrap="none">
            <a:spAutoFit/>
          </a:bodyPr>
          <a:lstStyle/>
          <a:p>
            <a:pPr fontAlgn="base"/>
            <a:r>
              <a:rPr lang="es-ES" sz="3200" b="1" dirty="0">
                <a:solidFill>
                  <a:srgbClr val="002060"/>
                </a:solidFill>
                <a:latin typeface="Comic Sans MS" panose="030F0902030302020204" pitchFamily="66" charset="0"/>
              </a:rPr>
              <a:t>Dígito y cifra</a:t>
            </a:r>
            <a:endParaRPr lang="es-CL" sz="3200" b="1" i="0" dirty="0">
              <a:solidFill>
                <a:srgbClr val="002060"/>
              </a:solidFill>
              <a:effectLst/>
              <a:latin typeface="Comic Sans MS" panose="030F0902030302020204" pitchFamily="66" charset="0"/>
            </a:endParaRPr>
          </a:p>
        </p:txBody>
      </p:sp>
      <p:sp>
        <p:nvSpPr>
          <p:cNvPr id="6" name="Rectángulo 5">
            <a:extLst>
              <a:ext uri="{FF2B5EF4-FFF2-40B4-BE49-F238E27FC236}">
                <a16:creationId xmlns:a16="http://schemas.microsoft.com/office/drawing/2014/main" id="{93364EDD-4B4B-F646-9738-2828B37B3247}"/>
              </a:ext>
            </a:extLst>
          </p:cNvPr>
          <p:cNvSpPr/>
          <p:nvPr/>
        </p:nvSpPr>
        <p:spPr>
          <a:xfrm>
            <a:off x="255918" y="3785978"/>
            <a:ext cx="11059782" cy="1077218"/>
          </a:xfrm>
          <a:prstGeom prst="rect">
            <a:avLst/>
          </a:prstGeom>
        </p:spPr>
        <p:txBody>
          <a:bodyPr wrap="square">
            <a:spAutoFit/>
          </a:bodyPr>
          <a:lstStyle/>
          <a:p>
            <a:r>
              <a:rPr lang="es-ES" sz="3200" dirty="0">
                <a:solidFill>
                  <a:srgbClr val="FF0000"/>
                </a:solidFill>
                <a:latin typeface="Comic Sans MS" panose="030F0902030302020204" pitchFamily="66" charset="0"/>
              </a:rPr>
              <a:t>0, 1, 2, 3, 4, 5, 6, 7, 8 y 9 </a:t>
            </a:r>
            <a:r>
              <a:rPr lang="es-ES" sz="3200" dirty="0">
                <a:solidFill>
                  <a:srgbClr val="002060"/>
                </a:solidFill>
                <a:latin typeface="Comic Sans MS" panose="030F0902030302020204" pitchFamily="66" charset="0"/>
              </a:rPr>
              <a:t>son los diez dígitos que usamos diariamente para escribir cualquier número</a:t>
            </a:r>
            <a:endParaRPr lang="es-CL" sz="3200" dirty="0"/>
          </a:p>
        </p:txBody>
      </p:sp>
      <p:sp>
        <p:nvSpPr>
          <p:cNvPr id="8" name="Rectángulo 7">
            <a:extLst>
              <a:ext uri="{FF2B5EF4-FFF2-40B4-BE49-F238E27FC236}">
                <a16:creationId xmlns:a16="http://schemas.microsoft.com/office/drawing/2014/main" id="{728A52D6-4BC3-9647-BEDD-C801D80339DC}"/>
              </a:ext>
            </a:extLst>
          </p:cNvPr>
          <p:cNvSpPr/>
          <p:nvPr/>
        </p:nvSpPr>
        <p:spPr>
          <a:xfrm>
            <a:off x="4792513" y="4919534"/>
            <a:ext cx="1237291" cy="707886"/>
          </a:xfrm>
          <a:prstGeom prst="rect">
            <a:avLst/>
          </a:prstGeom>
        </p:spPr>
        <p:txBody>
          <a:bodyPr wrap="square">
            <a:spAutoFit/>
          </a:bodyPr>
          <a:lstStyle/>
          <a:p>
            <a:r>
              <a:rPr lang="es-ES" sz="4000" dirty="0">
                <a:solidFill>
                  <a:srgbClr val="FF0000"/>
                </a:solidFill>
                <a:latin typeface="Comic Sans MS" panose="030F0902030302020204" pitchFamily="66" charset="0"/>
              </a:rPr>
              <a:t>3,14 </a:t>
            </a:r>
            <a:endParaRPr lang="es-CL" sz="4000" dirty="0">
              <a:solidFill>
                <a:srgbClr val="FF0000"/>
              </a:solidFill>
              <a:latin typeface="Comic Sans MS" panose="030F0902030302020204" pitchFamily="66" charset="0"/>
            </a:endParaRPr>
          </a:p>
        </p:txBody>
      </p:sp>
      <p:sp>
        <p:nvSpPr>
          <p:cNvPr id="9" name="Rectángulo 8">
            <a:extLst>
              <a:ext uri="{FF2B5EF4-FFF2-40B4-BE49-F238E27FC236}">
                <a16:creationId xmlns:a16="http://schemas.microsoft.com/office/drawing/2014/main" id="{76433546-8D47-934F-BE71-8FBBF1C16088}"/>
              </a:ext>
            </a:extLst>
          </p:cNvPr>
          <p:cNvSpPr/>
          <p:nvPr/>
        </p:nvSpPr>
        <p:spPr>
          <a:xfrm>
            <a:off x="3663088" y="6139934"/>
            <a:ext cx="801823" cy="369332"/>
          </a:xfrm>
          <a:prstGeom prst="rect">
            <a:avLst/>
          </a:prstGeom>
        </p:spPr>
        <p:txBody>
          <a:bodyPr wrap="none">
            <a:spAutoFit/>
          </a:bodyPr>
          <a:lstStyle/>
          <a:p>
            <a:r>
              <a:rPr lang="es-ES" dirty="0">
                <a:solidFill>
                  <a:srgbClr val="002060"/>
                </a:solidFill>
                <a:latin typeface="Comic Sans MS" panose="030F0902030302020204" pitchFamily="66" charset="0"/>
              </a:rPr>
              <a:t>dígito</a:t>
            </a:r>
            <a:endParaRPr lang="es-CL" dirty="0"/>
          </a:p>
        </p:txBody>
      </p:sp>
      <p:sp>
        <p:nvSpPr>
          <p:cNvPr id="10" name="Rectángulo 9">
            <a:extLst>
              <a:ext uri="{FF2B5EF4-FFF2-40B4-BE49-F238E27FC236}">
                <a16:creationId xmlns:a16="http://schemas.microsoft.com/office/drawing/2014/main" id="{8ECB1637-9936-E54B-9B70-609B09DFF179}"/>
              </a:ext>
            </a:extLst>
          </p:cNvPr>
          <p:cNvSpPr/>
          <p:nvPr/>
        </p:nvSpPr>
        <p:spPr>
          <a:xfrm>
            <a:off x="5010246" y="6152178"/>
            <a:ext cx="801823" cy="369332"/>
          </a:xfrm>
          <a:prstGeom prst="rect">
            <a:avLst/>
          </a:prstGeom>
        </p:spPr>
        <p:txBody>
          <a:bodyPr wrap="none">
            <a:spAutoFit/>
          </a:bodyPr>
          <a:lstStyle/>
          <a:p>
            <a:r>
              <a:rPr lang="es-ES" dirty="0">
                <a:solidFill>
                  <a:srgbClr val="002060"/>
                </a:solidFill>
                <a:latin typeface="Comic Sans MS" panose="030F0902030302020204" pitchFamily="66" charset="0"/>
              </a:rPr>
              <a:t>dígito</a:t>
            </a:r>
            <a:endParaRPr lang="es-CL" dirty="0"/>
          </a:p>
        </p:txBody>
      </p:sp>
      <p:sp>
        <p:nvSpPr>
          <p:cNvPr id="11" name="Rectángulo 10">
            <a:extLst>
              <a:ext uri="{FF2B5EF4-FFF2-40B4-BE49-F238E27FC236}">
                <a16:creationId xmlns:a16="http://schemas.microsoft.com/office/drawing/2014/main" id="{75BB40F5-EC1B-214B-B37A-A4693F62EA37}"/>
              </a:ext>
            </a:extLst>
          </p:cNvPr>
          <p:cNvSpPr/>
          <p:nvPr/>
        </p:nvSpPr>
        <p:spPr>
          <a:xfrm>
            <a:off x="6495188" y="6139934"/>
            <a:ext cx="801823" cy="369332"/>
          </a:xfrm>
          <a:prstGeom prst="rect">
            <a:avLst/>
          </a:prstGeom>
        </p:spPr>
        <p:txBody>
          <a:bodyPr wrap="none">
            <a:spAutoFit/>
          </a:bodyPr>
          <a:lstStyle/>
          <a:p>
            <a:r>
              <a:rPr lang="es-ES" dirty="0">
                <a:solidFill>
                  <a:srgbClr val="002060"/>
                </a:solidFill>
                <a:latin typeface="Comic Sans MS" panose="030F0902030302020204" pitchFamily="66" charset="0"/>
              </a:rPr>
              <a:t>dígito</a:t>
            </a:r>
            <a:endParaRPr lang="es-CL" dirty="0"/>
          </a:p>
        </p:txBody>
      </p:sp>
      <p:cxnSp>
        <p:nvCxnSpPr>
          <p:cNvPr id="13" name="Conector recto de flecha 12">
            <a:extLst>
              <a:ext uri="{FF2B5EF4-FFF2-40B4-BE49-F238E27FC236}">
                <a16:creationId xmlns:a16="http://schemas.microsoft.com/office/drawing/2014/main" id="{44C7F5D7-5980-904A-BA00-A10E881284E2}"/>
              </a:ext>
            </a:extLst>
          </p:cNvPr>
          <p:cNvCxnSpPr/>
          <p:nvPr/>
        </p:nvCxnSpPr>
        <p:spPr>
          <a:xfrm flipV="1">
            <a:off x="4191000" y="5511800"/>
            <a:ext cx="698500" cy="628134"/>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5" name="Conector recto de flecha 14">
            <a:extLst>
              <a:ext uri="{FF2B5EF4-FFF2-40B4-BE49-F238E27FC236}">
                <a16:creationId xmlns:a16="http://schemas.microsoft.com/office/drawing/2014/main" id="{3522DFE9-6F4A-5740-9D62-1876C63D473D}"/>
              </a:ext>
            </a:extLst>
          </p:cNvPr>
          <p:cNvCxnSpPr>
            <a:stCxn id="10" idx="0"/>
            <a:endCxn id="8" idx="2"/>
          </p:cNvCxnSpPr>
          <p:nvPr/>
        </p:nvCxnSpPr>
        <p:spPr>
          <a:xfrm flipV="1">
            <a:off x="5411158" y="5627420"/>
            <a:ext cx="1" cy="524758"/>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7" name="Conector recto de flecha 16">
            <a:extLst>
              <a:ext uri="{FF2B5EF4-FFF2-40B4-BE49-F238E27FC236}">
                <a16:creationId xmlns:a16="http://schemas.microsoft.com/office/drawing/2014/main" id="{5DDA90FB-1205-F74D-82D7-9C967FCBB126}"/>
              </a:ext>
            </a:extLst>
          </p:cNvPr>
          <p:cNvCxnSpPr/>
          <p:nvPr/>
        </p:nvCxnSpPr>
        <p:spPr>
          <a:xfrm flipH="1" flipV="1">
            <a:off x="5812069" y="5511800"/>
            <a:ext cx="893531" cy="628134"/>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18" name="Rectángulo 17">
                <a:extLst>
                  <a:ext uri="{FF2B5EF4-FFF2-40B4-BE49-F238E27FC236}">
                    <a16:creationId xmlns:a16="http://schemas.microsoft.com/office/drawing/2014/main" id="{9EED40CD-00D7-E54F-9972-1B8E1308E589}"/>
                  </a:ext>
                </a:extLst>
              </p:cNvPr>
              <p:cNvSpPr/>
              <p:nvPr/>
            </p:nvSpPr>
            <p:spPr>
              <a:xfrm>
                <a:off x="255918" y="1191390"/>
                <a:ext cx="11186782" cy="1384995"/>
              </a:xfrm>
              <a:prstGeom prst="rect">
                <a:avLst/>
              </a:prstGeom>
            </p:spPr>
            <p:txBody>
              <a:bodyPr wrap="square">
                <a:spAutoFit/>
              </a:bodyPr>
              <a:lstStyle/>
              <a:p>
                <a:r>
                  <a:rPr lang="es-CL" sz="2800" dirty="0">
                    <a:solidFill>
                      <a:srgbClr val="0070C0"/>
                    </a:solidFill>
                    <a:latin typeface="Comic Sans MS" panose="030F0902030302020204" pitchFamily="66" charset="0"/>
                  </a:rPr>
                  <a:t>Se denomina </a:t>
                </a:r>
                <a:r>
                  <a:rPr lang="es-CL" sz="2800" b="1" dirty="0">
                    <a:solidFill>
                      <a:srgbClr val="0070C0"/>
                    </a:solidFill>
                    <a:latin typeface="Comic Sans MS" panose="030F0902030302020204" pitchFamily="66" charset="0"/>
                  </a:rPr>
                  <a:t>cifra,</a:t>
                </a:r>
                <a:r>
                  <a:rPr lang="es-CL" sz="2800" dirty="0">
                    <a:solidFill>
                      <a:srgbClr val="0070C0"/>
                    </a:solidFill>
                    <a:latin typeface="Comic Sans MS" panose="030F0902030302020204" pitchFamily="66" charset="0"/>
                  </a:rPr>
                  <a:t> </a:t>
                </a:r>
                <a:r>
                  <a:rPr lang="es-ES" sz="2800" dirty="0">
                    <a:solidFill>
                      <a:srgbClr val="0070C0"/>
                    </a:solidFill>
                    <a:latin typeface="Comic Sans MS" panose="030F0902030302020204" pitchFamily="66" charset="0"/>
                  </a:rPr>
                  <a:t>a la posición de un dígito dentro de un número. (por ejemplo, el número </a:t>
                </a:r>
                <a14:m>
                  <m:oMath xmlns:m="http://schemas.openxmlformats.org/officeDocument/2006/math">
                    <m:r>
                      <a:rPr lang="es-ES" sz="2800" b="0" i="1" smtClean="0">
                        <a:solidFill>
                          <a:srgbClr val="0070C0"/>
                        </a:solidFill>
                        <a:latin typeface="Cambria Math" panose="02040503050406030204" pitchFamily="18" charset="0"/>
                      </a:rPr>
                      <m:t>𝑒</m:t>
                    </m:r>
                    <m:r>
                      <a:rPr lang="es-ES" sz="2800" b="0" i="1" smtClean="0">
                        <a:solidFill>
                          <a:srgbClr val="0070C0"/>
                        </a:solidFill>
                        <a:latin typeface="Cambria Math" panose="02040503050406030204" pitchFamily="18" charset="0"/>
                      </a:rPr>
                      <m:t>=2,71828…</m:t>
                    </m:r>
                  </m:oMath>
                </a14:m>
                <a:r>
                  <a:rPr lang="es-CL" sz="2800" dirty="0">
                    <a:solidFill>
                      <a:srgbClr val="0070C0"/>
                    </a:solidFill>
                    <a:latin typeface="Comic Sans MS" panose="030F0902030302020204" pitchFamily="66" charset="0"/>
                  </a:rPr>
                  <a:t> el dígito “1” está ubicado en la cifra de la centésima, etc.</a:t>
                </a:r>
              </a:p>
            </p:txBody>
          </p:sp>
        </mc:Choice>
        <mc:Fallback xmlns="">
          <p:sp>
            <p:nvSpPr>
              <p:cNvPr id="18" name="Rectángulo 17">
                <a:extLst>
                  <a:ext uri="{FF2B5EF4-FFF2-40B4-BE49-F238E27FC236}">
                    <a16:creationId xmlns:a16="http://schemas.microsoft.com/office/drawing/2014/main" id="{9EED40CD-00D7-E54F-9972-1B8E1308E589}"/>
                  </a:ext>
                </a:extLst>
              </p:cNvPr>
              <p:cNvSpPr>
                <a:spLocks noRot="1" noChangeAspect="1" noMove="1" noResize="1" noEditPoints="1" noAdjustHandles="1" noChangeArrowheads="1" noChangeShapeType="1" noTextEdit="1"/>
              </p:cNvSpPr>
              <p:nvPr/>
            </p:nvSpPr>
            <p:spPr>
              <a:xfrm>
                <a:off x="255918" y="1191390"/>
                <a:ext cx="11186782" cy="1384995"/>
              </a:xfrm>
              <a:prstGeom prst="rect">
                <a:avLst/>
              </a:prstGeom>
              <a:blipFill>
                <a:blip r:embed="rId3"/>
                <a:stretch>
                  <a:fillRect l="-1135" t="-4505" r="-1135" b="-10811"/>
                </a:stretch>
              </a:blipFill>
            </p:spPr>
            <p:txBody>
              <a:bodyPr/>
              <a:lstStyle/>
              <a:p>
                <a:r>
                  <a:rPr lang="es-CL">
                    <a:noFill/>
                  </a:rPr>
                  <a:t> </a:t>
                </a:r>
              </a:p>
            </p:txBody>
          </p:sp>
        </mc:Fallback>
      </mc:AlternateContent>
      <p:sp>
        <p:nvSpPr>
          <p:cNvPr id="19" name="Rectángulo 18">
            <a:extLst>
              <a:ext uri="{FF2B5EF4-FFF2-40B4-BE49-F238E27FC236}">
                <a16:creationId xmlns:a16="http://schemas.microsoft.com/office/drawing/2014/main" id="{4D7FEC79-A9D9-6142-B4AE-B7CBCFA47821}"/>
              </a:ext>
            </a:extLst>
          </p:cNvPr>
          <p:cNvSpPr/>
          <p:nvPr/>
        </p:nvSpPr>
        <p:spPr>
          <a:xfrm>
            <a:off x="7058864" y="4936868"/>
            <a:ext cx="5133136" cy="523220"/>
          </a:xfrm>
          <a:prstGeom prst="rect">
            <a:avLst/>
          </a:prstGeom>
        </p:spPr>
        <p:txBody>
          <a:bodyPr wrap="none">
            <a:spAutoFit/>
          </a:bodyPr>
          <a:lstStyle/>
          <a:p>
            <a:r>
              <a:rPr lang="es-ES" sz="2800" b="1" dirty="0">
                <a:solidFill>
                  <a:srgbClr val="00B050"/>
                </a:solidFill>
                <a:latin typeface="Comic Sans MS" panose="030F0902030302020204" pitchFamily="66" charset="0"/>
              </a:rPr>
              <a:t>Se compone de tres cifras  </a:t>
            </a:r>
            <a:endParaRPr lang="es-CL" sz="2800" b="1" dirty="0">
              <a:solidFill>
                <a:srgbClr val="00B050"/>
              </a:solidFill>
            </a:endParaRPr>
          </a:p>
        </p:txBody>
      </p:sp>
    </p:spTree>
    <p:extLst>
      <p:ext uri="{BB962C8B-B14F-4D97-AF65-F5344CB8AC3E}">
        <p14:creationId xmlns:p14="http://schemas.microsoft.com/office/powerpoint/2010/main" val="12816589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additive="base">
                                        <p:cTn id="7" dur="500" fill="hold"/>
                                        <p:tgtEl>
                                          <p:spTgt spid="18"/>
                                        </p:tgtEl>
                                        <p:attrNameLst>
                                          <p:attrName>ppt_x</p:attrName>
                                        </p:attrNameLst>
                                      </p:cBhvr>
                                      <p:tavLst>
                                        <p:tav tm="0">
                                          <p:val>
                                            <p:strVal val="#ppt_x"/>
                                          </p:val>
                                        </p:tav>
                                        <p:tav tm="100000">
                                          <p:val>
                                            <p:strVal val="#ppt_x"/>
                                          </p:val>
                                        </p:tav>
                                      </p:tavLst>
                                    </p:anim>
                                    <p:anim calcmode="lin" valueType="num">
                                      <p:cBhvr additive="base">
                                        <p:cTn id="8"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2" presetClass="entr" presetSubtype="4"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p:tgtEl>
                                          <p:spTgt spid="4"/>
                                        </p:tgtEl>
                                        <p:attrNameLst>
                                          <p:attrName>ppt_y</p:attrName>
                                        </p:attrNameLst>
                                      </p:cBhvr>
                                      <p:tavLst>
                                        <p:tav tm="0">
                                          <p:val>
                                            <p:strVal val="#ppt_y+#ppt_h*1.125000"/>
                                          </p:val>
                                        </p:tav>
                                        <p:tav tm="100000">
                                          <p:val>
                                            <p:strVal val="#ppt_y"/>
                                          </p:val>
                                        </p:tav>
                                      </p:tavLst>
                                    </p:anim>
                                    <p:animEffect transition="in" filter="wipe(up)">
                                      <p:cBhvr>
                                        <p:cTn id="14" dur="500"/>
                                        <p:tgtEl>
                                          <p:spTgt spid="4"/>
                                        </p:tgtEl>
                                      </p:cBhvr>
                                    </p:animEffect>
                                  </p:childTnLst>
                                </p:cTn>
                              </p:par>
                            </p:childTnLst>
                          </p:cTn>
                        </p:par>
                      </p:childTnLst>
                    </p:cTn>
                  </p:par>
                  <p:par>
                    <p:cTn id="15" fill="hold">
                      <p:stCondLst>
                        <p:cond delay="indefinite"/>
                      </p:stCondLst>
                      <p:childTnLst>
                        <p:par>
                          <p:cTn id="16" fill="hold">
                            <p:stCondLst>
                              <p:cond delay="0"/>
                            </p:stCondLst>
                            <p:childTnLst>
                              <p:par>
                                <p:cTn id="17" presetID="12" presetClass="entr" presetSubtype="4"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500"/>
                                        <p:tgtEl>
                                          <p:spTgt spid="6"/>
                                        </p:tgtEl>
                                        <p:attrNameLst>
                                          <p:attrName>ppt_y</p:attrName>
                                        </p:attrNameLst>
                                      </p:cBhvr>
                                      <p:tavLst>
                                        <p:tav tm="0">
                                          <p:val>
                                            <p:strVal val="#ppt_y+#ppt_h*1.125000"/>
                                          </p:val>
                                        </p:tav>
                                        <p:tav tm="100000">
                                          <p:val>
                                            <p:strVal val="#ppt_y"/>
                                          </p:val>
                                        </p:tav>
                                      </p:tavLst>
                                    </p:anim>
                                    <p:animEffect transition="in" filter="wipe(up)">
                                      <p:cBhvr>
                                        <p:cTn id="20" dur="500"/>
                                        <p:tgtEl>
                                          <p:spTgt spid="6"/>
                                        </p:tgtEl>
                                      </p:cBhvr>
                                    </p:animEffect>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500" fill="hold"/>
                                        <p:tgtEl>
                                          <p:spTgt spid="8"/>
                                        </p:tgtEl>
                                        <p:attrNameLst>
                                          <p:attrName>ppt_x</p:attrName>
                                        </p:attrNameLst>
                                      </p:cBhvr>
                                      <p:tavLst>
                                        <p:tav tm="0">
                                          <p:val>
                                            <p:strVal val="#ppt_x"/>
                                          </p:val>
                                        </p:tav>
                                        <p:tav tm="100000">
                                          <p:val>
                                            <p:strVal val="#ppt_x"/>
                                          </p:val>
                                        </p:tav>
                                      </p:tavLst>
                                    </p:anim>
                                    <p:anim calcmode="lin" valueType="num">
                                      <p:cBhvr additive="base">
                                        <p:cTn id="26"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19"/>
                                        </p:tgtEl>
                                        <p:attrNameLst>
                                          <p:attrName>style.visibility</p:attrName>
                                        </p:attrNameLst>
                                      </p:cBhvr>
                                      <p:to>
                                        <p:strVal val="visible"/>
                                      </p:to>
                                    </p:set>
                                    <p:anim calcmode="lin" valueType="num">
                                      <p:cBhvr additive="base">
                                        <p:cTn id="31" dur="500" fill="hold"/>
                                        <p:tgtEl>
                                          <p:spTgt spid="19"/>
                                        </p:tgtEl>
                                        <p:attrNameLst>
                                          <p:attrName>ppt_x</p:attrName>
                                        </p:attrNameLst>
                                      </p:cBhvr>
                                      <p:tavLst>
                                        <p:tav tm="0">
                                          <p:val>
                                            <p:strVal val="#ppt_x"/>
                                          </p:val>
                                        </p:tav>
                                        <p:tav tm="100000">
                                          <p:val>
                                            <p:strVal val="#ppt_x"/>
                                          </p:val>
                                        </p:tav>
                                      </p:tavLst>
                                    </p:anim>
                                    <p:anim calcmode="lin" valueType="num">
                                      <p:cBhvr additive="base">
                                        <p:cTn id="32"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13"/>
                                        </p:tgtEl>
                                        <p:attrNameLst>
                                          <p:attrName>style.visibility</p:attrName>
                                        </p:attrNameLst>
                                      </p:cBhvr>
                                      <p:to>
                                        <p:strVal val="visible"/>
                                      </p:to>
                                    </p:set>
                                    <p:anim calcmode="lin" valueType="num">
                                      <p:cBhvr additive="base">
                                        <p:cTn id="37" dur="500" fill="hold"/>
                                        <p:tgtEl>
                                          <p:spTgt spid="13"/>
                                        </p:tgtEl>
                                        <p:attrNameLst>
                                          <p:attrName>ppt_x</p:attrName>
                                        </p:attrNameLst>
                                      </p:cBhvr>
                                      <p:tavLst>
                                        <p:tav tm="0">
                                          <p:val>
                                            <p:strVal val="#ppt_x"/>
                                          </p:val>
                                        </p:tav>
                                        <p:tav tm="100000">
                                          <p:val>
                                            <p:strVal val="#ppt_x"/>
                                          </p:val>
                                        </p:tav>
                                      </p:tavLst>
                                    </p:anim>
                                    <p:anim calcmode="lin" valueType="num">
                                      <p:cBhvr additive="base">
                                        <p:cTn id="38" dur="500" fill="hold"/>
                                        <p:tgtEl>
                                          <p:spTgt spid="13"/>
                                        </p:tgtEl>
                                        <p:attrNameLst>
                                          <p:attrName>ppt_y</p:attrName>
                                        </p:attrNameLst>
                                      </p:cBhvr>
                                      <p:tavLst>
                                        <p:tav tm="0">
                                          <p:val>
                                            <p:strVal val="1+#ppt_h/2"/>
                                          </p:val>
                                        </p:tav>
                                        <p:tav tm="100000">
                                          <p:val>
                                            <p:strVal val="#ppt_y"/>
                                          </p:val>
                                        </p:tav>
                                      </p:tavLst>
                                    </p:anim>
                                  </p:childTnLst>
                                </p:cTn>
                              </p:par>
                              <p:par>
                                <p:cTn id="39" presetID="2" presetClass="entr" presetSubtype="4" fill="hold" grpId="0" nodeType="withEffect">
                                  <p:stCondLst>
                                    <p:cond delay="0"/>
                                  </p:stCondLst>
                                  <p:childTnLst>
                                    <p:set>
                                      <p:cBhvr>
                                        <p:cTn id="40" dur="1" fill="hold">
                                          <p:stCondLst>
                                            <p:cond delay="0"/>
                                          </p:stCondLst>
                                        </p:cTn>
                                        <p:tgtEl>
                                          <p:spTgt spid="9"/>
                                        </p:tgtEl>
                                        <p:attrNameLst>
                                          <p:attrName>style.visibility</p:attrName>
                                        </p:attrNameLst>
                                      </p:cBhvr>
                                      <p:to>
                                        <p:strVal val="visible"/>
                                      </p:to>
                                    </p:set>
                                    <p:anim calcmode="lin" valueType="num">
                                      <p:cBhvr additive="base">
                                        <p:cTn id="41" dur="500" fill="hold"/>
                                        <p:tgtEl>
                                          <p:spTgt spid="9"/>
                                        </p:tgtEl>
                                        <p:attrNameLst>
                                          <p:attrName>ppt_x</p:attrName>
                                        </p:attrNameLst>
                                      </p:cBhvr>
                                      <p:tavLst>
                                        <p:tav tm="0">
                                          <p:val>
                                            <p:strVal val="#ppt_x"/>
                                          </p:val>
                                        </p:tav>
                                        <p:tav tm="100000">
                                          <p:val>
                                            <p:strVal val="#ppt_x"/>
                                          </p:val>
                                        </p:tav>
                                      </p:tavLst>
                                    </p:anim>
                                    <p:anim calcmode="lin" valueType="num">
                                      <p:cBhvr additive="base">
                                        <p:cTn id="42"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2" presetClass="entr" presetSubtype="4" fill="hold" nodeType="clickEffect">
                                  <p:stCondLst>
                                    <p:cond delay="0"/>
                                  </p:stCondLst>
                                  <p:childTnLst>
                                    <p:set>
                                      <p:cBhvr>
                                        <p:cTn id="46" dur="1" fill="hold">
                                          <p:stCondLst>
                                            <p:cond delay="0"/>
                                          </p:stCondLst>
                                        </p:cTn>
                                        <p:tgtEl>
                                          <p:spTgt spid="15"/>
                                        </p:tgtEl>
                                        <p:attrNameLst>
                                          <p:attrName>style.visibility</p:attrName>
                                        </p:attrNameLst>
                                      </p:cBhvr>
                                      <p:to>
                                        <p:strVal val="visible"/>
                                      </p:to>
                                    </p:set>
                                    <p:anim calcmode="lin" valueType="num">
                                      <p:cBhvr additive="base">
                                        <p:cTn id="47" dur="500" fill="hold"/>
                                        <p:tgtEl>
                                          <p:spTgt spid="15"/>
                                        </p:tgtEl>
                                        <p:attrNameLst>
                                          <p:attrName>ppt_x</p:attrName>
                                        </p:attrNameLst>
                                      </p:cBhvr>
                                      <p:tavLst>
                                        <p:tav tm="0">
                                          <p:val>
                                            <p:strVal val="#ppt_x"/>
                                          </p:val>
                                        </p:tav>
                                        <p:tav tm="100000">
                                          <p:val>
                                            <p:strVal val="#ppt_x"/>
                                          </p:val>
                                        </p:tav>
                                      </p:tavLst>
                                    </p:anim>
                                    <p:anim calcmode="lin" valueType="num">
                                      <p:cBhvr additive="base">
                                        <p:cTn id="48" dur="500" fill="hold"/>
                                        <p:tgtEl>
                                          <p:spTgt spid="15"/>
                                        </p:tgtEl>
                                        <p:attrNameLst>
                                          <p:attrName>ppt_y</p:attrName>
                                        </p:attrNameLst>
                                      </p:cBhvr>
                                      <p:tavLst>
                                        <p:tav tm="0">
                                          <p:val>
                                            <p:strVal val="1+#ppt_h/2"/>
                                          </p:val>
                                        </p:tav>
                                        <p:tav tm="100000">
                                          <p:val>
                                            <p:strVal val="#ppt_y"/>
                                          </p:val>
                                        </p:tav>
                                      </p:tavLst>
                                    </p:anim>
                                  </p:childTnLst>
                                </p:cTn>
                              </p:par>
                              <p:par>
                                <p:cTn id="49" presetID="2" presetClass="entr" presetSubtype="4" fill="hold" grpId="0" nodeType="withEffect">
                                  <p:stCondLst>
                                    <p:cond delay="0"/>
                                  </p:stCondLst>
                                  <p:childTnLst>
                                    <p:set>
                                      <p:cBhvr>
                                        <p:cTn id="50" dur="1" fill="hold">
                                          <p:stCondLst>
                                            <p:cond delay="0"/>
                                          </p:stCondLst>
                                        </p:cTn>
                                        <p:tgtEl>
                                          <p:spTgt spid="10"/>
                                        </p:tgtEl>
                                        <p:attrNameLst>
                                          <p:attrName>style.visibility</p:attrName>
                                        </p:attrNameLst>
                                      </p:cBhvr>
                                      <p:to>
                                        <p:strVal val="visible"/>
                                      </p:to>
                                    </p:set>
                                    <p:anim calcmode="lin" valueType="num">
                                      <p:cBhvr additive="base">
                                        <p:cTn id="51" dur="500" fill="hold"/>
                                        <p:tgtEl>
                                          <p:spTgt spid="10"/>
                                        </p:tgtEl>
                                        <p:attrNameLst>
                                          <p:attrName>ppt_x</p:attrName>
                                        </p:attrNameLst>
                                      </p:cBhvr>
                                      <p:tavLst>
                                        <p:tav tm="0">
                                          <p:val>
                                            <p:strVal val="#ppt_x"/>
                                          </p:val>
                                        </p:tav>
                                        <p:tav tm="100000">
                                          <p:val>
                                            <p:strVal val="#ppt_x"/>
                                          </p:val>
                                        </p:tav>
                                      </p:tavLst>
                                    </p:anim>
                                    <p:anim calcmode="lin" valueType="num">
                                      <p:cBhvr additive="base">
                                        <p:cTn id="52"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53" fill="hold">
                      <p:stCondLst>
                        <p:cond delay="indefinite"/>
                      </p:stCondLst>
                      <p:childTnLst>
                        <p:par>
                          <p:cTn id="54" fill="hold">
                            <p:stCondLst>
                              <p:cond delay="0"/>
                            </p:stCondLst>
                            <p:childTnLst>
                              <p:par>
                                <p:cTn id="55" presetID="2" presetClass="entr" presetSubtype="4" fill="hold" nodeType="clickEffect">
                                  <p:stCondLst>
                                    <p:cond delay="0"/>
                                  </p:stCondLst>
                                  <p:childTnLst>
                                    <p:set>
                                      <p:cBhvr>
                                        <p:cTn id="56" dur="1" fill="hold">
                                          <p:stCondLst>
                                            <p:cond delay="0"/>
                                          </p:stCondLst>
                                        </p:cTn>
                                        <p:tgtEl>
                                          <p:spTgt spid="17"/>
                                        </p:tgtEl>
                                        <p:attrNameLst>
                                          <p:attrName>style.visibility</p:attrName>
                                        </p:attrNameLst>
                                      </p:cBhvr>
                                      <p:to>
                                        <p:strVal val="visible"/>
                                      </p:to>
                                    </p:set>
                                    <p:anim calcmode="lin" valueType="num">
                                      <p:cBhvr additive="base">
                                        <p:cTn id="57" dur="500" fill="hold"/>
                                        <p:tgtEl>
                                          <p:spTgt spid="17"/>
                                        </p:tgtEl>
                                        <p:attrNameLst>
                                          <p:attrName>ppt_x</p:attrName>
                                        </p:attrNameLst>
                                      </p:cBhvr>
                                      <p:tavLst>
                                        <p:tav tm="0">
                                          <p:val>
                                            <p:strVal val="#ppt_x"/>
                                          </p:val>
                                        </p:tav>
                                        <p:tav tm="100000">
                                          <p:val>
                                            <p:strVal val="#ppt_x"/>
                                          </p:val>
                                        </p:tav>
                                      </p:tavLst>
                                    </p:anim>
                                    <p:anim calcmode="lin" valueType="num">
                                      <p:cBhvr additive="base">
                                        <p:cTn id="58" dur="500" fill="hold"/>
                                        <p:tgtEl>
                                          <p:spTgt spid="17"/>
                                        </p:tgtEl>
                                        <p:attrNameLst>
                                          <p:attrName>ppt_y</p:attrName>
                                        </p:attrNameLst>
                                      </p:cBhvr>
                                      <p:tavLst>
                                        <p:tav tm="0">
                                          <p:val>
                                            <p:strVal val="1+#ppt_h/2"/>
                                          </p:val>
                                        </p:tav>
                                        <p:tav tm="100000">
                                          <p:val>
                                            <p:strVal val="#ppt_y"/>
                                          </p:val>
                                        </p:tav>
                                      </p:tavLst>
                                    </p:anim>
                                  </p:childTnLst>
                                </p:cTn>
                              </p:par>
                              <p:par>
                                <p:cTn id="59" presetID="2" presetClass="entr" presetSubtype="4" fill="hold" grpId="0" nodeType="withEffect">
                                  <p:stCondLst>
                                    <p:cond delay="0"/>
                                  </p:stCondLst>
                                  <p:childTnLst>
                                    <p:set>
                                      <p:cBhvr>
                                        <p:cTn id="60" dur="1" fill="hold">
                                          <p:stCondLst>
                                            <p:cond delay="0"/>
                                          </p:stCondLst>
                                        </p:cTn>
                                        <p:tgtEl>
                                          <p:spTgt spid="11"/>
                                        </p:tgtEl>
                                        <p:attrNameLst>
                                          <p:attrName>style.visibility</p:attrName>
                                        </p:attrNameLst>
                                      </p:cBhvr>
                                      <p:to>
                                        <p:strVal val="visible"/>
                                      </p:to>
                                    </p:set>
                                    <p:anim calcmode="lin" valueType="num">
                                      <p:cBhvr additive="base">
                                        <p:cTn id="61" dur="500" fill="hold"/>
                                        <p:tgtEl>
                                          <p:spTgt spid="11"/>
                                        </p:tgtEl>
                                        <p:attrNameLst>
                                          <p:attrName>ppt_x</p:attrName>
                                        </p:attrNameLst>
                                      </p:cBhvr>
                                      <p:tavLst>
                                        <p:tav tm="0">
                                          <p:val>
                                            <p:strVal val="#ppt_x"/>
                                          </p:val>
                                        </p:tav>
                                        <p:tav tm="100000">
                                          <p:val>
                                            <p:strVal val="#ppt_x"/>
                                          </p:val>
                                        </p:tav>
                                      </p:tavLst>
                                    </p:anim>
                                    <p:anim calcmode="lin" valueType="num">
                                      <p:cBhvr additive="base">
                                        <p:cTn id="62"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P spid="8" grpId="0"/>
      <p:bldP spid="9" grpId="0"/>
      <p:bldP spid="10" grpId="0"/>
      <p:bldP spid="11" grpId="0"/>
      <p:bldP spid="18" grpId="0"/>
      <p:bldP spid="19"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a:extLst>
              <a:ext uri="{FF2B5EF4-FFF2-40B4-BE49-F238E27FC236}">
                <a16:creationId xmlns:a16="http://schemas.microsoft.com/office/drawing/2014/main" id="{3B68C03F-A738-F34D-A397-ED2471ADABDB}"/>
              </a:ext>
            </a:extLst>
          </p:cNvPr>
          <p:cNvPicPr>
            <a:picLocks noChangeAspect="1"/>
          </p:cNvPicPr>
          <p:nvPr/>
        </p:nvPicPr>
        <p:blipFill>
          <a:blip r:embed="rId2"/>
          <a:stretch>
            <a:fillRect/>
          </a:stretch>
        </p:blipFill>
        <p:spPr>
          <a:xfrm>
            <a:off x="408377" y="1587500"/>
            <a:ext cx="4711700" cy="1701800"/>
          </a:xfrm>
          <a:prstGeom prst="rect">
            <a:avLst/>
          </a:prstGeom>
        </p:spPr>
      </p:pic>
      <p:sp>
        <p:nvSpPr>
          <p:cNvPr id="5" name="Rectángulo 4">
            <a:extLst>
              <a:ext uri="{FF2B5EF4-FFF2-40B4-BE49-F238E27FC236}">
                <a16:creationId xmlns:a16="http://schemas.microsoft.com/office/drawing/2014/main" id="{3827AB8E-9C7D-E549-9B81-E615691C5B96}"/>
              </a:ext>
            </a:extLst>
          </p:cNvPr>
          <p:cNvSpPr/>
          <p:nvPr/>
        </p:nvSpPr>
        <p:spPr>
          <a:xfrm>
            <a:off x="255918" y="551934"/>
            <a:ext cx="2975495" cy="584775"/>
          </a:xfrm>
          <a:prstGeom prst="rect">
            <a:avLst/>
          </a:prstGeom>
        </p:spPr>
        <p:txBody>
          <a:bodyPr wrap="none">
            <a:spAutoFit/>
          </a:bodyPr>
          <a:lstStyle/>
          <a:p>
            <a:pPr fontAlgn="base"/>
            <a:r>
              <a:rPr lang="es-ES" sz="3200" b="1" i="0" dirty="0">
                <a:solidFill>
                  <a:srgbClr val="002060"/>
                </a:solidFill>
                <a:effectLst/>
                <a:latin typeface="Comic Sans MS" panose="030F0902030302020204" pitchFamily="66" charset="0"/>
              </a:rPr>
              <a:t>Otros dígitos </a:t>
            </a:r>
            <a:endParaRPr lang="es-CL" sz="3200" b="1" i="0" dirty="0">
              <a:solidFill>
                <a:srgbClr val="002060"/>
              </a:solidFill>
              <a:effectLst/>
              <a:latin typeface="Comic Sans MS" panose="030F0902030302020204" pitchFamily="66" charset="0"/>
            </a:endParaRPr>
          </a:p>
        </p:txBody>
      </p:sp>
      <p:pic>
        <p:nvPicPr>
          <p:cNvPr id="2" name="Imagen 1">
            <a:extLst>
              <a:ext uri="{FF2B5EF4-FFF2-40B4-BE49-F238E27FC236}">
                <a16:creationId xmlns:a16="http://schemas.microsoft.com/office/drawing/2014/main" id="{2F2FA496-3229-F140-8FDB-BB1C494EF48E}"/>
              </a:ext>
            </a:extLst>
          </p:cNvPr>
          <p:cNvPicPr>
            <a:picLocks noChangeAspect="1"/>
          </p:cNvPicPr>
          <p:nvPr/>
        </p:nvPicPr>
        <p:blipFill>
          <a:blip r:embed="rId3"/>
          <a:stretch>
            <a:fillRect/>
          </a:stretch>
        </p:blipFill>
        <p:spPr>
          <a:xfrm>
            <a:off x="6565369" y="591903"/>
            <a:ext cx="4790439" cy="3692993"/>
          </a:xfrm>
          <a:prstGeom prst="rect">
            <a:avLst/>
          </a:prstGeom>
        </p:spPr>
      </p:pic>
    </p:spTree>
    <p:extLst>
      <p:ext uri="{BB962C8B-B14F-4D97-AF65-F5344CB8AC3E}">
        <p14:creationId xmlns:p14="http://schemas.microsoft.com/office/powerpoint/2010/main" val="264097434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E29CC18-282D-AD49-83B3-5E2107D56A25}"/>
              </a:ext>
            </a:extLst>
          </p:cNvPr>
          <p:cNvSpPr>
            <a:spLocks noGrp="1"/>
          </p:cNvSpPr>
          <p:nvPr>
            <p:ph type="title"/>
          </p:nvPr>
        </p:nvSpPr>
        <p:spPr/>
        <p:txBody>
          <a:bodyPr/>
          <a:lstStyle/>
          <a:p>
            <a:pPr algn="ctr"/>
            <a:r>
              <a:rPr lang="es-CL" b="1" dirty="0"/>
              <a:t>APROXIMACIONES/REDONDEO.</a:t>
            </a:r>
          </a:p>
        </p:txBody>
      </p:sp>
      <p:sp>
        <p:nvSpPr>
          <p:cNvPr id="3" name="Marcador de contenido 2">
            <a:extLst>
              <a:ext uri="{FF2B5EF4-FFF2-40B4-BE49-F238E27FC236}">
                <a16:creationId xmlns:a16="http://schemas.microsoft.com/office/drawing/2014/main" id="{99540771-B3D8-434E-B37D-D6E103C24644}"/>
              </a:ext>
            </a:extLst>
          </p:cNvPr>
          <p:cNvSpPr>
            <a:spLocks noGrp="1"/>
          </p:cNvSpPr>
          <p:nvPr>
            <p:ph idx="1"/>
          </p:nvPr>
        </p:nvSpPr>
        <p:spPr/>
        <p:txBody>
          <a:bodyPr/>
          <a:lstStyle/>
          <a:p>
            <a:pPr algn="just">
              <a:lnSpc>
                <a:spcPct val="150000"/>
              </a:lnSpc>
              <a:spcBef>
                <a:spcPts val="0"/>
              </a:spcBef>
            </a:pPr>
            <a:r>
              <a:rPr lang="es-MX" dirty="0"/>
              <a:t>En general, aproximar es acercar, poner a menor distancia un objeto. En matemáticas, involucra la determinación de un valor cercano al valor exacto. </a:t>
            </a:r>
          </a:p>
          <a:p>
            <a:endParaRPr lang="es-CL" dirty="0"/>
          </a:p>
        </p:txBody>
      </p:sp>
    </p:spTree>
    <p:extLst>
      <p:ext uri="{BB962C8B-B14F-4D97-AF65-F5344CB8AC3E}">
        <p14:creationId xmlns:p14="http://schemas.microsoft.com/office/powerpoint/2010/main" val="16168947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2000"/>
                                        <p:tgtEl>
                                          <p:spTgt spid="3">
                                            <p:txEl>
                                              <p:pRg st="0" end="0"/>
                                            </p:txEl>
                                          </p:spTgt>
                                        </p:tgtEl>
                                        <p:attrNameLst>
                                          <p:attrName>ppt_y</p:attrName>
                                        </p:attrNameLst>
                                      </p:cBhvr>
                                      <p:tavLst>
                                        <p:tav tm="0">
                                          <p:val>
                                            <p:strVal val="#ppt_y+#ppt_h*1.125000"/>
                                          </p:val>
                                        </p:tav>
                                        <p:tav tm="100000">
                                          <p:val>
                                            <p:strVal val="#ppt_y"/>
                                          </p:val>
                                        </p:tav>
                                      </p:tavLst>
                                    </p:anim>
                                    <p:animEffect transition="in" filter="wipe(up)">
                                      <p:cBhvr>
                                        <p:cTn id="8" dur="2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CD07FCE-7229-C348-B361-6CA7E3F38F49}"/>
              </a:ext>
            </a:extLst>
          </p:cNvPr>
          <p:cNvSpPr>
            <a:spLocks noGrp="1"/>
          </p:cNvSpPr>
          <p:nvPr>
            <p:ph type="title"/>
          </p:nvPr>
        </p:nvSpPr>
        <p:spPr/>
        <p:txBody>
          <a:bodyPr>
            <a:normAutofit/>
          </a:bodyPr>
          <a:lstStyle/>
          <a:p>
            <a:r>
              <a:rPr lang="es-CL" b="1" dirty="0"/>
              <a:t>REGLAS BÁSICAS DE APROXIMACIÓN</a:t>
            </a:r>
          </a:p>
        </p:txBody>
      </p:sp>
      <p:sp>
        <p:nvSpPr>
          <p:cNvPr id="3" name="Marcador de contenido 2">
            <a:extLst>
              <a:ext uri="{FF2B5EF4-FFF2-40B4-BE49-F238E27FC236}">
                <a16:creationId xmlns:a16="http://schemas.microsoft.com/office/drawing/2014/main" id="{AF247354-326C-7448-9D9B-7E44EC53BC85}"/>
              </a:ext>
            </a:extLst>
          </p:cNvPr>
          <p:cNvSpPr>
            <a:spLocks noGrp="1"/>
          </p:cNvSpPr>
          <p:nvPr>
            <p:ph idx="1"/>
          </p:nvPr>
        </p:nvSpPr>
        <p:spPr/>
        <p:txBody>
          <a:bodyPr>
            <a:normAutofit fontScale="47500" lnSpcReduction="20000"/>
          </a:bodyPr>
          <a:lstStyle/>
          <a:p>
            <a:pPr algn="just">
              <a:lnSpc>
                <a:spcPct val="170000"/>
              </a:lnSpc>
              <a:spcBef>
                <a:spcPts val="0"/>
              </a:spcBef>
              <a:buFont typeface="Wingdings 2" panose="05020102010507070707" pitchFamily="18" charset="2"/>
              <a:buChar char=""/>
              <a:defRPr/>
            </a:pPr>
            <a:r>
              <a:rPr lang="es-ES" sz="4500" dirty="0"/>
              <a:t>Para </a:t>
            </a:r>
            <a:r>
              <a:rPr lang="es-ES" sz="4500" u="sng" dirty="0"/>
              <a:t>aproximar</a:t>
            </a:r>
            <a:r>
              <a:rPr lang="es-ES" sz="4500" dirty="0"/>
              <a:t> un número a “n” decimales, elimine todos aquellos dígitos que se encuentran a la derecha del dígito ubicado en la posición “n”, tomando en cuenta lo siguiente:</a:t>
            </a:r>
            <a:endParaRPr lang="es-CL" sz="4500" dirty="0"/>
          </a:p>
          <a:p>
            <a:pPr algn="just">
              <a:lnSpc>
                <a:spcPct val="170000"/>
              </a:lnSpc>
              <a:spcBef>
                <a:spcPts val="0"/>
              </a:spcBef>
              <a:buFont typeface="Wingdings 2" panose="05020102010507070707" pitchFamily="18" charset="2"/>
              <a:buChar char=""/>
              <a:defRPr/>
            </a:pPr>
            <a:r>
              <a:rPr lang="es-ES" sz="4500" dirty="0"/>
              <a:t> </a:t>
            </a:r>
            <a:r>
              <a:rPr lang="es-ES" sz="4500" b="1" u="sng" dirty="0"/>
              <a:t>CASO I</a:t>
            </a:r>
            <a:r>
              <a:rPr lang="es-ES" sz="4500" b="1" dirty="0"/>
              <a:t>:</a:t>
            </a:r>
            <a:r>
              <a:rPr lang="es-ES" sz="4500" dirty="0"/>
              <a:t> Si el primero de los dígitos despreciados es menor que 5, dejar como están los “n” primeros dígitos. Ej. Redondear a la cifra de las diez milésimas el número 0,6537251:</a:t>
            </a:r>
            <a:endParaRPr lang="es-CL" sz="4500" dirty="0"/>
          </a:p>
          <a:p>
            <a:pPr algn="just">
              <a:lnSpc>
                <a:spcPct val="170000"/>
              </a:lnSpc>
              <a:spcBef>
                <a:spcPts val="0"/>
              </a:spcBef>
              <a:buFont typeface="Wingdings 2" panose="05020102010507070707" pitchFamily="18" charset="2"/>
              <a:buChar char=""/>
              <a:defRPr/>
            </a:pPr>
            <a:r>
              <a:rPr lang="es-ES" sz="4500" i="1" dirty="0"/>
              <a:t> N = 0</a:t>
            </a:r>
            <a:r>
              <a:rPr lang="es-ES" sz="4500" dirty="0"/>
              <a:t>,653</a:t>
            </a:r>
            <a:r>
              <a:rPr lang="es-ES" sz="4500" u="dbl" dirty="0"/>
              <a:t>7</a:t>
            </a:r>
            <a:r>
              <a:rPr lang="es-ES" sz="4500" u="sng" dirty="0"/>
              <a:t>251</a:t>
            </a:r>
            <a:endParaRPr lang="es-CL" sz="4500" dirty="0"/>
          </a:p>
          <a:p>
            <a:pPr algn="just">
              <a:lnSpc>
                <a:spcPct val="170000"/>
              </a:lnSpc>
              <a:spcBef>
                <a:spcPts val="0"/>
              </a:spcBef>
              <a:buFont typeface="Wingdings 2" panose="05020102010507070707" pitchFamily="18" charset="2"/>
              <a:buChar char=""/>
              <a:defRPr/>
            </a:pPr>
            <a:r>
              <a:rPr lang="es-ES" sz="4500" dirty="0"/>
              <a:t> </a:t>
            </a:r>
            <a:r>
              <a:rPr lang="es-ES" sz="4500" i="1" dirty="0"/>
              <a:t>Al entregar la cantidad “aproximada” se cambia el signo </a:t>
            </a:r>
            <a:r>
              <a:rPr lang="es-ES" sz="4500" b="1" i="1" dirty="0"/>
              <a:t>igual</a:t>
            </a:r>
            <a:r>
              <a:rPr lang="es-ES" sz="4500" i="1" dirty="0"/>
              <a:t> (“=”) por el de </a:t>
            </a:r>
            <a:r>
              <a:rPr lang="es-ES" sz="4500" b="1" i="1" dirty="0"/>
              <a:t>aproximado</a:t>
            </a:r>
            <a:r>
              <a:rPr lang="es-ES" sz="4500" i="1" dirty="0"/>
              <a:t> (“</a:t>
            </a:r>
            <a:r>
              <a:rPr lang="es-ES" sz="4500" i="1" dirty="0">
                <a:sym typeface="Symbol" panose="05050102010706020507" pitchFamily="18" charset="2"/>
              </a:rPr>
              <a:t></a:t>
            </a:r>
            <a:r>
              <a:rPr lang="es-ES" sz="4500" i="1" dirty="0"/>
              <a:t>”).</a:t>
            </a:r>
            <a:endParaRPr lang="es-CL" sz="4500" dirty="0"/>
          </a:p>
          <a:p>
            <a:pPr algn="just">
              <a:lnSpc>
                <a:spcPct val="170000"/>
              </a:lnSpc>
              <a:spcBef>
                <a:spcPts val="0"/>
              </a:spcBef>
              <a:buFont typeface="Wingdings 2" panose="05020102010507070707" pitchFamily="18" charset="2"/>
              <a:buChar char=""/>
              <a:defRPr/>
            </a:pPr>
            <a:r>
              <a:rPr lang="es-ES" sz="4500" dirty="0"/>
              <a:t>N </a:t>
            </a:r>
            <a:r>
              <a:rPr lang="es-ES" sz="4500" dirty="0">
                <a:sym typeface="Symbol" panose="05050102010706020507" pitchFamily="18" charset="2"/>
              </a:rPr>
              <a:t></a:t>
            </a:r>
            <a:r>
              <a:rPr lang="es-ES" sz="4500" dirty="0"/>
              <a:t> 0,653</a:t>
            </a:r>
            <a:r>
              <a:rPr lang="es-ES" sz="4500" u="dbl" dirty="0"/>
              <a:t>7</a:t>
            </a:r>
            <a:r>
              <a:rPr lang="es-ES" sz="4500" dirty="0"/>
              <a:t>.</a:t>
            </a:r>
            <a:endParaRPr lang="es-CL" sz="4500" dirty="0"/>
          </a:p>
          <a:p>
            <a:endParaRPr lang="es-CL" dirty="0"/>
          </a:p>
        </p:txBody>
      </p:sp>
    </p:spTree>
    <p:extLst>
      <p:ext uri="{BB962C8B-B14F-4D97-AF65-F5344CB8AC3E}">
        <p14:creationId xmlns:p14="http://schemas.microsoft.com/office/powerpoint/2010/main" val="2555200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2000"/>
                                        <p:tgtEl>
                                          <p:spTgt spid="3">
                                            <p:txEl>
                                              <p:pRg st="0" end="0"/>
                                            </p:txEl>
                                          </p:spTgt>
                                        </p:tgtEl>
                                        <p:attrNameLst>
                                          <p:attrName>ppt_y</p:attrName>
                                        </p:attrNameLst>
                                      </p:cBhvr>
                                      <p:tavLst>
                                        <p:tav tm="0">
                                          <p:val>
                                            <p:strVal val="#ppt_y+#ppt_h*1.125000"/>
                                          </p:val>
                                        </p:tav>
                                        <p:tav tm="100000">
                                          <p:val>
                                            <p:strVal val="#ppt_y"/>
                                          </p:val>
                                        </p:tav>
                                      </p:tavLst>
                                    </p:anim>
                                    <p:animEffect transition="in" filter="wipe(up)">
                                      <p:cBhvr>
                                        <p:cTn id="8" dur="2000"/>
                                        <p:tgtEl>
                                          <p:spTgt spid="3">
                                            <p:txEl>
                                              <p:pRg st="0" end="0"/>
                                            </p:txEl>
                                          </p:spTgt>
                                        </p:tgtEl>
                                      </p:cBhvr>
                                    </p:animEffect>
                                  </p:childTnLst>
                                </p:cTn>
                              </p:par>
                              <p:par>
                                <p:cTn id="9" presetID="12" presetClass="entr" presetSubtype="4" fill="hold"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2000"/>
                                        <p:tgtEl>
                                          <p:spTgt spid="3">
                                            <p:txEl>
                                              <p:pRg st="1" end="1"/>
                                            </p:txEl>
                                          </p:spTgt>
                                        </p:tgtEl>
                                        <p:attrNameLst>
                                          <p:attrName>ppt_y</p:attrName>
                                        </p:attrNameLst>
                                      </p:cBhvr>
                                      <p:tavLst>
                                        <p:tav tm="0">
                                          <p:val>
                                            <p:strVal val="#ppt_y+#ppt_h*1.125000"/>
                                          </p:val>
                                        </p:tav>
                                        <p:tav tm="100000">
                                          <p:val>
                                            <p:strVal val="#ppt_y"/>
                                          </p:val>
                                        </p:tav>
                                      </p:tavLst>
                                    </p:anim>
                                    <p:animEffect transition="in" filter="wipe(up)">
                                      <p:cBhvr>
                                        <p:cTn id="12" dur="2000"/>
                                        <p:tgtEl>
                                          <p:spTgt spid="3">
                                            <p:txEl>
                                              <p:pRg st="1" end="1"/>
                                            </p:txEl>
                                          </p:spTgt>
                                        </p:tgtEl>
                                      </p:cBhvr>
                                    </p:animEffect>
                                  </p:childTnLst>
                                </p:cTn>
                              </p:par>
                              <p:par>
                                <p:cTn id="13" presetID="12" presetClass="entr" presetSubtype="4" fill="hold"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additive="base">
                                        <p:cTn id="15" dur="2000"/>
                                        <p:tgtEl>
                                          <p:spTgt spid="3">
                                            <p:txEl>
                                              <p:pRg st="2" end="2"/>
                                            </p:txEl>
                                          </p:spTgt>
                                        </p:tgtEl>
                                        <p:attrNameLst>
                                          <p:attrName>ppt_y</p:attrName>
                                        </p:attrNameLst>
                                      </p:cBhvr>
                                      <p:tavLst>
                                        <p:tav tm="0">
                                          <p:val>
                                            <p:strVal val="#ppt_y+#ppt_h*1.125000"/>
                                          </p:val>
                                        </p:tav>
                                        <p:tav tm="100000">
                                          <p:val>
                                            <p:strVal val="#ppt_y"/>
                                          </p:val>
                                        </p:tav>
                                      </p:tavLst>
                                    </p:anim>
                                    <p:animEffect transition="in" filter="wipe(up)">
                                      <p:cBhvr>
                                        <p:cTn id="16" dur="2000"/>
                                        <p:tgtEl>
                                          <p:spTgt spid="3">
                                            <p:txEl>
                                              <p:pRg st="2" end="2"/>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12" presetClass="entr" presetSubtype="4" fill="hold" nodeType="clickEffect">
                                  <p:stCondLst>
                                    <p:cond delay="0"/>
                                  </p:stCondLst>
                                  <p:childTnLst>
                                    <p:set>
                                      <p:cBhvr>
                                        <p:cTn id="20" dur="1" fill="hold">
                                          <p:stCondLst>
                                            <p:cond delay="0"/>
                                          </p:stCondLst>
                                        </p:cTn>
                                        <p:tgtEl>
                                          <p:spTgt spid="3">
                                            <p:txEl>
                                              <p:pRg st="3" end="3"/>
                                            </p:txEl>
                                          </p:spTgt>
                                        </p:tgtEl>
                                        <p:attrNameLst>
                                          <p:attrName>style.visibility</p:attrName>
                                        </p:attrNameLst>
                                      </p:cBhvr>
                                      <p:to>
                                        <p:strVal val="visible"/>
                                      </p:to>
                                    </p:set>
                                    <p:anim calcmode="lin" valueType="num">
                                      <p:cBhvr additive="base">
                                        <p:cTn id="21" dur="2000"/>
                                        <p:tgtEl>
                                          <p:spTgt spid="3">
                                            <p:txEl>
                                              <p:pRg st="3" end="3"/>
                                            </p:txEl>
                                          </p:spTgt>
                                        </p:tgtEl>
                                        <p:attrNameLst>
                                          <p:attrName>ppt_y</p:attrName>
                                        </p:attrNameLst>
                                      </p:cBhvr>
                                      <p:tavLst>
                                        <p:tav tm="0">
                                          <p:val>
                                            <p:strVal val="#ppt_y+#ppt_h*1.125000"/>
                                          </p:val>
                                        </p:tav>
                                        <p:tav tm="100000">
                                          <p:val>
                                            <p:strVal val="#ppt_y"/>
                                          </p:val>
                                        </p:tav>
                                      </p:tavLst>
                                    </p:anim>
                                    <p:animEffect transition="in" filter="wipe(up)">
                                      <p:cBhvr>
                                        <p:cTn id="22" dur="2000"/>
                                        <p:tgtEl>
                                          <p:spTgt spid="3">
                                            <p:txEl>
                                              <p:pRg st="3" end="3"/>
                                            </p:txEl>
                                          </p:spTgt>
                                        </p:tgtEl>
                                      </p:cBhvr>
                                    </p:animEffect>
                                  </p:childTnLst>
                                </p:cTn>
                              </p:par>
                              <p:par>
                                <p:cTn id="23" presetID="12" presetClass="entr" presetSubtype="4" fill="hold" nodeType="withEffect">
                                  <p:stCondLst>
                                    <p:cond delay="0"/>
                                  </p:stCondLst>
                                  <p:childTnLst>
                                    <p:set>
                                      <p:cBhvr>
                                        <p:cTn id="24" dur="1" fill="hold">
                                          <p:stCondLst>
                                            <p:cond delay="0"/>
                                          </p:stCondLst>
                                        </p:cTn>
                                        <p:tgtEl>
                                          <p:spTgt spid="3">
                                            <p:txEl>
                                              <p:pRg st="4" end="4"/>
                                            </p:txEl>
                                          </p:spTgt>
                                        </p:tgtEl>
                                        <p:attrNameLst>
                                          <p:attrName>style.visibility</p:attrName>
                                        </p:attrNameLst>
                                      </p:cBhvr>
                                      <p:to>
                                        <p:strVal val="visible"/>
                                      </p:to>
                                    </p:set>
                                    <p:anim calcmode="lin" valueType="num">
                                      <p:cBhvr additive="base">
                                        <p:cTn id="25" dur="2000"/>
                                        <p:tgtEl>
                                          <p:spTgt spid="3">
                                            <p:txEl>
                                              <p:pRg st="4" end="4"/>
                                            </p:txEl>
                                          </p:spTgt>
                                        </p:tgtEl>
                                        <p:attrNameLst>
                                          <p:attrName>ppt_y</p:attrName>
                                        </p:attrNameLst>
                                      </p:cBhvr>
                                      <p:tavLst>
                                        <p:tav tm="0">
                                          <p:val>
                                            <p:strVal val="#ppt_y+#ppt_h*1.125000"/>
                                          </p:val>
                                        </p:tav>
                                        <p:tav tm="100000">
                                          <p:val>
                                            <p:strVal val="#ppt_y"/>
                                          </p:val>
                                        </p:tav>
                                      </p:tavLst>
                                    </p:anim>
                                    <p:animEffect transition="in" filter="wipe(up)">
                                      <p:cBhvr>
                                        <p:cTn id="26" dur="20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a:extLst>
              <a:ext uri="{FF2B5EF4-FFF2-40B4-BE49-F238E27FC236}">
                <a16:creationId xmlns:a16="http://schemas.microsoft.com/office/drawing/2014/main" id="{6169125D-8AB0-E84B-836D-C540F22646AC}"/>
              </a:ext>
            </a:extLst>
          </p:cNvPr>
          <p:cNvSpPr>
            <a:spLocks noGrp="1"/>
          </p:cNvSpPr>
          <p:nvPr>
            <p:ph idx="1"/>
          </p:nvPr>
        </p:nvSpPr>
        <p:spPr>
          <a:xfrm>
            <a:off x="723900" y="625474"/>
            <a:ext cx="10515600" cy="5375275"/>
          </a:xfrm>
        </p:spPr>
        <p:txBody>
          <a:bodyPr>
            <a:normAutofit fontScale="77500" lnSpcReduction="20000"/>
          </a:bodyPr>
          <a:lstStyle/>
          <a:p>
            <a:pPr marL="273050" lvl="4" indent="-273050" algn="just">
              <a:lnSpc>
                <a:spcPct val="150000"/>
              </a:lnSpc>
              <a:spcBef>
                <a:spcPts val="0"/>
              </a:spcBef>
              <a:buFont typeface="Wingdings 2" panose="05020102010507070707" pitchFamily="18" charset="2"/>
              <a:buChar char=""/>
              <a:defRPr/>
            </a:pPr>
            <a:r>
              <a:rPr lang="es-ES" sz="2700" b="1" u="sng" dirty="0"/>
              <a:t>CASO II</a:t>
            </a:r>
            <a:r>
              <a:rPr lang="es-ES" sz="2700" dirty="0"/>
              <a:t>: Al solicitar aproximar a la cifra “n”, si el primer dígito </a:t>
            </a:r>
            <a:r>
              <a:rPr lang="es-ES" sz="2700" u="sng" dirty="0"/>
              <a:t>despreciado</a:t>
            </a:r>
            <a:r>
              <a:rPr lang="es-ES" sz="2700" dirty="0"/>
              <a:t> excede a 5, debe aumentarse en “1” el dígito ubicado en la posición “n”: Ej. Redondear a la cifra de las diez milésimas el número  0,6537651:</a:t>
            </a:r>
            <a:endParaRPr lang="es-CL" sz="2700" dirty="0"/>
          </a:p>
          <a:p>
            <a:pPr algn="just">
              <a:lnSpc>
                <a:spcPct val="150000"/>
              </a:lnSpc>
              <a:spcBef>
                <a:spcPts val="0"/>
              </a:spcBef>
              <a:buFont typeface="Wingdings 2" panose="05020102010507070707" pitchFamily="18" charset="2"/>
              <a:buChar char=""/>
              <a:defRPr/>
            </a:pPr>
            <a:r>
              <a:rPr lang="es-ES" sz="2700" dirty="0"/>
              <a:t> A = 0,653</a:t>
            </a:r>
            <a:r>
              <a:rPr lang="es-ES" sz="2700" u="dbl" dirty="0"/>
              <a:t>7</a:t>
            </a:r>
            <a:r>
              <a:rPr lang="es-ES" sz="2700" u="sng" dirty="0"/>
              <a:t>651</a:t>
            </a:r>
            <a:endParaRPr lang="es-CL" sz="2700" dirty="0"/>
          </a:p>
          <a:p>
            <a:pPr algn="just">
              <a:lnSpc>
                <a:spcPct val="150000"/>
              </a:lnSpc>
              <a:spcBef>
                <a:spcPts val="0"/>
              </a:spcBef>
              <a:buFont typeface="Wingdings 2" panose="05020102010507070707" pitchFamily="18" charset="2"/>
              <a:buChar char=""/>
              <a:defRPr/>
            </a:pPr>
            <a:r>
              <a:rPr lang="es-ES" sz="2700" dirty="0"/>
              <a:t> A  </a:t>
            </a:r>
            <a:r>
              <a:rPr lang="es-ES" sz="2700" dirty="0">
                <a:sym typeface="Symbol" panose="05050102010706020507" pitchFamily="18" charset="2"/>
              </a:rPr>
              <a:t></a:t>
            </a:r>
            <a:r>
              <a:rPr lang="es-ES" sz="2700" dirty="0"/>
              <a:t>  0,653</a:t>
            </a:r>
            <a:r>
              <a:rPr lang="es-ES" sz="2700" u="dbl" dirty="0"/>
              <a:t>8</a:t>
            </a:r>
            <a:r>
              <a:rPr lang="es-ES" sz="2700" dirty="0"/>
              <a:t>.</a:t>
            </a:r>
          </a:p>
          <a:p>
            <a:pPr marL="0" indent="0" algn="just">
              <a:lnSpc>
                <a:spcPct val="150000"/>
              </a:lnSpc>
              <a:spcBef>
                <a:spcPts val="0"/>
              </a:spcBef>
              <a:buFont typeface="Wingdings 2" panose="05020102010507070707" pitchFamily="18" charset="2"/>
              <a:buNone/>
              <a:defRPr/>
            </a:pPr>
            <a:endParaRPr lang="es-CL" sz="2700" dirty="0"/>
          </a:p>
          <a:p>
            <a:pPr marL="273050" lvl="4" indent="-273050" algn="just">
              <a:lnSpc>
                <a:spcPct val="150000"/>
              </a:lnSpc>
              <a:buFont typeface="Wingdings 2" panose="05020102010507070707" pitchFamily="18" charset="2"/>
              <a:buChar char=""/>
              <a:defRPr/>
            </a:pPr>
            <a:r>
              <a:rPr lang="es-ES" sz="2700" b="1" u="sng" dirty="0"/>
              <a:t>CASO III</a:t>
            </a:r>
            <a:r>
              <a:rPr lang="es-ES" sz="2700" b="1" dirty="0"/>
              <a:t>: </a:t>
            </a:r>
            <a:r>
              <a:rPr lang="es-ES" sz="2700" dirty="0"/>
              <a:t>Cuando se solicita aproximar a la cifra “n”, si el primer dígito </a:t>
            </a:r>
            <a:r>
              <a:rPr lang="es-ES" sz="2700" u="sng" dirty="0"/>
              <a:t>despreciado</a:t>
            </a:r>
            <a:r>
              <a:rPr lang="es-ES" sz="2700" dirty="0"/>
              <a:t> es </a:t>
            </a:r>
            <a:r>
              <a:rPr lang="es-ES" sz="2700" u="sng" dirty="0"/>
              <a:t>exactamente 5</a:t>
            </a:r>
            <a:r>
              <a:rPr lang="es-ES" sz="2700" dirty="0"/>
              <a:t> y le siguen otros </a:t>
            </a:r>
            <a:r>
              <a:rPr lang="es-ES" sz="2700" b="1" dirty="0"/>
              <a:t>distintos de cero</a:t>
            </a:r>
            <a:r>
              <a:rPr lang="es-ES" sz="2700" dirty="0"/>
              <a:t> entre los despreciados, debe aumentarse en “1” (uno) el digito ubicado en la posición “n”. Ej. Redondear a la cifra de la milésima el número 3,4925341:</a:t>
            </a:r>
            <a:endParaRPr lang="es-CL" sz="2700" dirty="0"/>
          </a:p>
          <a:p>
            <a:pPr>
              <a:buFont typeface="Wingdings 2" panose="05020102010507070707" pitchFamily="18" charset="2"/>
              <a:buChar char=""/>
              <a:defRPr/>
            </a:pPr>
            <a:r>
              <a:rPr lang="es-ES" sz="2700" dirty="0"/>
              <a:t> R = 3,49</a:t>
            </a:r>
            <a:r>
              <a:rPr lang="es-ES" sz="2700" u="dbl" dirty="0"/>
              <a:t>2</a:t>
            </a:r>
            <a:r>
              <a:rPr lang="es-ES" sz="2700" u="sng" dirty="0"/>
              <a:t>5341</a:t>
            </a:r>
            <a:r>
              <a:rPr lang="es-ES" sz="2700" dirty="0"/>
              <a:t>.</a:t>
            </a:r>
            <a:endParaRPr lang="es-CL" sz="2700" dirty="0"/>
          </a:p>
          <a:p>
            <a:pPr>
              <a:buFont typeface="Wingdings 2" panose="05020102010507070707" pitchFamily="18" charset="2"/>
              <a:buChar char=""/>
              <a:defRPr/>
            </a:pPr>
            <a:r>
              <a:rPr lang="es-ES" sz="2700" dirty="0"/>
              <a:t> R </a:t>
            </a:r>
            <a:r>
              <a:rPr lang="es-ES" sz="2700" dirty="0">
                <a:sym typeface="Symbol" panose="05050102010706020507" pitchFamily="18" charset="2"/>
              </a:rPr>
              <a:t></a:t>
            </a:r>
            <a:r>
              <a:rPr lang="es-ES" sz="2700" dirty="0"/>
              <a:t>   3,49</a:t>
            </a:r>
            <a:r>
              <a:rPr lang="es-ES" sz="2700" u="dbl" dirty="0"/>
              <a:t>3</a:t>
            </a:r>
            <a:r>
              <a:rPr lang="es-ES" sz="2700" dirty="0"/>
              <a:t>.</a:t>
            </a:r>
            <a:endParaRPr lang="es-CL" sz="2700" dirty="0"/>
          </a:p>
          <a:p>
            <a:endParaRPr lang="es-CL" dirty="0"/>
          </a:p>
        </p:txBody>
      </p:sp>
    </p:spTree>
    <p:extLst>
      <p:ext uri="{BB962C8B-B14F-4D97-AF65-F5344CB8AC3E}">
        <p14:creationId xmlns:p14="http://schemas.microsoft.com/office/powerpoint/2010/main" val="39324734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2000"/>
                                        <p:tgtEl>
                                          <p:spTgt spid="3">
                                            <p:txEl>
                                              <p:pRg st="0" end="0"/>
                                            </p:txEl>
                                          </p:spTgt>
                                        </p:tgtEl>
                                        <p:attrNameLst>
                                          <p:attrName>ppt_y</p:attrName>
                                        </p:attrNameLst>
                                      </p:cBhvr>
                                      <p:tavLst>
                                        <p:tav tm="0">
                                          <p:val>
                                            <p:strVal val="#ppt_y+#ppt_h*1.125000"/>
                                          </p:val>
                                        </p:tav>
                                        <p:tav tm="100000">
                                          <p:val>
                                            <p:strVal val="#ppt_y"/>
                                          </p:val>
                                        </p:tav>
                                      </p:tavLst>
                                    </p:anim>
                                    <p:animEffect transition="in" filter="wipe(up)">
                                      <p:cBhvr>
                                        <p:cTn id="8" dur="2000"/>
                                        <p:tgtEl>
                                          <p:spTgt spid="3">
                                            <p:txEl>
                                              <p:pRg st="0" end="0"/>
                                            </p:txEl>
                                          </p:spTgt>
                                        </p:tgtEl>
                                      </p:cBhvr>
                                    </p:animEffect>
                                  </p:childTnLst>
                                </p:cTn>
                              </p:par>
                              <p:par>
                                <p:cTn id="9" presetID="12" presetClass="entr" presetSubtype="4" fill="hold"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2000"/>
                                        <p:tgtEl>
                                          <p:spTgt spid="3">
                                            <p:txEl>
                                              <p:pRg st="1" end="1"/>
                                            </p:txEl>
                                          </p:spTgt>
                                        </p:tgtEl>
                                        <p:attrNameLst>
                                          <p:attrName>ppt_y</p:attrName>
                                        </p:attrNameLst>
                                      </p:cBhvr>
                                      <p:tavLst>
                                        <p:tav tm="0">
                                          <p:val>
                                            <p:strVal val="#ppt_y+#ppt_h*1.125000"/>
                                          </p:val>
                                        </p:tav>
                                        <p:tav tm="100000">
                                          <p:val>
                                            <p:strVal val="#ppt_y"/>
                                          </p:val>
                                        </p:tav>
                                      </p:tavLst>
                                    </p:anim>
                                    <p:animEffect transition="in" filter="wipe(up)">
                                      <p:cBhvr>
                                        <p:cTn id="12" dur="20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2" presetClass="entr" presetSubtype="4"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calcmode="lin" valueType="num">
                                      <p:cBhvr additive="base">
                                        <p:cTn id="17" dur="2000"/>
                                        <p:tgtEl>
                                          <p:spTgt spid="3">
                                            <p:txEl>
                                              <p:pRg st="2" end="2"/>
                                            </p:txEl>
                                          </p:spTgt>
                                        </p:tgtEl>
                                        <p:attrNameLst>
                                          <p:attrName>ppt_y</p:attrName>
                                        </p:attrNameLst>
                                      </p:cBhvr>
                                      <p:tavLst>
                                        <p:tav tm="0">
                                          <p:val>
                                            <p:strVal val="#ppt_y+#ppt_h*1.125000"/>
                                          </p:val>
                                        </p:tav>
                                        <p:tav tm="100000">
                                          <p:val>
                                            <p:strVal val="#ppt_y"/>
                                          </p:val>
                                        </p:tav>
                                      </p:tavLst>
                                    </p:anim>
                                    <p:animEffect transition="in" filter="wipe(up)">
                                      <p:cBhvr>
                                        <p:cTn id="18" dur="2000"/>
                                        <p:tgtEl>
                                          <p:spTgt spid="3">
                                            <p:txEl>
                                              <p:pRg st="2" end="2"/>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12" presetClass="entr" presetSubtype="4"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 calcmode="lin" valueType="num">
                                      <p:cBhvr additive="base">
                                        <p:cTn id="23" dur="2000"/>
                                        <p:tgtEl>
                                          <p:spTgt spid="3">
                                            <p:txEl>
                                              <p:pRg st="4" end="4"/>
                                            </p:txEl>
                                          </p:spTgt>
                                        </p:tgtEl>
                                        <p:attrNameLst>
                                          <p:attrName>ppt_y</p:attrName>
                                        </p:attrNameLst>
                                      </p:cBhvr>
                                      <p:tavLst>
                                        <p:tav tm="0">
                                          <p:val>
                                            <p:strVal val="#ppt_y+#ppt_h*1.125000"/>
                                          </p:val>
                                        </p:tav>
                                        <p:tav tm="100000">
                                          <p:val>
                                            <p:strVal val="#ppt_y"/>
                                          </p:val>
                                        </p:tav>
                                      </p:tavLst>
                                    </p:anim>
                                    <p:animEffect transition="in" filter="wipe(up)">
                                      <p:cBhvr>
                                        <p:cTn id="24" dur="2000"/>
                                        <p:tgtEl>
                                          <p:spTgt spid="3">
                                            <p:txEl>
                                              <p:pRg st="4" end="4"/>
                                            </p:txEl>
                                          </p:spTgt>
                                        </p:tgtEl>
                                      </p:cBhvr>
                                    </p:animEffect>
                                  </p:childTnLst>
                                </p:cTn>
                              </p:par>
                              <p:par>
                                <p:cTn id="25" presetID="12" presetClass="entr" presetSubtype="4" fill="hold" nodeType="with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 calcmode="lin" valueType="num">
                                      <p:cBhvr additive="base">
                                        <p:cTn id="27" dur="2000"/>
                                        <p:tgtEl>
                                          <p:spTgt spid="3">
                                            <p:txEl>
                                              <p:pRg st="5" end="5"/>
                                            </p:txEl>
                                          </p:spTgt>
                                        </p:tgtEl>
                                        <p:attrNameLst>
                                          <p:attrName>ppt_y</p:attrName>
                                        </p:attrNameLst>
                                      </p:cBhvr>
                                      <p:tavLst>
                                        <p:tav tm="0">
                                          <p:val>
                                            <p:strVal val="#ppt_y+#ppt_h*1.125000"/>
                                          </p:val>
                                        </p:tav>
                                        <p:tav tm="100000">
                                          <p:val>
                                            <p:strVal val="#ppt_y"/>
                                          </p:val>
                                        </p:tav>
                                      </p:tavLst>
                                    </p:anim>
                                    <p:animEffect transition="in" filter="wipe(up)">
                                      <p:cBhvr>
                                        <p:cTn id="28" dur="2000"/>
                                        <p:tgtEl>
                                          <p:spTgt spid="3">
                                            <p:txEl>
                                              <p:pRg st="5" end="5"/>
                                            </p:txEl>
                                          </p:spTgt>
                                        </p:tgtEl>
                                      </p:cBhvr>
                                    </p:animEffect>
                                  </p:childTnLst>
                                </p:cTn>
                              </p:par>
                            </p:childTnLst>
                          </p:cTn>
                        </p:par>
                      </p:childTnLst>
                    </p:cTn>
                  </p:par>
                  <p:par>
                    <p:cTn id="29" fill="hold">
                      <p:stCondLst>
                        <p:cond delay="indefinite"/>
                      </p:stCondLst>
                      <p:childTnLst>
                        <p:par>
                          <p:cTn id="30" fill="hold">
                            <p:stCondLst>
                              <p:cond delay="0"/>
                            </p:stCondLst>
                            <p:childTnLst>
                              <p:par>
                                <p:cTn id="31" presetID="12" presetClass="entr" presetSubtype="4" fill="hold" nodeType="clickEffect">
                                  <p:stCondLst>
                                    <p:cond delay="0"/>
                                  </p:stCondLst>
                                  <p:childTnLst>
                                    <p:set>
                                      <p:cBhvr>
                                        <p:cTn id="32" dur="1" fill="hold">
                                          <p:stCondLst>
                                            <p:cond delay="0"/>
                                          </p:stCondLst>
                                        </p:cTn>
                                        <p:tgtEl>
                                          <p:spTgt spid="3">
                                            <p:txEl>
                                              <p:pRg st="6" end="6"/>
                                            </p:txEl>
                                          </p:spTgt>
                                        </p:tgtEl>
                                        <p:attrNameLst>
                                          <p:attrName>style.visibility</p:attrName>
                                        </p:attrNameLst>
                                      </p:cBhvr>
                                      <p:to>
                                        <p:strVal val="visible"/>
                                      </p:to>
                                    </p:set>
                                    <p:anim calcmode="lin" valueType="num">
                                      <p:cBhvr additive="base">
                                        <p:cTn id="33" dur="2000"/>
                                        <p:tgtEl>
                                          <p:spTgt spid="3">
                                            <p:txEl>
                                              <p:pRg st="6" end="6"/>
                                            </p:txEl>
                                          </p:spTgt>
                                        </p:tgtEl>
                                        <p:attrNameLst>
                                          <p:attrName>ppt_y</p:attrName>
                                        </p:attrNameLst>
                                      </p:cBhvr>
                                      <p:tavLst>
                                        <p:tav tm="0">
                                          <p:val>
                                            <p:strVal val="#ppt_y+#ppt_h*1.125000"/>
                                          </p:val>
                                        </p:tav>
                                        <p:tav tm="100000">
                                          <p:val>
                                            <p:strVal val="#ppt_y"/>
                                          </p:val>
                                        </p:tav>
                                      </p:tavLst>
                                    </p:anim>
                                    <p:animEffect transition="in" filter="wipe(up)">
                                      <p:cBhvr>
                                        <p:cTn id="34" dur="20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a:extLst>
              <a:ext uri="{FF2B5EF4-FFF2-40B4-BE49-F238E27FC236}">
                <a16:creationId xmlns:a16="http://schemas.microsoft.com/office/drawing/2014/main" id="{9A5996FF-FAF0-1243-95AC-2DC4E014F979}"/>
              </a:ext>
            </a:extLst>
          </p:cNvPr>
          <p:cNvSpPr>
            <a:spLocks noGrp="1"/>
          </p:cNvSpPr>
          <p:nvPr>
            <p:ph idx="1"/>
          </p:nvPr>
        </p:nvSpPr>
        <p:spPr>
          <a:xfrm>
            <a:off x="566738" y="696911"/>
            <a:ext cx="10515600" cy="5618163"/>
          </a:xfrm>
        </p:spPr>
        <p:txBody>
          <a:bodyPr/>
          <a:lstStyle/>
          <a:p>
            <a:pPr marL="273050" lvl="4" indent="-273050" algn="just">
              <a:lnSpc>
                <a:spcPct val="150000"/>
              </a:lnSpc>
              <a:spcBef>
                <a:spcPts val="0"/>
              </a:spcBef>
              <a:buFont typeface="Wingdings 2" panose="05020102010507070707" pitchFamily="18" charset="2"/>
              <a:buChar char=""/>
              <a:defRPr/>
            </a:pPr>
            <a:r>
              <a:rPr lang="es-ES" sz="2100" b="1" u="sng" dirty="0"/>
              <a:t>CASO IV</a:t>
            </a:r>
            <a:r>
              <a:rPr lang="es-ES" sz="2100" b="1" dirty="0"/>
              <a:t>: </a:t>
            </a:r>
            <a:r>
              <a:rPr lang="es-ES" sz="2100" dirty="0"/>
              <a:t>Si el primer dígito despreciado, después de la posición “n”, es exactamente 5 y el resto de los despreciados </a:t>
            </a:r>
            <a:r>
              <a:rPr lang="es-ES" sz="2100" b="1" dirty="0"/>
              <a:t>son cero</a:t>
            </a:r>
            <a:r>
              <a:rPr lang="es-ES" sz="2100" dirty="0"/>
              <a:t> debe considerar lo siguiente:</a:t>
            </a:r>
            <a:endParaRPr lang="es-CL" sz="2100" dirty="0"/>
          </a:p>
          <a:p>
            <a:pPr algn="just">
              <a:lnSpc>
                <a:spcPct val="150000"/>
              </a:lnSpc>
              <a:spcBef>
                <a:spcPts val="0"/>
              </a:spcBef>
              <a:buFont typeface="Wingdings 2" panose="05020102010507070707" pitchFamily="18" charset="2"/>
              <a:buChar char=""/>
              <a:defRPr/>
            </a:pPr>
            <a:r>
              <a:rPr lang="es-ES" sz="2100" dirty="0"/>
              <a:t>Si el dígito </a:t>
            </a:r>
            <a:r>
              <a:rPr lang="es-ES" sz="2100" u="sng" dirty="0"/>
              <a:t>conservado</a:t>
            </a:r>
            <a:r>
              <a:rPr lang="es-ES" sz="2100" dirty="0"/>
              <a:t> (posición “n”) </a:t>
            </a:r>
            <a:r>
              <a:rPr lang="es-ES" sz="2100" u="sng" dirty="0"/>
              <a:t>es par</a:t>
            </a:r>
            <a:r>
              <a:rPr lang="es-ES" sz="2100" dirty="0"/>
              <a:t>, éste se deja tal como está. Ej. Redondear a la cifra de la milésima el número 3,492</a:t>
            </a:r>
            <a:r>
              <a:rPr lang="es-ES" sz="2100" b="1" dirty="0"/>
              <a:t>5</a:t>
            </a:r>
            <a:r>
              <a:rPr lang="es-ES" sz="2100" dirty="0"/>
              <a:t>00: </a:t>
            </a:r>
            <a:endParaRPr lang="es-CL" sz="2100" dirty="0"/>
          </a:p>
          <a:p>
            <a:pPr algn="just">
              <a:lnSpc>
                <a:spcPct val="150000"/>
              </a:lnSpc>
              <a:spcBef>
                <a:spcPts val="0"/>
              </a:spcBef>
              <a:buFont typeface="Wingdings 2" panose="05020102010507070707" pitchFamily="18" charset="2"/>
              <a:buChar char=""/>
              <a:defRPr/>
            </a:pPr>
            <a:r>
              <a:rPr lang="es-ES" sz="2100" dirty="0"/>
              <a:t> P = 3,49</a:t>
            </a:r>
            <a:r>
              <a:rPr lang="es-ES" sz="2100" u="dbl" dirty="0"/>
              <a:t>2</a:t>
            </a:r>
            <a:r>
              <a:rPr lang="es-ES" sz="2100" b="1" u="sng" dirty="0"/>
              <a:t>5</a:t>
            </a:r>
            <a:r>
              <a:rPr lang="es-ES" sz="2100" u="sng" dirty="0"/>
              <a:t>00</a:t>
            </a:r>
            <a:endParaRPr lang="es-CL" sz="2100" dirty="0"/>
          </a:p>
          <a:p>
            <a:pPr algn="just">
              <a:lnSpc>
                <a:spcPct val="150000"/>
              </a:lnSpc>
              <a:spcBef>
                <a:spcPts val="0"/>
              </a:spcBef>
              <a:buFont typeface="Wingdings 2" panose="05020102010507070707" pitchFamily="18" charset="2"/>
              <a:buChar char=""/>
              <a:defRPr/>
            </a:pPr>
            <a:r>
              <a:rPr lang="es-ES" sz="2100" dirty="0"/>
              <a:t> P </a:t>
            </a:r>
            <a:r>
              <a:rPr lang="es-ES" sz="2100" dirty="0">
                <a:sym typeface="Symbol" panose="05050102010706020507" pitchFamily="18" charset="2"/>
              </a:rPr>
              <a:t></a:t>
            </a:r>
            <a:r>
              <a:rPr lang="es-ES" sz="2100" dirty="0"/>
              <a:t> 3,49</a:t>
            </a:r>
            <a:r>
              <a:rPr lang="es-ES" sz="2100" u="dbl" dirty="0"/>
              <a:t>2</a:t>
            </a:r>
            <a:r>
              <a:rPr lang="es-ES" sz="2100" dirty="0"/>
              <a:t>.</a:t>
            </a:r>
            <a:endParaRPr lang="es-CL" sz="2100" dirty="0"/>
          </a:p>
          <a:p>
            <a:pPr algn="just">
              <a:lnSpc>
                <a:spcPct val="150000"/>
              </a:lnSpc>
              <a:spcBef>
                <a:spcPts val="0"/>
              </a:spcBef>
              <a:buFont typeface="Wingdings 2" panose="05020102010507070707" pitchFamily="18" charset="2"/>
              <a:buChar char=""/>
              <a:defRPr/>
            </a:pPr>
            <a:r>
              <a:rPr lang="es-ES" sz="2100" dirty="0"/>
              <a:t>Si el último dígito </a:t>
            </a:r>
            <a:r>
              <a:rPr lang="es-ES" sz="2100" u="sng" dirty="0"/>
              <a:t>conservado</a:t>
            </a:r>
            <a:r>
              <a:rPr lang="es-ES" sz="2100" dirty="0"/>
              <a:t> (posición “n”) </a:t>
            </a:r>
            <a:r>
              <a:rPr lang="es-ES" sz="2100" u="sng" dirty="0"/>
              <a:t>es impar</a:t>
            </a:r>
            <a:r>
              <a:rPr lang="es-ES" sz="2100" dirty="0"/>
              <a:t>, éste se incrementa en una unidad. Ej. Redondear a la cifra de la milésima el número 3,493</a:t>
            </a:r>
            <a:r>
              <a:rPr lang="es-ES" sz="2100" b="1" dirty="0"/>
              <a:t>5</a:t>
            </a:r>
            <a:r>
              <a:rPr lang="es-ES" sz="2100" dirty="0"/>
              <a:t>0:</a:t>
            </a:r>
            <a:endParaRPr lang="es-CL" sz="2100" dirty="0"/>
          </a:p>
          <a:p>
            <a:pPr>
              <a:buFont typeface="Wingdings 2" panose="05020102010507070707" pitchFamily="18" charset="2"/>
              <a:buChar char=""/>
              <a:defRPr/>
            </a:pPr>
            <a:r>
              <a:rPr lang="es-ES" sz="2100" dirty="0"/>
              <a:t> D = 3,49</a:t>
            </a:r>
            <a:r>
              <a:rPr lang="es-ES" sz="2100" u="dbl" dirty="0"/>
              <a:t>3</a:t>
            </a:r>
            <a:r>
              <a:rPr lang="es-ES" sz="2100" b="1" u="sng" dirty="0"/>
              <a:t>5</a:t>
            </a:r>
            <a:r>
              <a:rPr lang="es-ES" sz="2100" u="sng" dirty="0"/>
              <a:t>0</a:t>
            </a:r>
            <a:endParaRPr lang="es-CL" sz="2100" dirty="0"/>
          </a:p>
          <a:p>
            <a:pPr>
              <a:buFont typeface="Wingdings 2" panose="05020102010507070707" pitchFamily="18" charset="2"/>
              <a:buChar char=""/>
              <a:defRPr/>
            </a:pPr>
            <a:r>
              <a:rPr lang="es-ES" sz="2100" dirty="0"/>
              <a:t> D </a:t>
            </a:r>
            <a:r>
              <a:rPr lang="es-ES" sz="2100" dirty="0">
                <a:sym typeface="Symbol" panose="05050102010706020507" pitchFamily="18" charset="2"/>
              </a:rPr>
              <a:t></a:t>
            </a:r>
            <a:r>
              <a:rPr lang="es-ES" sz="2100" dirty="0"/>
              <a:t> 3,49</a:t>
            </a:r>
            <a:r>
              <a:rPr lang="es-ES" sz="2100" u="dbl" dirty="0"/>
              <a:t>4</a:t>
            </a:r>
            <a:r>
              <a:rPr lang="es-ES" sz="2100" dirty="0"/>
              <a:t>. </a:t>
            </a:r>
            <a:endParaRPr lang="es-CL" sz="2100" dirty="0"/>
          </a:p>
          <a:p>
            <a:endParaRPr lang="es-CL" dirty="0"/>
          </a:p>
        </p:txBody>
      </p:sp>
    </p:spTree>
    <p:extLst>
      <p:ext uri="{BB962C8B-B14F-4D97-AF65-F5344CB8AC3E}">
        <p14:creationId xmlns:p14="http://schemas.microsoft.com/office/powerpoint/2010/main" val="4255934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20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20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20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2" dur="2000" fill="hold"/>
                                        <p:tgtEl>
                                          <p:spTgt spid="3">
                                            <p:txEl>
                                              <p:pRg st="1" end="1"/>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additive="base">
                                        <p:cTn id="15" dur="20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6" dur="20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12" presetClass="entr" presetSubtype="4" fill="hold" nodeType="clickEffect">
                                  <p:stCondLst>
                                    <p:cond delay="0"/>
                                  </p:stCondLst>
                                  <p:childTnLst>
                                    <p:set>
                                      <p:cBhvr>
                                        <p:cTn id="20" dur="1" fill="hold">
                                          <p:stCondLst>
                                            <p:cond delay="0"/>
                                          </p:stCondLst>
                                        </p:cTn>
                                        <p:tgtEl>
                                          <p:spTgt spid="3">
                                            <p:txEl>
                                              <p:pRg st="3" end="3"/>
                                            </p:txEl>
                                          </p:spTgt>
                                        </p:tgtEl>
                                        <p:attrNameLst>
                                          <p:attrName>style.visibility</p:attrName>
                                        </p:attrNameLst>
                                      </p:cBhvr>
                                      <p:to>
                                        <p:strVal val="visible"/>
                                      </p:to>
                                    </p:set>
                                    <p:anim calcmode="lin" valueType="num">
                                      <p:cBhvr additive="base">
                                        <p:cTn id="21" dur="2000"/>
                                        <p:tgtEl>
                                          <p:spTgt spid="3">
                                            <p:txEl>
                                              <p:pRg st="3" end="3"/>
                                            </p:txEl>
                                          </p:spTgt>
                                        </p:tgtEl>
                                        <p:attrNameLst>
                                          <p:attrName>ppt_y</p:attrName>
                                        </p:attrNameLst>
                                      </p:cBhvr>
                                      <p:tavLst>
                                        <p:tav tm="0">
                                          <p:val>
                                            <p:strVal val="#ppt_y+#ppt_h*1.125000"/>
                                          </p:val>
                                        </p:tav>
                                        <p:tav tm="100000">
                                          <p:val>
                                            <p:strVal val="#ppt_y"/>
                                          </p:val>
                                        </p:tav>
                                      </p:tavLst>
                                    </p:anim>
                                    <p:animEffect transition="in" filter="wipe(up)">
                                      <p:cBhvr>
                                        <p:cTn id="22" dur="20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 calcmode="lin" valueType="num">
                                      <p:cBhvr additive="base">
                                        <p:cTn id="27" dur="20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8" dur="2000" fill="hold"/>
                                        <p:tgtEl>
                                          <p:spTgt spid="3">
                                            <p:txEl>
                                              <p:pRg st="4" end="4"/>
                                            </p:txEl>
                                          </p:spTgt>
                                        </p:tgtEl>
                                        <p:attrNameLst>
                                          <p:attrName>ppt_y</p:attrName>
                                        </p:attrNameLst>
                                      </p:cBhvr>
                                      <p:tavLst>
                                        <p:tav tm="0">
                                          <p:val>
                                            <p:strVal val="1+#ppt_h/2"/>
                                          </p:val>
                                        </p:tav>
                                        <p:tav tm="100000">
                                          <p:val>
                                            <p:strVal val="#ppt_y"/>
                                          </p:val>
                                        </p:tav>
                                      </p:tavLst>
                                    </p:anim>
                                  </p:childTnLst>
                                </p:cTn>
                              </p:par>
                              <p:par>
                                <p:cTn id="29" presetID="2" presetClass="entr" presetSubtype="4" fill="hold" nodeType="withEffect">
                                  <p:stCondLst>
                                    <p:cond delay="0"/>
                                  </p:stCondLst>
                                  <p:childTnLst>
                                    <p:set>
                                      <p:cBhvr>
                                        <p:cTn id="30" dur="1" fill="hold">
                                          <p:stCondLst>
                                            <p:cond delay="0"/>
                                          </p:stCondLst>
                                        </p:cTn>
                                        <p:tgtEl>
                                          <p:spTgt spid="3">
                                            <p:txEl>
                                              <p:pRg st="5" end="5"/>
                                            </p:txEl>
                                          </p:spTgt>
                                        </p:tgtEl>
                                        <p:attrNameLst>
                                          <p:attrName>style.visibility</p:attrName>
                                        </p:attrNameLst>
                                      </p:cBhvr>
                                      <p:to>
                                        <p:strVal val="visible"/>
                                      </p:to>
                                    </p:set>
                                    <p:anim calcmode="lin" valueType="num">
                                      <p:cBhvr additive="base">
                                        <p:cTn id="31" dur="20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2" dur="20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12" presetClass="entr" presetSubtype="4" fill="hold" nodeType="click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 calcmode="lin" valueType="num">
                                      <p:cBhvr additive="base">
                                        <p:cTn id="37" dur="2000"/>
                                        <p:tgtEl>
                                          <p:spTgt spid="3">
                                            <p:txEl>
                                              <p:pRg st="6" end="6"/>
                                            </p:txEl>
                                          </p:spTgt>
                                        </p:tgtEl>
                                        <p:attrNameLst>
                                          <p:attrName>ppt_y</p:attrName>
                                        </p:attrNameLst>
                                      </p:cBhvr>
                                      <p:tavLst>
                                        <p:tav tm="0">
                                          <p:val>
                                            <p:strVal val="#ppt_y+#ppt_h*1.125000"/>
                                          </p:val>
                                        </p:tav>
                                        <p:tav tm="100000">
                                          <p:val>
                                            <p:strVal val="#ppt_y"/>
                                          </p:val>
                                        </p:tav>
                                      </p:tavLst>
                                    </p:anim>
                                    <p:animEffect transition="in" filter="wipe(up)">
                                      <p:cBhvr>
                                        <p:cTn id="38" dur="20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a:extLst>
              <a:ext uri="{FF2B5EF4-FFF2-40B4-BE49-F238E27FC236}">
                <a16:creationId xmlns:a16="http://schemas.microsoft.com/office/drawing/2014/main" id="{870E7C03-F57F-3E4C-A2B4-A06FB9F0E640}"/>
              </a:ext>
            </a:extLst>
          </p:cNvPr>
          <p:cNvSpPr>
            <a:spLocks noGrp="1"/>
          </p:cNvSpPr>
          <p:nvPr>
            <p:ph idx="1"/>
          </p:nvPr>
        </p:nvSpPr>
        <p:spPr>
          <a:xfrm>
            <a:off x="838200" y="700088"/>
            <a:ext cx="10515600" cy="5476875"/>
          </a:xfrm>
        </p:spPr>
        <p:txBody>
          <a:bodyPr>
            <a:normAutofit lnSpcReduction="10000"/>
          </a:bodyPr>
          <a:lstStyle/>
          <a:p>
            <a:pPr marL="273050" lvl="4" indent="-185738" algn="just">
              <a:lnSpc>
                <a:spcPct val="150000"/>
              </a:lnSpc>
              <a:spcBef>
                <a:spcPct val="0"/>
              </a:spcBef>
              <a:tabLst>
                <a:tab pos="273050" algn="l"/>
              </a:tabLst>
            </a:pPr>
            <a:r>
              <a:rPr lang="es-ES" altLang="es-CL" sz="2100" b="1" u="sng" dirty="0"/>
              <a:t>CASO V</a:t>
            </a:r>
            <a:r>
              <a:rPr lang="es-ES" altLang="es-CL" sz="2100" b="1" dirty="0"/>
              <a:t>: </a:t>
            </a:r>
            <a:r>
              <a:rPr lang="es-ES" altLang="es-CL" sz="2100" dirty="0"/>
              <a:t>Cuando se aproxima una cantidad que tiene cifras decimales a una cantidad con “cero” cifras decimales (sólo con cifras enteras), debe colocarse una “coma: </a:t>
            </a:r>
            <a:r>
              <a:rPr lang="es-ES" altLang="es-CL" sz="2100" b="1" dirty="0"/>
              <a:t>,</a:t>
            </a:r>
            <a:r>
              <a:rPr lang="es-ES" altLang="es-CL" sz="2100" dirty="0"/>
              <a:t>” para indicar que se aproximó. “NO DEBE AGREGARLE CEROS”. En general se habla de escribir el número aproximado a la cifra de las unidades. Ej.:</a:t>
            </a:r>
            <a:endParaRPr lang="es-CL" altLang="es-CL" sz="2100" dirty="0"/>
          </a:p>
          <a:p>
            <a:pPr algn="just">
              <a:lnSpc>
                <a:spcPct val="150000"/>
              </a:lnSpc>
              <a:spcBef>
                <a:spcPct val="0"/>
              </a:spcBef>
              <a:tabLst>
                <a:tab pos="273050" algn="l"/>
              </a:tabLst>
            </a:pPr>
            <a:r>
              <a:rPr lang="es-ES" altLang="es-CL" sz="2100" dirty="0"/>
              <a:t> H = 6</a:t>
            </a:r>
            <a:r>
              <a:rPr lang="es-ES" altLang="es-CL" sz="2100" b="1" dirty="0"/>
              <a:t>,</a:t>
            </a:r>
            <a:r>
              <a:rPr lang="es-ES" altLang="es-CL" sz="2100" u="sng" dirty="0"/>
              <a:t>38745</a:t>
            </a:r>
            <a:r>
              <a:rPr lang="es-ES" altLang="es-CL" sz="2100" dirty="0"/>
              <a:t> </a:t>
            </a:r>
          </a:p>
          <a:p>
            <a:pPr algn="just">
              <a:lnSpc>
                <a:spcPct val="150000"/>
              </a:lnSpc>
              <a:spcBef>
                <a:spcPct val="0"/>
              </a:spcBef>
              <a:tabLst>
                <a:tab pos="273050" algn="l"/>
              </a:tabLst>
            </a:pPr>
            <a:r>
              <a:rPr lang="es-ES" altLang="es-CL" sz="2100" dirty="0"/>
              <a:t>H ≈ 6,</a:t>
            </a:r>
            <a:endParaRPr lang="es-CL" altLang="es-CL" sz="2100" dirty="0"/>
          </a:p>
          <a:p>
            <a:pPr algn="just">
              <a:lnSpc>
                <a:spcPct val="150000"/>
              </a:lnSpc>
              <a:spcBef>
                <a:spcPct val="0"/>
              </a:spcBef>
              <a:tabLst>
                <a:tab pos="273050" algn="l"/>
              </a:tabLst>
            </a:pPr>
            <a:r>
              <a:rPr lang="es-ES" altLang="es-CL" sz="2100" dirty="0"/>
              <a:t> E = 4</a:t>
            </a:r>
            <a:r>
              <a:rPr lang="es-ES" altLang="es-CL" sz="2100" b="1" dirty="0"/>
              <a:t>,</a:t>
            </a:r>
            <a:r>
              <a:rPr lang="es-ES" altLang="es-CL" sz="2100" u="sng" dirty="0"/>
              <a:t>78543</a:t>
            </a:r>
          </a:p>
          <a:p>
            <a:pPr algn="just">
              <a:lnSpc>
                <a:spcPct val="150000"/>
              </a:lnSpc>
              <a:spcBef>
                <a:spcPct val="0"/>
              </a:spcBef>
              <a:tabLst>
                <a:tab pos="273050" algn="l"/>
              </a:tabLst>
            </a:pPr>
            <a:r>
              <a:rPr lang="es-ES" altLang="es-CL" sz="2100" dirty="0"/>
              <a:t>E ≈ 5</a:t>
            </a:r>
            <a:r>
              <a:rPr lang="es-ES" altLang="es-CL" sz="2100" b="1" dirty="0"/>
              <a:t>,</a:t>
            </a:r>
            <a:endParaRPr lang="es-CL" altLang="es-CL" sz="2100" dirty="0"/>
          </a:p>
          <a:p>
            <a:pPr algn="just">
              <a:lnSpc>
                <a:spcPct val="150000"/>
              </a:lnSpc>
              <a:spcBef>
                <a:spcPct val="0"/>
              </a:spcBef>
              <a:tabLst>
                <a:tab pos="273050" algn="l"/>
              </a:tabLst>
            </a:pPr>
            <a:r>
              <a:rPr lang="es-ES" altLang="es-CL" sz="2100" dirty="0"/>
              <a:t> K = 0</a:t>
            </a:r>
            <a:r>
              <a:rPr lang="es-ES" altLang="es-CL" sz="2100" b="1" dirty="0"/>
              <a:t>,</a:t>
            </a:r>
            <a:r>
              <a:rPr lang="es-ES" altLang="es-CL" sz="2100" u="sng" dirty="0"/>
              <a:t>43</a:t>
            </a:r>
          </a:p>
          <a:p>
            <a:pPr algn="just">
              <a:lnSpc>
                <a:spcPct val="150000"/>
              </a:lnSpc>
              <a:spcBef>
                <a:spcPct val="0"/>
              </a:spcBef>
              <a:tabLst>
                <a:tab pos="273050" algn="l"/>
              </a:tabLst>
            </a:pPr>
            <a:r>
              <a:rPr lang="es-ES" altLang="es-CL" sz="2100" dirty="0"/>
              <a:t>K ≈ 0</a:t>
            </a:r>
            <a:r>
              <a:rPr lang="es-ES" altLang="es-CL" sz="2100" b="1" dirty="0"/>
              <a:t>,</a:t>
            </a:r>
            <a:endParaRPr lang="es-CL" altLang="es-CL" sz="2100" dirty="0"/>
          </a:p>
          <a:p>
            <a:pPr algn="just">
              <a:lnSpc>
                <a:spcPct val="150000"/>
              </a:lnSpc>
              <a:spcBef>
                <a:spcPct val="0"/>
              </a:spcBef>
              <a:tabLst>
                <a:tab pos="273050" algn="l"/>
              </a:tabLst>
            </a:pPr>
            <a:r>
              <a:rPr lang="es-ES" altLang="es-CL" sz="2100" dirty="0"/>
              <a:t>S = 0</a:t>
            </a:r>
            <a:r>
              <a:rPr lang="es-ES" altLang="es-CL" sz="2100" b="1" dirty="0"/>
              <a:t>,</a:t>
            </a:r>
            <a:r>
              <a:rPr lang="es-ES" altLang="es-CL" sz="2100" u="sng" dirty="0"/>
              <a:t>63</a:t>
            </a:r>
          </a:p>
          <a:p>
            <a:pPr algn="just">
              <a:lnSpc>
                <a:spcPct val="150000"/>
              </a:lnSpc>
              <a:spcBef>
                <a:spcPct val="0"/>
              </a:spcBef>
              <a:tabLst>
                <a:tab pos="273050" algn="l"/>
              </a:tabLst>
            </a:pPr>
            <a:r>
              <a:rPr lang="es-ES" altLang="es-CL" sz="2100" dirty="0"/>
              <a:t>S ≈ 1</a:t>
            </a:r>
            <a:r>
              <a:rPr lang="es-ES" altLang="es-CL" sz="2100" b="1" dirty="0"/>
              <a:t>,</a:t>
            </a:r>
            <a:endParaRPr lang="es-CL" altLang="es-CL" sz="2100" dirty="0"/>
          </a:p>
          <a:p>
            <a:endParaRPr lang="es-CL" dirty="0"/>
          </a:p>
        </p:txBody>
      </p:sp>
    </p:spTree>
    <p:extLst>
      <p:ext uri="{BB962C8B-B14F-4D97-AF65-F5344CB8AC3E}">
        <p14:creationId xmlns:p14="http://schemas.microsoft.com/office/powerpoint/2010/main" val="33286906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2000"/>
                                        <p:tgtEl>
                                          <p:spTgt spid="3">
                                            <p:txEl>
                                              <p:pRg st="0" end="0"/>
                                            </p:txEl>
                                          </p:spTgt>
                                        </p:tgtEl>
                                        <p:attrNameLst>
                                          <p:attrName>ppt_y</p:attrName>
                                        </p:attrNameLst>
                                      </p:cBhvr>
                                      <p:tavLst>
                                        <p:tav tm="0">
                                          <p:val>
                                            <p:strVal val="#ppt_y+#ppt_h*1.125000"/>
                                          </p:val>
                                        </p:tav>
                                        <p:tav tm="100000">
                                          <p:val>
                                            <p:strVal val="#ppt_y"/>
                                          </p:val>
                                        </p:tav>
                                      </p:tavLst>
                                    </p:anim>
                                    <p:animEffect transition="in" filter="wipe(up)">
                                      <p:cBhvr>
                                        <p:cTn id="8" dur="2000"/>
                                        <p:tgtEl>
                                          <p:spTgt spid="3">
                                            <p:txEl>
                                              <p:pRg st="0" end="0"/>
                                            </p:txEl>
                                          </p:spTgt>
                                        </p:tgtEl>
                                      </p:cBhvr>
                                    </p:animEffect>
                                  </p:childTnLst>
                                </p:cTn>
                              </p:par>
                            </p:childTnLst>
                          </p:cTn>
                        </p:par>
                      </p:childTnLst>
                    </p:cTn>
                  </p:par>
                  <p:par>
                    <p:cTn id="9" fill="hold">
                      <p:stCondLst>
                        <p:cond delay="indefinite"/>
                      </p:stCondLst>
                      <p:childTnLst>
                        <p:par>
                          <p:cTn id="10" fill="hold">
                            <p:stCondLst>
                              <p:cond delay="0"/>
                            </p:stCondLst>
                            <p:childTnLst>
                              <p:par>
                                <p:cTn id="11" presetID="1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2000"/>
                                        <p:tgtEl>
                                          <p:spTgt spid="3">
                                            <p:txEl>
                                              <p:pRg st="1" end="1"/>
                                            </p:txEl>
                                          </p:spTgt>
                                        </p:tgtEl>
                                        <p:attrNameLst>
                                          <p:attrName>ppt_y</p:attrName>
                                        </p:attrNameLst>
                                      </p:cBhvr>
                                      <p:tavLst>
                                        <p:tav tm="0">
                                          <p:val>
                                            <p:strVal val="#ppt_y+#ppt_h*1.125000"/>
                                          </p:val>
                                        </p:tav>
                                        <p:tav tm="100000">
                                          <p:val>
                                            <p:strVal val="#ppt_y"/>
                                          </p:val>
                                        </p:tav>
                                      </p:tavLst>
                                    </p:anim>
                                    <p:animEffect transition="in" filter="wipe(up)">
                                      <p:cBhvr>
                                        <p:cTn id="14" dur="2000"/>
                                        <p:tgtEl>
                                          <p:spTgt spid="3">
                                            <p:txEl>
                                              <p:pRg st="1" end="1"/>
                                            </p:txEl>
                                          </p:spTgt>
                                        </p:tgtEl>
                                      </p:cBhvr>
                                    </p:animEffect>
                                  </p:childTnLst>
                                </p:cTn>
                              </p:par>
                              <p:par>
                                <p:cTn id="15" presetID="12" presetClass="entr" presetSubtype="4" fill="hold" nodeType="with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calcmode="lin" valueType="num">
                                      <p:cBhvr additive="base">
                                        <p:cTn id="17" dur="2000"/>
                                        <p:tgtEl>
                                          <p:spTgt spid="3">
                                            <p:txEl>
                                              <p:pRg st="2" end="2"/>
                                            </p:txEl>
                                          </p:spTgt>
                                        </p:tgtEl>
                                        <p:attrNameLst>
                                          <p:attrName>ppt_y</p:attrName>
                                        </p:attrNameLst>
                                      </p:cBhvr>
                                      <p:tavLst>
                                        <p:tav tm="0">
                                          <p:val>
                                            <p:strVal val="#ppt_y+#ppt_h*1.125000"/>
                                          </p:val>
                                        </p:tav>
                                        <p:tav tm="100000">
                                          <p:val>
                                            <p:strVal val="#ppt_y"/>
                                          </p:val>
                                        </p:tav>
                                      </p:tavLst>
                                    </p:anim>
                                    <p:animEffect transition="in" filter="wipe(up)">
                                      <p:cBhvr>
                                        <p:cTn id="18" dur="2000"/>
                                        <p:tgtEl>
                                          <p:spTgt spid="3">
                                            <p:txEl>
                                              <p:pRg st="2" end="2"/>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12" presetClass="entr" presetSubtype="4" fill="hold"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anim calcmode="lin" valueType="num">
                                      <p:cBhvr additive="base">
                                        <p:cTn id="23" dur="2000"/>
                                        <p:tgtEl>
                                          <p:spTgt spid="3">
                                            <p:txEl>
                                              <p:pRg st="3" end="3"/>
                                            </p:txEl>
                                          </p:spTgt>
                                        </p:tgtEl>
                                        <p:attrNameLst>
                                          <p:attrName>ppt_y</p:attrName>
                                        </p:attrNameLst>
                                      </p:cBhvr>
                                      <p:tavLst>
                                        <p:tav tm="0">
                                          <p:val>
                                            <p:strVal val="#ppt_y+#ppt_h*1.125000"/>
                                          </p:val>
                                        </p:tav>
                                        <p:tav tm="100000">
                                          <p:val>
                                            <p:strVal val="#ppt_y"/>
                                          </p:val>
                                        </p:tav>
                                      </p:tavLst>
                                    </p:anim>
                                    <p:animEffect transition="in" filter="wipe(up)">
                                      <p:cBhvr>
                                        <p:cTn id="24" dur="2000"/>
                                        <p:tgtEl>
                                          <p:spTgt spid="3">
                                            <p:txEl>
                                              <p:pRg st="3" end="3"/>
                                            </p:txEl>
                                          </p:spTgt>
                                        </p:tgtEl>
                                      </p:cBhvr>
                                    </p:animEffect>
                                  </p:childTnLst>
                                </p:cTn>
                              </p:par>
                              <p:par>
                                <p:cTn id="25" presetID="12" presetClass="entr" presetSubtype="4" fill="hold" nodeType="with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 calcmode="lin" valueType="num">
                                      <p:cBhvr additive="base">
                                        <p:cTn id="27" dur="2000"/>
                                        <p:tgtEl>
                                          <p:spTgt spid="3">
                                            <p:txEl>
                                              <p:pRg st="4" end="4"/>
                                            </p:txEl>
                                          </p:spTgt>
                                        </p:tgtEl>
                                        <p:attrNameLst>
                                          <p:attrName>ppt_y</p:attrName>
                                        </p:attrNameLst>
                                      </p:cBhvr>
                                      <p:tavLst>
                                        <p:tav tm="0">
                                          <p:val>
                                            <p:strVal val="#ppt_y+#ppt_h*1.125000"/>
                                          </p:val>
                                        </p:tav>
                                        <p:tav tm="100000">
                                          <p:val>
                                            <p:strVal val="#ppt_y"/>
                                          </p:val>
                                        </p:tav>
                                      </p:tavLst>
                                    </p:anim>
                                    <p:animEffect transition="in" filter="wipe(up)">
                                      <p:cBhvr>
                                        <p:cTn id="28" dur="2000"/>
                                        <p:tgtEl>
                                          <p:spTgt spid="3">
                                            <p:txEl>
                                              <p:pRg st="4" end="4"/>
                                            </p:txEl>
                                          </p:spTgt>
                                        </p:tgtEl>
                                      </p:cBhvr>
                                    </p:animEffect>
                                  </p:childTnLst>
                                </p:cTn>
                              </p:par>
                            </p:childTnLst>
                          </p:cTn>
                        </p:par>
                      </p:childTnLst>
                    </p:cTn>
                  </p:par>
                  <p:par>
                    <p:cTn id="29" fill="hold">
                      <p:stCondLst>
                        <p:cond delay="indefinite"/>
                      </p:stCondLst>
                      <p:childTnLst>
                        <p:par>
                          <p:cTn id="30" fill="hold">
                            <p:stCondLst>
                              <p:cond delay="0"/>
                            </p:stCondLst>
                            <p:childTnLst>
                              <p:par>
                                <p:cTn id="31" presetID="2" presetClass="entr" presetSubtype="4" fill="hold" nodeType="clickEffect">
                                  <p:stCondLst>
                                    <p:cond delay="0"/>
                                  </p:stCondLst>
                                  <p:childTnLst>
                                    <p:set>
                                      <p:cBhvr>
                                        <p:cTn id="32" dur="1" fill="hold">
                                          <p:stCondLst>
                                            <p:cond delay="0"/>
                                          </p:stCondLst>
                                        </p:cTn>
                                        <p:tgtEl>
                                          <p:spTgt spid="3">
                                            <p:txEl>
                                              <p:pRg st="5" end="5"/>
                                            </p:txEl>
                                          </p:spTgt>
                                        </p:tgtEl>
                                        <p:attrNameLst>
                                          <p:attrName>style.visibility</p:attrName>
                                        </p:attrNameLst>
                                      </p:cBhvr>
                                      <p:to>
                                        <p:strVal val="visible"/>
                                      </p:to>
                                    </p:set>
                                    <p:anim calcmode="lin" valueType="num">
                                      <p:cBhvr additive="base">
                                        <p:cTn id="33" dur="20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4" dur="2000" fill="hold"/>
                                        <p:tgtEl>
                                          <p:spTgt spid="3">
                                            <p:txEl>
                                              <p:pRg st="5" end="5"/>
                                            </p:txEl>
                                          </p:spTgt>
                                        </p:tgtEl>
                                        <p:attrNameLst>
                                          <p:attrName>ppt_y</p:attrName>
                                        </p:attrNameLst>
                                      </p:cBhvr>
                                      <p:tavLst>
                                        <p:tav tm="0">
                                          <p:val>
                                            <p:strVal val="1+#ppt_h/2"/>
                                          </p:val>
                                        </p:tav>
                                        <p:tav tm="100000">
                                          <p:val>
                                            <p:strVal val="#ppt_y"/>
                                          </p:val>
                                        </p:tav>
                                      </p:tavLst>
                                    </p:anim>
                                  </p:childTnLst>
                                </p:cTn>
                              </p:par>
                              <p:par>
                                <p:cTn id="35" presetID="2" presetClass="entr" presetSubtype="4" fill="hold" nodeType="with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 calcmode="lin" valueType="num">
                                      <p:cBhvr additive="base">
                                        <p:cTn id="37" dur="20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38" dur="20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nodeType="clickEffect">
                                  <p:stCondLst>
                                    <p:cond delay="0"/>
                                  </p:stCondLst>
                                  <p:childTnLst>
                                    <p:set>
                                      <p:cBhvr>
                                        <p:cTn id="42" dur="1" fill="hold">
                                          <p:stCondLst>
                                            <p:cond delay="0"/>
                                          </p:stCondLst>
                                        </p:cTn>
                                        <p:tgtEl>
                                          <p:spTgt spid="3">
                                            <p:txEl>
                                              <p:pRg st="7" end="7"/>
                                            </p:txEl>
                                          </p:spTgt>
                                        </p:tgtEl>
                                        <p:attrNameLst>
                                          <p:attrName>style.visibility</p:attrName>
                                        </p:attrNameLst>
                                      </p:cBhvr>
                                      <p:to>
                                        <p:strVal val="visible"/>
                                      </p:to>
                                    </p:set>
                                    <p:anim calcmode="lin" valueType="num">
                                      <p:cBhvr additive="base">
                                        <p:cTn id="43" dur="20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44" dur="2000" fill="hold"/>
                                        <p:tgtEl>
                                          <p:spTgt spid="3">
                                            <p:txEl>
                                              <p:pRg st="7" end="7"/>
                                            </p:txEl>
                                          </p:spTgt>
                                        </p:tgtEl>
                                        <p:attrNameLst>
                                          <p:attrName>ppt_y</p:attrName>
                                        </p:attrNameLst>
                                      </p:cBhvr>
                                      <p:tavLst>
                                        <p:tav tm="0">
                                          <p:val>
                                            <p:strVal val="1+#ppt_h/2"/>
                                          </p:val>
                                        </p:tav>
                                        <p:tav tm="100000">
                                          <p:val>
                                            <p:strVal val="#ppt_y"/>
                                          </p:val>
                                        </p:tav>
                                      </p:tavLst>
                                    </p:anim>
                                  </p:childTnLst>
                                </p:cTn>
                              </p:par>
                              <p:par>
                                <p:cTn id="45" presetID="2" presetClass="entr" presetSubtype="4" fill="hold" nodeType="withEffect">
                                  <p:stCondLst>
                                    <p:cond delay="0"/>
                                  </p:stCondLst>
                                  <p:childTnLst>
                                    <p:set>
                                      <p:cBhvr>
                                        <p:cTn id="46" dur="1" fill="hold">
                                          <p:stCondLst>
                                            <p:cond delay="0"/>
                                          </p:stCondLst>
                                        </p:cTn>
                                        <p:tgtEl>
                                          <p:spTgt spid="3">
                                            <p:txEl>
                                              <p:pRg st="8" end="8"/>
                                            </p:txEl>
                                          </p:spTgt>
                                        </p:tgtEl>
                                        <p:attrNameLst>
                                          <p:attrName>style.visibility</p:attrName>
                                        </p:attrNameLst>
                                      </p:cBhvr>
                                      <p:to>
                                        <p:strVal val="visible"/>
                                      </p:to>
                                    </p:set>
                                    <p:anim calcmode="lin" valueType="num">
                                      <p:cBhvr additive="base">
                                        <p:cTn id="47" dur="2000" fill="hold"/>
                                        <p:tgtEl>
                                          <p:spTgt spid="3">
                                            <p:txEl>
                                              <p:pRg st="8" end="8"/>
                                            </p:txEl>
                                          </p:spTgt>
                                        </p:tgtEl>
                                        <p:attrNameLst>
                                          <p:attrName>ppt_x</p:attrName>
                                        </p:attrNameLst>
                                      </p:cBhvr>
                                      <p:tavLst>
                                        <p:tav tm="0">
                                          <p:val>
                                            <p:strVal val="#ppt_x"/>
                                          </p:val>
                                        </p:tav>
                                        <p:tav tm="100000">
                                          <p:val>
                                            <p:strVal val="#ppt_x"/>
                                          </p:val>
                                        </p:tav>
                                      </p:tavLst>
                                    </p:anim>
                                    <p:anim calcmode="lin" valueType="num">
                                      <p:cBhvr additive="base">
                                        <p:cTn id="48" dur="2000" fill="hold"/>
                                        <p:tgtEl>
                                          <p:spTgt spid="3">
                                            <p:txEl>
                                              <p:pRg st="8" end="8"/>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ítulo 1">
            <a:extLst>
              <a:ext uri="{FF2B5EF4-FFF2-40B4-BE49-F238E27FC236}">
                <a16:creationId xmlns:a16="http://schemas.microsoft.com/office/drawing/2014/main" id="{4B9B919E-E90B-BF4F-98A7-7B378BA4BB57}"/>
              </a:ext>
            </a:extLst>
          </p:cNvPr>
          <p:cNvSpPr>
            <a:spLocks noGrp="1"/>
          </p:cNvSpPr>
          <p:nvPr>
            <p:ph type="title"/>
          </p:nvPr>
        </p:nvSpPr>
        <p:spPr>
          <a:xfrm>
            <a:off x="457200" y="274638"/>
            <a:ext cx="8229600" cy="1143000"/>
          </a:xfrm>
        </p:spPr>
        <p:txBody>
          <a:bodyPr/>
          <a:lstStyle/>
          <a:p>
            <a:r>
              <a:rPr lang="es-ES" dirty="0"/>
              <a:t>Notación científica</a:t>
            </a:r>
          </a:p>
        </p:txBody>
      </p:sp>
      <p:sp>
        <p:nvSpPr>
          <p:cNvPr id="19" name="CuadroTexto 18">
            <a:extLst>
              <a:ext uri="{FF2B5EF4-FFF2-40B4-BE49-F238E27FC236}">
                <a16:creationId xmlns:a16="http://schemas.microsoft.com/office/drawing/2014/main" id="{63C53141-C5EA-C542-888F-8EE04F5ED7B7}"/>
              </a:ext>
            </a:extLst>
          </p:cNvPr>
          <p:cNvSpPr txBox="1"/>
          <p:nvPr/>
        </p:nvSpPr>
        <p:spPr>
          <a:xfrm>
            <a:off x="445957" y="1162878"/>
            <a:ext cx="11288843" cy="2343655"/>
          </a:xfrm>
          <a:prstGeom prst="rect">
            <a:avLst/>
          </a:prstGeom>
          <a:noFill/>
        </p:spPr>
        <p:txBody>
          <a:bodyPr wrap="square" rtlCol="0">
            <a:spAutoFit/>
          </a:bodyPr>
          <a:lstStyle/>
          <a:p>
            <a:pPr algn="just">
              <a:lnSpc>
                <a:spcPct val="150000"/>
              </a:lnSpc>
            </a:pPr>
            <a:r>
              <a:rPr lang="es-ES" sz="2000" dirty="0">
                <a:latin typeface="Arial" panose="020B0604020202020204" pitchFamily="34" charset="0"/>
                <a:cs typeface="Arial" panose="020B0604020202020204" pitchFamily="34" charset="0"/>
              </a:rPr>
              <a:t>Si bien nuestro sistema de numeración moderno hace que sea más fácil escribir números grandes que el sistema egipcio, escribir números muy grandes y muy pequeños puede ser engorroso, por lo que los científicos usan la notación científica como una forma de escribir números muy grandes o muy pequeños de una manera mucho más concisa, de tal manera que facilita el trabajo con estos números.</a:t>
            </a:r>
            <a:endParaRPr lang="es-ES_tradnl" sz="2000" dirty="0">
              <a:latin typeface="Arial" panose="020B0604020202020204" pitchFamily="34" charset="0"/>
              <a:cs typeface="Arial" panose="020B0604020202020204" pitchFamily="34" charset="0"/>
            </a:endParaRPr>
          </a:p>
        </p:txBody>
      </p:sp>
      <p:sp>
        <p:nvSpPr>
          <p:cNvPr id="20" name="CuadroTexto 19">
            <a:extLst>
              <a:ext uri="{FF2B5EF4-FFF2-40B4-BE49-F238E27FC236}">
                <a16:creationId xmlns:a16="http://schemas.microsoft.com/office/drawing/2014/main" id="{44423CE7-7DB9-DC4D-AF8A-79C6937F4559}"/>
              </a:ext>
            </a:extLst>
          </p:cNvPr>
          <p:cNvSpPr txBox="1"/>
          <p:nvPr/>
        </p:nvSpPr>
        <p:spPr>
          <a:xfrm>
            <a:off x="3447824" y="3497616"/>
            <a:ext cx="5230919" cy="584775"/>
          </a:xfrm>
          <a:prstGeom prst="rect">
            <a:avLst/>
          </a:prstGeom>
          <a:noFill/>
        </p:spPr>
        <p:txBody>
          <a:bodyPr wrap="none" rtlCol="0">
            <a:spAutoFit/>
          </a:bodyPr>
          <a:lstStyle/>
          <a:p>
            <a:r>
              <a:rPr lang="es-ES" sz="3200" dirty="0">
                <a:solidFill>
                  <a:srgbClr val="008000"/>
                </a:solidFill>
                <a:latin typeface="Arial"/>
                <a:cs typeface="Arial"/>
              </a:rPr>
              <a:t>0,000000012  = 1,20</a:t>
            </a:r>
            <a:r>
              <a:rPr lang="es-ES" sz="3200" dirty="0">
                <a:latin typeface="Arial"/>
                <a:cs typeface="Arial"/>
              </a:rPr>
              <a:t> x </a:t>
            </a:r>
            <a:r>
              <a:rPr lang="es-ES" sz="3200" dirty="0">
                <a:solidFill>
                  <a:srgbClr val="FF0000"/>
                </a:solidFill>
                <a:latin typeface="Arial"/>
                <a:cs typeface="Arial"/>
              </a:rPr>
              <a:t>10</a:t>
            </a:r>
            <a:r>
              <a:rPr lang="es-ES" sz="3200" baseline="30000" dirty="0">
                <a:solidFill>
                  <a:srgbClr val="FF0000"/>
                </a:solidFill>
                <a:latin typeface="Arial"/>
                <a:cs typeface="Arial"/>
              </a:rPr>
              <a:t>-8</a:t>
            </a:r>
            <a:r>
              <a:rPr lang="es-ES" sz="3200" baseline="30000" dirty="0">
                <a:latin typeface="Arial"/>
                <a:cs typeface="Arial"/>
              </a:rPr>
              <a:t> </a:t>
            </a:r>
            <a:r>
              <a:rPr lang="es-ES" sz="2000" dirty="0">
                <a:latin typeface="Arial"/>
                <a:cs typeface="Arial"/>
              </a:rPr>
              <a:t> </a:t>
            </a:r>
          </a:p>
        </p:txBody>
      </p:sp>
      <p:sp>
        <p:nvSpPr>
          <p:cNvPr id="21" name="CuadroTexto 20">
            <a:extLst>
              <a:ext uri="{FF2B5EF4-FFF2-40B4-BE49-F238E27FC236}">
                <a16:creationId xmlns:a16="http://schemas.microsoft.com/office/drawing/2014/main" id="{CD0E1AC3-9FEE-F54C-8E1C-14C8550C0199}"/>
              </a:ext>
            </a:extLst>
          </p:cNvPr>
          <p:cNvSpPr txBox="1"/>
          <p:nvPr/>
        </p:nvSpPr>
        <p:spPr>
          <a:xfrm>
            <a:off x="3162635" y="4418389"/>
            <a:ext cx="6713897" cy="584776"/>
          </a:xfrm>
          <a:prstGeom prst="rect">
            <a:avLst/>
          </a:prstGeom>
          <a:noFill/>
        </p:spPr>
        <p:txBody>
          <a:bodyPr wrap="none" rtlCol="0">
            <a:spAutoFit/>
          </a:bodyPr>
          <a:lstStyle/>
          <a:p>
            <a:r>
              <a:rPr lang="es-ES" sz="3200" dirty="0">
                <a:solidFill>
                  <a:srgbClr val="008000"/>
                </a:solidFill>
                <a:latin typeface="Arial"/>
                <a:cs typeface="Arial"/>
              </a:rPr>
              <a:t>29900000000000 m = 2,99</a:t>
            </a:r>
            <a:r>
              <a:rPr lang="es-ES" sz="3200" dirty="0">
                <a:latin typeface="Arial"/>
                <a:cs typeface="Arial"/>
              </a:rPr>
              <a:t> x </a:t>
            </a:r>
            <a:r>
              <a:rPr lang="es-ES" sz="3200" dirty="0">
                <a:solidFill>
                  <a:srgbClr val="FF0000"/>
                </a:solidFill>
                <a:latin typeface="Arial"/>
                <a:cs typeface="Arial"/>
              </a:rPr>
              <a:t>10</a:t>
            </a:r>
            <a:r>
              <a:rPr lang="es-ES" sz="3200" baseline="30000" dirty="0">
                <a:solidFill>
                  <a:srgbClr val="FF0000"/>
                </a:solidFill>
                <a:latin typeface="Arial"/>
                <a:cs typeface="Arial"/>
              </a:rPr>
              <a:t>13</a:t>
            </a:r>
            <a:r>
              <a:rPr lang="es-ES" sz="3200" baseline="30000" dirty="0">
                <a:latin typeface="Arial"/>
                <a:cs typeface="Arial"/>
              </a:rPr>
              <a:t> </a:t>
            </a:r>
            <a:r>
              <a:rPr lang="es-ES" sz="3200" dirty="0">
                <a:solidFill>
                  <a:srgbClr val="000090"/>
                </a:solidFill>
                <a:latin typeface="Arial"/>
                <a:cs typeface="Arial"/>
              </a:rPr>
              <a:t>m</a:t>
            </a:r>
            <a:r>
              <a:rPr lang="es-ES" sz="2000" dirty="0">
                <a:latin typeface="Arial"/>
                <a:cs typeface="Arial"/>
              </a:rPr>
              <a:t> </a:t>
            </a:r>
          </a:p>
        </p:txBody>
      </p:sp>
      <p:sp>
        <p:nvSpPr>
          <p:cNvPr id="2" name="CuadroTexto 1">
            <a:extLst>
              <a:ext uri="{FF2B5EF4-FFF2-40B4-BE49-F238E27FC236}">
                <a16:creationId xmlns:a16="http://schemas.microsoft.com/office/drawing/2014/main" id="{2074D750-CE28-FC58-4DF6-0AE41D413CD6}"/>
              </a:ext>
            </a:extLst>
          </p:cNvPr>
          <p:cNvSpPr txBox="1"/>
          <p:nvPr/>
        </p:nvSpPr>
        <p:spPr>
          <a:xfrm>
            <a:off x="1318190" y="6260196"/>
            <a:ext cx="5320752" cy="646331"/>
          </a:xfrm>
          <a:prstGeom prst="rect">
            <a:avLst/>
          </a:prstGeom>
          <a:noFill/>
        </p:spPr>
        <p:txBody>
          <a:bodyPr wrap="none" rtlCol="0">
            <a:spAutoFit/>
          </a:bodyPr>
          <a:lstStyle/>
          <a:p>
            <a:r>
              <a:rPr lang="es-ES_tradnl" sz="1800" u="sng" dirty="0">
                <a:solidFill>
                  <a:srgbClr val="000000"/>
                </a:solidFill>
                <a:effectLst/>
                <a:latin typeface="Arial" panose="020B0604020202020204" pitchFamily="34" charset="0"/>
                <a:ea typeface="Calibri" panose="020F0502020204030204" pitchFamily="34" charset="0"/>
                <a:hlinkClick r:id="rId2"/>
              </a:rPr>
              <a:t>https://www.youtube.com/watch?v=7WhRJV_bAiE</a:t>
            </a:r>
            <a:endParaRPr lang="es-CL" sz="1800" dirty="0">
              <a:solidFill>
                <a:srgbClr val="000000"/>
              </a:solidFill>
              <a:effectLst/>
              <a:latin typeface="Arial" panose="020B0604020202020204" pitchFamily="34" charset="0"/>
              <a:ea typeface="Calibri" panose="020F0502020204030204" pitchFamily="34" charset="0"/>
            </a:endParaRPr>
          </a:p>
          <a:p>
            <a:endParaRPr lang="es-CL" dirty="0"/>
          </a:p>
        </p:txBody>
      </p:sp>
    </p:spTree>
    <p:extLst>
      <p:ext uri="{BB962C8B-B14F-4D97-AF65-F5344CB8AC3E}">
        <p14:creationId xmlns:p14="http://schemas.microsoft.com/office/powerpoint/2010/main" val="3879563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cBhvr additive="base">
                                        <p:cTn id="7" dur="500"/>
                                        <p:tgtEl>
                                          <p:spTgt spid="19"/>
                                        </p:tgtEl>
                                        <p:attrNameLst>
                                          <p:attrName>ppt_y</p:attrName>
                                        </p:attrNameLst>
                                      </p:cBhvr>
                                      <p:tavLst>
                                        <p:tav tm="0">
                                          <p:val>
                                            <p:strVal val="#ppt_y+#ppt_h*1.125000"/>
                                          </p:val>
                                        </p:tav>
                                        <p:tav tm="100000">
                                          <p:val>
                                            <p:strVal val="#ppt_y"/>
                                          </p:val>
                                        </p:tav>
                                      </p:tavLst>
                                    </p:anim>
                                    <p:animEffect transition="in" filter="wipe(up)">
                                      <p:cBhvr>
                                        <p:cTn id="8" dur="500"/>
                                        <p:tgtEl>
                                          <p:spTgt spid="19"/>
                                        </p:tgtEl>
                                      </p:cBhvr>
                                    </p:animEffect>
                                  </p:childTnLst>
                                </p:cTn>
                              </p:par>
                            </p:childTnLst>
                          </p:cTn>
                        </p:par>
                      </p:childTnLst>
                    </p:cTn>
                  </p:par>
                  <p:par>
                    <p:cTn id="9" fill="hold">
                      <p:stCondLst>
                        <p:cond delay="indefinite"/>
                      </p:stCondLst>
                      <p:childTnLst>
                        <p:par>
                          <p:cTn id="10" fill="hold">
                            <p:stCondLst>
                              <p:cond delay="0"/>
                            </p:stCondLst>
                            <p:childTnLst>
                              <p:par>
                                <p:cTn id="11" presetID="12" presetClass="entr" presetSubtype="4" fill="hold" nodeType="clickEffect">
                                  <p:stCondLst>
                                    <p:cond delay="0"/>
                                  </p:stCondLst>
                                  <p:childTnLst>
                                    <p:set>
                                      <p:cBhvr>
                                        <p:cTn id="12" dur="1" fill="hold">
                                          <p:stCondLst>
                                            <p:cond delay="0"/>
                                          </p:stCondLst>
                                        </p:cTn>
                                        <p:tgtEl>
                                          <p:spTgt spid="20">
                                            <p:txEl>
                                              <p:pRg st="0" end="0"/>
                                            </p:txEl>
                                          </p:spTgt>
                                        </p:tgtEl>
                                        <p:attrNameLst>
                                          <p:attrName>style.visibility</p:attrName>
                                        </p:attrNameLst>
                                      </p:cBhvr>
                                      <p:to>
                                        <p:strVal val="visible"/>
                                      </p:to>
                                    </p:set>
                                    <p:anim calcmode="lin" valueType="num">
                                      <p:cBhvr additive="base">
                                        <p:cTn id="13" dur="500"/>
                                        <p:tgtEl>
                                          <p:spTgt spid="20">
                                            <p:txEl>
                                              <p:pRg st="0" end="0"/>
                                            </p:txEl>
                                          </p:spTgt>
                                        </p:tgtEl>
                                        <p:attrNameLst>
                                          <p:attrName>ppt_y</p:attrName>
                                        </p:attrNameLst>
                                      </p:cBhvr>
                                      <p:tavLst>
                                        <p:tav tm="0">
                                          <p:val>
                                            <p:strVal val="#ppt_y+#ppt_h*1.125000"/>
                                          </p:val>
                                        </p:tav>
                                        <p:tav tm="100000">
                                          <p:val>
                                            <p:strVal val="#ppt_y"/>
                                          </p:val>
                                        </p:tav>
                                      </p:tavLst>
                                    </p:anim>
                                    <p:animEffect transition="in" filter="wipe(up)">
                                      <p:cBhvr>
                                        <p:cTn id="14" dur="500"/>
                                        <p:tgtEl>
                                          <p:spTgt spid="20">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21"/>
                                        </p:tgtEl>
                                        <p:attrNameLst>
                                          <p:attrName>style.visibility</p:attrName>
                                        </p:attrNameLst>
                                      </p:cBhvr>
                                      <p:to>
                                        <p:strVal val="visible"/>
                                      </p:to>
                                    </p:set>
                                    <p:anim calcmode="lin" valueType="num">
                                      <p:cBhvr additive="base">
                                        <p:cTn id="19" dur="500" fill="hold"/>
                                        <p:tgtEl>
                                          <p:spTgt spid="21"/>
                                        </p:tgtEl>
                                        <p:attrNameLst>
                                          <p:attrName>ppt_x</p:attrName>
                                        </p:attrNameLst>
                                      </p:cBhvr>
                                      <p:tavLst>
                                        <p:tav tm="0">
                                          <p:val>
                                            <p:strVal val="#ppt_x"/>
                                          </p:val>
                                        </p:tav>
                                        <p:tav tm="100000">
                                          <p:val>
                                            <p:strVal val="#ppt_x"/>
                                          </p:val>
                                        </p:tav>
                                      </p:tavLst>
                                    </p:anim>
                                    <p:anim calcmode="lin" valueType="num">
                                      <p:cBhvr additive="base">
                                        <p:cTn id="20" dur="500" fill="hold"/>
                                        <p:tgtEl>
                                          <p:spTgt spid="21"/>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2"/>
                                        </p:tgtEl>
                                        <p:attrNameLst>
                                          <p:attrName>style.visibility</p:attrName>
                                        </p:attrNameLst>
                                      </p:cBhvr>
                                      <p:to>
                                        <p:strVal val="visible"/>
                                      </p:to>
                                    </p:set>
                                    <p:anim calcmode="lin" valueType="num">
                                      <p:cBhvr additive="base">
                                        <p:cTn id="25" dur="500" fill="hold"/>
                                        <p:tgtEl>
                                          <p:spTgt spid="2"/>
                                        </p:tgtEl>
                                        <p:attrNameLst>
                                          <p:attrName>ppt_x</p:attrName>
                                        </p:attrNameLst>
                                      </p:cBhvr>
                                      <p:tavLst>
                                        <p:tav tm="0">
                                          <p:val>
                                            <p:strVal val="#ppt_x"/>
                                          </p:val>
                                        </p:tav>
                                        <p:tav tm="100000">
                                          <p:val>
                                            <p:strVal val="#ppt_x"/>
                                          </p:val>
                                        </p:tav>
                                      </p:tavLst>
                                    </p:anim>
                                    <p:anim calcmode="lin" valueType="num">
                                      <p:cBhvr additive="base">
                                        <p:cTn id="26"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21" grpId="0"/>
      <p:bldP spid="2"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uadroTexto 3">
            <a:extLst>
              <a:ext uri="{FF2B5EF4-FFF2-40B4-BE49-F238E27FC236}">
                <a16:creationId xmlns:a16="http://schemas.microsoft.com/office/drawing/2014/main" id="{1082F044-D1F5-634F-8680-6B4E5C73E88D}"/>
              </a:ext>
            </a:extLst>
          </p:cNvPr>
          <p:cNvSpPr txBox="1"/>
          <p:nvPr/>
        </p:nvSpPr>
        <p:spPr>
          <a:xfrm>
            <a:off x="3912949" y="5454113"/>
            <a:ext cx="3424912" cy="584775"/>
          </a:xfrm>
          <a:prstGeom prst="rect">
            <a:avLst/>
          </a:prstGeom>
          <a:noFill/>
        </p:spPr>
        <p:txBody>
          <a:bodyPr wrap="none" rtlCol="0">
            <a:spAutoFit/>
          </a:bodyPr>
          <a:lstStyle/>
          <a:p>
            <a:r>
              <a:rPr lang="es-ES" sz="3200" dirty="0">
                <a:solidFill>
                  <a:srgbClr val="002060"/>
                </a:solidFill>
                <a:latin typeface="Arial"/>
                <a:cs typeface="Arial"/>
              </a:rPr>
              <a:t>T = 5,25 x 10</a:t>
            </a:r>
            <a:r>
              <a:rPr lang="es-ES" sz="3200" baseline="30000" dirty="0">
                <a:solidFill>
                  <a:srgbClr val="002060"/>
                </a:solidFill>
                <a:latin typeface="Arial"/>
                <a:cs typeface="Arial"/>
              </a:rPr>
              <a:t>4</a:t>
            </a:r>
            <a:r>
              <a:rPr lang="es-ES" sz="3200" dirty="0">
                <a:solidFill>
                  <a:srgbClr val="002060"/>
                </a:solidFill>
                <a:latin typeface="Arial"/>
                <a:cs typeface="Arial"/>
              </a:rPr>
              <a:t> kg</a:t>
            </a:r>
            <a:r>
              <a:rPr lang="es-ES" sz="3200" baseline="30000" dirty="0">
                <a:solidFill>
                  <a:srgbClr val="002060"/>
                </a:solidFill>
                <a:latin typeface="Arial"/>
                <a:cs typeface="Arial"/>
              </a:rPr>
              <a:t> </a:t>
            </a:r>
            <a:r>
              <a:rPr lang="es-ES" sz="2000" dirty="0">
                <a:solidFill>
                  <a:srgbClr val="002060"/>
                </a:solidFill>
                <a:latin typeface="Arial"/>
                <a:cs typeface="Arial"/>
              </a:rPr>
              <a:t> </a:t>
            </a:r>
          </a:p>
        </p:txBody>
      </p:sp>
      <p:sp>
        <p:nvSpPr>
          <p:cNvPr id="8" name="CuadroTexto 7">
            <a:extLst>
              <a:ext uri="{FF2B5EF4-FFF2-40B4-BE49-F238E27FC236}">
                <a16:creationId xmlns:a16="http://schemas.microsoft.com/office/drawing/2014/main" id="{467A0CCD-A0B8-934D-AF65-039CE4DC2F66}"/>
              </a:ext>
            </a:extLst>
          </p:cNvPr>
          <p:cNvSpPr txBox="1"/>
          <p:nvPr/>
        </p:nvSpPr>
        <p:spPr>
          <a:xfrm>
            <a:off x="637082" y="1363213"/>
            <a:ext cx="8368497" cy="707886"/>
          </a:xfrm>
          <a:prstGeom prst="rect">
            <a:avLst/>
          </a:prstGeom>
          <a:noFill/>
        </p:spPr>
        <p:txBody>
          <a:bodyPr wrap="none" rtlCol="0">
            <a:spAutoFit/>
          </a:bodyPr>
          <a:lstStyle/>
          <a:p>
            <a:r>
              <a:rPr lang="es-ES" sz="2000" dirty="0">
                <a:latin typeface="Arial"/>
                <a:cs typeface="Arial"/>
              </a:rPr>
              <a:t>(</a:t>
            </a:r>
            <a:r>
              <a:rPr lang="es-ES" sz="2000" dirty="0">
                <a:solidFill>
                  <a:srgbClr val="008000"/>
                </a:solidFill>
                <a:latin typeface="Arial"/>
                <a:cs typeface="Arial"/>
              </a:rPr>
              <a:t>Número entre 1,00 y 9,99</a:t>
            </a:r>
            <a:r>
              <a:rPr lang="es-ES" sz="2000" dirty="0">
                <a:latin typeface="Arial"/>
                <a:cs typeface="Arial"/>
              </a:rPr>
              <a:t>) x (</a:t>
            </a:r>
            <a:r>
              <a:rPr lang="es-ES" sz="2000" dirty="0">
                <a:solidFill>
                  <a:srgbClr val="FF0000"/>
                </a:solidFill>
                <a:latin typeface="Arial"/>
                <a:cs typeface="Arial"/>
              </a:rPr>
              <a:t>potencia entera de 10</a:t>
            </a:r>
            <a:r>
              <a:rPr lang="es-ES" sz="2000" dirty="0">
                <a:latin typeface="Arial"/>
                <a:cs typeface="Arial"/>
              </a:rPr>
              <a:t>)[</a:t>
            </a:r>
            <a:r>
              <a:rPr lang="es-ES" sz="2000" dirty="0">
                <a:solidFill>
                  <a:srgbClr val="000090"/>
                </a:solidFill>
                <a:latin typeface="Arial"/>
                <a:cs typeface="Arial"/>
              </a:rPr>
              <a:t>unidad de medida</a:t>
            </a:r>
            <a:r>
              <a:rPr lang="es-ES" sz="2000" dirty="0">
                <a:latin typeface="Arial"/>
                <a:cs typeface="Arial"/>
              </a:rPr>
              <a:t>] </a:t>
            </a:r>
          </a:p>
          <a:p>
            <a:endParaRPr lang="es-ES" sz="2000" dirty="0">
              <a:latin typeface="Arial"/>
              <a:cs typeface="Arial"/>
            </a:endParaRPr>
          </a:p>
        </p:txBody>
      </p:sp>
      <p:sp>
        <p:nvSpPr>
          <p:cNvPr id="9" name="CuadroTexto 8">
            <a:extLst>
              <a:ext uri="{FF2B5EF4-FFF2-40B4-BE49-F238E27FC236}">
                <a16:creationId xmlns:a16="http://schemas.microsoft.com/office/drawing/2014/main" id="{06616F9A-9B96-4D42-9FBC-D4E8F65D4EFB}"/>
              </a:ext>
            </a:extLst>
          </p:cNvPr>
          <p:cNvSpPr txBox="1"/>
          <p:nvPr/>
        </p:nvSpPr>
        <p:spPr>
          <a:xfrm>
            <a:off x="3809844" y="2359993"/>
            <a:ext cx="2983509" cy="1323439"/>
          </a:xfrm>
          <a:prstGeom prst="rect">
            <a:avLst/>
          </a:prstGeom>
          <a:noFill/>
        </p:spPr>
        <p:txBody>
          <a:bodyPr wrap="none" rtlCol="0">
            <a:spAutoFit/>
          </a:bodyPr>
          <a:lstStyle/>
          <a:p>
            <a:r>
              <a:rPr lang="es-ES_tradnl" sz="8000" dirty="0">
                <a:solidFill>
                  <a:srgbClr val="FF0000"/>
                </a:solidFill>
              </a:rPr>
              <a:t>a </a:t>
            </a:r>
            <a:r>
              <a:rPr lang="es-ES_tradnl" sz="8000" dirty="0"/>
              <a:t>x </a:t>
            </a:r>
            <a:r>
              <a:rPr lang="es-ES_tradnl" sz="8000" dirty="0">
                <a:solidFill>
                  <a:schemeClr val="accent6">
                    <a:lumMod val="50000"/>
                  </a:schemeClr>
                </a:solidFill>
              </a:rPr>
              <a:t>10</a:t>
            </a:r>
            <a:r>
              <a:rPr lang="es-ES_tradnl" sz="8000" baseline="30000" dirty="0">
                <a:solidFill>
                  <a:srgbClr val="7030A0"/>
                </a:solidFill>
              </a:rPr>
              <a:t>n</a:t>
            </a:r>
            <a:endParaRPr lang="es-ES_tradnl" sz="8000" dirty="0">
              <a:solidFill>
                <a:srgbClr val="7030A0"/>
              </a:solidFill>
            </a:endParaRPr>
          </a:p>
        </p:txBody>
      </p:sp>
      <p:sp>
        <p:nvSpPr>
          <p:cNvPr id="10" name="CuadroTexto 9">
            <a:extLst>
              <a:ext uri="{FF2B5EF4-FFF2-40B4-BE49-F238E27FC236}">
                <a16:creationId xmlns:a16="http://schemas.microsoft.com/office/drawing/2014/main" id="{0A171766-955B-0A46-B93E-BC7294621D5B}"/>
              </a:ext>
            </a:extLst>
          </p:cNvPr>
          <p:cNvSpPr txBox="1"/>
          <p:nvPr/>
        </p:nvSpPr>
        <p:spPr>
          <a:xfrm>
            <a:off x="1261515" y="3852873"/>
            <a:ext cx="1693889" cy="461665"/>
          </a:xfrm>
          <a:prstGeom prst="rect">
            <a:avLst/>
          </a:prstGeom>
          <a:noFill/>
        </p:spPr>
        <p:txBody>
          <a:bodyPr wrap="square" rtlCol="0">
            <a:spAutoFit/>
          </a:bodyPr>
          <a:lstStyle/>
          <a:p>
            <a:r>
              <a:rPr lang="es-ES_tradnl" sz="2400" dirty="0"/>
              <a:t>Coeficiente</a:t>
            </a:r>
            <a:r>
              <a:rPr lang="es-ES_tradnl" dirty="0"/>
              <a:t> </a:t>
            </a:r>
          </a:p>
        </p:txBody>
      </p:sp>
      <p:sp>
        <p:nvSpPr>
          <p:cNvPr id="11" name="CuadroTexto 10">
            <a:extLst>
              <a:ext uri="{FF2B5EF4-FFF2-40B4-BE49-F238E27FC236}">
                <a16:creationId xmlns:a16="http://schemas.microsoft.com/office/drawing/2014/main" id="{55F6BA36-0AEB-1E4E-A3AB-C1E4BC657AA2}"/>
              </a:ext>
            </a:extLst>
          </p:cNvPr>
          <p:cNvSpPr txBox="1"/>
          <p:nvPr/>
        </p:nvSpPr>
        <p:spPr>
          <a:xfrm>
            <a:off x="5352093" y="4164635"/>
            <a:ext cx="1693889" cy="461665"/>
          </a:xfrm>
          <a:prstGeom prst="rect">
            <a:avLst/>
          </a:prstGeom>
          <a:noFill/>
        </p:spPr>
        <p:txBody>
          <a:bodyPr wrap="square" rtlCol="0">
            <a:spAutoFit/>
          </a:bodyPr>
          <a:lstStyle/>
          <a:p>
            <a:r>
              <a:rPr lang="es-ES_tradnl" sz="2400" dirty="0"/>
              <a:t>Base </a:t>
            </a:r>
            <a:r>
              <a:rPr lang="es-ES_tradnl" dirty="0"/>
              <a:t> </a:t>
            </a:r>
          </a:p>
        </p:txBody>
      </p:sp>
      <p:sp>
        <p:nvSpPr>
          <p:cNvPr id="12" name="CuadroTexto 11">
            <a:extLst>
              <a:ext uri="{FF2B5EF4-FFF2-40B4-BE49-F238E27FC236}">
                <a16:creationId xmlns:a16="http://schemas.microsoft.com/office/drawing/2014/main" id="{D9924A70-A512-1544-A1D2-D8021846CF01}"/>
              </a:ext>
            </a:extLst>
          </p:cNvPr>
          <p:cNvSpPr txBox="1"/>
          <p:nvPr/>
        </p:nvSpPr>
        <p:spPr>
          <a:xfrm>
            <a:off x="7604853" y="2286048"/>
            <a:ext cx="1693889" cy="461665"/>
          </a:xfrm>
          <a:prstGeom prst="rect">
            <a:avLst/>
          </a:prstGeom>
          <a:noFill/>
        </p:spPr>
        <p:txBody>
          <a:bodyPr wrap="square" rtlCol="0">
            <a:spAutoFit/>
          </a:bodyPr>
          <a:lstStyle/>
          <a:p>
            <a:r>
              <a:rPr lang="es-ES_tradnl" sz="2400" dirty="0"/>
              <a:t>Exponente</a:t>
            </a:r>
            <a:r>
              <a:rPr lang="es-ES_tradnl" dirty="0"/>
              <a:t> </a:t>
            </a:r>
          </a:p>
        </p:txBody>
      </p:sp>
      <p:cxnSp>
        <p:nvCxnSpPr>
          <p:cNvPr id="13" name="Conector recto de flecha 12">
            <a:extLst>
              <a:ext uri="{FF2B5EF4-FFF2-40B4-BE49-F238E27FC236}">
                <a16:creationId xmlns:a16="http://schemas.microsoft.com/office/drawing/2014/main" id="{6C61E90E-B8D5-0843-81BF-9574652CEBB8}"/>
              </a:ext>
            </a:extLst>
          </p:cNvPr>
          <p:cNvCxnSpPr/>
          <p:nvPr/>
        </p:nvCxnSpPr>
        <p:spPr>
          <a:xfrm flipV="1">
            <a:off x="2715562" y="3249519"/>
            <a:ext cx="1094282" cy="603354"/>
          </a:xfrm>
          <a:prstGeom prst="straightConnector1">
            <a:avLst/>
          </a:prstGeom>
          <a:ln>
            <a:tailEnd type="triangle"/>
          </a:ln>
        </p:spPr>
        <p:style>
          <a:lnRef idx="2">
            <a:schemeClr val="accent2"/>
          </a:lnRef>
          <a:fillRef idx="0">
            <a:schemeClr val="accent2"/>
          </a:fillRef>
          <a:effectRef idx="1">
            <a:schemeClr val="accent2"/>
          </a:effectRef>
          <a:fontRef idx="minor">
            <a:schemeClr val="tx1"/>
          </a:fontRef>
        </p:style>
      </p:cxnSp>
      <p:cxnSp>
        <p:nvCxnSpPr>
          <p:cNvPr id="14" name="Conector recto de flecha 13">
            <a:extLst>
              <a:ext uri="{FF2B5EF4-FFF2-40B4-BE49-F238E27FC236}">
                <a16:creationId xmlns:a16="http://schemas.microsoft.com/office/drawing/2014/main" id="{61D8B89F-7B5C-8948-A5F8-9C2CF16E3D48}"/>
              </a:ext>
            </a:extLst>
          </p:cNvPr>
          <p:cNvCxnSpPr>
            <a:cxnSpLocks/>
          </p:cNvCxnSpPr>
          <p:nvPr/>
        </p:nvCxnSpPr>
        <p:spPr>
          <a:xfrm flipV="1">
            <a:off x="5723588" y="3617808"/>
            <a:ext cx="108709" cy="696730"/>
          </a:xfrm>
          <a:prstGeom prst="straightConnector1">
            <a:avLst/>
          </a:prstGeom>
          <a:ln>
            <a:tailEnd type="triangle"/>
          </a:ln>
        </p:spPr>
        <p:style>
          <a:lnRef idx="2">
            <a:schemeClr val="accent2"/>
          </a:lnRef>
          <a:fillRef idx="0">
            <a:schemeClr val="accent2"/>
          </a:fillRef>
          <a:effectRef idx="1">
            <a:schemeClr val="accent2"/>
          </a:effectRef>
          <a:fontRef idx="minor">
            <a:schemeClr val="tx1"/>
          </a:fontRef>
        </p:style>
      </p:cxnSp>
      <p:cxnSp>
        <p:nvCxnSpPr>
          <p:cNvPr id="15" name="Conector recto de flecha 14">
            <a:extLst>
              <a:ext uri="{FF2B5EF4-FFF2-40B4-BE49-F238E27FC236}">
                <a16:creationId xmlns:a16="http://schemas.microsoft.com/office/drawing/2014/main" id="{981A8E65-606F-B347-B76A-5E376A224F6E}"/>
              </a:ext>
            </a:extLst>
          </p:cNvPr>
          <p:cNvCxnSpPr>
            <a:cxnSpLocks/>
            <a:stCxn id="12" idx="1"/>
          </p:cNvCxnSpPr>
          <p:nvPr/>
        </p:nvCxnSpPr>
        <p:spPr>
          <a:xfrm flipH="1">
            <a:off x="6729179" y="2516881"/>
            <a:ext cx="875674" cy="215791"/>
          </a:xfrm>
          <a:prstGeom prst="straightConnector1">
            <a:avLst/>
          </a:prstGeom>
          <a:ln>
            <a:tailEnd type="triangle"/>
          </a:ln>
        </p:spPr>
        <p:style>
          <a:lnRef idx="2">
            <a:schemeClr val="accent2"/>
          </a:lnRef>
          <a:fillRef idx="0">
            <a:schemeClr val="accent2"/>
          </a:fillRef>
          <a:effectRef idx="1">
            <a:schemeClr val="accent2"/>
          </a:effectRef>
          <a:fontRef idx="minor">
            <a:schemeClr val="tx1"/>
          </a:fontRef>
        </p:style>
      </p:cxnSp>
      <p:sp>
        <p:nvSpPr>
          <p:cNvPr id="16" name="Título 1">
            <a:extLst>
              <a:ext uri="{FF2B5EF4-FFF2-40B4-BE49-F238E27FC236}">
                <a16:creationId xmlns:a16="http://schemas.microsoft.com/office/drawing/2014/main" id="{4B9B919E-E90B-BF4F-98A7-7B378BA4BB57}"/>
              </a:ext>
            </a:extLst>
          </p:cNvPr>
          <p:cNvSpPr>
            <a:spLocks noGrp="1"/>
          </p:cNvSpPr>
          <p:nvPr>
            <p:ph type="title"/>
          </p:nvPr>
        </p:nvSpPr>
        <p:spPr>
          <a:xfrm>
            <a:off x="457200" y="274638"/>
            <a:ext cx="8229600" cy="1143000"/>
          </a:xfrm>
        </p:spPr>
        <p:txBody>
          <a:bodyPr/>
          <a:lstStyle/>
          <a:p>
            <a:r>
              <a:rPr lang="es-ES" dirty="0"/>
              <a:t>Notación científica</a:t>
            </a:r>
          </a:p>
        </p:txBody>
      </p:sp>
      <p:sp>
        <p:nvSpPr>
          <p:cNvPr id="2" name="CuadroTexto 1">
            <a:extLst>
              <a:ext uri="{FF2B5EF4-FFF2-40B4-BE49-F238E27FC236}">
                <a16:creationId xmlns:a16="http://schemas.microsoft.com/office/drawing/2014/main" id="{623BBB5E-1620-708F-86E8-7CE25FB25733}"/>
              </a:ext>
            </a:extLst>
          </p:cNvPr>
          <p:cNvSpPr txBox="1"/>
          <p:nvPr/>
        </p:nvSpPr>
        <p:spPr>
          <a:xfrm>
            <a:off x="1028700" y="6315075"/>
            <a:ext cx="6923306" cy="369332"/>
          </a:xfrm>
          <a:prstGeom prst="rect">
            <a:avLst/>
          </a:prstGeom>
          <a:noFill/>
        </p:spPr>
        <p:txBody>
          <a:bodyPr wrap="none" rtlCol="0">
            <a:spAutoFit/>
          </a:bodyPr>
          <a:lstStyle/>
          <a:p>
            <a:r>
              <a:rPr lang="es-CL" dirty="0">
                <a:solidFill>
                  <a:srgbClr val="FF0000"/>
                </a:solidFill>
              </a:rPr>
              <a:t>*por convención, escribiremos el coeficiente aproximado a la centésima.</a:t>
            </a:r>
          </a:p>
        </p:txBody>
      </p:sp>
    </p:spTree>
    <p:extLst>
      <p:ext uri="{BB962C8B-B14F-4D97-AF65-F5344CB8AC3E}">
        <p14:creationId xmlns:p14="http://schemas.microsoft.com/office/powerpoint/2010/main" val="15575834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3"/>
                                        </p:tgtEl>
                                        <p:attrNameLst>
                                          <p:attrName>style.visibility</p:attrName>
                                        </p:attrNameLst>
                                      </p:cBhvr>
                                      <p:to>
                                        <p:strVal val="visible"/>
                                      </p:to>
                                    </p:set>
                                    <p:anim calcmode="lin" valueType="num">
                                      <p:cBhvr additive="base">
                                        <p:cTn id="13" dur="500" fill="hold"/>
                                        <p:tgtEl>
                                          <p:spTgt spid="13"/>
                                        </p:tgtEl>
                                        <p:attrNameLst>
                                          <p:attrName>ppt_x</p:attrName>
                                        </p:attrNameLst>
                                      </p:cBhvr>
                                      <p:tavLst>
                                        <p:tav tm="0">
                                          <p:val>
                                            <p:strVal val="#ppt_x"/>
                                          </p:val>
                                        </p:tav>
                                        <p:tav tm="100000">
                                          <p:val>
                                            <p:strVal val="#ppt_x"/>
                                          </p:val>
                                        </p:tav>
                                      </p:tavLst>
                                    </p:anim>
                                    <p:anim calcmode="lin" valueType="num">
                                      <p:cBhvr additive="base">
                                        <p:cTn id="14" dur="500" fill="hold"/>
                                        <p:tgtEl>
                                          <p:spTgt spid="13"/>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10"/>
                                        </p:tgtEl>
                                        <p:attrNameLst>
                                          <p:attrName>style.visibility</p:attrName>
                                        </p:attrNameLst>
                                      </p:cBhvr>
                                      <p:to>
                                        <p:strVal val="visible"/>
                                      </p:to>
                                    </p:set>
                                    <p:anim calcmode="lin" valueType="num">
                                      <p:cBhvr additive="base">
                                        <p:cTn id="17" dur="500" fill="hold"/>
                                        <p:tgtEl>
                                          <p:spTgt spid="10"/>
                                        </p:tgtEl>
                                        <p:attrNameLst>
                                          <p:attrName>ppt_x</p:attrName>
                                        </p:attrNameLst>
                                      </p:cBhvr>
                                      <p:tavLst>
                                        <p:tav tm="0">
                                          <p:val>
                                            <p:strVal val="#ppt_x"/>
                                          </p:val>
                                        </p:tav>
                                        <p:tav tm="100000">
                                          <p:val>
                                            <p:strVal val="#ppt_x"/>
                                          </p:val>
                                        </p:tav>
                                      </p:tavLst>
                                    </p:anim>
                                    <p:anim calcmode="lin" valueType="num">
                                      <p:cBhvr additive="base">
                                        <p:cTn id="1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11"/>
                                        </p:tgtEl>
                                        <p:attrNameLst>
                                          <p:attrName>style.visibility</p:attrName>
                                        </p:attrNameLst>
                                      </p:cBhvr>
                                      <p:to>
                                        <p:strVal val="visible"/>
                                      </p:to>
                                    </p:set>
                                    <p:anim calcmode="lin" valueType="num">
                                      <p:cBhvr additive="base">
                                        <p:cTn id="23" dur="500" fill="hold"/>
                                        <p:tgtEl>
                                          <p:spTgt spid="11"/>
                                        </p:tgtEl>
                                        <p:attrNameLst>
                                          <p:attrName>ppt_x</p:attrName>
                                        </p:attrNameLst>
                                      </p:cBhvr>
                                      <p:tavLst>
                                        <p:tav tm="0">
                                          <p:val>
                                            <p:strVal val="#ppt_x"/>
                                          </p:val>
                                        </p:tav>
                                        <p:tav tm="100000">
                                          <p:val>
                                            <p:strVal val="#ppt_x"/>
                                          </p:val>
                                        </p:tav>
                                      </p:tavLst>
                                    </p:anim>
                                    <p:anim calcmode="lin" valueType="num">
                                      <p:cBhvr additive="base">
                                        <p:cTn id="24" dur="500" fill="hold"/>
                                        <p:tgtEl>
                                          <p:spTgt spid="11"/>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0"/>
                                  </p:stCondLst>
                                  <p:childTnLst>
                                    <p:set>
                                      <p:cBhvr>
                                        <p:cTn id="26" dur="1" fill="hold">
                                          <p:stCondLst>
                                            <p:cond delay="0"/>
                                          </p:stCondLst>
                                        </p:cTn>
                                        <p:tgtEl>
                                          <p:spTgt spid="14"/>
                                        </p:tgtEl>
                                        <p:attrNameLst>
                                          <p:attrName>style.visibility</p:attrName>
                                        </p:attrNameLst>
                                      </p:cBhvr>
                                      <p:to>
                                        <p:strVal val="visible"/>
                                      </p:to>
                                    </p:set>
                                    <p:anim calcmode="lin" valueType="num">
                                      <p:cBhvr additive="base">
                                        <p:cTn id="27" dur="500" fill="hold"/>
                                        <p:tgtEl>
                                          <p:spTgt spid="14"/>
                                        </p:tgtEl>
                                        <p:attrNameLst>
                                          <p:attrName>ppt_x</p:attrName>
                                        </p:attrNameLst>
                                      </p:cBhvr>
                                      <p:tavLst>
                                        <p:tav tm="0">
                                          <p:val>
                                            <p:strVal val="#ppt_x"/>
                                          </p:val>
                                        </p:tav>
                                        <p:tav tm="100000">
                                          <p:val>
                                            <p:strVal val="#ppt_x"/>
                                          </p:val>
                                        </p:tav>
                                      </p:tavLst>
                                    </p:anim>
                                    <p:anim calcmode="lin" valueType="num">
                                      <p:cBhvr additive="base">
                                        <p:cTn id="28"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2" presetClass="entr" presetSubtype="4" fill="hold" grpId="0" nodeType="clickEffect">
                                  <p:stCondLst>
                                    <p:cond delay="0"/>
                                  </p:stCondLst>
                                  <p:childTnLst>
                                    <p:set>
                                      <p:cBhvr>
                                        <p:cTn id="32" dur="1" fill="hold">
                                          <p:stCondLst>
                                            <p:cond delay="0"/>
                                          </p:stCondLst>
                                        </p:cTn>
                                        <p:tgtEl>
                                          <p:spTgt spid="12"/>
                                        </p:tgtEl>
                                        <p:attrNameLst>
                                          <p:attrName>style.visibility</p:attrName>
                                        </p:attrNameLst>
                                      </p:cBhvr>
                                      <p:to>
                                        <p:strVal val="visible"/>
                                      </p:to>
                                    </p:set>
                                    <p:anim calcmode="lin" valueType="num">
                                      <p:cBhvr additive="base">
                                        <p:cTn id="33" dur="500" fill="hold"/>
                                        <p:tgtEl>
                                          <p:spTgt spid="12"/>
                                        </p:tgtEl>
                                        <p:attrNameLst>
                                          <p:attrName>ppt_x</p:attrName>
                                        </p:attrNameLst>
                                      </p:cBhvr>
                                      <p:tavLst>
                                        <p:tav tm="0">
                                          <p:val>
                                            <p:strVal val="#ppt_x"/>
                                          </p:val>
                                        </p:tav>
                                        <p:tav tm="100000">
                                          <p:val>
                                            <p:strVal val="#ppt_x"/>
                                          </p:val>
                                        </p:tav>
                                      </p:tavLst>
                                    </p:anim>
                                    <p:anim calcmode="lin" valueType="num">
                                      <p:cBhvr additive="base">
                                        <p:cTn id="34" dur="500" fill="hold"/>
                                        <p:tgtEl>
                                          <p:spTgt spid="12"/>
                                        </p:tgtEl>
                                        <p:attrNameLst>
                                          <p:attrName>ppt_y</p:attrName>
                                        </p:attrNameLst>
                                      </p:cBhvr>
                                      <p:tavLst>
                                        <p:tav tm="0">
                                          <p:val>
                                            <p:strVal val="1+#ppt_h/2"/>
                                          </p:val>
                                        </p:tav>
                                        <p:tav tm="100000">
                                          <p:val>
                                            <p:strVal val="#ppt_y"/>
                                          </p:val>
                                        </p:tav>
                                      </p:tavLst>
                                    </p:anim>
                                  </p:childTnLst>
                                </p:cTn>
                              </p:par>
                              <p:par>
                                <p:cTn id="35" presetID="2" presetClass="entr" presetSubtype="4" fill="hold" nodeType="withEffect">
                                  <p:stCondLst>
                                    <p:cond delay="0"/>
                                  </p:stCondLst>
                                  <p:childTnLst>
                                    <p:set>
                                      <p:cBhvr>
                                        <p:cTn id="36" dur="1" fill="hold">
                                          <p:stCondLst>
                                            <p:cond delay="0"/>
                                          </p:stCondLst>
                                        </p:cTn>
                                        <p:tgtEl>
                                          <p:spTgt spid="15"/>
                                        </p:tgtEl>
                                        <p:attrNameLst>
                                          <p:attrName>style.visibility</p:attrName>
                                        </p:attrNameLst>
                                      </p:cBhvr>
                                      <p:to>
                                        <p:strVal val="visible"/>
                                      </p:to>
                                    </p:set>
                                    <p:anim calcmode="lin" valueType="num">
                                      <p:cBhvr additive="base">
                                        <p:cTn id="37" dur="500" fill="hold"/>
                                        <p:tgtEl>
                                          <p:spTgt spid="15"/>
                                        </p:tgtEl>
                                        <p:attrNameLst>
                                          <p:attrName>ppt_x</p:attrName>
                                        </p:attrNameLst>
                                      </p:cBhvr>
                                      <p:tavLst>
                                        <p:tav tm="0">
                                          <p:val>
                                            <p:strVal val="#ppt_x"/>
                                          </p:val>
                                        </p:tav>
                                        <p:tav tm="100000">
                                          <p:val>
                                            <p:strVal val="#ppt_x"/>
                                          </p:val>
                                        </p:tav>
                                      </p:tavLst>
                                    </p:anim>
                                    <p:anim calcmode="lin" valueType="num">
                                      <p:cBhvr additive="base">
                                        <p:cTn id="38"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4"/>
                                        </p:tgtEl>
                                        <p:attrNameLst>
                                          <p:attrName>style.visibility</p:attrName>
                                        </p:attrNameLst>
                                      </p:cBhvr>
                                      <p:to>
                                        <p:strVal val="visible"/>
                                      </p:to>
                                    </p:set>
                                    <p:anim calcmode="lin" valueType="num">
                                      <p:cBhvr additive="base">
                                        <p:cTn id="43" dur="500" fill="hold"/>
                                        <p:tgtEl>
                                          <p:spTgt spid="4"/>
                                        </p:tgtEl>
                                        <p:attrNameLst>
                                          <p:attrName>ppt_x</p:attrName>
                                        </p:attrNameLst>
                                      </p:cBhvr>
                                      <p:tavLst>
                                        <p:tav tm="0">
                                          <p:val>
                                            <p:strVal val="#ppt_x"/>
                                          </p:val>
                                        </p:tav>
                                        <p:tav tm="100000">
                                          <p:val>
                                            <p:strVal val="#ppt_x"/>
                                          </p:val>
                                        </p:tav>
                                      </p:tavLst>
                                    </p:anim>
                                    <p:anim calcmode="lin" valueType="num">
                                      <p:cBhvr additive="base">
                                        <p:cTn id="4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12" presetClass="entr" presetSubtype="4" fill="hold" nodeType="clickEffect">
                                  <p:stCondLst>
                                    <p:cond delay="0"/>
                                  </p:stCondLst>
                                  <p:childTnLst>
                                    <p:set>
                                      <p:cBhvr>
                                        <p:cTn id="48" dur="1" fill="hold">
                                          <p:stCondLst>
                                            <p:cond delay="0"/>
                                          </p:stCondLst>
                                        </p:cTn>
                                        <p:tgtEl>
                                          <p:spTgt spid="2">
                                            <p:txEl>
                                              <p:pRg st="0" end="0"/>
                                            </p:txEl>
                                          </p:spTgt>
                                        </p:tgtEl>
                                        <p:attrNameLst>
                                          <p:attrName>style.visibility</p:attrName>
                                        </p:attrNameLst>
                                      </p:cBhvr>
                                      <p:to>
                                        <p:strVal val="visible"/>
                                      </p:to>
                                    </p:set>
                                    <p:anim calcmode="lin" valueType="num">
                                      <p:cBhvr additive="base">
                                        <p:cTn id="49" dur="500"/>
                                        <p:tgtEl>
                                          <p:spTgt spid="2">
                                            <p:txEl>
                                              <p:pRg st="0" end="0"/>
                                            </p:txEl>
                                          </p:spTgt>
                                        </p:tgtEl>
                                        <p:attrNameLst>
                                          <p:attrName>ppt_y</p:attrName>
                                        </p:attrNameLst>
                                      </p:cBhvr>
                                      <p:tavLst>
                                        <p:tav tm="0">
                                          <p:val>
                                            <p:strVal val="#ppt_y+#ppt_h*1.125000"/>
                                          </p:val>
                                        </p:tav>
                                        <p:tav tm="100000">
                                          <p:val>
                                            <p:strVal val="#ppt_y"/>
                                          </p:val>
                                        </p:tav>
                                      </p:tavLst>
                                    </p:anim>
                                    <p:animEffect transition="in" filter="wipe(up)">
                                      <p:cBhvr>
                                        <p:cTn id="50" dur="500"/>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9" grpId="0"/>
      <p:bldP spid="10" grpId="0"/>
      <p:bldP spid="11" grpId="0"/>
      <p:bldP spid="12"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ítulo 1">
            <a:extLst>
              <a:ext uri="{FF2B5EF4-FFF2-40B4-BE49-F238E27FC236}">
                <a16:creationId xmlns:a16="http://schemas.microsoft.com/office/drawing/2014/main" id="{D237828B-08DF-8746-9ED3-B7DACAA2E979}"/>
              </a:ext>
            </a:extLst>
          </p:cNvPr>
          <p:cNvSpPr>
            <a:spLocks noGrp="1"/>
          </p:cNvSpPr>
          <p:nvPr>
            <p:ph type="title"/>
          </p:nvPr>
        </p:nvSpPr>
        <p:spPr>
          <a:xfrm>
            <a:off x="457200" y="274638"/>
            <a:ext cx="8229600" cy="1143000"/>
          </a:xfrm>
        </p:spPr>
        <p:txBody>
          <a:bodyPr/>
          <a:lstStyle/>
          <a:p>
            <a:r>
              <a:rPr lang="es-ES" dirty="0"/>
              <a:t>Algunos ejemplos </a:t>
            </a:r>
          </a:p>
        </p:txBody>
      </p:sp>
      <p:sp>
        <p:nvSpPr>
          <p:cNvPr id="3" name="CuadroTexto 2">
            <a:extLst>
              <a:ext uri="{FF2B5EF4-FFF2-40B4-BE49-F238E27FC236}">
                <a16:creationId xmlns:a16="http://schemas.microsoft.com/office/drawing/2014/main" id="{E5AA6D01-89F9-FB30-909D-886573C99E1C}"/>
              </a:ext>
            </a:extLst>
          </p:cNvPr>
          <p:cNvSpPr txBox="1"/>
          <p:nvPr/>
        </p:nvSpPr>
        <p:spPr>
          <a:xfrm>
            <a:off x="4115805" y="1015503"/>
            <a:ext cx="4620752" cy="5196166"/>
          </a:xfrm>
          <a:prstGeom prst="rect">
            <a:avLst/>
          </a:prstGeom>
          <a:noFill/>
        </p:spPr>
        <p:txBody>
          <a:bodyPr wrap="none" rtlCol="0">
            <a:spAutoFit/>
          </a:bodyPr>
          <a:lstStyle/>
          <a:p>
            <a:pPr algn="ctr">
              <a:lnSpc>
                <a:spcPct val="150000"/>
              </a:lnSpc>
            </a:pPr>
            <a:r>
              <a:rPr lang="es-CL" sz="2800" b="1" dirty="0" err="1"/>
              <a:t>Distance</a:t>
            </a:r>
            <a:r>
              <a:rPr lang="es-CL" sz="2800" b="1" dirty="0"/>
              <a:t> </a:t>
            </a:r>
            <a:r>
              <a:rPr lang="es-CL" sz="2800" b="1" dirty="0" err="1"/>
              <a:t>from</a:t>
            </a:r>
            <a:r>
              <a:rPr lang="es-CL" sz="2800" b="1" dirty="0"/>
              <a:t> </a:t>
            </a:r>
            <a:r>
              <a:rPr lang="es-CL" sz="2800" b="1" dirty="0" err="1"/>
              <a:t>Earth</a:t>
            </a:r>
            <a:r>
              <a:rPr lang="es-CL" sz="2800" b="1" dirty="0"/>
              <a:t> </a:t>
            </a:r>
            <a:r>
              <a:rPr lang="es-CL" sz="2800" b="1" dirty="0" err="1"/>
              <a:t>to</a:t>
            </a:r>
            <a:r>
              <a:rPr lang="es-CL" sz="2800" b="1" dirty="0"/>
              <a:t> </a:t>
            </a:r>
            <a:r>
              <a:rPr lang="es-CL" sz="2800" b="1" dirty="0" err="1"/>
              <a:t>Gliese</a:t>
            </a:r>
            <a:r>
              <a:rPr lang="es-CL" sz="2800" b="1" dirty="0"/>
              <a:t>:</a:t>
            </a:r>
          </a:p>
          <a:p>
            <a:pPr algn="ctr">
              <a:lnSpc>
                <a:spcPct val="150000"/>
              </a:lnSpc>
            </a:pPr>
            <a:r>
              <a:rPr lang="es-CL" sz="2800" dirty="0"/>
              <a:t>145,000,000,000,000 km</a:t>
            </a:r>
          </a:p>
          <a:p>
            <a:pPr algn="ctr">
              <a:lnSpc>
                <a:spcPct val="150000"/>
              </a:lnSpc>
            </a:pPr>
            <a:r>
              <a:rPr lang="es-CL" sz="2800" dirty="0" err="1"/>
              <a:t>Or</a:t>
            </a:r>
            <a:endParaRPr lang="es-CL" sz="2800" dirty="0"/>
          </a:p>
          <a:p>
            <a:pPr algn="ctr">
              <a:lnSpc>
                <a:spcPct val="150000"/>
              </a:lnSpc>
            </a:pPr>
            <a:r>
              <a:rPr lang="es-CL" sz="2800" dirty="0"/>
              <a:t>1,45 x 10</a:t>
            </a:r>
            <a:r>
              <a:rPr lang="es-CL" sz="2800" baseline="30000" dirty="0"/>
              <a:t>14</a:t>
            </a:r>
            <a:r>
              <a:rPr lang="es-CL" sz="2800" dirty="0"/>
              <a:t> km</a:t>
            </a:r>
          </a:p>
          <a:p>
            <a:pPr algn="ctr">
              <a:lnSpc>
                <a:spcPct val="150000"/>
              </a:lnSpc>
            </a:pPr>
            <a:r>
              <a:rPr lang="es-CL" sz="2800" b="1" dirty="0" err="1"/>
              <a:t>Radius</a:t>
            </a:r>
            <a:r>
              <a:rPr lang="es-CL" sz="2800" b="1" dirty="0"/>
              <a:t> </a:t>
            </a:r>
            <a:r>
              <a:rPr lang="es-CL" sz="2800" b="1" dirty="0" err="1"/>
              <a:t>of</a:t>
            </a:r>
            <a:r>
              <a:rPr lang="es-CL" sz="2800" b="1" dirty="0"/>
              <a:t> a </a:t>
            </a:r>
            <a:r>
              <a:rPr lang="es-CL" sz="2800" b="1" dirty="0" err="1"/>
              <a:t>Proton</a:t>
            </a:r>
            <a:endParaRPr lang="es-CL" sz="2800" b="1" dirty="0"/>
          </a:p>
          <a:p>
            <a:pPr algn="ctr">
              <a:lnSpc>
                <a:spcPct val="150000"/>
              </a:lnSpc>
            </a:pPr>
            <a:r>
              <a:rPr lang="es-CL" sz="2800" dirty="0"/>
              <a:t>0,00000000000000841 m</a:t>
            </a:r>
          </a:p>
          <a:p>
            <a:pPr algn="ctr">
              <a:lnSpc>
                <a:spcPct val="150000"/>
              </a:lnSpc>
            </a:pPr>
            <a:r>
              <a:rPr lang="es-CL" sz="2800" dirty="0" err="1"/>
              <a:t>Or</a:t>
            </a:r>
            <a:endParaRPr lang="es-CL" sz="2800" dirty="0"/>
          </a:p>
          <a:p>
            <a:pPr algn="ctr">
              <a:lnSpc>
                <a:spcPct val="150000"/>
              </a:lnSpc>
            </a:pPr>
            <a:r>
              <a:rPr lang="es-CL" sz="2800" dirty="0"/>
              <a:t>8,41 x 10</a:t>
            </a:r>
            <a:r>
              <a:rPr lang="es-CL" sz="2800" baseline="30000" dirty="0"/>
              <a:t>-15</a:t>
            </a:r>
            <a:r>
              <a:rPr lang="es-CL" sz="2800" dirty="0"/>
              <a:t> m</a:t>
            </a:r>
          </a:p>
        </p:txBody>
      </p:sp>
    </p:spTree>
    <p:extLst>
      <p:ext uri="{BB962C8B-B14F-4D97-AF65-F5344CB8AC3E}">
        <p14:creationId xmlns:p14="http://schemas.microsoft.com/office/powerpoint/2010/main" val="2661051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1" end="1"/>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additive="base">
                                        <p:cTn id="15"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2" end="2"/>
                                            </p:txEl>
                                          </p:spTgt>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4" end="4"/>
                                            </p:txEl>
                                          </p:spTgt>
                                        </p:tgtEl>
                                        <p:attrNameLst>
                                          <p:attrName>style.visibility</p:attrName>
                                        </p:attrNameLst>
                                      </p:cBhvr>
                                      <p:to>
                                        <p:strVal val="visible"/>
                                      </p:to>
                                    </p:set>
                                    <p:anim calcmode="lin" valueType="num">
                                      <p:cBhvr additive="base">
                                        <p:cTn id="25"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4" end="4"/>
                                            </p:txEl>
                                          </p:spTgt>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3">
                                            <p:txEl>
                                              <p:pRg st="5" end="5"/>
                                            </p:txEl>
                                          </p:spTgt>
                                        </p:tgtEl>
                                        <p:attrNameLst>
                                          <p:attrName>style.visibility</p:attrName>
                                        </p:attrNameLst>
                                      </p:cBhvr>
                                      <p:to>
                                        <p:strVal val="visible"/>
                                      </p:to>
                                    </p:set>
                                    <p:anim calcmode="lin" valueType="num">
                                      <p:cBhvr additive="base">
                                        <p:cTn id="29"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3">
                                            <p:txEl>
                                              <p:pRg st="5" end="5"/>
                                            </p:txEl>
                                          </p:spTgt>
                                        </p:tgtEl>
                                        <p:attrNameLst>
                                          <p:attrName>ppt_y</p:attrName>
                                        </p:attrNameLst>
                                      </p:cBhvr>
                                      <p:tavLst>
                                        <p:tav tm="0">
                                          <p:val>
                                            <p:strVal val="1+#ppt_h/2"/>
                                          </p:val>
                                        </p:tav>
                                        <p:tav tm="100000">
                                          <p:val>
                                            <p:strVal val="#ppt_y"/>
                                          </p:val>
                                        </p:tav>
                                      </p:tavLst>
                                    </p:anim>
                                  </p:childTnLst>
                                </p:cTn>
                              </p:par>
                              <p:par>
                                <p:cTn id="31" presetID="2" presetClass="entr" presetSubtype="4" fill="hold" nodeType="withEffect">
                                  <p:stCondLst>
                                    <p:cond delay="0"/>
                                  </p:stCondLst>
                                  <p:childTnLst>
                                    <p:set>
                                      <p:cBhvr>
                                        <p:cTn id="32" dur="1" fill="hold">
                                          <p:stCondLst>
                                            <p:cond delay="0"/>
                                          </p:stCondLst>
                                        </p:cTn>
                                        <p:tgtEl>
                                          <p:spTgt spid="3">
                                            <p:txEl>
                                              <p:pRg st="6" end="6"/>
                                            </p:txEl>
                                          </p:spTgt>
                                        </p:tgtEl>
                                        <p:attrNameLst>
                                          <p:attrName>style.visibility</p:attrName>
                                        </p:attrNameLst>
                                      </p:cBhvr>
                                      <p:to>
                                        <p:strVal val="visible"/>
                                      </p:to>
                                    </p:set>
                                    <p:anim calcmode="lin" valueType="num">
                                      <p:cBhvr additive="base">
                                        <p:cTn id="33"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34" dur="500" fill="hold"/>
                                        <p:tgtEl>
                                          <p:spTgt spid="3">
                                            <p:txEl>
                                              <p:pRg st="6" end="6"/>
                                            </p:txEl>
                                          </p:spTgt>
                                        </p:tgtEl>
                                        <p:attrNameLst>
                                          <p:attrName>ppt_y</p:attrName>
                                        </p:attrNameLst>
                                      </p:cBhvr>
                                      <p:tavLst>
                                        <p:tav tm="0">
                                          <p:val>
                                            <p:strVal val="1+#ppt_h/2"/>
                                          </p:val>
                                        </p:tav>
                                        <p:tav tm="100000">
                                          <p:val>
                                            <p:strVal val="#ppt_y"/>
                                          </p:val>
                                        </p:tav>
                                      </p:tavLst>
                                    </p:anim>
                                  </p:childTnLst>
                                </p:cTn>
                              </p:par>
                              <p:par>
                                <p:cTn id="35" presetID="2" presetClass="entr" presetSubtype="4" fill="hold" nodeType="withEffect">
                                  <p:stCondLst>
                                    <p:cond delay="0"/>
                                  </p:stCondLst>
                                  <p:childTnLst>
                                    <p:set>
                                      <p:cBhvr>
                                        <p:cTn id="36" dur="1" fill="hold">
                                          <p:stCondLst>
                                            <p:cond delay="0"/>
                                          </p:stCondLst>
                                        </p:cTn>
                                        <p:tgtEl>
                                          <p:spTgt spid="3">
                                            <p:txEl>
                                              <p:pRg st="7" end="7"/>
                                            </p:txEl>
                                          </p:spTgt>
                                        </p:tgtEl>
                                        <p:attrNameLst>
                                          <p:attrName>style.visibility</p:attrName>
                                        </p:attrNameLst>
                                      </p:cBhvr>
                                      <p:to>
                                        <p:strVal val="visible"/>
                                      </p:to>
                                    </p:set>
                                    <p:anim calcmode="lin" valueType="num">
                                      <p:cBhvr additive="base">
                                        <p:cTn id="37" dur="5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7" end="7"/>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a:extLst>
              <a:ext uri="{FF2B5EF4-FFF2-40B4-BE49-F238E27FC236}">
                <a16:creationId xmlns:a16="http://schemas.microsoft.com/office/drawing/2014/main" id="{20054623-B6BB-D744-8F7A-7F47A6509524}"/>
              </a:ext>
            </a:extLst>
          </p:cNvPr>
          <p:cNvSpPr>
            <a:spLocks noGrp="1"/>
          </p:cNvSpPr>
          <p:nvPr>
            <p:ph idx="1"/>
          </p:nvPr>
        </p:nvSpPr>
        <p:spPr>
          <a:xfrm>
            <a:off x="838200" y="1780655"/>
            <a:ext cx="10515600" cy="4351338"/>
          </a:xfrm>
        </p:spPr>
        <p:txBody>
          <a:bodyPr>
            <a:normAutofit fontScale="92500" lnSpcReduction="20000"/>
          </a:bodyPr>
          <a:lstStyle/>
          <a:p>
            <a:pPr marL="0" indent="0">
              <a:buNone/>
            </a:pPr>
            <a:r>
              <a:rPr lang="es-ES_tradnl" dirty="0"/>
              <a:t>a) 0,0000000000000000000257940 s</a:t>
            </a:r>
          </a:p>
          <a:p>
            <a:pPr marL="0" indent="0">
              <a:buNone/>
            </a:pPr>
            <a:endParaRPr lang="es-ES_tradnl" dirty="0"/>
          </a:p>
          <a:p>
            <a:pPr marL="0" indent="0">
              <a:buNone/>
            </a:pPr>
            <a:endParaRPr lang="es-ES_tradnl" dirty="0"/>
          </a:p>
          <a:p>
            <a:pPr marL="0" indent="0">
              <a:buNone/>
            </a:pPr>
            <a:r>
              <a:rPr lang="es-ES_tradnl" dirty="0"/>
              <a:t>b) 5938600946730200000264792 kg</a:t>
            </a:r>
          </a:p>
          <a:p>
            <a:pPr marL="0" indent="0">
              <a:buNone/>
            </a:pPr>
            <a:endParaRPr lang="es-ES_tradnl" dirty="0"/>
          </a:p>
          <a:p>
            <a:pPr marL="0" indent="0">
              <a:buNone/>
            </a:pPr>
            <a:endParaRPr lang="es-ES_tradnl" dirty="0"/>
          </a:p>
          <a:p>
            <a:pPr marL="0" indent="0">
              <a:buNone/>
            </a:pPr>
            <a:r>
              <a:rPr lang="es-ES_tradnl" dirty="0"/>
              <a:t>c) 2930,00049838736272900000 N</a:t>
            </a:r>
          </a:p>
          <a:p>
            <a:pPr marL="0" indent="0">
              <a:buNone/>
            </a:pPr>
            <a:endParaRPr lang="es-ES_tradnl" dirty="0"/>
          </a:p>
          <a:p>
            <a:pPr marL="0" indent="0">
              <a:buNone/>
            </a:pPr>
            <a:endParaRPr lang="es-ES_tradnl" dirty="0"/>
          </a:p>
          <a:p>
            <a:pPr marL="0" indent="0">
              <a:buNone/>
            </a:pPr>
            <a:r>
              <a:rPr lang="es-ES_tradnl" dirty="0"/>
              <a:t>d) 0,0000000000000000000000000000000000000274 min</a:t>
            </a:r>
          </a:p>
          <a:p>
            <a:pPr marL="0" indent="0">
              <a:buNone/>
            </a:pPr>
            <a:endParaRPr lang="es-ES_tradnl" dirty="0"/>
          </a:p>
          <a:p>
            <a:pPr marL="0" indent="0">
              <a:buNone/>
            </a:pPr>
            <a:endParaRPr lang="es-ES_tradnl" dirty="0"/>
          </a:p>
        </p:txBody>
      </p:sp>
      <p:sp>
        <p:nvSpPr>
          <p:cNvPr id="4" name="Título 1">
            <a:extLst>
              <a:ext uri="{FF2B5EF4-FFF2-40B4-BE49-F238E27FC236}">
                <a16:creationId xmlns:a16="http://schemas.microsoft.com/office/drawing/2014/main" id="{2700411F-E2E8-B044-8277-D6224450AD0E}"/>
              </a:ext>
            </a:extLst>
          </p:cNvPr>
          <p:cNvSpPr>
            <a:spLocks noGrp="1"/>
          </p:cNvSpPr>
          <p:nvPr>
            <p:ph type="title"/>
          </p:nvPr>
        </p:nvSpPr>
        <p:spPr>
          <a:xfrm>
            <a:off x="457199" y="274638"/>
            <a:ext cx="11372851" cy="1143000"/>
          </a:xfrm>
        </p:spPr>
        <p:txBody>
          <a:bodyPr>
            <a:normAutofit fontScale="90000"/>
          </a:bodyPr>
          <a:lstStyle/>
          <a:p>
            <a:r>
              <a:rPr lang="es-ES" dirty="0"/>
              <a:t>¿Cómo expresamos un número en notación científica? </a:t>
            </a:r>
          </a:p>
        </p:txBody>
      </p:sp>
    </p:spTree>
    <p:extLst>
      <p:ext uri="{BB962C8B-B14F-4D97-AF65-F5344CB8AC3E}">
        <p14:creationId xmlns:p14="http://schemas.microsoft.com/office/powerpoint/2010/main" val="118532788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ítulo 1">
            <a:extLst>
              <a:ext uri="{FF2B5EF4-FFF2-40B4-BE49-F238E27FC236}">
                <a16:creationId xmlns:a16="http://schemas.microsoft.com/office/drawing/2014/main" id="{16346591-FBE6-AB40-8187-DDA31E3DBE69}"/>
              </a:ext>
            </a:extLst>
          </p:cNvPr>
          <p:cNvSpPr>
            <a:spLocks noGrp="1"/>
          </p:cNvSpPr>
          <p:nvPr>
            <p:ph type="title"/>
          </p:nvPr>
        </p:nvSpPr>
        <p:spPr>
          <a:xfrm>
            <a:off x="457200" y="274638"/>
            <a:ext cx="2570745" cy="1143000"/>
          </a:xfrm>
        </p:spPr>
        <p:txBody>
          <a:bodyPr/>
          <a:lstStyle/>
          <a:p>
            <a:r>
              <a:rPr lang="es-ES" b="1" dirty="0"/>
              <a:t>Prefijos </a:t>
            </a:r>
          </a:p>
        </p:txBody>
      </p:sp>
      <p:pic>
        <p:nvPicPr>
          <p:cNvPr id="3" name="Imagen 2" descr="Tabla&#10;&#10;Descripción generada automáticamente">
            <a:extLst>
              <a:ext uri="{FF2B5EF4-FFF2-40B4-BE49-F238E27FC236}">
                <a16:creationId xmlns:a16="http://schemas.microsoft.com/office/drawing/2014/main" id="{56C7AA50-2B6E-16D2-DD23-76822E1E440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280275" y="318180"/>
            <a:ext cx="3770766" cy="6333709"/>
          </a:xfrm>
          <a:prstGeom prst="rect">
            <a:avLst/>
          </a:prstGeom>
        </p:spPr>
      </p:pic>
      <p:sp>
        <p:nvSpPr>
          <p:cNvPr id="4" name="CuadroTexto 3">
            <a:extLst>
              <a:ext uri="{FF2B5EF4-FFF2-40B4-BE49-F238E27FC236}">
                <a16:creationId xmlns:a16="http://schemas.microsoft.com/office/drawing/2014/main" id="{2D4E86E0-25D7-AB4C-374E-67EE43DE0672}"/>
              </a:ext>
            </a:extLst>
          </p:cNvPr>
          <p:cNvSpPr txBox="1"/>
          <p:nvPr/>
        </p:nvSpPr>
        <p:spPr>
          <a:xfrm>
            <a:off x="529772" y="848633"/>
            <a:ext cx="5847669" cy="4893647"/>
          </a:xfrm>
          <a:prstGeom prst="rect">
            <a:avLst/>
          </a:prstGeom>
          <a:noFill/>
        </p:spPr>
        <p:txBody>
          <a:bodyPr wrap="square" rtlCol="0">
            <a:spAutoFit/>
          </a:bodyPr>
          <a:lstStyle/>
          <a:p>
            <a:pPr algn="just">
              <a:lnSpc>
                <a:spcPct val="150000"/>
              </a:lnSpc>
            </a:pPr>
            <a:r>
              <a:rPr lang="es-CL" sz="2400" dirty="0"/>
              <a:t>En el sistema métrico, las unidades más grandes y más pequeñas se definen en múltiplos de 10 de la unidad estándar, lo cual facilita los cálculos. </a:t>
            </a:r>
          </a:p>
          <a:p>
            <a:pPr algn="just">
              <a:lnSpc>
                <a:spcPct val="150000"/>
              </a:lnSpc>
            </a:pPr>
            <a:r>
              <a:rPr lang="es-CL" sz="2000" b="1" i="1" dirty="0"/>
              <a:t>OBS: </a:t>
            </a:r>
            <a:r>
              <a:rPr lang="es-CL" sz="2000" b="1" i="1" dirty="0">
                <a:solidFill>
                  <a:srgbClr val="202124"/>
                </a:solidFill>
                <a:effectLst/>
                <a:latin typeface="arial" panose="020B0604020202020204" pitchFamily="34" charset="0"/>
              </a:rPr>
              <a:t>A partir de noviembre de 2022, en su primera actualización de prefijos desde 1991, el Sistema Internacional de Unidades (SI) ahora incluye los prefijos </a:t>
            </a:r>
            <a:r>
              <a:rPr lang="es-CL" sz="2000" b="1" i="1" dirty="0" err="1">
                <a:solidFill>
                  <a:srgbClr val="202124"/>
                </a:solidFill>
                <a:effectLst/>
                <a:latin typeface="arial" panose="020B0604020202020204" pitchFamily="34" charset="0"/>
              </a:rPr>
              <a:t>ronna</a:t>
            </a:r>
            <a:r>
              <a:rPr lang="es-CL" sz="2000" b="1" i="1" dirty="0">
                <a:solidFill>
                  <a:srgbClr val="202124"/>
                </a:solidFill>
                <a:effectLst/>
                <a:latin typeface="arial" panose="020B0604020202020204" pitchFamily="34" charset="0"/>
              </a:rPr>
              <a:t>, </a:t>
            </a:r>
            <a:r>
              <a:rPr lang="es-CL" sz="2000" b="1" i="1" dirty="0" err="1">
                <a:solidFill>
                  <a:srgbClr val="202124"/>
                </a:solidFill>
                <a:effectLst/>
                <a:latin typeface="arial" panose="020B0604020202020204" pitchFamily="34" charset="0"/>
              </a:rPr>
              <a:t>quetta</a:t>
            </a:r>
            <a:r>
              <a:rPr lang="es-CL" sz="2000" b="1" i="1" dirty="0">
                <a:solidFill>
                  <a:srgbClr val="202124"/>
                </a:solidFill>
                <a:effectLst/>
                <a:latin typeface="arial" panose="020B0604020202020204" pitchFamily="34" charset="0"/>
              </a:rPr>
              <a:t>, </a:t>
            </a:r>
            <a:r>
              <a:rPr lang="es-CL" sz="2000" b="1" i="1" dirty="0" err="1">
                <a:solidFill>
                  <a:srgbClr val="202124"/>
                </a:solidFill>
                <a:effectLst/>
                <a:latin typeface="arial" panose="020B0604020202020204" pitchFamily="34" charset="0"/>
              </a:rPr>
              <a:t>ronto</a:t>
            </a:r>
            <a:r>
              <a:rPr lang="es-CL" sz="2000" b="1" i="1" dirty="0">
                <a:solidFill>
                  <a:srgbClr val="202124"/>
                </a:solidFill>
                <a:effectLst/>
                <a:latin typeface="arial" panose="020B0604020202020204" pitchFamily="34" charset="0"/>
              </a:rPr>
              <a:t> y </a:t>
            </a:r>
            <a:r>
              <a:rPr lang="es-CL" sz="2000" b="1" i="1" dirty="0" err="1">
                <a:solidFill>
                  <a:srgbClr val="202124"/>
                </a:solidFill>
                <a:effectLst/>
                <a:latin typeface="arial" panose="020B0604020202020204" pitchFamily="34" charset="0"/>
              </a:rPr>
              <a:t>quecto</a:t>
            </a:r>
            <a:r>
              <a:rPr lang="es-CL" sz="2000" b="1" i="1" dirty="0">
                <a:solidFill>
                  <a:srgbClr val="202124"/>
                </a:solidFill>
                <a:effectLst/>
                <a:latin typeface="arial" panose="020B0604020202020204" pitchFamily="34" charset="0"/>
              </a:rPr>
              <a:t>.</a:t>
            </a:r>
            <a:endParaRPr lang="es-CL" sz="2000" b="1" i="1" dirty="0"/>
          </a:p>
          <a:p>
            <a:endParaRPr lang="es-CL" dirty="0"/>
          </a:p>
        </p:txBody>
      </p:sp>
      <p:pic>
        <p:nvPicPr>
          <p:cNvPr id="6" name="Imagen 5" descr="Tabla&#10;&#10;Descripción generada automáticamente">
            <a:extLst>
              <a:ext uri="{FF2B5EF4-FFF2-40B4-BE49-F238E27FC236}">
                <a16:creationId xmlns:a16="http://schemas.microsoft.com/office/drawing/2014/main" id="{F2DEDB03-5D33-9156-0500-91086017204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828858" y="1984375"/>
            <a:ext cx="4673600" cy="3289300"/>
          </a:xfrm>
          <a:prstGeom prst="rect">
            <a:avLst/>
          </a:prstGeom>
        </p:spPr>
      </p:pic>
    </p:spTree>
    <p:extLst>
      <p:ext uri="{BB962C8B-B14F-4D97-AF65-F5344CB8AC3E}">
        <p14:creationId xmlns:p14="http://schemas.microsoft.com/office/powerpoint/2010/main" val="36271675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 calcmode="lin" valueType="num">
                                      <p:cBhvr additive="base">
                                        <p:cTn id="7" dur="2000"/>
                                        <p:tgtEl>
                                          <p:spTgt spid="4">
                                            <p:txEl>
                                              <p:pRg st="0" end="0"/>
                                            </p:txEl>
                                          </p:spTgt>
                                        </p:tgtEl>
                                        <p:attrNameLst>
                                          <p:attrName>ppt_y</p:attrName>
                                        </p:attrNameLst>
                                      </p:cBhvr>
                                      <p:tavLst>
                                        <p:tav tm="0">
                                          <p:val>
                                            <p:strVal val="#ppt_y+#ppt_h*1.125000"/>
                                          </p:val>
                                        </p:tav>
                                        <p:tav tm="100000">
                                          <p:val>
                                            <p:strVal val="#ppt_y"/>
                                          </p:val>
                                        </p:tav>
                                      </p:tavLst>
                                    </p:anim>
                                    <p:animEffect transition="in" filter="wipe(up)">
                                      <p:cBhvr>
                                        <p:cTn id="8" dur="2000"/>
                                        <p:tgtEl>
                                          <p:spTgt spid="4">
                                            <p:txEl>
                                              <p:pRg st="0" end="0"/>
                                            </p:txEl>
                                          </p:spTgt>
                                        </p:tgtEl>
                                      </p:cBhvr>
                                    </p:animEffect>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2000" fill="hold"/>
                                        <p:tgtEl>
                                          <p:spTgt spid="3"/>
                                        </p:tgtEl>
                                        <p:attrNameLst>
                                          <p:attrName>ppt_x</p:attrName>
                                        </p:attrNameLst>
                                      </p:cBhvr>
                                      <p:tavLst>
                                        <p:tav tm="0">
                                          <p:val>
                                            <p:strVal val="#ppt_x"/>
                                          </p:val>
                                        </p:tav>
                                        <p:tav tm="100000">
                                          <p:val>
                                            <p:strVal val="#ppt_x"/>
                                          </p:val>
                                        </p:tav>
                                      </p:tavLst>
                                    </p:anim>
                                    <p:anim calcmode="lin" valueType="num">
                                      <p:cBhvr additive="base">
                                        <p:cTn id="14" dur="20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4">
                                            <p:txEl>
                                              <p:pRg st="1" end="1"/>
                                            </p:txEl>
                                          </p:spTgt>
                                        </p:tgtEl>
                                        <p:attrNameLst>
                                          <p:attrName>style.visibility</p:attrName>
                                        </p:attrNameLst>
                                      </p:cBhvr>
                                      <p:to>
                                        <p:strVal val="visible"/>
                                      </p:to>
                                    </p:set>
                                    <p:anim calcmode="lin" valueType="num">
                                      <p:cBhvr additive="base">
                                        <p:cTn id="19" dur="2000" fill="hold"/>
                                        <p:tgtEl>
                                          <p:spTgt spid="4">
                                            <p:txEl>
                                              <p:pRg st="1" end="1"/>
                                            </p:txEl>
                                          </p:spTgt>
                                        </p:tgtEl>
                                        <p:attrNameLst>
                                          <p:attrName>ppt_x</p:attrName>
                                        </p:attrNameLst>
                                      </p:cBhvr>
                                      <p:tavLst>
                                        <p:tav tm="0">
                                          <p:val>
                                            <p:strVal val="#ppt_x"/>
                                          </p:val>
                                        </p:tav>
                                        <p:tav tm="100000">
                                          <p:val>
                                            <p:strVal val="#ppt_x"/>
                                          </p:val>
                                        </p:tav>
                                      </p:tavLst>
                                    </p:anim>
                                    <p:anim calcmode="lin" valueType="num">
                                      <p:cBhvr additive="base">
                                        <p:cTn id="20" dur="2000" fill="hold"/>
                                        <p:tgtEl>
                                          <p:spTgt spid="4">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xit" presetSubtype="4" fill="hold" nodeType="clickEffect">
                                  <p:stCondLst>
                                    <p:cond delay="0"/>
                                  </p:stCondLst>
                                  <p:childTnLst>
                                    <p:anim calcmode="lin" valueType="num">
                                      <p:cBhvr additive="base">
                                        <p:cTn id="24" dur="2000"/>
                                        <p:tgtEl>
                                          <p:spTgt spid="3"/>
                                        </p:tgtEl>
                                        <p:attrNameLst>
                                          <p:attrName>ppt_x</p:attrName>
                                        </p:attrNameLst>
                                      </p:cBhvr>
                                      <p:tavLst>
                                        <p:tav tm="0">
                                          <p:val>
                                            <p:strVal val="ppt_x"/>
                                          </p:val>
                                        </p:tav>
                                        <p:tav tm="100000">
                                          <p:val>
                                            <p:strVal val="ppt_x"/>
                                          </p:val>
                                        </p:tav>
                                      </p:tavLst>
                                    </p:anim>
                                    <p:anim calcmode="lin" valueType="num">
                                      <p:cBhvr additive="base">
                                        <p:cTn id="25" dur="2000"/>
                                        <p:tgtEl>
                                          <p:spTgt spid="3"/>
                                        </p:tgtEl>
                                        <p:attrNameLst>
                                          <p:attrName>ppt_y</p:attrName>
                                        </p:attrNameLst>
                                      </p:cBhvr>
                                      <p:tavLst>
                                        <p:tav tm="0">
                                          <p:val>
                                            <p:strVal val="ppt_y"/>
                                          </p:val>
                                        </p:tav>
                                        <p:tav tm="100000">
                                          <p:val>
                                            <p:strVal val="1+ppt_h/2"/>
                                          </p:val>
                                        </p:tav>
                                      </p:tavLst>
                                    </p:anim>
                                    <p:set>
                                      <p:cBhvr>
                                        <p:cTn id="26" dur="1" fill="hold">
                                          <p:stCondLst>
                                            <p:cond delay="1999"/>
                                          </p:stCondLst>
                                        </p:cTn>
                                        <p:tgtEl>
                                          <p:spTgt spid="3"/>
                                        </p:tgtEl>
                                        <p:attrNameLst>
                                          <p:attrName>style.visibility</p:attrName>
                                        </p:attrNameLst>
                                      </p:cBhvr>
                                      <p:to>
                                        <p:strVal val="hidden"/>
                                      </p:to>
                                    </p:set>
                                  </p:childTnLst>
                                </p:cTn>
                              </p:par>
                            </p:childTnLst>
                          </p:cTn>
                        </p:par>
                      </p:childTnLst>
                    </p:cTn>
                  </p:par>
                  <p:par>
                    <p:cTn id="27" fill="hold">
                      <p:stCondLst>
                        <p:cond delay="indefinite"/>
                      </p:stCondLst>
                      <p:childTnLst>
                        <p:par>
                          <p:cTn id="28" fill="hold">
                            <p:stCondLst>
                              <p:cond delay="0"/>
                            </p:stCondLst>
                            <p:childTnLst>
                              <p:par>
                                <p:cTn id="29" presetID="12" presetClass="entr" presetSubtype="4" fill="hold" nodeType="clickEffect">
                                  <p:stCondLst>
                                    <p:cond delay="0"/>
                                  </p:stCondLst>
                                  <p:childTnLst>
                                    <p:set>
                                      <p:cBhvr>
                                        <p:cTn id="30" dur="1" fill="hold">
                                          <p:stCondLst>
                                            <p:cond delay="0"/>
                                          </p:stCondLst>
                                        </p:cTn>
                                        <p:tgtEl>
                                          <p:spTgt spid="6"/>
                                        </p:tgtEl>
                                        <p:attrNameLst>
                                          <p:attrName>style.visibility</p:attrName>
                                        </p:attrNameLst>
                                      </p:cBhvr>
                                      <p:to>
                                        <p:strVal val="visible"/>
                                      </p:to>
                                    </p:set>
                                    <p:anim calcmode="lin" valueType="num">
                                      <p:cBhvr additive="base">
                                        <p:cTn id="31" dur="2000"/>
                                        <p:tgtEl>
                                          <p:spTgt spid="6"/>
                                        </p:tgtEl>
                                        <p:attrNameLst>
                                          <p:attrName>ppt_y</p:attrName>
                                        </p:attrNameLst>
                                      </p:cBhvr>
                                      <p:tavLst>
                                        <p:tav tm="0">
                                          <p:val>
                                            <p:strVal val="#ppt_y+#ppt_h*1.125000"/>
                                          </p:val>
                                        </p:tav>
                                        <p:tav tm="100000">
                                          <p:val>
                                            <p:strVal val="#ppt_y"/>
                                          </p:val>
                                        </p:tav>
                                      </p:tavLst>
                                    </p:anim>
                                    <p:animEffect transition="in" filter="wipe(up)">
                                      <p:cBhvr>
                                        <p:cTn id="32"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uadroTexto 3">
            <a:extLst>
              <a:ext uri="{FF2B5EF4-FFF2-40B4-BE49-F238E27FC236}">
                <a16:creationId xmlns:a16="http://schemas.microsoft.com/office/drawing/2014/main" id="{58AD63CC-6BE4-EE93-676C-840FF35122F1}"/>
              </a:ext>
            </a:extLst>
          </p:cNvPr>
          <p:cNvSpPr txBox="1"/>
          <p:nvPr/>
        </p:nvSpPr>
        <p:spPr>
          <a:xfrm>
            <a:off x="448554" y="1149119"/>
            <a:ext cx="11294892" cy="2805063"/>
          </a:xfrm>
          <a:prstGeom prst="rect">
            <a:avLst/>
          </a:prstGeom>
          <a:noFill/>
        </p:spPr>
        <p:txBody>
          <a:bodyPr wrap="square">
            <a:spAutoFit/>
          </a:bodyPr>
          <a:lstStyle/>
          <a:p>
            <a:pPr algn="just">
              <a:lnSpc>
                <a:spcPct val="150000"/>
              </a:lnSpc>
            </a:pPr>
            <a:r>
              <a:rPr lang="es-CL" sz="2400" dirty="0">
                <a:solidFill>
                  <a:srgbClr val="000000"/>
                </a:solidFill>
                <a:latin typeface="proxima-nova"/>
              </a:rPr>
              <a:t>E</a:t>
            </a:r>
            <a:r>
              <a:rPr lang="es-CL" sz="2400" b="0" i="0" dirty="0">
                <a:solidFill>
                  <a:srgbClr val="000000"/>
                </a:solidFill>
                <a:effectLst/>
                <a:latin typeface="proxima-nova"/>
              </a:rPr>
              <a:t>ste nuevo cambio viene fundamentalmente motivado por “las necesidades de la ciencia de datos y la creciente </a:t>
            </a:r>
            <a:r>
              <a:rPr lang="es-CL" sz="2400" b="0" i="0" dirty="0" err="1">
                <a:solidFill>
                  <a:srgbClr val="000000"/>
                </a:solidFill>
                <a:effectLst/>
                <a:latin typeface="proxima-nova"/>
              </a:rPr>
              <a:t>dataesfera</a:t>
            </a:r>
            <a:r>
              <a:rPr lang="es-CL" sz="2400" b="0" i="0" dirty="0">
                <a:solidFill>
                  <a:srgbClr val="000000"/>
                </a:solidFill>
                <a:effectLst/>
                <a:latin typeface="proxima-nova"/>
              </a:rPr>
              <a:t>, crecimiento que esperamos que acelere con la digitalización generalizada y el advenimiento de nuevas tecnologías como la computación cuántica.” De hecho, no se había realizado ningún cambio semejante desde principios de los 90, cuando se añadieron los prefijos </a:t>
            </a:r>
            <a:r>
              <a:rPr lang="es-CL" sz="2400" b="0" i="0" dirty="0" err="1">
                <a:solidFill>
                  <a:srgbClr val="000000"/>
                </a:solidFill>
                <a:effectLst/>
                <a:latin typeface="proxima-nova"/>
              </a:rPr>
              <a:t>zetta</a:t>
            </a:r>
            <a:r>
              <a:rPr lang="es-CL" sz="2400" b="0" i="0" dirty="0">
                <a:solidFill>
                  <a:srgbClr val="000000"/>
                </a:solidFill>
                <a:effectLst/>
                <a:latin typeface="proxima-nova"/>
              </a:rPr>
              <a:t>, </a:t>
            </a:r>
            <a:r>
              <a:rPr lang="es-CL" sz="2400" b="0" i="0" dirty="0" err="1">
                <a:solidFill>
                  <a:srgbClr val="000000"/>
                </a:solidFill>
                <a:effectLst/>
                <a:latin typeface="proxima-nova"/>
              </a:rPr>
              <a:t>yotta</a:t>
            </a:r>
            <a:r>
              <a:rPr lang="es-CL" sz="2400" b="0" i="0" dirty="0">
                <a:solidFill>
                  <a:srgbClr val="000000"/>
                </a:solidFill>
                <a:effectLst/>
                <a:latin typeface="proxima-nova"/>
              </a:rPr>
              <a:t> y sus inversos, </a:t>
            </a:r>
            <a:r>
              <a:rPr lang="es-CL" sz="2400" b="0" i="0" dirty="0" err="1">
                <a:solidFill>
                  <a:srgbClr val="000000"/>
                </a:solidFill>
                <a:effectLst/>
                <a:latin typeface="proxima-nova"/>
              </a:rPr>
              <a:t>zepto</a:t>
            </a:r>
            <a:r>
              <a:rPr lang="es-CL" sz="2400" b="0" i="0" dirty="0">
                <a:solidFill>
                  <a:srgbClr val="000000"/>
                </a:solidFill>
                <a:effectLst/>
                <a:latin typeface="proxima-nova"/>
              </a:rPr>
              <a:t> y </a:t>
            </a:r>
            <a:r>
              <a:rPr lang="es-CL" sz="2400" b="0" i="0" dirty="0" err="1">
                <a:solidFill>
                  <a:srgbClr val="000000"/>
                </a:solidFill>
                <a:effectLst/>
                <a:latin typeface="proxima-nova"/>
              </a:rPr>
              <a:t>yocto</a:t>
            </a:r>
            <a:r>
              <a:rPr lang="es-CL" sz="2400" b="0" i="0" dirty="0">
                <a:solidFill>
                  <a:srgbClr val="000000"/>
                </a:solidFill>
                <a:effectLst/>
                <a:latin typeface="proxima-nova"/>
              </a:rPr>
              <a:t>.</a:t>
            </a:r>
            <a:endParaRPr lang="es-CL" sz="2400" dirty="0"/>
          </a:p>
        </p:txBody>
      </p:sp>
    </p:spTree>
    <p:extLst>
      <p:ext uri="{BB962C8B-B14F-4D97-AF65-F5344CB8AC3E}">
        <p14:creationId xmlns:p14="http://schemas.microsoft.com/office/powerpoint/2010/main" val="42318951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Marcador de contenido 2">
            <a:extLst>
              <a:ext uri="{FF2B5EF4-FFF2-40B4-BE49-F238E27FC236}">
                <a16:creationId xmlns:a16="http://schemas.microsoft.com/office/drawing/2014/main" id="{12AAEBA2-8E18-EAAC-A397-03933F633199}"/>
              </a:ext>
            </a:extLst>
          </p:cNvPr>
          <p:cNvSpPr>
            <a:spLocks noGrp="1"/>
          </p:cNvSpPr>
          <p:nvPr>
            <p:ph idx="1"/>
          </p:nvPr>
        </p:nvSpPr>
        <p:spPr>
          <a:xfrm>
            <a:off x="838200" y="1780655"/>
            <a:ext cx="10515600" cy="4351338"/>
          </a:xfrm>
        </p:spPr>
        <p:txBody>
          <a:bodyPr>
            <a:normAutofit fontScale="92500" lnSpcReduction="20000"/>
          </a:bodyPr>
          <a:lstStyle/>
          <a:p>
            <a:pPr marL="0" indent="0">
              <a:buNone/>
            </a:pPr>
            <a:r>
              <a:rPr lang="es-ES_tradnl" dirty="0"/>
              <a:t>a) 0,0000000000000000000257940 s</a:t>
            </a:r>
          </a:p>
          <a:p>
            <a:pPr marL="0" indent="0">
              <a:buNone/>
            </a:pPr>
            <a:endParaRPr lang="es-ES_tradnl" dirty="0"/>
          </a:p>
          <a:p>
            <a:pPr marL="0" indent="0">
              <a:buNone/>
            </a:pPr>
            <a:endParaRPr lang="es-ES_tradnl" dirty="0"/>
          </a:p>
          <a:p>
            <a:pPr marL="0" indent="0">
              <a:buNone/>
            </a:pPr>
            <a:r>
              <a:rPr lang="es-ES_tradnl" dirty="0"/>
              <a:t>b) 5938600946730200000264792 g</a:t>
            </a:r>
          </a:p>
          <a:p>
            <a:pPr marL="0" indent="0">
              <a:buNone/>
            </a:pPr>
            <a:endParaRPr lang="es-ES_tradnl" dirty="0"/>
          </a:p>
          <a:p>
            <a:pPr marL="0" indent="0">
              <a:buNone/>
            </a:pPr>
            <a:endParaRPr lang="es-ES_tradnl" dirty="0"/>
          </a:p>
          <a:p>
            <a:pPr marL="0" indent="0">
              <a:buNone/>
            </a:pPr>
            <a:r>
              <a:rPr lang="es-ES_tradnl" dirty="0"/>
              <a:t>c) 2930,00049838736272900000 N</a:t>
            </a:r>
          </a:p>
          <a:p>
            <a:pPr marL="0" indent="0">
              <a:buNone/>
            </a:pPr>
            <a:endParaRPr lang="es-ES_tradnl" dirty="0"/>
          </a:p>
          <a:p>
            <a:pPr marL="0" indent="0">
              <a:buNone/>
            </a:pPr>
            <a:endParaRPr lang="es-ES_tradnl" dirty="0"/>
          </a:p>
          <a:p>
            <a:pPr marL="0" indent="0">
              <a:buNone/>
            </a:pPr>
            <a:r>
              <a:rPr lang="es-ES_tradnl" dirty="0"/>
              <a:t>d) 0,0000000000000000000000000000000000000274 min</a:t>
            </a:r>
          </a:p>
          <a:p>
            <a:pPr marL="0" indent="0">
              <a:buNone/>
            </a:pPr>
            <a:endParaRPr lang="es-ES_tradnl" dirty="0"/>
          </a:p>
          <a:p>
            <a:pPr marL="0" indent="0">
              <a:buNone/>
            </a:pPr>
            <a:endParaRPr lang="es-ES_tradnl" dirty="0"/>
          </a:p>
        </p:txBody>
      </p:sp>
      <p:sp>
        <p:nvSpPr>
          <p:cNvPr id="5" name="Título 1">
            <a:extLst>
              <a:ext uri="{FF2B5EF4-FFF2-40B4-BE49-F238E27FC236}">
                <a16:creationId xmlns:a16="http://schemas.microsoft.com/office/drawing/2014/main" id="{B9CC95FE-7E2F-9A4C-6D11-14107288DE49}"/>
              </a:ext>
            </a:extLst>
          </p:cNvPr>
          <p:cNvSpPr>
            <a:spLocks noGrp="1"/>
          </p:cNvSpPr>
          <p:nvPr>
            <p:ph type="title"/>
          </p:nvPr>
        </p:nvSpPr>
        <p:spPr>
          <a:xfrm>
            <a:off x="457199" y="274638"/>
            <a:ext cx="11160177" cy="1143000"/>
          </a:xfrm>
        </p:spPr>
        <p:txBody>
          <a:bodyPr>
            <a:normAutofit/>
          </a:bodyPr>
          <a:lstStyle/>
          <a:p>
            <a:r>
              <a:rPr lang="es-ES" dirty="0"/>
              <a:t>Expresar usando prefijos  </a:t>
            </a:r>
          </a:p>
        </p:txBody>
      </p:sp>
    </p:spTree>
    <p:extLst>
      <p:ext uri="{BB962C8B-B14F-4D97-AF65-F5344CB8AC3E}">
        <p14:creationId xmlns:p14="http://schemas.microsoft.com/office/powerpoint/2010/main" val="140791162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1">
            <a:extLst>
              <a:ext uri="{FF2B5EF4-FFF2-40B4-BE49-F238E27FC236}">
                <a16:creationId xmlns:a16="http://schemas.microsoft.com/office/drawing/2014/main" id="{C2AC80B6-80C7-A34C-9A83-F829CC5C2ABA}"/>
              </a:ext>
            </a:extLst>
          </p:cNvPr>
          <p:cNvSpPr>
            <a:spLocks noGrp="1"/>
          </p:cNvSpPr>
          <p:nvPr>
            <p:ph type="title"/>
          </p:nvPr>
        </p:nvSpPr>
        <p:spPr>
          <a:xfrm>
            <a:off x="534148" y="198911"/>
            <a:ext cx="8229600" cy="1143000"/>
          </a:xfrm>
        </p:spPr>
        <p:txBody>
          <a:bodyPr/>
          <a:lstStyle/>
          <a:p>
            <a:r>
              <a:rPr lang="es-ES" dirty="0"/>
              <a:t>Orden de magnitud</a:t>
            </a:r>
          </a:p>
        </p:txBody>
      </p:sp>
      <p:sp>
        <p:nvSpPr>
          <p:cNvPr id="5" name="CuadroTexto 4">
            <a:extLst>
              <a:ext uri="{FF2B5EF4-FFF2-40B4-BE49-F238E27FC236}">
                <a16:creationId xmlns:a16="http://schemas.microsoft.com/office/drawing/2014/main" id="{AE9FC050-7930-0E4B-926E-794A29B2A8C9}"/>
              </a:ext>
            </a:extLst>
          </p:cNvPr>
          <p:cNvSpPr txBox="1"/>
          <p:nvPr/>
        </p:nvSpPr>
        <p:spPr>
          <a:xfrm>
            <a:off x="613316" y="1032917"/>
            <a:ext cx="10897365" cy="2154436"/>
          </a:xfrm>
          <a:prstGeom prst="rect">
            <a:avLst/>
          </a:prstGeom>
          <a:noFill/>
        </p:spPr>
        <p:txBody>
          <a:bodyPr wrap="square" rtlCol="0">
            <a:spAutoFit/>
          </a:bodyPr>
          <a:lstStyle/>
          <a:p>
            <a:pPr algn="just">
              <a:lnSpc>
                <a:spcPct val="150000"/>
              </a:lnSpc>
            </a:pPr>
            <a:r>
              <a:rPr lang="es-CL" sz="2000" dirty="0"/>
              <a:t>Suponga que alguien le pregunta el número de bits de datos en un disco compacto musical común. Su respuesta que por lo general no se espera que proporcione el número exacto, sino más bien una estimación, se debe expresar como notación científica. </a:t>
            </a:r>
          </a:p>
          <a:p>
            <a:r>
              <a:rPr lang="es-ES" sz="2400" dirty="0">
                <a:solidFill>
                  <a:srgbClr val="000090"/>
                </a:solidFill>
                <a:latin typeface="Arial"/>
                <a:cs typeface="Arial"/>
              </a:rPr>
              <a:t>Aproximación numérica a la potencia de 10 más cercana  </a:t>
            </a:r>
          </a:p>
          <a:p>
            <a:endParaRPr lang="es-ES" sz="2000" dirty="0">
              <a:latin typeface="Arial"/>
              <a:cs typeface="Arial"/>
            </a:endParaRPr>
          </a:p>
        </p:txBody>
      </p:sp>
      <p:pic>
        <p:nvPicPr>
          <p:cNvPr id="6" name="Imagen 5">
            <a:extLst>
              <a:ext uri="{FF2B5EF4-FFF2-40B4-BE49-F238E27FC236}">
                <a16:creationId xmlns:a16="http://schemas.microsoft.com/office/drawing/2014/main" id="{FBE5FAC6-F6C8-7F43-A0ED-829B1AF0ED9D}"/>
              </a:ext>
            </a:extLst>
          </p:cNvPr>
          <p:cNvPicPr>
            <a:picLocks noChangeAspect="1"/>
          </p:cNvPicPr>
          <p:nvPr/>
        </p:nvPicPr>
        <p:blipFill>
          <a:blip r:embed="rId2"/>
          <a:stretch>
            <a:fillRect/>
          </a:stretch>
        </p:blipFill>
        <p:spPr>
          <a:xfrm>
            <a:off x="2745786" y="3279686"/>
            <a:ext cx="6363153" cy="3562278"/>
          </a:xfrm>
          <a:prstGeom prst="rect">
            <a:avLst/>
          </a:prstGeom>
        </p:spPr>
      </p:pic>
    </p:spTree>
    <p:extLst>
      <p:ext uri="{BB962C8B-B14F-4D97-AF65-F5344CB8AC3E}">
        <p14:creationId xmlns:p14="http://schemas.microsoft.com/office/powerpoint/2010/main" val="40958959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2000"/>
                                        <p:tgtEl>
                                          <p:spTgt spid="5"/>
                                        </p:tgtEl>
                                        <p:attrNameLst>
                                          <p:attrName>ppt_y</p:attrName>
                                        </p:attrNameLst>
                                      </p:cBhvr>
                                      <p:tavLst>
                                        <p:tav tm="0">
                                          <p:val>
                                            <p:strVal val="#ppt_y+#ppt_h*1.125000"/>
                                          </p:val>
                                        </p:tav>
                                        <p:tav tm="100000">
                                          <p:val>
                                            <p:strVal val="#ppt_y"/>
                                          </p:val>
                                        </p:tav>
                                      </p:tavLst>
                                    </p:anim>
                                    <p:animEffect transition="in" filter="wipe(up)">
                                      <p:cBhvr>
                                        <p:cTn id="8" dur="2000"/>
                                        <p:tgtEl>
                                          <p:spTgt spid="5"/>
                                        </p:tgtEl>
                                      </p:cBhvr>
                                    </p:animEffect>
                                  </p:childTnLst>
                                </p:cTn>
                              </p:par>
                            </p:childTnLst>
                          </p:cTn>
                        </p:par>
                      </p:childTnLst>
                    </p:cTn>
                  </p:par>
                  <p:par>
                    <p:cTn id="9" fill="hold">
                      <p:stCondLst>
                        <p:cond delay="indefinite"/>
                      </p:stCondLst>
                      <p:childTnLst>
                        <p:par>
                          <p:cTn id="10" fill="hold">
                            <p:stCondLst>
                              <p:cond delay="0"/>
                            </p:stCondLst>
                            <p:childTnLst>
                              <p:par>
                                <p:cTn id="11" presetID="12" presetClass="entr" presetSubtype="4" fill="hold"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p:tgtEl>
                                          <p:spTgt spid="6"/>
                                        </p:tgtEl>
                                        <p:attrNameLst>
                                          <p:attrName>ppt_y</p:attrName>
                                        </p:attrNameLst>
                                      </p:cBhvr>
                                      <p:tavLst>
                                        <p:tav tm="0">
                                          <p:val>
                                            <p:strVal val="#ppt_y+#ppt_h*1.125000"/>
                                          </p:val>
                                        </p:tav>
                                        <p:tav tm="100000">
                                          <p:val>
                                            <p:strVal val="#ppt_y"/>
                                          </p:val>
                                        </p:tav>
                                      </p:tavLst>
                                    </p:anim>
                                    <p:animEffect transition="in" filter="wipe(up)">
                                      <p:cBhvr>
                                        <p:cTn id="14"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ítulo 1">
            <a:extLst>
              <a:ext uri="{FF2B5EF4-FFF2-40B4-BE49-F238E27FC236}">
                <a16:creationId xmlns:a16="http://schemas.microsoft.com/office/drawing/2014/main" id="{67024C5E-EFC7-FA44-8058-F2CB44D8690D}"/>
              </a:ext>
            </a:extLst>
          </p:cNvPr>
          <p:cNvSpPr>
            <a:spLocks noGrp="1"/>
          </p:cNvSpPr>
          <p:nvPr>
            <p:ph type="title"/>
          </p:nvPr>
        </p:nvSpPr>
        <p:spPr>
          <a:xfrm>
            <a:off x="722229" y="348219"/>
            <a:ext cx="10273204" cy="1143000"/>
          </a:xfrm>
        </p:spPr>
        <p:txBody>
          <a:bodyPr>
            <a:normAutofit/>
          </a:bodyPr>
          <a:lstStyle/>
          <a:p>
            <a:r>
              <a:rPr lang="es-ES" dirty="0"/>
              <a:t>¿Cómo obtenemos el orden de magnitud?</a:t>
            </a:r>
          </a:p>
        </p:txBody>
      </p:sp>
      <p:sp>
        <p:nvSpPr>
          <p:cNvPr id="7" name="CuadroTexto 6">
            <a:extLst>
              <a:ext uri="{FF2B5EF4-FFF2-40B4-BE49-F238E27FC236}">
                <a16:creationId xmlns:a16="http://schemas.microsoft.com/office/drawing/2014/main" id="{4F1AE6FC-578F-5E45-BC1A-00B054A84799}"/>
              </a:ext>
            </a:extLst>
          </p:cNvPr>
          <p:cNvSpPr txBox="1"/>
          <p:nvPr/>
        </p:nvSpPr>
        <p:spPr>
          <a:xfrm>
            <a:off x="940471" y="3872880"/>
            <a:ext cx="7173118" cy="1077218"/>
          </a:xfrm>
          <a:prstGeom prst="rect">
            <a:avLst/>
          </a:prstGeom>
          <a:noFill/>
        </p:spPr>
        <p:txBody>
          <a:bodyPr wrap="square" rtlCol="0">
            <a:spAutoFit/>
          </a:bodyPr>
          <a:lstStyle/>
          <a:p>
            <a:r>
              <a:rPr lang="es-ES" sz="2400" dirty="0">
                <a:solidFill>
                  <a:srgbClr val="000090"/>
                </a:solidFill>
                <a:latin typeface="Arial"/>
                <a:cs typeface="Arial"/>
              </a:rPr>
              <a:t>Distancia entre la Tierra y el Sol</a:t>
            </a:r>
            <a:endParaRPr lang="es-ES" sz="2000" dirty="0">
              <a:latin typeface="Arial"/>
              <a:cs typeface="Arial"/>
            </a:endParaRPr>
          </a:p>
          <a:p>
            <a:endParaRPr lang="es-ES" sz="2000" dirty="0">
              <a:solidFill>
                <a:srgbClr val="000090"/>
              </a:solidFill>
              <a:latin typeface="Arial"/>
              <a:cs typeface="Arial"/>
            </a:endParaRPr>
          </a:p>
          <a:p>
            <a:r>
              <a:rPr lang="es-ES" sz="2000" dirty="0">
                <a:solidFill>
                  <a:srgbClr val="000090"/>
                </a:solidFill>
                <a:latin typeface="Arial"/>
                <a:cs typeface="Arial"/>
              </a:rPr>
              <a:t>150000000 km   ¿Cuál es su orden de magnitud?</a:t>
            </a:r>
            <a:endParaRPr lang="es-ES" sz="2400" dirty="0">
              <a:solidFill>
                <a:srgbClr val="000090"/>
              </a:solidFill>
              <a:latin typeface="Arial"/>
              <a:cs typeface="Arial"/>
            </a:endParaRPr>
          </a:p>
        </p:txBody>
      </p:sp>
      <p:pic>
        <p:nvPicPr>
          <p:cNvPr id="3" name="Imagen 2" descr="Texto&#10;&#10;Descripción generada automáticamente">
            <a:extLst>
              <a:ext uri="{FF2B5EF4-FFF2-40B4-BE49-F238E27FC236}">
                <a16:creationId xmlns:a16="http://schemas.microsoft.com/office/drawing/2014/main" id="{EE7D04B9-DEB3-7E44-AAD7-9A671DF2F36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22229" y="1491219"/>
            <a:ext cx="10273205" cy="2064023"/>
          </a:xfrm>
          <a:prstGeom prst="rect">
            <a:avLst/>
          </a:prstGeom>
        </p:spPr>
      </p:pic>
    </p:spTree>
    <p:extLst>
      <p:ext uri="{BB962C8B-B14F-4D97-AF65-F5344CB8AC3E}">
        <p14:creationId xmlns:p14="http://schemas.microsoft.com/office/powerpoint/2010/main" val="17518121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2000"/>
                                        <p:tgtEl>
                                          <p:spTgt spid="3"/>
                                        </p:tgtEl>
                                        <p:attrNameLst>
                                          <p:attrName>ppt_y</p:attrName>
                                        </p:attrNameLst>
                                      </p:cBhvr>
                                      <p:tavLst>
                                        <p:tav tm="0">
                                          <p:val>
                                            <p:strVal val="#ppt_y+#ppt_h*1.125000"/>
                                          </p:val>
                                        </p:tav>
                                        <p:tav tm="100000">
                                          <p:val>
                                            <p:strVal val="#ppt_y"/>
                                          </p:val>
                                        </p:tav>
                                      </p:tavLst>
                                    </p:anim>
                                    <p:animEffect transition="in" filter="wipe(up)">
                                      <p:cBhvr>
                                        <p:cTn id="8" dur="2000"/>
                                        <p:tgtEl>
                                          <p:spTgt spid="3"/>
                                        </p:tgtEl>
                                      </p:cBhvr>
                                    </p:animEffect>
                                  </p:childTnLst>
                                </p:cTn>
                              </p:par>
                            </p:childTnLst>
                          </p:cTn>
                        </p:par>
                      </p:childTnLst>
                    </p:cTn>
                  </p:par>
                  <p:par>
                    <p:cTn id="9" fill="hold">
                      <p:stCondLst>
                        <p:cond delay="indefinite"/>
                      </p:stCondLst>
                      <p:childTnLst>
                        <p:par>
                          <p:cTn id="10" fill="hold">
                            <p:stCondLst>
                              <p:cond delay="0"/>
                            </p:stCondLst>
                            <p:childTnLst>
                              <p:par>
                                <p:cTn id="11" presetID="12" presetClass="entr" presetSubtype="4"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2000"/>
                                        <p:tgtEl>
                                          <p:spTgt spid="7"/>
                                        </p:tgtEl>
                                        <p:attrNameLst>
                                          <p:attrName>ppt_y</p:attrName>
                                        </p:attrNameLst>
                                      </p:cBhvr>
                                      <p:tavLst>
                                        <p:tav tm="0">
                                          <p:val>
                                            <p:strVal val="#ppt_y+#ppt_h*1.125000"/>
                                          </p:val>
                                        </p:tav>
                                        <p:tav tm="100000">
                                          <p:val>
                                            <p:strVal val="#ppt_y"/>
                                          </p:val>
                                        </p:tav>
                                      </p:tavLst>
                                    </p:anim>
                                    <p:animEffect transition="in" filter="wipe(up)">
                                      <p:cBhvr>
                                        <p:cTn id="14"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a:extLst>
              <a:ext uri="{FF2B5EF4-FFF2-40B4-BE49-F238E27FC236}">
                <a16:creationId xmlns:a16="http://schemas.microsoft.com/office/drawing/2014/main" id="{4B6744F4-E6FA-C647-B62F-71F4C2301427}"/>
              </a:ext>
            </a:extLst>
          </p:cNvPr>
          <p:cNvPicPr>
            <a:picLocks noChangeAspect="1"/>
          </p:cNvPicPr>
          <p:nvPr/>
        </p:nvPicPr>
        <p:blipFill>
          <a:blip r:embed="rId2"/>
          <a:stretch>
            <a:fillRect/>
          </a:stretch>
        </p:blipFill>
        <p:spPr>
          <a:xfrm>
            <a:off x="0" y="381000"/>
            <a:ext cx="12192000" cy="6858000"/>
          </a:xfrm>
          <a:prstGeom prst="rect">
            <a:avLst/>
          </a:prstGeom>
        </p:spPr>
      </p:pic>
      <p:sp>
        <p:nvSpPr>
          <p:cNvPr id="5" name="CuadroTexto 4">
            <a:extLst>
              <a:ext uri="{FF2B5EF4-FFF2-40B4-BE49-F238E27FC236}">
                <a16:creationId xmlns:a16="http://schemas.microsoft.com/office/drawing/2014/main" id="{F43800BD-D609-B847-B8D4-5EAA5558560D}"/>
              </a:ext>
            </a:extLst>
          </p:cNvPr>
          <p:cNvSpPr txBox="1"/>
          <p:nvPr/>
        </p:nvSpPr>
        <p:spPr>
          <a:xfrm>
            <a:off x="1800226" y="864980"/>
            <a:ext cx="8008112" cy="2000548"/>
          </a:xfrm>
          <a:prstGeom prst="rect">
            <a:avLst/>
          </a:prstGeom>
          <a:noFill/>
        </p:spPr>
        <p:txBody>
          <a:bodyPr wrap="square" rtlCol="0">
            <a:spAutoFit/>
          </a:bodyPr>
          <a:lstStyle/>
          <a:p>
            <a:r>
              <a:rPr lang="es-ES" sz="2400" dirty="0">
                <a:solidFill>
                  <a:srgbClr val="000090"/>
                </a:solidFill>
                <a:latin typeface="Arial"/>
                <a:cs typeface="Arial"/>
              </a:rPr>
              <a:t>Masa del electrón:</a:t>
            </a:r>
            <a:endParaRPr lang="es-ES" sz="2000" dirty="0">
              <a:latin typeface="Arial"/>
              <a:cs typeface="Arial"/>
            </a:endParaRPr>
          </a:p>
          <a:p>
            <a:endParaRPr lang="es-ES" sz="2000" dirty="0">
              <a:solidFill>
                <a:srgbClr val="000090"/>
              </a:solidFill>
              <a:latin typeface="Arial"/>
              <a:cs typeface="Arial"/>
            </a:endParaRPr>
          </a:p>
          <a:p>
            <a:endParaRPr lang="es-ES" sz="2000" dirty="0">
              <a:solidFill>
                <a:srgbClr val="000090"/>
              </a:solidFill>
              <a:latin typeface="Arial"/>
              <a:cs typeface="Arial"/>
            </a:endParaRPr>
          </a:p>
          <a:p>
            <a:endParaRPr lang="es-ES" sz="2000" dirty="0">
              <a:solidFill>
                <a:srgbClr val="000090"/>
              </a:solidFill>
              <a:latin typeface="Arial"/>
              <a:cs typeface="Arial"/>
            </a:endParaRPr>
          </a:p>
          <a:p>
            <a:endParaRPr lang="es-ES" sz="2000" dirty="0">
              <a:solidFill>
                <a:srgbClr val="000090"/>
              </a:solidFill>
              <a:latin typeface="Arial"/>
              <a:cs typeface="Arial"/>
            </a:endParaRPr>
          </a:p>
          <a:p>
            <a:r>
              <a:rPr lang="es-ES" sz="2000" dirty="0">
                <a:solidFill>
                  <a:srgbClr val="000090"/>
                </a:solidFill>
                <a:latin typeface="Arial"/>
                <a:cs typeface="Arial"/>
              </a:rPr>
              <a:t>¿Cuál es su orden de magnitud?</a:t>
            </a:r>
            <a:endParaRPr lang="es-ES" sz="2400" dirty="0">
              <a:solidFill>
                <a:srgbClr val="000090"/>
              </a:solidFill>
              <a:latin typeface="Arial"/>
              <a:cs typeface="Arial"/>
            </a:endParaRPr>
          </a:p>
        </p:txBody>
      </p:sp>
      <p:sp>
        <p:nvSpPr>
          <p:cNvPr id="6" name="Rectángulo 5">
            <a:extLst>
              <a:ext uri="{FF2B5EF4-FFF2-40B4-BE49-F238E27FC236}">
                <a16:creationId xmlns:a16="http://schemas.microsoft.com/office/drawing/2014/main" id="{4A516C56-922C-BD46-BBAD-B52138EC0319}"/>
              </a:ext>
            </a:extLst>
          </p:cNvPr>
          <p:cNvSpPr/>
          <p:nvPr/>
        </p:nvSpPr>
        <p:spPr>
          <a:xfrm>
            <a:off x="1977349" y="1680588"/>
            <a:ext cx="5187801" cy="369332"/>
          </a:xfrm>
          <a:prstGeom prst="rect">
            <a:avLst/>
          </a:prstGeom>
        </p:spPr>
        <p:txBody>
          <a:bodyPr wrap="none">
            <a:spAutoFit/>
          </a:bodyPr>
          <a:lstStyle/>
          <a:p>
            <a:r>
              <a:rPr lang="is-IS" b="1" dirty="0">
                <a:solidFill>
                  <a:schemeClr val="accent5">
                    <a:lumMod val="50000"/>
                  </a:schemeClr>
                </a:solidFill>
              </a:rPr>
              <a:t>0,000000000000000000000000000000910938291 kg</a:t>
            </a:r>
            <a:endParaRPr lang="es-ES" b="1" dirty="0">
              <a:solidFill>
                <a:schemeClr val="accent5">
                  <a:lumMod val="50000"/>
                </a:schemeClr>
              </a:solidFill>
            </a:endParaRPr>
          </a:p>
        </p:txBody>
      </p:sp>
    </p:spTree>
    <p:extLst>
      <p:ext uri="{BB962C8B-B14F-4D97-AF65-F5344CB8AC3E}">
        <p14:creationId xmlns:p14="http://schemas.microsoft.com/office/powerpoint/2010/main" val="34123498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2000"/>
                                        <p:tgtEl>
                                          <p:spTgt spid="5"/>
                                        </p:tgtEl>
                                        <p:attrNameLst>
                                          <p:attrName>ppt_y</p:attrName>
                                        </p:attrNameLst>
                                      </p:cBhvr>
                                      <p:tavLst>
                                        <p:tav tm="0">
                                          <p:val>
                                            <p:strVal val="#ppt_y+#ppt_h*1.125000"/>
                                          </p:val>
                                        </p:tav>
                                        <p:tav tm="100000">
                                          <p:val>
                                            <p:strVal val="#ppt_y"/>
                                          </p:val>
                                        </p:tav>
                                      </p:tavLst>
                                    </p:anim>
                                    <p:animEffect transition="in" filter="wipe(up)">
                                      <p:cBhvr>
                                        <p:cTn id="8" dur="2000"/>
                                        <p:tgtEl>
                                          <p:spTgt spid="5"/>
                                        </p:tgtEl>
                                      </p:cBhvr>
                                    </p:animEffect>
                                  </p:childTnLst>
                                </p:cTn>
                              </p:par>
                            </p:childTnLst>
                          </p:cTn>
                        </p:par>
                      </p:childTnLst>
                    </p:cTn>
                  </p:par>
                  <p:par>
                    <p:cTn id="9" fill="hold">
                      <p:stCondLst>
                        <p:cond delay="indefinite"/>
                      </p:stCondLst>
                      <p:childTnLst>
                        <p:par>
                          <p:cTn id="10" fill="hold">
                            <p:stCondLst>
                              <p:cond delay="0"/>
                            </p:stCondLst>
                            <p:childTnLst>
                              <p:par>
                                <p:cTn id="11" presetID="12" presetClass="entr" presetSubtype="4"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p:tgtEl>
                                          <p:spTgt spid="6"/>
                                        </p:tgtEl>
                                        <p:attrNameLst>
                                          <p:attrName>ppt_y</p:attrName>
                                        </p:attrNameLst>
                                      </p:cBhvr>
                                      <p:tavLst>
                                        <p:tav tm="0">
                                          <p:val>
                                            <p:strVal val="#ppt_y+#ppt_h*1.125000"/>
                                          </p:val>
                                        </p:tav>
                                        <p:tav tm="100000">
                                          <p:val>
                                            <p:strVal val="#ppt_y"/>
                                          </p:val>
                                        </p:tav>
                                      </p:tavLst>
                                    </p:anim>
                                    <p:animEffect transition="in" filter="wipe(up)">
                                      <p:cBhvr>
                                        <p:cTn id="14"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1 Título">
            <a:extLst>
              <a:ext uri="{FF2B5EF4-FFF2-40B4-BE49-F238E27FC236}">
                <a16:creationId xmlns:a16="http://schemas.microsoft.com/office/drawing/2014/main" id="{91B6FAB8-E921-F749-8C6C-4DFA91589F2E}"/>
              </a:ext>
            </a:extLst>
          </p:cNvPr>
          <p:cNvSpPr>
            <a:spLocks noGrp="1"/>
          </p:cNvSpPr>
          <p:nvPr>
            <p:ph type="title"/>
          </p:nvPr>
        </p:nvSpPr>
        <p:spPr>
          <a:xfrm>
            <a:off x="1981200" y="-26988"/>
            <a:ext cx="8229600" cy="1143001"/>
          </a:xfrm>
        </p:spPr>
        <p:txBody>
          <a:bodyPr/>
          <a:lstStyle/>
          <a:p>
            <a:pPr eaLnBrk="1" hangingPunct="1"/>
            <a:r>
              <a:rPr lang="es-MX" altLang="es-CL"/>
              <a:t>EJERCICIOS: </a:t>
            </a:r>
          </a:p>
        </p:txBody>
      </p:sp>
      <p:sp>
        <p:nvSpPr>
          <p:cNvPr id="15363" name="2 Marcador de contenido">
            <a:extLst>
              <a:ext uri="{FF2B5EF4-FFF2-40B4-BE49-F238E27FC236}">
                <a16:creationId xmlns:a16="http://schemas.microsoft.com/office/drawing/2014/main" id="{1349E6DB-72CB-7B4C-AA3E-7F387848D4B6}"/>
              </a:ext>
            </a:extLst>
          </p:cNvPr>
          <p:cNvSpPr>
            <a:spLocks noGrp="1"/>
          </p:cNvSpPr>
          <p:nvPr>
            <p:ph idx="1"/>
          </p:nvPr>
        </p:nvSpPr>
        <p:spPr>
          <a:xfrm>
            <a:off x="1981200" y="1196976"/>
            <a:ext cx="8229600" cy="1108075"/>
          </a:xfrm>
        </p:spPr>
        <p:txBody>
          <a:bodyPr/>
          <a:lstStyle/>
          <a:p>
            <a:pPr eaLnBrk="1" hangingPunct="1">
              <a:buFont typeface="Wingdings 2" pitchFamily="2" charset="2"/>
              <a:buNone/>
            </a:pPr>
            <a:r>
              <a:rPr lang="es-MX" altLang="es-CL" dirty="0"/>
              <a:t>a ) Complete la siguiente tabla escribiendo en la notación indicada. </a:t>
            </a:r>
          </a:p>
          <a:p>
            <a:pPr eaLnBrk="1" hangingPunct="1"/>
            <a:endParaRPr lang="es-MX" altLang="es-CL" dirty="0"/>
          </a:p>
        </p:txBody>
      </p:sp>
      <p:graphicFrame>
        <p:nvGraphicFramePr>
          <p:cNvPr id="2" name="Tabla 2">
            <a:extLst>
              <a:ext uri="{FF2B5EF4-FFF2-40B4-BE49-F238E27FC236}">
                <a16:creationId xmlns:a16="http://schemas.microsoft.com/office/drawing/2014/main" id="{26BEA9AD-51CA-394C-BE08-69F813344DED}"/>
              </a:ext>
            </a:extLst>
          </p:cNvPr>
          <p:cNvGraphicFramePr>
            <a:graphicFrameLocks noGrp="1"/>
          </p:cNvGraphicFramePr>
          <p:nvPr/>
        </p:nvGraphicFramePr>
        <p:xfrm>
          <a:off x="609599" y="2006469"/>
          <a:ext cx="11259672" cy="2275145"/>
        </p:xfrm>
        <a:graphic>
          <a:graphicData uri="http://schemas.openxmlformats.org/drawingml/2006/table">
            <a:tbl>
              <a:tblPr firstRow="1" bandRow="1">
                <a:tableStyleId>{5C22544A-7EE6-4342-B048-85BDC9FD1C3A}</a:tableStyleId>
              </a:tblPr>
              <a:tblGrid>
                <a:gridCol w="1876612">
                  <a:extLst>
                    <a:ext uri="{9D8B030D-6E8A-4147-A177-3AD203B41FA5}">
                      <a16:colId xmlns:a16="http://schemas.microsoft.com/office/drawing/2014/main" val="2013902130"/>
                    </a:ext>
                  </a:extLst>
                </a:gridCol>
                <a:gridCol w="1876612">
                  <a:extLst>
                    <a:ext uri="{9D8B030D-6E8A-4147-A177-3AD203B41FA5}">
                      <a16:colId xmlns:a16="http://schemas.microsoft.com/office/drawing/2014/main" val="3997311480"/>
                    </a:ext>
                  </a:extLst>
                </a:gridCol>
                <a:gridCol w="1876612">
                  <a:extLst>
                    <a:ext uri="{9D8B030D-6E8A-4147-A177-3AD203B41FA5}">
                      <a16:colId xmlns:a16="http://schemas.microsoft.com/office/drawing/2014/main" val="3980443468"/>
                    </a:ext>
                  </a:extLst>
                </a:gridCol>
                <a:gridCol w="1876612">
                  <a:extLst>
                    <a:ext uri="{9D8B030D-6E8A-4147-A177-3AD203B41FA5}">
                      <a16:colId xmlns:a16="http://schemas.microsoft.com/office/drawing/2014/main" val="2792924794"/>
                    </a:ext>
                  </a:extLst>
                </a:gridCol>
                <a:gridCol w="1876612">
                  <a:extLst>
                    <a:ext uri="{9D8B030D-6E8A-4147-A177-3AD203B41FA5}">
                      <a16:colId xmlns:a16="http://schemas.microsoft.com/office/drawing/2014/main" val="2049385395"/>
                    </a:ext>
                  </a:extLst>
                </a:gridCol>
                <a:gridCol w="1876612">
                  <a:extLst>
                    <a:ext uri="{9D8B030D-6E8A-4147-A177-3AD203B41FA5}">
                      <a16:colId xmlns:a16="http://schemas.microsoft.com/office/drawing/2014/main" val="2570100833"/>
                    </a:ext>
                  </a:extLst>
                </a:gridCol>
              </a:tblGrid>
              <a:tr h="511033">
                <a:tc>
                  <a:txBody>
                    <a:bodyPr/>
                    <a:lstStyle/>
                    <a:p>
                      <a:r>
                        <a:rPr lang="es-CL" sz="2100" dirty="0"/>
                        <a:t>NÚMERO</a:t>
                      </a:r>
                    </a:p>
                  </a:txBody>
                  <a:tcPr/>
                </a:tc>
                <a:tc>
                  <a:txBody>
                    <a:bodyPr/>
                    <a:lstStyle/>
                    <a:p>
                      <a:r>
                        <a:rPr lang="es-CL" sz="1900" dirty="0"/>
                        <a:t>108,555</a:t>
                      </a:r>
                    </a:p>
                  </a:txBody>
                  <a:tcPr/>
                </a:tc>
                <a:tc>
                  <a:txBody>
                    <a:bodyPr/>
                    <a:lstStyle/>
                    <a:p>
                      <a:r>
                        <a:rPr lang="es-CL" sz="1900" dirty="0"/>
                        <a:t>690000</a:t>
                      </a:r>
                    </a:p>
                  </a:txBody>
                  <a:tcPr/>
                </a:tc>
                <a:tc>
                  <a:txBody>
                    <a:bodyPr/>
                    <a:lstStyle/>
                    <a:p>
                      <a:r>
                        <a:rPr lang="es-CL" sz="1900" dirty="0"/>
                        <a:t>0,00345</a:t>
                      </a:r>
                    </a:p>
                  </a:txBody>
                  <a:tcPr/>
                </a:tc>
                <a:tc>
                  <a:txBody>
                    <a:bodyPr/>
                    <a:lstStyle/>
                    <a:p>
                      <a:r>
                        <a:rPr lang="es-CL" sz="1900" dirty="0"/>
                        <a:t>0,00000005500</a:t>
                      </a:r>
                    </a:p>
                  </a:txBody>
                  <a:tcPr/>
                </a:tc>
                <a:tc>
                  <a:txBody>
                    <a:bodyPr/>
                    <a:lstStyle/>
                    <a:p>
                      <a:r>
                        <a:rPr lang="es-CL" sz="1900" dirty="0"/>
                        <a:t>896000000000</a:t>
                      </a:r>
                    </a:p>
                  </a:txBody>
                  <a:tcPr/>
                </a:tc>
                <a:extLst>
                  <a:ext uri="{0D108BD9-81ED-4DB2-BD59-A6C34878D82A}">
                    <a16:rowId xmlns:a16="http://schemas.microsoft.com/office/drawing/2014/main" val="3264750287"/>
                  </a:ext>
                </a:extLst>
              </a:tr>
              <a:tr h="882056">
                <a:tc>
                  <a:txBody>
                    <a:bodyPr/>
                    <a:lstStyle/>
                    <a:p>
                      <a:r>
                        <a:rPr lang="es-CL" sz="2100" dirty="0"/>
                        <a:t>NOTACIÓN CIENTÍFICA</a:t>
                      </a:r>
                    </a:p>
                  </a:txBody>
                  <a:tcPr/>
                </a:tc>
                <a:tc>
                  <a:txBody>
                    <a:bodyPr/>
                    <a:lstStyle/>
                    <a:p>
                      <a:endParaRPr lang="es-CL" sz="2100" dirty="0"/>
                    </a:p>
                  </a:txBody>
                  <a:tcPr/>
                </a:tc>
                <a:tc>
                  <a:txBody>
                    <a:bodyPr/>
                    <a:lstStyle/>
                    <a:p>
                      <a:endParaRPr lang="es-CL" sz="2100" dirty="0"/>
                    </a:p>
                  </a:txBody>
                  <a:tcPr/>
                </a:tc>
                <a:tc>
                  <a:txBody>
                    <a:bodyPr/>
                    <a:lstStyle/>
                    <a:p>
                      <a:endParaRPr lang="es-CL" sz="2100" dirty="0"/>
                    </a:p>
                  </a:txBody>
                  <a:tcPr/>
                </a:tc>
                <a:tc>
                  <a:txBody>
                    <a:bodyPr/>
                    <a:lstStyle/>
                    <a:p>
                      <a:endParaRPr lang="es-CL" sz="2100" dirty="0"/>
                    </a:p>
                  </a:txBody>
                  <a:tcPr/>
                </a:tc>
                <a:tc>
                  <a:txBody>
                    <a:bodyPr/>
                    <a:lstStyle/>
                    <a:p>
                      <a:endParaRPr lang="es-CL" sz="2100" dirty="0"/>
                    </a:p>
                  </a:txBody>
                  <a:tcPr/>
                </a:tc>
                <a:extLst>
                  <a:ext uri="{0D108BD9-81ED-4DB2-BD59-A6C34878D82A}">
                    <a16:rowId xmlns:a16="http://schemas.microsoft.com/office/drawing/2014/main" val="3929493535"/>
                  </a:ext>
                </a:extLst>
              </a:tr>
              <a:tr h="882056">
                <a:tc>
                  <a:txBody>
                    <a:bodyPr/>
                    <a:lstStyle/>
                    <a:p>
                      <a:r>
                        <a:rPr lang="es-CL" sz="2100" dirty="0"/>
                        <a:t>ORDEN DE MAGNITUD</a:t>
                      </a:r>
                    </a:p>
                  </a:txBody>
                  <a:tcPr/>
                </a:tc>
                <a:tc>
                  <a:txBody>
                    <a:bodyPr/>
                    <a:lstStyle/>
                    <a:p>
                      <a:endParaRPr lang="es-CL" sz="2100"/>
                    </a:p>
                  </a:txBody>
                  <a:tcPr/>
                </a:tc>
                <a:tc>
                  <a:txBody>
                    <a:bodyPr/>
                    <a:lstStyle/>
                    <a:p>
                      <a:endParaRPr lang="es-CL" sz="2100"/>
                    </a:p>
                  </a:txBody>
                  <a:tcPr/>
                </a:tc>
                <a:tc>
                  <a:txBody>
                    <a:bodyPr/>
                    <a:lstStyle/>
                    <a:p>
                      <a:endParaRPr lang="es-CL" sz="2100"/>
                    </a:p>
                  </a:txBody>
                  <a:tcPr/>
                </a:tc>
                <a:tc>
                  <a:txBody>
                    <a:bodyPr/>
                    <a:lstStyle/>
                    <a:p>
                      <a:endParaRPr lang="es-CL" sz="2100"/>
                    </a:p>
                  </a:txBody>
                  <a:tcPr/>
                </a:tc>
                <a:tc>
                  <a:txBody>
                    <a:bodyPr/>
                    <a:lstStyle/>
                    <a:p>
                      <a:endParaRPr lang="es-CL" sz="2100" dirty="0"/>
                    </a:p>
                  </a:txBody>
                  <a:tcPr/>
                </a:tc>
                <a:extLst>
                  <a:ext uri="{0D108BD9-81ED-4DB2-BD59-A6C34878D82A}">
                    <a16:rowId xmlns:a16="http://schemas.microsoft.com/office/drawing/2014/main" val="2721176764"/>
                  </a:ext>
                </a:extLst>
              </a:tr>
            </a:tbl>
          </a:graphicData>
        </a:graphic>
      </p:graphicFrame>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1 Título">
            <a:extLst>
              <a:ext uri="{FF2B5EF4-FFF2-40B4-BE49-F238E27FC236}">
                <a16:creationId xmlns:a16="http://schemas.microsoft.com/office/drawing/2014/main" id="{9B773172-0366-DF49-93D1-06975DC6F58E}"/>
              </a:ext>
            </a:extLst>
          </p:cNvPr>
          <p:cNvSpPr>
            <a:spLocks noGrp="1"/>
          </p:cNvSpPr>
          <p:nvPr>
            <p:ph type="title"/>
          </p:nvPr>
        </p:nvSpPr>
        <p:spPr/>
        <p:txBody>
          <a:bodyPr/>
          <a:lstStyle/>
          <a:p>
            <a:pPr eaLnBrk="1" hangingPunct="1"/>
            <a:r>
              <a:rPr lang="es-MX" altLang="es-CL"/>
              <a:t>EJERCICIOS: </a:t>
            </a:r>
          </a:p>
        </p:txBody>
      </p:sp>
      <p:sp>
        <p:nvSpPr>
          <p:cNvPr id="16387" name="2 Marcador de contenido">
            <a:extLst>
              <a:ext uri="{FF2B5EF4-FFF2-40B4-BE49-F238E27FC236}">
                <a16:creationId xmlns:a16="http://schemas.microsoft.com/office/drawing/2014/main" id="{9FE5492C-6C67-E143-8708-0A4380796747}"/>
              </a:ext>
            </a:extLst>
          </p:cNvPr>
          <p:cNvSpPr>
            <a:spLocks noGrp="1"/>
          </p:cNvSpPr>
          <p:nvPr>
            <p:ph idx="1"/>
          </p:nvPr>
        </p:nvSpPr>
        <p:spPr>
          <a:xfrm>
            <a:off x="1873250" y="1328738"/>
            <a:ext cx="8229600" cy="1108075"/>
          </a:xfrm>
        </p:spPr>
        <p:txBody>
          <a:bodyPr/>
          <a:lstStyle/>
          <a:p>
            <a:pPr eaLnBrk="1" hangingPunct="1">
              <a:buFont typeface="Wingdings 2" pitchFamily="2" charset="2"/>
              <a:buNone/>
            </a:pPr>
            <a:r>
              <a:rPr lang="es-MX" altLang="es-CL" dirty="0"/>
              <a:t>b ) Aproxime, partiendo siempre del número original, según se indica. </a:t>
            </a:r>
          </a:p>
          <a:p>
            <a:pPr eaLnBrk="1" hangingPunct="1"/>
            <a:endParaRPr lang="es-MX" altLang="es-CL" dirty="0"/>
          </a:p>
        </p:txBody>
      </p:sp>
      <p:pic>
        <p:nvPicPr>
          <p:cNvPr id="16388" name="Picture 2">
            <a:extLst>
              <a:ext uri="{FF2B5EF4-FFF2-40B4-BE49-F238E27FC236}">
                <a16:creationId xmlns:a16="http://schemas.microsoft.com/office/drawing/2014/main" id="{FBAB2479-90F4-3047-A06A-75D8D24DD2A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00188" y="2052844"/>
            <a:ext cx="8501062" cy="45673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1 Título">
            <a:extLst>
              <a:ext uri="{FF2B5EF4-FFF2-40B4-BE49-F238E27FC236}">
                <a16:creationId xmlns:a16="http://schemas.microsoft.com/office/drawing/2014/main" id="{76C106FB-F7E0-3C45-A6FE-298B10ABDF2F}"/>
              </a:ext>
            </a:extLst>
          </p:cNvPr>
          <p:cNvSpPr>
            <a:spLocks noGrp="1"/>
          </p:cNvSpPr>
          <p:nvPr>
            <p:ph type="title"/>
          </p:nvPr>
        </p:nvSpPr>
        <p:spPr/>
        <p:txBody>
          <a:bodyPr/>
          <a:lstStyle/>
          <a:p>
            <a:pPr eaLnBrk="1" hangingPunct="1"/>
            <a:r>
              <a:rPr lang="es-MX" altLang="es-CL"/>
              <a:t>EJERCICIOS: </a:t>
            </a:r>
          </a:p>
        </p:txBody>
      </p:sp>
      <p:sp>
        <p:nvSpPr>
          <p:cNvPr id="17411" name="2 Marcador de contenido">
            <a:extLst>
              <a:ext uri="{FF2B5EF4-FFF2-40B4-BE49-F238E27FC236}">
                <a16:creationId xmlns:a16="http://schemas.microsoft.com/office/drawing/2014/main" id="{8D240ED3-5A69-C045-AF42-D9D072A2E322}"/>
              </a:ext>
            </a:extLst>
          </p:cNvPr>
          <p:cNvSpPr>
            <a:spLocks noGrp="1"/>
          </p:cNvSpPr>
          <p:nvPr>
            <p:ph idx="1"/>
          </p:nvPr>
        </p:nvSpPr>
        <p:spPr/>
        <p:txBody>
          <a:bodyPr>
            <a:normAutofit lnSpcReduction="10000"/>
          </a:bodyPr>
          <a:lstStyle/>
          <a:p>
            <a:pPr algn="just" eaLnBrk="1" hangingPunct="1">
              <a:lnSpc>
                <a:spcPct val="150000"/>
              </a:lnSpc>
              <a:spcBef>
                <a:spcPct val="0"/>
              </a:spcBef>
              <a:buFont typeface="Wingdings 2" pitchFamily="2" charset="2"/>
              <a:buNone/>
            </a:pPr>
            <a:r>
              <a:rPr lang="es-MX" altLang="es-CL"/>
              <a:t>c ) Escriba el número sin la potencia de “10” y aproximar </a:t>
            </a:r>
            <a:r>
              <a:rPr lang="es-MX" altLang="es-CL" b="1"/>
              <a:t>al entero correspondiente. </a:t>
            </a:r>
          </a:p>
          <a:p>
            <a:pPr algn="just" eaLnBrk="1" hangingPunct="1">
              <a:lnSpc>
                <a:spcPct val="150000"/>
              </a:lnSpc>
              <a:spcBef>
                <a:spcPct val="0"/>
              </a:spcBef>
              <a:buFont typeface="Wingdings 2" pitchFamily="2" charset="2"/>
              <a:buNone/>
            </a:pPr>
            <a:r>
              <a:rPr lang="es-MX" altLang="es-CL"/>
              <a:t>Ejemplo: 3,4 x 10</a:t>
            </a:r>
            <a:r>
              <a:rPr lang="es-MX" altLang="es-CL" baseline="30000"/>
              <a:t>+5</a:t>
            </a:r>
            <a:r>
              <a:rPr lang="es-MX" altLang="es-CL"/>
              <a:t> = 340.000 </a:t>
            </a:r>
          </a:p>
          <a:p>
            <a:pPr algn="just" eaLnBrk="1" hangingPunct="1">
              <a:lnSpc>
                <a:spcPct val="150000"/>
              </a:lnSpc>
              <a:spcBef>
                <a:spcPct val="0"/>
              </a:spcBef>
              <a:buFont typeface="Wingdings 2" pitchFamily="2" charset="2"/>
              <a:buNone/>
            </a:pPr>
            <a:r>
              <a:rPr lang="pt-BR" altLang="es-CL"/>
              <a:t>1 ) A = 2 x 10</a:t>
            </a:r>
            <a:r>
              <a:rPr lang="pt-BR" altLang="es-CL" b="1" baseline="30000"/>
              <a:t>+3</a:t>
            </a:r>
            <a:r>
              <a:rPr lang="pt-BR" altLang="es-CL" b="1"/>
              <a:t> = ______________________ </a:t>
            </a:r>
            <a:endParaRPr lang="es-MX" altLang="es-CL"/>
          </a:p>
          <a:p>
            <a:pPr algn="just" eaLnBrk="1" hangingPunct="1">
              <a:lnSpc>
                <a:spcPct val="150000"/>
              </a:lnSpc>
              <a:spcBef>
                <a:spcPct val="0"/>
              </a:spcBef>
              <a:buFont typeface="Wingdings 2" pitchFamily="2" charset="2"/>
              <a:buNone/>
            </a:pPr>
            <a:r>
              <a:rPr lang="pl-PL" altLang="es-CL"/>
              <a:t>2 ) B = 1,2 x 10</a:t>
            </a:r>
            <a:r>
              <a:rPr lang="pl-PL" altLang="es-CL" b="1" baseline="30000"/>
              <a:t>+6</a:t>
            </a:r>
            <a:r>
              <a:rPr lang="pl-PL" altLang="es-CL" b="1"/>
              <a:t> = ______________________ </a:t>
            </a:r>
          </a:p>
          <a:p>
            <a:pPr algn="just" eaLnBrk="1" hangingPunct="1">
              <a:lnSpc>
                <a:spcPct val="150000"/>
              </a:lnSpc>
              <a:spcBef>
                <a:spcPct val="0"/>
              </a:spcBef>
              <a:buFont typeface="Wingdings 2" pitchFamily="2" charset="2"/>
              <a:buNone/>
            </a:pPr>
            <a:r>
              <a:rPr lang="es-MX" altLang="es-CL"/>
              <a:t>3 ) C = 7,5 x 10</a:t>
            </a:r>
            <a:r>
              <a:rPr lang="es-MX" altLang="es-CL" baseline="30000"/>
              <a:t>–1</a:t>
            </a:r>
            <a:r>
              <a:rPr lang="es-MX" altLang="es-CL"/>
              <a:t> = ______________________ </a:t>
            </a:r>
          </a:p>
          <a:p>
            <a:pPr algn="just" eaLnBrk="1" hangingPunct="1">
              <a:lnSpc>
                <a:spcPct val="150000"/>
              </a:lnSpc>
              <a:spcBef>
                <a:spcPct val="0"/>
              </a:spcBef>
              <a:buFont typeface="Wingdings 2" pitchFamily="2" charset="2"/>
              <a:buNone/>
            </a:pPr>
            <a:r>
              <a:rPr lang="es-MX" altLang="es-CL"/>
              <a:t>4 ) D = 8 x 10</a:t>
            </a:r>
            <a:r>
              <a:rPr lang="es-MX" altLang="es-CL" baseline="30000"/>
              <a:t>–5</a:t>
            </a:r>
            <a:r>
              <a:rPr lang="es-MX" altLang="es-CL"/>
              <a:t> = ______________________ </a:t>
            </a:r>
          </a:p>
          <a:p>
            <a:pPr eaLnBrk="1" hangingPunct="1"/>
            <a:endParaRPr lang="es-MX" altLang="es-CL"/>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1 Título">
            <a:extLst>
              <a:ext uri="{FF2B5EF4-FFF2-40B4-BE49-F238E27FC236}">
                <a16:creationId xmlns:a16="http://schemas.microsoft.com/office/drawing/2014/main" id="{82B10F28-40EA-2546-8526-D9A464EF02CA}"/>
              </a:ext>
            </a:extLst>
          </p:cNvPr>
          <p:cNvSpPr>
            <a:spLocks noGrp="1"/>
          </p:cNvSpPr>
          <p:nvPr>
            <p:ph type="title"/>
          </p:nvPr>
        </p:nvSpPr>
        <p:spPr/>
        <p:txBody>
          <a:bodyPr/>
          <a:lstStyle/>
          <a:p>
            <a:pPr eaLnBrk="1" hangingPunct="1"/>
            <a:r>
              <a:rPr lang="es-MX" altLang="es-CL"/>
              <a:t>EJERCICIOS: </a:t>
            </a:r>
          </a:p>
        </p:txBody>
      </p:sp>
      <p:sp>
        <p:nvSpPr>
          <p:cNvPr id="3" name="2 Marcador de contenido">
            <a:extLst>
              <a:ext uri="{FF2B5EF4-FFF2-40B4-BE49-F238E27FC236}">
                <a16:creationId xmlns:a16="http://schemas.microsoft.com/office/drawing/2014/main" id="{51239721-654A-416F-ACF0-8791ED7A4DBE}"/>
              </a:ext>
            </a:extLst>
          </p:cNvPr>
          <p:cNvSpPr>
            <a:spLocks noGrp="1"/>
          </p:cNvSpPr>
          <p:nvPr>
            <p:ph idx="1"/>
          </p:nvPr>
        </p:nvSpPr>
        <p:spPr/>
        <p:txBody>
          <a:bodyPr>
            <a:normAutofit fontScale="85000" lnSpcReduction="20000"/>
          </a:bodyPr>
          <a:lstStyle/>
          <a:p>
            <a:pPr marL="274320" indent="-274320" algn="just">
              <a:lnSpc>
                <a:spcPct val="160000"/>
              </a:lnSpc>
              <a:spcBef>
                <a:spcPts val="0"/>
              </a:spcBef>
              <a:buClr>
                <a:schemeClr val="accent3"/>
              </a:buClr>
              <a:buNone/>
              <a:defRPr/>
            </a:pPr>
            <a:r>
              <a:rPr lang="es-MX" dirty="0"/>
              <a:t>d ) Escriba, los números siguientes en notación científica, aproximando a la cifra de las centésimas. </a:t>
            </a:r>
          </a:p>
          <a:p>
            <a:pPr marL="274320" indent="-274320" algn="just">
              <a:lnSpc>
                <a:spcPct val="160000"/>
              </a:lnSpc>
              <a:spcBef>
                <a:spcPts val="0"/>
              </a:spcBef>
              <a:buClr>
                <a:schemeClr val="accent3"/>
              </a:buClr>
              <a:buNone/>
              <a:defRPr/>
            </a:pPr>
            <a:r>
              <a:rPr lang="es-MX" dirty="0"/>
              <a:t>1 ) A= 382 = ______________________ </a:t>
            </a:r>
          </a:p>
          <a:p>
            <a:pPr marL="274320" indent="-274320" algn="just">
              <a:lnSpc>
                <a:spcPct val="160000"/>
              </a:lnSpc>
              <a:spcBef>
                <a:spcPts val="0"/>
              </a:spcBef>
              <a:buClr>
                <a:schemeClr val="accent3"/>
              </a:buClr>
              <a:buNone/>
              <a:defRPr/>
            </a:pPr>
            <a:r>
              <a:rPr lang="es-MX" dirty="0"/>
              <a:t>2 ) B = 21.200= ______________________ </a:t>
            </a:r>
          </a:p>
          <a:p>
            <a:pPr marL="274320" indent="-274320" algn="just">
              <a:lnSpc>
                <a:spcPct val="160000"/>
              </a:lnSpc>
              <a:spcBef>
                <a:spcPts val="0"/>
              </a:spcBef>
              <a:buClr>
                <a:schemeClr val="accent3"/>
              </a:buClr>
              <a:buNone/>
              <a:defRPr/>
            </a:pPr>
            <a:r>
              <a:rPr lang="es-MX" dirty="0"/>
              <a:t>3 ) C = 62.000.000 = ______________________ </a:t>
            </a:r>
          </a:p>
          <a:p>
            <a:pPr marL="274320" indent="-274320" algn="just">
              <a:lnSpc>
                <a:spcPct val="160000"/>
              </a:lnSpc>
              <a:spcBef>
                <a:spcPts val="0"/>
              </a:spcBef>
              <a:buClr>
                <a:schemeClr val="accent3"/>
              </a:buClr>
              <a:buNone/>
              <a:defRPr/>
            </a:pPr>
            <a:r>
              <a:rPr lang="es-MX" dirty="0"/>
              <a:t>4 ) D = 0,042 = ______________________ </a:t>
            </a:r>
          </a:p>
          <a:p>
            <a:pPr marL="274320" indent="-274320" algn="just">
              <a:lnSpc>
                <a:spcPct val="160000"/>
              </a:lnSpc>
              <a:spcBef>
                <a:spcPts val="0"/>
              </a:spcBef>
              <a:buClr>
                <a:schemeClr val="accent3"/>
              </a:buClr>
              <a:buNone/>
              <a:defRPr/>
            </a:pPr>
            <a:r>
              <a:rPr lang="es-MX" dirty="0"/>
              <a:t>5 ) E = 0,756= ______________________ </a:t>
            </a:r>
          </a:p>
          <a:p>
            <a:pPr marL="274320" indent="-274320" algn="just">
              <a:lnSpc>
                <a:spcPct val="160000"/>
              </a:lnSpc>
              <a:spcBef>
                <a:spcPts val="0"/>
              </a:spcBef>
              <a:buClr>
                <a:schemeClr val="accent3"/>
              </a:buClr>
              <a:buNone/>
              <a:defRPr/>
            </a:pPr>
            <a:r>
              <a:rPr lang="es-MX" dirty="0"/>
              <a:t>6 ) F = 0,0000698 = ______________________ </a:t>
            </a:r>
          </a:p>
          <a:p>
            <a:pPr marL="274320" indent="-274320">
              <a:buClr>
                <a:schemeClr val="accent3"/>
              </a:buClr>
              <a:buFont typeface="Wingdings 2"/>
              <a:buChar char=""/>
              <a:defRPr/>
            </a:pPr>
            <a:endParaRPr lang="es-MX" dirty="0"/>
          </a:p>
        </p:txBody>
      </p:sp>
    </p:spTree>
  </p:cSld>
  <p:clrMapOvr>
    <a:masterClrMapping/>
  </p:clrMapOvr>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6298</TotalTime>
  <Words>1352</Words>
  <Application>Microsoft Macintosh PowerPoint</Application>
  <PresentationFormat>Panorámica</PresentationFormat>
  <Paragraphs>151</Paragraphs>
  <Slides>25</Slides>
  <Notes>2</Notes>
  <HiddenSlides>0</HiddenSlides>
  <MMClips>0</MMClips>
  <ScaleCrop>false</ScaleCrop>
  <HeadingPairs>
    <vt:vector size="6" baseType="variant">
      <vt:variant>
        <vt:lpstr>Fuentes usadas</vt:lpstr>
      </vt:variant>
      <vt:variant>
        <vt:i4>8</vt:i4>
      </vt:variant>
      <vt:variant>
        <vt:lpstr>Tema</vt:lpstr>
      </vt:variant>
      <vt:variant>
        <vt:i4>1</vt:i4>
      </vt:variant>
      <vt:variant>
        <vt:lpstr>Títulos de diapositiva</vt:lpstr>
      </vt:variant>
      <vt:variant>
        <vt:i4>25</vt:i4>
      </vt:variant>
    </vt:vector>
  </HeadingPairs>
  <TitlesOfParts>
    <vt:vector size="34" baseType="lpstr">
      <vt:lpstr>Arial</vt:lpstr>
      <vt:lpstr>Arial</vt:lpstr>
      <vt:lpstr>Calibri</vt:lpstr>
      <vt:lpstr>Calibri Light</vt:lpstr>
      <vt:lpstr>Cambria Math</vt:lpstr>
      <vt:lpstr>Comic Sans MS</vt:lpstr>
      <vt:lpstr>proxima-nova</vt:lpstr>
      <vt:lpstr>Wingdings 2</vt:lpstr>
      <vt:lpstr>Tema de Office</vt:lpstr>
      <vt:lpstr>Física I Escuela Naval A. Prat 2S-2026 </vt:lpstr>
      <vt:lpstr>Presentación del curso</vt:lpstr>
      <vt:lpstr>Presentación de PowerPoint</vt:lpstr>
      <vt:lpstr>Presentación de PowerPoint</vt:lpstr>
      <vt:lpstr>Presentación de PowerPoint</vt:lpstr>
      <vt:lpstr>Presentación de PowerPoint</vt:lpstr>
      <vt:lpstr>APROXIMACIONES/REDONDEO.</vt:lpstr>
      <vt:lpstr>REGLAS BÁSICAS DE APROXIMACIÓN</vt:lpstr>
      <vt:lpstr>Presentación de PowerPoint</vt:lpstr>
      <vt:lpstr>Presentación de PowerPoint</vt:lpstr>
      <vt:lpstr>Presentación de PowerPoint</vt:lpstr>
      <vt:lpstr>Notación científica</vt:lpstr>
      <vt:lpstr>Notación científica</vt:lpstr>
      <vt:lpstr>Algunos ejemplos </vt:lpstr>
      <vt:lpstr>¿Cómo expresamos un número en notación científica? </vt:lpstr>
      <vt:lpstr>Prefijos </vt:lpstr>
      <vt:lpstr>Presentación de PowerPoint</vt:lpstr>
      <vt:lpstr>Expresar usando prefijos  </vt:lpstr>
      <vt:lpstr>Orden de magnitud</vt:lpstr>
      <vt:lpstr>¿Cómo obtenemos el orden de magnitud?</vt:lpstr>
      <vt:lpstr>Presentación de PowerPoint</vt:lpstr>
      <vt:lpstr>EJERCICIOS: </vt:lpstr>
      <vt:lpstr>EJERCICIOS: </vt:lpstr>
      <vt:lpstr>EJERCICIOS: </vt:lpstr>
      <vt:lpstr>EJERCICIOS: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Física I Escuela Naval A. Prat 2S-2020</dc:title>
  <dc:creator>Cristian Romanque</dc:creator>
  <cp:lastModifiedBy>Hector Jaime</cp:lastModifiedBy>
  <cp:revision>30</cp:revision>
  <dcterms:created xsi:type="dcterms:W3CDTF">2020-07-14T15:50:24Z</dcterms:created>
  <dcterms:modified xsi:type="dcterms:W3CDTF">2026-07-03T13:25:19Z</dcterms:modified>
</cp:coreProperties>
</file>