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6"/>
  </p:notesMasterIdLst>
  <p:sldIdLst>
    <p:sldId id="259" r:id="rId2"/>
    <p:sldId id="292" r:id="rId3"/>
    <p:sldId id="344" r:id="rId4"/>
    <p:sldId id="356" r:id="rId5"/>
    <p:sldId id="360" r:id="rId6"/>
    <p:sldId id="293" r:id="rId7"/>
    <p:sldId id="302" r:id="rId8"/>
    <p:sldId id="301" r:id="rId9"/>
    <p:sldId id="303" r:id="rId10"/>
    <p:sldId id="304" r:id="rId11"/>
    <p:sldId id="256" r:id="rId12"/>
    <p:sldId id="262" r:id="rId13"/>
    <p:sldId id="260" r:id="rId14"/>
    <p:sldId id="257" r:id="rId15"/>
    <p:sldId id="263" r:id="rId16"/>
    <p:sldId id="264" r:id="rId17"/>
    <p:sldId id="265" r:id="rId18"/>
    <p:sldId id="267" r:id="rId19"/>
    <p:sldId id="268" r:id="rId20"/>
    <p:sldId id="270" r:id="rId21"/>
    <p:sldId id="346" r:id="rId22"/>
    <p:sldId id="271" r:id="rId23"/>
    <p:sldId id="272" r:id="rId24"/>
    <p:sldId id="349" r:id="rId25"/>
    <p:sldId id="350" r:id="rId26"/>
    <p:sldId id="351" r:id="rId27"/>
    <p:sldId id="352" r:id="rId28"/>
    <p:sldId id="353" r:id="rId29"/>
    <p:sldId id="347" r:id="rId30"/>
    <p:sldId id="280" r:id="rId31"/>
    <p:sldId id="279" r:id="rId32"/>
    <p:sldId id="348" r:id="rId33"/>
    <p:sldId id="355" r:id="rId34"/>
    <p:sldId id="309" r:id="rId35"/>
  </p:sldIdLst>
  <p:sldSz cx="9144000" cy="6858000" type="screen4x3"/>
  <p:notesSz cx="7010400" cy="92964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34" autoAdjust="0"/>
    <p:restoredTop sz="98657" autoAdjust="0"/>
  </p:normalViewPr>
  <p:slideViewPr>
    <p:cSldViewPr>
      <p:cViewPr>
        <p:scale>
          <a:sx n="100" d="100"/>
          <a:sy n="100" d="100"/>
        </p:scale>
        <p:origin x="-231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2" d="100"/>
        <a:sy n="82" d="100"/>
      </p:scale>
      <p:origin x="0" y="44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51883-10A3-442F-AF3B-4845D09AD347}" type="datetimeFigureOut">
              <a:rPr lang="es-CL" smtClean="0"/>
              <a:pPr/>
              <a:t>29-07-2022</a:t>
            </a:fld>
            <a:endParaRPr lang="es-C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60D78-D273-458C-AD28-275A658FBBE9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260397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60D78-D273-458C-AD28-275A658FBBE9}" type="slidenum">
              <a:rPr lang="es-CL" smtClean="0"/>
              <a:pPr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729609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Como reflexión</a:t>
            </a:r>
            <a:r>
              <a:rPr lang="es-CL" baseline="0" dirty="0" smtClean="0"/>
              <a:t>:</a:t>
            </a:r>
          </a:p>
          <a:p>
            <a:endParaRPr lang="es-CL" baseline="0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60D78-D273-458C-AD28-275A658FBBE9}" type="slidenum">
              <a:rPr lang="es-CL" smtClean="0"/>
              <a:pPr/>
              <a:t>33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572290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C8B9A33-4B92-4605-8E8B-BC2EE14EADAB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901869-4AB3-4BDF-85E9-7C8E5C2F81B4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A0905B-E927-4071-892B-0F9BECBE9B16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9FB25E-646E-4991-A5D0-B430FCF280A8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EEDE36-4C00-489F-A4A1-5BB16044656E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A01166-E5A0-4A8C-8CEA-42F3D971E575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9F206A-D38F-4D1E-B63C-4ED7655E8426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BCE7035-7229-4909-B99E-982337BB7A6F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D5EA446-9F8B-46BE-90C1-3686CFE608C5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710590-B7E4-47CD-9815-1CC65C2D741D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3CC440-AFB2-4CA2-9828-A267125134D5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18C546E-9C34-4929-86A1-D116CF5120E5}" type="datetime1">
              <a:rPr lang="es-ES" smtClean="0"/>
              <a:pPr/>
              <a:t>29/07/2022</a:t>
            </a:fld>
            <a:endParaRPr lang="es-ES" dirty="0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19.xml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Hoja_de_c_lculo_de_Microsoft_Office_Excel1.xlsx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99439"/>
            <a:ext cx="7772400" cy="1829761"/>
          </a:xfrm>
        </p:spPr>
        <p:txBody>
          <a:bodyPr/>
          <a:lstStyle/>
          <a:p>
            <a:pPr algn="ctr"/>
            <a:r>
              <a:rPr lang="es-CL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EJECUCIÓN Y CONTROL PRESUPUESTARIO </a:t>
            </a:r>
            <a:endParaRPr lang="es-CL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http://www.asesoriaencreditoparaempresas.com/images/financiamientoempresari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3384376" cy="2564904"/>
          </a:xfrm>
          <a:prstGeom prst="rect">
            <a:avLst/>
          </a:prstGeom>
          <a:noFill/>
          <a:effectLst>
            <a:reflection blurRad="25400" stA="40000" endPos="65000" dist="5207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\\DPADIVINFORMES\Users\DIRECPRESUPDIVINFORM\Desktop\TRABAJO\CONTROL\VARIOS\Fotografías presentaciones\FF Class M\ASOCFILE4200603031150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624" y="0"/>
            <a:ext cx="5699376" cy="321297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45608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/>
          <p:cNvSpPr>
            <a:spLocks noGrp="1" noChangeArrowheads="1"/>
          </p:cNvSpPr>
          <p:nvPr>
            <p:ph idx="1"/>
          </p:nvPr>
        </p:nvSpPr>
        <p:spPr bwMode="gray">
          <a:xfrm>
            <a:off x="1072964" y="1484784"/>
            <a:ext cx="6523371" cy="5040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I. </a:t>
            </a:r>
            <a:r>
              <a:rPr lang="es-CL" sz="18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ES" sz="18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7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123728" y="274638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Temario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9" name="AutoShape 6"/>
          <p:cNvSpPr txBox="1">
            <a:spLocks noChangeArrowheads="1"/>
          </p:cNvSpPr>
          <p:nvPr/>
        </p:nvSpPr>
        <p:spPr bwMode="gray">
          <a:xfrm>
            <a:off x="1043608" y="2420888"/>
            <a:ext cx="6523372" cy="5447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72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endParaRPr lang="en-US" sz="1800" dirty="0" smtClean="0"/>
          </a:p>
          <a:p>
            <a:pPr algn="l"/>
            <a:r>
              <a:rPr lang="en-US" sz="1800" dirty="0" smtClean="0"/>
              <a:t>III</a:t>
            </a:r>
            <a:r>
              <a:rPr lang="en-US" sz="1800" dirty="0"/>
              <a:t>. </a:t>
            </a:r>
            <a:r>
              <a:rPr lang="en-US" sz="1800" dirty="0" smtClean="0"/>
              <a:t>S</a:t>
            </a:r>
            <a:r>
              <a:rPr lang="es-ES" sz="1800" dirty="0" smtClean="0"/>
              <a:t>istemaS de evaluación y control 	 </a:t>
            </a:r>
            <a:endParaRPr lang="es-ES" sz="1800" dirty="0"/>
          </a:p>
        </p:txBody>
      </p:sp>
      <p:sp>
        <p:nvSpPr>
          <p:cNvPr id="11" name="AutoShape 6"/>
          <p:cNvSpPr txBox="1">
            <a:spLocks noChangeArrowheads="1"/>
          </p:cNvSpPr>
          <p:nvPr/>
        </p:nvSpPr>
        <p:spPr bwMode="gray">
          <a:xfrm>
            <a:off x="1072964" y="3422438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err="1" smtClean="0"/>
              <a:t>iV</a:t>
            </a:r>
            <a:r>
              <a:rPr lang="en-US" sz="1800" dirty="0"/>
              <a:t>. </a:t>
            </a:r>
            <a:r>
              <a:rPr lang="es-ES" sz="1800" dirty="0" smtClean="0"/>
              <a:t>Evaluación de la ejecución anual.</a:t>
            </a:r>
            <a:endParaRPr lang="es-ES" sz="1800" dirty="0"/>
          </a:p>
        </p:txBody>
      </p:sp>
      <p:sp>
        <p:nvSpPr>
          <p:cNvPr id="12" name="AutoShape 6"/>
          <p:cNvSpPr txBox="1">
            <a:spLocks noChangeArrowheads="1"/>
          </p:cNvSpPr>
          <p:nvPr/>
        </p:nvSpPr>
        <p:spPr bwMode="gray">
          <a:xfrm>
            <a:off x="1043608" y="4266906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smtClean="0"/>
              <a:t>V</a:t>
            </a:r>
            <a:r>
              <a:rPr lang="en-US" sz="1800" dirty="0"/>
              <a:t>. </a:t>
            </a:r>
            <a:r>
              <a:rPr lang="es-ES" sz="1800" dirty="0" smtClean="0"/>
              <a:t>reflexiones finales.</a:t>
            </a:r>
            <a:endParaRPr lang="es-ES" sz="1800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05052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/>
          <p:cNvSpPr>
            <a:spLocks noGrp="1" noChangeArrowheads="1"/>
          </p:cNvSpPr>
          <p:nvPr>
            <p:ph idx="1"/>
          </p:nvPr>
        </p:nvSpPr>
        <p:spPr bwMode="gray">
          <a:xfrm>
            <a:off x="1072964" y="1484784"/>
            <a:ext cx="6523371" cy="5040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I. </a:t>
            </a:r>
            <a:r>
              <a:rPr lang="es-CL" sz="18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ES" sz="18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7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123728" y="274638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Temario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9" name="AutoShape 6"/>
          <p:cNvSpPr txBox="1">
            <a:spLocks noChangeArrowheads="1"/>
          </p:cNvSpPr>
          <p:nvPr/>
        </p:nvSpPr>
        <p:spPr bwMode="gray">
          <a:xfrm>
            <a:off x="1043608" y="2420888"/>
            <a:ext cx="6523372" cy="5447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72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endParaRPr lang="en-US" sz="1800" dirty="0" smtClean="0"/>
          </a:p>
          <a:p>
            <a:pPr algn="l"/>
            <a:r>
              <a:rPr lang="en-US" sz="1800" dirty="0" smtClean="0"/>
              <a:t>III</a:t>
            </a:r>
            <a:r>
              <a:rPr lang="en-US" sz="1800" dirty="0"/>
              <a:t>. </a:t>
            </a:r>
            <a:r>
              <a:rPr lang="en-US" sz="1800" dirty="0" smtClean="0"/>
              <a:t>S</a:t>
            </a:r>
            <a:r>
              <a:rPr lang="es-ES" sz="1800" dirty="0" smtClean="0"/>
              <a:t>istemaS de evaluación y control 	 </a:t>
            </a:r>
            <a:endParaRPr lang="es-ES" sz="1800" dirty="0"/>
          </a:p>
        </p:txBody>
      </p:sp>
      <p:sp>
        <p:nvSpPr>
          <p:cNvPr id="11" name="AutoShape 6"/>
          <p:cNvSpPr txBox="1">
            <a:spLocks noChangeArrowheads="1"/>
          </p:cNvSpPr>
          <p:nvPr/>
        </p:nvSpPr>
        <p:spPr bwMode="gray">
          <a:xfrm>
            <a:off x="1072964" y="3442066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err="1" smtClean="0"/>
              <a:t>iV</a:t>
            </a:r>
            <a:r>
              <a:rPr lang="en-US" sz="1800" dirty="0"/>
              <a:t>. </a:t>
            </a:r>
            <a:r>
              <a:rPr lang="es-ES" sz="1800" dirty="0" smtClean="0"/>
              <a:t>Evaluación de la ejecución anual.</a:t>
            </a:r>
            <a:endParaRPr lang="es-ES" sz="1800" dirty="0"/>
          </a:p>
        </p:txBody>
      </p:sp>
      <p:sp>
        <p:nvSpPr>
          <p:cNvPr id="12" name="AutoShape 6"/>
          <p:cNvSpPr txBox="1">
            <a:spLocks noChangeArrowheads="1"/>
          </p:cNvSpPr>
          <p:nvPr/>
        </p:nvSpPr>
        <p:spPr bwMode="gray">
          <a:xfrm>
            <a:off x="1043608" y="4286534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smtClean="0"/>
              <a:t>V</a:t>
            </a:r>
            <a:r>
              <a:rPr lang="en-US" sz="1800" dirty="0"/>
              <a:t>. </a:t>
            </a:r>
            <a:r>
              <a:rPr lang="es-ES" sz="1800" dirty="0" smtClean="0"/>
              <a:t>reflexiones finales.</a:t>
            </a:r>
            <a:endParaRPr lang="es-ES" sz="1800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00659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14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652319" y="2738785"/>
            <a:ext cx="1800225" cy="647700"/>
          </a:xfrm>
          <a:prstGeom prst="actionButtonBlank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 wrap="none" lIns="0" tIns="0" rIns="0" bIns="0" anchor="ctr"/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s-CL" altLang="es-CL" b="0" i="1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4" name="AutoShape 14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059931" y="2738785"/>
            <a:ext cx="1657350" cy="647700"/>
          </a:xfrm>
          <a:prstGeom prst="actionButtonBlank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 wrap="none" lIns="0" tIns="0" rIns="0" bIns="0" anchor="ctr"/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9" name="Text Box 118"/>
          <p:cNvSpPr txBox="1">
            <a:spLocks noChangeArrowheads="1"/>
          </p:cNvSpPr>
          <p:nvPr/>
        </p:nvSpPr>
        <p:spPr bwMode="auto">
          <a:xfrm>
            <a:off x="3059931" y="2722910"/>
            <a:ext cx="1657350" cy="64928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DEPARTAMENTO  EJECUCIÓN PRESUPUESTARIA</a:t>
            </a:r>
            <a:endParaRPr kumimoji="0" lang="es-ES" altLang="es-CL" sz="1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1" name="Text Box 120"/>
          <p:cNvSpPr txBox="1">
            <a:spLocks noChangeArrowheads="1"/>
          </p:cNvSpPr>
          <p:nvPr/>
        </p:nvSpPr>
        <p:spPr bwMode="auto">
          <a:xfrm>
            <a:off x="6875983" y="3773835"/>
            <a:ext cx="1368425" cy="55880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   CONTROL DE  GESTION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2" name="Text Box 121"/>
          <p:cNvSpPr txBox="1">
            <a:spLocks noChangeArrowheads="1"/>
          </p:cNvSpPr>
          <p:nvPr/>
        </p:nvSpPr>
        <p:spPr bwMode="auto">
          <a:xfrm>
            <a:off x="4260006" y="4278800"/>
            <a:ext cx="1608138" cy="5539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        </a:t>
            </a:r>
            <a:r>
              <a:rPr lang="es-CL" altLang="es-CL" sz="1000" kern="0" dirty="0" smtClean="0">
                <a:solidFill>
                  <a:schemeClr val="tx1"/>
                </a:solidFill>
                <a:latin typeface="Arial" charset="0"/>
              </a:rPr>
              <a:t>GESTION FINANCIERA Y </a:t>
            </a: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ADMINOGASTO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3" name="Text Box 122"/>
          <p:cNvSpPr txBox="1">
            <a:spLocks noChangeArrowheads="1"/>
          </p:cNvSpPr>
          <p:nvPr/>
        </p:nvSpPr>
        <p:spPr bwMode="auto">
          <a:xfrm>
            <a:off x="4260007" y="3840887"/>
            <a:ext cx="1550988" cy="246221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  A.F.L.                     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4" name="Text Box 123"/>
          <p:cNvSpPr txBox="1">
            <a:spLocks noChangeArrowheads="1"/>
          </p:cNvSpPr>
          <p:nvPr/>
        </p:nvSpPr>
        <p:spPr bwMode="auto">
          <a:xfrm>
            <a:off x="4283695" y="4988273"/>
            <a:ext cx="1368425" cy="40640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      FO.R.A.                   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28" name="AutoShape 127"/>
          <p:cNvCxnSpPr>
            <a:cxnSpLocks noChangeShapeType="1"/>
            <a:stCxn id="19" idx="2"/>
            <a:endCxn id="23" idx="1"/>
          </p:cNvCxnSpPr>
          <p:nvPr/>
        </p:nvCxnSpPr>
        <p:spPr bwMode="auto">
          <a:xfrm rot="16200000" flipH="1">
            <a:off x="3778406" y="3482397"/>
            <a:ext cx="591800" cy="371401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9" name="Text Box 128"/>
          <p:cNvSpPr txBox="1">
            <a:spLocks noChangeArrowheads="1"/>
          </p:cNvSpPr>
          <p:nvPr/>
        </p:nvSpPr>
        <p:spPr bwMode="auto">
          <a:xfrm>
            <a:off x="5652319" y="2722910"/>
            <a:ext cx="1800225" cy="64928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DEPARTAMENTO  CONTROL PRESUPUESTARIO</a:t>
            </a:r>
            <a:endParaRPr kumimoji="0" lang="es-ES" altLang="es-CL" sz="1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0" name="Text Box 129"/>
          <p:cNvSpPr txBox="1">
            <a:spLocks noChangeArrowheads="1"/>
          </p:cNvSpPr>
          <p:nvPr/>
        </p:nvSpPr>
        <p:spPr bwMode="auto">
          <a:xfrm>
            <a:off x="6875983" y="4465985"/>
            <a:ext cx="1368425" cy="55880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SUPERVISIÓN E INFORMES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3" name="Text Box 132"/>
          <p:cNvSpPr txBox="1">
            <a:spLocks noChangeArrowheads="1"/>
          </p:cNvSpPr>
          <p:nvPr/>
        </p:nvSpPr>
        <p:spPr bwMode="auto">
          <a:xfrm>
            <a:off x="4283968" y="5474433"/>
            <a:ext cx="1370013" cy="55880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PRESUPUESTO INTERNO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36" name="AutoShape 135"/>
          <p:cNvCxnSpPr>
            <a:cxnSpLocks noChangeShapeType="1"/>
            <a:stCxn id="29" idx="2"/>
            <a:endCxn id="21" idx="1"/>
          </p:cNvCxnSpPr>
          <p:nvPr/>
        </p:nvCxnSpPr>
        <p:spPr bwMode="auto">
          <a:xfrm rot="16200000" flipH="1">
            <a:off x="6373689" y="3550940"/>
            <a:ext cx="681037" cy="323551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7" name="AutoShape 136"/>
          <p:cNvCxnSpPr>
            <a:cxnSpLocks noChangeShapeType="1"/>
            <a:stCxn id="29" idx="2"/>
            <a:endCxn id="30" idx="1"/>
          </p:cNvCxnSpPr>
          <p:nvPr/>
        </p:nvCxnSpPr>
        <p:spPr bwMode="auto">
          <a:xfrm rot="16200000" flipH="1">
            <a:off x="6027614" y="3897015"/>
            <a:ext cx="1373187" cy="323551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8" name="AutoShape 137"/>
          <p:cNvCxnSpPr>
            <a:cxnSpLocks noChangeShapeType="1"/>
            <a:stCxn id="19" idx="2"/>
            <a:endCxn id="24" idx="1"/>
          </p:cNvCxnSpPr>
          <p:nvPr/>
        </p:nvCxnSpPr>
        <p:spPr bwMode="auto">
          <a:xfrm rot="16200000" flipH="1">
            <a:off x="3176513" y="4084290"/>
            <a:ext cx="1819275" cy="395089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9" name="AutoShape 138"/>
          <p:cNvCxnSpPr>
            <a:cxnSpLocks noChangeShapeType="1"/>
            <a:stCxn id="19" idx="2"/>
            <a:endCxn id="22" idx="1"/>
          </p:cNvCxnSpPr>
          <p:nvPr/>
        </p:nvCxnSpPr>
        <p:spPr bwMode="auto">
          <a:xfrm rot="16200000" flipH="1">
            <a:off x="3482506" y="3778298"/>
            <a:ext cx="1183601" cy="371400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40" name="AutoShape 139"/>
          <p:cNvCxnSpPr>
            <a:cxnSpLocks noChangeShapeType="1"/>
            <a:stCxn id="19" idx="2"/>
            <a:endCxn id="33" idx="1"/>
          </p:cNvCxnSpPr>
          <p:nvPr/>
        </p:nvCxnSpPr>
        <p:spPr bwMode="auto">
          <a:xfrm rot="16200000" flipH="1">
            <a:off x="2895470" y="4365334"/>
            <a:ext cx="2381635" cy="395362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6" name="Text Box 115"/>
          <p:cNvSpPr txBox="1">
            <a:spLocks noChangeArrowheads="1"/>
          </p:cNvSpPr>
          <p:nvPr/>
        </p:nvSpPr>
        <p:spPr bwMode="auto">
          <a:xfrm>
            <a:off x="2555776" y="1268760"/>
            <a:ext cx="2665413" cy="3460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dkEdge">
            <a:bevelT w="88900" h="88900"/>
          </a:sp3d>
          <a:extLst/>
        </p:spPr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DIRECTOR</a:t>
            </a:r>
            <a:endParaRPr kumimoji="0" lang="es-ES" altLang="es-CL" sz="1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7" name="Text Box 116"/>
          <p:cNvSpPr txBox="1">
            <a:spLocks noChangeArrowheads="1"/>
          </p:cNvSpPr>
          <p:nvPr/>
        </p:nvSpPr>
        <p:spPr bwMode="auto">
          <a:xfrm>
            <a:off x="5709469" y="1314797"/>
            <a:ext cx="1512887" cy="254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softEdge">
            <a:bevelT w="88900" h="88900"/>
          </a:sp3d>
          <a:extLst/>
        </p:spPr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SECRETARÍA</a:t>
            </a:r>
            <a:endParaRPr kumimoji="0" lang="es-ES" altLang="es-CL" sz="10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8" name="Text Box 117"/>
          <p:cNvSpPr txBox="1">
            <a:spLocks noChangeArrowheads="1"/>
          </p:cNvSpPr>
          <p:nvPr/>
        </p:nvSpPr>
        <p:spPr bwMode="auto">
          <a:xfrm>
            <a:off x="487476" y="2722911"/>
            <a:ext cx="1728787" cy="64928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DEPARTAMENTO PLANIFICACIÓN PRESUPUESTARIA</a:t>
            </a:r>
            <a:endParaRPr kumimoji="0" lang="es-ES" altLang="es-CL" sz="12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0" name="Text Box 119"/>
          <p:cNvSpPr txBox="1">
            <a:spLocks noChangeArrowheads="1"/>
          </p:cNvSpPr>
          <p:nvPr/>
        </p:nvSpPr>
        <p:spPr bwMode="auto">
          <a:xfrm>
            <a:off x="1689547" y="3434516"/>
            <a:ext cx="1368425" cy="5539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FORMULACIÓN PRESUPUESTARIA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25" name="AutoShape 124"/>
          <p:cNvCxnSpPr>
            <a:cxnSpLocks noChangeShapeType="1"/>
            <a:stCxn id="16" idx="2"/>
          </p:cNvCxnSpPr>
          <p:nvPr/>
        </p:nvCxnSpPr>
        <p:spPr bwMode="auto">
          <a:xfrm rot="5400000">
            <a:off x="2056174" y="890600"/>
            <a:ext cx="1108075" cy="2556545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" name="AutoShape 125"/>
          <p:cNvCxnSpPr>
            <a:cxnSpLocks noChangeShapeType="1"/>
          </p:cNvCxnSpPr>
          <p:nvPr/>
        </p:nvCxnSpPr>
        <p:spPr bwMode="auto">
          <a:xfrm rot="5400000">
            <a:off x="3408387" y="2168079"/>
            <a:ext cx="1108075" cy="1588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7" name="AutoShape 126"/>
          <p:cNvCxnSpPr>
            <a:cxnSpLocks noChangeShapeType="1"/>
            <a:stCxn id="16" idx="3"/>
            <a:endCxn id="17" idx="1"/>
          </p:cNvCxnSpPr>
          <p:nvPr/>
        </p:nvCxnSpPr>
        <p:spPr bwMode="auto">
          <a:xfrm flipV="1">
            <a:off x="5221189" y="1441797"/>
            <a:ext cx="488280" cy="1"/>
          </a:xfrm>
          <a:prstGeom prst="straightConnector1">
            <a:avLst/>
          </a:prstGeom>
          <a:noFill/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1" name="Text Box 130"/>
          <p:cNvSpPr txBox="1">
            <a:spLocks noChangeArrowheads="1"/>
          </p:cNvSpPr>
          <p:nvPr/>
        </p:nvSpPr>
        <p:spPr bwMode="auto">
          <a:xfrm>
            <a:off x="1709482" y="6153463"/>
            <a:ext cx="1368425" cy="246221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1000" kern="0" dirty="0" smtClean="0">
                <a:solidFill>
                  <a:schemeClr val="tx1"/>
                </a:solidFill>
                <a:latin typeface="Arial" charset="0"/>
              </a:rPr>
              <a:t>RECURSOS LL.RR.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32" name="AutoShape 131"/>
          <p:cNvCxnSpPr>
            <a:cxnSpLocks noChangeShapeType="1"/>
            <a:stCxn id="16" idx="2"/>
            <a:endCxn id="29" idx="0"/>
          </p:cNvCxnSpPr>
          <p:nvPr/>
        </p:nvCxnSpPr>
        <p:spPr bwMode="auto">
          <a:xfrm rot="16200000" flipH="1">
            <a:off x="4666420" y="836897"/>
            <a:ext cx="1108075" cy="2663949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4" name="AutoShape 133"/>
          <p:cNvCxnSpPr>
            <a:cxnSpLocks noChangeShapeType="1"/>
            <a:endCxn id="20" idx="1"/>
          </p:cNvCxnSpPr>
          <p:nvPr/>
        </p:nvCxnSpPr>
        <p:spPr bwMode="auto">
          <a:xfrm rot="16200000" flipH="1">
            <a:off x="1341084" y="3363051"/>
            <a:ext cx="339317" cy="357609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5" name="AutoShape 134"/>
          <p:cNvCxnSpPr>
            <a:cxnSpLocks noChangeShapeType="1"/>
            <a:endCxn id="31" idx="1"/>
          </p:cNvCxnSpPr>
          <p:nvPr/>
        </p:nvCxnSpPr>
        <p:spPr bwMode="auto">
          <a:xfrm rot="16200000" flipH="1">
            <a:off x="68522" y="4635614"/>
            <a:ext cx="2904376" cy="377544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41" name="Text Box 140"/>
          <p:cNvSpPr txBox="1">
            <a:spLocks noChangeArrowheads="1"/>
          </p:cNvSpPr>
          <p:nvPr/>
        </p:nvSpPr>
        <p:spPr bwMode="auto">
          <a:xfrm>
            <a:off x="1709481" y="4786086"/>
            <a:ext cx="1368425" cy="55880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DIVISIÓN PLANIFICACIÓN RECURSOS LL.RR.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42" name="AutoShape 141"/>
          <p:cNvCxnSpPr>
            <a:cxnSpLocks noChangeShapeType="1"/>
            <a:endCxn id="41" idx="1"/>
          </p:cNvCxnSpPr>
          <p:nvPr/>
        </p:nvCxnSpPr>
        <p:spPr bwMode="auto">
          <a:xfrm rot="16200000" flipH="1">
            <a:off x="1010187" y="4366193"/>
            <a:ext cx="1182687" cy="215900"/>
          </a:xfrm>
          <a:prstGeom prst="bentConnector2">
            <a:avLst/>
          </a:prstGeom>
          <a:noFill/>
          <a:ln w="9525">
            <a:noFill/>
            <a:miter lim="800000"/>
            <a:headEnd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619672" y="836712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>
              <a:solidFill>
                <a:srgbClr val="2B166E"/>
              </a:solidFill>
              <a:latin typeface="Arial" charset="0"/>
            </a:endParaRPr>
          </a:p>
        </p:txBody>
      </p:sp>
      <p:pic>
        <p:nvPicPr>
          <p:cNvPr id="54" name="Picture 2" descr="\\31.5_contpres\buzon\direcpresup.bm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7FF"/>
              </a:clrFrom>
              <a:clrTo>
                <a:srgbClr val="FEF7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2440" y="5974935"/>
            <a:ext cx="576064" cy="83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000080"/>
                </a:solidFill>
              </a14:hiddenFill>
            </a:ext>
          </a:extLst>
        </p:spPr>
      </p:pic>
      <p:cxnSp>
        <p:nvCxnSpPr>
          <p:cNvPr id="88125" name="88124 Conector angular"/>
          <p:cNvCxnSpPr>
            <a:endCxn id="20" idx="1"/>
          </p:cNvCxnSpPr>
          <p:nvPr/>
        </p:nvCxnSpPr>
        <p:spPr>
          <a:xfrm rot="16200000" flipH="1">
            <a:off x="1341084" y="3363051"/>
            <a:ext cx="339317" cy="357609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27" name="88126 Conector angular"/>
          <p:cNvCxnSpPr>
            <a:endCxn id="41" idx="1"/>
          </p:cNvCxnSpPr>
          <p:nvPr/>
        </p:nvCxnSpPr>
        <p:spPr>
          <a:xfrm rot="16200000" flipH="1">
            <a:off x="854290" y="4210294"/>
            <a:ext cx="1352771" cy="35761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96 Conector angular"/>
          <p:cNvCxnSpPr>
            <a:endCxn id="31" idx="1"/>
          </p:cNvCxnSpPr>
          <p:nvPr/>
        </p:nvCxnSpPr>
        <p:spPr>
          <a:xfrm rot="16200000" flipH="1">
            <a:off x="668227" y="5235318"/>
            <a:ext cx="1724899" cy="357612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111 Conector angular"/>
          <p:cNvCxnSpPr>
            <a:stCxn id="44" idx="1"/>
            <a:endCxn id="23" idx="1"/>
          </p:cNvCxnSpPr>
          <p:nvPr/>
        </p:nvCxnSpPr>
        <p:spPr>
          <a:xfrm rot="16200000" flipH="1">
            <a:off x="3785550" y="3489540"/>
            <a:ext cx="577513" cy="37140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5" name="114 Conector angular"/>
          <p:cNvCxnSpPr>
            <a:endCxn id="22" idx="1"/>
          </p:cNvCxnSpPr>
          <p:nvPr/>
        </p:nvCxnSpPr>
        <p:spPr>
          <a:xfrm rot="16200000" flipH="1">
            <a:off x="3489587" y="3785380"/>
            <a:ext cx="1169314" cy="37152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116 Conector angular"/>
          <p:cNvCxnSpPr>
            <a:endCxn id="24" idx="1"/>
          </p:cNvCxnSpPr>
          <p:nvPr/>
        </p:nvCxnSpPr>
        <p:spPr>
          <a:xfrm rot="16200000" flipH="1">
            <a:off x="3183594" y="4091372"/>
            <a:ext cx="1804988" cy="39521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118 Conector angular"/>
          <p:cNvCxnSpPr>
            <a:endCxn id="33" idx="1"/>
          </p:cNvCxnSpPr>
          <p:nvPr/>
        </p:nvCxnSpPr>
        <p:spPr>
          <a:xfrm rot="16200000" flipH="1">
            <a:off x="2902550" y="4372415"/>
            <a:ext cx="2367348" cy="395487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124 Conector angular"/>
          <p:cNvCxnSpPr>
            <a:stCxn id="29" idx="2"/>
            <a:endCxn id="21" idx="1"/>
          </p:cNvCxnSpPr>
          <p:nvPr/>
        </p:nvCxnSpPr>
        <p:spPr>
          <a:xfrm rot="16200000" flipH="1">
            <a:off x="6373689" y="3550940"/>
            <a:ext cx="681037" cy="32355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28" name="88127 Conector angular"/>
          <p:cNvCxnSpPr>
            <a:stCxn id="45" idx="1"/>
            <a:endCxn id="30" idx="1"/>
          </p:cNvCxnSpPr>
          <p:nvPr/>
        </p:nvCxnSpPr>
        <p:spPr>
          <a:xfrm rot="16200000" flipH="1">
            <a:off x="6034757" y="3904159"/>
            <a:ext cx="1358900" cy="32355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32" name="88131 Conector angular"/>
          <p:cNvCxnSpPr>
            <a:stCxn id="16" idx="2"/>
            <a:endCxn id="29" idx="0"/>
          </p:cNvCxnSpPr>
          <p:nvPr/>
        </p:nvCxnSpPr>
        <p:spPr>
          <a:xfrm rot="16200000" flipH="1">
            <a:off x="4666420" y="836897"/>
            <a:ext cx="1108075" cy="2663949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39" name="88138 Conector angular"/>
          <p:cNvCxnSpPr>
            <a:stCxn id="16" idx="3"/>
            <a:endCxn id="17" idx="1"/>
          </p:cNvCxnSpPr>
          <p:nvPr/>
        </p:nvCxnSpPr>
        <p:spPr>
          <a:xfrm flipV="1">
            <a:off x="5221189" y="1441797"/>
            <a:ext cx="488280" cy="1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41" name="88140 Conector angular"/>
          <p:cNvCxnSpPr>
            <a:stCxn id="16" idx="2"/>
          </p:cNvCxnSpPr>
          <p:nvPr/>
        </p:nvCxnSpPr>
        <p:spPr>
          <a:xfrm rot="5400000">
            <a:off x="2056174" y="890600"/>
            <a:ext cx="1108075" cy="2556545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143" name="88142 Conector angular"/>
          <p:cNvCxnSpPr>
            <a:stCxn id="16" idx="2"/>
            <a:endCxn id="19" idx="0"/>
          </p:cNvCxnSpPr>
          <p:nvPr/>
        </p:nvCxnSpPr>
        <p:spPr>
          <a:xfrm rot="16200000" flipH="1">
            <a:off x="3334507" y="2168810"/>
            <a:ext cx="1108075" cy="12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1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10BD57-35C5-4A77-AC30-B63738864149}" type="slidenum">
              <a:rPr lang="en-US" smtClean="0">
                <a:solidFill>
                  <a:srgbClr val="2B166E"/>
                </a:solidFill>
              </a:rPr>
              <a:pPr>
                <a:defRPr/>
              </a:pPr>
              <a:t>4</a:t>
            </a:fld>
            <a:endParaRPr lang="en-US" dirty="0">
              <a:solidFill>
                <a:srgbClr val="2B166E"/>
              </a:solidFill>
            </a:endParaRPr>
          </a:p>
        </p:txBody>
      </p:sp>
      <p:sp>
        <p:nvSpPr>
          <p:cNvPr id="50" name="Text Box 128"/>
          <p:cNvSpPr txBox="1">
            <a:spLocks noChangeArrowheads="1"/>
          </p:cNvSpPr>
          <p:nvPr/>
        </p:nvSpPr>
        <p:spPr bwMode="auto">
          <a:xfrm>
            <a:off x="7812335" y="2309584"/>
            <a:ext cx="864121" cy="6873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R="0" lvl="0" defTabSz="914400" eaLnBrk="1" fontAlgn="base" latinLnBrk="0" hangingPunct="1">
              <a:lnSpc>
                <a:spcPts val="800"/>
              </a:lnSpc>
              <a:spcBef>
                <a:spcPct val="5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s-CL" altLang="es-CL" sz="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Oficiales</a:t>
            </a:r>
            <a:r>
              <a:rPr kumimoji="0" lang="es-CL" altLang="es-CL" sz="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   </a:t>
            </a:r>
            <a:r>
              <a:rPr kumimoji="0" lang="es-CL" altLang="es-CL" sz="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01</a:t>
            </a:r>
          </a:p>
          <a:p>
            <a:pPr eaLnBrk="1" fontAlgn="base" hangingPunct="1">
              <a:lnSpc>
                <a:spcPts val="8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s-CL" altLang="es-CL" sz="800" kern="0" dirty="0">
                <a:solidFill>
                  <a:schemeClr val="tx1"/>
                </a:solidFill>
                <a:latin typeface="Arial" charset="0"/>
              </a:rPr>
              <a:t>G. Mar  </a:t>
            </a:r>
            <a:r>
              <a:rPr lang="es-CL" altLang="es-CL" sz="800" kern="0" dirty="0" smtClean="0">
                <a:solidFill>
                  <a:schemeClr val="tx1"/>
                </a:solidFill>
                <a:latin typeface="Arial" charset="0"/>
              </a:rPr>
              <a:t>     03</a:t>
            </a:r>
            <a:endParaRPr lang="es-ES" altLang="es-CL" sz="800" kern="0" dirty="0">
              <a:solidFill>
                <a:schemeClr val="tx1"/>
              </a:solidFill>
              <a:latin typeface="Arial" charset="0"/>
            </a:endParaRPr>
          </a:p>
          <a:p>
            <a:pPr marR="0" lvl="0" defTabSz="914400" eaLnBrk="1" fontAlgn="base" latinLnBrk="0" hangingPunct="1">
              <a:lnSpc>
                <a:spcPts val="800"/>
              </a:lnSpc>
              <a:spcBef>
                <a:spcPct val="5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s-CL" altLang="es-CL" sz="800" b="1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EE.CC.      01 </a:t>
            </a:r>
          </a:p>
          <a:p>
            <a:pPr marR="0" lvl="0" defTabSz="914400" eaLnBrk="1" fontAlgn="base" latinLnBrk="0" hangingPunct="1">
              <a:lnSpc>
                <a:spcPts val="800"/>
              </a:lnSpc>
              <a:spcBef>
                <a:spcPct val="5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s-CL" altLang="es-CL" sz="800" kern="0" dirty="0" smtClean="0">
                <a:solidFill>
                  <a:schemeClr val="tx1"/>
                </a:solidFill>
                <a:latin typeface="Arial" charset="0"/>
              </a:rPr>
              <a:t>Total          05</a:t>
            </a:r>
            <a:endParaRPr kumimoji="0" lang="es-CL" altLang="es-CL" sz="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2" name="Text Box 140"/>
          <p:cNvSpPr txBox="1">
            <a:spLocks noChangeArrowheads="1"/>
          </p:cNvSpPr>
          <p:nvPr/>
        </p:nvSpPr>
        <p:spPr bwMode="auto">
          <a:xfrm>
            <a:off x="1511535" y="5479235"/>
            <a:ext cx="1764321" cy="5539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CARGO REGISTRO Y CONTROL INICIATIVAS DE INVERSIÓN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5" name="4 Conector recto de flecha"/>
          <p:cNvCxnSpPr>
            <a:stCxn id="41" idx="2"/>
            <a:endCxn id="52" idx="0"/>
          </p:cNvCxnSpPr>
          <p:nvPr/>
        </p:nvCxnSpPr>
        <p:spPr>
          <a:xfrm>
            <a:off x="2393694" y="5344886"/>
            <a:ext cx="2" cy="134349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 Box 119"/>
          <p:cNvSpPr txBox="1">
            <a:spLocks noChangeArrowheads="1"/>
          </p:cNvSpPr>
          <p:nvPr/>
        </p:nvSpPr>
        <p:spPr bwMode="auto">
          <a:xfrm>
            <a:off x="1691680" y="4119930"/>
            <a:ext cx="1368425" cy="5539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rgbClr val="000066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000066"/>
                </a:solidFill>
                <a:latin typeface="Comic Sans MS" pitchFamily="66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</a:rPr>
              <a:t>CARGO     NORMAS Y PROCEDIMIENTOS</a:t>
            </a:r>
            <a:endParaRPr kumimoji="0" lang="es-ES" altLang="es-CL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cxnSp>
        <p:nvCxnSpPr>
          <p:cNvPr id="14" name="13 Conector recto de flecha"/>
          <p:cNvCxnSpPr>
            <a:stCxn id="20" idx="2"/>
            <a:endCxn id="60" idx="0"/>
          </p:cNvCxnSpPr>
          <p:nvPr/>
        </p:nvCxnSpPr>
        <p:spPr>
          <a:xfrm>
            <a:off x="2373760" y="3988514"/>
            <a:ext cx="2133" cy="131416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699792" y="188640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Orgánica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077907" y="2168873"/>
            <a:ext cx="5742565" cy="3864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lipse"/>
          <p:cNvSpPr/>
          <p:nvPr/>
        </p:nvSpPr>
        <p:spPr>
          <a:xfrm>
            <a:off x="2843809" y="2519018"/>
            <a:ext cx="2153976" cy="12543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61 Elipse"/>
          <p:cNvSpPr/>
          <p:nvPr/>
        </p:nvSpPr>
        <p:spPr>
          <a:xfrm>
            <a:off x="5493794" y="2413725"/>
            <a:ext cx="2153976" cy="12543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6258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\\31.5_contpres\buzon\direcpresup.bm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7FF"/>
              </a:clrFrom>
              <a:clrTo>
                <a:srgbClr val="FEF7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2440" y="5974935"/>
            <a:ext cx="576064" cy="83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000080"/>
                </a:solidFill>
              </a14:hiddenFill>
            </a:ext>
          </a:extLst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10BD57-35C5-4A77-AC30-B63738864149}" type="slidenum">
              <a:rPr lang="en-US" smtClean="0">
                <a:solidFill>
                  <a:srgbClr val="2B166E"/>
                </a:solidFill>
              </a:rPr>
              <a:pPr>
                <a:defRPr/>
              </a:pPr>
              <a:t>5</a:t>
            </a:fld>
            <a:endParaRPr lang="en-US">
              <a:solidFill>
                <a:srgbClr val="2B166E"/>
              </a:solidFill>
            </a:endParaRPr>
          </a:p>
        </p:txBody>
      </p:sp>
      <p:sp>
        <p:nvSpPr>
          <p:cNvPr id="31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411760" y="188640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2800" i="1" cap="all" dirty="0" err="1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Principales</a:t>
            </a:r>
            <a:r>
              <a:rPr lang="en-US" sz="28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 </a:t>
            </a:r>
            <a:r>
              <a:rPr lang="en-US" sz="2800" i="1" cap="all" dirty="0" err="1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funciones</a:t>
            </a:r>
            <a:endParaRPr lang="en-US" sz="28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392634" y="1268313"/>
            <a:ext cx="3243262" cy="93662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</a:pPr>
            <a:r>
              <a:rPr lang="es-CL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Apoyo en el análisis y desarrollo de herramientas administrativas capaces de optimizar la gestión presupuestaria institucional, para el logro de sus objetivos.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5148064" y="1268313"/>
            <a:ext cx="3240088" cy="936626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Proponer y mantener índices de gestión para velar por el eficiente uso de los recursos </a:t>
            </a:r>
            <a:r>
              <a:rPr lang="es-ES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presupuestarios.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392634" y="2492474"/>
            <a:ext cx="3240087" cy="792163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Ejecutar los cambios de subtítulos, </a:t>
            </a:r>
            <a:r>
              <a:rPr lang="es-ES" sz="1000" b="1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ítemes</a:t>
            </a: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, operaciones de cambio internas, cambios de fuentes de financiamiento, reintegros, transferencias </a:t>
            </a:r>
            <a:r>
              <a:rPr lang="es-ES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corrientes. 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148064" y="2492276"/>
            <a:ext cx="3311525" cy="1008062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Preparar informes en materias presupuestarias de su competencia para organismos internos y </a:t>
            </a:r>
            <a:r>
              <a:rPr lang="es-ES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externos.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5" name="Rectangle 9"/>
          <p:cNvSpPr>
            <a:spLocks noChangeArrowheads="1"/>
          </p:cNvSpPr>
          <p:nvPr/>
        </p:nvSpPr>
        <p:spPr bwMode="auto">
          <a:xfrm>
            <a:off x="380207" y="3717826"/>
            <a:ext cx="3252787" cy="86360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proponer las modificaciones al presupuesto autorizado en la </a:t>
            </a:r>
            <a:r>
              <a:rPr lang="es-ES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Ley.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6" name="Rectangle 10"/>
          <p:cNvSpPr>
            <a:spLocks noChangeArrowheads="1"/>
          </p:cNvSpPr>
          <p:nvPr/>
        </p:nvSpPr>
        <p:spPr bwMode="auto">
          <a:xfrm>
            <a:off x="5207645" y="3644801"/>
            <a:ext cx="3252787" cy="71913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MX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Administrar la Caja </a:t>
            </a:r>
            <a:r>
              <a:rPr lang="es-MX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Institucional.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7" name="Rectangle 15"/>
          <p:cNvSpPr>
            <a:spLocks noChangeArrowheads="1"/>
          </p:cNvSpPr>
          <p:nvPr/>
        </p:nvSpPr>
        <p:spPr bwMode="auto">
          <a:xfrm>
            <a:off x="380207" y="4941788"/>
            <a:ext cx="3252787" cy="107950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Mantener el control presupuestario de los ingresos de los recursos del Fondo Rotativo de Abastecimiento y el registro y control de los deudores en esta fuente de financiamiento.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5220072" y="4508401"/>
            <a:ext cx="3252787" cy="71913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CL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Controlar la ejecución presupuestaria (ingresos y egresos) en las distintas fuentes de </a:t>
            </a:r>
            <a:r>
              <a:rPr lang="es-CL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financiamiento.</a:t>
            </a:r>
            <a:endParaRPr lang="es-ES_tradnl" altLang="es-CL" b="1" baseline="2000" dirty="0">
              <a:solidFill>
                <a:srgbClr val="0000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angle 17"/>
          <p:cNvSpPr>
            <a:spLocks noChangeArrowheads="1"/>
          </p:cNvSpPr>
          <p:nvPr/>
        </p:nvSpPr>
        <p:spPr bwMode="auto">
          <a:xfrm>
            <a:off x="5220072" y="5372794"/>
            <a:ext cx="3252787" cy="64770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/>
          <a:lstStyle/>
          <a:p>
            <a:pPr algn="just">
              <a:lnSpc>
                <a:spcPct val="90000"/>
              </a:lnSpc>
            </a:pPr>
            <a:r>
              <a:rPr lang="es-ES_tradnl" altLang="es-CL" sz="10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ADMINISTRACIÓN DEL CONSEJO </a:t>
            </a:r>
            <a:r>
              <a:rPr lang="es-ES_tradnl" altLang="es-CL" sz="1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ECONÓMICO.</a:t>
            </a:r>
            <a:endParaRPr lang="es-ES_tradnl" altLang="es-CL" sz="10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pic>
        <p:nvPicPr>
          <p:cNvPr id="30" name="Picture 2" descr="\\31.5_contpres\buzon\direcpresup.bm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7FF"/>
              </a:clrFrom>
              <a:clrTo>
                <a:srgbClr val="FEF7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64482"/>
            <a:ext cx="1152128" cy="167688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000080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0644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 redondeado"/>
          <p:cNvSpPr/>
          <p:nvPr/>
        </p:nvSpPr>
        <p:spPr>
          <a:xfrm>
            <a:off x="2861158" y="363063"/>
            <a:ext cx="3638080" cy="864096"/>
          </a:xfrm>
          <a:prstGeom prst="roundRect">
            <a:avLst>
              <a:gd name="adj" fmla="val 1667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/>
          <a:lstStyle/>
          <a:p>
            <a:pPr algn="ctr"/>
            <a:endParaRPr lang="es-CL" b="1" i="1" cap="all" dirty="0" smtClean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  <a:p>
            <a:pPr algn="ctr"/>
            <a:r>
              <a:rPr lang="es-CL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CL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  <a:p>
            <a:endParaRPr lang="es-CL" dirty="0"/>
          </a:p>
        </p:txBody>
      </p:sp>
      <p:sp>
        <p:nvSpPr>
          <p:cNvPr id="7" name="6 Elipse">
            <a:hlinkClick r:id="rId2" action="ppaction://hlinksldjump"/>
          </p:cNvPr>
          <p:cNvSpPr/>
          <p:nvPr/>
        </p:nvSpPr>
        <p:spPr>
          <a:xfrm>
            <a:off x="1853046" y="3440517"/>
            <a:ext cx="2016224" cy="1440160"/>
          </a:xfrm>
          <a:prstGeom prst="ellipse">
            <a:avLst/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tlCol="0"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2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Conceptos</a:t>
            </a:r>
            <a:endParaRPr lang="es-CL" sz="12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8" name="7 Elipse">
            <a:hlinkClick r:id="rId3" action="ppaction://hlinksldjump"/>
          </p:cNvPr>
          <p:cNvSpPr/>
          <p:nvPr/>
        </p:nvSpPr>
        <p:spPr>
          <a:xfrm>
            <a:off x="251520" y="2000357"/>
            <a:ext cx="2016224" cy="1440160"/>
          </a:xfrm>
          <a:prstGeom prst="ellipse">
            <a:avLst/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tlCol="0"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2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Referencias LEGALES</a:t>
            </a:r>
            <a:endParaRPr lang="es-CL" sz="12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9" name="8 Elipse">
            <a:hlinkClick r:id="rId4" action="ppaction://hlinksldjump"/>
          </p:cNvPr>
          <p:cNvSpPr/>
          <p:nvPr/>
        </p:nvSpPr>
        <p:spPr>
          <a:xfrm>
            <a:off x="5491126" y="3564235"/>
            <a:ext cx="2016224" cy="1440160"/>
          </a:xfrm>
          <a:prstGeom prst="ellipse">
            <a:avLst/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tlCol="0"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2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INTERACCIÓN TÉCNICA</a:t>
            </a:r>
            <a:endParaRPr lang="es-CL" sz="12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10" name="9 Elipse">
            <a:hlinkClick r:id="rId5" action="ppaction://hlinksldjump"/>
          </p:cNvPr>
          <p:cNvSpPr/>
          <p:nvPr/>
        </p:nvSpPr>
        <p:spPr>
          <a:xfrm>
            <a:off x="7020272" y="2133600"/>
            <a:ext cx="2016224" cy="1440160"/>
          </a:xfrm>
          <a:prstGeom prst="ellipse">
            <a:avLst/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tlCol="0"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2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PROCESOS</a:t>
            </a:r>
            <a:endParaRPr lang="es-CL" sz="12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11" name="10 Elipse">
            <a:hlinkClick r:id="rId6" action="ppaction://hlinksldjump"/>
          </p:cNvPr>
          <p:cNvSpPr/>
          <p:nvPr/>
        </p:nvSpPr>
        <p:spPr>
          <a:xfrm>
            <a:off x="3672086" y="4797152"/>
            <a:ext cx="2016224" cy="1440160"/>
          </a:xfrm>
          <a:prstGeom prst="ellipse">
            <a:avLst/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tlCol="0" anchor="ctr"/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2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TECNICISMOS</a:t>
            </a:r>
            <a:endParaRPr lang="es-CL" sz="12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04322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s-CL" sz="20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O.C. Bases Generales Adm. Estado,</a:t>
            </a:r>
            <a:r>
              <a:rPr lang="es-CL" sz="2000" dirty="0"/>
              <a:t> </a:t>
            </a:r>
            <a:r>
              <a:rPr lang="es-CL" sz="20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18.575. </a:t>
            </a:r>
          </a:p>
          <a:p>
            <a:pPr>
              <a:lnSpc>
                <a:spcPct val="200000"/>
              </a:lnSpc>
            </a:pPr>
            <a:r>
              <a:rPr lang="es-CL" sz="20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O.C. FF.AA.</a:t>
            </a:r>
            <a:r>
              <a:rPr lang="es-CL" sz="2000" dirty="0"/>
              <a:t> </a:t>
            </a:r>
            <a:r>
              <a:rPr lang="es-CL" sz="20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18.948.</a:t>
            </a:r>
          </a:p>
          <a:p>
            <a:pPr>
              <a:lnSpc>
                <a:spcPct val="200000"/>
              </a:lnSpc>
            </a:pP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Adm. Financiera de Estado,</a:t>
            </a:r>
            <a:r>
              <a:rPr lang="es-CL" sz="2000" dirty="0" smtClean="0"/>
              <a:t> </a:t>
            </a: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Decreto Ley 1.263. </a:t>
            </a:r>
          </a:p>
          <a:p>
            <a:pPr>
              <a:lnSpc>
                <a:spcPct val="200000"/>
              </a:lnSpc>
            </a:pPr>
            <a:r>
              <a:rPr lang="es-CL" sz="2000" b="1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LEY DE PRESUPUESTOS. Ley 20.713.</a:t>
            </a:r>
          </a:p>
          <a:p>
            <a:pPr>
              <a:lnSpc>
                <a:spcPct val="200000"/>
              </a:lnSpc>
            </a:pP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reservada del Cobre y Reglamento, Ley Nº 13.196. </a:t>
            </a:r>
            <a:endParaRPr lang="es-CL" sz="2000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del FO.R.A. y sus Directivas,</a:t>
            </a:r>
            <a:r>
              <a:rPr lang="es-CL" sz="2000" dirty="0" smtClean="0"/>
              <a:t> </a:t>
            </a: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Ley </a:t>
            </a:r>
            <a:r>
              <a:rPr lang="es-CL" sz="20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Nº </a:t>
            </a:r>
            <a:r>
              <a:rPr lang="es-CL" sz="2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16.256.</a:t>
            </a:r>
            <a:endParaRPr lang="es-CL" sz="2000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endParaRPr lang="es-CL" sz="1800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</a:pPr>
            <a:r>
              <a:rPr lang="es-CL" sz="3600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referencias</a:t>
            </a:r>
          </a:p>
        </p:txBody>
      </p:sp>
      <p:sp>
        <p:nvSpPr>
          <p:cNvPr id="4" name="3 Flecha curvada hacia arriba">
            <a:hlinkClick r:id="rId2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Rectángulo">
            <a:hlinkClick r:id="rId2" action="ppaction://hlinksldjump"/>
          </p:cNvPr>
          <p:cNvSpPr/>
          <p:nvPr/>
        </p:nvSpPr>
        <p:spPr>
          <a:xfrm>
            <a:off x="0" y="0"/>
            <a:ext cx="9143999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43624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Cupo de gasto.</a:t>
            </a:r>
          </a:p>
          <a:p>
            <a:r>
              <a:rPr lang="es-CL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Fuentes de financiamiento</a:t>
            </a:r>
            <a:r>
              <a:rPr lang="es-CL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es-CL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AFL</a:t>
            </a:r>
          </a:p>
          <a:p>
            <a:pPr lvl="1"/>
            <a:r>
              <a:rPr lang="es-CL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LL.RR.</a:t>
            </a:r>
          </a:p>
          <a:p>
            <a:pPr lvl="1"/>
            <a:r>
              <a:rPr lang="es-CL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FO.R.A.</a:t>
            </a:r>
          </a:p>
          <a:p>
            <a:pPr lvl="1"/>
            <a:r>
              <a:rPr lang="es-CL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FONDOS EN ADMINISTRACIÒN.</a:t>
            </a:r>
          </a:p>
          <a:p>
            <a:r>
              <a:rPr lang="es-CL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Política Fiscal.</a:t>
            </a:r>
          </a:p>
          <a:p>
            <a:r>
              <a:rPr lang="es-CL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Política </a:t>
            </a:r>
            <a:r>
              <a:rPr lang="es-CL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Monetaria.</a:t>
            </a:r>
          </a:p>
          <a:p>
            <a:r>
              <a:rPr lang="es-CL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Política del Balance Estructural.</a:t>
            </a:r>
            <a:endParaRPr lang="es-CL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</a:pPr>
            <a:r>
              <a:rPr lang="es-CL" sz="3600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CONCEPTOS</a:t>
            </a:r>
          </a:p>
        </p:txBody>
      </p:sp>
      <p:sp>
        <p:nvSpPr>
          <p:cNvPr id="4" name="3 Flecha curvada hacia arriba">
            <a:hlinkClick r:id="rId2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Rectángulo">
            <a:hlinkClick r:id="rId2" action="ppaction://hlinksldjump"/>
          </p:cNvPr>
          <p:cNvSpPr/>
          <p:nvPr/>
        </p:nvSpPr>
        <p:spPr>
          <a:xfrm>
            <a:off x="0" y="0"/>
            <a:ext cx="889248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43477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</a:pPr>
            <a:r>
              <a:rPr lang="es-CL" sz="36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TECNICISMOS</a:t>
            </a:r>
            <a:endParaRPr lang="es-CL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4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4" name="3 Flecha curvada hacia arriba">
            <a:hlinkClick r:id="rId2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79512" y="1556792"/>
            <a:ext cx="2951790" cy="2808312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7" name="6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8" name="7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3968253" y="2348880"/>
            <a:ext cx="2718048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lnSpc>
                <a:spcPct val="110000"/>
              </a:lnSpc>
              <a:buNone/>
            </a:pPr>
            <a:endParaRPr lang="es-CL" dirty="0"/>
          </a:p>
        </p:txBody>
      </p:sp>
      <p:sp>
        <p:nvSpPr>
          <p:cNvPr id="11" name="10 Rectángulo"/>
          <p:cNvSpPr/>
          <p:nvPr/>
        </p:nvSpPr>
        <p:spPr>
          <a:xfrm>
            <a:off x="179512" y="1693083"/>
            <a:ext cx="2547963" cy="1818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lnSpc>
                <a:spcPct val="110000"/>
              </a:lnSpc>
              <a:buNone/>
            </a:pPr>
            <a:r>
              <a:rPr lang="es-CL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CLASIFICACIÓN INSTITUCIONAL:</a:t>
            </a:r>
          </a:p>
          <a:p>
            <a:pPr marL="109728" indent="0" algn="ctr">
              <a:lnSpc>
                <a:spcPct val="110000"/>
              </a:lnSpc>
              <a:buNone/>
            </a:pPr>
            <a:endParaRPr lang="es-CL" dirty="0"/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Partida 11.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Capítulo 05.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Programa 01.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3203848" y="1556792"/>
            <a:ext cx="2951790" cy="2808312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14" name="13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5" name="14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6371662" y="1561381"/>
            <a:ext cx="2951790" cy="2803723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17" name="16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8" name="17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3328874" y="1693083"/>
            <a:ext cx="2547963" cy="202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lnSpc>
                <a:spcPct val="110000"/>
              </a:lnSpc>
              <a:buNone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CLAS. Por objeto </a:t>
            </a:r>
          </a:p>
          <a:p>
            <a:pPr marL="109728" indent="0" algn="ctr">
              <a:lnSpc>
                <a:spcPct val="110000"/>
              </a:lnSpc>
              <a:buNone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o naturaleza: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109728" indent="0" algn="ctr">
              <a:lnSpc>
                <a:spcPct val="110000"/>
              </a:lnSpc>
              <a:buNone/>
            </a:pPr>
            <a:endParaRPr lang="es-CL" dirty="0"/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SUBTÍTULO.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ÍTEM.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ASIGNACIÓN.</a:t>
            </a: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SUB-ASIGNACIÓN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6465831" y="1693083"/>
            <a:ext cx="2547963" cy="2563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lnSpc>
                <a:spcPct val="110000"/>
              </a:lnSpc>
              <a:buNone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CLAS. POR GRADO DE AFECTACIÓN: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109728" indent="0" algn="ctr">
              <a:lnSpc>
                <a:spcPct val="110000"/>
              </a:lnSpc>
              <a:buNone/>
            </a:pPr>
            <a:endParaRPr lang="es-CL" dirty="0"/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PREAFECTACIÓN.</a:t>
            </a: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AFECTACIÓN.</a:t>
            </a: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COMPROMISO CIERTO.</a:t>
            </a: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COMPROMISO IMPLÍCITO.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grpSp>
        <p:nvGrpSpPr>
          <p:cNvPr id="21" name="20 Grupo"/>
          <p:cNvGrpSpPr/>
          <p:nvPr/>
        </p:nvGrpSpPr>
        <p:grpSpPr>
          <a:xfrm>
            <a:off x="1331640" y="4653136"/>
            <a:ext cx="2951790" cy="1656184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22" name="21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3" name="22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4" name="23 Rectángulo"/>
          <p:cNvSpPr/>
          <p:nvPr/>
        </p:nvSpPr>
        <p:spPr>
          <a:xfrm>
            <a:off x="1425809" y="4795059"/>
            <a:ext cx="2547963" cy="151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lnSpc>
                <a:spcPct val="110000"/>
              </a:lnSpc>
              <a:buNone/>
            </a:pPr>
            <a:r>
              <a:rPr lang="es-CL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CLAS. Por MONEDA:</a:t>
            </a:r>
            <a:endParaRPr lang="es-CL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endParaRPr lang="es-CL" sz="1600" b="1" i="1" cap="all" dirty="0" smtClean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PESO.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 marL="285750" indent="-285750">
              <a:lnSpc>
                <a:spcPct val="110000"/>
              </a:lnSpc>
              <a:buFont typeface="Arial" pitchFamily="34" charset="0"/>
              <a:buChar char="•"/>
            </a:pPr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DÓLAR.</a:t>
            </a:r>
            <a:endParaRPr lang="es-CL" sz="1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grpSp>
        <p:nvGrpSpPr>
          <p:cNvPr id="25" name="24 Grupo"/>
          <p:cNvGrpSpPr/>
          <p:nvPr/>
        </p:nvGrpSpPr>
        <p:grpSpPr>
          <a:xfrm>
            <a:off x="4932578" y="4694968"/>
            <a:ext cx="2951790" cy="1656184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26" name="25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7" name="26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8" name="27 Rectángulo"/>
          <p:cNvSpPr/>
          <p:nvPr/>
        </p:nvSpPr>
        <p:spPr>
          <a:xfrm>
            <a:off x="5026747" y="4817664"/>
            <a:ext cx="2547963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lnSpc>
                <a:spcPct val="110000"/>
              </a:lnSpc>
              <a:buNone/>
            </a:pPr>
            <a:r>
              <a:rPr lang="es-CL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CLASIFICACIÓN</a:t>
            </a:r>
            <a:r>
              <a:rPr lang="es-CL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 INICIATIVA DE INVERSIÓN:</a:t>
            </a:r>
            <a:endParaRPr lang="es-CL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  <a:p>
            <a:pPr>
              <a:lnSpc>
                <a:spcPct val="110000"/>
              </a:lnSpc>
            </a:pPr>
            <a:endParaRPr lang="es-CL" sz="1600" b="1" i="1" cap="all" dirty="0" smtClean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sp>
        <p:nvSpPr>
          <p:cNvPr id="5" name="4 Rectángulo">
            <a:hlinkClick r:id="rId2" action="ppaction://hlinksldjump"/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53081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</a:pPr>
            <a:r>
              <a:rPr lang="es-CL" sz="36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INTERACCIÓN</a:t>
            </a:r>
            <a:br>
              <a:rPr lang="es-CL" sz="36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</a:br>
            <a:r>
              <a:rPr lang="es-CL" sz="36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técnica </a:t>
            </a:r>
            <a:endParaRPr lang="es-CL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4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4" name="3 Flecha curvada hacia arriba">
            <a:hlinkClick r:id="rId2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Rectángulo">
            <a:hlinkClick r:id="rId2" action="ppaction://hlinksldjump"/>
          </p:cNvPr>
          <p:cNvSpPr/>
          <p:nvPr/>
        </p:nvSpPr>
        <p:spPr>
          <a:xfrm>
            <a:off x="0" y="0"/>
            <a:ext cx="9144000" cy="680101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" name="6 Grupo"/>
          <p:cNvGrpSpPr/>
          <p:nvPr/>
        </p:nvGrpSpPr>
        <p:grpSpPr>
          <a:xfrm>
            <a:off x="684106" y="2793289"/>
            <a:ext cx="2951790" cy="4007726"/>
            <a:chOff x="4235436" y="2804870"/>
            <a:chExt cx="2007244" cy="1472545"/>
          </a:xfrm>
          <a:scene3d>
            <a:camera prst="orthographicFront"/>
            <a:lightRig rig="flat" dir="t"/>
          </a:scene3d>
        </p:grpSpPr>
        <p:sp>
          <p:nvSpPr>
            <p:cNvPr id="8" name="7 Rectángulo redondeado"/>
            <p:cNvSpPr/>
            <p:nvPr/>
          </p:nvSpPr>
          <p:spPr>
            <a:xfrm>
              <a:off x="4235436" y="2804870"/>
              <a:ext cx="1860712" cy="754043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  <p:txBody>
            <a:bodyPr/>
            <a:lstStyle/>
            <a:p>
              <a:pPr algn="ctr"/>
              <a:r>
                <a:rPr lang="es-CL" sz="2000" b="1" i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ARMADA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EMGA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CONTRALOR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MANDOADMIN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MM.EE.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UU.EE.</a:t>
              </a:r>
              <a:endParaRPr lang="es-CL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endParaRPr>
            </a:p>
            <a:p>
              <a:endParaRPr lang="es-CL" dirty="0"/>
            </a:p>
          </p:txBody>
        </p:sp>
        <p:sp>
          <p:nvSpPr>
            <p:cNvPr id="9" name="8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5773780" y="1844823"/>
            <a:ext cx="2951790" cy="1512169"/>
            <a:chOff x="4235436" y="2804870"/>
            <a:chExt cx="2007244" cy="1472545"/>
          </a:xfrm>
          <a:scene3d>
            <a:camera prst="orthographicFront"/>
            <a:lightRig rig="flat" dir="t"/>
          </a:scene3d>
        </p:grpSpPr>
        <p:sp>
          <p:nvSpPr>
            <p:cNvPr id="11" name="10 Rectángulo redondeado"/>
            <p:cNvSpPr/>
            <p:nvPr/>
          </p:nvSpPr>
          <p:spPr>
            <a:xfrm>
              <a:off x="4235436" y="2804870"/>
              <a:ext cx="1860712" cy="754043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  <p:txBody>
            <a:bodyPr/>
            <a:lstStyle/>
            <a:p>
              <a:pPr algn="ctr"/>
              <a:r>
                <a:rPr lang="es-CL" sz="2000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MINHACIENDA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DIPRES</a:t>
              </a:r>
            </a:p>
            <a:p>
              <a:endParaRPr lang="es-CL" dirty="0" smtClean="0"/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5773780" y="2852936"/>
            <a:ext cx="2951790" cy="1368152"/>
            <a:chOff x="4235436" y="2824441"/>
            <a:chExt cx="2007244" cy="1452974"/>
          </a:xfrm>
          <a:scene3d>
            <a:camera prst="orthographicFront"/>
            <a:lightRig rig="flat" dir="t"/>
          </a:scene3d>
        </p:grpSpPr>
        <p:sp>
          <p:nvSpPr>
            <p:cNvPr id="14" name="13 Rectángulo redondeado"/>
            <p:cNvSpPr/>
            <p:nvPr/>
          </p:nvSpPr>
          <p:spPr>
            <a:xfrm>
              <a:off x="4235436" y="2824441"/>
              <a:ext cx="1860712" cy="1291532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  <p:txBody>
            <a:bodyPr/>
            <a:lstStyle/>
            <a:p>
              <a:pPr algn="ctr"/>
              <a:r>
                <a:rPr lang="es-CL" sz="2000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MINDEF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sz="1400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SS.FF.AA.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sz="1400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DIV.PPSTO. Y FZAS.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es-CL" sz="1400" b="1" i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chemeClr val="bg1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  <a:ea typeface="+mj-ea"/>
                  <a:cs typeface="+mj-cs"/>
                </a:rPr>
                <a:t>II.FF.AA.</a:t>
              </a:r>
            </a:p>
            <a:p>
              <a:pPr marL="342900" indent="-342900">
                <a:buFont typeface="Arial" pitchFamily="34" charset="0"/>
                <a:buChar char="•"/>
              </a:pPr>
              <a:endParaRPr lang="es-CL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endParaRPr>
            </a:p>
            <a:p>
              <a:endParaRPr lang="es-CL" dirty="0"/>
            </a:p>
          </p:txBody>
        </p:sp>
        <p:sp>
          <p:nvSpPr>
            <p:cNvPr id="15" name="14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6" name="15 Rectángulo redondeado"/>
          <p:cNvSpPr/>
          <p:nvPr/>
        </p:nvSpPr>
        <p:spPr>
          <a:xfrm>
            <a:off x="5773780" y="4365104"/>
            <a:ext cx="2736305" cy="792088"/>
          </a:xfrm>
          <a:prstGeom prst="roundRect">
            <a:avLst>
              <a:gd name="adj" fmla="val 16670"/>
            </a:avLst>
          </a:prstGeom>
          <a:gradFill rotWithShape="1">
            <a:gsLst>
              <a:gs pos="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txBody>
          <a:bodyPr/>
          <a:lstStyle/>
          <a:p>
            <a:pPr algn="ctr"/>
            <a:r>
              <a:rPr lang="es-CL" sz="20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C.G.R.</a:t>
            </a:r>
          </a:p>
          <a:p>
            <a:endParaRPr lang="es-CL" dirty="0"/>
          </a:p>
        </p:txBody>
      </p:sp>
      <p:sp>
        <p:nvSpPr>
          <p:cNvPr id="17" name="16 Rectángulo redondeado"/>
          <p:cNvSpPr/>
          <p:nvPr/>
        </p:nvSpPr>
        <p:spPr>
          <a:xfrm>
            <a:off x="5773779" y="5445224"/>
            <a:ext cx="2736305" cy="864096"/>
          </a:xfrm>
          <a:prstGeom prst="roundRect">
            <a:avLst>
              <a:gd name="adj" fmla="val 16670"/>
            </a:avLst>
          </a:prstGeom>
          <a:gradFill rotWithShape="1">
            <a:gsLst>
              <a:gs pos="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txBody>
          <a:bodyPr/>
          <a:lstStyle/>
          <a:p>
            <a:pPr algn="ctr"/>
            <a:r>
              <a:rPr lang="es-CL" sz="1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OTROS ORGANISMOS PÚBLICOS Y PRIVADOS</a:t>
            </a:r>
          </a:p>
          <a:p>
            <a:endParaRPr lang="es-CL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11813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074" name="Picture 2" descr="\\DPADIVINFORMES\Users\DIRECPRESUPDIVINFORM\Desktop\TRABAJO\cte imas\ciclo presupuestri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0232" y="4149080"/>
            <a:ext cx="1512168" cy="108012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74488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660232" y="4149080"/>
            <a:ext cx="1512168" cy="108012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0" name="14 Grupo"/>
          <p:cNvGrpSpPr/>
          <p:nvPr/>
        </p:nvGrpSpPr>
        <p:grpSpPr>
          <a:xfrm>
            <a:off x="691994" y="885140"/>
            <a:ext cx="7786228" cy="5148745"/>
            <a:chOff x="890228" y="1088567"/>
            <a:chExt cx="7178854" cy="4356657"/>
          </a:xfrm>
        </p:grpSpPr>
        <p:pic>
          <p:nvPicPr>
            <p:cNvPr id="11" name="Picture 2" descr="http://fiscaliamopantofagasta.files.wordpress.com/2011/05/articles-3699_recurso_1_01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4666" t="61463" r="9533" b="7624"/>
            <a:stretch/>
          </p:blipFill>
          <p:spPr bwMode="auto">
            <a:xfrm>
              <a:off x="914400" y="1088571"/>
              <a:ext cx="7154682" cy="4252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4 Rectángulo"/>
            <p:cNvSpPr/>
            <p:nvPr/>
          </p:nvSpPr>
          <p:spPr>
            <a:xfrm>
              <a:off x="914400" y="3429000"/>
              <a:ext cx="777280" cy="20162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CL"/>
            </a:p>
          </p:txBody>
        </p:sp>
        <p:sp>
          <p:nvSpPr>
            <p:cNvPr id="13" name="8 Triángulo rectángulo"/>
            <p:cNvSpPr/>
            <p:nvPr/>
          </p:nvSpPr>
          <p:spPr>
            <a:xfrm>
              <a:off x="914400" y="2564904"/>
              <a:ext cx="705272" cy="864096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CL"/>
            </a:p>
          </p:txBody>
        </p:sp>
        <p:sp>
          <p:nvSpPr>
            <p:cNvPr id="14" name="11 Triángulo rectángulo"/>
            <p:cNvSpPr/>
            <p:nvPr/>
          </p:nvSpPr>
          <p:spPr>
            <a:xfrm flipV="1">
              <a:off x="890228" y="1088567"/>
              <a:ext cx="1089484" cy="1332317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CL"/>
            </a:p>
          </p:txBody>
        </p:sp>
      </p:grpSp>
      <p:cxnSp>
        <p:nvCxnSpPr>
          <p:cNvPr id="16" name="15 Conector recto"/>
          <p:cNvCxnSpPr/>
          <p:nvPr/>
        </p:nvCxnSpPr>
        <p:spPr>
          <a:xfrm>
            <a:off x="5364088" y="3756218"/>
            <a:ext cx="2592288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2771800" y="4077072"/>
            <a:ext cx="5184576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4598216" y="4725144"/>
            <a:ext cx="3214144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>
            <a:off x="4819869" y="5085184"/>
            <a:ext cx="3136507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Flecha derecha">
            <a:hlinkClick r:id="rId3" action="ppaction://hlinksldjump"/>
          </p:cNvPr>
          <p:cNvSpPr/>
          <p:nvPr/>
        </p:nvSpPr>
        <p:spPr>
          <a:xfrm>
            <a:off x="8111251" y="3651089"/>
            <a:ext cx="504056" cy="281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Flecha derecha">
            <a:hlinkClick r:id="rId4" action="ppaction://hlinksldjump"/>
          </p:cNvPr>
          <p:cNvSpPr/>
          <p:nvPr/>
        </p:nvSpPr>
        <p:spPr>
          <a:xfrm>
            <a:off x="8111251" y="4443177"/>
            <a:ext cx="504056" cy="281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26 Flecha derecha">
            <a:hlinkClick r:id="rId5" action="ppaction://hlinksldjump"/>
          </p:cNvPr>
          <p:cNvSpPr/>
          <p:nvPr/>
        </p:nvSpPr>
        <p:spPr>
          <a:xfrm>
            <a:off x="8111251" y="4829372"/>
            <a:ext cx="504056" cy="281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2 Título"/>
          <p:cNvSpPr txBox="1">
            <a:spLocks/>
          </p:cNvSpPr>
          <p:nvPr/>
        </p:nvSpPr>
        <p:spPr>
          <a:xfrm>
            <a:off x="457200" y="-270014"/>
            <a:ext cx="8229600" cy="1143000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</a:pPr>
            <a:r>
              <a:rPr lang="es-CL" sz="3600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PROCESOS</a:t>
            </a:r>
            <a:endParaRPr lang="es-CL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4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19" name="1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12</a:t>
            </a:fld>
            <a:endParaRPr lang="es-ES" dirty="0"/>
          </a:p>
        </p:txBody>
      </p:sp>
      <p:sp>
        <p:nvSpPr>
          <p:cNvPr id="21" name="20 Flecha curvada hacia arriba">
            <a:hlinkClick r:id="rId6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716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660232" y="4149080"/>
            <a:ext cx="1512168" cy="108012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280920" cy="567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611560" y="2606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ENTREGA MENSUAL DE LOS RECURSOS PRESUPUESTARIOS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71516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724923"/>
            <a:ext cx="8928992" cy="553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lecha curvada hacia arriba">
            <a:hlinkClick r:id="rId2" action="ppaction://hlinksldjump"/>
          </p:cNvPr>
          <p:cNvSpPr/>
          <p:nvPr/>
        </p:nvSpPr>
        <p:spPr>
          <a:xfrm>
            <a:off x="8244408" y="6381328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11560" y="2606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ENTREGA MENSUAL DE LOS RECURSOS PRESUPUESTARIOS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70533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4052"/>
          <a:stretch/>
        </p:blipFill>
        <p:spPr bwMode="auto">
          <a:xfrm>
            <a:off x="3516575" y="908720"/>
            <a:ext cx="2279561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MODIFICACIONES PRESUPUESTARIAS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53458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4052"/>
          <a:stretch/>
        </p:blipFill>
        <p:spPr bwMode="auto">
          <a:xfrm>
            <a:off x="3078894" y="908720"/>
            <a:ext cx="2279561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660"/>
          <a:stretch/>
        </p:blipFill>
        <p:spPr bwMode="auto">
          <a:xfrm>
            <a:off x="6175238" y="908720"/>
            <a:ext cx="55700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errar llave"/>
          <p:cNvSpPr/>
          <p:nvPr/>
        </p:nvSpPr>
        <p:spPr>
          <a:xfrm>
            <a:off x="5586870" y="1124744"/>
            <a:ext cx="456830" cy="5256584"/>
          </a:xfrm>
          <a:prstGeom prst="rightBrace">
            <a:avLst/>
          </a:prstGeom>
          <a:noFill/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MODIFICACIONES PRESUPUESTARIAS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124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4052"/>
          <a:stretch/>
        </p:blipFill>
        <p:spPr bwMode="auto">
          <a:xfrm>
            <a:off x="107504" y="908720"/>
            <a:ext cx="2279561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660"/>
          <a:stretch/>
        </p:blipFill>
        <p:spPr bwMode="auto">
          <a:xfrm>
            <a:off x="8335478" y="908720"/>
            <a:ext cx="55700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729" r="6121"/>
          <a:stretch/>
        </p:blipFill>
        <p:spPr bwMode="auto">
          <a:xfrm>
            <a:off x="2367815" y="908720"/>
            <a:ext cx="598691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>
            <a:hlinkClick r:id="rId3" action="ppaction://hlinksldjump"/>
          </p:cNvPr>
          <p:cNvSpPr/>
          <p:nvPr/>
        </p:nvSpPr>
        <p:spPr>
          <a:xfrm>
            <a:off x="5436096" y="1124744"/>
            <a:ext cx="432048" cy="43204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MODIFICACIONES PRESUPUESTARIAS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04420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549" t="8212" r="30887" b="4588"/>
          <a:stretch/>
        </p:blipFill>
        <p:spPr bwMode="auto">
          <a:xfrm>
            <a:off x="251520" y="1052736"/>
            <a:ext cx="2034464" cy="30192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13" t="8644" r="48694" b="4267"/>
          <a:stretch/>
        </p:blipFill>
        <p:spPr bwMode="auto">
          <a:xfrm>
            <a:off x="2500298" y="642918"/>
            <a:ext cx="3599259" cy="60722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306" t="8644" r="4245" b="4488"/>
          <a:stretch/>
        </p:blipFill>
        <p:spPr bwMode="auto">
          <a:xfrm>
            <a:off x="6228184" y="1052738"/>
            <a:ext cx="2736304" cy="31620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lecha curvada hacia arriba">
            <a:hlinkClick r:id="rId2" action="ppaction://hlinksldjump"/>
          </p:cNvPr>
          <p:cNvSpPr/>
          <p:nvPr/>
        </p:nvSpPr>
        <p:spPr>
          <a:xfrm>
            <a:off x="8091304" y="6237312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MODIFICACIONES PRESUPUESTARIAS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18</a:t>
            </a:fld>
            <a:endParaRPr lang="es-ES" dirty="0"/>
          </a:p>
        </p:txBody>
      </p:sp>
      <p:sp>
        <p:nvSpPr>
          <p:cNvPr id="9" name="8 Rectángulo">
            <a:hlinkClick r:id="rId2" action="ppaction://hlinksldjump"/>
          </p:cNvPr>
          <p:cNvSpPr/>
          <p:nvPr/>
        </p:nvSpPr>
        <p:spPr>
          <a:xfrm>
            <a:off x="431540" y="736329"/>
            <a:ext cx="8424936" cy="558816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6179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GASTO EFECTIVO Y DEVENGADO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Flecha abajo"/>
          <p:cNvSpPr/>
          <p:nvPr/>
        </p:nvSpPr>
        <p:spPr>
          <a:xfrm>
            <a:off x="755576" y="979488"/>
            <a:ext cx="1008112" cy="5041800"/>
          </a:xfrm>
          <a:prstGeom prst="downArrow">
            <a:avLst/>
          </a:prstGeom>
          <a:gradFill>
            <a:gsLst>
              <a:gs pos="2000">
                <a:schemeClr val="accent1">
                  <a:tint val="44500"/>
                  <a:satMod val="160000"/>
                </a:schemeClr>
              </a:gs>
              <a:gs pos="72000">
                <a:schemeClr val="accent1"/>
              </a:gs>
            </a:gsLst>
            <a:lin ang="5400000" scaled="0"/>
          </a:gradFill>
          <a:scene3d>
            <a:camera prst="orthographicFront"/>
            <a:lightRig rig="threePt" dir="t"/>
          </a:scene3d>
          <a:sp3d extrusionH="76200">
            <a:bevelT/>
            <a:extrusionClr>
              <a:schemeClr val="bg1">
                <a:lumMod val="9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L" dirty="0" smtClean="0"/>
              <a:t> </a:t>
            </a:r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ENTREGA DE LOS RECURSOS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Flecha arriba"/>
          <p:cNvSpPr/>
          <p:nvPr/>
        </p:nvSpPr>
        <p:spPr>
          <a:xfrm>
            <a:off x="7889551" y="907480"/>
            <a:ext cx="1008112" cy="5185816"/>
          </a:xfrm>
          <a:prstGeom prst="upArrow">
            <a:avLst/>
          </a:prstGeom>
          <a:gradFill>
            <a:gsLst>
              <a:gs pos="100000">
                <a:schemeClr val="accent1">
                  <a:tint val="44500"/>
                  <a:satMod val="160000"/>
                </a:schemeClr>
              </a:gs>
              <a:gs pos="18000">
                <a:schemeClr val="accent1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EJECUCIÓN DE LOS RECURSOS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Flecha doblada hacia arriba"/>
          <p:cNvSpPr/>
          <p:nvPr/>
        </p:nvSpPr>
        <p:spPr>
          <a:xfrm rot="5400000">
            <a:off x="2170291" y="1596786"/>
            <a:ext cx="612150" cy="73087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</p:sp>
      <p:grpSp>
        <p:nvGrpSpPr>
          <p:cNvPr id="12" name="11 Grupo"/>
          <p:cNvGrpSpPr/>
          <p:nvPr/>
        </p:nvGrpSpPr>
        <p:grpSpPr>
          <a:xfrm>
            <a:off x="1798016" y="932610"/>
            <a:ext cx="1080722" cy="721321"/>
            <a:chOff x="1251227" y="28377"/>
            <a:chExt cx="2154509" cy="1508086"/>
          </a:xfrm>
          <a:scene3d>
            <a:camera prst="orthographicFront"/>
            <a:lightRig rig="flat" dir="t"/>
          </a:scene3d>
        </p:grpSpPr>
        <p:sp>
          <p:nvSpPr>
            <p:cNvPr id="20" name="19 Rectángulo redondeado"/>
            <p:cNvSpPr/>
            <p:nvPr/>
          </p:nvSpPr>
          <p:spPr>
            <a:xfrm>
              <a:off x="1251227" y="28377"/>
              <a:ext cx="2154509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1" name="20 Rectángulo"/>
            <p:cNvSpPr/>
            <p:nvPr/>
          </p:nvSpPr>
          <p:spPr>
            <a:xfrm>
              <a:off x="1324859" y="102009"/>
              <a:ext cx="2007245" cy="1360822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MM.AA.</a:t>
              </a: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(11)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12 Flecha doblada hacia arriba"/>
          <p:cNvSpPr/>
          <p:nvPr/>
        </p:nvSpPr>
        <p:spPr>
          <a:xfrm rot="5400000">
            <a:off x="3214076" y="2489247"/>
            <a:ext cx="612154" cy="73087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</p:sp>
      <p:grpSp>
        <p:nvGrpSpPr>
          <p:cNvPr id="14" name="13 Grupo"/>
          <p:cNvGrpSpPr/>
          <p:nvPr/>
        </p:nvGrpSpPr>
        <p:grpSpPr>
          <a:xfrm>
            <a:off x="2841804" y="1827286"/>
            <a:ext cx="1080722" cy="721321"/>
            <a:chOff x="2385768" y="1498135"/>
            <a:chExt cx="2154509" cy="1508086"/>
          </a:xfrm>
          <a:scene3d>
            <a:camera prst="orthographicFront"/>
            <a:lightRig rig="flat" dir="t"/>
          </a:scene3d>
        </p:grpSpPr>
        <p:sp>
          <p:nvSpPr>
            <p:cNvPr id="18" name="17 Rectángulo redondeado"/>
            <p:cNvSpPr/>
            <p:nvPr/>
          </p:nvSpPr>
          <p:spPr>
            <a:xfrm>
              <a:off x="2385768" y="1498135"/>
              <a:ext cx="2154509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9" name="18 Rectángulo"/>
            <p:cNvSpPr/>
            <p:nvPr/>
          </p:nvSpPr>
          <p:spPr>
            <a:xfrm>
              <a:off x="2459400" y="1571766"/>
              <a:ext cx="2007244" cy="1360822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MM.EE.</a:t>
              </a: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(84)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3885591" y="2736976"/>
            <a:ext cx="1080722" cy="756142"/>
            <a:chOff x="3551849" y="2806557"/>
            <a:chExt cx="2154508" cy="1580887"/>
          </a:xfrm>
          <a:scene3d>
            <a:camera prst="orthographicFront"/>
            <a:lightRig rig="flat" dir="t"/>
          </a:scene3d>
        </p:grpSpPr>
        <p:sp>
          <p:nvSpPr>
            <p:cNvPr id="16" name="15 Rectángulo redondeado"/>
            <p:cNvSpPr/>
            <p:nvPr/>
          </p:nvSpPr>
          <p:spPr>
            <a:xfrm>
              <a:off x="3551849" y="2806557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7" name="16 Rectángulo"/>
            <p:cNvSpPr/>
            <p:nvPr/>
          </p:nvSpPr>
          <p:spPr>
            <a:xfrm>
              <a:off x="3625482" y="3026622"/>
              <a:ext cx="2007244" cy="1360822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UU.EE.</a:t>
              </a: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(752)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5533137" y="2715325"/>
            <a:ext cx="1080723" cy="721321"/>
            <a:chOff x="4235436" y="2804870"/>
            <a:chExt cx="2154508" cy="1508086"/>
          </a:xfrm>
          <a:scene3d>
            <a:camera prst="orthographicFront"/>
            <a:lightRig rig="flat" dir="t"/>
          </a:scene3d>
        </p:grpSpPr>
        <p:sp>
          <p:nvSpPr>
            <p:cNvPr id="23" name="22 Rectángulo redondeado"/>
            <p:cNvSpPr/>
            <p:nvPr/>
          </p:nvSpPr>
          <p:spPr>
            <a:xfrm>
              <a:off x="4235436" y="2804870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4" name="23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14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CC.FF.</a:t>
              </a:r>
              <a:endParaRPr kumimoji="0" lang="es-CL" sz="14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</a:rPr>
                <a:t>(20)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</a:endParaRPr>
            </a:p>
          </p:txBody>
        </p:sp>
      </p:grpSp>
      <p:sp>
        <p:nvSpPr>
          <p:cNvPr id="9" name="8 Flecha derecha"/>
          <p:cNvSpPr/>
          <p:nvPr/>
        </p:nvSpPr>
        <p:spPr>
          <a:xfrm>
            <a:off x="5076056" y="2991211"/>
            <a:ext cx="257144" cy="169551"/>
          </a:xfrm>
          <a:prstGeom prst="rightArrow">
            <a:avLst/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6" name="25 Grupo"/>
          <p:cNvGrpSpPr/>
          <p:nvPr/>
        </p:nvGrpSpPr>
        <p:grpSpPr>
          <a:xfrm>
            <a:off x="3870553" y="3724675"/>
            <a:ext cx="1131192" cy="467207"/>
            <a:chOff x="3551850" y="2879358"/>
            <a:chExt cx="2154509" cy="1508089"/>
          </a:xfrm>
          <a:solidFill>
            <a:schemeClr val="accent1">
              <a:alpha val="49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27" name="26 Rectángulo redondeado"/>
            <p:cNvSpPr/>
            <p:nvPr/>
          </p:nvSpPr>
          <p:spPr>
            <a:xfrm>
              <a:off x="3551850" y="2879358"/>
              <a:ext cx="2154509" cy="1508086"/>
            </a:xfrm>
            <a:prstGeom prst="roundRect">
              <a:avLst>
                <a:gd name="adj" fmla="val 16670"/>
              </a:avLst>
            </a:prstGeom>
            <a:grpFill/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8" name="27 Rectángulo"/>
            <p:cNvSpPr/>
            <p:nvPr/>
          </p:nvSpPr>
          <p:spPr>
            <a:xfrm>
              <a:off x="3625481" y="2879361"/>
              <a:ext cx="2007244" cy="1508086"/>
            </a:xfrm>
            <a:prstGeom prst="rect">
              <a:avLst/>
            </a:prstGeom>
            <a:grp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GASTA</a:t>
              </a:r>
              <a:endParaRPr kumimoji="0" lang="es-CL" sz="16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35" name="34 Grupo"/>
          <p:cNvGrpSpPr/>
          <p:nvPr/>
        </p:nvGrpSpPr>
        <p:grpSpPr>
          <a:xfrm>
            <a:off x="5640342" y="3781148"/>
            <a:ext cx="1131192" cy="467207"/>
            <a:chOff x="3551850" y="2879358"/>
            <a:chExt cx="2154509" cy="1508089"/>
          </a:xfrm>
          <a:solidFill>
            <a:schemeClr val="accent1">
              <a:alpha val="49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36" name="35 Rectángulo redondeado"/>
            <p:cNvSpPr/>
            <p:nvPr/>
          </p:nvSpPr>
          <p:spPr>
            <a:xfrm>
              <a:off x="3551850" y="2879358"/>
              <a:ext cx="2154509" cy="1508086"/>
            </a:xfrm>
            <a:prstGeom prst="roundRect">
              <a:avLst>
                <a:gd name="adj" fmla="val 16670"/>
              </a:avLst>
            </a:prstGeom>
            <a:grpFill/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37" name="36 Rectángulo"/>
            <p:cNvSpPr/>
            <p:nvPr/>
          </p:nvSpPr>
          <p:spPr>
            <a:xfrm>
              <a:off x="3625481" y="2879361"/>
              <a:ext cx="2007244" cy="1508086"/>
            </a:xfrm>
            <a:prstGeom prst="rect">
              <a:avLst/>
            </a:prstGeom>
            <a:grp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PAGA</a:t>
              </a:r>
              <a:endParaRPr kumimoji="0" lang="es-CL" sz="16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38" name="37 Cerrar llave"/>
          <p:cNvSpPr/>
          <p:nvPr/>
        </p:nvSpPr>
        <p:spPr>
          <a:xfrm rot="16200000">
            <a:off x="4296808" y="3001899"/>
            <a:ext cx="288029" cy="1270468"/>
          </a:xfrm>
          <a:prstGeom prst="rightBrace">
            <a:avLst>
              <a:gd name="adj1" fmla="val 8333"/>
              <a:gd name="adj2" fmla="val 51671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Cerrar llave"/>
          <p:cNvSpPr/>
          <p:nvPr/>
        </p:nvSpPr>
        <p:spPr>
          <a:xfrm rot="16200000">
            <a:off x="6022037" y="3001898"/>
            <a:ext cx="288029" cy="1270468"/>
          </a:xfrm>
          <a:prstGeom prst="rightBrace">
            <a:avLst>
              <a:gd name="adj1" fmla="val 8333"/>
              <a:gd name="adj2" fmla="val 51671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3" name="42 Grupo"/>
          <p:cNvGrpSpPr/>
          <p:nvPr/>
        </p:nvGrpSpPr>
        <p:grpSpPr>
          <a:xfrm>
            <a:off x="4412540" y="5085184"/>
            <a:ext cx="1239580" cy="404106"/>
            <a:chOff x="3551849" y="2806557"/>
            <a:chExt cx="2154508" cy="1580887"/>
          </a:xfrm>
          <a:scene3d>
            <a:camera prst="orthographicFront"/>
            <a:lightRig rig="flat" dir="t"/>
          </a:scene3d>
        </p:grpSpPr>
        <p:sp>
          <p:nvSpPr>
            <p:cNvPr id="44" name="43 Rectángulo redondeado"/>
            <p:cNvSpPr/>
            <p:nvPr/>
          </p:nvSpPr>
          <p:spPr>
            <a:xfrm>
              <a:off x="3551849" y="2806557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45" name="44 Rectángulo"/>
            <p:cNvSpPr/>
            <p:nvPr/>
          </p:nvSpPr>
          <p:spPr>
            <a:xfrm>
              <a:off x="3625482" y="3026622"/>
              <a:ext cx="2007244" cy="1360822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tarea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>
            <a:off x="5060612" y="5589240"/>
            <a:ext cx="1239580" cy="404106"/>
            <a:chOff x="3551849" y="2806557"/>
            <a:chExt cx="2154508" cy="1580887"/>
          </a:xfrm>
          <a:scene3d>
            <a:camera prst="orthographicFront"/>
            <a:lightRig rig="flat" dir="t"/>
          </a:scene3d>
        </p:grpSpPr>
        <p:sp>
          <p:nvSpPr>
            <p:cNvPr id="47" name="46 Rectángulo redondeado"/>
            <p:cNvSpPr/>
            <p:nvPr/>
          </p:nvSpPr>
          <p:spPr>
            <a:xfrm>
              <a:off x="3551849" y="2806557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48" name="47 Rectángulo"/>
            <p:cNvSpPr/>
            <p:nvPr/>
          </p:nvSpPr>
          <p:spPr>
            <a:xfrm>
              <a:off x="3625482" y="3026622"/>
              <a:ext cx="2007244" cy="1360822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Actividad</a:t>
              </a: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 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49" name="48 Grupo"/>
          <p:cNvGrpSpPr/>
          <p:nvPr/>
        </p:nvGrpSpPr>
        <p:grpSpPr>
          <a:xfrm>
            <a:off x="5679001" y="6021288"/>
            <a:ext cx="1239580" cy="648071"/>
            <a:chOff x="3551849" y="2574122"/>
            <a:chExt cx="2154508" cy="1813326"/>
          </a:xfrm>
          <a:scene3d>
            <a:camera prst="orthographicFront"/>
            <a:lightRig rig="flat" dir="t"/>
          </a:scene3d>
        </p:grpSpPr>
        <p:sp>
          <p:nvSpPr>
            <p:cNvPr id="50" name="49 Rectángulo redondeado"/>
            <p:cNvSpPr/>
            <p:nvPr/>
          </p:nvSpPr>
          <p:spPr>
            <a:xfrm>
              <a:off x="3551849" y="2806557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51" name="50 Rectángulo"/>
            <p:cNvSpPr/>
            <p:nvPr/>
          </p:nvSpPr>
          <p:spPr>
            <a:xfrm>
              <a:off x="3625482" y="2574122"/>
              <a:ext cx="2007244" cy="1813326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Sub.</a:t>
              </a: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Actividad</a:t>
              </a:r>
              <a:r>
                <a:rPr kumimoji="0" lang="es-CL" sz="14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 </a:t>
              </a:r>
              <a:endParaRPr kumimoji="0" lang="es-CL" sz="14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52" name="51 Grupo"/>
          <p:cNvGrpSpPr/>
          <p:nvPr/>
        </p:nvGrpSpPr>
        <p:grpSpPr>
          <a:xfrm>
            <a:off x="3805588" y="4346727"/>
            <a:ext cx="1399040" cy="648071"/>
            <a:chOff x="3551849" y="2574122"/>
            <a:chExt cx="2154508" cy="1813326"/>
          </a:xfrm>
          <a:scene3d>
            <a:camera prst="orthographicFront"/>
            <a:lightRig rig="flat" dir="t"/>
          </a:scene3d>
        </p:grpSpPr>
        <p:sp>
          <p:nvSpPr>
            <p:cNvPr id="53" name="52 Rectángulo redondeado"/>
            <p:cNvSpPr/>
            <p:nvPr/>
          </p:nvSpPr>
          <p:spPr>
            <a:xfrm>
              <a:off x="3551849" y="2806557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54" name="53 Rectángulo"/>
            <p:cNvSpPr/>
            <p:nvPr/>
          </p:nvSpPr>
          <p:spPr>
            <a:xfrm>
              <a:off x="3625482" y="2574122"/>
              <a:ext cx="2007244" cy="1813326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  <a:ea typeface="+mn-ea"/>
                  <a:cs typeface="+mn-cs"/>
                </a:rPr>
                <a:t>cuenta</a:t>
              </a: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8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(</a:t>
              </a:r>
              <a:r>
                <a:rPr lang="es-CL" sz="800" b="1" cap="all" dirty="0" err="1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St</a:t>
              </a:r>
              <a:r>
                <a:rPr lang="es-CL" sz="8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, ITEM, ASIG)</a:t>
              </a:r>
              <a:r>
                <a:rPr kumimoji="0" lang="es-CL" sz="800" b="1" i="0" u="none" strike="noStrike" kern="1200" cap="all" spc="0" normalizeH="0" baseline="0" noProof="0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Verdana"/>
                </a:rPr>
                <a:t> </a:t>
              </a:r>
              <a:endParaRPr kumimoji="0" lang="es-CL" sz="800" b="1" i="0" u="none" strike="noStrike" kern="1200" cap="all" spc="0" normalizeH="0" baseline="0" noProof="0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</a:endParaRPr>
            </a:p>
          </p:txBody>
        </p:sp>
      </p:grpSp>
      <p:sp>
        <p:nvSpPr>
          <p:cNvPr id="55" name="54 Flecha derecha"/>
          <p:cNvSpPr/>
          <p:nvPr/>
        </p:nvSpPr>
        <p:spPr>
          <a:xfrm rot="5400000">
            <a:off x="4339367" y="4236751"/>
            <a:ext cx="146343" cy="169551"/>
          </a:xfrm>
          <a:prstGeom prst="rightArrow">
            <a:avLst/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55 Flecha doblada hacia arriba"/>
          <p:cNvSpPr/>
          <p:nvPr/>
        </p:nvSpPr>
        <p:spPr>
          <a:xfrm rot="5400000">
            <a:off x="3954927" y="4985372"/>
            <a:ext cx="346586" cy="365438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</p:sp>
      <p:sp>
        <p:nvSpPr>
          <p:cNvPr id="57" name="56 Flecha doblada hacia arriba"/>
          <p:cNvSpPr/>
          <p:nvPr/>
        </p:nvSpPr>
        <p:spPr>
          <a:xfrm rot="5400000">
            <a:off x="4616021" y="5485646"/>
            <a:ext cx="346586" cy="365438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</p:sp>
      <p:sp>
        <p:nvSpPr>
          <p:cNvPr id="58" name="57 Flecha doblada hacia arriba"/>
          <p:cNvSpPr/>
          <p:nvPr/>
        </p:nvSpPr>
        <p:spPr>
          <a:xfrm rot="5400000">
            <a:off x="5191989" y="5983920"/>
            <a:ext cx="346586" cy="365438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gradFill rotWithShape="1">
            <a:gsLst>
              <a:gs pos="0">
                <a:srgbClr val="336699">
                  <a:tint val="50000"/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336699">
                  <a:tint val="50000"/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tint val="50000"/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prstMaterial="plastic">
            <a:bevelT w="88900" h="88900"/>
            <a:bevelB w="88900" h="31750" prst="angle"/>
          </a:sp3d>
        </p:spPr>
      </p:sp>
      <p:sp>
        <p:nvSpPr>
          <p:cNvPr id="59" name="5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0952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21 Grupo"/>
          <p:cNvGrpSpPr/>
          <p:nvPr/>
        </p:nvGrpSpPr>
        <p:grpSpPr>
          <a:xfrm>
            <a:off x="1403648" y="1196752"/>
            <a:ext cx="2951790" cy="4104456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23" name="22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4" name="23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1907470" y="1340768"/>
            <a:ext cx="1800434" cy="720080"/>
            <a:chOff x="4235436" y="2340842"/>
            <a:chExt cx="2154508" cy="1508086"/>
          </a:xfrm>
          <a:scene3d>
            <a:camera prst="orthographicFront"/>
            <a:lightRig rig="flat" dir="t"/>
          </a:scene3d>
        </p:grpSpPr>
        <p:sp>
          <p:nvSpPr>
            <p:cNvPr id="25" name="24 Rectángulo redondeado"/>
            <p:cNvSpPr/>
            <p:nvPr/>
          </p:nvSpPr>
          <p:spPr>
            <a:xfrm>
              <a:off x="4235436" y="2340842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6" name="25 Rectángulo"/>
            <p:cNvSpPr/>
            <p:nvPr/>
          </p:nvSpPr>
          <p:spPr>
            <a:xfrm>
              <a:off x="4266122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>
                <a:defRPr/>
              </a:pPr>
              <a:r>
                <a:rPr lang="es-ES" sz="2000" b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ERP</a:t>
              </a:r>
            </a:p>
            <a:p>
              <a:pPr lvl="0" algn="ctr">
                <a:defRPr/>
              </a:pPr>
              <a:r>
                <a:rPr lang="es-ES" sz="2000" b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SALINO</a:t>
              </a:r>
            </a:p>
          </p:txBody>
        </p:sp>
      </p:grpSp>
      <p:grpSp>
        <p:nvGrpSpPr>
          <p:cNvPr id="27" name="26 Grupo"/>
          <p:cNvGrpSpPr/>
          <p:nvPr/>
        </p:nvGrpSpPr>
        <p:grpSpPr>
          <a:xfrm>
            <a:off x="1907470" y="2636912"/>
            <a:ext cx="1800434" cy="720080"/>
            <a:chOff x="4235436" y="2340844"/>
            <a:chExt cx="2154508" cy="1508087"/>
          </a:xfrm>
          <a:scene3d>
            <a:camera prst="orthographicFront"/>
            <a:lightRig rig="flat" dir="t"/>
          </a:scene3d>
        </p:grpSpPr>
        <p:sp>
          <p:nvSpPr>
            <p:cNvPr id="28" name="27 Rectángulo redondeado"/>
            <p:cNvSpPr/>
            <p:nvPr/>
          </p:nvSpPr>
          <p:spPr>
            <a:xfrm>
              <a:off x="4235436" y="2340844"/>
              <a:ext cx="2154508" cy="1508087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9" name="28 Rectángulo"/>
            <p:cNvSpPr/>
            <p:nvPr/>
          </p:nvSpPr>
          <p:spPr>
            <a:xfrm>
              <a:off x="4266122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>
                <a:defRPr/>
              </a:pPr>
              <a:r>
                <a:rPr lang="es-ES" sz="1600" b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Centros de Compra</a:t>
              </a:r>
            </a:p>
          </p:txBody>
        </p:sp>
      </p:grpSp>
      <p:sp>
        <p:nvSpPr>
          <p:cNvPr id="6" name="5 CuadroTexto"/>
          <p:cNvSpPr txBox="1"/>
          <p:nvPr/>
        </p:nvSpPr>
        <p:spPr>
          <a:xfrm>
            <a:off x="1547664" y="458112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</a:rPr>
              <a:t>Determinación de Necesidad por UU.EE.</a:t>
            </a:r>
          </a:p>
        </p:txBody>
      </p:sp>
      <p:grpSp>
        <p:nvGrpSpPr>
          <p:cNvPr id="31" name="30 Grupo"/>
          <p:cNvGrpSpPr/>
          <p:nvPr/>
        </p:nvGrpSpPr>
        <p:grpSpPr>
          <a:xfrm>
            <a:off x="3995936" y="5587999"/>
            <a:ext cx="1513174" cy="1225377"/>
            <a:chOff x="4235436" y="2804870"/>
            <a:chExt cx="2154508" cy="1508086"/>
          </a:xfrm>
          <a:scene3d>
            <a:camera prst="orthographicFront"/>
            <a:lightRig rig="flat" dir="t"/>
          </a:scene3d>
        </p:grpSpPr>
        <p:sp>
          <p:nvSpPr>
            <p:cNvPr id="32" name="31 Rectángulo redondeado"/>
            <p:cNvSpPr/>
            <p:nvPr/>
          </p:nvSpPr>
          <p:spPr>
            <a:xfrm>
              <a:off x="4235436" y="2804870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33" name="32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20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CC.FF.</a:t>
              </a: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>
            <a:off x="5405682" y="1269604"/>
            <a:ext cx="2951790" cy="4104456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35" name="34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36" name="35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>
            <a:off x="5981360" y="3861048"/>
            <a:ext cx="1800434" cy="720080"/>
            <a:chOff x="4235436" y="2340842"/>
            <a:chExt cx="2154508" cy="1508086"/>
          </a:xfrm>
          <a:scene3d>
            <a:camera prst="orthographicFront"/>
            <a:lightRig rig="flat" dir="t"/>
          </a:scene3d>
        </p:grpSpPr>
        <p:sp>
          <p:nvSpPr>
            <p:cNvPr id="38" name="37 Rectángulo redondeado"/>
            <p:cNvSpPr/>
            <p:nvPr/>
          </p:nvSpPr>
          <p:spPr>
            <a:xfrm>
              <a:off x="4235436" y="2340842"/>
              <a:ext cx="2154508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39" name="38 Rectángulo"/>
            <p:cNvSpPr/>
            <p:nvPr/>
          </p:nvSpPr>
          <p:spPr>
            <a:xfrm>
              <a:off x="4266122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>
                <a:defRPr/>
              </a:pPr>
              <a:r>
                <a:rPr lang="es-ES" sz="20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CGU</a:t>
              </a:r>
              <a:endParaRPr lang="es-ES" sz="2000" b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>
            <a:off x="5512938" y="1645568"/>
            <a:ext cx="2659462" cy="1135360"/>
            <a:chOff x="4382700" y="2340842"/>
            <a:chExt cx="2007245" cy="1508086"/>
          </a:xfrm>
          <a:scene3d>
            <a:camera prst="orthographicFront"/>
            <a:lightRig rig="flat" dir="t"/>
          </a:scene3d>
        </p:grpSpPr>
        <p:sp>
          <p:nvSpPr>
            <p:cNvPr id="41" name="40 Rectángulo redondeado"/>
            <p:cNvSpPr/>
            <p:nvPr/>
          </p:nvSpPr>
          <p:spPr>
            <a:xfrm>
              <a:off x="4497035" y="2340842"/>
              <a:ext cx="1690339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42" name="41 Rectángulo"/>
            <p:cNvSpPr/>
            <p:nvPr/>
          </p:nvSpPr>
          <p:spPr>
            <a:xfrm>
              <a:off x="4382700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>
                <a:defRPr/>
              </a:pPr>
              <a:r>
                <a:rPr lang="es-ES" sz="1600" b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Contable </a:t>
              </a:r>
            </a:p>
            <a:p>
              <a:pPr algn="ctr">
                <a:defRPr/>
              </a:pPr>
              <a:r>
                <a:rPr lang="es-ES" sz="1600" b="1" cap="all" dirty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Presupuestario</a:t>
              </a:r>
            </a:p>
          </p:txBody>
        </p:sp>
      </p:grpSp>
      <p:sp>
        <p:nvSpPr>
          <p:cNvPr id="43" name="42 Flecha arriba y abajo"/>
          <p:cNvSpPr/>
          <p:nvPr/>
        </p:nvSpPr>
        <p:spPr>
          <a:xfrm flipH="1">
            <a:off x="2686598" y="2191363"/>
            <a:ext cx="170400" cy="401080"/>
          </a:xfrm>
          <a:prstGeom prst="upDownArrow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43 Flecha arriba y abajo"/>
          <p:cNvSpPr/>
          <p:nvPr/>
        </p:nvSpPr>
        <p:spPr>
          <a:xfrm flipH="1">
            <a:off x="2686598" y="3459968"/>
            <a:ext cx="170400" cy="401080"/>
          </a:xfrm>
          <a:prstGeom prst="upDownArrow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44 Flecha arriba y abajo"/>
          <p:cNvSpPr/>
          <p:nvPr/>
        </p:nvSpPr>
        <p:spPr>
          <a:xfrm rot="5400000" flipH="1">
            <a:off x="4440686" y="2809040"/>
            <a:ext cx="638452" cy="1095904"/>
          </a:xfrm>
          <a:prstGeom prst="upDownArrow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45 Flecha arriba y abajo"/>
          <p:cNvSpPr/>
          <p:nvPr/>
        </p:nvSpPr>
        <p:spPr>
          <a:xfrm rot="2727817" flipH="1">
            <a:off x="5200852" y="5145697"/>
            <a:ext cx="204528" cy="434250"/>
          </a:xfrm>
          <a:prstGeom prst="upDownArrow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46 Flecha arriba y abajo"/>
          <p:cNvSpPr/>
          <p:nvPr/>
        </p:nvSpPr>
        <p:spPr>
          <a:xfrm rot="18814869" flipH="1">
            <a:off x="4063868" y="5175873"/>
            <a:ext cx="188017" cy="407282"/>
          </a:xfrm>
          <a:prstGeom prst="upDownArrow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100" name="Picture 4" descr="\\DPADIVINFORMES\Users\DIRECPRESUPDIVINFORM\Desktop\TRABAJO\CONTROL\VARIOS\Fotografías presentaciones\OPV\01_big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3113" y="4005064"/>
            <a:ext cx="1774791" cy="6480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extLst/>
        </p:spPr>
      </p:pic>
      <p:sp>
        <p:nvSpPr>
          <p:cNvPr id="49" name="48 Rectángulo">
            <a:hlinkClick r:id="rId3" action="ppaction://hlinksldjump"/>
          </p:cNvPr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0" name="49 Flecha curvada hacia arriba">
            <a:hlinkClick r:id="rId3" action="ppaction://hlinksldjump"/>
          </p:cNvPr>
          <p:cNvSpPr/>
          <p:nvPr/>
        </p:nvSpPr>
        <p:spPr>
          <a:xfrm>
            <a:off x="8398949" y="6385375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187624" y="18864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GASTO EFECTIVO Y DEVENGADO</a:t>
            </a:r>
            <a:endParaRPr 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4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0787375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/>
          <p:cNvSpPr>
            <a:spLocks noGrp="1" noChangeArrowheads="1"/>
          </p:cNvSpPr>
          <p:nvPr>
            <p:ph idx="1"/>
          </p:nvPr>
        </p:nvSpPr>
        <p:spPr bwMode="gray">
          <a:xfrm>
            <a:off x="1072964" y="1484784"/>
            <a:ext cx="6523371" cy="5040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I. </a:t>
            </a:r>
            <a:r>
              <a:rPr lang="es-CL" sz="18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ES" sz="18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7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123728" y="274638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Temario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9" name="AutoShape 6"/>
          <p:cNvSpPr txBox="1">
            <a:spLocks noChangeArrowheads="1"/>
          </p:cNvSpPr>
          <p:nvPr/>
        </p:nvSpPr>
        <p:spPr bwMode="gray">
          <a:xfrm>
            <a:off x="1043608" y="2420888"/>
            <a:ext cx="6523372" cy="5447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72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endParaRPr lang="en-US" sz="1800" dirty="0" smtClean="0"/>
          </a:p>
          <a:p>
            <a:pPr algn="l"/>
            <a:r>
              <a:rPr lang="en-US" sz="1800" dirty="0" smtClean="0"/>
              <a:t>III</a:t>
            </a:r>
            <a:r>
              <a:rPr lang="en-US" sz="1800" dirty="0"/>
              <a:t>. </a:t>
            </a:r>
            <a:r>
              <a:rPr lang="en-US" sz="1800" dirty="0" smtClean="0"/>
              <a:t>S</a:t>
            </a:r>
            <a:r>
              <a:rPr lang="es-ES" sz="1800" dirty="0" smtClean="0"/>
              <a:t>istemaS de evaluación y control 	 </a:t>
            </a:r>
            <a:endParaRPr lang="es-ES" sz="1800" dirty="0"/>
          </a:p>
        </p:txBody>
      </p:sp>
      <p:sp>
        <p:nvSpPr>
          <p:cNvPr id="11" name="AutoShape 6"/>
          <p:cNvSpPr txBox="1">
            <a:spLocks noChangeArrowheads="1"/>
          </p:cNvSpPr>
          <p:nvPr/>
        </p:nvSpPr>
        <p:spPr bwMode="gray">
          <a:xfrm>
            <a:off x="1072964" y="3422438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err="1" smtClean="0"/>
              <a:t>iV</a:t>
            </a:r>
            <a:r>
              <a:rPr lang="en-US" sz="1800" dirty="0"/>
              <a:t>. </a:t>
            </a:r>
            <a:r>
              <a:rPr lang="es-ES" sz="1800" dirty="0" smtClean="0"/>
              <a:t>Evaluación de la ejecución anual.</a:t>
            </a:r>
            <a:endParaRPr lang="es-ES" sz="1800" dirty="0"/>
          </a:p>
        </p:txBody>
      </p:sp>
      <p:sp>
        <p:nvSpPr>
          <p:cNvPr id="12" name="AutoShape 6"/>
          <p:cNvSpPr txBox="1">
            <a:spLocks noChangeArrowheads="1"/>
          </p:cNvSpPr>
          <p:nvPr/>
        </p:nvSpPr>
        <p:spPr bwMode="gray">
          <a:xfrm>
            <a:off x="1043608" y="4266906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smtClean="0"/>
              <a:t>V</a:t>
            </a:r>
            <a:r>
              <a:rPr lang="en-US" sz="1800" dirty="0"/>
              <a:t>. </a:t>
            </a:r>
            <a:r>
              <a:rPr lang="es-ES" sz="1800" dirty="0" smtClean="0"/>
              <a:t>reflexiones finales.</a:t>
            </a:r>
            <a:endParaRPr lang="es-ES" sz="1800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6334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074" name="Picture 2" descr="\\DPADIVINFORMES\Users\DIRECPRESUPDIVINFORM\Desktop\TRABAJO\cte imas\ciclo presupuestri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0232" y="4149080"/>
            <a:ext cx="1512168" cy="108012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35" t="26283" r="15032" b="2203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9869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152992" y="404664"/>
            <a:ext cx="691276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36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SISTEMAS DE </a:t>
            </a:r>
            <a:r>
              <a:rPr lang="es-CL" sz="36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4"/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j-ea"/>
                <a:cs typeface="+mj-cs"/>
              </a:rPr>
              <a:t>CONTROL</a:t>
            </a:r>
            <a:endParaRPr lang="es-CL" sz="36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4"/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j-ea"/>
              <a:cs typeface="+mj-cs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428596" y="1214422"/>
            <a:ext cx="2951790" cy="3661008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10" name="9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1" name="10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928662" y="1357298"/>
            <a:ext cx="1800434" cy="720080"/>
            <a:chOff x="4235436" y="2340844"/>
            <a:chExt cx="2154508" cy="1508087"/>
          </a:xfrm>
          <a:scene3d>
            <a:camera prst="orthographicFront"/>
            <a:lightRig rig="flat" dir="t"/>
          </a:scene3d>
        </p:grpSpPr>
        <p:sp>
          <p:nvSpPr>
            <p:cNvPr id="13" name="12 Rectángulo redondeado"/>
            <p:cNvSpPr/>
            <p:nvPr/>
          </p:nvSpPr>
          <p:spPr>
            <a:xfrm>
              <a:off x="4235436" y="2340844"/>
              <a:ext cx="2154508" cy="1508087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4" name="13 Rectángulo"/>
            <p:cNvSpPr/>
            <p:nvPr/>
          </p:nvSpPr>
          <p:spPr>
            <a:xfrm>
              <a:off x="4266122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>
                <a:defRPr/>
              </a:pPr>
              <a:r>
                <a:rPr lang="es-ES" sz="16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Control interno</a:t>
              </a:r>
              <a:endParaRPr lang="es-ES" sz="1600" b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6072198" y="1214422"/>
            <a:ext cx="2675728" cy="3714776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16" name="15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17" name="16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6289712" y="1285860"/>
            <a:ext cx="2011547" cy="739828"/>
            <a:chOff x="4266122" y="2225848"/>
            <a:chExt cx="2407139" cy="1549446"/>
          </a:xfrm>
          <a:scene3d>
            <a:camera prst="orthographicFront"/>
            <a:lightRig rig="flat" dir="t"/>
          </a:scene3d>
        </p:grpSpPr>
        <p:sp>
          <p:nvSpPr>
            <p:cNvPr id="19" name="18 Rectángulo redondeado"/>
            <p:cNvSpPr/>
            <p:nvPr/>
          </p:nvSpPr>
          <p:spPr>
            <a:xfrm>
              <a:off x="4518753" y="2225848"/>
              <a:ext cx="2154508" cy="1508087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0" name="19 Rectángulo"/>
            <p:cNvSpPr/>
            <p:nvPr/>
          </p:nvSpPr>
          <p:spPr>
            <a:xfrm>
              <a:off x="4266122" y="2414474"/>
              <a:ext cx="2007245" cy="1360820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algn="ctr">
                <a:defRPr/>
              </a:pPr>
              <a:r>
                <a:rPr lang="es-ES" sz="1600" b="1" cap="all" dirty="0" smtClean="0">
                  <a:ln w="9000" cmpd="sng">
                    <a:solidFill>
                      <a:srgbClr val="23115D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C0C0C0">
                      <a:lumMod val="40000"/>
                      <a:lumOff val="6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Verdana"/>
                </a:rPr>
                <a:t>Control externo</a:t>
              </a:r>
              <a:endParaRPr lang="es-ES" sz="1600" b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endParaRPr>
            </a:p>
          </p:txBody>
        </p:sp>
      </p:grpSp>
      <p:sp>
        <p:nvSpPr>
          <p:cNvPr id="21" name="20 CuadroTexto"/>
          <p:cNvSpPr txBox="1"/>
          <p:nvPr/>
        </p:nvSpPr>
        <p:spPr>
          <a:xfrm>
            <a:off x="500034" y="2143116"/>
            <a:ext cx="2520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CL" sz="1400" b="1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Sistema de información y control de gestión (OLAP).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CL" sz="1400" b="1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CL" sz="1400" b="1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Reportes de ejecución mensual a </a:t>
            </a:r>
            <a:r>
              <a:rPr lang="es-CL" sz="1400" b="1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MM.AA </a:t>
            </a:r>
            <a:r>
              <a:rPr lang="es-CL" sz="1400" b="1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informando desviaciones de la ejecución.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CL" sz="1400" b="1" dirty="0" smtClean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CL" sz="1400" b="1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072198" y="2276872"/>
            <a:ext cx="23882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1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Informes de ejecución presupuestaria a entidades institucionales y </a:t>
            </a:r>
            <a:r>
              <a:rPr lang="es-CL" sz="1400" b="1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extra institucionales</a:t>
            </a:r>
            <a:r>
              <a:rPr lang="es-CL" sz="1400" b="1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.</a:t>
            </a:r>
          </a:p>
        </p:txBody>
      </p:sp>
      <p:sp>
        <p:nvSpPr>
          <p:cNvPr id="23" name="22 Rectángulo">
            <a:hlinkClick r:id="rId2" action="ppaction://hlinksldjump"/>
          </p:cNvPr>
          <p:cNvSpPr/>
          <p:nvPr/>
        </p:nvSpPr>
        <p:spPr>
          <a:xfrm>
            <a:off x="928662" y="1357298"/>
            <a:ext cx="1774791" cy="68492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Rectángulo">
            <a:hlinkClick r:id="rId3" action="ppaction://hlinksldjump"/>
          </p:cNvPr>
          <p:cNvSpPr/>
          <p:nvPr/>
        </p:nvSpPr>
        <p:spPr>
          <a:xfrm>
            <a:off x="6715140" y="1357298"/>
            <a:ext cx="1560477" cy="68492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23</a:t>
            </a:fld>
            <a:endParaRPr lang="es-ES" dirty="0"/>
          </a:p>
        </p:txBody>
      </p:sp>
      <p:grpSp>
        <p:nvGrpSpPr>
          <p:cNvPr id="27" name="26 Grupo"/>
          <p:cNvGrpSpPr/>
          <p:nvPr/>
        </p:nvGrpSpPr>
        <p:grpSpPr>
          <a:xfrm>
            <a:off x="3643306" y="3786190"/>
            <a:ext cx="2237410" cy="2732314"/>
            <a:chOff x="4235436" y="2804870"/>
            <a:chExt cx="2007244" cy="1508086"/>
          </a:xfrm>
          <a:scene3d>
            <a:camera prst="orthographicFront"/>
            <a:lightRig rig="flat" dir="t"/>
          </a:scene3d>
        </p:grpSpPr>
        <p:sp>
          <p:nvSpPr>
            <p:cNvPr id="28" name="27 Rectángulo redondeado"/>
            <p:cNvSpPr/>
            <p:nvPr/>
          </p:nvSpPr>
          <p:spPr>
            <a:xfrm>
              <a:off x="4235436" y="2804870"/>
              <a:ext cx="1860711" cy="1508086"/>
            </a:xfrm>
            <a:prstGeom prst="roundRect">
              <a:avLst>
                <a:gd name="adj" fmla="val 16670"/>
              </a:avLst>
            </a:prstGeom>
            <a:gradFill rotWithShape="1">
              <a:gsLst>
                <a:gs pos="0">
                  <a:srgbClr val="336699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336699"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336699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0900" h="88900"/>
              <a:bevelB w="88900" h="31750" prst="angle"/>
            </a:sp3d>
          </p:spPr>
        </p:sp>
        <p:sp>
          <p:nvSpPr>
            <p:cNvPr id="29" name="28 Rectángulo"/>
            <p:cNvSpPr/>
            <p:nvPr/>
          </p:nvSpPr>
          <p:spPr>
            <a:xfrm>
              <a:off x="4235436" y="2916594"/>
              <a:ext cx="2007244" cy="1360821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000" b="1" i="0" u="none" strike="noStrike" kern="1200" cap="all" spc="0" normalizeH="0" baseline="0" noProof="0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30" name="29 Rectángulo">
            <a:hlinkClick r:id="rId4" action="ppaction://hlinksldjump"/>
          </p:cNvPr>
          <p:cNvSpPr/>
          <p:nvPr/>
        </p:nvSpPr>
        <p:spPr>
          <a:xfrm>
            <a:off x="1081062" y="1509698"/>
            <a:ext cx="1774791" cy="68492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31 CuadroTexto"/>
          <p:cNvSpPr txBox="1"/>
          <p:nvPr/>
        </p:nvSpPr>
        <p:spPr>
          <a:xfrm>
            <a:off x="3779912" y="4071943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</a:rPr>
              <a:t> </a:t>
            </a:r>
            <a:r>
              <a:rPr lang="es-ES" b="1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CONTROL DE GESTIÒN</a:t>
            </a:r>
            <a:endParaRPr lang="en-US" b="1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19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ituación Presupuestario Institucional A.F.L. Programa 01 Armada Moneda Pesos ($),  Cierres Mensuales (OLAP)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25209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ituación Presupuestario Institucional A.F.L. Programa 01 Armada Moneda Pesos ($),  Cierres Mensuales (OLAP)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67956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ituación Presupuestario Institucional A.F.L. Programa 01 Armada Moneda Pesos ($),  Cierres Mensuales (OLAP)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78855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26743750"/>
              </p:ext>
            </p:extLst>
          </p:nvPr>
        </p:nvGraphicFramePr>
        <p:xfrm>
          <a:off x="107504" y="0"/>
          <a:ext cx="9036496" cy="6777372"/>
        </p:xfrm>
        <a:graphic>
          <a:graphicData uri="http://schemas.openxmlformats.org/presentationml/2006/ole">
            <p:oleObj spid="_x0000_s3126" name="Hoja de cálculo" r:id="rId3" imgW="16354543" imgH="15487690" progId="Excel.Sheet.8">
              <p:embed/>
            </p:oleObj>
          </a:graphicData>
        </a:graphic>
      </p:graphicFrame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404609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Objeto">
            <a:hlinkClick r:id="rId3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92954083"/>
              </p:ext>
            </p:extLst>
          </p:nvPr>
        </p:nvGraphicFramePr>
        <p:xfrm>
          <a:off x="611560" y="692695"/>
          <a:ext cx="7920880" cy="4665131"/>
        </p:xfrm>
        <a:graphic>
          <a:graphicData uri="http://schemas.openxmlformats.org/presentationml/2006/ole">
            <p:oleObj spid="_x0000_s4150" name="Hoja de cálculo" r:id="rId4" imgW="12706384" imgH="6229335" progId="Excel.Sheet.12">
              <p:embed/>
            </p:oleObj>
          </a:graphicData>
        </a:graphic>
      </p:graphicFrame>
      <p:sp>
        <p:nvSpPr>
          <p:cNvPr id="6" name="5 Flecha curvada hacia arriba">
            <a:hlinkClick r:id="rId3" action="ppaction://hlinksldjump"/>
          </p:cNvPr>
          <p:cNvSpPr/>
          <p:nvPr/>
        </p:nvSpPr>
        <p:spPr>
          <a:xfrm>
            <a:off x="8172400" y="6237312"/>
            <a:ext cx="421523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cxnSp>
        <p:nvCxnSpPr>
          <p:cNvPr id="7" name="6 Conector recto"/>
          <p:cNvCxnSpPr/>
          <p:nvPr/>
        </p:nvCxnSpPr>
        <p:spPr>
          <a:xfrm>
            <a:off x="1071538" y="5357826"/>
            <a:ext cx="74295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28</a:t>
            </a:fld>
            <a:endParaRPr lang="es-ES" dirty="0"/>
          </a:p>
        </p:txBody>
      </p:sp>
      <p:sp>
        <p:nvSpPr>
          <p:cNvPr id="8" name="7 Rectángulo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7524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/>
          <p:cNvSpPr>
            <a:spLocks noGrp="1" noChangeArrowheads="1"/>
          </p:cNvSpPr>
          <p:nvPr>
            <p:ph idx="1"/>
          </p:nvPr>
        </p:nvSpPr>
        <p:spPr bwMode="gray">
          <a:xfrm>
            <a:off x="1072964" y="1484784"/>
            <a:ext cx="6523371" cy="5040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I. </a:t>
            </a:r>
            <a:r>
              <a:rPr lang="es-CL" sz="18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ES" sz="18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7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123728" y="274638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Temario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8" name="AutoShape 6"/>
          <p:cNvSpPr txBox="1">
            <a:spLocks noChangeArrowheads="1"/>
          </p:cNvSpPr>
          <p:nvPr/>
        </p:nvSpPr>
        <p:spPr bwMode="gray">
          <a:xfrm>
            <a:off x="1043608" y="2492896"/>
            <a:ext cx="6552728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  <a:extLst/>
          </a:lstStyle>
          <a:p>
            <a:pPr algn="l"/>
            <a:r>
              <a:rPr lang="en-US" sz="1800" dirty="0"/>
              <a:t>II. </a:t>
            </a:r>
            <a:r>
              <a:rPr lang="es-ES" sz="1800" dirty="0" smtClean="0"/>
              <a:t>SISTEMAS DE APOYO TECNOLÓGICO (TI)</a:t>
            </a:r>
            <a:endParaRPr lang="es-ES" sz="1800" dirty="0"/>
          </a:p>
        </p:txBody>
      </p:sp>
      <p:sp>
        <p:nvSpPr>
          <p:cNvPr id="9" name="AutoShape 6"/>
          <p:cNvSpPr txBox="1">
            <a:spLocks noChangeArrowheads="1"/>
          </p:cNvSpPr>
          <p:nvPr/>
        </p:nvSpPr>
        <p:spPr bwMode="gray">
          <a:xfrm>
            <a:off x="1043608" y="3527198"/>
            <a:ext cx="6523372" cy="5447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72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endParaRPr lang="en-US" sz="1800" dirty="0" smtClean="0"/>
          </a:p>
          <a:p>
            <a:pPr algn="l"/>
            <a:r>
              <a:rPr lang="en-US" sz="1800" dirty="0" smtClean="0"/>
              <a:t>III</a:t>
            </a:r>
            <a:r>
              <a:rPr lang="en-US" sz="1800" dirty="0"/>
              <a:t>. </a:t>
            </a:r>
            <a:r>
              <a:rPr lang="en-US" sz="1800" dirty="0" smtClean="0"/>
              <a:t>S</a:t>
            </a:r>
            <a:r>
              <a:rPr lang="es-ES" sz="1800" dirty="0" smtClean="0"/>
              <a:t>istemaS de evaluación y control 	 </a:t>
            </a:r>
            <a:endParaRPr lang="es-ES" sz="1800" dirty="0"/>
          </a:p>
        </p:txBody>
      </p:sp>
      <p:sp>
        <p:nvSpPr>
          <p:cNvPr id="11" name="AutoShape 6"/>
          <p:cNvSpPr txBox="1">
            <a:spLocks noChangeArrowheads="1"/>
          </p:cNvSpPr>
          <p:nvPr/>
        </p:nvSpPr>
        <p:spPr bwMode="gray">
          <a:xfrm>
            <a:off x="1072964" y="4528748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err="1" smtClean="0"/>
              <a:t>iV</a:t>
            </a:r>
            <a:r>
              <a:rPr lang="en-US" sz="1800" dirty="0"/>
              <a:t>. </a:t>
            </a:r>
            <a:r>
              <a:rPr lang="es-ES" sz="1800" dirty="0" smtClean="0"/>
              <a:t>Evaluación de la ejecución anual.</a:t>
            </a:r>
            <a:endParaRPr lang="es-ES" sz="1800" dirty="0"/>
          </a:p>
        </p:txBody>
      </p:sp>
      <p:sp>
        <p:nvSpPr>
          <p:cNvPr id="12" name="AutoShape 6"/>
          <p:cNvSpPr txBox="1">
            <a:spLocks noChangeArrowheads="1"/>
          </p:cNvSpPr>
          <p:nvPr/>
        </p:nvSpPr>
        <p:spPr bwMode="gray">
          <a:xfrm>
            <a:off x="1043608" y="5373216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smtClean="0"/>
              <a:t>V</a:t>
            </a:r>
            <a:r>
              <a:rPr lang="en-US" sz="1800" dirty="0"/>
              <a:t>. </a:t>
            </a:r>
            <a:r>
              <a:rPr lang="es-ES" sz="1800" dirty="0" smtClean="0"/>
              <a:t>reflexiones finales.</a:t>
            </a:r>
            <a:endParaRPr lang="es-ES" sz="1800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6334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7 Grupo"/>
          <p:cNvGrpSpPr/>
          <p:nvPr/>
        </p:nvGrpSpPr>
        <p:grpSpPr>
          <a:xfrm>
            <a:off x="-396552" y="836712"/>
            <a:ext cx="8640960" cy="5916411"/>
            <a:chOff x="323528" y="116633"/>
            <a:chExt cx="8820472" cy="6505745"/>
          </a:xfrm>
        </p:grpSpPr>
        <p:pic>
          <p:nvPicPr>
            <p:cNvPr id="5" name="Picture 2" descr="\\DPADIVINFORMES\Users\DIRECPRESUPDIVINFORM\Desktop\TRABAJO\cte imas\ciclo presupuestrio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53333" r="53030"/>
            <a:stretch/>
          </p:blipFill>
          <p:spPr bwMode="auto">
            <a:xfrm>
              <a:off x="323528" y="260648"/>
              <a:ext cx="8537387" cy="6361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6 Elipse"/>
            <p:cNvSpPr/>
            <p:nvPr/>
          </p:nvSpPr>
          <p:spPr>
            <a:xfrm>
              <a:off x="7524328" y="116633"/>
              <a:ext cx="1619672" cy="144016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CL" dirty="0"/>
            </a:p>
          </p:txBody>
        </p:sp>
      </p:grp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55788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3" t="9802" r="1451" b="11775"/>
          <a:stretch/>
        </p:blipFill>
        <p:spPr bwMode="auto">
          <a:xfrm>
            <a:off x="107504" y="260648"/>
            <a:ext cx="8928992" cy="6408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95539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/>
          <p:cNvSpPr>
            <a:spLocks noGrp="1" noChangeArrowheads="1"/>
          </p:cNvSpPr>
          <p:nvPr>
            <p:ph idx="1"/>
          </p:nvPr>
        </p:nvSpPr>
        <p:spPr bwMode="gray">
          <a:xfrm>
            <a:off x="1072964" y="1484784"/>
            <a:ext cx="6523371" cy="50405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i="1" cap="all" dirty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I. </a:t>
            </a:r>
            <a:r>
              <a:rPr lang="es-CL" sz="1800" b="1" i="1" cap="all" dirty="0" smtClean="0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rPr>
              <a:t>contextualización</a:t>
            </a:r>
            <a:endParaRPr lang="es-ES" sz="1800" b="1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</a:endParaRPr>
          </a:p>
        </p:txBody>
      </p:sp>
      <p:sp>
        <p:nvSpPr>
          <p:cNvPr id="7" name="AutoShape 5"/>
          <p:cNvSpPr>
            <a:spLocks noGrp="1" noChangeArrowheads="1"/>
          </p:cNvSpPr>
          <p:nvPr>
            <p:ph type="title"/>
          </p:nvPr>
        </p:nvSpPr>
        <p:spPr bwMode="gray">
          <a:xfrm>
            <a:off x="2123728" y="274638"/>
            <a:ext cx="3960440" cy="85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56032" algn="ctr" defTabSz="1422400">
              <a:lnSpc>
                <a:spcPct val="90000"/>
              </a:lnSpc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600" i="1" cap="all" dirty="0" err="1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  <a:ea typeface="+mn-ea"/>
                <a:cs typeface="+mn-cs"/>
              </a:rPr>
              <a:t>Temario</a:t>
            </a:r>
            <a:endParaRPr lang="en-US" sz="3600" i="1" cap="all" dirty="0">
              <a:ln w="9000" cmpd="sng">
                <a:solidFill>
                  <a:srgbClr val="23115D">
                    <a:shade val="50000"/>
                    <a:satMod val="120000"/>
                  </a:srgbClr>
                </a:solidFill>
                <a:prstDash val="solid"/>
              </a:ln>
              <a:solidFill>
                <a:srgbClr val="C0C0C0">
                  <a:lumMod val="40000"/>
                  <a:lumOff val="60000"/>
                </a:srgbClr>
              </a:solidFill>
              <a:effectLst>
                <a:reflection blurRad="12700" stA="28000" endPos="45000" dist="1000" dir="5400000" sy="-100000" algn="bl" rotWithShape="0"/>
              </a:effectLst>
              <a:latin typeface="Verdana"/>
              <a:ea typeface="+mn-ea"/>
              <a:cs typeface="+mn-cs"/>
            </a:endParaRPr>
          </a:p>
        </p:txBody>
      </p:sp>
      <p:sp>
        <p:nvSpPr>
          <p:cNvPr id="8" name="AutoShape 6"/>
          <p:cNvSpPr txBox="1">
            <a:spLocks noChangeArrowheads="1"/>
          </p:cNvSpPr>
          <p:nvPr/>
        </p:nvSpPr>
        <p:spPr bwMode="gray">
          <a:xfrm>
            <a:off x="1043608" y="2492896"/>
            <a:ext cx="6552728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  <a:extLst/>
          </a:lstStyle>
          <a:p>
            <a:pPr algn="l"/>
            <a:r>
              <a:rPr lang="en-US" sz="1800" dirty="0"/>
              <a:t>II. </a:t>
            </a:r>
            <a:r>
              <a:rPr lang="es-ES" sz="1800" dirty="0" smtClean="0"/>
              <a:t>SISTEMAS DE APOYO TECNOLÓGICO (TI)</a:t>
            </a:r>
            <a:endParaRPr lang="es-ES" sz="1800" dirty="0"/>
          </a:p>
        </p:txBody>
      </p:sp>
      <p:sp>
        <p:nvSpPr>
          <p:cNvPr id="9" name="AutoShape 6"/>
          <p:cNvSpPr txBox="1">
            <a:spLocks noChangeArrowheads="1"/>
          </p:cNvSpPr>
          <p:nvPr/>
        </p:nvSpPr>
        <p:spPr bwMode="gray">
          <a:xfrm>
            <a:off x="1043608" y="3527198"/>
            <a:ext cx="6523372" cy="5447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72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endParaRPr lang="en-US" sz="1800" dirty="0" smtClean="0"/>
          </a:p>
          <a:p>
            <a:pPr algn="l"/>
            <a:r>
              <a:rPr lang="en-US" sz="1800" dirty="0" smtClean="0"/>
              <a:t>III</a:t>
            </a:r>
            <a:r>
              <a:rPr lang="en-US" sz="1800" dirty="0"/>
              <a:t>. </a:t>
            </a:r>
            <a:r>
              <a:rPr lang="en-US" sz="1800" dirty="0" smtClean="0"/>
              <a:t>S</a:t>
            </a:r>
            <a:r>
              <a:rPr lang="es-ES" sz="1800" dirty="0" smtClean="0"/>
              <a:t>istemaS de evaluación y control 	 </a:t>
            </a:r>
            <a:endParaRPr lang="es-ES" sz="1800" dirty="0"/>
          </a:p>
        </p:txBody>
      </p:sp>
      <p:sp>
        <p:nvSpPr>
          <p:cNvPr id="11" name="AutoShape 6"/>
          <p:cNvSpPr txBox="1">
            <a:spLocks noChangeArrowheads="1"/>
          </p:cNvSpPr>
          <p:nvPr/>
        </p:nvSpPr>
        <p:spPr bwMode="gray">
          <a:xfrm>
            <a:off x="1072964" y="4528748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shade val="51000"/>
                  <a:satMod val="130000"/>
                  <a:alpha val="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err="1" smtClean="0"/>
              <a:t>iV</a:t>
            </a:r>
            <a:r>
              <a:rPr lang="en-US" sz="1800" dirty="0"/>
              <a:t>. </a:t>
            </a:r>
            <a:r>
              <a:rPr lang="es-ES" sz="1800" dirty="0" smtClean="0"/>
              <a:t>Evaluación de la ejecución anual.</a:t>
            </a:r>
            <a:endParaRPr lang="es-ES" sz="1800" dirty="0"/>
          </a:p>
        </p:txBody>
      </p:sp>
      <p:sp>
        <p:nvSpPr>
          <p:cNvPr id="12" name="AutoShape 6"/>
          <p:cNvSpPr txBox="1">
            <a:spLocks noChangeArrowheads="1"/>
          </p:cNvSpPr>
          <p:nvPr/>
        </p:nvSpPr>
        <p:spPr bwMode="gray">
          <a:xfrm>
            <a:off x="1043608" y="5373216"/>
            <a:ext cx="6403863" cy="4844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9000">
                <a:srgbClr val="33669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33669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lat" dir="t"/>
          </a:scene3d>
          <a:sp3d prstMaterial="dkEdge">
            <a:bevelT w="120900" h="88900"/>
            <a:bevelB w="88900" h="31750" prst="angle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indent="-256032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1200" b="1" i="1" cap="all">
                <a:ln w="9000" cmpd="sng">
                  <a:solidFill>
                    <a:srgbClr val="23115D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C0C0">
                    <a:lumMod val="40000"/>
                    <a:lumOff val="6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Verdana"/>
              </a:defRPr>
            </a:lvl1pPr>
            <a:lvl2pPr marL="621792" lvl="1" indent="-228600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/>
            </a:lvl2pPr>
            <a:lvl3pPr marL="859536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/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/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/>
            </a:lvl5pPr>
            <a:lvl6pPr marL="16002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/>
            </a:lvl6pPr>
            <a:lvl7pPr marL="18288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7pPr>
            <a:lvl8pPr marL="20574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/>
            </a:lvl8pPr>
            <a:lvl9pPr marL="2286000" indent="-228600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baseline="0"/>
            </a:lvl9pPr>
          </a:lstStyle>
          <a:p>
            <a:pPr algn="l"/>
            <a:r>
              <a:rPr lang="en-US" sz="1800" dirty="0" smtClean="0"/>
              <a:t>V</a:t>
            </a:r>
            <a:r>
              <a:rPr lang="en-US" sz="1800" dirty="0"/>
              <a:t>. </a:t>
            </a:r>
            <a:r>
              <a:rPr lang="es-ES" sz="1800" dirty="0" smtClean="0"/>
              <a:t>reflexiones finales.</a:t>
            </a:r>
            <a:endParaRPr lang="es-ES" sz="1800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6334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3074" name="Picture 2" descr="\\DPADIVINFORMES\Users\DIRECPRESUPDIVINFORM\Desktop\TRABAJO\cte imas\ciclo presupuestrio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652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60232" y="4149080"/>
            <a:ext cx="1512168" cy="108012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" name="3 CuadroTexto"/>
          <p:cNvSpPr txBox="1"/>
          <p:nvPr/>
        </p:nvSpPr>
        <p:spPr>
          <a:xfrm>
            <a:off x="701270" y="1052736"/>
            <a:ext cx="74888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b="1" dirty="0"/>
              <a:t>C</a:t>
            </a:r>
            <a:r>
              <a:rPr lang="es-CL" sz="2000" b="1" dirty="0" smtClean="0"/>
              <a:t>omo </a:t>
            </a:r>
            <a:r>
              <a:rPr lang="es-CL" sz="2000" b="1" dirty="0"/>
              <a:t>se ve en la </a:t>
            </a:r>
            <a:r>
              <a:rPr lang="es-CL" sz="2000" b="1" dirty="0" smtClean="0"/>
              <a:t>fotografía de fondo, </a:t>
            </a:r>
            <a:r>
              <a:rPr lang="es-CL" sz="2000" b="1" dirty="0"/>
              <a:t>el proceso presupuestario es cíclico. Si el fin del proceso, es la Evaluación Anual de la Ejecución Presupuestaria  que se envía a la  DIPRES, realmente es el inicio para el proceso de formulación y aprobación de un nuevo presupuesto.</a:t>
            </a:r>
          </a:p>
          <a:p>
            <a:pPr algn="just"/>
            <a:endParaRPr lang="es-CL" sz="2000" b="1" dirty="0"/>
          </a:p>
          <a:p>
            <a:pPr algn="just"/>
            <a:r>
              <a:rPr lang="es-CL" sz="2000" b="1" dirty="0"/>
              <a:t>	Lo anterior es fundamental para </a:t>
            </a:r>
            <a:r>
              <a:rPr lang="es-CL" sz="2000" b="1" dirty="0" smtClean="0"/>
              <a:t>el proceso de  </a:t>
            </a:r>
            <a:r>
              <a:rPr lang="es-CL" sz="2000" b="1" dirty="0"/>
              <a:t>formulación, que considera el cumplimiento o no de los objetivos durante la ejecución presupuestaria, permitiendo así,  hacer foco en nuevos objetivos o retomar procesos  anteriores que no se lograron ejecutar dentro de un año presupuestario.</a:t>
            </a:r>
          </a:p>
          <a:p>
            <a:pPr algn="just"/>
            <a:endParaRPr lang="es-CL" sz="2000" b="1" dirty="0"/>
          </a:p>
          <a:p>
            <a:pPr algn="just"/>
            <a:r>
              <a:rPr lang="es-CL" sz="2000" b="1" dirty="0"/>
              <a:t>	</a:t>
            </a:r>
            <a:r>
              <a:rPr lang="es-C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lo tanto, cuando se lleva  a cabo alguna de las etapas del  ciclo presupuestario, jamás se debe perder de vista la etapa que lo antecede.</a:t>
            </a:r>
          </a:p>
        </p:txBody>
      </p:sp>
      <p:sp>
        <p:nvSpPr>
          <p:cNvPr id="7" name="AutoShape 6"/>
          <p:cNvSpPr txBox="1">
            <a:spLocks noChangeArrowheads="1"/>
          </p:cNvSpPr>
          <p:nvPr/>
        </p:nvSpPr>
        <p:spPr bwMode="gray">
          <a:xfrm>
            <a:off x="274957" y="31044"/>
            <a:ext cx="8424936" cy="48442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9EFF"/>
              </a:gs>
              <a:gs pos="17000">
                <a:srgbClr val="85C2FF"/>
              </a:gs>
              <a:gs pos="37000">
                <a:srgbClr val="C4D6EB"/>
              </a:gs>
              <a:gs pos="88000">
                <a:srgbClr val="FFEBFA"/>
              </a:gs>
              <a:gs pos="100000">
                <a:srgbClr val="FFEBFA"/>
              </a:gs>
            </a:gsLst>
            <a:lin ang="0" scaled="1"/>
          </a:gradFill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vert="horz" wrap="none" anchor="ctr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en-US" sz="2400" b="1" dirty="0" smtClean="0">
                <a:latin typeface="Calibri" pitchFamily="34" charset="0"/>
              </a:rPr>
              <a:t>V. </a:t>
            </a:r>
            <a:r>
              <a:rPr lang="es-ES" sz="2400" b="1" dirty="0" smtClean="0">
                <a:latin typeface="Calibri" pitchFamily="34" charset="0"/>
              </a:rPr>
              <a:t>Conclusiones.</a:t>
            </a:r>
            <a:endParaRPr lang="es-ES" sz="2400" b="1" dirty="0">
              <a:latin typeface="Calibri" pitchFamily="34" charset="0"/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39403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\\DPADIVINFORMES\Users\DIRECPRESUPDIVINFORM\Desktop\TRABAJO\CONTROL\VARIOS\Fotografías presentaciones\blancoencabezand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95736" y="2291388"/>
            <a:ext cx="4320480" cy="15696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s-CL" sz="9600" dirty="0" smtClean="0">
                <a:effectLst>
                  <a:reflection blurRad="6350" stA="55000" endA="300" endPos="45500" dir="5400000" sy="-100000" algn="bl" rotWithShape="0"/>
                </a:effectLst>
                <a:latin typeface="Cambria Math" pitchFamily="18" charset="0"/>
                <a:ea typeface="Cambria Math" pitchFamily="18" charset="0"/>
              </a:rPr>
              <a:t>FIN</a:t>
            </a:r>
            <a:endParaRPr lang="es-CL" sz="9600" dirty="0">
              <a:effectLst>
                <a:reflection blurRad="6350" stA="55000" endA="300" endPos="45500" dir="5400000" sy="-100000" algn="bl" rotWithShape="0"/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79619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re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2690</TotalTime>
  <Words>774</Words>
  <Application>Microsoft Office PowerPoint</Application>
  <PresentationFormat>Presentación en pantalla (4:3)</PresentationFormat>
  <Paragraphs>216</Paragraphs>
  <Slides>34</Slides>
  <Notes>2</Notes>
  <HiddenSlides>19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Concurrencia</vt:lpstr>
      <vt:lpstr>Hoja de cálculo</vt:lpstr>
      <vt:lpstr>EJECUCIÓN Y CONTROL PRESUPUESTARIO </vt:lpstr>
      <vt:lpstr>Temario</vt:lpstr>
      <vt:lpstr>Temario</vt:lpstr>
      <vt:lpstr>Orgánica</vt:lpstr>
      <vt:lpstr>Principales funciones</vt:lpstr>
      <vt:lpstr>Diapositiva 6</vt:lpstr>
      <vt:lpstr>referencias</vt:lpstr>
      <vt:lpstr>CONCEPTOS</vt:lpstr>
      <vt:lpstr>TECNICISMOS</vt:lpstr>
      <vt:lpstr>INTERACCIÓN técnica 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Temario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Temario</vt:lpstr>
      <vt:lpstr>Diapositiva 30</vt:lpstr>
      <vt:lpstr>Diapositiva 31</vt:lpstr>
      <vt:lpstr>Temario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131 Div Control Gestión EC VIDAL</dc:creator>
  <cp:lastModifiedBy>14041523-5</cp:lastModifiedBy>
  <cp:revision>215</cp:revision>
  <cp:lastPrinted>2014-07-22T13:33:32Z</cp:lastPrinted>
  <dcterms:created xsi:type="dcterms:W3CDTF">2014-07-02T18:45:29Z</dcterms:created>
  <dcterms:modified xsi:type="dcterms:W3CDTF">2022-07-29T12:05:05Z</dcterms:modified>
</cp:coreProperties>
</file>