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6"/>
  </p:notesMasterIdLst>
  <p:sldIdLst>
    <p:sldId id="383" r:id="rId2"/>
    <p:sldId id="384" r:id="rId3"/>
    <p:sldId id="369" r:id="rId4"/>
    <p:sldId id="373" r:id="rId5"/>
    <p:sldId id="260" r:id="rId6"/>
    <p:sldId id="376" r:id="rId7"/>
    <p:sldId id="377" r:id="rId8"/>
    <p:sldId id="378" r:id="rId9"/>
    <p:sldId id="261" r:id="rId10"/>
    <p:sldId id="379" r:id="rId11"/>
    <p:sldId id="268" r:id="rId12"/>
    <p:sldId id="380" r:id="rId13"/>
    <p:sldId id="381" r:id="rId14"/>
    <p:sldId id="371" r:id="rId1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6327"/>
  </p:normalViewPr>
  <p:slideViewPr>
    <p:cSldViewPr snapToGrid="0" snapToObjects="1">
      <p:cViewPr varScale="1">
        <p:scale>
          <a:sx n="108" d="100"/>
          <a:sy n="108" d="100"/>
        </p:scale>
        <p:origin x="6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00055D-229D-C54D-9BC4-CD3D0D674D86}" type="datetimeFigureOut">
              <a:rPr lang="es-CL" smtClean="0"/>
              <a:t>06-02-23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BA5793-1712-254E-95AC-E2CA4A0EFBB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746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11400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13579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66101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8251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89438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51678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16561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56405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33769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3791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0367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0" y="6041267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  <a:prstGeom prst="rect">
            <a:avLst/>
          </a:prstGeo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06-02-23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75223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06-02-23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8802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25ED48-B20A-4EF6-ABBA-1DA493907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304189-DEF0-4B46-8429-639D0E672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06-02-23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EA6127D-20BE-4723-8CC3-BA9207AF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4D1066B-B6E5-4086-BE06-F829E5298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15836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  <a:prstGeom prst="rect">
            <a:avLst/>
          </a:prstGeo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06-02-23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74691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06-02-23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77651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06-02-23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prstGeom prst="rect">
            <a:avLst/>
          </a:prstGeo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prstGeom prst="rect">
            <a:avLst/>
          </a:prstGeo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580673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06-02-23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3622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06-02-23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57144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06-02-23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014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06-02-23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  <a:prstGeom prst="rect">
            <a:avLst/>
          </a:prstGeo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prstGeom prst="rect">
            <a:avLst/>
          </a:prstGeo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155065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06-02-23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3765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  <a:prstGeom prst="rect">
            <a:avLst/>
          </a:prstGeo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06-02-23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884735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F699D-1671-4D7B-8D25-8AB546740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0BE5CB0-1D38-46D8-B4DC-DEDCA08A3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06-02-23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D1F2CE3-2990-4825-BB8F-F0B2869E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9778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06-02-23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2192000" cy="8367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0" y="6613332"/>
            <a:ext cx="12192000" cy="24466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  <p:extLst>
      <p:ext uri="{BB962C8B-B14F-4D97-AF65-F5344CB8AC3E}">
        <p14:creationId xmlns:p14="http://schemas.microsoft.com/office/powerpoint/2010/main" val="3430604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0.png"/><Relationship Id="rId7" Type="http://schemas.openxmlformats.org/officeDocument/2006/relationships/image" Target="../media/image9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70.png"/><Relationship Id="rId4" Type="http://schemas.openxmlformats.org/officeDocument/2006/relationships/image" Target="../media/image6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5" Type="http://schemas.openxmlformats.org/officeDocument/2006/relationships/image" Target="../media/image130.png"/><Relationship Id="rId4" Type="http://schemas.openxmlformats.org/officeDocument/2006/relationships/image" Target="../media/image1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5" Type="http://schemas.openxmlformats.org/officeDocument/2006/relationships/image" Target="../media/image130.png"/><Relationship Id="rId4" Type="http://schemas.openxmlformats.org/officeDocument/2006/relationships/image" Target="../media/image120.png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11" Type="http://schemas.openxmlformats.org/officeDocument/2006/relationships/image" Target="../media/image20.png"/><Relationship Id="rId5" Type="http://schemas.openxmlformats.org/officeDocument/2006/relationships/image" Target="../media/image130.png"/><Relationship Id="rId10" Type="http://schemas.openxmlformats.org/officeDocument/2006/relationships/image" Target="../media/image19.png"/><Relationship Id="rId4" Type="http://schemas.openxmlformats.org/officeDocument/2006/relationships/image" Target="../media/image120.png"/><Relationship Id="rId9" Type="http://schemas.openxmlformats.org/officeDocument/2006/relationships/image" Target="../media/image18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12" Type="http://schemas.openxmlformats.org/officeDocument/2006/relationships/image" Target="../media/image18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11" Type="http://schemas.openxmlformats.org/officeDocument/2006/relationships/image" Target="../media/image21.png"/><Relationship Id="rId5" Type="http://schemas.openxmlformats.org/officeDocument/2006/relationships/image" Target="../media/image130.png"/><Relationship Id="rId10" Type="http://schemas.openxmlformats.org/officeDocument/2006/relationships/image" Target="../media/image20.png"/><Relationship Id="rId4" Type="http://schemas.openxmlformats.org/officeDocument/2006/relationships/image" Target="../media/image120.png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13" Type="http://schemas.openxmlformats.org/officeDocument/2006/relationships/image" Target="../media/image180.png"/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11" Type="http://schemas.openxmlformats.org/officeDocument/2006/relationships/image" Target="../media/image7.png"/><Relationship Id="rId5" Type="http://schemas.openxmlformats.org/officeDocument/2006/relationships/image" Target="../media/image130.png"/><Relationship Id="rId10" Type="http://schemas.openxmlformats.org/officeDocument/2006/relationships/image" Target="../media/image20.png"/><Relationship Id="rId4" Type="http://schemas.openxmlformats.org/officeDocument/2006/relationships/image" Target="../media/image120.png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0.png"/><Relationship Id="rId5" Type="http://schemas.openxmlformats.org/officeDocument/2006/relationships/image" Target="../media/image220.png"/><Relationship Id="rId4" Type="http://schemas.openxmlformats.org/officeDocument/2006/relationships/image" Target="../media/image2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0" y="2898522"/>
            <a:ext cx="1219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1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Física II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1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2023</a:t>
            </a:r>
          </a:p>
        </p:txBody>
      </p:sp>
      <p:pic>
        <p:nvPicPr>
          <p:cNvPr id="8" name="Imagen 3">
            <a:extLst>
              <a:ext uri="{FF2B5EF4-FFF2-40B4-BE49-F238E27FC236}">
                <a16:creationId xmlns:a16="http://schemas.microsoft.com/office/drawing/2014/main" id="{DE59ECFF-11E1-CA49-B9AF-025DE0F66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908720"/>
            <a:ext cx="1721827" cy="198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5994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0048D5-42C2-5F4E-BAB0-9988FB101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Sobre video…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7787FE3-1C34-7745-9FBF-FC8FA93D3A2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¿Dudas? ¿Comentarios?...</a:t>
            </a:r>
          </a:p>
        </p:txBody>
      </p:sp>
    </p:spTree>
    <p:extLst>
      <p:ext uri="{BB962C8B-B14F-4D97-AF65-F5344CB8AC3E}">
        <p14:creationId xmlns:p14="http://schemas.microsoft.com/office/powerpoint/2010/main" val="161033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EF9B958-491E-45ED-9A50-452231168606}"/>
              </a:ext>
            </a:extLst>
          </p:cNvPr>
          <p:cNvSpPr txBox="1"/>
          <p:nvPr/>
        </p:nvSpPr>
        <p:spPr>
          <a:xfrm>
            <a:off x="407368" y="548680"/>
            <a:ext cx="113772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“Un automóvil que viajaba a gran </a:t>
            </a:r>
            <a:r>
              <a:rPr kumimoji="0" lang="es-CL" sz="24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velocidad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colisionó con una pared de gran </a:t>
            </a:r>
            <a:r>
              <a:rPr kumimoji="0" lang="es-CL" sz="24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masa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, provocando graves lesiones en su conductor. Los investigadores notaron que los frenos fueron accionados tardíamente, puesto que la </a:t>
            </a:r>
            <a:r>
              <a:rPr kumimoji="0" lang="es-CL" sz="24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aceleración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efectuada no fue capaz de detener el movimiento del automóvil antes de alcanzar la pared. La </a:t>
            </a:r>
            <a:r>
              <a:rPr kumimoji="0" lang="es-CL" sz="24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que ejerció la pared sobre el automóvil fue tal que produjo una gran deformación del vehículo. Afortunadamente, una persona observó el </a:t>
            </a:r>
            <a:r>
              <a:rPr kumimoji="0" lang="es-CL" sz="24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desplazamiento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del automóvil, dando aviso oportunamente a los servicios de emergencia”. De las cantidades subrayadas, ¿cuál(es) no corresponde(n) a una cantidad vectorial?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BEFF0331-4421-4AF6-BCFC-CD5746D97DED}"/>
              </a:ext>
            </a:extLst>
          </p:cNvPr>
          <p:cNvSpPr txBox="1"/>
          <p:nvPr/>
        </p:nvSpPr>
        <p:spPr>
          <a:xfrm>
            <a:off x="839416" y="3653730"/>
            <a:ext cx="5156604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vectoriales.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escalares.</a:t>
            </a:r>
            <a:endParaRPr kumimoji="0" lang="es-CL" sz="24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Solo la masa.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masa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velocidad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endParaRPr kumimoji="0" lang="es-CL" sz="24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621AB25C-D640-482C-B716-708212D9D78F}"/>
              </a:ext>
            </a:extLst>
          </p:cNvPr>
          <p:cNvGrpSpPr/>
          <p:nvPr/>
        </p:nvGrpSpPr>
        <p:grpSpPr>
          <a:xfrm>
            <a:off x="6312624" y="4005064"/>
            <a:ext cx="5400000" cy="2016224"/>
            <a:chOff x="6096600" y="3645024"/>
            <a:chExt cx="5400000" cy="2016224"/>
          </a:xfrm>
        </p:grpSpPr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D2AAC7B0-F9A8-45E6-8A81-AC404BA94CAD}"/>
                </a:ext>
              </a:extLst>
            </p:cNvPr>
            <p:cNvSpPr/>
            <p:nvPr/>
          </p:nvSpPr>
          <p:spPr>
            <a:xfrm>
              <a:off x="10128448" y="3645024"/>
              <a:ext cx="432048" cy="1584173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pic>
          <p:nvPicPr>
            <p:cNvPr id="4" name="Gráfico 3" descr="Coche">
              <a:extLst>
                <a:ext uri="{FF2B5EF4-FFF2-40B4-BE49-F238E27FC236}">
                  <a16:creationId xmlns:a16="http://schemas.microsoft.com/office/drawing/2014/main" id="{1A275490-766D-41D5-97FD-835084C93E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176120" y="4077072"/>
              <a:ext cx="1584176" cy="1584176"/>
            </a:xfrm>
            <a:prstGeom prst="rect">
              <a:avLst/>
            </a:prstGeom>
          </p:spPr>
        </p:pic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74B818AA-9D39-4FDD-A7A0-F9BEAD7FFB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6600" y="5229200"/>
              <a:ext cx="54000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de flecha 9">
              <a:extLst>
                <a:ext uri="{FF2B5EF4-FFF2-40B4-BE49-F238E27FC236}">
                  <a16:creationId xmlns:a16="http://schemas.microsoft.com/office/drawing/2014/main" id="{AA0E63D3-C5BD-4CF3-8298-A8D8B675F4EF}"/>
                </a:ext>
              </a:extLst>
            </p:cNvPr>
            <p:cNvCxnSpPr/>
            <p:nvPr/>
          </p:nvCxnSpPr>
          <p:spPr>
            <a:xfrm>
              <a:off x="7032104" y="4293096"/>
              <a:ext cx="1512168" cy="0"/>
            </a:xfrm>
            <a:prstGeom prst="straightConnector1">
              <a:avLst/>
            </a:prstGeom>
            <a:ln w="15875">
              <a:solidFill>
                <a:srgbClr val="00456F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09378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-11912" y="2636912"/>
            <a:ext cx="1219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Vectores: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Características de un vector</a:t>
            </a:r>
          </a:p>
        </p:txBody>
      </p:sp>
    </p:spTree>
    <p:extLst>
      <p:ext uri="{BB962C8B-B14F-4D97-AF65-F5344CB8AC3E}">
        <p14:creationId xmlns:p14="http://schemas.microsoft.com/office/powerpoint/2010/main" val="2454352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97539" y="2021618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Marcador de contenido 2">
            <a:extLst>
              <a:ext uri="{FF2B5EF4-FFF2-40B4-BE49-F238E27FC236}">
                <a16:creationId xmlns:a16="http://schemas.microsoft.com/office/drawing/2014/main" id="{C1E150D8-C355-4CED-BF9F-A8640D7130DA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Características de un vector</a:t>
            </a:r>
          </a:p>
        </p:txBody>
      </p:sp>
    </p:spTree>
    <p:extLst>
      <p:ext uri="{BB962C8B-B14F-4D97-AF65-F5344CB8AC3E}">
        <p14:creationId xmlns:p14="http://schemas.microsoft.com/office/powerpoint/2010/main" val="416428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97539" y="2021618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0A2536E5-631B-4567-B13B-15DA9BE861F8}"/>
              </a:ext>
            </a:extLst>
          </p:cNvPr>
          <p:cNvCxnSpPr>
            <a:cxnSpLocks/>
          </p:cNvCxnSpPr>
          <p:nvPr/>
        </p:nvCxnSpPr>
        <p:spPr>
          <a:xfrm flipV="1">
            <a:off x="1620060" y="1508135"/>
            <a:ext cx="2088232" cy="1908212"/>
          </a:xfrm>
          <a:prstGeom prst="straightConnector1">
            <a:avLst/>
          </a:prstGeom>
          <a:ln w="12700">
            <a:prstDash val="dash"/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/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</m:d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adroTexto 17">
            <a:extLst>
              <a:ext uri="{FF2B5EF4-FFF2-40B4-BE49-F238E27FC236}">
                <a16:creationId xmlns:a16="http://schemas.microsoft.com/office/drawing/2014/main" id="{4AF67F80-153D-420E-AE03-360230312C0A}"/>
              </a:ext>
            </a:extLst>
          </p:cNvPr>
          <p:cNvSpPr txBox="1"/>
          <p:nvPr/>
        </p:nvSpPr>
        <p:spPr>
          <a:xfrm>
            <a:off x="555146" y="1766600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910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Magnitud</a:t>
            </a:r>
          </a:p>
        </p:txBody>
      </p:sp>
      <p:sp>
        <p:nvSpPr>
          <p:cNvPr id="19" name="Marcador de contenido 2">
            <a:extLst>
              <a:ext uri="{FF2B5EF4-FFF2-40B4-BE49-F238E27FC236}">
                <a16:creationId xmlns:a16="http://schemas.microsoft.com/office/drawing/2014/main" id="{81623916-A1FB-4DAE-A4E1-33B29B027C58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Características de un vector</a:t>
            </a:r>
          </a:p>
        </p:txBody>
      </p:sp>
    </p:spTree>
    <p:extLst>
      <p:ext uri="{BB962C8B-B14F-4D97-AF65-F5344CB8AC3E}">
        <p14:creationId xmlns:p14="http://schemas.microsoft.com/office/powerpoint/2010/main" val="2543332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97539" y="2021618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0A2536E5-631B-4567-B13B-15DA9BE861F8}"/>
              </a:ext>
            </a:extLst>
          </p:cNvPr>
          <p:cNvCxnSpPr>
            <a:cxnSpLocks/>
          </p:cNvCxnSpPr>
          <p:nvPr/>
        </p:nvCxnSpPr>
        <p:spPr>
          <a:xfrm flipV="1">
            <a:off x="1620060" y="1508135"/>
            <a:ext cx="2088232" cy="1908212"/>
          </a:xfrm>
          <a:prstGeom prst="straightConnector1">
            <a:avLst/>
          </a:prstGeom>
          <a:ln w="12700">
            <a:prstDash val="dash"/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/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</m:d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adroTexto 17">
            <a:extLst>
              <a:ext uri="{FF2B5EF4-FFF2-40B4-BE49-F238E27FC236}">
                <a16:creationId xmlns:a16="http://schemas.microsoft.com/office/drawing/2014/main" id="{4AF67F80-153D-420E-AE03-360230312C0A}"/>
              </a:ext>
            </a:extLst>
          </p:cNvPr>
          <p:cNvSpPr txBox="1"/>
          <p:nvPr/>
        </p:nvSpPr>
        <p:spPr>
          <a:xfrm>
            <a:off x="555146" y="1766600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910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Magnitud</a:t>
            </a:r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D088FBE2-7F7F-4BAC-B580-28B48AAC7FFB}"/>
              </a:ext>
            </a:extLst>
          </p:cNvPr>
          <p:cNvCxnSpPr>
            <a:cxnSpLocks/>
          </p:cNvCxnSpPr>
          <p:nvPr/>
        </p:nvCxnSpPr>
        <p:spPr>
          <a:xfrm>
            <a:off x="1853713" y="3956407"/>
            <a:ext cx="2226490" cy="1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rco 22">
            <a:extLst>
              <a:ext uri="{FF2B5EF4-FFF2-40B4-BE49-F238E27FC236}">
                <a16:creationId xmlns:a16="http://schemas.microsoft.com/office/drawing/2014/main" id="{23C77FEE-A1C8-4656-B3A6-E08C5D074D09}"/>
              </a:ext>
            </a:extLst>
          </p:cNvPr>
          <p:cNvSpPr/>
          <p:nvPr/>
        </p:nvSpPr>
        <p:spPr>
          <a:xfrm>
            <a:off x="2081608" y="3510516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70FEF538-E0EB-436D-AC5F-185FA048B8FE}"/>
                  </a:ext>
                </a:extLst>
              </p:cNvPr>
              <p:cNvSpPr txBox="1"/>
              <p:nvPr/>
            </p:nvSpPr>
            <p:spPr>
              <a:xfrm>
                <a:off x="2400793" y="3591509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70FEF538-E0EB-436D-AC5F-185FA048B8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0793" y="3591509"/>
                <a:ext cx="311880" cy="43088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CuadroTexto 24">
            <a:extLst>
              <a:ext uri="{FF2B5EF4-FFF2-40B4-BE49-F238E27FC236}">
                <a16:creationId xmlns:a16="http://schemas.microsoft.com/office/drawing/2014/main" id="{8772CD8D-7805-4A33-BEAC-9D8733D9F47D}"/>
              </a:ext>
            </a:extLst>
          </p:cNvPr>
          <p:cNvSpPr txBox="1"/>
          <p:nvPr/>
        </p:nvSpPr>
        <p:spPr>
          <a:xfrm>
            <a:off x="2160193" y="4025214"/>
            <a:ext cx="13965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910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Dirección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3F40D1CD-9F22-4518-B96B-902935D8B127}"/>
              </a:ext>
            </a:extLst>
          </p:cNvPr>
          <p:cNvSpPr txBox="1"/>
          <p:nvPr/>
        </p:nvSpPr>
        <p:spPr>
          <a:xfrm>
            <a:off x="638122" y="4537338"/>
            <a:ext cx="38372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 ángulo que forma el vector respecto a alguna referencia, define su dirección</a:t>
            </a:r>
          </a:p>
        </p:txBody>
      </p:sp>
      <p:sp>
        <p:nvSpPr>
          <p:cNvPr id="19" name="Marcador de contenido 2">
            <a:extLst>
              <a:ext uri="{FF2B5EF4-FFF2-40B4-BE49-F238E27FC236}">
                <a16:creationId xmlns:a16="http://schemas.microsoft.com/office/drawing/2014/main" id="{81623916-A1FB-4DAE-A4E1-33B29B027C58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Características de un vector</a:t>
            </a:r>
          </a:p>
        </p:txBody>
      </p:sp>
    </p:spTree>
    <p:extLst>
      <p:ext uri="{BB962C8B-B14F-4D97-AF65-F5344CB8AC3E}">
        <p14:creationId xmlns:p14="http://schemas.microsoft.com/office/powerpoint/2010/main" val="11718148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97539" y="2021618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27BCE62-A4D8-4913-AA59-F07A7519E23F}"/>
              </a:ext>
            </a:extLst>
          </p:cNvPr>
          <p:cNvCxnSpPr/>
          <p:nvPr/>
        </p:nvCxnSpPr>
        <p:spPr>
          <a:xfrm flipV="1">
            <a:off x="5832528" y="148478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0A2536E5-631B-4567-B13B-15DA9BE861F8}"/>
              </a:ext>
            </a:extLst>
          </p:cNvPr>
          <p:cNvCxnSpPr>
            <a:cxnSpLocks/>
          </p:cNvCxnSpPr>
          <p:nvPr/>
        </p:nvCxnSpPr>
        <p:spPr>
          <a:xfrm flipV="1">
            <a:off x="1620060" y="1508135"/>
            <a:ext cx="2088232" cy="1908212"/>
          </a:xfrm>
          <a:prstGeom prst="straightConnector1">
            <a:avLst/>
          </a:prstGeom>
          <a:ln w="12700">
            <a:prstDash val="dash"/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6B00E2A3-32E3-4303-B7D5-FA2211E3905E}"/>
              </a:ext>
            </a:extLst>
          </p:cNvPr>
          <p:cNvCxnSpPr>
            <a:cxnSpLocks/>
          </p:cNvCxnSpPr>
          <p:nvPr/>
        </p:nvCxnSpPr>
        <p:spPr>
          <a:xfrm rot="16200000" flipV="1">
            <a:off x="8604836" y="1790728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/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</m:d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adroTexto 17">
            <a:extLst>
              <a:ext uri="{FF2B5EF4-FFF2-40B4-BE49-F238E27FC236}">
                <a16:creationId xmlns:a16="http://schemas.microsoft.com/office/drawing/2014/main" id="{4AF67F80-153D-420E-AE03-360230312C0A}"/>
              </a:ext>
            </a:extLst>
          </p:cNvPr>
          <p:cNvSpPr txBox="1"/>
          <p:nvPr/>
        </p:nvSpPr>
        <p:spPr>
          <a:xfrm>
            <a:off x="555146" y="1766600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910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Magnitud</a:t>
            </a:r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D088FBE2-7F7F-4BAC-B580-28B48AAC7FFB}"/>
              </a:ext>
            </a:extLst>
          </p:cNvPr>
          <p:cNvCxnSpPr>
            <a:cxnSpLocks/>
          </p:cNvCxnSpPr>
          <p:nvPr/>
        </p:nvCxnSpPr>
        <p:spPr>
          <a:xfrm>
            <a:off x="1853713" y="3956407"/>
            <a:ext cx="2226490" cy="1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rco 22">
            <a:extLst>
              <a:ext uri="{FF2B5EF4-FFF2-40B4-BE49-F238E27FC236}">
                <a16:creationId xmlns:a16="http://schemas.microsoft.com/office/drawing/2014/main" id="{23C77FEE-A1C8-4656-B3A6-E08C5D074D09}"/>
              </a:ext>
            </a:extLst>
          </p:cNvPr>
          <p:cNvSpPr/>
          <p:nvPr/>
        </p:nvSpPr>
        <p:spPr>
          <a:xfrm>
            <a:off x="2081608" y="3510516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70FEF538-E0EB-436D-AC5F-185FA048B8FE}"/>
                  </a:ext>
                </a:extLst>
              </p:cNvPr>
              <p:cNvSpPr txBox="1"/>
              <p:nvPr/>
            </p:nvSpPr>
            <p:spPr>
              <a:xfrm>
                <a:off x="2400793" y="3591509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70FEF538-E0EB-436D-AC5F-185FA048B8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0793" y="3591509"/>
                <a:ext cx="311880" cy="43088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CuadroTexto 24">
            <a:extLst>
              <a:ext uri="{FF2B5EF4-FFF2-40B4-BE49-F238E27FC236}">
                <a16:creationId xmlns:a16="http://schemas.microsoft.com/office/drawing/2014/main" id="{8772CD8D-7805-4A33-BEAC-9D8733D9F47D}"/>
              </a:ext>
            </a:extLst>
          </p:cNvPr>
          <p:cNvSpPr txBox="1"/>
          <p:nvPr/>
        </p:nvSpPr>
        <p:spPr>
          <a:xfrm>
            <a:off x="2160193" y="4025214"/>
            <a:ext cx="13965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910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Dirección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3F40D1CD-9F22-4518-B96B-902935D8B127}"/>
              </a:ext>
            </a:extLst>
          </p:cNvPr>
          <p:cNvSpPr txBox="1"/>
          <p:nvPr/>
        </p:nvSpPr>
        <p:spPr>
          <a:xfrm>
            <a:off x="638122" y="4537338"/>
            <a:ext cx="38372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 ángulo que forma el vector respecto a alguna referencia, define su dirección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CF672671-F9A1-4006-BD31-081FB3F62EE7}"/>
                  </a:ext>
                </a:extLst>
              </p:cNvPr>
              <p:cNvSpPr txBox="1"/>
              <p:nvPr/>
            </p:nvSpPr>
            <p:spPr>
              <a:xfrm>
                <a:off x="6425179" y="2021618"/>
                <a:ext cx="344646" cy="48314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CF672671-F9A1-4006-BD31-081FB3F62E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5179" y="2021618"/>
                <a:ext cx="344646" cy="4831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33D237A8-3A6B-42D3-AB3A-72B6082C243E}"/>
                  </a:ext>
                </a:extLst>
              </p:cNvPr>
              <p:cNvSpPr txBox="1"/>
              <p:nvPr/>
            </p:nvSpPr>
            <p:spPr>
              <a:xfrm>
                <a:off x="9732060" y="2294365"/>
                <a:ext cx="329962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𝐶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33D237A8-3A6B-42D3-AB3A-72B6082C24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2060" y="2294365"/>
                <a:ext cx="329962" cy="4859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FE86492E-7D6F-4F25-A289-A0CD1457E2A5}"/>
                  </a:ext>
                </a:extLst>
              </p:cNvPr>
              <p:cNvSpPr txBox="1"/>
              <p:nvPr/>
            </p:nvSpPr>
            <p:spPr>
              <a:xfrm>
                <a:off x="6120560" y="3762353"/>
                <a:ext cx="4500500" cy="9873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Si se tiene que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e>
                        </m:acc>
                      </m:e>
                    </m:d>
                    <m:r>
                      <a:rPr kumimoji="0" lang="es-CL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kumimoji="0" lang="es-CL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𝐵</m:t>
                            </m:r>
                          </m:e>
                        </m:acc>
                      </m:e>
                    </m:d>
                    <m:r>
                      <a:rPr kumimoji="0" lang="es-CL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kumimoji="0" lang="es-CL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</m:acc>
                      </m:e>
                    </m:d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, entonces ¿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</m:acc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?</a:t>
                </a: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FE86492E-7D6F-4F25-A289-A0CD1457E2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0560" y="3762353"/>
                <a:ext cx="4500500" cy="987386"/>
              </a:xfrm>
              <a:prstGeom prst="rect">
                <a:avLst/>
              </a:prstGeom>
              <a:blipFill>
                <a:blip r:embed="rId8"/>
                <a:stretch>
                  <a:fillRect l="-1966" t="-10256" r="-1966" b="-10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CuadroTexto 30">
            <a:extLst>
              <a:ext uri="{FF2B5EF4-FFF2-40B4-BE49-F238E27FC236}">
                <a16:creationId xmlns:a16="http://schemas.microsoft.com/office/drawing/2014/main" id="{763E6A22-1394-4CE1-8CC6-47A5930A6F80}"/>
              </a:ext>
            </a:extLst>
          </p:cNvPr>
          <p:cNvSpPr txBox="1"/>
          <p:nvPr/>
        </p:nvSpPr>
        <p:spPr>
          <a:xfrm>
            <a:off x="5686370" y="4827546"/>
            <a:ext cx="6026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Dos vectores son iguales siempre y cuando ambos posean la misma magnitud y dirección.</a:t>
            </a:r>
          </a:p>
        </p:txBody>
      </p:sp>
      <p:sp>
        <p:nvSpPr>
          <p:cNvPr id="19" name="Marcador de contenido 2">
            <a:extLst>
              <a:ext uri="{FF2B5EF4-FFF2-40B4-BE49-F238E27FC236}">
                <a16:creationId xmlns:a16="http://schemas.microsoft.com/office/drawing/2014/main" id="{81623916-A1FB-4DAE-A4E1-33B29B027C58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Características de un vector</a:t>
            </a:r>
          </a:p>
        </p:txBody>
      </p:sp>
    </p:spTree>
    <p:extLst>
      <p:ext uri="{BB962C8B-B14F-4D97-AF65-F5344CB8AC3E}">
        <p14:creationId xmlns:p14="http://schemas.microsoft.com/office/powerpoint/2010/main" val="1607230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72979" y="209767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17E0607-D929-4AE0-B32D-6124F0B24F1E}"/>
              </a:ext>
            </a:extLst>
          </p:cNvPr>
          <p:cNvCxnSpPr>
            <a:cxnSpLocks/>
          </p:cNvCxnSpPr>
          <p:nvPr/>
        </p:nvCxnSpPr>
        <p:spPr>
          <a:xfrm>
            <a:off x="2063552" y="1584191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17B6DE7-ACB8-4DB2-B36E-83024E6BDD5D}"/>
              </a:ext>
            </a:extLst>
          </p:cNvPr>
          <p:cNvCxnSpPr>
            <a:cxnSpLocks/>
          </p:cNvCxnSpPr>
          <p:nvPr/>
        </p:nvCxnSpPr>
        <p:spPr>
          <a:xfrm rot="5400000">
            <a:off x="2999656" y="2520295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o 20">
            <a:extLst>
              <a:ext uri="{FF2B5EF4-FFF2-40B4-BE49-F238E27FC236}">
                <a16:creationId xmlns:a16="http://schemas.microsoft.com/office/drawing/2014/main" id="{A6845EDF-03F0-4517-90FB-0B9C47DB3A38}"/>
              </a:ext>
            </a:extLst>
          </p:cNvPr>
          <p:cNvSpPr/>
          <p:nvPr/>
        </p:nvSpPr>
        <p:spPr>
          <a:xfrm>
            <a:off x="2057048" y="3586572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/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/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blipFill>
                <a:blip r:embed="rId5"/>
                <a:stretch>
                  <a:fillRect l="-11111" r="-8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/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blipFill>
                <a:blip r:embed="rId6"/>
                <a:stretch>
                  <a:fillRect l="-25000" r="-25000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Marcador de contenido 2">
            <a:extLst>
              <a:ext uri="{FF2B5EF4-FFF2-40B4-BE49-F238E27FC236}">
                <a16:creationId xmlns:a16="http://schemas.microsoft.com/office/drawing/2014/main" id="{84D9CC3B-6B10-4C5E-B896-01C4602B11A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Componentes de un vector</a:t>
            </a:r>
          </a:p>
        </p:txBody>
      </p:sp>
    </p:spTree>
    <p:extLst>
      <p:ext uri="{BB962C8B-B14F-4D97-AF65-F5344CB8AC3E}">
        <p14:creationId xmlns:p14="http://schemas.microsoft.com/office/powerpoint/2010/main" val="4150521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72979" y="209767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27BCE62-A4D8-4913-AA59-F07A7519E23F}"/>
              </a:ext>
            </a:extLst>
          </p:cNvPr>
          <p:cNvCxnSpPr>
            <a:cxnSpLocks/>
          </p:cNvCxnSpPr>
          <p:nvPr/>
        </p:nvCxnSpPr>
        <p:spPr>
          <a:xfrm flipV="1">
            <a:off x="4149458" y="2097674"/>
            <a:ext cx="0" cy="1944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17E0607-D929-4AE0-B32D-6124F0B24F1E}"/>
              </a:ext>
            </a:extLst>
          </p:cNvPr>
          <p:cNvCxnSpPr>
            <a:cxnSpLocks/>
          </p:cNvCxnSpPr>
          <p:nvPr/>
        </p:nvCxnSpPr>
        <p:spPr>
          <a:xfrm>
            <a:off x="2063552" y="1584191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17B6DE7-ACB8-4DB2-B36E-83024E6BDD5D}"/>
              </a:ext>
            </a:extLst>
          </p:cNvPr>
          <p:cNvCxnSpPr>
            <a:cxnSpLocks/>
          </p:cNvCxnSpPr>
          <p:nvPr/>
        </p:nvCxnSpPr>
        <p:spPr>
          <a:xfrm rot="5400000">
            <a:off x="2999656" y="2520295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o 20">
            <a:extLst>
              <a:ext uri="{FF2B5EF4-FFF2-40B4-BE49-F238E27FC236}">
                <a16:creationId xmlns:a16="http://schemas.microsoft.com/office/drawing/2014/main" id="{A6845EDF-03F0-4517-90FB-0B9C47DB3A38}"/>
              </a:ext>
            </a:extLst>
          </p:cNvPr>
          <p:cNvSpPr/>
          <p:nvPr/>
        </p:nvSpPr>
        <p:spPr>
          <a:xfrm>
            <a:off x="2057048" y="3586572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/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/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blipFill>
                <a:blip r:embed="rId5"/>
                <a:stretch>
                  <a:fillRect l="-11111" r="-8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/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blipFill>
                <a:blip r:embed="rId6"/>
                <a:stretch>
                  <a:fillRect l="-25000" r="-25000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E285D525-21FC-49E9-95AF-F3E57091620C}"/>
              </a:ext>
            </a:extLst>
          </p:cNvPr>
          <p:cNvCxnSpPr>
            <a:cxnSpLocks/>
          </p:cNvCxnSpPr>
          <p:nvPr/>
        </p:nvCxnSpPr>
        <p:spPr>
          <a:xfrm rot="5400000" flipV="1">
            <a:off x="3107560" y="3004720"/>
            <a:ext cx="0" cy="2088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/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/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A6580B84-A35B-4DEC-8271-435DF38B67EA}"/>
                  </a:ext>
                </a:extLst>
              </p:cNvPr>
              <p:cNvSpPr txBox="1"/>
              <p:nvPr/>
            </p:nvSpPr>
            <p:spPr>
              <a:xfrm>
                <a:off x="7608168" y="1682867"/>
                <a:ext cx="2045688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  <m:r>
                        <a:rPr kumimoji="0" lang="es-CL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A6580B84-A35B-4DEC-8271-435DF38B67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8168" y="1682867"/>
                <a:ext cx="2045688" cy="52988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Marcador de contenido 2">
            <a:extLst>
              <a:ext uri="{FF2B5EF4-FFF2-40B4-BE49-F238E27FC236}">
                <a16:creationId xmlns:a16="http://schemas.microsoft.com/office/drawing/2014/main" id="{84D9CC3B-6B10-4C5E-B896-01C4602B11A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Componentes de un vector</a:t>
            </a:r>
          </a:p>
        </p:txBody>
      </p:sp>
    </p:spTree>
    <p:extLst>
      <p:ext uri="{BB962C8B-B14F-4D97-AF65-F5344CB8AC3E}">
        <p14:creationId xmlns:p14="http://schemas.microsoft.com/office/powerpoint/2010/main" val="5013721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72979" y="209767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27BCE62-A4D8-4913-AA59-F07A7519E23F}"/>
              </a:ext>
            </a:extLst>
          </p:cNvPr>
          <p:cNvCxnSpPr>
            <a:cxnSpLocks/>
          </p:cNvCxnSpPr>
          <p:nvPr/>
        </p:nvCxnSpPr>
        <p:spPr>
          <a:xfrm flipV="1">
            <a:off x="4149458" y="2097674"/>
            <a:ext cx="0" cy="1944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17E0607-D929-4AE0-B32D-6124F0B24F1E}"/>
              </a:ext>
            </a:extLst>
          </p:cNvPr>
          <p:cNvCxnSpPr>
            <a:cxnSpLocks/>
          </p:cNvCxnSpPr>
          <p:nvPr/>
        </p:nvCxnSpPr>
        <p:spPr>
          <a:xfrm>
            <a:off x="2063552" y="1584191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17B6DE7-ACB8-4DB2-B36E-83024E6BDD5D}"/>
              </a:ext>
            </a:extLst>
          </p:cNvPr>
          <p:cNvCxnSpPr>
            <a:cxnSpLocks/>
          </p:cNvCxnSpPr>
          <p:nvPr/>
        </p:nvCxnSpPr>
        <p:spPr>
          <a:xfrm rot="5400000">
            <a:off x="2999656" y="2520295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o 20">
            <a:extLst>
              <a:ext uri="{FF2B5EF4-FFF2-40B4-BE49-F238E27FC236}">
                <a16:creationId xmlns:a16="http://schemas.microsoft.com/office/drawing/2014/main" id="{A6845EDF-03F0-4517-90FB-0B9C47DB3A38}"/>
              </a:ext>
            </a:extLst>
          </p:cNvPr>
          <p:cNvSpPr/>
          <p:nvPr/>
        </p:nvSpPr>
        <p:spPr>
          <a:xfrm>
            <a:off x="2057048" y="3586572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/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/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blipFill>
                <a:blip r:embed="rId5"/>
                <a:stretch>
                  <a:fillRect l="-11111" r="-8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/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blipFill>
                <a:blip r:embed="rId6"/>
                <a:stretch>
                  <a:fillRect l="-25000" r="-25000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E285D525-21FC-49E9-95AF-F3E57091620C}"/>
              </a:ext>
            </a:extLst>
          </p:cNvPr>
          <p:cNvCxnSpPr>
            <a:cxnSpLocks/>
          </p:cNvCxnSpPr>
          <p:nvPr/>
        </p:nvCxnSpPr>
        <p:spPr>
          <a:xfrm rot="5400000" flipV="1">
            <a:off x="3107560" y="3004720"/>
            <a:ext cx="0" cy="2088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/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/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A6580B84-A35B-4DEC-8271-435DF38B67EA}"/>
                  </a:ext>
                </a:extLst>
              </p:cNvPr>
              <p:cNvSpPr txBox="1"/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  <m:r>
                        <a:rPr kumimoji="0" lang="es-CL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𝑖</m:t>
                          </m:r>
                        </m:e>
                      </m:acc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𝑗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A6580B84-A35B-4DEC-8271-435DF38B67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/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cos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/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sin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errar llave 8">
            <a:extLst>
              <a:ext uri="{FF2B5EF4-FFF2-40B4-BE49-F238E27FC236}">
                <a16:creationId xmlns:a16="http://schemas.microsoft.com/office/drawing/2014/main" id="{9893CB76-A3C6-4F4F-AC9F-8E613E52C7D8}"/>
              </a:ext>
            </a:extLst>
          </p:cNvPr>
          <p:cNvSpPr/>
          <p:nvPr/>
        </p:nvSpPr>
        <p:spPr>
          <a:xfrm>
            <a:off x="8292983" y="2432030"/>
            <a:ext cx="214546" cy="138440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B94CB0A4-BEBB-49EB-B8EB-9CD212BED476}"/>
              </a:ext>
            </a:extLst>
          </p:cNvPr>
          <p:cNvSpPr txBox="1"/>
          <p:nvPr/>
        </p:nvSpPr>
        <p:spPr>
          <a:xfrm>
            <a:off x="8718099" y="2708735"/>
            <a:ext cx="19527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 un vector</a:t>
            </a:r>
          </a:p>
        </p:txBody>
      </p:sp>
      <p:sp>
        <p:nvSpPr>
          <p:cNvPr id="39" name="Marcador de contenido 2">
            <a:extLst>
              <a:ext uri="{FF2B5EF4-FFF2-40B4-BE49-F238E27FC236}">
                <a16:creationId xmlns:a16="http://schemas.microsoft.com/office/drawing/2014/main" id="{84D9CC3B-6B10-4C5E-B896-01C4602B11A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Componentes de un vector</a:t>
            </a:r>
          </a:p>
        </p:txBody>
      </p:sp>
    </p:spTree>
    <p:extLst>
      <p:ext uri="{BB962C8B-B14F-4D97-AF65-F5344CB8AC3E}">
        <p14:creationId xmlns:p14="http://schemas.microsoft.com/office/powerpoint/2010/main" val="686940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72979" y="209767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27BCE62-A4D8-4913-AA59-F07A7519E23F}"/>
              </a:ext>
            </a:extLst>
          </p:cNvPr>
          <p:cNvCxnSpPr>
            <a:cxnSpLocks/>
          </p:cNvCxnSpPr>
          <p:nvPr/>
        </p:nvCxnSpPr>
        <p:spPr>
          <a:xfrm flipV="1">
            <a:off x="4149458" y="2097674"/>
            <a:ext cx="0" cy="1944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17E0607-D929-4AE0-B32D-6124F0B24F1E}"/>
              </a:ext>
            </a:extLst>
          </p:cNvPr>
          <p:cNvCxnSpPr>
            <a:cxnSpLocks/>
          </p:cNvCxnSpPr>
          <p:nvPr/>
        </p:nvCxnSpPr>
        <p:spPr>
          <a:xfrm>
            <a:off x="2063552" y="1584191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17B6DE7-ACB8-4DB2-B36E-83024E6BDD5D}"/>
              </a:ext>
            </a:extLst>
          </p:cNvPr>
          <p:cNvCxnSpPr>
            <a:cxnSpLocks/>
          </p:cNvCxnSpPr>
          <p:nvPr/>
        </p:nvCxnSpPr>
        <p:spPr>
          <a:xfrm rot="5400000">
            <a:off x="2999656" y="2520295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o 20">
            <a:extLst>
              <a:ext uri="{FF2B5EF4-FFF2-40B4-BE49-F238E27FC236}">
                <a16:creationId xmlns:a16="http://schemas.microsoft.com/office/drawing/2014/main" id="{A6845EDF-03F0-4517-90FB-0B9C47DB3A38}"/>
              </a:ext>
            </a:extLst>
          </p:cNvPr>
          <p:cNvSpPr/>
          <p:nvPr/>
        </p:nvSpPr>
        <p:spPr>
          <a:xfrm>
            <a:off x="2057048" y="3586572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/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/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blipFill>
                <a:blip r:embed="rId5"/>
                <a:stretch>
                  <a:fillRect l="-11111" r="-8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/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blipFill>
                <a:blip r:embed="rId6"/>
                <a:stretch>
                  <a:fillRect l="-25000" r="-25000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E285D525-21FC-49E9-95AF-F3E57091620C}"/>
              </a:ext>
            </a:extLst>
          </p:cNvPr>
          <p:cNvCxnSpPr>
            <a:cxnSpLocks/>
          </p:cNvCxnSpPr>
          <p:nvPr/>
        </p:nvCxnSpPr>
        <p:spPr>
          <a:xfrm rot="5400000" flipV="1">
            <a:off x="3107560" y="3004720"/>
            <a:ext cx="0" cy="2088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/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/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/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cos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/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sin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errar llave 8">
            <a:extLst>
              <a:ext uri="{FF2B5EF4-FFF2-40B4-BE49-F238E27FC236}">
                <a16:creationId xmlns:a16="http://schemas.microsoft.com/office/drawing/2014/main" id="{9893CB76-A3C6-4F4F-AC9F-8E613E52C7D8}"/>
              </a:ext>
            </a:extLst>
          </p:cNvPr>
          <p:cNvSpPr/>
          <p:nvPr/>
        </p:nvSpPr>
        <p:spPr>
          <a:xfrm>
            <a:off x="8292983" y="2432030"/>
            <a:ext cx="214546" cy="138440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B94CB0A4-BEBB-49EB-B8EB-9CD212BED476}"/>
              </a:ext>
            </a:extLst>
          </p:cNvPr>
          <p:cNvSpPr txBox="1"/>
          <p:nvPr/>
        </p:nvSpPr>
        <p:spPr>
          <a:xfrm>
            <a:off x="8718099" y="2708735"/>
            <a:ext cx="19527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 un vector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9390C01A-3950-483E-B344-AE22B939B685}"/>
                  </a:ext>
                </a:extLst>
              </p:cNvPr>
              <p:cNvSpPr txBox="1"/>
              <p:nvPr/>
            </p:nvSpPr>
            <p:spPr>
              <a:xfrm>
                <a:off x="5977797" y="4032463"/>
                <a:ext cx="2315186" cy="8768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radPr>
                        <m:deg/>
                        <m:e>
                          <m:sSubSup>
                            <m:sSubSup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𝑥</m:t>
                              </m:r>
                            </m:sub>
                            <m:sup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p>
                          </m:sSubSup>
                          <m:r>
                            <a:rPr kumimoji="0" lang="es-CL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+</m:t>
                          </m:r>
                          <m:sSubSup>
                            <m:sSubSupPr>
                              <m:ctrlP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𝑦</m:t>
                              </m:r>
                            </m:sub>
                            <m:sup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p>
                          </m:sSubSup>
                        </m:e>
                      </m:rad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9390C01A-3950-483E-B344-AE22B939B6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7797" y="4032463"/>
                <a:ext cx="2315186" cy="87684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CuadroTexto 35">
            <a:extLst>
              <a:ext uri="{FF2B5EF4-FFF2-40B4-BE49-F238E27FC236}">
                <a16:creationId xmlns:a16="http://schemas.microsoft.com/office/drawing/2014/main" id="{7275656F-EBAE-49D0-B1D0-882571CBD35C}"/>
              </a:ext>
            </a:extLst>
          </p:cNvPr>
          <p:cNvSpPr txBox="1"/>
          <p:nvPr/>
        </p:nvSpPr>
        <p:spPr>
          <a:xfrm>
            <a:off x="8832304" y="4196899"/>
            <a:ext cx="14574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Magnitud </a:t>
            </a:r>
          </a:p>
        </p:txBody>
      </p:sp>
      <p:sp>
        <p:nvSpPr>
          <p:cNvPr id="39" name="Marcador de contenido 2">
            <a:extLst>
              <a:ext uri="{FF2B5EF4-FFF2-40B4-BE49-F238E27FC236}">
                <a16:creationId xmlns:a16="http://schemas.microsoft.com/office/drawing/2014/main" id="{84D9CC3B-6B10-4C5E-B896-01C4602B11A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Componentes de un vector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82A2F25F-F434-454B-AF52-C6E20F40E0FB}"/>
                  </a:ext>
                </a:extLst>
              </p:cNvPr>
              <p:cNvSpPr txBox="1"/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  <m:r>
                        <a:rPr kumimoji="0" lang="es-CL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𝑖</m:t>
                          </m:r>
                        </m:e>
                      </m:acc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𝑗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82A2F25F-F434-454B-AF52-C6E20F40E0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4148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72979" y="209767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27BCE62-A4D8-4913-AA59-F07A7519E23F}"/>
              </a:ext>
            </a:extLst>
          </p:cNvPr>
          <p:cNvCxnSpPr>
            <a:cxnSpLocks/>
          </p:cNvCxnSpPr>
          <p:nvPr/>
        </p:nvCxnSpPr>
        <p:spPr>
          <a:xfrm flipV="1">
            <a:off x="4149458" y="2097674"/>
            <a:ext cx="0" cy="1944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17E0607-D929-4AE0-B32D-6124F0B24F1E}"/>
              </a:ext>
            </a:extLst>
          </p:cNvPr>
          <p:cNvCxnSpPr>
            <a:cxnSpLocks/>
          </p:cNvCxnSpPr>
          <p:nvPr/>
        </p:nvCxnSpPr>
        <p:spPr>
          <a:xfrm>
            <a:off x="2063552" y="1584191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17B6DE7-ACB8-4DB2-B36E-83024E6BDD5D}"/>
              </a:ext>
            </a:extLst>
          </p:cNvPr>
          <p:cNvCxnSpPr>
            <a:cxnSpLocks/>
          </p:cNvCxnSpPr>
          <p:nvPr/>
        </p:nvCxnSpPr>
        <p:spPr>
          <a:xfrm rot="5400000">
            <a:off x="2999656" y="2520295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o 20">
            <a:extLst>
              <a:ext uri="{FF2B5EF4-FFF2-40B4-BE49-F238E27FC236}">
                <a16:creationId xmlns:a16="http://schemas.microsoft.com/office/drawing/2014/main" id="{A6845EDF-03F0-4517-90FB-0B9C47DB3A38}"/>
              </a:ext>
            </a:extLst>
          </p:cNvPr>
          <p:cNvSpPr/>
          <p:nvPr/>
        </p:nvSpPr>
        <p:spPr>
          <a:xfrm>
            <a:off x="2057048" y="3586572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/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/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blipFill>
                <a:blip r:embed="rId5"/>
                <a:stretch>
                  <a:fillRect l="-11111" r="-8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/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blipFill>
                <a:blip r:embed="rId6"/>
                <a:stretch>
                  <a:fillRect l="-25000" r="-25000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E285D525-21FC-49E9-95AF-F3E57091620C}"/>
              </a:ext>
            </a:extLst>
          </p:cNvPr>
          <p:cNvCxnSpPr>
            <a:cxnSpLocks/>
          </p:cNvCxnSpPr>
          <p:nvPr/>
        </p:nvCxnSpPr>
        <p:spPr>
          <a:xfrm rot="5400000" flipV="1">
            <a:off x="3107560" y="3004720"/>
            <a:ext cx="0" cy="2088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/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/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/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cos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/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sin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errar llave 8">
            <a:extLst>
              <a:ext uri="{FF2B5EF4-FFF2-40B4-BE49-F238E27FC236}">
                <a16:creationId xmlns:a16="http://schemas.microsoft.com/office/drawing/2014/main" id="{9893CB76-A3C6-4F4F-AC9F-8E613E52C7D8}"/>
              </a:ext>
            </a:extLst>
          </p:cNvPr>
          <p:cNvSpPr/>
          <p:nvPr/>
        </p:nvSpPr>
        <p:spPr>
          <a:xfrm>
            <a:off x="8292983" y="2432030"/>
            <a:ext cx="214546" cy="138440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B94CB0A4-BEBB-49EB-B8EB-9CD212BED476}"/>
              </a:ext>
            </a:extLst>
          </p:cNvPr>
          <p:cNvSpPr txBox="1"/>
          <p:nvPr/>
        </p:nvSpPr>
        <p:spPr>
          <a:xfrm>
            <a:off x="8718099" y="2708735"/>
            <a:ext cx="19527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 un vector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9390C01A-3950-483E-B344-AE22B939B685}"/>
                  </a:ext>
                </a:extLst>
              </p:cNvPr>
              <p:cNvSpPr txBox="1"/>
              <p:nvPr/>
            </p:nvSpPr>
            <p:spPr>
              <a:xfrm>
                <a:off x="5977797" y="4032463"/>
                <a:ext cx="2542427" cy="8768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ES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</m:d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radPr>
                        <m:deg/>
                        <m:e>
                          <m:sSubSup>
                            <m:sSubSup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𝑥</m:t>
                              </m:r>
                            </m:sub>
                            <m:sup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p>
                          </m:sSubSup>
                          <m:r>
                            <a:rPr kumimoji="0" lang="es-CL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+</m:t>
                          </m:r>
                          <m:sSubSup>
                            <m:sSubSupPr>
                              <m:ctrlP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𝑦</m:t>
                              </m:r>
                            </m:sub>
                            <m:sup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p>
                          </m:sSubSup>
                        </m:e>
                      </m:rad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9390C01A-3950-483E-B344-AE22B939B6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7797" y="4032463"/>
                <a:ext cx="2542427" cy="87684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CuadroTexto 35">
            <a:extLst>
              <a:ext uri="{FF2B5EF4-FFF2-40B4-BE49-F238E27FC236}">
                <a16:creationId xmlns:a16="http://schemas.microsoft.com/office/drawing/2014/main" id="{7275656F-EBAE-49D0-B1D0-882571CBD35C}"/>
              </a:ext>
            </a:extLst>
          </p:cNvPr>
          <p:cNvSpPr txBox="1"/>
          <p:nvPr/>
        </p:nvSpPr>
        <p:spPr>
          <a:xfrm>
            <a:off x="8832304" y="4196899"/>
            <a:ext cx="14574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Magnitud </a:t>
            </a: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A593A6C6-0E29-4B17-B20F-7D01A69465CF}"/>
              </a:ext>
            </a:extLst>
          </p:cNvPr>
          <p:cNvSpPr txBox="1"/>
          <p:nvPr/>
        </p:nvSpPr>
        <p:spPr>
          <a:xfrm>
            <a:off x="8832304" y="5209245"/>
            <a:ext cx="1473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Dirección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5C382452-24A6-41AD-8880-3DAD6794EFFF}"/>
                  </a:ext>
                </a:extLst>
              </p:cNvPr>
              <p:cNvSpPr txBox="1"/>
              <p:nvPr/>
            </p:nvSpPr>
            <p:spPr>
              <a:xfrm>
                <a:off x="2965571" y="4993065"/>
                <a:ext cx="5559727" cy="8940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tan</m:t>
                          </m:r>
                        </m:fName>
                        <m:e>
                          <m:d>
                            <m:d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𝜃</m:t>
                              </m:r>
                            </m:e>
                          </m:d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=</m:t>
                          </m:r>
                          <m:f>
                            <m:f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𝑦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𝑥</m:t>
                                  </m:r>
                                </m:sub>
                              </m:sSub>
                            </m:den>
                          </m:f>
                        </m:e>
                      </m:func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→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kumimoji="0" lang="es-CL" sz="2800" b="0" i="0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tan</m:t>
                              </m:r>
                            </m:e>
                            <m:sup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−1</m:t>
                              </m:r>
                            </m:sup>
                          </m:sSup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sSub>
                            <m:sSub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𝑦</m:t>
                              </m:r>
                            </m:sub>
                          </m:s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/</m:t>
                          </m:r>
                          <m:sSub>
                            <m:sSub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𝑥</m:t>
                              </m:r>
                            </m:sub>
                          </m:s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5C382452-24A6-41AD-8880-3DAD6794EF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5571" y="4993065"/>
                <a:ext cx="5559727" cy="89402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Marcador de contenido 2">
            <a:extLst>
              <a:ext uri="{FF2B5EF4-FFF2-40B4-BE49-F238E27FC236}">
                <a16:creationId xmlns:a16="http://schemas.microsoft.com/office/drawing/2014/main" id="{84D9CC3B-6B10-4C5E-B896-01C4602B11A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Componentes de un vector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82A2F25F-F434-454B-AF52-C6E20F40E0FB}"/>
                  </a:ext>
                </a:extLst>
              </p:cNvPr>
              <p:cNvSpPr txBox="1"/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  <m:r>
                        <a:rPr kumimoji="0" lang="es-CL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𝑖</m:t>
                          </m:r>
                        </m:e>
                      </m:acc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𝑗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82A2F25F-F434-454B-AF52-C6E20F40E0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632700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FEF9B958-491E-45ED-9A50-452231168606}"/>
                  </a:ext>
                </a:extLst>
              </p:cNvPr>
              <p:cNvSpPr txBox="1"/>
              <p:nvPr/>
            </p:nvSpPr>
            <p:spPr>
              <a:xfrm>
                <a:off x="407368" y="548680"/>
                <a:ext cx="11377264" cy="2387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Los vectores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</m:acc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 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 se disponen formando un triángulo como se indica en la figura. Al respecto, es correcto afirmar que: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 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	I)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ES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e>
                    </m:acc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.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	II)    </a:t>
                </a:r>
                <a14:m>
                  <m:oMath xmlns:m="http://schemas.openxmlformats.org/officeDocument/2006/math">
                    <m:r>
                      <a:rPr kumimoji="0" lang="es-CL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|</m:t>
                    </m:r>
                    <m:acc>
                      <m:accPr>
                        <m:chr m:val="⃗"/>
                        <m:ctrlPr>
                          <a:rPr kumimoji="0" lang="es-ES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|</m:t>
                    </m:r>
                    <m:r>
                      <a:rPr kumimoji="0" lang="es-CL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|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|</m:t>
                    </m:r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.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	III)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ES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e>
                    </m:acc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FEF9B958-491E-45ED-9A50-4522311686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368" y="548680"/>
                <a:ext cx="11377264" cy="2387898"/>
              </a:xfrm>
              <a:prstGeom prst="rect">
                <a:avLst/>
              </a:prstGeom>
              <a:blipFill>
                <a:blip r:embed="rId3"/>
                <a:stretch>
                  <a:fillRect l="-893" t="-4233" r="-893" b="-317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CuadroTexto 22">
            <a:extLst>
              <a:ext uri="{FF2B5EF4-FFF2-40B4-BE49-F238E27FC236}">
                <a16:creationId xmlns:a16="http://schemas.microsoft.com/office/drawing/2014/main" id="{BEFF0331-4421-4AF6-BCFC-CD5746D97DED}"/>
              </a:ext>
            </a:extLst>
          </p:cNvPr>
          <p:cNvSpPr txBox="1"/>
          <p:nvPr/>
        </p:nvSpPr>
        <p:spPr>
          <a:xfrm>
            <a:off x="2953431" y="3865100"/>
            <a:ext cx="221201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Solo I.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Solo II.</a:t>
            </a:r>
            <a:endParaRPr kumimoji="0" lang="es-CL" sz="24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Arial" panose="020B0604020202020204" pitchFamily="34" charset="0"/>
              <a:ea typeface="CMU Serif" panose="02000603000000000000" pitchFamily="50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Solo III.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Solo I y II.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Solo I y III.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endParaRPr kumimoji="0" lang="es-CL" sz="24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E5A44EF3-7411-4549-9B97-07AD647D006A}"/>
              </a:ext>
            </a:extLst>
          </p:cNvPr>
          <p:cNvGrpSpPr/>
          <p:nvPr/>
        </p:nvGrpSpPr>
        <p:grpSpPr>
          <a:xfrm>
            <a:off x="7248128" y="2882267"/>
            <a:ext cx="3792923" cy="1954306"/>
            <a:chOff x="6623157" y="3212178"/>
            <a:chExt cx="3792923" cy="1954306"/>
          </a:xfrm>
        </p:grpSpPr>
        <p:cxnSp>
          <p:nvCxnSpPr>
            <p:cNvPr id="4" name="Conector recto de flecha 3">
              <a:extLst>
                <a:ext uri="{FF2B5EF4-FFF2-40B4-BE49-F238E27FC236}">
                  <a16:creationId xmlns:a16="http://schemas.microsoft.com/office/drawing/2014/main" id="{8CF32851-D558-408F-8CA5-0C9262349ADA}"/>
                </a:ext>
              </a:extLst>
            </p:cNvPr>
            <p:cNvCxnSpPr>
              <a:cxnSpLocks/>
            </p:cNvCxnSpPr>
            <p:nvPr/>
          </p:nvCxnSpPr>
          <p:spPr>
            <a:xfrm>
              <a:off x="6816080" y="4652963"/>
              <a:ext cx="3600000" cy="0"/>
            </a:xfrm>
            <a:prstGeom prst="straightConnector1">
              <a:avLst/>
            </a:prstGeom>
            <a:ln w="28575"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de flecha 6">
              <a:extLst>
                <a:ext uri="{FF2B5EF4-FFF2-40B4-BE49-F238E27FC236}">
                  <a16:creationId xmlns:a16="http://schemas.microsoft.com/office/drawing/2014/main" id="{211CD339-9F1F-494C-B0F8-D3DA9742AADC}"/>
                </a:ext>
              </a:extLst>
            </p:cNvPr>
            <p:cNvCxnSpPr>
              <a:cxnSpLocks/>
            </p:cNvCxnSpPr>
            <p:nvPr/>
          </p:nvCxnSpPr>
          <p:spPr>
            <a:xfrm rot="19800000">
              <a:off x="6623157" y="3932179"/>
              <a:ext cx="2880000" cy="0"/>
            </a:xfrm>
            <a:prstGeom prst="straightConnector1">
              <a:avLst/>
            </a:prstGeom>
            <a:ln w="28575"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de flecha 9">
              <a:extLst>
                <a:ext uri="{FF2B5EF4-FFF2-40B4-BE49-F238E27FC236}">
                  <a16:creationId xmlns:a16="http://schemas.microsoft.com/office/drawing/2014/main" id="{077D94B3-862E-4742-B94A-4078A72B66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310234" y="3212178"/>
              <a:ext cx="1105846" cy="1440786"/>
            </a:xfrm>
            <a:prstGeom prst="straightConnector1">
              <a:avLst/>
            </a:prstGeom>
            <a:ln w="28575"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CuadroTexto 11">
                  <a:extLst>
                    <a:ext uri="{FF2B5EF4-FFF2-40B4-BE49-F238E27FC236}">
                      <a16:creationId xmlns:a16="http://schemas.microsoft.com/office/drawing/2014/main" id="{FCD65A79-09C7-42C9-9E57-FC8A974CB703}"/>
                    </a:ext>
                  </a:extLst>
                </p:cNvPr>
                <p:cNvSpPr txBox="1"/>
                <p:nvPr/>
              </p:nvSpPr>
              <p:spPr>
                <a:xfrm>
                  <a:off x="7794044" y="3512103"/>
                  <a:ext cx="269113" cy="36933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𝑢</m:t>
                            </m:r>
                          </m:e>
                        </m:acc>
                      </m:oMath>
                    </m:oMathPara>
                  </a14:m>
                  <a:endParaRPr kumimoji="0" lang="es-CL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2" name="CuadroTexto 11">
                  <a:extLst>
                    <a:ext uri="{FF2B5EF4-FFF2-40B4-BE49-F238E27FC236}">
                      <a16:creationId xmlns:a16="http://schemas.microsoft.com/office/drawing/2014/main" id="{FCD65A79-09C7-42C9-9E57-FC8A974CB70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94044" y="3512103"/>
                  <a:ext cx="269113" cy="369332"/>
                </a:xfrm>
                <a:prstGeom prst="rect">
                  <a:avLst/>
                </a:prstGeom>
                <a:blipFill>
                  <a:blip r:embed="rId4"/>
                  <a:stretch>
                    <a:fillRect l="-11364" r="-11364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F557DEAC-7FD5-400E-8435-0C3848DA44C3}"/>
                    </a:ext>
                  </a:extLst>
                </p:cNvPr>
                <p:cNvSpPr txBox="1"/>
                <p:nvPr/>
              </p:nvSpPr>
              <p:spPr>
                <a:xfrm>
                  <a:off x="10019085" y="3562847"/>
                  <a:ext cx="260712" cy="36933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𝑣</m:t>
                            </m:r>
                          </m:e>
                        </m:acc>
                      </m:oMath>
                    </m:oMathPara>
                  </a14:m>
                  <a:endParaRPr kumimoji="0" lang="es-CL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F557DEAC-7FD5-400E-8435-0C3848DA44C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019085" y="3562847"/>
                  <a:ext cx="260712" cy="369332"/>
                </a:xfrm>
                <a:prstGeom prst="rect">
                  <a:avLst/>
                </a:prstGeom>
                <a:blipFill>
                  <a:blip r:embed="rId5"/>
                  <a:stretch>
                    <a:fillRect l="-18605" t="-36066" r="-95349" b="-3279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CuadroTexto 13">
                  <a:extLst>
                    <a:ext uri="{FF2B5EF4-FFF2-40B4-BE49-F238E27FC236}">
                      <a16:creationId xmlns:a16="http://schemas.microsoft.com/office/drawing/2014/main" id="{51B1175C-70C8-4B7C-A54E-DC82713D44FA}"/>
                    </a:ext>
                  </a:extLst>
                </p:cNvPr>
                <p:cNvSpPr txBox="1"/>
                <p:nvPr/>
              </p:nvSpPr>
              <p:spPr>
                <a:xfrm>
                  <a:off x="8688288" y="4797152"/>
                  <a:ext cx="321627" cy="36933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𝑤</m:t>
                            </m:r>
                          </m:e>
                        </m:acc>
                      </m:oMath>
                    </m:oMathPara>
                  </a14:m>
                  <a:endParaRPr kumimoji="0" lang="es-CL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4" name="CuadroTexto 13">
                  <a:extLst>
                    <a:ext uri="{FF2B5EF4-FFF2-40B4-BE49-F238E27FC236}">
                      <a16:creationId xmlns:a16="http://schemas.microsoft.com/office/drawing/2014/main" id="{51B1175C-70C8-4B7C-A54E-DC82713D44F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88288" y="4797152"/>
                  <a:ext cx="321627" cy="369332"/>
                </a:xfrm>
                <a:prstGeom prst="rect">
                  <a:avLst/>
                </a:prstGeom>
                <a:blipFill>
                  <a:blip r:embed="rId6"/>
                  <a:stretch>
                    <a:fillRect l="-11321" r="-566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0057412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ntermedio">
  <a:themeElements>
    <a:clrScheme name="Personalizado 4">
      <a:dk1>
        <a:sysClr val="windowText" lastClr="000000"/>
      </a:dk1>
      <a:lt1>
        <a:sysClr val="window" lastClr="FFFFFF"/>
      </a:lt1>
      <a:dk2>
        <a:srgbClr val="FFFFFF"/>
      </a:dk2>
      <a:lt2>
        <a:srgbClr val="EBDDC3"/>
      </a:lt2>
      <a:accent1>
        <a:srgbClr val="FF9108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489</Words>
  <Application>Microsoft Macintosh PowerPoint</Application>
  <PresentationFormat>Panorámica</PresentationFormat>
  <Paragraphs>115</Paragraphs>
  <Slides>14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3" baseType="lpstr">
      <vt:lpstr>Arial</vt:lpstr>
      <vt:lpstr>Calibri</vt:lpstr>
      <vt:lpstr>Cambria Math</vt:lpstr>
      <vt:lpstr>CMU Serif</vt:lpstr>
      <vt:lpstr>Times New Roman</vt:lpstr>
      <vt:lpstr>Tw Cen MT</vt:lpstr>
      <vt:lpstr>Wingdings</vt:lpstr>
      <vt:lpstr>Wingdings 2</vt:lpstr>
      <vt:lpstr>1_Intermedio</vt:lpstr>
      <vt:lpstr>Presentación de PowerPoint</vt:lpstr>
      <vt:lpstr>Sobre video…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Javiera Sanchez Espinoza</dc:creator>
  <cp:lastModifiedBy>Hector Jaime</cp:lastModifiedBy>
  <cp:revision>4</cp:revision>
  <dcterms:created xsi:type="dcterms:W3CDTF">2021-02-23T02:03:30Z</dcterms:created>
  <dcterms:modified xsi:type="dcterms:W3CDTF">2023-02-06T14:22:25Z</dcterms:modified>
</cp:coreProperties>
</file>