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58775FD-4167-4526-BC24-E0F847E0F3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646034AA-FB90-42BD-B6D7-4BF4A25BB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283A412-CDB0-4D79-955A-063073D38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14-07-2021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C517D78D-CBF9-4BC5-A0CD-068ECB968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DD8EBDBD-0A84-4EA3-B73F-0E46E40B1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432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2C34931-01FB-489C-8A98-C6D252053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A8FCFE78-DD76-40B4-AB55-846D181AF2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7176FCB7-1DFA-4C33-9F50-251780C3F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14-07-2021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132BA494-BE74-4699-BE44-48946C0D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2BDA9ED3-B634-4664-AF9F-76D4B0C02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3781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28189F20-2F32-47AE-BC26-3D870B7F2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13C9EECC-9F71-4569-934A-78BD6F65A1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4A30F527-7D89-46B9-B10C-27C39AF48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14-07-2021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6000BF2-4762-4D9C-B60E-16A1BDAF7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97BE4A6C-62FE-4297-B83E-C07D5200F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528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B01C515-4658-4A03-9CDD-96B55E7C3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56E9BFCB-A7B6-4CDC-B86E-761DD07A1F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9645AF9B-D126-4F8F-8A49-301F9B577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AE94C61D-2029-472D-AA68-714E66D98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14-07-2021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C6B9F537-1A01-401C-9519-316E8FD1B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05666B4F-EF14-4ED1-80EB-60E7F8CE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43599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B0813BB-278E-4150-B27E-DF01F066F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11C5085C-3E1C-4B9E-B1B1-D2BF49A86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E38E6B0E-84FA-4406-957C-5A28B4324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831165C3-7485-41BB-8F75-291824221E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="" xmlns:a16="http://schemas.microsoft.com/office/drawing/2014/main" id="{1390C8BB-0848-48DE-937A-0418514EF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="" xmlns:a16="http://schemas.microsoft.com/office/drawing/2014/main" id="{6C5A984C-E10A-401E-B447-8E50B9B9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14-07-2021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="" xmlns:a16="http://schemas.microsoft.com/office/drawing/2014/main" id="{80222D21-07FD-4924-8356-8A8205B7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="" xmlns:a16="http://schemas.microsoft.com/office/drawing/2014/main" id="{9C64549F-5B51-4509-8677-219F9219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6857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6E12CBD-5C47-41FF-86E9-1C7C57A00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BC53D0A6-3159-4E8A-A5B3-E2528B6B5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14-07-2021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91C99C6B-4E45-4456-A34F-7F6957077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AD7D61C4-613E-4ED1-9963-C6CABFB4B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437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="" xmlns:a16="http://schemas.microsoft.com/office/drawing/2014/main" id="{BBDCE4AC-128B-4FCA-A882-A2F02A941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14-07-2021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="" xmlns:a16="http://schemas.microsoft.com/office/drawing/2014/main" id="{6B43AD59-0320-47A0-9200-09E5D7F8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D007870C-F1AF-4DCF-9F4D-457878778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79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D172F73-17CA-4B87-8079-DAB16D6E9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083A9A66-03D5-4DCA-8298-A7DB3909C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5BB2C74F-A195-41F8-AE88-C0F6013011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35A4F684-CCC9-4D5D-B522-5DB251ADF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14-07-2021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FB3026CC-21C7-45D2-AF6C-E13AF8DC7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AFBEBC2B-97CF-4B44-89F7-2C6A31597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653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2BD19B2-3468-489A-93FE-658CBD3F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="" xmlns:a16="http://schemas.microsoft.com/office/drawing/2014/main" id="{BFC7D7C3-82FE-4272-943A-150519E84E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2FDC320C-8FB1-4E74-8A7C-B82D047E4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2FE05C1F-F7B5-4CF7-840F-4BF51D7C3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14-07-2021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D033C4AD-4834-4D81-84FB-0B7593C45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49F67AF7-B073-499B-B4C2-50161304D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1546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BB3696E3-83CC-46EA-88B2-7068F1A7D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ABB3E021-9A51-41F5-8340-6D85E0025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635A75C4-DF43-43A2-935F-B94058DA3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14-07-2021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FB9959DC-A6C3-40FA-8476-B50B82198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B40A7DE0-7365-418A-90AC-CA45491D2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43101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17BA39EE-6AF9-40EF-B323-D8DA46C133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8C045495-0496-406C-A07F-2CDC49E6D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8CBF912-965B-4FD4-8805-1DB82D57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14-07-2021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2DAB031D-6EDE-44A3-A6E5-07ED0CC82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B4E084D6-A587-4C47-A57E-A8367336C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831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="" xmlns:a16="http://schemas.microsoft.com/office/drawing/2014/main" id="{3319D480-78C2-4129-8350-0CCCDC4F2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E5B0EFBC-D4AB-41B7-BD24-DCCEF7E74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39DF54D-5C5E-41BC-8845-0C49A05152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2FDC5-E73D-4068-815B-2FEDEDD37FAC}" type="datetimeFigureOut">
              <a:rPr lang="es-CL" smtClean="0"/>
              <a:t>14-07-2021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11FD359E-8C67-4D0B-962C-88C7E084F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4A48473F-DA31-4A48-93D0-B5D424B64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8098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" y="0"/>
            <a:ext cx="2101174" cy="151610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="" xmlns:a16="http://schemas.microsoft.com/office/drawing/2014/main" id="{47AC367D-2AD4-47A6-B4A4-D3A047A893EB}"/>
              </a:ext>
            </a:extLst>
          </p:cNvPr>
          <p:cNvSpPr txBox="1"/>
          <p:nvPr/>
        </p:nvSpPr>
        <p:spPr>
          <a:xfrm>
            <a:off x="950495" y="2829088"/>
            <a:ext cx="10450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>
                <a:latin typeface="Arial" panose="020B0604020202020204" pitchFamily="34" charset="0"/>
                <a:cs typeface="Arial" panose="020B0604020202020204" pitchFamily="34" charset="0"/>
              </a:rPr>
              <a:t>Modelamiento de sistemas II  </a:t>
            </a:r>
            <a:r>
              <a:rPr lang="es-CL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  <a:endParaRPr lang="es-CL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AE8FC9D3-4D14-4540-AA3F-F5233C7A8539}"/>
              </a:ext>
            </a:extLst>
          </p:cNvPr>
          <p:cNvSpPr txBox="1"/>
          <p:nvPr/>
        </p:nvSpPr>
        <p:spPr>
          <a:xfrm>
            <a:off x="600075" y="1316046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="" xmlns:a16="http://schemas.microsoft.com/office/drawing/2014/main" id="{E1092608-F598-4EDB-B359-D28220D08238}"/>
              </a:ext>
            </a:extLst>
          </p:cNvPr>
          <p:cNvSpPr txBox="1"/>
          <p:nvPr/>
        </p:nvSpPr>
        <p:spPr>
          <a:xfrm>
            <a:off x="5129213" y="4186238"/>
            <a:ext cx="62722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u="sng" dirty="0"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ALFRED  RAUCH P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MANUEL PLAZA B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VICTOR DE LA FUENTE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SAMUEL VARELA</a:t>
            </a:r>
          </a:p>
          <a:p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ALBERTO GARCIA</a:t>
            </a:r>
            <a:r>
              <a:rPr lang="es-CL" dirty="0" smtClean="0"/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51006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Temas a Tratar</a:t>
            </a:r>
            <a:endParaRPr sz="360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=""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914400" y="2559605"/>
            <a:ext cx="693137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Horario de Clases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Objetivos de la Asignatura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Unidades de Aprendizajes y Contenidos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Evaluaciones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Bibliografía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800" dirty="0"/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81908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Horario de Clases </a:t>
            </a: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927279" y="3850782"/>
            <a:ext cx="99167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/>
              <a:t>Comentar el horario que le corresponde a cada profesor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1139921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Objetivos de la Asignatura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 </a:t>
            </a: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=""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914400" y="2559605"/>
            <a:ext cx="6931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  <a:p>
            <a:endParaRPr lang="es-CL" dirty="0"/>
          </a:p>
        </p:txBody>
      </p:sp>
      <p:sp>
        <p:nvSpPr>
          <p:cNvPr id="8" name="Google Shape;114;p17">
            <a:extLst>
              <a:ext uri="{FF2B5EF4-FFF2-40B4-BE49-F238E27FC236}">
                <a16:creationId xmlns="" xmlns:a16="http://schemas.microsoft.com/office/drawing/2014/main" id="{D8854BD3-F663-48DF-BEBA-9B75DDD22E72}"/>
              </a:ext>
            </a:extLst>
          </p:cNvPr>
          <p:cNvSpPr/>
          <p:nvPr/>
        </p:nvSpPr>
        <p:spPr>
          <a:xfrm>
            <a:off x="455124" y="2801369"/>
            <a:ext cx="11375631" cy="3949387"/>
          </a:xfrm>
          <a:prstGeom prst="rect">
            <a:avLst/>
          </a:prstGeom>
          <a:solidFill>
            <a:srgbClr val="1E4E79"/>
          </a:solidFill>
          <a:ln>
            <a:noFill/>
          </a:ln>
          <a:effectLst>
            <a:outerShdw blurRad="50800" dist="38100" dir="189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Comprender y analizar el comportamiento de un sistema y las metodologías para la formulación de modelos matemáticos simples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0" i="0" u="none" strike="noStrik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 sistemas eléctricos,</a:t>
            </a:r>
            <a:r>
              <a:rPr lang="es-CL" sz="3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CL" sz="3200" b="0" i="0" u="none" strike="noStrik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mecánicos, hidráulicos ,  etc. interpretando los resultados obtenidos desde la perspectiva de aproximación ,estabilidad y eficiencia computacional.</a:t>
            </a:r>
            <a:endParaRPr sz="3200" b="0" i="0" u="none" strike="noStrik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05573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</a:t>
            </a:r>
            <a:r>
              <a:rPr lang="es-CL" sz="3600">
                <a:solidFill>
                  <a:schemeClr val="lt1"/>
                </a:solidFill>
              </a:rPr>
              <a:t>Contenidos [1 de  4]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=""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6" y="2271426"/>
            <a:ext cx="8454863" cy="4575487"/>
            <a:chOff x="0" y="0"/>
            <a:chExt cx="8454863" cy="4311521"/>
          </a:xfrm>
        </p:grpSpPr>
        <p:sp>
          <p:nvSpPr>
            <p:cNvPr id="10" name="Google Shape;122;p18">
              <a:extLst>
                <a:ext uri="{FF2B5EF4-FFF2-40B4-BE49-F238E27FC236}">
                  <a16:creationId xmlns=""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569776" y="706584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   Sistemas ,una visión global </a:t>
              </a: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 Dinámicos</a:t>
              </a:r>
            </a:p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</a:rPr>
                <a:t>    </a:t>
              </a:r>
            </a:p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</a:rPr>
                <a:t>     </a:t>
              </a:r>
              <a:r>
                <a:rPr lang="es-CL" sz="2800" b="1" dirty="0">
                  <a:solidFill>
                    <a:schemeClr val="dk1"/>
                  </a:solidFill>
                  <a:latin typeface="Calibri"/>
                  <a:cs typeface="Calibri"/>
                </a:rPr>
                <a:t>MODELOS</a:t>
              </a:r>
              <a:endParaRPr sz="2800" b="1" dirty="0">
                <a:solidFill>
                  <a:schemeClr val="dk1"/>
                </a:solidFill>
                <a:latin typeface="Calibri"/>
                <a:cs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Modelo de un Sistema</a:t>
              </a: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Modelos Matemáticos ,físicos y químicos</a:t>
              </a: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Fases de Modelado </a:t>
              </a:r>
              <a:endParaRPr dirty="0"/>
            </a:p>
            <a:p>
              <a:pPr marL="0" marR="0" lvl="0" indent="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None/>
              </a:pP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=""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=""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INTRODUCCION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506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Contenidos [2 de  4]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=""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775431" cy="4445464"/>
            <a:chOff x="0" y="0"/>
            <a:chExt cx="9396289" cy="4188999"/>
          </a:xfrm>
        </p:grpSpPr>
        <p:sp>
          <p:nvSpPr>
            <p:cNvPr id="10" name="Google Shape;122;p18">
              <a:extLst>
                <a:ext uri="{FF2B5EF4-FFF2-40B4-BE49-F238E27FC236}">
                  <a16:creationId xmlns=""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448046" y="500873"/>
              <a:ext cx="6948243" cy="36881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CLASIFICACION DE MODELOS DE SISTEMAS DINAMICOS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   Sistemas dinámicos continuos resolubles analíticamente</a:t>
              </a: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 dinámicos discretos resolubles analíticamente</a:t>
              </a:r>
            </a:p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</a:rPr>
                <a:t>    </a:t>
              </a:r>
            </a:p>
            <a:p>
              <a:pPr>
                <a:lnSpc>
                  <a:spcPct val="90000"/>
                </a:lnSpc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cs typeface="Calibri"/>
                </a:rPr>
                <a:t>     SISTEMAS LINEALES Y NO LINEALES </a:t>
              </a:r>
              <a:endParaRPr sz="2800" b="1" dirty="0">
                <a:solidFill>
                  <a:schemeClr val="dk1"/>
                </a:solidFill>
                <a:latin typeface="Calibri"/>
                <a:cs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Equilibrio y Estabilidad</a:t>
              </a: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 Lineales</a:t>
              </a:r>
            </a:p>
            <a:p>
              <a:pPr marL="342900" indent="-342900">
                <a:lnSpc>
                  <a:spcPct val="90000"/>
                </a:lnSpc>
                <a:spcBef>
                  <a:spcPts val="770"/>
                </a:spcBef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cs typeface="Calibri"/>
                </a:rPr>
                <a:t>Sistemas variantes e invariantes en el tiempo</a:t>
              </a:r>
              <a:endParaRPr sz="22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=""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=""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CONCEPTOS DE MODELOS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7909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Contenidos [3 de  4]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=""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686276" cy="4171642"/>
            <a:chOff x="0" y="0"/>
            <a:chExt cx="9318544" cy="3930975"/>
          </a:xfrm>
        </p:grpSpPr>
        <p:sp>
          <p:nvSpPr>
            <p:cNvPr id="10" name="Google Shape;122;p18">
              <a:extLst>
                <a:ext uri="{FF2B5EF4-FFF2-40B4-BE49-F238E27FC236}">
                  <a16:creationId xmlns=""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370301" y="1320508"/>
              <a:ext cx="6948243" cy="26104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OBTENCION DE MODELOS PARA SISTEMAS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Mecánicos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Eléctricos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Termodinámicos 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Hidráulicos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Químicos</a:t>
              </a:r>
            </a:p>
            <a:p>
              <a:pPr marL="342900" indent="-342900"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cs typeface="Calibri"/>
                </a:rPr>
                <a:t>Electro-mecánicos</a:t>
              </a:r>
            </a:p>
            <a:p>
              <a:pPr marL="342900" indent="-342900"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cs typeface="Calibri"/>
                </a:rPr>
                <a:t>Económicos. </a:t>
              </a:r>
              <a:endParaRPr lang="es-CL" sz="22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lang="es-CL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=""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=""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MODELACION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1707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Contenidos [4 de  4]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=""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686276" cy="3520133"/>
            <a:chOff x="0" y="0"/>
            <a:chExt cx="9318544" cy="3317052"/>
          </a:xfrm>
        </p:grpSpPr>
        <p:sp>
          <p:nvSpPr>
            <p:cNvPr id="10" name="Google Shape;122;p18">
              <a:extLst>
                <a:ext uri="{FF2B5EF4-FFF2-40B4-BE49-F238E27FC236}">
                  <a16:creationId xmlns=""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370301" y="706585"/>
              <a:ext cx="6948243" cy="26104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</a:t>
              </a: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MONOGRAFIA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Trabajo de Monografía 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Aplicaciones de </a:t>
              </a:r>
              <a:r>
                <a:rPr lang="es-CL" sz="2200" dirty="0" err="1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Arduino</a:t>
              </a:r>
              <a:r>
                <a:rPr lang="es-CL" sz="2200" dirty="0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, Excel u otro.</a:t>
              </a:r>
              <a:endParaRPr lang="es-CL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Uso de programas que simulen el comportamiento de un sistema</a:t>
              </a:r>
            </a:p>
            <a:p>
              <a:pPr marR="0" lvl="0" algn="l" rtl="0">
                <a:spcBef>
                  <a:spcPts val="0"/>
                </a:spcBef>
                <a:spcAft>
                  <a:spcPts val="0"/>
                </a:spcAft>
              </a:pPr>
              <a:endParaRPr lang="es-CL" sz="22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lang="es-CL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=""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=""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TRABAJANDO CON SIMULACION 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8811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="" xmlns:a16="http://schemas.microsoft.com/office/drawing/2014/main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8817293" cy="4492003"/>
            <a:chOff x="3034" y="45364"/>
            <a:chExt cx="7304649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="" xmlns:a16="http://schemas.microsoft.com/office/drawing/2014/main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53;p21">
              <a:extLst>
                <a:ext uri="{FF2B5EF4-FFF2-40B4-BE49-F238E27FC236}">
                  <a16:creationId xmlns="" xmlns:a16="http://schemas.microsoft.com/office/drawing/2014/main" id="{2F35D86E-F8CA-4990-94CD-90E347E73563}"/>
                </a:ext>
              </a:extLst>
            </p:cNvPr>
            <p:cNvSpPr/>
            <p:nvPr/>
          </p:nvSpPr>
          <p:spPr>
            <a:xfrm>
              <a:off x="826371" y="2212041"/>
              <a:ext cx="540109" cy="51458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60000" y="0"/>
                  </a:lnTo>
                  <a:lnTo>
                    <a:pt x="60000" y="120000"/>
                  </a:lnTo>
                  <a:lnTo>
                    <a:pt x="120000" y="120000"/>
                  </a:lnTo>
                </a:path>
              </a:pathLst>
            </a:custGeom>
            <a:noFill/>
            <a:ln w="12700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="" xmlns:a16="http://schemas.microsoft.com/office/drawing/2014/main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55;p21">
              <a:extLst>
                <a:ext uri="{FF2B5EF4-FFF2-40B4-BE49-F238E27FC236}">
                  <a16:creationId xmlns="" xmlns:a16="http://schemas.microsoft.com/office/drawing/2014/main" id="{659E546A-C61C-44FE-8788-FEE7B5ADA4F6}"/>
                </a:ext>
              </a:extLst>
            </p:cNvPr>
            <p:cNvSpPr/>
            <p:nvPr/>
          </p:nvSpPr>
          <p:spPr>
            <a:xfrm>
              <a:off x="4067027" y="1651735"/>
              <a:ext cx="540109" cy="914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12700" cap="flat" cmpd="sng">
              <a:solidFill>
                <a:srgbClr val="528CBE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="" xmlns:a16="http://schemas.microsoft.com/office/drawing/2014/main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157;p21">
              <a:extLst>
                <a:ext uri="{FF2B5EF4-FFF2-40B4-BE49-F238E27FC236}">
                  <a16:creationId xmlns="" xmlns:a16="http://schemas.microsoft.com/office/drawing/2014/main" id="{0EE42F61-EAB5-460F-B88A-6E85AE1C8D73}"/>
                </a:ext>
              </a:extLst>
            </p:cNvPr>
            <p:cNvSpPr/>
            <p:nvPr/>
          </p:nvSpPr>
          <p:spPr>
            <a:xfrm>
              <a:off x="826371" y="1697455"/>
              <a:ext cx="540109" cy="51458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120000"/>
                  </a:moveTo>
                  <a:lnTo>
                    <a:pt x="60000" y="120000"/>
                  </a:lnTo>
                  <a:lnTo>
                    <a:pt x="60000" y="0"/>
                  </a:lnTo>
                  <a:lnTo>
                    <a:pt x="120000" y="0"/>
                  </a:lnTo>
                </a:path>
              </a:pathLst>
            </a:custGeom>
            <a:noFill/>
            <a:ln w="12700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="" xmlns:a16="http://schemas.microsoft.com/office/drawing/2014/main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="" xmlns:a16="http://schemas.microsoft.com/office/drawing/2014/main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="" xmlns:a16="http://schemas.microsoft.com/office/drawing/2014/main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Tipos de Evaluaciones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161;p21">
              <a:extLst>
                <a:ext uri="{FF2B5EF4-FFF2-40B4-BE49-F238E27FC236}">
                  <a16:creationId xmlns="" xmlns:a16="http://schemas.microsoft.com/office/drawing/2014/main" id="{878DC581-2DC4-4251-9768-FE2A287F328F}"/>
                </a:ext>
              </a:extLst>
            </p:cNvPr>
            <p:cNvSpPr/>
            <p:nvPr/>
          </p:nvSpPr>
          <p:spPr>
            <a:xfrm>
              <a:off x="1366481" y="1285786"/>
              <a:ext cx="2700546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62;p21">
              <a:extLst>
                <a:ext uri="{FF2B5EF4-FFF2-40B4-BE49-F238E27FC236}">
                  <a16:creationId xmlns="" xmlns:a16="http://schemas.microsoft.com/office/drawing/2014/main" id="{925E0633-34EE-44DD-A1B0-1D1B0141014A}"/>
                </a:ext>
              </a:extLst>
            </p:cNvPr>
            <p:cNvSpPr txBox="1"/>
            <p:nvPr/>
          </p:nvSpPr>
          <p:spPr>
            <a:xfrm>
              <a:off x="1366481" y="1285786"/>
              <a:ext cx="2700546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 Pruebas parciales</a:t>
              </a:r>
              <a:endParaRPr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163;p21">
              <a:extLst>
                <a:ext uri="{FF2B5EF4-FFF2-40B4-BE49-F238E27FC236}">
                  <a16:creationId xmlns="" xmlns:a16="http://schemas.microsoft.com/office/drawing/2014/main" id="{C3965B19-5BE3-4926-B13D-1C39A8FE9A36}"/>
                </a:ext>
              </a:extLst>
            </p:cNvPr>
            <p:cNvSpPr/>
            <p:nvPr/>
          </p:nvSpPr>
          <p:spPr>
            <a:xfrm>
              <a:off x="4607137" y="1285786"/>
              <a:ext cx="2700546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64;p21">
              <a:extLst>
                <a:ext uri="{FF2B5EF4-FFF2-40B4-BE49-F238E27FC236}">
                  <a16:creationId xmlns="" xmlns:a16="http://schemas.microsoft.com/office/drawing/2014/main" id="{0779577B-923E-4260-8D00-3630892C0FEF}"/>
                </a:ext>
              </a:extLst>
            </p:cNvPr>
            <p:cNvSpPr txBox="1"/>
            <p:nvPr/>
          </p:nvSpPr>
          <p:spPr>
            <a:xfrm>
              <a:off x="4607137" y="1285786"/>
              <a:ext cx="2700546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Selección múltiple y desarrollo</a:t>
              </a:r>
              <a:endParaRPr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165;p21">
              <a:extLst>
                <a:ext uri="{FF2B5EF4-FFF2-40B4-BE49-F238E27FC236}">
                  <a16:creationId xmlns="" xmlns:a16="http://schemas.microsoft.com/office/drawing/2014/main" id="{EA802AA0-692A-4C56-95A1-A8BBE2E7430B}"/>
                </a:ext>
              </a:extLst>
            </p:cNvPr>
            <p:cNvSpPr/>
            <p:nvPr/>
          </p:nvSpPr>
          <p:spPr>
            <a:xfrm>
              <a:off x="1366481" y="2314958"/>
              <a:ext cx="2700546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66;p21">
              <a:extLst>
                <a:ext uri="{FF2B5EF4-FFF2-40B4-BE49-F238E27FC236}">
                  <a16:creationId xmlns="" xmlns:a16="http://schemas.microsoft.com/office/drawing/2014/main" id="{B2C395B5-DBB7-4E84-A36A-9F5635833CCD}"/>
                </a:ext>
              </a:extLst>
            </p:cNvPr>
            <p:cNvSpPr txBox="1"/>
            <p:nvPr/>
          </p:nvSpPr>
          <p:spPr>
            <a:xfrm>
              <a:off x="1366481" y="2314958"/>
              <a:ext cx="2700546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 </a:t>
              </a:r>
              <a:r>
                <a:rPr lang="es-CL" sz="2800" dirty="0" smtClean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Trabajo en </a:t>
              </a:r>
              <a:r>
                <a:rPr lang="es-CL" sz="2800" dirty="0" err="1" smtClean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Arduino</a:t>
              </a:r>
              <a:endParaRPr lang="es-CL" sz="2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dirty="0" smtClean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 Monografía </a:t>
              </a:r>
              <a:endParaRPr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8379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="" xmlns:a16="http://schemas.microsoft.com/office/drawing/2014/main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5247839" cy="4492003"/>
            <a:chOff x="3034" y="45364"/>
            <a:chExt cx="4347550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="" xmlns:a16="http://schemas.microsoft.com/office/drawing/2014/main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="" xmlns:a16="http://schemas.microsoft.com/office/drawing/2014/main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="" xmlns:a16="http://schemas.microsoft.com/office/drawing/2014/main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="" xmlns:a16="http://schemas.microsoft.com/office/drawing/2014/main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="" xmlns:a16="http://schemas.microsoft.com/office/drawing/2014/main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="" xmlns:a16="http://schemas.microsoft.com/office/drawing/2014/main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PRUEBAS 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" name="Google Shape;174;p22">
            <a:extLst>
              <a:ext uri="{FF2B5EF4-FFF2-40B4-BE49-F238E27FC236}">
                <a16:creationId xmlns="" xmlns:a16="http://schemas.microsoft.com/office/drawing/2014/main" id="{A242C221-9E4E-44C4-A504-A57938CA5D74}"/>
              </a:ext>
            </a:extLst>
          </p:cNvPr>
          <p:cNvGrpSpPr/>
          <p:nvPr/>
        </p:nvGrpSpPr>
        <p:grpSpPr>
          <a:xfrm>
            <a:off x="2425266" y="1963271"/>
            <a:ext cx="5055224" cy="4475474"/>
            <a:chOff x="1309159" y="0"/>
            <a:chExt cx="5055224" cy="4475474"/>
          </a:xfrm>
        </p:grpSpPr>
        <p:sp>
          <p:nvSpPr>
            <p:cNvPr id="32" name="Google Shape;176;p22">
              <a:extLst>
                <a:ext uri="{FF2B5EF4-FFF2-40B4-BE49-F238E27FC236}">
                  <a16:creationId xmlns="" xmlns:a16="http://schemas.microsoft.com/office/drawing/2014/main" id="{04BABBD3-2FCA-4DD0-80E8-8DE73A2A2ED3}"/>
                </a:ext>
              </a:extLst>
            </p:cNvPr>
            <p:cNvSpPr/>
            <p:nvPr/>
          </p:nvSpPr>
          <p:spPr>
            <a:xfrm>
              <a:off x="1309159" y="1282645"/>
              <a:ext cx="368758" cy="368758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7;p22">
              <a:extLst>
                <a:ext uri="{FF2B5EF4-FFF2-40B4-BE49-F238E27FC236}">
                  <a16:creationId xmlns="" xmlns:a16="http://schemas.microsoft.com/office/drawing/2014/main" id="{7436B199-B34B-4E5C-B499-B343834C10C9}"/>
                </a:ext>
              </a:extLst>
            </p:cNvPr>
            <p:cNvSpPr/>
            <p:nvPr/>
          </p:nvSpPr>
          <p:spPr>
            <a:xfrm>
              <a:off x="1309159" y="0"/>
              <a:ext cx="5019608" cy="10608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9;p22">
              <a:extLst>
                <a:ext uri="{FF2B5EF4-FFF2-40B4-BE49-F238E27FC236}">
                  <a16:creationId xmlns="" xmlns:a16="http://schemas.microsoft.com/office/drawing/2014/main" id="{22D9AF57-FF36-4F23-B45C-73D14F5764CC}"/>
                </a:ext>
              </a:extLst>
            </p:cNvPr>
            <p:cNvSpPr/>
            <p:nvPr/>
          </p:nvSpPr>
          <p:spPr>
            <a:xfrm>
              <a:off x="1309159" y="2142210"/>
              <a:ext cx="368749" cy="36874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80;p22">
              <a:extLst>
                <a:ext uri="{FF2B5EF4-FFF2-40B4-BE49-F238E27FC236}">
                  <a16:creationId xmlns="" xmlns:a16="http://schemas.microsoft.com/office/drawing/2014/main" id="{9A5EA023-0F14-4BED-899E-C6263787B1B7}"/>
                </a:ext>
              </a:extLst>
            </p:cNvPr>
            <p:cNvSpPr/>
            <p:nvPr/>
          </p:nvSpPr>
          <p:spPr>
            <a:xfrm>
              <a:off x="1660532" y="1896807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81;p22">
              <a:extLst>
                <a:ext uri="{FF2B5EF4-FFF2-40B4-BE49-F238E27FC236}">
                  <a16:creationId xmlns="" xmlns:a16="http://schemas.microsoft.com/office/drawing/2014/main" id="{E3D54655-C98C-425B-8645-2E8A617C6FAC}"/>
                </a:ext>
              </a:extLst>
            </p:cNvPr>
            <p:cNvSpPr txBox="1"/>
            <p:nvPr/>
          </p:nvSpPr>
          <p:spPr>
            <a:xfrm>
              <a:off x="1677908" y="1114242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Prueba 1     UT 1 – UT 2</a:t>
              </a:r>
              <a:endParaRPr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82;p22">
              <a:extLst>
                <a:ext uri="{FF2B5EF4-FFF2-40B4-BE49-F238E27FC236}">
                  <a16:creationId xmlns="" xmlns:a16="http://schemas.microsoft.com/office/drawing/2014/main" id="{08739458-DD5B-47DF-A44B-E0665FF9F709}"/>
                </a:ext>
              </a:extLst>
            </p:cNvPr>
            <p:cNvSpPr/>
            <p:nvPr/>
          </p:nvSpPr>
          <p:spPr>
            <a:xfrm>
              <a:off x="1309159" y="3001766"/>
              <a:ext cx="368749" cy="36874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83;p22">
              <a:extLst>
                <a:ext uri="{FF2B5EF4-FFF2-40B4-BE49-F238E27FC236}">
                  <a16:creationId xmlns="" xmlns:a16="http://schemas.microsoft.com/office/drawing/2014/main" id="{D845B048-B727-4BBF-A2EE-0CE968DCCE04}"/>
                </a:ext>
              </a:extLst>
            </p:cNvPr>
            <p:cNvSpPr/>
            <p:nvPr/>
          </p:nvSpPr>
          <p:spPr>
            <a:xfrm>
              <a:off x="1660532" y="2756363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84;p22">
              <a:extLst>
                <a:ext uri="{FF2B5EF4-FFF2-40B4-BE49-F238E27FC236}">
                  <a16:creationId xmlns="" xmlns:a16="http://schemas.microsoft.com/office/drawing/2014/main" id="{A05AB995-E11C-488C-9C5B-0636E172DAA0}"/>
                </a:ext>
              </a:extLst>
            </p:cNvPr>
            <p:cNvSpPr txBox="1"/>
            <p:nvPr/>
          </p:nvSpPr>
          <p:spPr>
            <a:xfrm>
              <a:off x="1642293" y="1940726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Prueba 2      UT2  - UT3</a:t>
              </a:r>
              <a:endParaRPr sz="2400" b="1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186;p22">
              <a:extLst>
                <a:ext uri="{FF2B5EF4-FFF2-40B4-BE49-F238E27FC236}">
                  <a16:creationId xmlns="" xmlns:a16="http://schemas.microsoft.com/office/drawing/2014/main" id="{FC6924EB-AE1B-41FF-BB3F-F6FC1EA9954C}"/>
                </a:ext>
              </a:extLst>
            </p:cNvPr>
            <p:cNvSpPr/>
            <p:nvPr/>
          </p:nvSpPr>
          <p:spPr>
            <a:xfrm>
              <a:off x="1660532" y="3615919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87;p22">
              <a:extLst>
                <a:ext uri="{FF2B5EF4-FFF2-40B4-BE49-F238E27FC236}">
                  <a16:creationId xmlns="" xmlns:a16="http://schemas.microsoft.com/office/drawing/2014/main" id="{BB254C84-4BEB-49C5-83E3-4CA4ADA58FA3}"/>
                </a:ext>
              </a:extLst>
            </p:cNvPr>
            <p:cNvSpPr txBox="1"/>
            <p:nvPr/>
          </p:nvSpPr>
          <p:spPr>
            <a:xfrm>
              <a:off x="1696147" y="2803779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 marR="0" lvl="0" inden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Prueba 3      UT3</a:t>
              </a:r>
              <a:endParaRPr sz="2400" b="1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9009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="" xmlns:a16="http://schemas.microsoft.com/office/drawing/2014/main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5247839" cy="4492003"/>
            <a:chOff x="3034" y="45364"/>
            <a:chExt cx="4347550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="" xmlns:a16="http://schemas.microsoft.com/office/drawing/2014/main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="" xmlns:a16="http://schemas.microsoft.com/office/drawing/2014/main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="" xmlns:a16="http://schemas.microsoft.com/office/drawing/2014/main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="" xmlns:a16="http://schemas.microsoft.com/office/drawing/2014/main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="" xmlns:a16="http://schemas.microsoft.com/office/drawing/2014/main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="" xmlns:a16="http://schemas.microsoft.com/office/drawing/2014/main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s-CL" sz="3800" dirty="0">
                  <a:solidFill>
                    <a:schemeClr val="lt1"/>
                  </a:solidFill>
                  <a:ea typeface="Calibri"/>
                  <a:cs typeface="Calibri"/>
                  <a:sym typeface="Calibri"/>
                </a:rPr>
                <a:t>Calculo de Nota Final</a:t>
              </a: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4" name="Google Shape;199;p23">
            <a:extLst>
              <a:ext uri="{FF2B5EF4-FFF2-40B4-BE49-F238E27FC236}">
                <a16:creationId xmlns="" xmlns:a16="http://schemas.microsoft.com/office/drawing/2014/main" id="{4C87AFEB-5389-4134-88B9-6DA1234FB97E}"/>
              </a:ext>
            </a:extLst>
          </p:cNvPr>
          <p:cNvGrpSpPr/>
          <p:nvPr/>
        </p:nvGrpSpPr>
        <p:grpSpPr>
          <a:xfrm>
            <a:off x="1383786" y="2697022"/>
            <a:ext cx="3669261" cy="3507840"/>
            <a:chOff x="-43039" y="412757"/>
            <a:chExt cx="3669261" cy="3507840"/>
          </a:xfrm>
        </p:grpSpPr>
        <p:sp>
          <p:nvSpPr>
            <p:cNvPr id="25" name="Google Shape;200;p23">
              <a:extLst>
                <a:ext uri="{FF2B5EF4-FFF2-40B4-BE49-F238E27FC236}">
                  <a16:creationId xmlns="" xmlns:a16="http://schemas.microsoft.com/office/drawing/2014/main" id="{FAB274ED-845A-4603-BF88-D17FCDF1AFEB}"/>
                </a:ext>
              </a:extLst>
            </p:cNvPr>
            <p:cNvSpPr/>
            <p:nvPr/>
          </p:nvSpPr>
          <p:spPr>
            <a:xfrm>
              <a:off x="0" y="412757"/>
              <a:ext cx="3626222" cy="1153620"/>
            </a:xfrm>
            <a:prstGeom prst="roundRect">
              <a:avLst>
                <a:gd name="adj" fmla="val 16667"/>
              </a:avLst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01;p23">
              <a:extLst>
                <a:ext uri="{FF2B5EF4-FFF2-40B4-BE49-F238E27FC236}">
                  <a16:creationId xmlns="" xmlns:a16="http://schemas.microsoft.com/office/drawing/2014/main" id="{D400FA94-2470-4504-B9D2-45532AE7183C}"/>
                </a:ext>
              </a:extLst>
            </p:cNvPr>
            <p:cNvSpPr txBox="1"/>
            <p:nvPr/>
          </p:nvSpPr>
          <p:spPr>
            <a:xfrm>
              <a:off x="56315" y="469072"/>
              <a:ext cx="3513592" cy="1040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0475" tIns="110475" rIns="110475" bIns="1104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9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Nota de Presentación a Examen (NP)</a:t>
              </a:r>
              <a:endParaRPr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02;p23">
              <a:extLst>
                <a:ext uri="{FF2B5EF4-FFF2-40B4-BE49-F238E27FC236}">
                  <a16:creationId xmlns="" xmlns:a16="http://schemas.microsoft.com/office/drawing/2014/main" id="{73C4F1D4-2BAB-47E2-9493-77569181BD67}"/>
                </a:ext>
              </a:extLst>
            </p:cNvPr>
            <p:cNvSpPr/>
            <p:nvPr/>
          </p:nvSpPr>
          <p:spPr>
            <a:xfrm>
              <a:off x="0" y="1566377"/>
              <a:ext cx="3626222" cy="12005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03;p23">
              <a:extLst>
                <a:ext uri="{FF2B5EF4-FFF2-40B4-BE49-F238E27FC236}">
                  <a16:creationId xmlns="" xmlns:a16="http://schemas.microsoft.com/office/drawing/2014/main" id="{6C5E035F-0954-4BD1-AFBC-A0A530EAD8C1}"/>
                </a:ext>
              </a:extLst>
            </p:cNvPr>
            <p:cNvSpPr txBox="1"/>
            <p:nvPr/>
          </p:nvSpPr>
          <p:spPr>
            <a:xfrm>
              <a:off x="-43039" y="1720689"/>
              <a:ext cx="3626222" cy="94097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5125" tIns="36825" rIns="206225" bIns="36825" anchor="t" anchorCtr="0">
              <a:noAutofit/>
            </a:bodyPr>
            <a:lstStyle/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Char char="•"/>
              </a:pPr>
              <a:r>
                <a:rPr lang="es-CL" sz="23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PROMEDIO</a:t>
              </a: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Char char="•"/>
              </a:pPr>
              <a:r>
                <a:rPr lang="es-CL" sz="2300" b="0" i="0" u="none" strike="noStrike" cap="none" dirty="0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P1-P2-P3-ARDUINO-MONOGRAFIA</a:t>
              </a:r>
              <a:endParaRPr lang="es-CL" sz="23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46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Char char="•"/>
              </a:pPr>
              <a:endParaRPr sz="23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04;p23">
              <a:extLst>
                <a:ext uri="{FF2B5EF4-FFF2-40B4-BE49-F238E27FC236}">
                  <a16:creationId xmlns="" xmlns:a16="http://schemas.microsoft.com/office/drawing/2014/main" id="{52103925-EE7E-40FF-B8CE-CBD9F006D072}"/>
                </a:ext>
              </a:extLst>
            </p:cNvPr>
            <p:cNvSpPr/>
            <p:nvPr/>
          </p:nvSpPr>
          <p:spPr>
            <a:xfrm>
              <a:off x="0" y="2766977"/>
              <a:ext cx="3626222" cy="1153620"/>
            </a:xfrm>
            <a:prstGeom prst="roundRect">
              <a:avLst>
                <a:gd name="adj" fmla="val 16667"/>
              </a:avLst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205;p23">
              <a:extLst>
                <a:ext uri="{FF2B5EF4-FFF2-40B4-BE49-F238E27FC236}">
                  <a16:creationId xmlns="" xmlns:a16="http://schemas.microsoft.com/office/drawing/2014/main" id="{85EBF7E6-3CD7-444C-AD6D-6213210E9DF3}"/>
                </a:ext>
              </a:extLst>
            </p:cNvPr>
            <p:cNvSpPr txBox="1"/>
            <p:nvPr/>
          </p:nvSpPr>
          <p:spPr>
            <a:xfrm>
              <a:off x="56315" y="2823292"/>
              <a:ext cx="3513592" cy="1040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0475" tIns="110475" rIns="110475" bIns="1104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9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Nota Examen (NE)</a:t>
              </a:r>
              <a:endParaRPr sz="2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Google Shape;206;p23">
            <a:extLst>
              <a:ext uri="{FF2B5EF4-FFF2-40B4-BE49-F238E27FC236}">
                <a16:creationId xmlns="" xmlns:a16="http://schemas.microsoft.com/office/drawing/2014/main" id="{04A862FB-A701-4BC4-9E79-44242710C057}"/>
              </a:ext>
            </a:extLst>
          </p:cNvPr>
          <p:cNvSpPr/>
          <p:nvPr/>
        </p:nvSpPr>
        <p:spPr>
          <a:xfrm>
            <a:off x="5190564" y="2622175"/>
            <a:ext cx="497541" cy="2164977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208;p23">
            <a:extLst>
              <a:ext uri="{FF2B5EF4-FFF2-40B4-BE49-F238E27FC236}">
                <a16:creationId xmlns="" xmlns:a16="http://schemas.microsoft.com/office/drawing/2014/main" id="{B23EBB30-8338-4F62-9B1D-1736D40DF27F}"/>
              </a:ext>
            </a:extLst>
          </p:cNvPr>
          <p:cNvSpPr/>
          <p:nvPr/>
        </p:nvSpPr>
        <p:spPr>
          <a:xfrm>
            <a:off x="5214097" y="5116603"/>
            <a:ext cx="497541" cy="847165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207;p23">
            <a:extLst>
              <a:ext uri="{FF2B5EF4-FFF2-40B4-BE49-F238E27FC236}">
                <a16:creationId xmlns="" xmlns:a16="http://schemas.microsoft.com/office/drawing/2014/main" id="{70C0D3AF-FC02-4C51-9106-421121F35CCE}"/>
              </a:ext>
            </a:extLst>
          </p:cNvPr>
          <p:cNvSpPr txBox="1"/>
          <p:nvPr/>
        </p:nvSpPr>
        <p:spPr>
          <a:xfrm>
            <a:off x="7894481" y="3207221"/>
            <a:ext cx="1317810" cy="82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60 % 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207;p23">
            <a:extLst>
              <a:ext uri="{FF2B5EF4-FFF2-40B4-BE49-F238E27FC236}">
                <a16:creationId xmlns="" xmlns:a16="http://schemas.microsoft.com/office/drawing/2014/main" id="{E10B0718-BAB5-46FD-B22F-016A9ABF458F}"/>
              </a:ext>
            </a:extLst>
          </p:cNvPr>
          <p:cNvSpPr txBox="1"/>
          <p:nvPr/>
        </p:nvSpPr>
        <p:spPr>
          <a:xfrm>
            <a:off x="8069470" y="5040946"/>
            <a:ext cx="1317810" cy="82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40 %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210;p23">
            <a:extLst>
              <a:ext uri="{FF2B5EF4-FFF2-40B4-BE49-F238E27FC236}">
                <a16:creationId xmlns="" xmlns:a16="http://schemas.microsoft.com/office/drawing/2014/main" id="{DF404FEC-FE48-4CFF-B895-047FB5AFF484}"/>
              </a:ext>
            </a:extLst>
          </p:cNvPr>
          <p:cNvSpPr/>
          <p:nvPr/>
        </p:nvSpPr>
        <p:spPr>
          <a:xfrm>
            <a:off x="9160185" y="3457196"/>
            <a:ext cx="497541" cy="2373406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211;p23">
            <a:extLst>
              <a:ext uri="{FF2B5EF4-FFF2-40B4-BE49-F238E27FC236}">
                <a16:creationId xmlns="" xmlns:a16="http://schemas.microsoft.com/office/drawing/2014/main" id="{F436DB26-5C3D-4479-BE57-27F6024DD193}"/>
              </a:ext>
            </a:extLst>
          </p:cNvPr>
          <p:cNvSpPr txBox="1"/>
          <p:nvPr/>
        </p:nvSpPr>
        <p:spPr>
          <a:xfrm>
            <a:off x="9824869" y="4155317"/>
            <a:ext cx="1317810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Nota Final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207;p23">
            <a:extLst>
              <a:ext uri="{FF2B5EF4-FFF2-40B4-BE49-F238E27FC236}">
                <a16:creationId xmlns="" xmlns:a16="http://schemas.microsoft.com/office/drawing/2014/main" id="{0FCA0988-BE0F-4EAC-B33E-AE1912DF6ADD}"/>
              </a:ext>
            </a:extLst>
          </p:cNvPr>
          <p:cNvSpPr txBox="1"/>
          <p:nvPr/>
        </p:nvSpPr>
        <p:spPr>
          <a:xfrm>
            <a:off x="5996731" y="3021271"/>
            <a:ext cx="1589123" cy="1134046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NP&gt;=8,0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Eximido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2653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=""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657226" y="2568942"/>
            <a:ext cx="8381317" cy="4462638"/>
            <a:chOff x="226920" y="280352"/>
            <a:chExt cx="8381317" cy="4205182"/>
          </a:xfrm>
        </p:grpSpPr>
        <p:sp>
          <p:nvSpPr>
            <p:cNvPr id="10" name="Google Shape;122;p18">
              <a:extLst>
                <a:ext uri="{FF2B5EF4-FFF2-40B4-BE49-F238E27FC236}">
                  <a16:creationId xmlns=""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723150" y="880597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=""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" name="2 Marcador de contenido">
            <a:extLst>
              <a:ext uri="{FF2B5EF4-FFF2-40B4-BE49-F238E27FC236}">
                <a16:creationId xmlns="" xmlns:a16="http://schemas.microsoft.com/office/drawing/2014/main" id="{BF5E527B-5715-4614-890B-5058707DBD8C}"/>
              </a:ext>
            </a:extLst>
          </p:cNvPr>
          <p:cNvSpPr txBox="1">
            <a:spLocks/>
          </p:cNvSpPr>
          <p:nvPr/>
        </p:nvSpPr>
        <p:spPr>
          <a:xfrm>
            <a:off x="994308" y="3021270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r>
              <a:rPr lang="es-CL"/>
              <a:t>Gracia, L-Pérez,C. </a:t>
            </a:r>
            <a:r>
              <a:rPr lang="es-CL" b="1"/>
              <a:t>Modelado de Sistemas Dinámicos</a:t>
            </a:r>
            <a:r>
              <a:rPr lang="es-CL"/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Club Universitario. España.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2000. </a:t>
            </a:r>
            <a:endParaRPr lang="es-ES" dirty="0"/>
          </a:p>
        </p:txBody>
      </p:sp>
      <p:pic>
        <p:nvPicPr>
          <p:cNvPr id="3" name="Picture 4" descr="http://www.editorial-club-universitario.es/img/portadas/alta/9788484544227.jpg">
            <a:extLst>
              <a:ext uri="{FF2B5EF4-FFF2-40B4-BE49-F238E27FC236}">
                <a16:creationId xmlns="" xmlns:a16="http://schemas.microsoft.com/office/drawing/2014/main" id="{CDA62521-A67D-466E-970F-0A9BDE40E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7136" y="2841854"/>
            <a:ext cx="2663397" cy="3851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85208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=""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657226" y="2568942"/>
            <a:ext cx="8381317" cy="4462638"/>
            <a:chOff x="226920" y="280352"/>
            <a:chExt cx="8381317" cy="4205182"/>
          </a:xfrm>
        </p:grpSpPr>
        <p:sp>
          <p:nvSpPr>
            <p:cNvPr id="10" name="Google Shape;122;p18">
              <a:extLst>
                <a:ext uri="{FF2B5EF4-FFF2-40B4-BE49-F238E27FC236}">
                  <a16:creationId xmlns=""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723150" y="880597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=""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" name="2 Marcador de contenido">
            <a:extLst>
              <a:ext uri="{FF2B5EF4-FFF2-40B4-BE49-F238E27FC236}">
                <a16:creationId xmlns="" xmlns:a16="http://schemas.microsoft.com/office/drawing/2014/main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r>
              <a:rPr lang="es-CL"/>
              <a:t>Johansen, O. </a:t>
            </a:r>
            <a:r>
              <a:rPr lang="es-CL" b="1"/>
              <a:t>Introducción a la teoría general de sistemas</a:t>
            </a:r>
            <a:r>
              <a:rPr lang="es-CL"/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Limusa.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2004. </a:t>
            </a:r>
            <a:endParaRPr lang="es-ES" dirty="0"/>
          </a:p>
        </p:txBody>
      </p:sp>
      <p:pic>
        <p:nvPicPr>
          <p:cNvPr id="5" name="Picture 4" descr="http://2.bp.blogspot.com/-wKDrBgRo5F4/UdTl9Q2ByBI/AAAAAAAAIo0/nEKJyojB7zo/s448/Introducci%C3%B3n+a+la+teor%C3%ADa+general+de+sistemas+(Oscar+Johansen+Bertoglio).png">
            <a:extLst>
              <a:ext uri="{FF2B5EF4-FFF2-40B4-BE49-F238E27FC236}">
                <a16:creationId xmlns="" xmlns:a16="http://schemas.microsoft.com/office/drawing/2014/main" id="{2E2EECFD-CAE6-463F-9475-688B2626A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2664" y="2732317"/>
            <a:ext cx="2592723" cy="3846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6186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2" name="Google Shape;124;p18">
            <a:extLst>
              <a:ext uri="{FF2B5EF4-FFF2-40B4-BE49-F238E27FC236}">
                <a16:creationId xmlns="" xmlns:a16="http://schemas.microsoft.com/office/drawing/2014/main" id="{FB165ABE-ABE9-4FAB-B482-465572D2CA0B}"/>
              </a:ext>
            </a:extLst>
          </p:cNvPr>
          <p:cNvSpPr txBox="1"/>
          <p:nvPr/>
        </p:nvSpPr>
        <p:spPr>
          <a:xfrm>
            <a:off x="657226" y="2568942"/>
            <a:ext cx="1693719" cy="131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INTRODUCCIN  A  LA MODELACIÓN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2 Marcador de contenido">
            <a:extLst>
              <a:ext uri="{FF2B5EF4-FFF2-40B4-BE49-F238E27FC236}">
                <a16:creationId xmlns="" xmlns:a16="http://schemas.microsoft.com/office/drawing/2014/main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endParaRPr lang="es-ES" dirty="0"/>
          </a:p>
        </p:txBody>
      </p:sp>
      <p:sp>
        <p:nvSpPr>
          <p:cNvPr id="3" name="Rectángulo 2">
            <a:extLst>
              <a:ext uri="{FF2B5EF4-FFF2-40B4-BE49-F238E27FC236}">
                <a16:creationId xmlns="" xmlns:a16="http://schemas.microsoft.com/office/drawing/2014/main" id="{22363EB6-C083-40B1-A83B-FCB26866DCB3}"/>
              </a:ext>
            </a:extLst>
          </p:cNvPr>
          <p:cNvSpPr/>
          <p:nvPr/>
        </p:nvSpPr>
        <p:spPr>
          <a:xfrm>
            <a:off x="657226" y="3189642"/>
            <a:ext cx="54387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 2" pitchFamily="18" charset="2"/>
              <a:buNone/>
            </a:pPr>
            <a:r>
              <a:rPr lang="es-CL" sz="2400" dirty="0"/>
              <a:t>Bertalanffy, L.</a:t>
            </a:r>
          </a:p>
          <a:p>
            <a:pPr algn="ctr">
              <a:buFont typeface="Wingdings 2" pitchFamily="18" charset="2"/>
              <a:buNone/>
            </a:pPr>
            <a:r>
              <a:rPr lang="es-CL" sz="2400" dirty="0"/>
              <a:t> </a:t>
            </a:r>
            <a:r>
              <a:rPr lang="es-CL" sz="2400" b="1" dirty="0"/>
              <a:t>Teoría general de sistemas</a:t>
            </a:r>
            <a:r>
              <a:rPr lang="es-CL" sz="2400" dirty="0"/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es-CL" sz="2400" dirty="0"/>
              <a:t>Fondo de cultura económica, USA. </a:t>
            </a:r>
          </a:p>
          <a:p>
            <a:pPr algn="ctr">
              <a:buFont typeface="Wingdings 2" pitchFamily="18" charset="2"/>
              <a:buNone/>
            </a:pPr>
            <a:r>
              <a:rPr lang="es-CL" sz="2400" dirty="0"/>
              <a:t>1976. </a:t>
            </a:r>
            <a:endParaRPr lang="es-ES" sz="2400" dirty="0"/>
          </a:p>
        </p:txBody>
      </p:sp>
      <p:pic>
        <p:nvPicPr>
          <p:cNvPr id="9" name="Picture 4" descr="Portada">
            <a:extLst>
              <a:ext uri="{FF2B5EF4-FFF2-40B4-BE49-F238E27FC236}">
                <a16:creationId xmlns="" xmlns:a16="http://schemas.microsoft.com/office/drawing/2014/main" id="{0990D51E-6371-4EE0-9319-E8524475D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7658" y="2802964"/>
            <a:ext cx="2440210" cy="3737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14884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2" name="Google Shape;124;p18">
            <a:extLst>
              <a:ext uri="{FF2B5EF4-FFF2-40B4-BE49-F238E27FC236}">
                <a16:creationId xmlns="" xmlns:a16="http://schemas.microsoft.com/office/drawing/2014/main" id="{FB165ABE-ABE9-4FAB-B482-465572D2CA0B}"/>
              </a:ext>
            </a:extLst>
          </p:cNvPr>
          <p:cNvSpPr txBox="1"/>
          <p:nvPr/>
        </p:nvSpPr>
        <p:spPr>
          <a:xfrm>
            <a:off x="657226" y="2568942"/>
            <a:ext cx="3380202" cy="3283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 err="1"/>
              <a:t>Araya,R</a:t>
            </a:r>
            <a:r>
              <a:rPr lang="es-CL" sz="2400" dirty="0"/>
              <a:t>. </a:t>
            </a:r>
            <a:r>
              <a:rPr lang="es-CL" sz="2400" dirty="0" err="1"/>
              <a:t>Plaza,M</a:t>
            </a:r>
            <a:r>
              <a:rPr lang="es-CL" sz="2400" dirty="0"/>
              <a:t>.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 </a:t>
            </a:r>
            <a:r>
              <a:rPr lang="es-CL" sz="2400" b="1" dirty="0"/>
              <a:t>Generación de electricidad inducida por oleaje</a:t>
            </a:r>
            <a:r>
              <a:rPr lang="es-CL" sz="2400" dirty="0"/>
              <a:t>. 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Editorial Académica Española. 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2011. </a:t>
            </a:r>
            <a:endParaRPr lang="es-ES" sz="2400"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 MODELACIÓN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2 Marcador de contenido">
            <a:extLst>
              <a:ext uri="{FF2B5EF4-FFF2-40B4-BE49-F238E27FC236}">
                <a16:creationId xmlns="" xmlns:a16="http://schemas.microsoft.com/office/drawing/2014/main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endParaRPr lang="es-ES" dirty="0"/>
          </a:p>
        </p:txBody>
      </p:sp>
      <p:pic>
        <p:nvPicPr>
          <p:cNvPr id="5" name="Picture 6" descr="http://bilder.buecher.de/produkte/34/34112/34112031z.jpg">
            <a:extLst>
              <a:ext uri="{FF2B5EF4-FFF2-40B4-BE49-F238E27FC236}">
                <a16:creationId xmlns="" xmlns:a16="http://schemas.microsoft.com/office/drawing/2014/main" id="{BDB5B67F-1A14-4BA2-8BE9-B9F4636B5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6689" y="2719574"/>
            <a:ext cx="2746112" cy="4119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99507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=""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14993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12" name="Google Shape;124;p18">
            <a:extLst>
              <a:ext uri="{FF2B5EF4-FFF2-40B4-BE49-F238E27FC236}">
                <a16:creationId xmlns="" xmlns:a16="http://schemas.microsoft.com/office/drawing/2014/main" id="{FB165ABE-ABE9-4FAB-B482-465572D2CA0B}"/>
              </a:ext>
            </a:extLst>
          </p:cNvPr>
          <p:cNvSpPr txBox="1"/>
          <p:nvPr/>
        </p:nvSpPr>
        <p:spPr>
          <a:xfrm>
            <a:off x="657226" y="2568941"/>
            <a:ext cx="3225457" cy="3789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Plaza  B , Manuel</a:t>
            </a:r>
          </a:p>
          <a:p>
            <a:endParaRPr lang="es-CL" dirty="0"/>
          </a:p>
          <a:p>
            <a:pPr algn="ctr"/>
            <a:r>
              <a:rPr lang="es-ES" sz="2400" dirty="0"/>
              <a:t> </a:t>
            </a:r>
            <a:r>
              <a:rPr lang="es-ES" sz="2400" b="1" dirty="0"/>
              <a:t>INTRODUCCIÓN AL MODELAMIENTO DE SISTEMAS. </a:t>
            </a:r>
          </a:p>
          <a:p>
            <a:endParaRPr lang="es-ES" sz="2400" b="1" dirty="0"/>
          </a:p>
          <a:p>
            <a:r>
              <a:rPr lang="es-ES" sz="2400" b="1" dirty="0"/>
              <a:t>         2020</a:t>
            </a:r>
            <a:endParaRPr lang="es-ES" sz="2400"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 MODELACIÓN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2 Marcador de contenido">
            <a:extLst>
              <a:ext uri="{FF2B5EF4-FFF2-40B4-BE49-F238E27FC236}">
                <a16:creationId xmlns="" xmlns:a16="http://schemas.microsoft.com/office/drawing/2014/main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endParaRPr lang="es-ES" dirty="0"/>
          </a:p>
        </p:txBody>
      </p:sp>
      <p:sp>
        <p:nvSpPr>
          <p:cNvPr id="3" name="Rectángulo 2">
            <a:extLst>
              <a:ext uri="{FF2B5EF4-FFF2-40B4-BE49-F238E27FC236}">
                <a16:creationId xmlns="" xmlns:a16="http://schemas.microsoft.com/office/drawing/2014/main" id="{4A347A27-0B03-4AE3-90B5-BC6515584396}"/>
              </a:ext>
            </a:extLst>
          </p:cNvPr>
          <p:cNvSpPr/>
          <p:nvPr/>
        </p:nvSpPr>
        <p:spPr>
          <a:xfrm>
            <a:off x="5433120" y="2699978"/>
            <a:ext cx="3383502" cy="4255011"/>
          </a:xfrm>
          <a:custGeom>
            <a:avLst/>
            <a:gdLst>
              <a:gd name="connsiteX0" fmla="*/ 0 w 3383502"/>
              <a:gd name="connsiteY0" fmla="*/ 0 h 4255011"/>
              <a:gd name="connsiteX1" fmla="*/ 631587 w 3383502"/>
              <a:gd name="connsiteY1" fmla="*/ 0 h 4255011"/>
              <a:gd name="connsiteX2" fmla="*/ 1263174 w 3383502"/>
              <a:gd name="connsiteY2" fmla="*/ 0 h 4255011"/>
              <a:gd name="connsiteX3" fmla="*/ 1827091 w 3383502"/>
              <a:gd name="connsiteY3" fmla="*/ 0 h 4255011"/>
              <a:gd name="connsiteX4" fmla="*/ 2424843 w 3383502"/>
              <a:gd name="connsiteY4" fmla="*/ 0 h 4255011"/>
              <a:gd name="connsiteX5" fmla="*/ 3383502 w 3383502"/>
              <a:gd name="connsiteY5" fmla="*/ 0 h 4255011"/>
              <a:gd name="connsiteX6" fmla="*/ 3383502 w 3383502"/>
              <a:gd name="connsiteY6" fmla="*/ 531876 h 4255011"/>
              <a:gd name="connsiteX7" fmla="*/ 3383502 w 3383502"/>
              <a:gd name="connsiteY7" fmla="*/ 1106303 h 4255011"/>
              <a:gd name="connsiteX8" fmla="*/ 3383502 w 3383502"/>
              <a:gd name="connsiteY8" fmla="*/ 1553079 h 4255011"/>
              <a:gd name="connsiteX9" fmla="*/ 3383502 w 3383502"/>
              <a:gd name="connsiteY9" fmla="*/ 1957305 h 4255011"/>
              <a:gd name="connsiteX10" fmla="*/ 3383502 w 3383502"/>
              <a:gd name="connsiteY10" fmla="*/ 2404081 h 4255011"/>
              <a:gd name="connsiteX11" fmla="*/ 3383502 w 3383502"/>
              <a:gd name="connsiteY11" fmla="*/ 2893407 h 4255011"/>
              <a:gd name="connsiteX12" fmla="*/ 3383502 w 3383502"/>
              <a:gd name="connsiteY12" fmla="*/ 3425284 h 4255011"/>
              <a:gd name="connsiteX13" fmla="*/ 3383502 w 3383502"/>
              <a:gd name="connsiteY13" fmla="*/ 4255011 h 4255011"/>
              <a:gd name="connsiteX14" fmla="*/ 2751915 w 3383502"/>
              <a:gd name="connsiteY14" fmla="*/ 4255011 h 4255011"/>
              <a:gd name="connsiteX15" fmla="*/ 2187998 w 3383502"/>
              <a:gd name="connsiteY15" fmla="*/ 4255011 h 4255011"/>
              <a:gd name="connsiteX16" fmla="*/ 1624081 w 3383502"/>
              <a:gd name="connsiteY16" fmla="*/ 4255011 h 4255011"/>
              <a:gd name="connsiteX17" fmla="*/ 1060164 w 3383502"/>
              <a:gd name="connsiteY17" fmla="*/ 4255011 h 4255011"/>
              <a:gd name="connsiteX18" fmla="*/ 496247 w 3383502"/>
              <a:gd name="connsiteY18" fmla="*/ 4255011 h 4255011"/>
              <a:gd name="connsiteX19" fmla="*/ 0 w 3383502"/>
              <a:gd name="connsiteY19" fmla="*/ 4255011 h 4255011"/>
              <a:gd name="connsiteX20" fmla="*/ 0 w 3383502"/>
              <a:gd name="connsiteY20" fmla="*/ 3680585 h 4255011"/>
              <a:gd name="connsiteX21" fmla="*/ 0 w 3383502"/>
              <a:gd name="connsiteY21" fmla="*/ 3106158 h 4255011"/>
              <a:gd name="connsiteX22" fmla="*/ 0 w 3383502"/>
              <a:gd name="connsiteY22" fmla="*/ 2531732 h 4255011"/>
              <a:gd name="connsiteX23" fmla="*/ 0 w 3383502"/>
              <a:gd name="connsiteY23" fmla="*/ 1957305 h 4255011"/>
              <a:gd name="connsiteX24" fmla="*/ 0 w 3383502"/>
              <a:gd name="connsiteY24" fmla="*/ 1340328 h 4255011"/>
              <a:gd name="connsiteX25" fmla="*/ 0 w 3383502"/>
              <a:gd name="connsiteY25" fmla="*/ 808452 h 4255011"/>
              <a:gd name="connsiteX26" fmla="*/ 0 w 3383502"/>
              <a:gd name="connsiteY26" fmla="*/ 0 h 4255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383502" h="4255011" fill="none" extrusionOk="0">
                <a:moveTo>
                  <a:pt x="0" y="0"/>
                </a:moveTo>
                <a:cubicBezTo>
                  <a:pt x="261945" y="-59328"/>
                  <a:pt x="388275" y="23187"/>
                  <a:pt x="631587" y="0"/>
                </a:cubicBezTo>
                <a:cubicBezTo>
                  <a:pt x="874899" y="-23187"/>
                  <a:pt x="1058357" y="64673"/>
                  <a:pt x="1263174" y="0"/>
                </a:cubicBezTo>
                <a:cubicBezTo>
                  <a:pt x="1467991" y="-64673"/>
                  <a:pt x="1588484" y="37438"/>
                  <a:pt x="1827091" y="0"/>
                </a:cubicBezTo>
                <a:cubicBezTo>
                  <a:pt x="2065698" y="-37438"/>
                  <a:pt x="2194784" y="47675"/>
                  <a:pt x="2424843" y="0"/>
                </a:cubicBezTo>
                <a:cubicBezTo>
                  <a:pt x="2654902" y="-47675"/>
                  <a:pt x="3010915" y="77742"/>
                  <a:pt x="3383502" y="0"/>
                </a:cubicBezTo>
                <a:cubicBezTo>
                  <a:pt x="3420375" y="231188"/>
                  <a:pt x="3339996" y="267176"/>
                  <a:pt x="3383502" y="531876"/>
                </a:cubicBezTo>
                <a:cubicBezTo>
                  <a:pt x="3427008" y="796576"/>
                  <a:pt x="3347854" y="966458"/>
                  <a:pt x="3383502" y="1106303"/>
                </a:cubicBezTo>
                <a:cubicBezTo>
                  <a:pt x="3419150" y="1246148"/>
                  <a:pt x="3360703" y="1434803"/>
                  <a:pt x="3383502" y="1553079"/>
                </a:cubicBezTo>
                <a:cubicBezTo>
                  <a:pt x="3406301" y="1671355"/>
                  <a:pt x="3351791" y="1761475"/>
                  <a:pt x="3383502" y="1957305"/>
                </a:cubicBezTo>
                <a:cubicBezTo>
                  <a:pt x="3415213" y="2153135"/>
                  <a:pt x="3381648" y="2269460"/>
                  <a:pt x="3383502" y="2404081"/>
                </a:cubicBezTo>
                <a:cubicBezTo>
                  <a:pt x="3385356" y="2538702"/>
                  <a:pt x="3374149" y="2686138"/>
                  <a:pt x="3383502" y="2893407"/>
                </a:cubicBezTo>
                <a:cubicBezTo>
                  <a:pt x="3392855" y="3100676"/>
                  <a:pt x="3366276" y="3271988"/>
                  <a:pt x="3383502" y="3425284"/>
                </a:cubicBezTo>
                <a:cubicBezTo>
                  <a:pt x="3400728" y="3578580"/>
                  <a:pt x="3352687" y="3982301"/>
                  <a:pt x="3383502" y="4255011"/>
                </a:cubicBezTo>
                <a:cubicBezTo>
                  <a:pt x="3168356" y="4299011"/>
                  <a:pt x="3047340" y="4190980"/>
                  <a:pt x="2751915" y="4255011"/>
                </a:cubicBezTo>
                <a:cubicBezTo>
                  <a:pt x="2456490" y="4319042"/>
                  <a:pt x="2376548" y="4218568"/>
                  <a:pt x="2187998" y="4255011"/>
                </a:cubicBezTo>
                <a:cubicBezTo>
                  <a:pt x="1999448" y="4291454"/>
                  <a:pt x="1832318" y="4247962"/>
                  <a:pt x="1624081" y="4255011"/>
                </a:cubicBezTo>
                <a:cubicBezTo>
                  <a:pt x="1415844" y="4262060"/>
                  <a:pt x="1275566" y="4193699"/>
                  <a:pt x="1060164" y="4255011"/>
                </a:cubicBezTo>
                <a:cubicBezTo>
                  <a:pt x="844762" y="4316323"/>
                  <a:pt x="740926" y="4195067"/>
                  <a:pt x="496247" y="4255011"/>
                </a:cubicBezTo>
                <a:cubicBezTo>
                  <a:pt x="251568" y="4314955"/>
                  <a:pt x="170932" y="4253071"/>
                  <a:pt x="0" y="4255011"/>
                </a:cubicBezTo>
                <a:cubicBezTo>
                  <a:pt x="-50398" y="4132824"/>
                  <a:pt x="31921" y="3860106"/>
                  <a:pt x="0" y="3680585"/>
                </a:cubicBezTo>
                <a:cubicBezTo>
                  <a:pt x="-31921" y="3501064"/>
                  <a:pt x="35693" y="3322472"/>
                  <a:pt x="0" y="3106158"/>
                </a:cubicBezTo>
                <a:cubicBezTo>
                  <a:pt x="-35693" y="2889844"/>
                  <a:pt x="55681" y="2754722"/>
                  <a:pt x="0" y="2531732"/>
                </a:cubicBezTo>
                <a:cubicBezTo>
                  <a:pt x="-55681" y="2308742"/>
                  <a:pt x="3814" y="2227293"/>
                  <a:pt x="0" y="1957305"/>
                </a:cubicBezTo>
                <a:cubicBezTo>
                  <a:pt x="-3814" y="1687317"/>
                  <a:pt x="1695" y="1502093"/>
                  <a:pt x="0" y="1340328"/>
                </a:cubicBezTo>
                <a:cubicBezTo>
                  <a:pt x="-1695" y="1178563"/>
                  <a:pt x="61322" y="1028630"/>
                  <a:pt x="0" y="808452"/>
                </a:cubicBezTo>
                <a:cubicBezTo>
                  <a:pt x="-61322" y="588274"/>
                  <a:pt x="80801" y="199281"/>
                  <a:pt x="0" y="0"/>
                </a:cubicBezTo>
                <a:close/>
              </a:path>
              <a:path w="3383502" h="4255011" stroke="0" extrusionOk="0">
                <a:moveTo>
                  <a:pt x="0" y="0"/>
                </a:moveTo>
                <a:cubicBezTo>
                  <a:pt x="139804" y="-59593"/>
                  <a:pt x="366547" y="30965"/>
                  <a:pt x="530082" y="0"/>
                </a:cubicBezTo>
                <a:cubicBezTo>
                  <a:pt x="693617" y="-30965"/>
                  <a:pt x="832135" y="27587"/>
                  <a:pt x="992494" y="0"/>
                </a:cubicBezTo>
                <a:cubicBezTo>
                  <a:pt x="1152853" y="-27587"/>
                  <a:pt x="1427674" y="3452"/>
                  <a:pt x="1624081" y="0"/>
                </a:cubicBezTo>
                <a:cubicBezTo>
                  <a:pt x="1820488" y="-3452"/>
                  <a:pt x="2048032" y="3360"/>
                  <a:pt x="2154163" y="0"/>
                </a:cubicBezTo>
                <a:cubicBezTo>
                  <a:pt x="2260294" y="-3360"/>
                  <a:pt x="2534321" y="40229"/>
                  <a:pt x="2684245" y="0"/>
                </a:cubicBezTo>
                <a:cubicBezTo>
                  <a:pt x="2834169" y="-40229"/>
                  <a:pt x="3155987" y="73805"/>
                  <a:pt x="3383502" y="0"/>
                </a:cubicBezTo>
                <a:cubicBezTo>
                  <a:pt x="3428582" y="92950"/>
                  <a:pt x="3372748" y="343216"/>
                  <a:pt x="3383502" y="446776"/>
                </a:cubicBezTo>
                <a:cubicBezTo>
                  <a:pt x="3394256" y="550336"/>
                  <a:pt x="3339979" y="826944"/>
                  <a:pt x="3383502" y="978653"/>
                </a:cubicBezTo>
                <a:cubicBezTo>
                  <a:pt x="3427025" y="1130362"/>
                  <a:pt x="3343014" y="1284735"/>
                  <a:pt x="3383502" y="1425429"/>
                </a:cubicBezTo>
                <a:cubicBezTo>
                  <a:pt x="3423990" y="1566123"/>
                  <a:pt x="3352213" y="1750973"/>
                  <a:pt x="3383502" y="1872205"/>
                </a:cubicBezTo>
                <a:cubicBezTo>
                  <a:pt x="3414791" y="1993437"/>
                  <a:pt x="3321818" y="2145310"/>
                  <a:pt x="3383502" y="2404081"/>
                </a:cubicBezTo>
                <a:cubicBezTo>
                  <a:pt x="3445186" y="2662852"/>
                  <a:pt x="3349374" y="2709996"/>
                  <a:pt x="3383502" y="2978508"/>
                </a:cubicBezTo>
                <a:cubicBezTo>
                  <a:pt x="3417630" y="3247020"/>
                  <a:pt x="3357668" y="3195596"/>
                  <a:pt x="3383502" y="3382734"/>
                </a:cubicBezTo>
                <a:cubicBezTo>
                  <a:pt x="3409336" y="3569872"/>
                  <a:pt x="3362969" y="3865467"/>
                  <a:pt x="3383502" y="4255011"/>
                </a:cubicBezTo>
                <a:cubicBezTo>
                  <a:pt x="3253092" y="4297803"/>
                  <a:pt x="3027255" y="4226036"/>
                  <a:pt x="2819585" y="4255011"/>
                </a:cubicBezTo>
                <a:cubicBezTo>
                  <a:pt x="2611915" y="4283986"/>
                  <a:pt x="2494056" y="4220040"/>
                  <a:pt x="2255668" y="4255011"/>
                </a:cubicBezTo>
                <a:cubicBezTo>
                  <a:pt x="2017280" y="4289982"/>
                  <a:pt x="1773071" y="4216059"/>
                  <a:pt x="1624081" y="4255011"/>
                </a:cubicBezTo>
                <a:cubicBezTo>
                  <a:pt x="1475091" y="4293963"/>
                  <a:pt x="1313183" y="4192526"/>
                  <a:pt x="1060164" y="4255011"/>
                </a:cubicBezTo>
                <a:cubicBezTo>
                  <a:pt x="807145" y="4317496"/>
                  <a:pt x="806281" y="4240248"/>
                  <a:pt x="597752" y="4255011"/>
                </a:cubicBezTo>
                <a:cubicBezTo>
                  <a:pt x="389223" y="4269774"/>
                  <a:pt x="142170" y="4252599"/>
                  <a:pt x="0" y="4255011"/>
                </a:cubicBezTo>
                <a:cubicBezTo>
                  <a:pt x="-8237" y="3995683"/>
                  <a:pt x="66412" y="3882112"/>
                  <a:pt x="0" y="3638034"/>
                </a:cubicBezTo>
                <a:cubicBezTo>
                  <a:pt x="-66412" y="3393956"/>
                  <a:pt x="37388" y="3290386"/>
                  <a:pt x="0" y="3021058"/>
                </a:cubicBezTo>
                <a:cubicBezTo>
                  <a:pt x="-37388" y="2751730"/>
                  <a:pt x="52743" y="2738577"/>
                  <a:pt x="0" y="2489181"/>
                </a:cubicBezTo>
                <a:cubicBezTo>
                  <a:pt x="-52743" y="2239785"/>
                  <a:pt x="25811" y="2121509"/>
                  <a:pt x="0" y="1999855"/>
                </a:cubicBezTo>
                <a:cubicBezTo>
                  <a:pt x="-25811" y="1878201"/>
                  <a:pt x="46224" y="1691591"/>
                  <a:pt x="0" y="1595629"/>
                </a:cubicBezTo>
                <a:cubicBezTo>
                  <a:pt x="-46224" y="1499667"/>
                  <a:pt x="15517" y="1369735"/>
                  <a:pt x="0" y="1191403"/>
                </a:cubicBezTo>
                <a:cubicBezTo>
                  <a:pt x="-15517" y="1013071"/>
                  <a:pt x="41623" y="891243"/>
                  <a:pt x="0" y="616977"/>
                </a:cubicBezTo>
                <a:cubicBezTo>
                  <a:pt x="-41623" y="342711"/>
                  <a:pt x="15801" y="240111"/>
                  <a:pt x="0" y="0"/>
                </a:cubicBezTo>
                <a:close/>
              </a:path>
            </a:pathLst>
          </a:custGeom>
          <a:ln w="12700" cmpd="thickThin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endParaRPr lang="es-CL" sz="105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s-CL" sz="105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s-CL" sz="1600" b="1" dirty="0">
                <a:solidFill>
                  <a:srgbClr val="000000"/>
                </a:solidFill>
                <a:latin typeface="Arial" panose="020B0604020202020204" pitchFamily="34" charset="0"/>
              </a:rPr>
              <a:t>Acerca de Sistemas. </a:t>
            </a:r>
          </a:p>
          <a:p>
            <a:endParaRPr lang="es-CL" sz="600" dirty="0">
              <a:latin typeface="Arial" panose="020B0604020202020204" pitchFamily="34" charset="0"/>
            </a:endParaRPr>
          </a:p>
          <a:p>
            <a:r>
              <a:rPr lang="es-CL" sz="600" dirty="0">
                <a:latin typeface="Arial" panose="020B0604020202020204" pitchFamily="34" charset="0"/>
              </a:rPr>
              <a:t> 1 </a:t>
            </a:r>
          </a:p>
          <a:p>
            <a:endParaRPr lang="es-CL" sz="600" dirty="0">
              <a:latin typeface="Arial" panose="020B0604020202020204" pitchFamily="34" charset="0"/>
            </a:endParaRPr>
          </a:p>
          <a:p>
            <a:endParaRPr lang="es-CL" sz="600" dirty="0">
              <a:latin typeface="Arial" panose="020B0604020202020204" pitchFamily="34" charset="0"/>
            </a:endParaRPr>
          </a:p>
          <a:p>
            <a:endParaRPr lang="es-CL" sz="600" dirty="0">
              <a:latin typeface="Arial" panose="020B0604020202020204" pitchFamily="34" charset="0"/>
            </a:endParaRPr>
          </a:p>
          <a:p>
            <a:pPr algn="ctr"/>
            <a:endParaRPr lang="es-ES" sz="600" dirty="0">
              <a:latin typeface="Arial" panose="020B0604020202020204" pitchFamily="34" charset="0"/>
            </a:endParaRPr>
          </a:p>
          <a:p>
            <a:pPr algn="ctr"/>
            <a:r>
              <a:rPr lang="es-ES" sz="600" dirty="0">
                <a:latin typeface="Arial" panose="020B0604020202020204" pitchFamily="34" charset="0"/>
              </a:rPr>
              <a:t> </a:t>
            </a:r>
            <a:r>
              <a:rPr lang="es-ES" sz="2400" b="1" dirty="0">
                <a:latin typeface="Arial" panose="020B0604020202020204" pitchFamily="34" charset="0"/>
              </a:rPr>
              <a:t>INTRODUCCIÓN AL MODELAMIENTO DE SISTEMAS. </a:t>
            </a:r>
            <a:endParaRPr lang="es-ES" sz="2400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r>
              <a:rPr lang="es-CL" sz="1600" b="1" dirty="0">
                <a:latin typeface="Arial" panose="020B0604020202020204" pitchFamily="34" charset="0"/>
              </a:rPr>
              <a:t>Manuel Plaza Bombal. </a:t>
            </a:r>
            <a:endParaRPr lang="es-CL" sz="1600" dirty="0"/>
          </a:p>
        </p:txBody>
      </p:sp>
    </p:spTree>
    <p:extLst>
      <p:ext uri="{BB962C8B-B14F-4D97-AF65-F5344CB8AC3E}">
        <p14:creationId xmlns:p14="http://schemas.microsoft.com/office/powerpoint/2010/main" val="7629486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613</Words>
  <Application>Microsoft Office PowerPoint</Application>
  <PresentationFormat>Panorámica</PresentationFormat>
  <Paragraphs>163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 2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de la barrera zamora</dc:creator>
  <cp:lastModifiedBy>ashnk .dfc</cp:lastModifiedBy>
  <cp:revision>33</cp:revision>
  <dcterms:created xsi:type="dcterms:W3CDTF">2020-07-06T01:36:30Z</dcterms:created>
  <dcterms:modified xsi:type="dcterms:W3CDTF">2021-07-14T20:09:58Z</dcterms:modified>
</cp:coreProperties>
</file>