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9" r:id="rId13"/>
    <p:sldId id="270" r:id="rId14"/>
    <p:sldId id="268" r:id="rId15"/>
    <p:sldId id="257" r:id="rId1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A97701AC-EA08-4A29-AE2A-55A0E21C6D41}" type="datetimeFigureOut">
              <a:rPr lang="es-CL" smtClean="0"/>
              <a:t>19-08-2019</a:t>
            </a:fld>
            <a:endParaRPr lang="es-CL"/>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93277184-A20C-480C-87C5-F11421783031}"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A97701AC-EA08-4A29-AE2A-55A0E21C6D41}" type="datetimeFigureOut">
              <a:rPr lang="es-CL" smtClean="0"/>
              <a:t>19-08-2019</a:t>
            </a:fld>
            <a:endParaRPr lang="es-CL"/>
          </a:p>
        </p:txBody>
      </p:sp>
      <p:sp>
        <p:nvSpPr>
          <p:cNvPr id="9" name="8 Marcador de número de diapositiva"/>
          <p:cNvSpPr>
            <a:spLocks noGrp="1"/>
          </p:cNvSpPr>
          <p:nvPr>
            <p:ph type="sldNum" sz="quarter" idx="15"/>
          </p:nvPr>
        </p:nvSpPr>
        <p:spPr/>
        <p:txBody>
          <a:bodyPr rtlCol="0"/>
          <a:lstStyle/>
          <a:p>
            <a:fld id="{93277184-A20C-480C-87C5-F11421783031}" type="slidenum">
              <a:rPr lang="es-CL" smtClean="0"/>
              <a:t>‹Nº›</a:t>
            </a:fld>
            <a:endParaRPr lang="es-CL"/>
          </a:p>
        </p:txBody>
      </p:sp>
      <p:sp>
        <p:nvSpPr>
          <p:cNvPr id="10" name="9 Marcador de pie de página"/>
          <p:cNvSpPr>
            <a:spLocks noGrp="1"/>
          </p:cNvSpPr>
          <p:nvPr>
            <p:ph type="ftr" sz="quarter" idx="16"/>
          </p:nvPr>
        </p:nvSpPr>
        <p:spPr/>
        <p:txBody>
          <a:bodyPr rtlCol="0"/>
          <a:lstStyle/>
          <a:p>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A97701AC-EA08-4A29-AE2A-55A0E21C6D41}" type="datetimeFigureOut">
              <a:rPr lang="es-CL" smtClean="0"/>
              <a:t>19-08-2019</a:t>
            </a:fld>
            <a:endParaRPr lang="es-CL"/>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93277184-A20C-480C-87C5-F11421783031}"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A97701AC-EA08-4A29-AE2A-55A0E21C6D41}" type="datetimeFigureOut">
              <a:rPr lang="es-CL" smtClean="0"/>
              <a:t>19-08-2019</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A97701AC-EA08-4A29-AE2A-55A0E21C6D41}" type="datetimeFigureOut">
              <a:rPr lang="es-CL" smtClean="0"/>
              <a:t>19-08-2019</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A97701AC-EA08-4A29-AE2A-55A0E21C6D41}" type="datetimeFigureOut">
              <a:rPr lang="es-CL" smtClean="0"/>
              <a:t>19-08-2019</a:t>
            </a:fld>
            <a:endParaRPr lang="es-CL"/>
          </a:p>
        </p:txBody>
      </p:sp>
      <p:sp>
        <p:nvSpPr>
          <p:cNvPr id="7" name="6 Marcador de número de diapositiva"/>
          <p:cNvSpPr>
            <a:spLocks noGrp="1"/>
          </p:cNvSpPr>
          <p:nvPr>
            <p:ph type="sldNum" sz="quarter" idx="11"/>
          </p:nvPr>
        </p:nvSpPr>
        <p:spPr/>
        <p:txBody>
          <a:bodyPr rtlCol="0"/>
          <a:lstStyle/>
          <a:p>
            <a:fld id="{93277184-A20C-480C-87C5-F11421783031}" type="slidenum">
              <a:rPr lang="es-CL" smtClean="0"/>
              <a:t>‹Nº›</a:t>
            </a:fld>
            <a:endParaRPr lang="es-CL"/>
          </a:p>
        </p:txBody>
      </p:sp>
      <p:sp>
        <p:nvSpPr>
          <p:cNvPr id="8" name="7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7701AC-EA08-4A29-AE2A-55A0E21C6D41}" type="datetimeFigureOut">
              <a:rPr lang="es-CL" smtClean="0"/>
              <a:t>19-08-2019</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A97701AC-EA08-4A29-AE2A-55A0E21C6D41}" type="datetimeFigureOut">
              <a:rPr lang="es-CL" smtClean="0"/>
              <a:t>19-08-2019</a:t>
            </a:fld>
            <a:endParaRPr lang="es-CL"/>
          </a:p>
        </p:txBody>
      </p:sp>
      <p:sp>
        <p:nvSpPr>
          <p:cNvPr id="22" name="21 Marcador de número de diapositiva"/>
          <p:cNvSpPr>
            <a:spLocks noGrp="1"/>
          </p:cNvSpPr>
          <p:nvPr>
            <p:ph type="sldNum" sz="quarter" idx="15"/>
          </p:nvPr>
        </p:nvSpPr>
        <p:spPr/>
        <p:txBody>
          <a:bodyPr rtlCol="0"/>
          <a:lstStyle/>
          <a:p>
            <a:fld id="{93277184-A20C-480C-87C5-F11421783031}" type="slidenum">
              <a:rPr lang="es-CL" smtClean="0"/>
              <a:t>‹Nº›</a:t>
            </a:fld>
            <a:endParaRPr lang="es-CL"/>
          </a:p>
        </p:txBody>
      </p:sp>
      <p:sp>
        <p:nvSpPr>
          <p:cNvPr id="23" name="22 Marcador de pie de página"/>
          <p:cNvSpPr>
            <a:spLocks noGrp="1"/>
          </p:cNvSpPr>
          <p:nvPr>
            <p:ph type="ftr" sz="quarter" idx="16"/>
          </p:nvPr>
        </p:nvSpPr>
        <p:spPr/>
        <p:txBody>
          <a:bodyPr rtlCol="0"/>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A97701AC-EA08-4A29-AE2A-55A0E21C6D41}" type="datetimeFigureOut">
              <a:rPr lang="es-CL" smtClean="0"/>
              <a:t>19-08-2019</a:t>
            </a:fld>
            <a:endParaRPr lang="es-CL"/>
          </a:p>
        </p:txBody>
      </p:sp>
      <p:sp>
        <p:nvSpPr>
          <p:cNvPr id="18" name="17 Marcador de número de diapositiva"/>
          <p:cNvSpPr>
            <a:spLocks noGrp="1"/>
          </p:cNvSpPr>
          <p:nvPr>
            <p:ph type="sldNum" sz="quarter" idx="11"/>
          </p:nvPr>
        </p:nvSpPr>
        <p:spPr/>
        <p:txBody>
          <a:bodyPr rtlCol="0"/>
          <a:lstStyle/>
          <a:p>
            <a:fld id="{93277184-A20C-480C-87C5-F11421783031}" type="slidenum">
              <a:rPr lang="es-CL" smtClean="0"/>
              <a:t>‹Nº›</a:t>
            </a:fld>
            <a:endParaRPr lang="es-CL"/>
          </a:p>
        </p:txBody>
      </p:sp>
      <p:sp>
        <p:nvSpPr>
          <p:cNvPr id="21" name="20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7701AC-EA08-4A29-AE2A-55A0E21C6D41}" type="datetimeFigureOut">
              <a:rPr lang="es-CL" smtClean="0"/>
              <a:t>19-08-2019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7701AC-EA08-4A29-AE2A-55A0E21C6D41}" type="datetimeFigureOut">
              <a:rPr lang="es-CL" smtClean="0"/>
              <a:t>19-08-2019</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93277184-A20C-480C-87C5-F11421783031}"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A97701AC-EA08-4A29-AE2A-55A0E21C6D41}" type="datetimeFigureOut">
              <a:rPr lang="es-CL" smtClean="0"/>
              <a:t>19-08-2019</a:t>
            </a:fld>
            <a:endParaRPr lang="es-CL"/>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93277184-A20C-480C-87C5-F11421783031}"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smtClean="0"/>
              <a:t>GUIA </a:t>
            </a:r>
            <a:r>
              <a:rPr lang="es-CL" smtClean="0"/>
              <a:t>DE </a:t>
            </a:r>
            <a:r>
              <a:rPr lang="es-CL" smtClean="0"/>
              <a:t>EJERCICIOS </a:t>
            </a:r>
            <a:r>
              <a:rPr lang="es-CL" dirty="0" smtClean="0"/>
              <a:t>APLICADOS GESTIÓN PRESUPUESTARIA</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Primera Parte: “Conceptos”</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Uno:</a:t>
            </a:r>
          </a:p>
          <a:p>
            <a:r>
              <a:rPr lang="es-CL" sz="2000" u="sng" dirty="0" smtClean="0"/>
              <a:t>¿Cuáles son las dos componentes esenciales de todo presupuesto?</a:t>
            </a:r>
          </a:p>
          <a:p>
            <a:endParaRPr lang="es-CL" sz="2000" u="sng" dirty="0" smtClean="0"/>
          </a:p>
          <a:p>
            <a:r>
              <a:rPr lang="es-CL" sz="2000" u="sng" dirty="0" smtClean="0"/>
              <a:t>Pregunta Dos:</a:t>
            </a:r>
          </a:p>
          <a:p>
            <a:r>
              <a:rPr lang="es-CL" sz="2000" u="sng" dirty="0" smtClean="0"/>
              <a:t>¿Un presupuesto inicial que tipos de modificaciones puede experimentar?</a:t>
            </a:r>
          </a:p>
          <a:p>
            <a:endParaRPr lang="es-CL" sz="2000" u="sng"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Tres:</a:t>
            </a:r>
          </a:p>
          <a:p>
            <a:r>
              <a:rPr lang="es-CL" sz="2000" u="sng" dirty="0" smtClean="0"/>
              <a:t>¿Qué arroja o como se denomina el resultado de la pregunta anterior?</a:t>
            </a:r>
          </a:p>
          <a:p>
            <a:endParaRPr lang="es-CL" sz="2000" u="sng" dirty="0" smtClean="0"/>
          </a:p>
          <a:p>
            <a:r>
              <a:rPr lang="es-CL" sz="2000" u="sng" dirty="0" smtClean="0"/>
              <a:t>Pregunta Cuatro:</a:t>
            </a:r>
          </a:p>
          <a:p>
            <a:r>
              <a:rPr lang="es-CL" sz="2000" u="sng" dirty="0" smtClean="0"/>
              <a:t>¿Qué son y que propósito tienen las obligaciones presupuestarias?</a:t>
            </a:r>
          </a:p>
          <a:p>
            <a:endParaRPr lang="es-CL" sz="2000" u="sng"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Cinco:</a:t>
            </a:r>
          </a:p>
          <a:p>
            <a:r>
              <a:rPr lang="es-CL" sz="2000" u="sng" dirty="0" smtClean="0"/>
              <a:t>¿Cómo puede usted llegar a determinar el presupuesto disponible?</a:t>
            </a:r>
          </a:p>
          <a:p>
            <a:endParaRPr lang="es-CL" sz="2000" u="sng" dirty="0" smtClean="0"/>
          </a:p>
          <a:p>
            <a:r>
              <a:rPr lang="es-CL" sz="2000" u="sng" dirty="0" smtClean="0"/>
              <a:t>Pregunta Seis:</a:t>
            </a:r>
          </a:p>
          <a:p>
            <a:r>
              <a:rPr lang="es-CL" sz="2000" u="sng" dirty="0" smtClean="0"/>
              <a:t>¿Defina que entiende usted por presupuesto devengado y cual es su importancia?</a:t>
            </a:r>
          </a:p>
          <a:p>
            <a:endParaRPr lang="es-CL" sz="2000" u="sng"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dirty="0" smtClean="0"/>
              <a:t>La presente fase considera la generación de respuestas abiertas con un total de 21 puntos repartidos en siete preguntas con una ponderación de 3 puntos cada una si es correcta en su totalidad.</a:t>
            </a:r>
          </a:p>
          <a:p>
            <a:endParaRPr lang="es-CL" dirty="0" smtClean="0"/>
          </a:p>
          <a:p>
            <a:r>
              <a:rPr lang="es-CL" sz="2000" u="sng" dirty="0" smtClean="0"/>
              <a:t>Pregunta Siete:</a:t>
            </a:r>
          </a:p>
          <a:p>
            <a:r>
              <a:rPr lang="es-CL" sz="2000" u="sng" dirty="0" smtClean="0"/>
              <a:t>¿Qué es y como se calcula la duda exigible?</a:t>
            </a:r>
          </a:p>
          <a:p>
            <a:endParaRPr lang="es-CL" sz="2000" u="sng" dirty="0" smtClean="0"/>
          </a:p>
          <a:p>
            <a:endParaRPr lang="es-CL" sz="2000" u="sng" dirty="0" smtClean="0"/>
          </a:p>
          <a:p>
            <a:endParaRPr lang="es-CL" sz="2000" u="sng"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1.- Primera Parte: “Conceptos”</a:t>
            </a:r>
            <a:endParaRPr lang="es-CL" dirty="0"/>
          </a:p>
        </p:txBody>
      </p:sp>
      <p:sp>
        <p:nvSpPr>
          <p:cNvPr id="3" name="2 Subtítulo"/>
          <p:cNvSpPr>
            <a:spLocks noGrp="1"/>
          </p:cNvSpPr>
          <p:nvPr>
            <p:ph type="subTitle" idx="1"/>
          </p:nvPr>
        </p:nvSpPr>
        <p:spPr>
          <a:xfrm>
            <a:off x="2286000" y="1643050"/>
            <a:ext cx="6172200" cy="4731872"/>
          </a:xfrm>
        </p:spPr>
        <p:txBody>
          <a:bodyPr/>
          <a:lstStyle/>
          <a:p>
            <a:r>
              <a:rPr lang="es-CL" sz="2800" u="sng" dirty="0" smtClean="0"/>
              <a:t>Cierre:</a:t>
            </a:r>
          </a:p>
          <a:p>
            <a:r>
              <a:rPr lang="es-CL" sz="2000" u="sng" dirty="0" smtClean="0"/>
              <a:t>Fase de evaluación y debate vía foro e intercambio de opiniones en sala</a:t>
            </a:r>
          </a:p>
          <a:p>
            <a:endParaRPr lang="es-CL" sz="2000" u="sng" dirty="0" smtClean="0"/>
          </a:p>
          <a:p>
            <a:endParaRPr lang="es-CL" sz="2000" u="sng" dirty="0" smtClean="0"/>
          </a:p>
          <a:p>
            <a:endParaRPr lang="es-CL" sz="2000" u="sng"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Segunda Parte: “Ejercicio Aplicado”</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dirty="0" smtClean="0"/>
              <a:t>La presente fase considera la aplicación vía desarrollo de un ejercicio numérico que requerirá la aplicación secuencial e integral de la ecuación de la gestión del inventario . El desarrollo del mismo concluye con la determinación exacta del monto de la deuda exigible del caso en cuestión. El resultado dela presente fase tendrá una asignación  de 24 puntos sobre la obtención de la nota final-</a:t>
            </a:r>
          </a:p>
          <a:p>
            <a:endParaRPr lang="es-CL" dirty="0" smtClean="0"/>
          </a:p>
          <a:p>
            <a:r>
              <a:rPr lang="es-CL" sz="2000" u="sng" dirty="0" smtClean="0"/>
              <a:t>Planteamiento:</a:t>
            </a:r>
          </a:p>
          <a:p>
            <a:r>
              <a:rPr lang="es-CL" sz="2000" i="1" dirty="0" smtClean="0"/>
              <a:t>“Usted es el jefe de Planificación Presupuestaria de la Municipalidad de </a:t>
            </a:r>
            <a:r>
              <a:rPr lang="es-CL" sz="2000" i="1" dirty="0" err="1" smtClean="0"/>
              <a:t>Limache</a:t>
            </a:r>
            <a:r>
              <a:rPr lang="es-CL" sz="2000" i="1" dirty="0" smtClean="0"/>
              <a:t> y producto de sus gestión posee la siguiente información”:</a:t>
            </a:r>
          </a:p>
          <a:p>
            <a:endParaRPr lang="es-CL" sz="2000" u="sng"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1.- Obras licitadas con contratos ya firmados, cuyos trabajos aún no se inician por un monto total de $25.000.000.</a:t>
            </a:r>
          </a:p>
          <a:p>
            <a:r>
              <a:rPr lang="es-CL" sz="2000" i="1" dirty="0" smtClean="0"/>
              <a:t>2.-Estados de pago de otras obras distintas con documentación de respaldo ya </a:t>
            </a:r>
            <a:r>
              <a:rPr lang="es-CL" sz="2000" i="1" dirty="0" err="1" smtClean="0"/>
              <a:t>recepcionada</a:t>
            </a:r>
            <a:r>
              <a:rPr lang="es-CL" sz="2000" i="1" dirty="0" smtClean="0"/>
              <a:t>  en oficina de partes del organismo por un monto de  $70.000.000</a:t>
            </a:r>
          </a:p>
          <a:p>
            <a:r>
              <a:rPr lang="es-CL" sz="2000" i="1" dirty="0" smtClean="0"/>
              <a:t>3.-Su presupuesto inicial para el presente año presupuestario ascendía $500.000.000, incluidos$ 300.000.000 correspondientes al concepto de pago de remuneraciones de la planta municipal de empleados para el presente año presupuestario.</a:t>
            </a:r>
          </a:p>
          <a:p>
            <a:endParaRPr lang="es-CL" sz="2000" u="sn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4.- El presupuesto vigente ha experimentado dos suplementos consecutivos ascendentes aun monto total de $70.000.000.</a:t>
            </a:r>
          </a:p>
          <a:p>
            <a:r>
              <a:rPr lang="es-CL" sz="2000" i="1" dirty="0" smtClean="0"/>
              <a:t>5.-La tesorería de la Municipalidad ha pagado ala fecha del cierre un total  de $ 50.000.000 por concepto de obras.</a:t>
            </a:r>
          </a:p>
          <a:p>
            <a:endParaRPr lang="es-CL" sz="2000" i="1" dirty="0" smtClean="0"/>
          </a:p>
          <a:p>
            <a:r>
              <a:rPr lang="es-CL" sz="2000" u="sng" dirty="0" smtClean="0"/>
              <a:t>Se pide </a:t>
            </a:r>
            <a:r>
              <a:rPr lang="es-CL" sz="2000" i="1" u="sng" dirty="0" smtClean="0"/>
              <a:t>: </a:t>
            </a:r>
            <a:r>
              <a:rPr lang="es-CL" sz="2000" i="1" dirty="0" smtClean="0"/>
              <a:t>“Determinar la deuda exigible a la fecha de la Municipalidad de </a:t>
            </a:r>
            <a:r>
              <a:rPr lang="es-CL" sz="2000" i="1" dirty="0" err="1" smtClean="0"/>
              <a:t>Limache</a:t>
            </a:r>
            <a:r>
              <a:rPr lang="es-CL" sz="2000" i="1" dirty="0" smtClean="0"/>
              <a:t>, además del  correspondiente presupuesto devengado y obligado asociado al periodo en comento”.</a:t>
            </a:r>
          </a:p>
          <a:p>
            <a:endParaRPr lang="es-CL" sz="2000" u="sng"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Continuación Planteamiento:</a:t>
            </a:r>
          </a:p>
          <a:p>
            <a:r>
              <a:rPr lang="es-CL" sz="2000" i="1" dirty="0" smtClean="0"/>
              <a:t>4.- El presupuesto vigente ha experimentado dos suplementos consecutivos ascendentes aun monto total de $70.000.000.</a:t>
            </a:r>
          </a:p>
          <a:p>
            <a:r>
              <a:rPr lang="es-CL" sz="2000" i="1" dirty="0" smtClean="0"/>
              <a:t>5.-La tesorería de la Municipalidad ha pagado ala fecha del cierre un total  de $ 50.000.000 por concepto de obras.</a:t>
            </a:r>
          </a:p>
          <a:p>
            <a:endParaRPr lang="es-CL" sz="2000" i="1" dirty="0" smtClean="0"/>
          </a:p>
          <a:p>
            <a:r>
              <a:rPr lang="es-CL" sz="2000" u="sng" dirty="0" smtClean="0"/>
              <a:t>Se pide </a:t>
            </a:r>
            <a:r>
              <a:rPr lang="es-CL" sz="2000" i="1" u="sng" dirty="0" smtClean="0"/>
              <a:t>: </a:t>
            </a:r>
            <a:r>
              <a:rPr lang="es-CL" sz="2000" i="1" dirty="0" smtClean="0"/>
              <a:t>“Determinar la deuda exigible a la fecha de la Municipalidad de </a:t>
            </a:r>
            <a:r>
              <a:rPr lang="es-CL" sz="2000" i="1" dirty="0" err="1" smtClean="0"/>
              <a:t>Limache</a:t>
            </a:r>
            <a:r>
              <a:rPr lang="es-CL" sz="2000" i="1" dirty="0" smtClean="0"/>
              <a:t>, además del  correspondiente presupuesto devengado y obligado asociado al periodo en comento”.</a:t>
            </a:r>
          </a:p>
          <a:p>
            <a:endParaRPr lang="es-CL" sz="2000" u="sng"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1143008"/>
          </a:xfrm>
        </p:spPr>
        <p:txBody>
          <a:bodyPr/>
          <a:lstStyle/>
          <a:p>
            <a:r>
              <a:rPr lang="es-CL" dirty="0" smtClean="0"/>
              <a:t>2.- Segunda Parte: “Ejercicio Aplicado”</a:t>
            </a:r>
            <a:endParaRPr lang="es-CL" dirty="0"/>
          </a:p>
        </p:txBody>
      </p:sp>
      <p:sp>
        <p:nvSpPr>
          <p:cNvPr id="3" name="2 Subtítulo"/>
          <p:cNvSpPr>
            <a:spLocks noGrp="1"/>
          </p:cNvSpPr>
          <p:nvPr>
            <p:ph type="subTitle" idx="1"/>
          </p:nvPr>
        </p:nvSpPr>
        <p:spPr>
          <a:xfrm>
            <a:off x="2286000" y="1643050"/>
            <a:ext cx="6172200" cy="4731872"/>
          </a:xfrm>
        </p:spPr>
        <p:txBody>
          <a:bodyPr>
            <a:normAutofit/>
          </a:bodyPr>
          <a:lstStyle/>
          <a:p>
            <a:r>
              <a:rPr lang="es-CL" sz="2000" u="sng" dirty="0" smtClean="0"/>
              <a:t> Planteamiento:</a:t>
            </a:r>
          </a:p>
          <a:p>
            <a:r>
              <a:rPr lang="es-CL" sz="2000" i="1" dirty="0" smtClean="0"/>
              <a:t>1.- En base a los datos contenidos en la ecuación presupuestaria del anexo A, se pide lo siguiente: </a:t>
            </a:r>
          </a:p>
          <a:p>
            <a:r>
              <a:rPr lang="es-CL" sz="2000" i="1" u="sng" dirty="0" smtClean="0"/>
              <a:t>1.- “Determinar el valor de las variables x1, x2 y x3”.</a:t>
            </a:r>
          </a:p>
          <a:p>
            <a:r>
              <a:rPr lang="es-CL" sz="2000" i="1" u="sng" dirty="0" smtClean="0"/>
              <a:t>2.-”Pronunciarse respecto de la situación presupuestaria presentada mediante la referida ecuación” </a:t>
            </a:r>
          </a:p>
          <a:p>
            <a:endParaRPr lang="es-CL" sz="2000" u="sng"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00174"/>
            <a:ext cx="6172200" cy="2428892"/>
          </a:xfrm>
        </p:spPr>
        <p:txBody>
          <a:bodyPr/>
          <a:lstStyle/>
          <a:p>
            <a:r>
              <a:rPr lang="es-CL" dirty="0" smtClean="0"/>
              <a:t>1.- Tercera Parte: “Ejercicio Aplicado”</a:t>
            </a:r>
            <a:endParaRPr lang="es-CL" dirty="0"/>
          </a:p>
        </p:txBody>
      </p:sp>
      <p:sp>
        <p:nvSpPr>
          <p:cNvPr id="3" name="2 Subtítulo"/>
          <p:cNvSpPr>
            <a:spLocks noGrp="1"/>
          </p:cNvSpPr>
          <p:nvPr>
            <p:ph type="subTitle" idx="1"/>
          </p:nvPr>
        </p:nvSpPr>
        <p:spPr/>
        <p:txBody>
          <a:bodyPr/>
          <a:lstStyle/>
          <a:p>
            <a:endParaRPr lang="es-CL"/>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Ecuación Gestión Presupuestaria</a:t>
            </a:r>
            <a:endParaRPr lang="es-CL" dirty="0"/>
          </a:p>
        </p:txBody>
      </p:sp>
      <p:graphicFrame>
        <p:nvGraphicFramePr>
          <p:cNvPr id="4" name="3 Marcador de contenido"/>
          <p:cNvGraphicFramePr>
            <a:graphicFrameLocks noGrp="1"/>
          </p:cNvGraphicFramePr>
          <p:nvPr>
            <p:ph sz="quarter" idx="1"/>
          </p:nvPr>
        </p:nvGraphicFramePr>
        <p:xfrm>
          <a:off x="457200" y="1600200"/>
          <a:ext cx="7467600" cy="2397760"/>
        </p:xfrm>
        <a:graphic>
          <a:graphicData uri="http://schemas.openxmlformats.org/drawingml/2006/table">
            <a:tbl>
              <a:tblPr firstRow="1" bandRow="1">
                <a:tableStyleId>{5C22544A-7EE6-4342-B048-85BDC9FD1C3A}</a:tableStyleId>
              </a:tblPr>
              <a:tblGrid>
                <a:gridCol w="933450"/>
                <a:gridCol w="966772"/>
                <a:gridCol w="900128"/>
                <a:gridCol w="933450"/>
                <a:gridCol w="933450"/>
                <a:gridCol w="933450"/>
                <a:gridCol w="933450"/>
                <a:gridCol w="933450"/>
              </a:tblGrid>
              <a:tr h="370840">
                <a:tc>
                  <a:txBody>
                    <a:bodyPr/>
                    <a:lstStyle/>
                    <a:p>
                      <a:r>
                        <a:rPr lang="es-CL" dirty="0" smtClean="0"/>
                        <a:t>P.INICIAL</a:t>
                      </a:r>
                      <a:endParaRPr lang="es-CL" dirty="0"/>
                    </a:p>
                  </a:txBody>
                  <a:tcPr/>
                </a:tc>
                <a:tc>
                  <a:txBody>
                    <a:bodyPr/>
                    <a:lstStyle/>
                    <a:p>
                      <a:r>
                        <a:rPr lang="es-CL" dirty="0" err="1" smtClean="0"/>
                        <a:t>Modi</a:t>
                      </a:r>
                      <a:r>
                        <a:rPr lang="es-CL" dirty="0" smtClean="0"/>
                        <a:t>.</a:t>
                      </a:r>
                      <a:endParaRPr lang="es-CL" dirty="0"/>
                    </a:p>
                  </a:txBody>
                  <a:tcPr/>
                </a:tc>
                <a:tc>
                  <a:txBody>
                    <a:bodyPr/>
                    <a:lstStyle/>
                    <a:p>
                      <a:r>
                        <a:rPr lang="es-CL" dirty="0" err="1" smtClean="0"/>
                        <a:t>P.Vig</a:t>
                      </a:r>
                      <a:r>
                        <a:rPr lang="es-CL" dirty="0" smtClean="0"/>
                        <a:t>.</a:t>
                      </a:r>
                      <a:endParaRPr lang="es-CL" dirty="0"/>
                    </a:p>
                  </a:txBody>
                  <a:tcPr/>
                </a:tc>
                <a:tc>
                  <a:txBody>
                    <a:bodyPr/>
                    <a:lstStyle/>
                    <a:p>
                      <a:r>
                        <a:rPr lang="es-CL" dirty="0" smtClean="0"/>
                        <a:t>Obligaciones</a:t>
                      </a:r>
                      <a:endParaRPr lang="es-CL" dirty="0"/>
                    </a:p>
                  </a:txBody>
                  <a:tcPr/>
                </a:tc>
                <a:tc>
                  <a:txBody>
                    <a:bodyPr/>
                    <a:lstStyle/>
                    <a:p>
                      <a:r>
                        <a:rPr lang="es-CL" dirty="0" err="1" smtClean="0"/>
                        <a:t>P.Disponible</a:t>
                      </a:r>
                      <a:endParaRPr lang="es-CL" dirty="0"/>
                    </a:p>
                  </a:txBody>
                  <a:tcPr/>
                </a:tc>
                <a:tc>
                  <a:txBody>
                    <a:bodyPr/>
                    <a:lstStyle/>
                    <a:p>
                      <a:r>
                        <a:rPr lang="es-CL" dirty="0" smtClean="0"/>
                        <a:t>Devengado</a:t>
                      </a:r>
                      <a:endParaRPr lang="es-CL" dirty="0"/>
                    </a:p>
                  </a:txBody>
                  <a:tcPr/>
                </a:tc>
                <a:tc>
                  <a:txBody>
                    <a:bodyPr/>
                    <a:lstStyle/>
                    <a:p>
                      <a:r>
                        <a:rPr lang="es-CL" dirty="0" smtClean="0"/>
                        <a:t>Pagos</a:t>
                      </a:r>
                      <a:endParaRPr lang="es-CL" dirty="0"/>
                    </a:p>
                  </a:txBody>
                  <a:tcPr/>
                </a:tc>
                <a:tc>
                  <a:txBody>
                    <a:bodyPr/>
                    <a:lstStyle/>
                    <a:p>
                      <a:r>
                        <a:rPr lang="es-CL" dirty="0" smtClean="0"/>
                        <a:t>Deuda </a:t>
                      </a:r>
                      <a:r>
                        <a:rPr lang="es-CL" dirty="0" err="1" smtClean="0"/>
                        <a:t>Exigi</a:t>
                      </a:r>
                      <a:r>
                        <a:rPr lang="es-CL" dirty="0" smtClean="0"/>
                        <a:t>.</a:t>
                      </a:r>
                      <a:endParaRPr lang="es-CL" dirty="0"/>
                    </a:p>
                  </a:txBody>
                  <a:tcPr/>
                </a:tc>
              </a:tr>
              <a:tr h="370840">
                <a:tc>
                  <a:txBody>
                    <a:bodyPr/>
                    <a:lstStyle/>
                    <a:p>
                      <a:r>
                        <a:rPr lang="es-CL" sz="1100" dirty="0" smtClean="0"/>
                        <a:t>15.000.000</a:t>
                      </a:r>
                      <a:endParaRPr lang="es-CL" sz="1100" dirty="0"/>
                    </a:p>
                  </a:txBody>
                  <a:tcPr/>
                </a:tc>
                <a:tc>
                  <a:txBody>
                    <a:bodyPr/>
                    <a:lstStyle/>
                    <a:p>
                      <a:r>
                        <a:rPr lang="es-CL" dirty="0" smtClean="0"/>
                        <a:t>¿x1?</a:t>
                      </a:r>
                      <a:endParaRPr lang="es-CL" dirty="0"/>
                    </a:p>
                  </a:txBody>
                  <a:tcPr/>
                </a:tc>
                <a:tc>
                  <a:txBody>
                    <a:bodyPr/>
                    <a:lstStyle/>
                    <a:p>
                      <a:r>
                        <a:rPr lang="es-CL" sz="1100" dirty="0" smtClean="0"/>
                        <a:t>10.000.000</a:t>
                      </a:r>
                      <a:endParaRPr lang="es-CL" sz="1100" dirty="0"/>
                    </a:p>
                  </a:txBody>
                  <a:tcPr/>
                </a:tc>
                <a:tc>
                  <a:txBody>
                    <a:bodyPr/>
                    <a:lstStyle/>
                    <a:p>
                      <a:r>
                        <a:rPr lang="es-CL" dirty="0" smtClean="0"/>
                        <a:t>¿x2?</a:t>
                      </a:r>
                      <a:endParaRPr lang="es-CL" dirty="0"/>
                    </a:p>
                  </a:txBody>
                  <a:tcPr/>
                </a:tc>
                <a:tc>
                  <a:txBody>
                    <a:bodyPr/>
                    <a:lstStyle/>
                    <a:p>
                      <a:r>
                        <a:rPr lang="es-CL" sz="1100" dirty="0" smtClean="0"/>
                        <a:t>7.000.000</a:t>
                      </a:r>
                      <a:endParaRPr lang="es-CL" sz="1100" dirty="0"/>
                    </a:p>
                  </a:txBody>
                  <a:tcPr/>
                </a:tc>
                <a:tc>
                  <a:txBody>
                    <a:bodyPr/>
                    <a:lstStyle/>
                    <a:p>
                      <a:r>
                        <a:rPr lang="es-CL" sz="1100" dirty="0" smtClean="0"/>
                        <a:t>4.000.000</a:t>
                      </a:r>
                      <a:endParaRPr lang="es-CL" sz="1100" dirty="0"/>
                    </a:p>
                  </a:txBody>
                  <a:tcPr/>
                </a:tc>
                <a:tc>
                  <a:txBody>
                    <a:bodyPr/>
                    <a:lstStyle/>
                    <a:p>
                      <a:r>
                        <a:rPr lang="es-CL" dirty="0" smtClean="0"/>
                        <a:t>¿x3?</a:t>
                      </a:r>
                      <a:endParaRPr lang="es-CL" dirty="0"/>
                    </a:p>
                  </a:txBody>
                  <a:tcPr/>
                </a:tc>
                <a:tc>
                  <a:txBody>
                    <a:bodyPr/>
                    <a:lstStyle/>
                    <a:p>
                      <a:r>
                        <a:rPr lang="es-CL" sz="1100" dirty="0" smtClean="0"/>
                        <a:t>1.000.000</a:t>
                      </a:r>
                      <a:endParaRPr lang="es-CL" sz="1100" dirty="0"/>
                    </a:p>
                  </a:txBody>
                  <a:tcPr/>
                </a:tc>
              </a:tr>
              <a:tr h="370840">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r h="370840">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r>
              <a:tr h="370840">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dirty="0"/>
                    </a:p>
                  </a:txBody>
                  <a:tcPr/>
                </a:tc>
              </a:tr>
            </a:tbl>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163</TotalTime>
  <Words>782</Words>
  <Application>Microsoft Office PowerPoint</Application>
  <PresentationFormat>Presentación en pantalla (4:3)</PresentationFormat>
  <Paragraphs>82</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Mirador</vt:lpstr>
      <vt:lpstr>GUIA DE EJERCICIOS APLICADOS GESTIÓN PRESUPUESTARIA</vt:lpstr>
      <vt:lpstr>1.- Primera Parte: “Conceptos”</vt:lpstr>
      <vt:lpstr>1.- Primera Parte: “Conceptos”</vt:lpstr>
      <vt:lpstr>1.- Primera Parte: “Conceptos”</vt:lpstr>
      <vt:lpstr>1.- Primera Parte: “Conceptos”</vt:lpstr>
      <vt:lpstr>1.- Primera Parte: “Conceptos”</vt:lpstr>
      <vt:lpstr>1.- Primera Parte: “Conceptos”</vt:lpstr>
      <vt:lpstr>1.- Segunda Parte: “Ejercicio Aplicado”</vt:lpstr>
      <vt:lpstr>2.- Segunda Parte: “Ejercicio Aplicado”</vt:lpstr>
      <vt:lpstr>2.- Segunda Parte: “Ejercicio Aplicado”</vt:lpstr>
      <vt:lpstr>2.- Segunda Parte: “Ejercicio Aplicado”</vt:lpstr>
      <vt:lpstr>2.- Segunda Parte: “Ejercicio Aplicado”</vt:lpstr>
      <vt:lpstr>2.- Segunda Parte: “Ejercicio Aplicado”</vt:lpstr>
      <vt:lpstr>1.- Tercera Parte: “Ejercicio Aplicado”</vt:lpstr>
      <vt:lpstr>Ecuación Gestión Presupuestaria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GUIA DE EJERCCIOS APLICADOS GESTIÓN PRESUPUESTARIA</dc:title>
  <dc:creator>casa</dc:creator>
  <cp:lastModifiedBy>Personal</cp:lastModifiedBy>
  <cp:revision>23</cp:revision>
  <dcterms:created xsi:type="dcterms:W3CDTF">2017-07-22T18:21:21Z</dcterms:created>
  <dcterms:modified xsi:type="dcterms:W3CDTF">2019-08-19T13:04:06Z</dcterms:modified>
</cp:coreProperties>
</file>