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440" r:id="rId4"/>
    <p:sldId id="262" r:id="rId5"/>
    <p:sldId id="392" r:id="rId6"/>
    <p:sldId id="394" r:id="rId7"/>
    <p:sldId id="395" r:id="rId8"/>
    <p:sldId id="397" r:id="rId9"/>
    <p:sldId id="398" r:id="rId10"/>
    <p:sldId id="399" r:id="rId11"/>
    <p:sldId id="400" r:id="rId12"/>
    <p:sldId id="401" r:id="rId13"/>
    <p:sldId id="403" r:id="rId14"/>
    <p:sldId id="404" r:id="rId15"/>
    <p:sldId id="405" r:id="rId16"/>
    <p:sldId id="407" r:id="rId17"/>
    <p:sldId id="408" r:id="rId18"/>
    <p:sldId id="409" r:id="rId19"/>
    <p:sldId id="410" r:id="rId20"/>
    <p:sldId id="411" r:id="rId21"/>
    <p:sldId id="412" r:id="rId22"/>
    <p:sldId id="413" r:id="rId23"/>
    <p:sldId id="414" r:id="rId24"/>
    <p:sldId id="415" r:id="rId25"/>
    <p:sldId id="416" r:id="rId26"/>
    <p:sldId id="417" r:id="rId27"/>
    <p:sldId id="418" r:id="rId28"/>
    <p:sldId id="419" r:id="rId29"/>
    <p:sldId id="420" r:id="rId30"/>
    <p:sldId id="421" r:id="rId31"/>
    <p:sldId id="423" r:id="rId32"/>
    <p:sldId id="424" r:id="rId33"/>
    <p:sldId id="425" r:id="rId34"/>
    <p:sldId id="426" r:id="rId35"/>
    <p:sldId id="427" r:id="rId36"/>
    <p:sldId id="441" r:id="rId37"/>
    <p:sldId id="406" r:id="rId38"/>
    <p:sldId id="431" r:id="rId39"/>
    <p:sldId id="433" r:id="rId40"/>
    <p:sldId id="432" r:id="rId41"/>
    <p:sldId id="443" r:id="rId42"/>
    <p:sldId id="435" r:id="rId43"/>
    <p:sldId id="444" r:id="rId44"/>
    <p:sldId id="436" r:id="rId45"/>
    <p:sldId id="437" r:id="rId46"/>
    <p:sldId id="438" r:id="rId47"/>
    <p:sldId id="439" r:id="rId48"/>
    <p:sldId id="340" r:id="rId49"/>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Rodriguez Ortega" initials="NRO" lastIdx="4"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1" autoAdjust="0"/>
    <p:restoredTop sz="87663" autoAdjust="0"/>
  </p:normalViewPr>
  <p:slideViewPr>
    <p:cSldViewPr>
      <p:cViewPr varScale="1">
        <p:scale>
          <a:sx n="75" d="100"/>
          <a:sy n="75" d="100"/>
        </p:scale>
        <p:origin x="-1236" y="-90"/>
      </p:cViewPr>
      <p:guideLst>
        <p:guide orient="horz" pos="2160"/>
        <p:guide pos="2880"/>
      </p:guideLst>
    </p:cSldViewPr>
  </p:slideViewPr>
  <p:outlineViewPr>
    <p:cViewPr>
      <p:scale>
        <a:sx n="33" d="100"/>
        <a:sy n="33" d="100"/>
      </p:scale>
      <p:origin x="0" y="-18114"/>
    </p:cViewPr>
  </p:outlineViewPr>
  <p:notesTextViewPr>
    <p:cViewPr>
      <p:scale>
        <a:sx n="100" d="100"/>
        <a:sy n="100" d="100"/>
      </p:scale>
      <p:origin x="0" y="0"/>
    </p:cViewPr>
  </p:notesTextViewPr>
  <p:sorterViewPr>
    <p:cViewPr varScale="1">
      <p:scale>
        <a:sx n="1" d="1"/>
        <a:sy n="1" d="1"/>
      </p:scale>
      <p:origin x="0" y="912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8B02C18-5ED4-484A-8F62-3D9DFC655F61}" type="datetimeFigureOut">
              <a:rPr lang="es-CL" smtClean="0"/>
              <a:pPr/>
              <a:t>23-07-2021</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23-07-2021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8B02C18-5ED4-484A-8F62-3D9DFC655F61}" type="datetimeFigureOut">
              <a:rPr lang="es-CL" smtClean="0"/>
              <a:pPr/>
              <a:t>23-07-2021</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78B02C18-5ED4-484A-8F62-3D9DFC655F61}" type="datetimeFigureOut">
              <a:rPr lang="es-CL" smtClean="0"/>
              <a:pPr/>
              <a:t>23-07-2021</a:t>
            </a:fld>
            <a:endParaRPr lang="es-CL" dirty="0"/>
          </a:p>
        </p:txBody>
      </p:sp>
      <p:sp>
        <p:nvSpPr>
          <p:cNvPr id="10" name="9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78B02C18-5ED4-484A-8F62-3D9DFC655F61}" type="datetimeFigureOut">
              <a:rPr lang="es-CL" smtClean="0"/>
              <a:pPr/>
              <a:t>23-07-2021</a:t>
            </a:fld>
            <a:endParaRPr lang="es-CL" dirty="0"/>
          </a:p>
        </p:txBody>
      </p:sp>
      <p:sp>
        <p:nvSpPr>
          <p:cNvPr id="12" name="11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8B02C18-5ED4-484A-8F62-3D9DFC655F61}" type="datetimeFigureOut">
              <a:rPr lang="es-CL" smtClean="0"/>
              <a:pPr/>
              <a:t>23-07-2021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02C18-5ED4-484A-8F62-3D9DFC655F61}" type="datetimeFigureOut">
              <a:rPr lang="es-CL" smtClean="0"/>
              <a:pPr/>
              <a:t>23-07-2021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8B02C18-5ED4-484A-8F62-3D9DFC655F61}" type="datetimeFigureOut">
              <a:rPr lang="es-CL" smtClean="0"/>
              <a:pPr/>
              <a:t>23-07-2021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78B02C18-5ED4-484A-8F62-3D9DFC655F61}" type="datetimeFigureOut">
              <a:rPr lang="es-CL" smtClean="0"/>
              <a:pPr/>
              <a:t>23-07-2021</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23-07-2021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0F6C510-04DD-4E11-8C1E-D9F5F87648F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78B02C18-5ED4-484A-8F62-3D9DFC655F61}" type="datetimeFigureOut">
              <a:rPr lang="es-CL" smtClean="0"/>
              <a:pPr/>
              <a:t>23-07-2021</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60F6C510-04DD-4E11-8C1E-D9F5F87648F9}"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8B02C18-5ED4-484A-8F62-3D9DFC655F61}" type="datetimeFigureOut">
              <a:rPr lang="es-CL" smtClean="0"/>
              <a:pPr/>
              <a:t>23-07-2021</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0F6C510-04DD-4E11-8C1E-D9F5F87648F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lstStyle/>
          <a:p>
            <a:r>
              <a:rPr lang="es-CL" dirty="0" smtClean="0"/>
              <a:t>Unida temática CUATRO</a:t>
            </a:r>
            <a:endParaRPr lang="es-CL" dirty="0"/>
          </a:p>
        </p:txBody>
      </p:sp>
      <p:sp>
        <p:nvSpPr>
          <p:cNvPr id="3" name="2 Subtítulo"/>
          <p:cNvSpPr>
            <a:spLocks noGrp="1"/>
          </p:cNvSpPr>
          <p:nvPr>
            <p:ph type="subTitle" idx="1"/>
          </p:nvPr>
        </p:nvSpPr>
        <p:spPr/>
        <p:txBody>
          <a:bodyPr>
            <a:normAutofit fontScale="77500" lnSpcReduction="20000"/>
          </a:bodyPr>
          <a:lstStyle/>
          <a:p>
            <a:endParaRPr lang="es-CL" dirty="0" smtClean="0"/>
          </a:p>
          <a:p>
            <a:r>
              <a:rPr lang="es-CL" dirty="0" smtClean="0"/>
              <a:t>Reconocimiento </a:t>
            </a:r>
            <a:r>
              <a:rPr lang="es-CL" dirty="0"/>
              <a:t>, valoración y registro de pasivos financieros</a:t>
            </a:r>
          </a:p>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normAutofit/>
          </a:bodyPr>
          <a:lstStyle/>
          <a:p>
            <a:r>
              <a:rPr lang="es-CL" dirty="0" smtClean="0"/>
              <a:t>Contabilización de Pasivos</a:t>
            </a:r>
            <a:endParaRPr lang="es-CL" dirty="0"/>
          </a:p>
        </p:txBody>
      </p:sp>
      <p:sp>
        <p:nvSpPr>
          <p:cNvPr id="3" name="2 Subtítulo"/>
          <p:cNvSpPr>
            <a:spLocks noGrp="1"/>
          </p:cNvSpPr>
          <p:nvPr>
            <p:ph type="subTitle" idx="1"/>
          </p:nvPr>
        </p:nvSpPr>
        <p:spPr/>
        <p:txBody>
          <a:bodyPr>
            <a:normAutofit fontScale="77500" lnSpcReduction="20000"/>
          </a:bodyPr>
          <a:lstStyle/>
          <a:p>
            <a:endParaRPr lang="es-CL" dirty="0" smtClean="0"/>
          </a:p>
          <a:p>
            <a:r>
              <a:rPr lang="es-CL" dirty="0" smtClean="0"/>
              <a:t>Reconocimiento </a:t>
            </a:r>
            <a:r>
              <a:rPr lang="es-CL" dirty="0"/>
              <a:t>, valoración y registro de pasivos financieros</a:t>
            </a:r>
          </a:p>
          <a:p>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4 Marcador de número de diapositiva"/>
          <p:cNvSpPr>
            <a:spLocks noGrp="1"/>
          </p:cNvSpPr>
          <p:nvPr>
            <p:ph type="sldNum" sz="quarter" idx="12"/>
          </p:nvPr>
        </p:nvSpPr>
        <p:spPr>
          <a:xfrm>
            <a:off x="3124200" y="6245225"/>
            <a:ext cx="2895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fld id="{2176315B-F2E5-4457-95F2-4057C3CB9FD9}" type="slidenum">
              <a:rPr lang="en-US" altLang="es-ES"/>
              <a:pPr algn="ctr"/>
              <a:t>3</a:t>
            </a:fld>
            <a:endParaRPr lang="en-US" altLang="es-ES"/>
          </a:p>
        </p:txBody>
      </p:sp>
      <p:sp>
        <p:nvSpPr>
          <p:cNvPr id="4099" name="Rectangle 2"/>
          <p:cNvSpPr>
            <a:spLocks noGrp="1" noChangeArrowheads="1"/>
          </p:cNvSpPr>
          <p:nvPr>
            <p:ph type="title"/>
          </p:nvPr>
        </p:nvSpPr>
        <p:spPr>
          <a:xfrm>
            <a:off x="457200" y="274638"/>
            <a:ext cx="6778625" cy="490537"/>
          </a:xfrm>
          <a:noFill/>
        </p:spPr>
        <p:txBody>
          <a:bodyPr lIns="90488" tIns="44450" rIns="90488" bIns="44450"/>
          <a:lstStyle/>
          <a:p>
            <a:pPr algn="l" eaLnBrk="1" hangingPunct="1"/>
            <a:r>
              <a:rPr lang="es-ES_tradnl" altLang="es-ES" sz="2000" b="1" smtClean="0"/>
              <a:t>PASIVOS CORRIENTES Y NO CORRIENTES</a:t>
            </a:r>
          </a:p>
        </p:txBody>
      </p:sp>
      <p:pic>
        <p:nvPicPr>
          <p:cNvPr id="4100" name="Imagen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3688" y="1484313"/>
            <a:ext cx="8556625" cy="2808287"/>
          </a:xfrm>
          <a:prstGeom prst="rect">
            <a:avLst/>
          </a:prstGeom>
          <a:solidFill>
            <a:schemeClr val="accent1">
              <a:alpha val="59999"/>
            </a:schemeClr>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6700600"/>
      </p:ext>
    </p:extLst>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Prestamos Bancarios.</a:t>
            </a:r>
          </a:p>
          <a:p>
            <a:r>
              <a:rPr lang="es-CL" dirty="0" smtClean="0"/>
              <a:t>Se conoce </a:t>
            </a:r>
            <a:r>
              <a:rPr lang="es-CL" dirty="0"/>
              <a:t>por préstamos bancarios </a:t>
            </a:r>
            <a:r>
              <a:rPr lang="es-CL" dirty="0" smtClean="0"/>
              <a:t>aquellas sumas de dinero que los bancos entregan a los particulares, previo cobro anticipado de intereses y bajo la obligación de devolverlo en una fecha previamente determinada.</a:t>
            </a:r>
          </a:p>
          <a:p>
            <a:r>
              <a:rPr lang="es-CL" dirty="0" smtClean="0"/>
              <a:t>La devolución puede ser efectuada totalmente en una determinada fecha, o bien mediante cuotas periódicas, hasta su extinción total.</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Prestamos Bancarios( continuación).</a:t>
            </a:r>
          </a:p>
          <a:p>
            <a:r>
              <a:rPr lang="es-CL" dirty="0" smtClean="0"/>
              <a:t>Con el fin de asegurar el cumplimiento del compromiso contraído. El Banco exige al cliente una garantía, la que legalmente puede revestir diversas formas.</a:t>
            </a:r>
          </a:p>
          <a:p>
            <a:r>
              <a:rPr lang="es-CL" dirty="0" smtClean="0"/>
              <a:t>Las más generalizadas en la práctica son las siguientes, a saber:</a:t>
            </a:r>
          </a:p>
          <a:p>
            <a:r>
              <a:rPr lang="es-CL" u="sng" dirty="0" smtClean="0"/>
              <a:t>A.- El Aval . </a:t>
            </a:r>
            <a:r>
              <a:rPr lang="es-CL" dirty="0" smtClean="0"/>
              <a:t>Consiste  en que una tercera persona, cuya solvencia haya sido aceptada previamente, por el Banco, se responsabilice solidariamente de la deuda contraída.</a:t>
            </a:r>
          </a:p>
        </p:txBody>
      </p:sp>
    </p:spTree>
    <p:extLst>
      <p:ext uri="{BB962C8B-B14F-4D97-AF65-F5344CB8AC3E}">
        <p14:creationId xmlns:p14="http://schemas.microsoft.com/office/powerpoint/2010/main" val="31778622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Prestamos Bancarios( continuación).</a:t>
            </a:r>
          </a:p>
          <a:p>
            <a:r>
              <a:rPr lang="es-CL" u="sng" dirty="0" smtClean="0"/>
              <a:t>A.- El Aval ( continuación ) . </a:t>
            </a:r>
            <a:r>
              <a:rPr lang="es-CL" dirty="0" smtClean="0"/>
              <a:t>Lo anterior quiere decir que si el aceptante del préstamo no lo cancela en el plazo establecido, la obligación legal sobre la deuda recae en la persona del Aval, quién tendrá la obligación de  cancelarlo.</a:t>
            </a:r>
          </a:p>
        </p:txBody>
      </p:sp>
    </p:spTree>
    <p:extLst>
      <p:ext uri="{BB962C8B-B14F-4D97-AF65-F5344CB8AC3E}">
        <p14:creationId xmlns:p14="http://schemas.microsoft.com/office/powerpoint/2010/main" val="32705308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Prestamos Bancarios( continuación).</a:t>
            </a:r>
          </a:p>
          <a:p>
            <a:r>
              <a:rPr lang="es-CL" u="sng" dirty="0"/>
              <a:t>B</a:t>
            </a:r>
            <a:r>
              <a:rPr lang="es-CL" u="sng" dirty="0" smtClean="0"/>
              <a:t>.- Garantía Prendaria . </a:t>
            </a:r>
            <a:r>
              <a:rPr lang="es-CL" dirty="0" smtClean="0"/>
              <a:t>En lo particular consiste en la entrega del dominio de un bien corporal mueble, como garantía del cumplimiento del compromiso contraído , para esto se celebra un contrato denominado «Contrato de Prenda».</a:t>
            </a:r>
          </a:p>
        </p:txBody>
      </p:sp>
    </p:spTree>
    <p:extLst>
      <p:ext uri="{BB962C8B-B14F-4D97-AF65-F5344CB8AC3E}">
        <p14:creationId xmlns:p14="http://schemas.microsoft.com/office/powerpoint/2010/main" val="9130433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Prestamos Bancarios( continuación).</a:t>
            </a:r>
          </a:p>
          <a:p>
            <a:r>
              <a:rPr lang="es-CL" u="sng" dirty="0"/>
              <a:t>B</a:t>
            </a:r>
            <a:r>
              <a:rPr lang="es-CL" u="sng" dirty="0" smtClean="0"/>
              <a:t>.- Garantía Prendaria (continuación). </a:t>
            </a:r>
            <a:r>
              <a:rPr lang="es-CL" dirty="0" smtClean="0"/>
              <a:t>En lo particular el aludido contrato  , es la forma  mediante la cual los bienes se mantienen en poder del aceptante del préstamo, quien puede continuar haciendo uso libre de ellos, a excepción de la operación de venta, la que no puede realizarse sin el consentimiento expreso de la respectiva institución bancaria.</a:t>
            </a:r>
          </a:p>
        </p:txBody>
      </p:sp>
    </p:spTree>
    <p:extLst>
      <p:ext uri="{BB962C8B-B14F-4D97-AF65-F5344CB8AC3E}">
        <p14:creationId xmlns:p14="http://schemas.microsoft.com/office/powerpoint/2010/main" val="24201172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Prestamos Bancarios( continuación).</a:t>
            </a:r>
          </a:p>
          <a:p>
            <a:r>
              <a:rPr lang="es-CL" u="sng" dirty="0"/>
              <a:t>B</a:t>
            </a:r>
            <a:r>
              <a:rPr lang="es-CL" u="sng" dirty="0" smtClean="0"/>
              <a:t>.- Garantía Prendaria (continuación). </a:t>
            </a:r>
            <a:r>
              <a:rPr lang="es-CL" dirty="0" smtClean="0"/>
              <a:t>En el supuesto caso de incumplimiento del compromiso de pago de las cuotas del respectivo préstamo, el Banco unilateralmente puede proceder a disponer de los aludidos bienes libremente, para lo cual puede proceder a su venta , y con el producto de la misma cancelar la deuda impaga.</a:t>
            </a:r>
          </a:p>
        </p:txBody>
      </p:sp>
    </p:spTree>
    <p:extLst>
      <p:ext uri="{BB962C8B-B14F-4D97-AF65-F5344CB8AC3E}">
        <p14:creationId xmlns:p14="http://schemas.microsoft.com/office/powerpoint/2010/main" val="7848168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Prestamos Bancarios( continuación).</a:t>
            </a:r>
          </a:p>
          <a:p>
            <a:r>
              <a:rPr lang="es-CL" u="sng" dirty="0" smtClean="0"/>
              <a:t>C.- Garantía Hipotecaria. </a:t>
            </a:r>
            <a:r>
              <a:rPr lang="es-CL" dirty="0" smtClean="0"/>
              <a:t>Es un caso de características similares al precedentemente explicitado; pero mediante el cual se entrega el dominio de Bienes Raíces( Inmuebles); operando las mismas condiciones descritas anteriormente.</a:t>
            </a:r>
          </a:p>
        </p:txBody>
      </p:sp>
    </p:spTree>
    <p:extLst>
      <p:ext uri="{BB962C8B-B14F-4D97-AF65-F5344CB8AC3E}">
        <p14:creationId xmlns:p14="http://schemas.microsoft.com/office/powerpoint/2010/main" val="21522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Prestamos Bancarios( continuación).</a:t>
            </a:r>
          </a:p>
          <a:p>
            <a:r>
              <a:rPr lang="es-CL" u="sng" dirty="0" smtClean="0"/>
              <a:t>Operaciones Contables de la Obtención de un Préstamo. </a:t>
            </a:r>
          </a:p>
          <a:p>
            <a:r>
              <a:rPr lang="es-CL" u="sng" dirty="0" smtClean="0"/>
              <a:t>A.-Paso Uno Solicitud u Obtención .</a:t>
            </a:r>
            <a:r>
              <a:rPr lang="es-CL" dirty="0" smtClean="0"/>
              <a:t>En lo particular la obtención misma del préstamo trae consigo un inmediato aumento de las disponibilidades en Cuenta Corriente de la empresa, y a su vez  nos aparece un compromiso por pagar, que deberá ser reflejado en una cuenta especial denominada «Préstamos Bancarios».</a:t>
            </a:r>
          </a:p>
        </p:txBody>
      </p:sp>
    </p:spTree>
    <p:extLst>
      <p:ext uri="{BB962C8B-B14F-4D97-AF65-F5344CB8AC3E}">
        <p14:creationId xmlns:p14="http://schemas.microsoft.com/office/powerpoint/2010/main" val="40326796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Prestamos Bancarios( continuación).</a:t>
            </a:r>
          </a:p>
          <a:p>
            <a:r>
              <a:rPr lang="es-CL" u="sng" dirty="0" smtClean="0"/>
              <a:t>Operaciones Contables de la Obtención de un Préstamo. </a:t>
            </a:r>
          </a:p>
          <a:p>
            <a:r>
              <a:rPr lang="es-CL" u="sng" dirty="0" smtClean="0"/>
              <a:t>A.-Paso Uno Solicitud u Obtención. </a:t>
            </a:r>
            <a:r>
              <a:rPr lang="es-CL" dirty="0" smtClean="0"/>
              <a:t>Simultáneamente con el préstamo, el Banco procede a descontar los respectivos  intereses, si es que tienen el carácter de anticipados, debiendo ser abonado en la respectiva cuenta corriente tan solo el remanente.</a:t>
            </a:r>
          </a:p>
        </p:txBody>
      </p:sp>
    </p:spTree>
    <p:extLst>
      <p:ext uri="{BB962C8B-B14F-4D97-AF65-F5344CB8AC3E}">
        <p14:creationId xmlns:p14="http://schemas.microsoft.com/office/powerpoint/2010/main" val="40870687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251520" y="1600200"/>
            <a:ext cx="8712968" cy="4495800"/>
          </a:xfrm>
        </p:spPr>
        <p:txBody>
          <a:bodyPr>
            <a:normAutofit/>
          </a:bodyPr>
          <a:lstStyle/>
          <a:p>
            <a:r>
              <a:rPr lang="es-CL" u="sng" dirty="0" smtClean="0"/>
              <a:t>Prestamos Bancarios( continuación).</a:t>
            </a:r>
          </a:p>
          <a:p>
            <a:r>
              <a:rPr lang="es-CL" u="sng" dirty="0" smtClean="0"/>
              <a:t>Operaciones Contables de la Obtención de un Préstamo. </a:t>
            </a:r>
          </a:p>
          <a:p>
            <a:r>
              <a:rPr lang="es-CL" u="sng" dirty="0" smtClean="0"/>
              <a:t>Enunciado Ejercicio Demostrativo( continuación):</a:t>
            </a:r>
          </a:p>
          <a:p>
            <a:r>
              <a:rPr lang="es-CL" dirty="0" smtClean="0"/>
              <a:t>1.-Total préstamo                                 $6.000.000</a:t>
            </a:r>
          </a:p>
          <a:p>
            <a:r>
              <a:rPr lang="es-CL" u="sng" dirty="0" smtClean="0"/>
              <a:t>2.- Menos 1% mensual, total 2%            $  120.000</a:t>
            </a:r>
          </a:p>
          <a:p>
            <a:r>
              <a:rPr lang="es-CL" u="sng" dirty="0"/>
              <a:t> </a:t>
            </a:r>
            <a:r>
              <a:rPr lang="es-CL" u="sng" dirty="0" smtClean="0"/>
              <a:t>    Gastos e Impuestos  $400.000         $  520.000</a:t>
            </a:r>
          </a:p>
          <a:p>
            <a:r>
              <a:rPr lang="es-CL" u="sng" dirty="0" smtClean="0"/>
              <a:t>3.- Líquido abonado a </a:t>
            </a:r>
            <a:r>
              <a:rPr lang="es-CL" u="sng" dirty="0" err="1" smtClean="0"/>
              <a:t>cunta</a:t>
            </a:r>
            <a:r>
              <a:rPr lang="es-CL" u="sng" dirty="0" smtClean="0"/>
              <a:t> Corriente $ 5.480.000</a:t>
            </a:r>
          </a:p>
        </p:txBody>
      </p:sp>
    </p:spTree>
    <p:extLst>
      <p:ext uri="{BB962C8B-B14F-4D97-AF65-F5344CB8AC3E}">
        <p14:creationId xmlns:p14="http://schemas.microsoft.com/office/powerpoint/2010/main" val="15512203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4853136"/>
          </a:xfrm>
        </p:spPr>
        <p:txBody>
          <a:bodyPr>
            <a:normAutofit/>
          </a:bodyPr>
          <a:lstStyle/>
          <a:p>
            <a:r>
              <a:rPr lang="es-CL" u="sng" dirty="0" smtClean="0"/>
              <a:t>Prestamos Bancarios( continuación).</a:t>
            </a:r>
          </a:p>
          <a:p>
            <a:r>
              <a:rPr lang="es-CL" u="sng" dirty="0" smtClean="0"/>
              <a:t>Operaciones Contables de la Obtención de un Préstamo. </a:t>
            </a:r>
          </a:p>
          <a:p>
            <a:r>
              <a:rPr lang="es-CL" u="sng" dirty="0" smtClean="0"/>
              <a:t>Contabilización Ejercicio Demostrativo:</a:t>
            </a:r>
          </a:p>
          <a:p>
            <a:r>
              <a:rPr lang="es-CL" dirty="0" smtClean="0"/>
              <a:t>Basados en los datos precedentes, se tiene que :</a:t>
            </a:r>
          </a:p>
          <a:p>
            <a:r>
              <a:rPr lang="es-CL" dirty="0" smtClean="0"/>
              <a:t>Banco                                      $5.480.000</a:t>
            </a:r>
          </a:p>
          <a:p>
            <a:r>
              <a:rPr lang="es-CL" dirty="0" smtClean="0"/>
              <a:t>Intereses y Gastos Bancarios      $ 520.000</a:t>
            </a:r>
          </a:p>
          <a:p>
            <a:r>
              <a:rPr lang="es-CL" dirty="0"/>
              <a:t> </a:t>
            </a:r>
            <a:r>
              <a:rPr lang="es-CL" dirty="0" smtClean="0"/>
              <a:t>                          a</a:t>
            </a:r>
          </a:p>
          <a:p>
            <a:r>
              <a:rPr lang="es-CL" dirty="0" smtClean="0"/>
              <a:t>                      Prestamos bancarios      $6.000.000           </a:t>
            </a:r>
          </a:p>
        </p:txBody>
      </p:sp>
    </p:spTree>
    <p:extLst>
      <p:ext uri="{BB962C8B-B14F-4D97-AF65-F5344CB8AC3E}">
        <p14:creationId xmlns:p14="http://schemas.microsoft.com/office/powerpoint/2010/main" val="10701436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Prestamos Bancarios( continuación).</a:t>
            </a:r>
          </a:p>
          <a:p>
            <a:r>
              <a:rPr lang="es-CL" u="sng" dirty="0" smtClean="0"/>
              <a:t>Operaciones Contables de la Obtención de un Préstamo. </a:t>
            </a:r>
          </a:p>
          <a:p>
            <a:r>
              <a:rPr lang="es-CL" u="sng" dirty="0" smtClean="0"/>
              <a:t>Enunciado Ejercicio Aplicación Uno:</a:t>
            </a:r>
          </a:p>
          <a:p>
            <a:r>
              <a:rPr lang="es-CL" dirty="0" smtClean="0"/>
              <a:t>La  empresa xx  pide  un préstamo, bajo la modalidad de interés anticipado, por  un monto de $28000.000, a un plazo de 90 días, considerando un interés mensual de un 2%, los gastos  bancarios son un 0,5 % del monto solicitado.</a:t>
            </a:r>
          </a:p>
          <a:p>
            <a:r>
              <a:rPr lang="es-CL" dirty="0" smtClean="0"/>
              <a:t>Se pide contabilizar lo acontecido:</a:t>
            </a:r>
          </a:p>
        </p:txBody>
      </p:sp>
    </p:spTree>
    <p:extLst>
      <p:ext uri="{BB962C8B-B14F-4D97-AF65-F5344CB8AC3E}">
        <p14:creationId xmlns:p14="http://schemas.microsoft.com/office/powerpoint/2010/main" val="29175218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251520" y="1600200"/>
            <a:ext cx="8712968" cy="4495800"/>
          </a:xfrm>
        </p:spPr>
        <p:txBody>
          <a:bodyPr>
            <a:normAutofit/>
          </a:bodyPr>
          <a:lstStyle/>
          <a:p>
            <a:r>
              <a:rPr lang="es-CL" u="sng" dirty="0" smtClean="0"/>
              <a:t>Prestamos Bancarios( continuación).</a:t>
            </a:r>
          </a:p>
          <a:p>
            <a:r>
              <a:rPr lang="es-CL" u="sng" dirty="0" smtClean="0"/>
              <a:t>Operaciones Contables de la Obtención de un Préstamo. </a:t>
            </a:r>
          </a:p>
          <a:p>
            <a:r>
              <a:rPr lang="es-CL" u="sng" dirty="0" smtClean="0"/>
              <a:t>Desarrollo Ejercicio Aplicación Uno:</a:t>
            </a:r>
          </a:p>
          <a:p>
            <a:r>
              <a:rPr lang="es-CL" dirty="0" smtClean="0"/>
              <a:t>1.-Total préstamo                                 $28.000.000</a:t>
            </a:r>
          </a:p>
          <a:p>
            <a:r>
              <a:rPr lang="es-CL" u="sng" dirty="0" smtClean="0"/>
              <a:t>2.- Menos intereses 6% $1.680.000</a:t>
            </a:r>
          </a:p>
          <a:p>
            <a:r>
              <a:rPr lang="es-CL" u="sng" dirty="0"/>
              <a:t> </a:t>
            </a:r>
            <a:r>
              <a:rPr lang="es-CL" u="sng" dirty="0" smtClean="0"/>
              <a:t>   Gastos e Impuestos  </a:t>
            </a:r>
            <a:r>
              <a:rPr lang="es-CL" u="sng" dirty="0"/>
              <a:t> </a:t>
            </a:r>
            <a:r>
              <a:rPr lang="es-CL" u="sng" dirty="0" smtClean="0"/>
              <a:t>$  140.000        $1820.000</a:t>
            </a:r>
          </a:p>
          <a:p>
            <a:r>
              <a:rPr lang="es-CL" u="sng" dirty="0" smtClean="0"/>
              <a:t>3.- Líquido abonado a cuenta Corriente $ 26.180.000</a:t>
            </a:r>
          </a:p>
        </p:txBody>
      </p:sp>
    </p:spTree>
    <p:extLst>
      <p:ext uri="{BB962C8B-B14F-4D97-AF65-F5344CB8AC3E}">
        <p14:creationId xmlns:p14="http://schemas.microsoft.com/office/powerpoint/2010/main" val="35203623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4853136"/>
          </a:xfrm>
        </p:spPr>
        <p:txBody>
          <a:bodyPr>
            <a:normAutofit/>
          </a:bodyPr>
          <a:lstStyle/>
          <a:p>
            <a:r>
              <a:rPr lang="es-CL" u="sng" dirty="0" smtClean="0"/>
              <a:t>Prestamos Bancarios( continuación).</a:t>
            </a:r>
          </a:p>
          <a:p>
            <a:r>
              <a:rPr lang="es-CL" u="sng" dirty="0" smtClean="0"/>
              <a:t>Operaciones Contables de la Obtención de un Préstamo. </a:t>
            </a:r>
          </a:p>
          <a:p>
            <a:r>
              <a:rPr lang="es-CL" u="sng" dirty="0" smtClean="0"/>
              <a:t>Contabilización Ejercicio Demostrativo:</a:t>
            </a:r>
          </a:p>
          <a:p>
            <a:r>
              <a:rPr lang="es-CL" dirty="0" smtClean="0"/>
              <a:t>Basados en los datos precedentes, se tiene que :</a:t>
            </a:r>
          </a:p>
          <a:p>
            <a:r>
              <a:rPr lang="es-CL" dirty="0" smtClean="0"/>
              <a:t>Banco                                      $26.180.000</a:t>
            </a:r>
          </a:p>
          <a:p>
            <a:r>
              <a:rPr lang="es-CL" dirty="0" smtClean="0"/>
              <a:t>Intereses y Gastos Bancarios     $  1.820.000</a:t>
            </a:r>
          </a:p>
          <a:p>
            <a:r>
              <a:rPr lang="es-CL" dirty="0"/>
              <a:t> </a:t>
            </a:r>
            <a:r>
              <a:rPr lang="es-CL" dirty="0" smtClean="0"/>
              <a:t>                          a</a:t>
            </a:r>
          </a:p>
          <a:p>
            <a:r>
              <a:rPr lang="es-CL" dirty="0" smtClean="0"/>
              <a:t>                    Prestamos bancarios      $28.000.000           </a:t>
            </a:r>
          </a:p>
        </p:txBody>
      </p:sp>
    </p:spTree>
    <p:extLst>
      <p:ext uri="{BB962C8B-B14F-4D97-AF65-F5344CB8AC3E}">
        <p14:creationId xmlns:p14="http://schemas.microsoft.com/office/powerpoint/2010/main" val="15775681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Prestamos Bancarios( continuación).</a:t>
            </a:r>
          </a:p>
          <a:p>
            <a:r>
              <a:rPr lang="es-CL" u="sng" dirty="0" smtClean="0"/>
              <a:t>Operaciones Contables de la Obtención de un Préstamo. </a:t>
            </a:r>
          </a:p>
          <a:p>
            <a:r>
              <a:rPr lang="es-CL" u="sng" dirty="0"/>
              <a:t>B</a:t>
            </a:r>
            <a:r>
              <a:rPr lang="es-CL" u="sng" dirty="0" smtClean="0"/>
              <a:t>.-Garantía de la Operación. </a:t>
            </a:r>
            <a:r>
              <a:rPr lang="es-CL" dirty="0" smtClean="0"/>
              <a:t>Consiste en la contabilización de la respectiva garantía de la operación, de acuerdo al sistema acordado entre las partes, en consecuencia nos encontramos  con tres posibles situaciones contables, a saber:</a:t>
            </a:r>
          </a:p>
        </p:txBody>
      </p:sp>
    </p:spTree>
    <p:extLst>
      <p:ext uri="{BB962C8B-B14F-4D97-AF65-F5344CB8AC3E}">
        <p14:creationId xmlns:p14="http://schemas.microsoft.com/office/powerpoint/2010/main" val="19054893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Prestamos Bancarios( continuación).</a:t>
            </a:r>
          </a:p>
          <a:p>
            <a:r>
              <a:rPr lang="es-CL" u="sng" dirty="0" smtClean="0"/>
              <a:t>Operaciones Contables de la Obtención de un Préstamo. </a:t>
            </a:r>
          </a:p>
          <a:p>
            <a:r>
              <a:rPr lang="es-CL" u="sng" dirty="0"/>
              <a:t>B</a:t>
            </a:r>
            <a:r>
              <a:rPr lang="es-CL" u="sng" dirty="0" smtClean="0"/>
              <a:t>.-Garantía de la Operación( continuación)</a:t>
            </a:r>
            <a:r>
              <a:rPr lang="es-CL" dirty="0" smtClean="0"/>
              <a:t>:</a:t>
            </a:r>
          </a:p>
          <a:p>
            <a:r>
              <a:rPr lang="es-CL" u="sng" dirty="0" smtClean="0"/>
              <a:t>1.- AVAL. </a:t>
            </a:r>
            <a:r>
              <a:rPr lang="es-CL" dirty="0" smtClean="0"/>
              <a:t>En este caso en lo particular, el solicitante del préstamo no debe reflejar en su contabilidad la situación aludida, por cuanto la garantía recae sobre el Aval.</a:t>
            </a:r>
          </a:p>
        </p:txBody>
      </p:sp>
    </p:spTree>
    <p:extLst>
      <p:ext uri="{BB962C8B-B14F-4D97-AF65-F5344CB8AC3E}">
        <p14:creationId xmlns:p14="http://schemas.microsoft.com/office/powerpoint/2010/main" val="39987721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Prestamos Bancarios( continuación).</a:t>
            </a:r>
          </a:p>
          <a:p>
            <a:r>
              <a:rPr lang="es-CL" u="sng" dirty="0" smtClean="0"/>
              <a:t>Operaciones Contables de la Obtención de un Préstamo. </a:t>
            </a:r>
          </a:p>
          <a:p>
            <a:r>
              <a:rPr lang="es-CL" u="sng" dirty="0"/>
              <a:t>B</a:t>
            </a:r>
            <a:r>
              <a:rPr lang="es-CL" u="sng" dirty="0" smtClean="0"/>
              <a:t>.-Garantía de la Operación( continuación)</a:t>
            </a:r>
            <a:r>
              <a:rPr lang="es-CL" dirty="0" smtClean="0"/>
              <a:t>:</a:t>
            </a:r>
          </a:p>
          <a:p>
            <a:r>
              <a:rPr lang="es-CL" u="sng" dirty="0"/>
              <a:t>2</a:t>
            </a:r>
            <a:r>
              <a:rPr lang="es-CL" u="sng" dirty="0" smtClean="0"/>
              <a:t>.- Garantía Prendaria. </a:t>
            </a:r>
            <a:r>
              <a:rPr lang="es-CL" dirty="0" smtClean="0"/>
              <a:t>La contabilización en este caso, se materializa mediante cuentas de orden, que reflejen el bien entregado en garantía y la responsabilidad que sobre ellos existe.</a:t>
            </a:r>
          </a:p>
        </p:txBody>
      </p:sp>
    </p:spTree>
    <p:extLst>
      <p:ext uri="{BB962C8B-B14F-4D97-AF65-F5344CB8AC3E}">
        <p14:creationId xmlns:p14="http://schemas.microsoft.com/office/powerpoint/2010/main" val="41027531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Prestamos Bancarios( continuación).</a:t>
            </a:r>
          </a:p>
          <a:p>
            <a:r>
              <a:rPr lang="es-CL" u="sng" dirty="0" smtClean="0"/>
              <a:t>Operaciones Contables de la Obtención de un Préstamo. </a:t>
            </a:r>
          </a:p>
          <a:p>
            <a:r>
              <a:rPr lang="es-CL" u="sng" dirty="0"/>
              <a:t>B</a:t>
            </a:r>
            <a:r>
              <a:rPr lang="es-CL" u="sng" dirty="0" smtClean="0"/>
              <a:t>.-Garantía de la Operación( continuación)</a:t>
            </a:r>
            <a:r>
              <a:rPr lang="es-CL" dirty="0" smtClean="0"/>
              <a:t>:</a:t>
            </a:r>
          </a:p>
          <a:p>
            <a:r>
              <a:rPr lang="es-CL" u="sng" dirty="0"/>
              <a:t>2</a:t>
            </a:r>
            <a:r>
              <a:rPr lang="es-CL" u="sng" dirty="0" smtClean="0"/>
              <a:t>.- Garantía Prendaria. </a:t>
            </a:r>
            <a:r>
              <a:rPr lang="es-CL" dirty="0" smtClean="0"/>
              <a:t>Par lo precedentemente explicitado el asiento contable de diarios sería el siguiente, a saber:</a:t>
            </a:r>
          </a:p>
          <a:p>
            <a:r>
              <a:rPr lang="es-CL" dirty="0" smtClean="0"/>
              <a:t>Vehículos en Garantía                   $7.000.000</a:t>
            </a:r>
          </a:p>
          <a:p>
            <a:r>
              <a:rPr lang="es-CL" dirty="0"/>
              <a:t> </a:t>
            </a:r>
            <a:r>
              <a:rPr lang="es-CL" dirty="0" smtClean="0"/>
              <a:t>                             a</a:t>
            </a:r>
          </a:p>
          <a:p>
            <a:r>
              <a:rPr lang="es-CL" dirty="0"/>
              <a:t> </a:t>
            </a:r>
            <a:r>
              <a:rPr lang="es-CL" dirty="0" smtClean="0"/>
              <a:t>        Responsabilidad Vehículos Garantía$7.000.000</a:t>
            </a:r>
          </a:p>
        </p:txBody>
      </p:sp>
    </p:spTree>
    <p:extLst>
      <p:ext uri="{BB962C8B-B14F-4D97-AF65-F5344CB8AC3E}">
        <p14:creationId xmlns:p14="http://schemas.microsoft.com/office/powerpoint/2010/main" val="18306219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Prestamos Bancarios( continuación).</a:t>
            </a:r>
          </a:p>
          <a:p>
            <a:r>
              <a:rPr lang="es-CL" u="sng" dirty="0" smtClean="0"/>
              <a:t>Operaciones Contables de la Obtención de un Préstamo. </a:t>
            </a:r>
          </a:p>
          <a:p>
            <a:r>
              <a:rPr lang="es-CL" u="sng" dirty="0"/>
              <a:t>B</a:t>
            </a:r>
            <a:r>
              <a:rPr lang="es-CL" u="sng" dirty="0" smtClean="0"/>
              <a:t>.-Garantía de la Operación( continuación)</a:t>
            </a:r>
            <a:r>
              <a:rPr lang="es-CL" dirty="0" smtClean="0"/>
              <a:t>:</a:t>
            </a:r>
          </a:p>
          <a:p>
            <a:r>
              <a:rPr lang="es-CL" u="sng" dirty="0" smtClean="0"/>
              <a:t>3.- Garantía Hipotecaria. </a:t>
            </a:r>
            <a:r>
              <a:rPr lang="es-CL" dirty="0" smtClean="0"/>
              <a:t>Al igual que el caso anterior  también se hace por medio del empleo de cuentas de Orden:</a:t>
            </a:r>
          </a:p>
          <a:p>
            <a:r>
              <a:rPr lang="es-CL" dirty="0" smtClean="0"/>
              <a:t>Bs. Raíz  en Garantía                   $70.000.000</a:t>
            </a:r>
          </a:p>
          <a:p>
            <a:r>
              <a:rPr lang="es-CL" dirty="0"/>
              <a:t> </a:t>
            </a:r>
            <a:r>
              <a:rPr lang="es-CL" dirty="0" smtClean="0"/>
              <a:t>                             a</a:t>
            </a:r>
          </a:p>
          <a:p>
            <a:r>
              <a:rPr lang="es-CL" dirty="0"/>
              <a:t> </a:t>
            </a:r>
            <a:r>
              <a:rPr lang="es-CL" dirty="0" smtClean="0"/>
              <a:t>    Responsabilidad Bs. Raíz en  Garantía$70.000.000</a:t>
            </a:r>
          </a:p>
        </p:txBody>
      </p:sp>
    </p:spTree>
    <p:extLst>
      <p:ext uri="{BB962C8B-B14F-4D97-AF65-F5344CB8AC3E}">
        <p14:creationId xmlns:p14="http://schemas.microsoft.com/office/powerpoint/2010/main" val="3381781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Prestamos Bancarios( continuación).</a:t>
            </a:r>
          </a:p>
          <a:p>
            <a:r>
              <a:rPr lang="es-CL" u="sng" dirty="0" smtClean="0"/>
              <a:t>Operaciones Contables de la Obtención de un Préstamo. </a:t>
            </a:r>
          </a:p>
          <a:p>
            <a:r>
              <a:rPr lang="es-CL" u="sng" dirty="0"/>
              <a:t>C</a:t>
            </a:r>
            <a:r>
              <a:rPr lang="es-CL" u="sng" dirty="0" smtClean="0"/>
              <a:t>.-Paso Tres Cancelación del Préstamo. </a:t>
            </a:r>
            <a:r>
              <a:rPr lang="es-CL" dirty="0" smtClean="0"/>
              <a:t>En lo concreto al momento del vencimiento se procede a la cancelación del préstamo por su valor total, sin considerar pago de intereses alguno pues, por cuanto estos fueron rebajados anticipadamente al momento de ser otorgado por la entidad bancaria, salvo que  se hubieran pactado interese vencidos( es lo </a:t>
            </a:r>
            <a:r>
              <a:rPr lang="es-CL" smtClean="0"/>
              <a:t>más común).</a:t>
            </a:r>
            <a:endParaRPr lang="es-CL" dirty="0" smtClean="0"/>
          </a:p>
        </p:txBody>
      </p:sp>
    </p:spTree>
    <p:extLst>
      <p:ext uri="{BB962C8B-B14F-4D97-AF65-F5344CB8AC3E}">
        <p14:creationId xmlns:p14="http://schemas.microsoft.com/office/powerpoint/2010/main" val="35787716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Prestamos Bancarios( continuación).</a:t>
            </a:r>
          </a:p>
          <a:p>
            <a:r>
              <a:rPr lang="es-CL" u="sng" dirty="0" smtClean="0"/>
              <a:t>Operaciones Contables de la Obtención de un Préstamo. </a:t>
            </a:r>
          </a:p>
          <a:p>
            <a:r>
              <a:rPr lang="es-CL" u="sng" dirty="0"/>
              <a:t>C</a:t>
            </a:r>
            <a:r>
              <a:rPr lang="es-CL" u="sng" dirty="0" smtClean="0"/>
              <a:t>.-Paso Tres Cancelación del Préstamo. </a:t>
            </a:r>
            <a:endParaRPr lang="es-CL" dirty="0"/>
          </a:p>
          <a:p>
            <a:r>
              <a:rPr lang="es-CL" dirty="0" smtClean="0"/>
              <a:t>En el caso de tratarse de un préstamo que va a ser cancelado en varias cuotas mensuales, al momento de ser otorgado, el banco tan solo rebaja los intereses correspondientes a los  primeros treinta días; en este caso al momento de pagar cada cuota mensual deberán cancelarse también los respectivos intereses sobre los próximos treinta días, pero aplicados tan solo sobre el saldo insoluto del préstamo.</a:t>
            </a:r>
          </a:p>
        </p:txBody>
      </p:sp>
    </p:spTree>
    <p:extLst>
      <p:ext uri="{BB962C8B-B14F-4D97-AF65-F5344CB8AC3E}">
        <p14:creationId xmlns:p14="http://schemas.microsoft.com/office/powerpoint/2010/main" val="17516988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Prestamos Bancarios( continuación).</a:t>
            </a:r>
          </a:p>
          <a:p>
            <a:r>
              <a:rPr lang="es-CL" u="sng" dirty="0" smtClean="0"/>
              <a:t>Operaciones Contables de la Obtención de un Préstamo. </a:t>
            </a:r>
          </a:p>
          <a:p>
            <a:r>
              <a:rPr lang="es-CL" u="sng" dirty="0"/>
              <a:t>C</a:t>
            </a:r>
            <a:r>
              <a:rPr lang="es-CL" u="sng" dirty="0" smtClean="0"/>
              <a:t>.-Paso Tres Cancelación del Préstamo. </a:t>
            </a:r>
            <a:endParaRPr lang="es-CL" dirty="0"/>
          </a:p>
          <a:p>
            <a:r>
              <a:rPr lang="es-CL" u="sng" dirty="0"/>
              <a:t>Enunciado Ejercicio Aplicación </a:t>
            </a:r>
            <a:r>
              <a:rPr lang="es-CL" u="sng" dirty="0" smtClean="0"/>
              <a:t>:</a:t>
            </a:r>
            <a:endParaRPr lang="es-CL" u="sng" dirty="0"/>
          </a:p>
          <a:p>
            <a:r>
              <a:rPr lang="es-CL" dirty="0" smtClean="0"/>
              <a:t>Se obtiene un préstamo de $6.000.000, pagaderos en cuotas a 30 y 60 días, aplicando un interés del 1%mensual.</a:t>
            </a:r>
          </a:p>
        </p:txBody>
      </p:sp>
    </p:spTree>
    <p:extLst>
      <p:ext uri="{BB962C8B-B14F-4D97-AF65-F5344CB8AC3E}">
        <p14:creationId xmlns:p14="http://schemas.microsoft.com/office/powerpoint/2010/main" val="42002779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smtClean="0"/>
              <a:t>Prestamos Bancarios( continuación).</a:t>
            </a:r>
          </a:p>
          <a:p>
            <a:r>
              <a:rPr lang="es-CL" u="sng" dirty="0" smtClean="0"/>
              <a:t>Operaciones Contables de la Obtención de un Préstamo. </a:t>
            </a:r>
          </a:p>
          <a:p>
            <a:r>
              <a:rPr lang="es-CL" u="sng" dirty="0"/>
              <a:t>C</a:t>
            </a:r>
            <a:r>
              <a:rPr lang="es-CL" u="sng" dirty="0" smtClean="0"/>
              <a:t>.-Paso Tres Cancelación del Préstamo. </a:t>
            </a:r>
            <a:endParaRPr lang="es-CL" dirty="0"/>
          </a:p>
          <a:p>
            <a:r>
              <a:rPr lang="es-CL" u="sng" dirty="0"/>
              <a:t>Enunciado Ejercicio Aplicación </a:t>
            </a:r>
            <a:r>
              <a:rPr lang="es-CL" u="sng" dirty="0" smtClean="0"/>
              <a:t>:</a:t>
            </a:r>
            <a:endParaRPr lang="es-CL" u="sng" dirty="0"/>
          </a:p>
          <a:p>
            <a:r>
              <a:rPr lang="es-CL" u="sng" dirty="0" smtClean="0"/>
              <a:t>A.-Obtención del préstamo:</a:t>
            </a:r>
          </a:p>
          <a:p>
            <a:r>
              <a:rPr lang="es-CL" dirty="0" smtClean="0"/>
              <a:t>Banco                   $5.940.000</a:t>
            </a:r>
          </a:p>
          <a:p>
            <a:r>
              <a:rPr lang="es-CL" dirty="0" smtClean="0"/>
              <a:t>Intereses               $     60.000</a:t>
            </a:r>
          </a:p>
          <a:p>
            <a:r>
              <a:rPr lang="es-CL" dirty="0" smtClean="0"/>
              <a:t>                 a</a:t>
            </a:r>
          </a:p>
          <a:p>
            <a:r>
              <a:rPr lang="es-CL" dirty="0"/>
              <a:t> </a:t>
            </a:r>
            <a:r>
              <a:rPr lang="es-CL" dirty="0" smtClean="0"/>
              <a:t>                  Préstamo Bancario          $6.000.000</a:t>
            </a:r>
          </a:p>
          <a:p>
            <a:r>
              <a:rPr lang="es-CL" u="sng" dirty="0" smtClean="0"/>
              <a:t>Nota: </a:t>
            </a:r>
            <a:r>
              <a:rPr lang="es-CL" dirty="0" smtClean="0"/>
              <a:t>El Banco descontó intereses anticipadamente por $60.000 correspondientes al 1% del primer mes.</a:t>
            </a:r>
          </a:p>
        </p:txBody>
      </p:sp>
    </p:spTree>
    <p:extLst>
      <p:ext uri="{BB962C8B-B14F-4D97-AF65-F5344CB8AC3E}">
        <p14:creationId xmlns:p14="http://schemas.microsoft.com/office/powerpoint/2010/main" val="41139560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smtClean="0"/>
              <a:t>Prestamos Bancarios( continuación).</a:t>
            </a:r>
          </a:p>
          <a:p>
            <a:r>
              <a:rPr lang="es-CL" u="sng" dirty="0" smtClean="0"/>
              <a:t>Operaciones Contables de la Obtención de un Préstamo. </a:t>
            </a:r>
          </a:p>
          <a:p>
            <a:r>
              <a:rPr lang="es-CL" u="sng" dirty="0"/>
              <a:t>C</a:t>
            </a:r>
            <a:r>
              <a:rPr lang="es-CL" u="sng" dirty="0" smtClean="0"/>
              <a:t>.-Paso Tres Cancelación del Préstamo. </a:t>
            </a:r>
            <a:endParaRPr lang="es-CL" dirty="0"/>
          </a:p>
          <a:p>
            <a:r>
              <a:rPr lang="es-CL" u="sng" dirty="0"/>
              <a:t>Enunciado Ejercicio Aplicación </a:t>
            </a:r>
            <a:r>
              <a:rPr lang="es-CL" u="sng" dirty="0" smtClean="0"/>
              <a:t>:</a:t>
            </a:r>
            <a:endParaRPr lang="es-CL" u="sng" dirty="0"/>
          </a:p>
          <a:p>
            <a:r>
              <a:rPr lang="es-CL" u="sng" dirty="0" smtClean="0"/>
              <a:t>A.-Pago de la primera cuota:</a:t>
            </a:r>
          </a:p>
          <a:p>
            <a:r>
              <a:rPr lang="es-CL" dirty="0" smtClean="0"/>
              <a:t>Préstamos Bancarios          $3000.000</a:t>
            </a:r>
          </a:p>
          <a:p>
            <a:r>
              <a:rPr lang="es-CL" dirty="0" smtClean="0"/>
              <a:t>Intereses                           $    30.000</a:t>
            </a:r>
          </a:p>
          <a:p>
            <a:r>
              <a:rPr lang="es-CL" dirty="0" smtClean="0"/>
              <a:t>                 a</a:t>
            </a:r>
          </a:p>
          <a:p>
            <a:r>
              <a:rPr lang="es-CL" dirty="0"/>
              <a:t> </a:t>
            </a:r>
            <a:r>
              <a:rPr lang="es-CL" dirty="0" smtClean="0"/>
              <a:t>                      Banco                         $3030.000</a:t>
            </a:r>
          </a:p>
          <a:p>
            <a:r>
              <a:rPr lang="es-CL" u="sng" dirty="0" smtClean="0"/>
              <a:t>Nota: </a:t>
            </a:r>
            <a:r>
              <a:rPr lang="es-CL" dirty="0" smtClean="0"/>
              <a:t>El Banco cobro   intereses por $30.000 correspondientes al 1% del  saldo de la deuda.</a:t>
            </a:r>
          </a:p>
        </p:txBody>
      </p:sp>
    </p:spTree>
    <p:extLst>
      <p:ext uri="{BB962C8B-B14F-4D97-AF65-F5344CB8AC3E}">
        <p14:creationId xmlns:p14="http://schemas.microsoft.com/office/powerpoint/2010/main" val="13991250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70000" lnSpcReduction="20000"/>
          </a:bodyPr>
          <a:lstStyle/>
          <a:p>
            <a:r>
              <a:rPr lang="es-CL" u="sng" dirty="0" smtClean="0"/>
              <a:t>Prestamos Bancarios( continuación).</a:t>
            </a:r>
          </a:p>
          <a:p>
            <a:r>
              <a:rPr lang="es-CL" u="sng" dirty="0" smtClean="0"/>
              <a:t>Operaciones Contables de la Obtención de un Préstamo. </a:t>
            </a:r>
          </a:p>
          <a:p>
            <a:r>
              <a:rPr lang="es-CL" u="sng" dirty="0"/>
              <a:t>C</a:t>
            </a:r>
            <a:r>
              <a:rPr lang="es-CL" u="sng" dirty="0" smtClean="0"/>
              <a:t>.-Paso Tres Cancelación del Préstamo. </a:t>
            </a:r>
            <a:endParaRPr lang="es-CL" dirty="0"/>
          </a:p>
          <a:p>
            <a:r>
              <a:rPr lang="es-CL" u="sng" dirty="0"/>
              <a:t>Enunciado Ejercicio Aplicación </a:t>
            </a:r>
            <a:r>
              <a:rPr lang="es-CL" u="sng" dirty="0" smtClean="0"/>
              <a:t>:</a:t>
            </a:r>
            <a:endParaRPr lang="es-CL" u="sng" dirty="0"/>
          </a:p>
          <a:p>
            <a:r>
              <a:rPr lang="es-CL" u="sng" dirty="0" smtClean="0"/>
              <a:t>A.-Pago de la Segunda cuota:</a:t>
            </a:r>
          </a:p>
          <a:p>
            <a:r>
              <a:rPr lang="es-CL" dirty="0" smtClean="0"/>
              <a:t>Préstamos Bancarios          $3000.000</a:t>
            </a:r>
          </a:p>
          <a:p>
            <a:r>
              <a:rPr lang="es-CL" dirty="0" smtClean="0"/>
              <a:t>Intereses                           $             0</a:t>
            </a:r>
          </a:p>
          <a:p>
            <a:r>
              <a:rPr lang="es-CL" dirty="0" smtClean="0"/>
              <a:t>                 a</a:t>
            </a:r>
          </a:p>
          <a:p>
            <a:r>
              <a:rPr lang="es-CL" dirty="0"/>
              <a:t> </a:t>
            </a:r>
            <a:r>
              <a:rPr lang="es-CL" dirty="0" smtClean="0"/>
              <a:t>                      Banco                         $3000.000</a:t>
            </a:r>
          </a:p>
          <a:p>
            <a:r>
              <a:rPr lang="es-CL" u="sng" dirty="0" smtClean="0"/>
              <a:t>Nota: </a:t>
            </a:r>
            <a:r>
              <a:rPr lang="es-CL" dirty="0" smtClean="0"/>
              <a:t>No  procede el  cobro  intereses pues estos habían sido cancelados anticipadamente con la primera cuota.</a:t>
            </a:r>
          </a:p>
          <a:p>
            <a:r>
              <a:rPr lang="es-CL" dirty="0" smtClean="0"/>
              <a:t>En el caso de que el préstamo haya sido otorgado en base a una garantía, al momento de su cancelación definitiva, deben reversarse las respectivas cuentas de orden.</a:t>
            </a:r>
          </a:p>
        </p:txBody>
      </p:sp>
    </p:spTree>
    <p:extLst>
      <p:ext uri="{BB962C8B-B14F-4D97-AF65-F5344CB8AC3E}">
        <p14:creationId xmlns:p14="http://schemas.microsoft.com/office/powerpoint/2010/main" val="9137916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Prestamos Bancarios( continuación).</a:t>
            </a:r>
          </a:p>
          <a:p>
            <a:r>
              <a:rPr lang="es-CL" u="sng" dirty="0" smtClean="0"/>
              <a:t>Operaciones Contables de la Obtención de un Préstamo. </a:t>
            </a:r>
          </a:p>
          <a:p>
            <a:r>
              <a:rPr lang="es-CL" u="sng" dirty="0" smtClean="0"/>
              <a:t>Enunciado </a:t>
            </a:r>
            <a:r>
              <a:rPr lang="es-CL" u="sng" dirty="0"/>
              <a:t>Ejercicio Aplicación </a:t>
            </a:r>
            <a:r>
              <a:rPr lang="es-CL" u="sng" dirty="0" smtClean="0"/>
              <a:t>:</a:t>
            </a:r>
          </a:p>
          <a:p>
            <a:r>
              <a:rPr lang="es-CL" dirty="0"/>
              <a:t>La  empresa xx  pide  un préstamo, bajo la modalidad de interés </a:t>
            </a:r>
            <a:r>
              <a:rPr lang="es-CL" dirty="0" smtClean="0"/>
              <a:t>vencido, </a:t>
            </a:r>
            <a:r>
              <a:rPr lang="es-CL" dirty="0"/>
              <a:t>por  un monto de </a:t>
            </a:r>
            <a:r>
              <a:rPr lang="es-CL" dirty="0" smtClean="0"/>
              <a:t>$18.000.000</a:t>
            </a:r>
            <a:r>
              <a:rPr lang="es-CL" dirty="0"/>
              <a:t>, a un plazo de </a:t>
            </a:r>
            <a:r>
              <a:rPr lang="es-CL" dirty="0" smtClean="0"/>
              <a:t>120 </a:t>
            </a:r>
            <a:r>
              <a:rPr lang="es-CL" dirty="0"/>
              <a:t>días, considerando un interés mensual de un 2%, los gastos  bancarios son un </a:t>
            </a:r>
            <a:r>
              <a:rPr lang="es-CL" dirty="0" smtClean="0"/>
              <a:t>0,8 </a:t>
            </a:r>
            <a:r>
              <a:rPr lang="es-CL" dirty="0"/>
              <a:t>% del monto solicitado</a:t>
            </a:r>
            <a:r>
              <a:rPr lang="es-CL" dirty="0" smtClean="0"/>
              <a:t>.</a:t>
            </a:r>
            <a:endParaRPr lang="es-CL" dirty="0"/>
          </a:p>
        </p:txBody>
      </p:sp>
    </p:spTree>
    <p:extLst>
      <p:ext uri="{BB962C8B-B14F-4D97-AF65-F5344CB8AC3E}">
        <p14:creationId xmlns:p14="http://schemas.microsoft.com/office/powerpoint/2010/main" val="23139263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Prestamos Bancarios( continuación).</a:t>
            </a:r>
          </a:p>
          <a:p>
            <a:r>
              <a:rPr lang="es-CL" u="sng" dirty="0" smtClean="0"/>
              <a:t>Operaciones Contables de la Obtención de un Préstamo. </a:t>
            </a:r>
          </a:p>
          <a:p>
            <a:r>
              <a:rPr lang="es-CL" u="sng" dirty="0" smtClean="0"/>
              <a:t>Desarrollo </a:t>
            </a:r>
            <a:r>
              <a:rPr lang="es-CL" u="sng" dirty="0"/>
              <a:t>Ejercicio Aplicación </a:t>
            </a:r>
            <a:r>
              <a:rPr lang="es-CL" u="sng" dirty="0" smtClean="0"/>
              <a:t>:</a:t>
            </a:r>
          </a:p>
          <a:p>
            <a:r>
              <a:rPr lang="es-CL" dirty="0"/>
              <a:t>1.-Total préstamo                               </a:t>
            </a:r>
            <a:r>
              <a:rPr lang="es-CL" dirty="0" smtClean="0"/>
              <a:t>  $18.000.000</a:t>
            </a:r>
            <a:endParaRPr lang="es-CL" dirty="0"/>
          </a:p>
          <a:p>
            <a:r>
              <a:rPr lang="es-CL" u="sng" dirty="0"/>
              <a:t>2.- Menos intereses  </a:t>
            </a:r>
            <a:r>
              <a:rPr lang="es-CL" u="sng" dirty="0" smtClean="0"/>
              <a:t>o interés vencido                       0</a:t>
            </a:r>
            <a:endParaRPr lang="es-CL" u="sng" dirty="0"/>
          </a:p>
          <a:p>
            <a:r>
              <a:rPr lang="es-CL" u="sng" dirty="0"/>
              <a:t>    Gastos e Impuestos   $  </a:t>
            </a:r>
            <a:r>
              <a:rPr lang="es-CL" u="sng" dirty="0" smtClean="0"/>
              <a:t>144.000</a:t>
            </a:r>
            <a:endParaRPr lang="es-CL" u="sng" dirty="0"/>
          </a:p>
          <a:p>
            <a:r>
              <a:rPr lang="es-CL" u="sng" dirty="0"/>
              <a:t>3</a:t>
            </a:r>
            <a:r>
              <a:rPr lang="es-CL" u="sng" dirty="0" smtClean="0"/>
              <a:t>.-Líquido </a:t>
            </a:r>
            <a:r>
              <a:rPr lang="es-CL" u="sng" dirty="0"/>
              <a:t>abonado </a:t>
            </a:r>
            <a:r>
              <a:rPr lang="es-CL" u="sng" dirty="0" smtClean="0"/>
              <a:t>a </a:t>
            </a:r>
            <a:r>
              <a:rPr lang="es-CL" u="sng" dirty="0"/>
              <a:t>cuenta Corriente </a:t>
            </a:r>
            <a:r>
              <a:rPr lang="es-CL" u="sng" dirty="0" smtClean="0"/>
              <a:t>$ 17.856.000</a:t>
            </a:r>
            <a:endParaRPr lang="es-CL" u="sng" dirty="0"/>
          </a:p>
          <a:p>
            <a:endParaRPr lang="es-CL" u="sng" dirty="0" smtClean="0"/>
          </a:p>
        </p:txBody>
      </p:sp>
    </p:spTree>
    <p:extLst>
      <p:ext uri="{BB962C8B-B14F-4D97-AF65-F5344CB8AC3E}">
        <p14:creationId xmlns:p14="http://schemas.microsoft.com/office/powerpoint/2010/main" val="39530783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Prestamos Bancarios( continuación).</a:t>
            </a:r>
          </a:p>
          <a:p>
            <a:r>
              <a:rPr lang="es-CL" u="sng" dirty="0" smtClean="0"/>
              <a:t>Operaciones Contables de la Obtención de un Préstamo. </a:t>
            </a:r>
          </a:p>
          <a:p>
            <a:r>
              <a:rPr lang="es-CL" u="sng" dirty="0" smtClean="0"/>
              <a:t>Desarrollo </a:t>
            </a:r>
            <a:r>
              <a:rPr lang="es-CL" u="sng" dirty="0"/>
              <a:t>Ejercicio </a:t>
            </a:r>
            <a:r>
              <a:rPr lang="es-CL" u="sng" dirty="0" smtClean="0"/>
              <a:t>Aplicación(continuación) :</a:t>
            </a:r>
            <a:endParaRPr lang="es-CL" u="sng" dirty="0"/>
          </a:p>
          <a:p>
            <a:r>
              <a:rPr lang="es-CL" u="sng" dirty="0" smtClean="0"/>
              <a:t>A.-Obtención del préstamo:</a:t>
            </a:r>
          </a:p>
          <a:p>
            <a:r>
              <a:rPr lang="es-CL" dirty="0" smtClean="0"/>
              <a:t>Banco                              $17.856.000</a:t>
            </a:r>
          </a:p>
          <a:p>
            <a:r>
              <a:rPr lang="es-CL" dirty="0" smtClean="0"/>
              <a:t>Gastos e Impuestos           $     144.000</a:t>
            </a:r>
          </a:p>
          <a:p>
            <a:r>
              <a:rPr lang="es-CL" dirty="0" smtClean="0"/>
              <a:t>                 a</a:t>
            </a:r>
          </a:p>
          <a:p>
            <a:r>
              <a:rPr lang="es-CL" dirty="0"/>
              <a:t> </a:t>
            </a:r>
            <a:r>
              <a:rPr lang="es-CL" dirty="0" smtClean="0"/>
              <a:t>                  Préstamo Bancario          $18.000.000</a:t>
            </a:r>
          </a:p>
        </p:txBody>
      </p:sp>
    </p:spTree>
    <p:extLst>
      <p:ext uri="{BB962C8B-B14F-4D97-AF65-F5344CB8AC3E}">
        <p14:creationId xmlns:p14="http://schemas.microsoft.com/office/powerpoint/2010/main" val="114813025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u="sng" dirty="0" smtClean="0"/>
              <a:t>Prestamos Bancarios( continuación).</a:t>
            </a:r>
          </a:p>
          <a:p>
            <a:r>
              <a:rPr lang="es-CL" u="sng" dirty="0" smtClean="0"/>
              <a:t>Operaciones Contables de la Obtención de un Préstamo. </a:t>
            </a:r>
          </a:p>
          <a:p>
            <a:r>
              <a:rPr lang="es-CL" u="sng" dirty="0" smtClean="0"/>
              <a:t>Enunciado </a:t>
            </a:r>
            <a:r>
              <a:rPr lang="es-CL" u="sng" dirty="0"/>
              <a:t>Ejercicio </a:t>
            </a:r>
            <a:r>
              <a:rPr lang="es-CL" u="sng" dirty="0" smtClean="0"/>
              <a:t>Aplicación(continuación) :</a:t>
            </a:r>
            <a:endParaRPr lang="es-CL" u="sng" dirty="0"/>
          </a:p>
          <a:p>
            <a:r>
              <a:rPr lang="es-CL" u="sng" dirty="0"/>
              <a:t>B</a:t>
            </a:r>
            <a:r>
              <a:rPr lang="es-CL" u="sng" dirty="0" smtClean="0"/>
              <a:t>.-Pago de la primera cuota:</a:t>
            </a:r>
          </a:p>
          <a:p>
            <a:r>
              <a:rPr lang="es-CL" dirty="0" smtClean="0"/>
              <a:t>Préstamos Bancarios          $4.500.000</a:t>
            </a:r>
          </a:p>
          <a:p>
            <a:r>
              <a:rPr lang="es-CL" dirty="0" smtClean="0"/>
              <a:t>Intereses                           $    360.000</a:t>
            </a:r>
          </a:p>
          <a:p>
            <a:r>
              <a:rPr lang="es-CL" dirty="0" smtClean="0"/>
              <a:t>                 a</a:t>
            </a:r>
          </a:p>
          <a:p>
            <a:r>
              <a:rPr lang="es-CL" dirty="0"/>
              <a:t> </a:t>
            </a:r>
            <a:r>
              <a:rPr lang="es-CL" dirty="0" smtClean="0"/>
              <a:t>                      Banco                         $4.860.000</a:t>
            </a:r>
          </a:p>
          <a:p>
            <a:r>
              <a:rPr lang="es-CL" u="sng" dirty="0" smtClean="0"/>
              <a:t>Nota: </a:t>
            </a:r>
            <a:r>
              <a:rPr lang="es-CL" dirty="0" smtClean="0"/>
              <a:t>El Banco cobro  intereses por $360.000 correspondientes al 2% del  monto total de  la deuda.</a:t>
            </a:r>
          </a:p>
        </p:txBody>
      </p:sp>
    </p:spTree>
    <p:extLst>
      <p:ext uri="{BB962C8B-B14F-4D97-AF65-F5344CB8AC3E}">
        <p14:creationId xmlns:p14="http://schemas.microsoft.com/office/powerpoint/2010/main" val="32772194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smtClean="0"/>
              <a:t>Prestamos Bancarios( continuación).</a:t>
            </a:r>
          </a:p>
          <a:p>
            <a:r>
              <a:rPr lang="es-CL" u="sng" dirty="0" smtClean="0"/>
              <a:t>Operaciones Contables de la Obtención de un Préstamo. </a:t>
            </a:r>
          </a:p>
          <a:p>
            <a:r>
              <a:rPr lang="es-CL" u="sng" dirty="0" smtClean="0"/>
              <a:t>Enunciado </a:t>
            </a:r>
            <a:r>
              <a:rPr lang="es-CL" u="sng" dirty="0"/>
              <a:t>Ejercicio </a:t>
            </a:r>
            <a:r>
              <a:rPr lang="es-CL" u="sng" dirty="0" smtClean="0"/>
              <a:t>Aplicación(continuación) :</a:t>
            </a:r>
            <a:endParaRPr lang="es-CL" u="sng" dirty="0"/>
          </a:p>
          <a:p>
            <a:r>
              <a:rPr lang="es-CL" u="sng" dirty="0"/>
              <a:t>B</a:t>
            </a:r>
            <a:r>
              <a:rPr lang="es-CL" u="sng" dirty="0" smtClean="0"/>
              <a:t>.-Pago de la Segunda cuota:</a:t>
            </a:r>
          </a:p>
          <a:p>
            <a:r>
              <a:rPr lang="es-CL" dirty="0" smtClean="0"/>
              <a:t>Préstamos Bancarios          $4.500.000</a:t>
            </a:r>
          </a:p>
          <a:p>
            <a:r>
              <a:rPr lang="es-CL" dirty="0" smtClean="0"/>
              <a:t>Intereses                           $    270.000</a:t>
            </a:r>
          </a:p>
          <a:p>
            <a:r>
              <a:rPr lang="es-CL" dirty="0" smtClean="0"/>
              <a:t>                 a</a:t>
            </a:r>
          </a:p>
          <a:p>
            <a:r>
              <a:rPr lang="es-CL" dirty="0"/>
              <a:t> </a:t>
            </a:r>
            <a:r>
              <a:rPr lang="es-CL" dirty="0" smtClean="0"/>
              <a:t>                      Banco                         $4.760.000</a:t>
            </a:r>
          </a:p>
          <a:p>
            <a:r>
              <a:rPr lang="es-CL" u="sng" dirty="0" smtClean="0"/>
              <a:t>Nota: </a:t>
            </a:r>
            <a:r>
              <a:rPr lang="es-CL" dirty="0" smtClean="0"/>
              <a:t>El Banco cobro  intereses por $270.000 correspondientes al 2% del  monto insoluto de  la deuda,$13.500.000.</a:t>
            </a:r>
          </a:p>
        </p:txBody>
      </p:sp>
    </p:spTree>
    <p:extLst>
      <p:ext uri="{BB962C8B-B14F-4D97-AF65-F5344CB8AC3E}">
        <p14:creationId xmlns:p14="http://schemas.microsoft.com/office/powerpoint/2010/main" val="3753901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smtClean="0"/>
              <a:t>Prestamos Bancarios( continuación).</a:t>
            </a:r>
          </a:p>
          <a:p>
            <a:r>
              <a:rPr lang="es-CL" u="sng" dirty="0" smtClean="0"/>
              <a:t>Operaciones Contables de la Obtención de un Préstamo. </a:t>
            </a:r>
          </a:p>
          <a:p>
            <a:r>
              <a:rPr lang="es-CL" u="sng" dirty="0" smtClean="0"/>
              <a:t>Enunciado </a:t>
            </a:r>
            <a:r>
              <a:rPr lang="es-CL" u="sng" dirty="0"/>
              <a:t>Ejercicio </a:t>
            </a:r>
            <a:r>
              <a:rPr lang="es-CL" u="sng" dirty="0" smtClean="0"/>
              <a:t>Aplicación(continuación) :</a:t>
            </a:r>
            <a:endParaRPr lang="es-CL" u="sng" dirty="0"/>
          </a:p>
          <a:p>
            <a:r>
              <a:rPr lang="es-CL" u="sng" dirty="0"/>
              <a:t>B</a:t>
            </a:r>
            <a:r>
              <a:rPr lang="es-CL" u="sng" dirty="0" smtClean="0"/>
              <a:t>.-Pago de la </a:t>
            </a:r>
            <a:r>
              <a:rPr lang="es-CL" u="sng" dirty="0"/>
              <a:t>T</a:t>
            </a:r>
            <a:r>
              <a:rPr lang="es-CL" u="sng" dirty="0" smtClean="0"/>
              <a:t>ercera cuota:</a:t>
            </a:r>
          </a:p>
          <a:p>
            <a:r>
              <a:rPr lang="es-CL" dirty="0" smtClean="0"/>
              <a:t>Préstamos Bancarios          $4.500.000</a:t>
            </a:r>
          </a:p>
          <a:p>
            <a:r>
              <a:rPr lang="es-CL" dirty="0" smtClean="0"/>
              <a:t>Intereses                           $    180.000</a:t>
            </a:r>
          </a:p>
          <a:p>
            <a:r>
              <a:rPr lang="es-CL" dirty="0" smtClean="0"/>
              <a:t>                 a</a:t>
            </a:r>
          </a:p>
          <a:p>
            <a:r>
              <a:rPr lang="es-CL" dirty="0"/>
              <a:t> </a:t>
            </a:r>
            <a:r>
              <a:rPr lang="es-CL" dirty="0" smtClean="0"/>
              <a:t>                      Banco                         $4.680.000</a:t>
            </a:r>
          </a:p>
          <a:p>
            <a:r>
              <a:rPr lang="es-CL" u="sng" dirty="0" smtClean="0"/>
              <a:t>Nota: </a:t>
            </a:r>
            <a:r>
              <a:rPr lang="es-CL" dirty="0" smtClean="0"/>
              <a:t>El Banco cobro  intereses por $180.000 correspondientes al 2% del  monto insoluto de  la deuda, 18.000.000.</a:t>
            </a:r>
          </a:p>
        </p:txBody>
      </p:sp>
    </p:spTree>
    <p:extLst>
      <p:ext uri="{BB962C8B-B14F-4D97-AF65-F5344CB8AC3E}">
        <p14:creationId xmlns:p14="http://schemas.microsoft.com/office/powerpoint/2010/main" val="428976738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smtClean="0"/>
              <a:t>Prestamos Bancarios( continuación).</a:t>
            </a:r>
          </a:p>
          <a:p>
            <a:r>
              <a:rPr lang="es-CL" u="sng" dirty="0" smtClean="0"/>
              <a:t>Operaciones Contables de la Obtención de un Préstamo. </a:t>
            </a:r>
          </a:p>
          <a:p>
            <a:r>
              <a:rPr lang="es-CL" u="sng" dirty="0" smtClean="0"/>
              <a:t>Enunciado </a:t>
            </a:r>
            <a:r>
              <a:rPr lang="es-CL" u="sng" dirty="0"/>
              <a:t>Ejercicio </a:t>
            </a:r>
            <a:r>
              <a:rPr lang="es-CL" u="sng" dirty="0" smtClean="0"/>
              <a:t>Aplicación(continuación) :</a:t>
            </a:r>
            <a:endParaRPr lang="es-CL" u="sng" dirty="0"/>
          </a:p>
          <a:p>
            <a:r>
              <a:rPr lang="es-CL" u="sng" dirty="0"/>
              <a:t>B</a:t>
            </a:r>
            <a:r>
              <a:rPr lang="es-CL" u="sng" dirty="0" smtClean="0"/>
              <a:t>.-Pago de la Cuarta cuota:</a:t>
            </a:r>
          </a:p>
          <a:p>
            <a:r>
              <a:rPr lang="es-CL" dirty="0" smtClean="0"/>
              <a:t>Préstamos Bancarios          $4.500.000</a:t>
            </a:r>
          </a:p>
          <a:p>
            <a:r>
              <a:rPr lang="es-CL" dirty="0" smtClean="0"/>
              <a:t>Intereses                           $    </a:t>
            </a:r>
            <a:r>
              <a:rPr lang="es-CL" dirty="0"/>
              <a:t>9</a:t>
            </a:r>
            <a:r>
              <a:rPr lang="es-CL" dirty="0" smtClean="0"/>
              <a:t>0.000</a:t>
            </a:r>
          </a:p>
          <a:p>
            <a:r>
              <a:rPr lang="es-CL" dirty="0" smtClean="0"/>
              <a:t>                 a</a:t>
            </a:r>
          </a:p>
          <a:p>
            <a:r>
              <a:rPr lang="es-CL" dirty="0"/>
              <a:t> </a:t>
            </a:r>
            <a:r>
              <a:rPr lang="es-CL" dirty="0" smtClean="0"/>
              <a:t>                      Banco                         $4.590.000</a:t>
            </a:r>
          </a:p>
          <a:p>
            <a:r>
              <a:rPr lang="es-CL" u="sng" dirty="0" smtClean="0"/>
              <a:t>Nota: </a:t>
            </a:r>
            <a:r>
              <a:rPr lang="es-CL" dirty="0" smtClean="0"/>
              <a:t>El Banco cobro  intereses por $90.000 correspondientes al 2% del  monto insoluto de  la deuda, $4500.000.</a:t>
            </a:r>
          </a:p>
        </p:txBody>
      </p:sp>
    </p:spTree>
    <p:extLst>
      <p:ext uri="{BB962C8B-B14F-4D97-AF65-F5344CB8AC3E}">
        <p14:creationId xmlns:p14="http://schemas.microsoft.com/office/powerpoint/2010/main" val="265743276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dirty="0" smtClean="0"/>
          </a:p>
          <a:p>
            <a:endParaRPr lang="es-CL" dirty="0"/>
          </a:p>
          <a:p>
            <a:endParaRPr lang="es-CL" dirty="0" smtClean="0"/>
          </a:p>
          <a:p>
            <a:endParaRPr lang="es-CL" dirty="0"/>
          </a:p>
          <a:p>
            <a:pPr marL="0" indent="0">
              <a:buNone/>
            </a:pPr>
            <a:r>
              <a:rPr lang="es-CL" dirty="0" smtClean="0"/>
              <a:t>             </a:t>
            </a:r>
            <a:r>
              <a:rPr lang="es-CL" b="1" u="sng" dirty="0" smtClean="0"/>
              <a:t>Guía de Ejercicios Aplicados:</a:t>
            </a:r>
          </a:p>
        </p:txBody>
      </p:sp>
    </p:spTree>
    <p:extLst>
      <p:ext uri="{BB962C8B-B14F-4D97-AF65-F5344CB8AC3E}">
        <p14:creationId xmlns:p14="http://schemas.microsoft.com/office/powerpoint/2010/main" val="17846574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Enunciado Ejercicio  Uno:</a:t>
            </a:r>
          </a:p>
          <a:p>
            <a:r>
              <a:rPr lang="es-CL" dirty="0" smtClean="0"/>
              <a:t>La  Fabrica de Muebles metálicos « la luz </a:t>
            </a:r>
            <a:r>
              <a:rPr lang="es-CL" dirty="0" err="1" smtClean="0"/>
              <a:t>ltda.</a:t>
            </a:r>
            <a:r>
              <a:rPr lang="es-CL" dirty="0" smtClean="0"/>
              <a:t>», al 1° de Diciembre de 19xx, presenta en su contabilidad entre otras las siguientes cuentas, a saber:</a:t>
            </a:r>
            <a:endParaRPr lang="es-CL" dirty="0"/>
          </a:p>
          <a:p>
            <a:r>
              <a:rPr lang="es-CL" dirty="0" smtClean="0"/>
              <a:t>1. Préstamo Bancario $ 6.000.000</a:t>
            </a:r>
          </a:p>
          <a:p>
            <a:r>
              <a:rPr lang="es-CL" dirty="0" smtClean="0"/>
              <a:t>2.-Maquinaria garantía $1.000.000</a:t>
            </a:r>
          </a:p>
          <a:p>
            <a:r>
              <a:rPr lang="es-CL" dirty="0" smtClean="0"/>
              <a:t>3.-Responsabilidad Maquinaria garantía $1.000.000</a:t>
            </a:r>
          </a:p>
        </p:txBody>
      </p:sp>
    </p:spTree>
    <p:extLst>
      <p:ext uri="{BB962C8B-B14F-4D97-AF65-F5344CB8AC3E}">
        <p14:creationId xmlns:p14="http://schemas.microsoft.com/office/powerpoint/2010/main" val="19384042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Enunciado Ejercicio  Uno, continuación:</a:t>
            </a:r>
          </a:p>
          <a:p>
            <a:r>
              <a:rPr lang="es-CL" dirty="0" smtClean="0"/>
              <a:t>El saldo de la cuenta </a:t>
            </a:r>
            <a:r>
              <a:rPr lang="es-CL" dirty="0"/>
              <a:t>P</a:t>
            </a:r>
            <a:r>
              <a:rPr lang="es-CL" dirty="0" smtClean="0"/>
              <a:t>réstamo Bancario, corresponde a un préstamo otorgado por el banco Español el 20 de Noviembre de 19xx, a 30, 60 y 90 días plazo, con un interés anticipado de 1,5% y gastos bancarios de un 0,8 % sobre el monto otorgado.</a:t>
            </a:r>
          </a:p>
          <a:p>
            <a:r>
              <a:rPr lang="es-CL" u="sng" dirty="0" smtClean="0"/>
              <a:t>Se pide :</a:t>
            </a:r>
          </a:p>
          <a:p>
            <a:r>
              <a:rPr lang="es-CL" u="sng" dirty="0" smtClean="0"/>
              <a:t>Efectuar los asientos y ajustes que procedan al 31 de Diciembre de 19xx, fecha de confección del balance.</a:t>
            </a:r>
          </a:p>
        </p:txBody>
      </p:sp>
    </p:spTree>
    <p:extLst>
      <p:ext uri="{BB962C8B-B14F-4D97-AF65-F5344CB8AC3E}">
        <p14:creationId xmlns:p14="http://schemas.microsoft.com/office/powerpoint/2010/main" val="244924629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Solución Ejercicio  Uno:</a:t>
            </a:r>
          </a:p>
          <a:p>
            <a:r>
              <a:rPr lang="es-CL" dirty="0" smtClean="0"/>
              <a:t>Desarrollado en clases por el curso</a:t>
            </a:r>
          </a:p>
        </p:txBody>
      </p:sp>
    </p:spTree>
    <p:extLst>
      <p:ext uri="{BB962C8B-B14F-4D97-AF65-F5344CB8AC3E}">
        <p14:creationId xmlns:p14="http://schemas.microsoft.com/office/powerpoint/2010/main" val="237170947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Enunciado Ejercicio  Dos:</a:t>
            </a:r>
          </a:p>
          <a:p>
            <a:r>
              <a:rPr lang="es-CL" dirty="0" smtClean="0"/>
              <a:t>La  empresa de transportes «Vía Norte Ltda.», decide obtener un préstamo bancario con fecha 2 de Mayo de 19xx ,el Banco Nacional le otorga el préstamo por un valor de $21.000.000, cobrando gastos bancarios por $124.000.</a:t>
            </a:r>
          </a:p>
          <a:p>
            <a:r>
              <a:rPr lang="es-CL" dirty="0" smtClean="0"/>
              <a:t>El pago se determina en tres cuotas iguales, con un interés  vencido del 3% mensual, dejando en garantía un vehículo por un valor de $8.500.000</a:t>
            </a:r>
          </a:p>
          <a:p>
            <a:r>
              <a:rPr lang="es-CL" b="1" u="sng" dirty="0"/>
              <a:t>Se pide contabilizar lo </a:t>
            </a:r>
            <a:r>
              <a:rPr lang="es-CL" b="1" u="sng" dirty="0" smtClean="0"/>
              <a:t>acontecido.</a:t>
            </a:r>
            <a:endParaRPr lang="es-CL" b="1" u="sng" dirty="0"/>
          </a:p>
          <a:p>
            <a:endParaRPr lang="es-CL" dirty="0"/>
          </a:p>
        </p:txBody>
      </p:sp>
    </p:spTree>
    <p:extLst>
      <p:ext uri="{BB962C8B-B14F-4D97-AF65-F5344CB8AC3E}">
        <p14:creationId xmlns:p14="http://schemas.microsoft.com/office/powerpoint/2010/main" val="19053974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Solución Ejercicio  Dos:</a:t>
            </a:r>
          </a:p>
          <a:p>
            <a:r>
              <a:rPr lang="es-CL" dirty="0" smtClean="0"/>
              <a:t>Desarrollada en clases por el curso</a:t>
            </a:r>
          </a:p>
        </p:txBody>
      </p:sp>
    </p:spTree>
    <p:extLst>
      <p:ext uri="{BB962C8B-B14F-4D97-AF65-F5344CB8AC3E}">
        <p14:creationId xmlns:p14="http://schemas.microsoft.com/office/powerpoint/2010/main" val="161042508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85000" lnSpcReduction="20000"/>
          </a:bodyPr>
          <a:lstStyle/>
          <a:p>
            <a:r>
              <a:rPr lang="es-CL" u="sng" dirty="0" smtClean="0"/>
              <a:t>Enunciado Ejercicio  Tres:</a:t>
            </a:r>
          </a:p>
          <a:p>
            <a:r>
              <a:rPr lang="es-CL" dirty="0" smtClean="0"/>
              <a:t>El 31 de Enero de 19xx, el Señor José Figueroa, decide comprar una casa habitación, para cubrir el </a:t>
            </a:r>
            <a:r>
              <a:rPr lang="es-CL" dirty="0" err="1" smtClean="0"/>
              <a:t>pié</a:t>
            </a:r>
            <a:r>
              <a:rPr lang="es-CL" dirty="0" smtClean="0"/>
              <a:t> debe solicitar un préstamo al Banco de Londres.</a:t>
            </a:r>
          </a:p>
          <a:p>
            <a:r>
              <a:rPr lang="es-CL" dirty="0" smtClean="0"/>
              <a:t>El Banco aludido  le otorga un préstamo por 15 millones de pesos, pagaderos a 30, 60 y 90 días, en cuotas iguales y con un interés vencido de  1% mensual sobre el saldo insoluto de la deuda, previa garantía del aval señor Julio Pérez.</a:t>
            </a:r>
          </a:p>
          <a:p>
            <a:r>
              <a:rPr lang="es-CL" dirty="0" smtClean="0"/>
              <a:t>Al momento de liquidar el préstamo el Banco cobra por gastos de administración , la suma de $150.000.</a:t>
            </a:r>
          </a:p>
          <a:p>
            <a:r>
              <a:rPr lang="es-CL" b="1" u="sng" dirty="0" smtClean="0"/>
              <a:t>Se </a:t>
            </a:r>
            <a:r>
              <a:rPr lang="es-CL" b="1" u="sng" dirty="0"/>
              <a:t>pide contabilizar lo </a:t>
            </a:r>
            <a:r>
              <a:rPr lang="es-CL" b="1" u="sng" dirty="0" smtClean="0"/>
              <a:t>acontecido, considerando la cancelación total del </a:t>
            </a:r>
            <a:r>
              <a:rPr lang="es-CL" b="1" u="sng" dirty="0" err="1" smtClean="0"/>
              <a:t>prestamo</a:t>
            </a:r>
            <a:r>
              <a:rPr lang="es-CL" dirty="0" smtClean="0"/>
              <a:t>:</a:t>
            </a:r>
            <a:endParaRPr lang="es-CL" dirty="0"/>
          </a:p>
          <a:p>
            <a:endParaRPr lang="es-CL" dirty="0"/>
          </a:p>
        </p:txBody>
      </p:sp>
    </p:spTree>
    <p:extLst>
      <p:ext uri="{BB962C8B-B14F-4D97-AF65-F5344CB8AC3E}">
        <p14:creationId xmlns:p14="http://schemas.microsoft.com/office/powerpoint/2010/main" val="8269255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Contabilización de Pasivos.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Solución Ejercicio  tres:</a:t>
            </a:r>
          </a:p>
          <a:p>
            <a:r>
              <a:rPr lang="es-CL" dirty="0" smtClean="0"/>
              <a:t>Desarrollada en clases por el curso</a:t>
            </a:r>
          </a:p>
        </p:txBody>
      </p:sp>
    </p:spTree>
    <p:extLst>
      <p:ext uri="{BB962C8B-B14F-4D97-AF65-F5344CB8AC3E}">
        <p14:creationId xmlns:p14="http://schemas.microsoft.com/office/powerpoint/2010/main" val="382270570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4 Marcador de número de diapositiva"/>
          <p:cNvSpPr>
            <a:spLocks noGrp="1"/>
          </p:cNvSpPr>
          <p:nvPr>
            <p:ph type="sldNum" sz="quarter" idx="12"/>
          </p:nvPr>
        </p:nvSpPr>
        <p:spPr>
          <a:xfrm>
            <a:off x="3124200" y="6245225"/>
            <a:ext cx="2895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fld id="{4E8A0A8C-10BB-4940-954E-3EC32DF7629F}" type="slidenum">
              <a:rPr lang="en-US" altLang="es-ES"/>
              <a:pPr algn="ctr"/>
              <a:t>44</a:t>
            </a:fld>
            <a:endParaRPr lang="en-US" altLang="es-ES"/>
          </a:p>
        </p:txBody>
      </p:sp>
      <p:sp>
        <p:nvSpPr>
          <p:cNvPr id="8195" name="Rectangle 2"/>
          <p:cNvSpPr>
            <a:spLocks noGrp="1" noChangeArrowheads="1"/>
          </p:cNvSpPr>
          <p:nvPr>
            <p:ph type="title"/>
          </p:nvPr>
        </p:nvSpPr>
        <p:spPr>
          <a:noFill/>
        </p:spPr>
        <p:txBody>
          <a:bodyPr lIns="90488" tIns="44450" rIns="90488" bIns="44450"/>
          <a:lstStyle/>
          <a:p>
            <a:pPr eaLnBrk="1" hangingPunct="1"/>
            <a:r>
              <a:rPr lang="es-ES_tradnl" altLang="es-ES" sz="4000" b="1" smtClean="0"/>
              <a:t>BONOS</a:t>
            </a:r>
          </a:p>
        </p:txBody>
      </p:sp>
      <p:sp>
        <p:nvSpPr>
          <p:cNvPr id="2" name="Rectangle 3"/>
          <p:cNvSpPr>
            <a:spLocks noGrp="1" noChangeArrowheads="1"/>
          </p:cNvSpPr>
          <p:nvPr>
            <p:ph type="body" idx="1"/>
          </p:nvPr>
        </p:nvSpPr>
        <p:spPr>
          <a:xfrm>
            <a:off x="457200" y="1600200"/>
            <a:ext cx="8250238" cy="4568825"/>
          </a:xfrm>
          <a:solidFill>
            <a:schemeClr val="bg1">
              <a:lumMod val="95000"/>
              <a:alpha val="60000"/>
            </a:schemeClr>
          </a:solidFill>
        </p:spPr>
        <p:txBody>
          <a:bodyPr lIns="90488" tIns="44450" rIns="90488" bIns="44450"/>
          <a:lstStyle/>
          <a:p>
            <a:pPr marL="182563" indent="201613" algn="just" eaLnBrk="1" hangingPunct="1">
              <a:buFontTx/>
              <a:buNone/>
              <a:defRPr/>
            </a:pPr>
            <a:r>
              <a:rPr lang="es-ES" altLang="es-ES" sz="2000" dirty="0">
                <a:solidFill>
                  <a:schemeClr val="tx1">
                    <a:lumMod val="95000"/>
                    <a:lumOff val="5000"/>
                  </a:schemeClr>
                </a:solidFill>
              </a:rPr>
              <a:t>L</a:t>
            </a:r>
            <a:r>
              <a:rPr lang="es-ES" altLang="es-ES" sz="2000" dirty="0" smtClean="0">
                <a:solidFill>
                  <a:schemeClr val="tx1">
                    <a:lumMod val="95000"/>
                    <a:lumOff val="5000"/>
                  </a:schemeClr>
                </a:solidFill>
              </a:rPr>
              <a:t>os </a:t>
            </a:r>
            <a:r>
              <a:rPr lang="es-ES" altLang="es-ES" sz="2000" dirty="0">
                <a:solidFill>
                  <a:schemeClr val="tx1">
                    <a:lumMod val="95000"/>
                    <a:lumOff val="5000"/>
                  </a:schemeClr>
                </a:solidFill>
              </a:rPr>
              <a:t>bonos son valores de deuda utilizados tanto por entidades privadas como por entidades de gobierno. El bono es una de las formas de materializar los títulos de deuda, de renta fija o variable. Pueden ser emitidos por una institución </a:t>
            </a:r>
            <a:r>
              <a:rPr lang="es-ES" altLang="es-ES" sz="2000" dirty="0" smtClean="0">
                <a:solidFill>
                  <a:schemeClr val="tx1">
                    <a:lumMod val="95000"/>
                    <a:lumOff val="5000"/>
                  </a:schemeClr>
                </a:solidFill>
              </a:rPr>
              <a:t>pública (Gobierno) o </a:t>
            </a:r>
            <a:r>
              <a:rPr lang="es-ES" altLang="es-ES" sz="2000" dirty="0">
                <a:solidFill>
                  <a:schemeClr val="tx1">
                    <a:lumMod val="95000"/>
                    <a:lumOff val="5000"/>
                  </a:schemeClr>
                </a:solidFill>
              </a:rPr>
              <a:t>por una institución privada (empresa industrial, comercial o de servicios). También pueden ser emitidos por una institución supranacional (Banco </a:t>
            </a:r>
            <a:r>
              <a:rPr lang="es-ES" altLang="es-ES" sz="2000" dirty="0" smtClean="0">
                <a:solidFill>
                  <a:schemeClr val="tx1">
                    <a:lumMod val="95000"/>
                    <a:lumOff val="5000"/>
                  </a:schemeClr>
                </a:solidFill>
              </a:rPr>
              <a:t>Central), </a:t>
            </a:r>
            <a:r>
              <a:rPr lang="es-ES" altLang="es-ES" sz="2000" dirty="0">
                <a:solidFill>
                  <a:schemeClr val="tx1">
                    <a:lumMod val="95000"/>
                    <a:lumOff val="5000"/>
                  </a:schemeClr>
                </a:solidFill>
              </a:rPr>
              <a:t>con el objetivo de obtener fondos directamente de los mercados </a:t>
            </a:r>
            <a:r>
              <a:rPr lang="es-ES" altLang="es-ES" sz="2000" dirty="0" smtClean="0">
                <a:solidFill>
                  <a:schemeClr val="tx1">
                    <a:lumMod val="95000"/>
                    <a:lumOff val="5000"/>
                  </a:schemeClr>
                </a:solidFill>
              </a:rPr>
              <a:t>financieros.</a:t>
            </a:r>
          </a:p>
          <a:p>
            <a:pPr marL="182563" indent="201613" algn="just" eaLnBrk="1" hangingPunct="1">
              <a:buFontTx/>
              <a:buNone/>
              <a:defRPr/>
            </a:pPr>
            <a:endParaRPr lang="es-ES" altLang="es-ES" sz="2000" dirty="0">
              <a:solidFill>
                <a:schemeClr val="tx1">
                  <a:lumMod val="95000"/>
                  <a:lumOff val="5000"/>
                </a:schemeClr>
              </a:solidFill>
            </a:endParaRPr>
          </a:p>
          <a:p>
            <a:pPr marL="182563" indent="201613" algn="just" eaLnBrk="1" hangingPunct="1">
              <a:buFontTx/>
              <a:buNone/>
              <a:defRPr/>
            </a:pPr>
            <a:r>
              <a:rPr lang="es-ES" altLang="es-ES" sz="2000" dirty="0" smtClean="0">
                <a:solidFill>
                  <a:schemeClr val="tx1">
                    <a:lumMod val="95000"/>
                    <a:lumOff val="5000"/>
                  </a:schemeClr>
                </a:solidFill>
              </a:rPr>
              <a:t>Son </a:t>
            </a:r>
            <a:r>
              <a:rPr lang="es-ES" altLang="es-ES" sz="2000" dirty="0">
                <a:solidFill>
                  <a:schemeClr val="tx1">
                    <a:lumMod val="95000"/>
                    <a:lumOff val="5000"/>
                  </a:schemeClr>
                </a:solidFill>
              </a:rPr>
              <a:t>títulos normalmente colocados a nombre del portador y que suelen ser negociados en un mercado o bolsa de valores. El emisor se compromete a devolver el capital principal junto con los intereses.</a:t>
            </a:r>
            <a:endParaRPr lang="es-ES_tradnl" altLang="es-ES" sz="2000" dirty="0" smtClean="0">
              <a:solidFill>
                <a:schemeClr val="tx1">
                  <a:lumMod val="95000"/>
                  <a:lumOff val="5000"/>
                </a:schemeClr>
              </a:solidFill>
            </a:endParaRPr>
          </a:p>
        </p:txBody>
      </p:sp>
    </p:spTree>
    <p:extLst>
      <p:ext uri="{BB962C8B-B14F-4D97-AF65-F5344CB8AC3E}">
        <p14:creationId xmlns:p14="http://schemas.microsoft.com/office/powerpoint/2010/main" val="2733597122"/>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anim to="" calcmode="lin" valueType="num">
                                      <p:cBhvr>
                                        <p:cTn id="7" dur="1" fill="hold"/>
                                        <p:tgtEl>
                                          <p:spTgt spid="2">
                                            <p:txEl>
                                              <p:pRg st="0" end="0"/>
                                            </p:txEl>
                                          </p:spTgt>
                                        </p:tgtEl>
                                        <p:attrNameLst>
                                          <p:attrName/>
                                        </p:attrNameLst>
                                      </p:cBhvr>
                                    </p:anim>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grpId="0" nodeType="clickEffect">
                                  <p:stCondLst>
                                    <p:cond delay="0"/>
                                  </p:stCondLst>
                                  <p:childTnLst>
                                    <p:set>
                                      <p:cBhvr>
                                        <p:cTn id="11" dur="1" fill="hold">
                                          <p:stCondLst>
                                            <p:cond delay="499"/>
                                          </p:stCondLst>
                                        </p:cTn>
                                        <p:tgtEl>
                                          <p:spTgt spid="2">
                                            <p:txEl>
                                              <p:pRg st="2" end="2"/>
                                            </p:txEl>
                                          </p:spTgt>
                                        </p:tgtEl>
                                        <p:attrNameLst>
                                          <p:attrName>style.visibility</p:attrName>
                                        </p:attrNameLst>
                                      </p:cBhvr>
                                      <p:to>
                                        <p:strVal val="visible"/>
                                      </p:to>
                                    </p:set>
                                    <p:anim to="" calcmode="lin" valueType="num">
                                      <p:cBhvr>
                                        <p:cTn id="12" dur="1" fill="hold"/>
                                        <p:tgtEl>
                                          <p:spTgt spid="2">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4 Marcador de número de diapositiva"/>
          <p:cNvSpPr>
            <a:spLocks noGrp="1"/>
          </p:cNvSpPr>
          <p:nvPr>
            <p:ph type="sldNum" sz="quarter" idx="12"/>
          </p:nvPr>
        </p:nvSpPr>
        <p:spPr>
          <a:xfrm>
            <a:off x="3124200" y="6245225"/>
            <a:ext cx="2895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fld id="{73821859-BA93-4F84-94A9-41D425413E90}" type="slidenum">
              <a:rPr lang="en-US" altLang="es-ES"/>
              <a:pPr algn="ctr"/>
              <a:t>45</a:t>
            </a:fld>
            <a:endParaRPr lang="en-US" altLang="es-ES"/>
          </a:p>
        </p:txBody>
      </p:sp>
      <p:sp>
        <p:nvSpPr>
          <p:cNvPr id="9219" name="Rectangle 2"/>
          <p:cNvSpPr>
            <a:spLocks noGrp="1" noChangeArrowheads="1"/>
          </p:cNvSpPr>
          <p:nvPr>
            <p:ph type="title"/>
          </p:nvPr>
        </p:nvSpPr>
        <p:spPr>
          <a:noFill/>
        </p:spPr>
        <p:txBody>
          <a:bodyPr lIns="90488" tIns="44450" rIns="90488" bIns="44450"/>
          <a:lstStyle/>
          <a:p>
            <a:pPr eaLnBrk="1" hangingPunct="1"/>
            <a:r>
              <a:rPr lang="es-ES_tradnl" altLang="es-ES" sz="4000" b="1" smtClean="0"/>
              <a:t>EMISION DE BONOS</a:t>
            </a:r>
          </a:p>
        </p:txBody>
      </p:sp>
      <p:sp>
        <p:nvSpPr>
          <p:cNvPr id="2" name="Rectangle 3"/>
          <p:cNvSpPr>
            <a:spLocks noGrp="1" noChangeArrowheads="1"/>
          </p:cNvSpPr>
          <p:nvPr>
            <p:ph type="body" idx="1"/>
          </p:nvPr>
        </p:nvSpPr>
        <p:spPr>
          <a:xfrm>
            <a:off x="457200" y="1600200"/>
            <a:ext cx="8250238" cy="4568825"/>
          </a:xfrm>
          <a:solidFill>
            <a:schemeClr val="bg1">
              <a:lumMod val="95000"/>
              <a:alpha val="60000"/>
            </a:schemeClr>
          </a:solidFill>
        </p:spPr>
        <p:txBody>
          <a:bodyPr lIns="90488" tIns="44450" rIns="90488" bIns="44450"/>
          <a:lstStyle/>
          <a:p>
            <a:pPr marL="182563" indent="201613" algn="just" eaLnBrk="1" hangingPunct="1">
              <a:buFontTx/>
              <a:buNone/>
              <a:defRPr/>
            </a:pPr>
            <a:r>
              <a:rPr lang="es-ES" altLang="es-ES" sz="2400" dirty="0" smtClean="0">
                <a:solidFill>
                  <a:schemeClr val="tx1">
                    <a:lumMod val="95000"/>
                    <a:lumOff val="5000"/>
                  </a:schemeClr>
                </a:solidFill>
              </a:rPr>
              <a:t>Registro Contable:</a:t>
            </a:r>
          </a:p>
          <a:p>
            <a:pPr marL="182563" indent="201613" algn="just" eaLnBrk="1" hangingPunct="1">
              <a:buFontTx/>
              <a:buNone/>
              <a:defRPr/>
            </a:pPr>
            <a:endParaRPr lang="es-ES" altLang="es-ES" sz="2400" dirty="0">
              <a:solidFill>
                <a:schemeClr val="tx1">
                  <a:lumMod val="95000"/>
                  <a:lumOff val="5000"/>
                </a:schemeClr>
              </a:solidFill>
            </a:endParaRPr>
          </a:p>
          <a:p>
            <a:pPr marL="182563" indent="201613" algn="just" eaLnBrk="1" hangingPunct="1">
              <a:buFontTx/>
              <a:buNone/>
              <a:defRPr/>
            </a:pPr>
            <a:r>
              <a:rPr lang="es-ES" altLang="es-ES" sz="2400" dirty="0" smtClean="0">
                <a:solidFill>
                  <a:schemeClr val="tx1">
                    <a:lumMod val="95000"/>
                    <a:lumOff val="5000"/>
                  </a:schemeClr>
                </a:solidFill>
              </a:rPr>
              <a:t>1.- Emisión:</a:t>
            </a:r>
          </a:p>
          <a:p>
            <a:pPr marL="182563" indent="201613" algn="just" eaLnBrk="1" hangingPunct="1">
              <a:buFontTx/>
              <a:buNone/>
              <a:defRPr/>
            </a:pPr>
            <a:endParaRPr lang="es-ES" altLang="es-ES" sz="2400" dirty="0">
              <a:solidFill>
                <a:schemeClr val="tx1">
                  <a:lumMod val="95000"/>
                  <a:lumOff val="5000"/>
                </a:schemeClr>
              </a:solidFill>
            </a:endParaRPr>
          </a:p>
          <a:p>
            <a:pPr marL="182563" indent="201613" algn="just" eaLnBrk="1" hangingPunct="1">
              <a:buFontTx/>
              <a:buNone/>
              <a:defRPr/>
            </a:pPr>
            <a:endParaRPr lang="es-ES" altLang="es-ES" sz="2400" dirty="0" smtClean="0">
              <a:solidFill>
                <a:schemeClr val="tx1">
                  <a:lumMod val="95000"/>
                  <a:lumOff val="5000"/>
                </a:schemeClr>
              </a:solidFill>
            </a:endParaRPr>
          </a:p>
          <a:p>
            <a:pPr marL="182563" indent="201613" algn="just" eaLnBrk="1" hangingPunct="1">
              <a:buFontTx/>
              <a:buNone/>
              <a:defRPr/>
            </a:pPr>
            <a:endParaRPr lang="es-ES_tradnl" altLang="es-ES" sz="2400" dirty="0" smtClean="0">
              <a:solidFill>
                <a:schemeClr val="tx1">
                  <a:lumMod val="95000"/>
                  <a:lumOff val="5000"/>
                </a:schemeClr>
              </a:solidFill>
            </a:endParaRPr>
          </a:p>
          <a:p>
            <a:pPr marL="182563" indent="201613" algn="just" eaLnBrk="1" hangingPunct="1">
              <a:buFontTx/>
              <a:buNone/>
              <a:defRPr/>
            </a:pPr>
            <a:r>
              <a:rPr lang="es-ES_tradnl" altLang="es-ES" sz="1400" dirty="0" smtClean="0">
                <a:solidFill>
                  <a:schemeClr val="tx1">
                    <a:lumMod val="95000"/>
                    <a:lumOff val="5000"/>
                  </a:schemeClr>
                </a:solidFill>
              </a:rPr>
              <a:t>       </a:t>
            </a:r>
          </a:p>
        </p:txBody>
      </p:sp>
      <p:pic>
        <p:nvPicPr>
          <p:cNvPr id="9221" name="Imagen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3213100"/>
            <a:ext cx="6761163"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4221628"/>
      </p:ext>
    </p:extLst>
  </p:cSld>
  <p:clrMapOvr>
    <a:masterClrMapping/>
  </p:clrMapOvr>
  <p:transition>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4 Marcador de número de diapositiva"/>
          <p:cNvSpPr>
            <a:spLocks noGrp="1"/>
          </p:cNvSpPr>
          <p:nvPr>
            <p:ph type="sldNum" sz="quarter" idx="12"/>
          </p:nvPr>
        </p:nvSpPr>
        <p:spPr>
          <a:xfrm>
            <a:off x="3124200" y="6245225"/>
            <a:ext cx="2895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fld id="{EDCC9997-A1B0-45DB-936A-56555196FF3F}" type="slidenum">
              <a:rPr lang="en-US" altLang="es-ES"/>
              <a:pPr algn="ctr"/>
              <a:t>46</a:t>
            </a:fld>
            <a:endParaRPr lang="en-US" altLang="es-ES"/>
          </a:p>
        </p:txBody>
      </p:sp>
      <p:sp>
        <p:nvSpPr>
          <p:cNvPr id="10243" name="Rectangle 2"/>
          <p:cNvSpPr>
            <a:spLocks noGrp="1" noChangeArrowheads="1"/>
          </p:cNvSpPr>
          <p:nvPr>
            <p:ph type="title"/>
          </p:nvPr>
        </p:nvSpPr>
        <p:spPr>
          <a:noFill/>
        </p:spPr>
        <p:txBody>
          <a:bodyPr lIns="90488" tIns="44450" rIns="90488" bIns="44450"/>
          <a:lstStyle/>
          <a:p>
            <a:pPr eaLnBrk="1" hangingPunct="1"/>
            <a:r>
              <a:rPr lang="es-ES_tradnl" altLang="es-ES" sz="4000" b="1" smtClean="0"/>
              <a:t>COLOCACION DE BONOS</a:t>
            </a:r>
          </a:p>
        </p:txBody>
      </p:sp>
      <p:sp>
        <p:nvSpPr>
          <p:cNvPr id="2" name="Rectangle 3"/>
          <p:cNvSpPr>
            <a:spLocks noGrp="1" noChangeArrowheads="1"/>
          </p:cNvSpPr>
          <p:nvPr>
            <p:ph type="body" idx="1"/>
          </p:nvPr>
        </p:nvSpPr>
        <p:spPr>
          <a:xfrm>
            <a:off x="457200" y="1600200"/>
            <a:ext cx="8250238" cy="4568825"/>
          </a:xfrm>
          <a:solidFill>
            <a:schemeClr val="bg1">
              <a:lumMod val="95000"/>
              <a:alpha val="60000"/>
            </a:schemeClr>
          </a:solidFill>
        </p:spPr>
        <p:txBody>
          <a:bodyPr lIns="90488" tIns="44450" rIns="90488" bIns="44450"/>
          <a:lstStyle/>
          <a:p>
            <a:pPr marL="182563" indent="201613" algn="just" eaLnBrk="1" hangingPunct="1">
              <a:buFontTx/>
              <a:buNone/>
              <a:defRPr/>
            </a:pPr>
            <a:r>
              <a:rPr lang="es-ES" altLang="es-ES" sz="2400" dirty="0" smtClean="0">
                <a:solidFill>
                  <a:schemeClr val="tx1">
                    <a:lumMod val="95000"/>
                    <a:lumOff val="5000"/>
                  </a:schemeClr>
                </a:solidFill>
              </a:rPr>
              <a:t>Registro Contable:</a:t>
            </a:r>
          </a:p>
          <a:p>
            <a:pPr marL="182563" indent="201613" algn="just" eaLnBrk="1" hangingPunct="1">
              <a:buFontTx/>
              <a:buNone/>
              <a:defRPr/>
            </a:pPr>
            <a:endParaRPr lang="es-ES" altLang="es-ES" sz="2400" dirty="0">
              <a:solidFill>
                <a:schemeClr val="tx1">
                  <a:lumMod val="95000"/>
                  <a:lumOff val="5000"/>
                </a:schemeClr>
              </a:solidFill>
            </a:endParaRPr>
          </a:p>
          <a:p>
            <a:pPr marL="182563" indent="201613" algn="just" eaLnBrk="1" hangingPunct="1">
              <a:buFontTx/>
              <a:buNone/>
              <a:defRPr/>
            </a:pPr>
            <a:r>
              <a:rPr lang="es-ES" altLang="es-ES" sz="2400" dirty="0" smtClean="0">
                <a:solidFill>
                  <a:schemeClr val="tx1">
                    <a:lumMod val="95000"/>
                    <a:lumOff val="5000"/>
                  </a:schemeClr>
                </a:solidFill>
              </a:rPr>
              <a:t>2.- Colocación:</a:t>
            </a:r>
          </a:p>
          <a:p>
            <a:pPr marL="182563" indent="201613" algn="just" eaLnBrk="1" hangingPunct="1">
              <a:buFontTx/>
              <a:buNone/>
              <a:defRPr/>
            </a:pPr>
            <a:endParaRPr lang="es-ES" altLang="es-ES" sz="2400" dirty="0">
              <a:solidFill>
                <a:schemeClr val="tx1">
                  <a:lumMod val="95000"/>
                  <a:lumOff val="5000"/>
                </a:schemeClr>
              </a:solidFill>
            </a:endParaRPr>
          </a:p>
          <a:p>
            <a:pPr marL="182563" indent="201613" algn="just" eaLnBrk="1" hangingPunct="1">
              <a:buFontTx/>
              <a:buNone/>
              <a:defRPr/>
            </a:pPr>
            <a:endParaRPr lang="es-ES" altLang="es-ES" sz="2400" dirty="0" smtClean="0">
              <a:solidFill>
                <a:schemeClr val="tx1">
                  <a:lumMod val="95000"/>
                  <a:lumOff val="5000"/>
                </a:schemeClr>
              </a:solidFill>
            </a:endParaRPr>
          </a:p>
          <a:p>
            <a:pPr marL="182563" indent="201613" algn="just" eaLnBrk="1" hangingPunct="1">
              <a:buFontTx/>
              <a:buNone/>
              <a:defRPr/>
            </a:pPr>
            <a:endParaRPr lang="es-ES_tradnl" altLang="es-ES" sz="2400" dirty="0" smtClean="0">
              <a:solidFill>
                <a:schemeClr val="tx1">
                  <a:lumMod val="95000"/>
                  <a:lumOff val="5000"/>
                </a:schemeClr>
              </a:solidFill>
            </a:endParaRPr>
          </a:p>
          <a:p>
            <a:pPr marL="182563" indent="201613" algn="just" eaLnBrk="1" hangingPunct="1">
              <a:buFontTx/>
              <a:buNone/>
              <a:defRPr/>
            </a:pPr>
            <a:r>
              <a:rPr lang="es-ES_tradnl" altLang="es-ES" sz="1400" dirty="0" smtClean="0">
                <a:solidFill>
                  <a:schemeClr val="tx1">
                    <a:lumMod val="95000"/>
                    <a:lumOff val="5000"/>
                  </a:schemeClr>
                </a:solidFill>
              </a:rPr>
              <a:t>       </a:t>
            </a:r>
          </a:p>
        </p:txBody>
      </p:sp>
      <p:pic>
        <p:nvPicPr>
          <p:cNvPr id="10245" name="Imagen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3357563"/>
            <a:ext cx="6761162"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2691501"/>
      </p:ext>
    </p:extLst>
  </p:cSld>
  <p:clrMapOvr>
    <a:masterClrMapping/>
  </p:clrMapOvr>
  <p:transition>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4 Marcador de número de diapositiva"/>
          <p:cNvSpPr>
            <a:spLocks noGrp="1"/>
          </p:cNvSpPr>
          <p:nvPr>
            <p:ph type="sldNum" sz="quarter" idx="12"/>
          </p:nvPr>
        </p:nvSpPr>
        <p:spPr>
          <a:xfrm>
            <a:off x="3124200" y="6245225"/>
            <a:ext cx="2895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fld id="{0D2134E7-C4E3-472E-AD41-07645F9BE235}" type="slidenum">
              <a:rPr lang="en-US" altLang="es-ES"/>
              <a:pPr algn="ctr"/>
              <a:t>47</a:t>
            </a:fld>
            <a:endParaRPr lang="en-US" altLang="es-ES"/>
          </a:p>
        </p:txBody>
      </p:sp>
      <p:sp>
        <p:nvSpPr>
          <p:cNvPr id="11267" name="Rectangle 2"/>
          <p:cNvSpPr>
            <a:spLocks noGrp="1" noChangeArrowheads="1"/>
          </p:cNvSpPr>
          <p:nvPr>
            <p:ph type="title"/>
          </p:nvPr>
        </p:nvSpPr>
        <p:spPr>
          <a:noFill/>
        </p:spPr>
        <p:txBody>
          <a:bodyPr lIns="90488" tIns="44450" rIns="90488" bIns="44450"/>
          <a:lstStyle/>
          <a:p>
            <a:pPr eaLnBrk="1" hangingPunct="1"/>
            <a:r>
              <a:rPr lang="es-ES_tradnl" altLang="es-ES" sz="4000" b="1" smtClean="0"/>
              <a:t>RESCATE DE BONOS</a:t>
            </a:r>
          </a:p>
        </p:txBody>
      </p:sp>
      <p:sp>
        <p:nvSpPr>
          <p:cNvPr id="2" name="Rectangle 3"/>
          <p:cNvSpPr>
            <a:spLocks noGrp="1" noChangeArrowheads="1"/>
          </p:cNvSpPr>
          <p:nvPr>
            <p:ph type="body" idx="1"/>
          </p:nvPr>
        </p:nvSpPr>
        <p:spPr>
          <a:xfrm>
            <a:off x="457200" y="1600200"/>
            <a:ext cx="8250238" cy="4568825"/>
          </a:xfrm>
          <a:solidFill>
            <a:schemeClr val="bg1">
              <a:lumMod val="95000"/>
              <a:alpha val="60000"/>
            </a:schemeClr>
          </a:solidFill>
        </p:spPr>
        <p:txBody>
          <a:bodyPr lIns="90488" tIns="44450" rIns="90488" bIns="44450"/>
          <a:lstStyle/>
          <a:p>
            <a:pPr marL="182563" indent="201613" algn="just" eaLnBrk="1" hangingPunct="1">
              <a:buFontTx/>
              <a:buNone/>
              <a:defRPr/>
            </a:pPr>
            <a:r>
              <a:rPr lang="es-ES" altLang="es-ES" sz="2400" dirty="0" smtClean="0">
                <a:solidFill>
                  <a:schemeClr val="tx1">
                    <a:lumMod val="95000"/>
                    <a:lumOff val="5000"/>
                  </a:schemeClr>
                </a:solidFill>
              </a:rPr>
              <a:t>Registro Contable:</a:t>
            </a:r>
          </a:p>
          <a:p>
            <a:pPr marL="182563" indent="201613" algn="just" eaLnBrk="1" hangingPunct="1">
              <a:buFontTx/>
              <a:buNone/>
              <a:defRPr/>
            </a:pPr>
            <a:endParaRPr lang="es-ES" altLang="es-ES" sz="2400" dirty="0">
              <a:solidFill>
                <a:schemeClr val="tx1">
                  <a:lumMod val="95000"/>
                  <a:lumOff val="5000"/>
                </a:schemeClr>
              </a:solidFill>
            </a:endParaRPr>
          </a:p>
          <a:p>
            <a:pPr marL="182563" indent="201613" algn="just" eaLnBrk="1" hangingPunct="1">
              <a:buFontTx/>
              <a:buNone/>
              <a:defRPr/>
            </a:pPr>
            <a:r>
              <a:rPr lang="es-ES" altLang="es-ES" sz="2400" dirty="0" smtClean="0">
                <a:solidFill>
                  <a:schemeClr val="tx1">
                    <a:lumMod val="95000"/>
                    <a:lumOff val="5000"/>
                  </a:schemeClr>
                </a:solidFill>
              </a:rPr>
              <a:t>3.- Rescate:</a:t>
            </a:r>
          </a:p>
          <a:p>
            <a:pPr marL="182563" indent="201613" algn="just" eaLnBrk="1" hangingPunct="1">
              <a:buFontTx/>
              <a:buNone/>
              <a:defRPr/>
            </a:pPr>
            <a:endParaRPr lang="es-ES" altLang="es-ES" sz="2400" dirty="0">
              <a:solidFill>
                <a:schemeClr val="tx1">
                  <a:lumMod val="95000"/>
                  <a:lumOff val="5000"/>
                </a:schemeClr>
              </a:solidFill>
            </a:endParaRPr>
          </a:p>
          <a:p>
            <a:pPr marL="182563" indent="201613" algn="just" eaLnBrk="1" hangingPunct="1">
              <a:buFontTx/>
              <a:buNone/>
              <a:defRPr/>
            </a:pPr>
            <a:endParaRPr lang="es-ES" altLang="es-ES" sz="2400" dirty="0" smtClean="0">
              <a:solidFill>
                <a:schemeClr val="tx1">
                  <a:lumMod val="95000"/>
                  <a:lumOff val="5000"/>
                </a:schemeClr>
              </a:solidFill>
            </a:endParaRPr>
          </a:p>
          <a:p>
            <a:pPr marL="182563" indent="201613" algn="just" eaLnBrk="1" hangingPunct="1">
              <a:buFontTx/>
              <a:buNone/>
              <a:defRPr/>
            </a:pPr>
            <a:endParaRPr lang="es-ES_tradnl" altLang="es-ES" sz="2400" dirty="0" smtClean="0">
              <a:solidFill>
                <a:schemeClr val="tx1">
                  <a:lumMod val="95000"/>
                  <a:lumOff val="5000"/>
                </a:schemeClr>
              </a:solidFill>
            </a:endParaRPr>
          </a:p>
          <a:p>
            <a:pPr marL="182563" indent="201613" algn="just" eaLnBrk="1" hangingPunct="1">
              <a:buFontTx/>
              <a:buNone/>
              <a:defRPr/>
            </a:pPr>
            <a:r>
              <a:rPr lang="es-ES_tradnl" altLang="es-ES" sz="1400" dirty="0" smtClean="0">
                <a:solidFill>
                  <a:schemeClr val="tx1">
                    <a:lumMod val="95000"/>
                    <a:lumOff val="5000"/>
                  </a:schemeClr>
                </a:solidFill>
              </a:rPr>
              <a:t>       </a:t>
            </a:r>
          </a:p>
        </p:txBody>
      </p:sp>
      <p:pic>
        <p:nvPicPr>
          <p:cNvPr id="11269" name="Imagen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3094038"/>
            <a:ext cx="7367587" cy="213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321827"/>
      </p:ext>
    </p:extLst>
  </p:cSld>
  <p:clrMapOvr>
    <a:masterClrMapping/>
  </p:clrMapOvr>
  <p:transition>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a:t>
            </a:r>
            <a:r>
              <a:rPr lang="es-CL" sz="2400" dirty="0">
                <a:latin typeface="Arial" pitchFamily="34" charset="0"/>
                <a:cs typeface="Arial" pitchFamily="34" charset="0"/>
              </a:rPr>
              <a:t> </a:t>
            </a:r>
            <a:r>
              <a:rPr lang="es-CL" sz="2400" dirty="0" smtClean="0">
                <a:latin typeface="Arial" pitchFamily="34" charset="0"/>
                <a:cs typeface="Arial" pitchFamily="34" charset="0"/>
              </a:rPr>
              <a:t>de Activos </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endParaRPr lang="es-CL" u="sng" dirty="0" smtClean="0"/>
          </a:p>
          <a:p>
            <a:endParaRPr lang="es-CL" u="sng" dirty="0"/>
          </a:p>
          <a:p>
            <a:endParaRPr lang="es-CL" u="sng" dirty="0" smtClean="0"/>
          </a:p>
          <a:p>
            <a:r>
              <a:rPr lang="es-CL" dirty="0"/>
              <a:t> </a:t>
            </a:r>
            <a:r>
              <a:rPr lang="es-CL" dirty="0" smtClean="0"/>
              <a:t>                           </a:t>
            </a:r>
            <a:r>
              <a:rPr lang="es-CL" u="sng" dirty="0"/>
              <a:t> FIN</a:t>
            </a:r>
            <a:endParaRPr lang="es-CL" u="sng" dirty="0" smtClean="0"/>
          </a:p>
        </p:txBody>
      </p:sp>
    </p:spTree>
    <p:extLst>
      <p:ext uri="{BB962C8B-B14F-4D97-AF65-F5344CB8AC3E}">
        <p14:creationId xmlns:p14="http://schemas.microsoft.com/office/powerpoint/2010/main" val="1947975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1993</TotalTime>
  <Words>2687</Words>
  <Application>Microsoft Office PowerPoint</Application>
  <PresentationFormat>Presentación en pantalla (4:3)</PresentationFormat>
  <Paragraphs>295</Paragraphs>
  <Slides>48</Slides>
  <Notes>0</Notes>
  <HiddenSlides>0</HiddenSlides>
  <MMClips>0</MMClips>
  <ScaleCrop>false</ScaleCrop>
  <HeadingPairs>
    <vt:vector size="4" baseType="variant">
      <vt:variant>
        <vt:lpstr>Tema</vt:lpstr>
      </vt:variant>
      <vt:variant>
        <vt:i4>1</vt:i4>
      </vt:variant>
      <vt:variant>
        <vt:lpstr>Títulos de diapositiva</vt:lpstr>
      </vt:variant>
      <vt:variant>
        <vt:i4>48</vt:i4>
      </vt:variant>
    </vt:vector>
  </HeadingPairs>
  <TitlesOfParts>
    <vt:vector size="49" baseType="lpstr">
      <vt:lpstr>Intermedio</vt:lpstr>
      <vt:lpstr>Unida temática CUATRO</vt:lpstr>
      <vt:lpstr>Contabilización de Pasivos</vt:lpstr>
      <vt:lpstr>PASIVOS CORRIENTES Y NO CORRIENTES</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La Contabilización de Pasivos. </vt:lpstr>
      <vt:lpstr>BONOS</vt:lpstr>
      <vt:lpstr>EMISION DE BONOS</vt:lpstr>
      <vt:lpstr>COLOCACION DE BONOS</vt:lpstr>
      <vt:lpstr>RESCATE DE BONOS</vt:lpstr>
      <vt:lpstr>La Contabilidad de Activos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 tematica dos</dc:title>
  <dc:creator>casa</dc:creator>
  <cp:lastModifiedBy>Personal</cp:lastModifiedBy>
  <cp:revision>313</cp:revision>
  <dcterms:created xsi:type="dcterms:W3CDTF">2020-01-11T16:23:14Z</dcterms:created>
  <dcterms:modified xsi:type="dcterms:W3CDTF">2021-07-23T15:34:53Z</dcterms:modified>
</cp:coreProperties>
</file>