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sldIdLst>
    <p:sldId id="256" r:id="rId2"/>
    <p:sldId id="283" r:id="rId3"/>
    <p:sldId id="284" r:id="rId4"/>
    <p:sldId id="278" r:id="rId5"/>
    <p:sldId id="280" r:id="rId6"/>
    <p:sldId id="275" r:id="rId7"/>
    <p:sldId id="281" r:id="rId8"/>
    <p:sldId id="282" r:id="rId9"/>
    <p:sldId id="268" r:id="rId10"/>
    <p:sldId id="285" r:id="rId11"/>
    <p:sldId id="287" r:id="rId12"/>
    <p:sldId id="286" r:id="rId13"/>
    <p:sldId id="288" r:id="rId14"/>
    <p:sldId id="289" r:id="rId15"/>
    <p:sldId id="290" r:id="rId16"/>
    <p:sldId id="291" r:id="rId17"/>
    <p:sldId id="262" r:id="rId18"/>
    <p:sldId id="258" r:id="rId19"/>
    <p:sldId id="261" r:id="rId20"/>
    <p:sldId id="260" r:id="rId21"/>
    <p:sldId id="259" r:id="rId22"/>
    <p:sldId id="264" r:id="rId23"/>
    <p:sldId id="265" r:id="rId24"/>
    <p:sldId id="269" r:id="rId25"/>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843"/>
    <p:restoredTop sz="86107"/>
  </p:normalViewPr>
  <p:slideViewPr>
    <p:cSldViewPr snapToGrid="0" snapToObjects="1">
      <p:cViewPr varScale="1">
        <p:scale>
          <a:sx n="92" d="100"/>
          <a:sy n="92" d="100"/>
        </p:scale>
        <p:origin x="1000" y="184"/>
      </p:cViewPr>
      <p:guideLst>
        <p:guide orient="horz" pos="2160"/>
        <p:guide pos="2880"/>
      </p:guideLst>
    </p:cSldViewPr>
  </p:slideViewPr>
  <p:outlineViewPr>
    <p:cViewPr>
      <p:scale>
        <a:sx n="33" d="100"/>
        <a:sy n="33" d="100"/>
      </p:scale>
      <p:origin x="0" y="-7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42.273"/>
    </inkml:context>
    <inkml:brush xml:id="br0">
      <inkml:brushProperty name="width" value="0.04286" units="cm"/>
      <inkml:brushProperty name="height" value="0.04286" units="cm"/>
      <inkml:brushProperty name="color" value="#E71224"/>
    </inkml:brush>
  </inkml:definitions>
  <inkml:trace contextRef="#ctx0" brushRef="#br0">1 0 6221,'-1'33'-269,"7"-7"258,25-26 11,21 1 0,-7 4 0,18 3 0,-8 4 6,7 6-1702,16 3 0,6 1 1696,-29-7 0,-2 0 0,20 5 0,-8-2 0,-20-7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25-08-25</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a:p>
        </p:txBody>
      </p:sp>
      <p:sp>
        <p:nvSpPr>
          <p:cNvPr id="4" name="Marcador de número de diapositiva 3"/>
          <p:cNvSpPr>
            <a:spLocks noGrp="1"/>
          </p:cNvSpPr>
          <p:nvPr>
            <p:ph type="sldNum" sz="quarter" idx="5"/>
          </p:nvPr>
        </p:nvSpPr>
        <p:spPr/>
        <p:txBody>
          <a:bodyPr/>
          <a:lstStyle/>
          <a:p>
            <a:fld id="{7D44C302-24E5-DD44-BE0B-6DEFCFB9CF33}" type="slidenum">
              <a:rPr lang="es-CL" smtClean="0"/>
              <a:t>5</a:t>
            </a:fld>
            <a:endParaRPr lang="es-CL"/>
          </a:p>
        </p:txBody>
      </p:sp>
    </p:spTree>
    <p:extLst>
      <p:ext uri="{BB962C8B-B14F-4D97-AF65-F5344CB8AC3E}">
        <p14:creationId xmlns:p14="http://schemas.microsoft.com/office/powerpoint/2010/main" val="37748261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25/8/25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25/8/25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25/8/25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25/8/25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25/8/25</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25/8/25</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25/8/25</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25/8/25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25/8/25</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25/8/25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25/8/25</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25/8/25</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5.png"/><Relationship Id="rId1" Type="http://schemas.openxmlformats.org/officeDocument/2006/relationships/slideLayout" Target="../slideLayouts/slideLayout2.xml"/><Relationship Id="rId24" Type="http://schemas.openxmlformats.org/officeDocument/2006/relationships/image" Target="../media/image184.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810018" cy="2024886"/>
          </a:xfrm>
        </p:spPr>
        <p:txBody>
          <a:bodyPr>
            <a:normAutofit fontScale="90000"/>
          </a:bodyPr>
          <a:lstStyle/>
          <a:p>
            <a:r>
              <a:rPr lang="es-ES" dirty="0"/>
              <a:t>Mediciones, cifras significativas y error instrumental</a:t>
            </a:r>
            <a:br>
              <a:rPr lang="es-ES" dirty="0"/>
            </a:br>
            <a:r>
              <a:rPr lang="es-ES" dirty="0"/>
              <a:t>2</a:t>
            </a:r>
            <a:r>
              <a:rPr lang="es-ES" baseline="30000" dirty="0"/>
              <a:t>do</a:t>
            </a:r>
            <a:r>
              <a:rPr lang="es-ES" dirty="0"/>
              <a:t> semestre 2025</a:t>
            </a:r>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27681D-4C22-8E45-A7BA-CF6A9110E241}"/>
              </a:ext>
            </a:extLst>
          </p:cNvPr>
          <p:cNvSpPr>
            <a:spLocks noGrp="1"/>
          </p:cNvSpPr>
          <p:nvPr>
            <p:ph type="title"/>
          </p:nvPr>
        </p:nvSpPr>
        <p:spPr>
          <a:xfrm>
            <a:off x="457200" y="286213"/>
            <a:ext cx="8229600" cy="1143000"/>
          </a:xfrm>
        </p:spPr>
        <p:txBody>
          <a:bodyPr/>
          <a:lstStyle/>
          <a:p>
            <a:r>
              <a:rPr lang="es-ES_tradnl" dirty="0">
                <a:solidFill>
                  <a:srgbClr val="0070C0"/>
                </a:solidFill>
              </a:rPr>
              <a:t>Introducción</a:t>
            </a:r>
          </a:p>
        </p:txBody>
      </p:sp>
      <p:sp>
        <p:nvSpPr>
          <p:cNvPr id="3" name="Marcador de contenido 2">
            <a:extLst>
              <a:ext uri="{FF2B5EF4-FFF2-40B4-BE49-F238E27FC236}">
                <a16:creationId xmlns:a16="http://schemas.microsoft.com/office/drawing/2014/main" id="{2BA2E45D-ACA2-2C41-95A4-8D7DCCD7AA12}"/>
              </a:ext>
            </a:extLst>
          </p:cNvPr>
          <p:cNvSpPr>
            <a:spLocks noGrp="1"/>
          </p:cNvSpPr>
          <p:nvPr>
            <p:ph idx="1"/>
          </p:nvPr>
        </p:nvSpPr>
        <p:spPr>
          <a:xfrm>
            <a:off x="457199" y="1429214"/>
            <a:ext cx="8397433" cy="4751668"/>
          </a:xfrm>
        </p:spPr>
        <p:txBody>
          <a:bodyPr>
            <a:normAutofit fontScale="47500" lnSpcReduction="20000"/>
          </a:bodyPr>
          <a:lstStyle/>
          <a:p>
            <a:pPr marL="0" indent="0" algn="just">
              <a:lnSpc>
                <a:spcPct val="170000"/>
              </a:lnSpc>
              <a:spcBef>
                <a:spcPts val="0"/>
              </a:spcBef>
              <a:buNone/>
            </a:pPr>
            <a:r>
              <a:rPr lang="es-ES_tradnl" sz="4000" dirty="0">
                <a:solidFill>
                  <a:srgbClr val="002060"/>
                </a:solidFill>
              </a:rPr>
              <a:t>La física es una ciencia natural, y por ende el rol de la experimentación es clave. Toda ciencia natural se basa en el método científico, el cual puede resumirse brevemente en tres pasos:</a:t>
            </a:r>
          </a:p>
          <a:p>
            <a:pPr marL="0" indent="0" algn="just">
              <a:lnSpc>
                <a:spcPct val="170000"/>
              </a:lnSpc>
              <a:spcBef>
                <a:spcPts val="0"/>
              </a:spcBef>
              <a:buNone/>
            </a:pPr>
            <a:r>
              <a:rPr lang="es-ES_tradnl" sz="4000" b="1" dirty="0">
                <a:solidFill>
                  <a:srgbClr val="002060"/>
                </a:solidFill>
              </a:rPr>
              <a:t>1) </a:t>
            </a:r>
            <a:r>
              <a:rPr lang="es-ES_tradnl" sz="4000" dirty="0">
                <a:solidFill>
                  <a:srgbClr val="002060"/>
                </a:solidFill>
              </a:rPr>
              <a:t>Se realizan observaciones de un fenómeno natural. </a:t>
            </a:r>
          </a:p>
          <a:p>
            <a:pPr marL="0" indent="0" algn="just">
              <a:lnSpc>
                <a:spcPct val="170000"/>
              </a:lnSpc>
              <a:spcBef>
                <a:spcPts val="0"/>
              </a:spcBef>
              <a:buNone/>
            </a:pPr>
            <a:r>
              <a:rPr lang="es-ES_tradnl" sz="4000" b="1" dirty="0">
                <a:solidFill>
                  <a:srgbClr val="002060"/>
                </a:solidFill>
              </a:rPr>
              <a:t>2) </a:t>
            </a:r>
            <a:r>
              <a:rPr lang="es-ES_tradnl" sz="4000" dirty="0">
                <a:solidFill>
                  <a:srgbClr val="002060"/>
                </a:solidFill>
              </a:rPr>
              <a:t>Mediante un proceso de razonamiento se postulan hipótesis que explican los fenómenos observados. Con estas hipótesis es posible predecir otros fenómenos. </a:t>
            </a:r>
          </a:p>
          <a:p>
            <a:pPr marL="0" indent="0" algn="just">
              <a:lnSpc>
                <a:spcPct val="170000"/>
              </a:lnSpc>
              <a:spcBef>
                <a:spcPts val="0"/>
              </a:spcBef>
              <a:buNone/>
            </a:pPr>
            <a:r>
              <a:rPr lang="es-ES_tradnl" sz="4000" b="1" dirty="0">
                <a:solidFill>
                  <a:srgbClr val="002060"/>
                </a:solidFill>
              </a:rPr>
              <a:t>3) </a:t>
            </a:r>
            <a:r>
              <a:rPr lang="es-ES_tradnl" sz="4000" dirty="0">
                <a:solidFill>
                  <a:srgbClr val="002060"/>
                </a:solidFill>
              </a:rPr>
              <a:t>Se realizan experimentos para verificar las predicciones. En el caso de que éstas no se verifiquen, los nuevos resultados experimentales sirven de observación (se vuelve al paso 1) para poder plantear nuevas hipótesis.</a:t>
            </a:r>
          </a:p>
          <a:p>
            <a:pPr marL="0" indent="0">
              <a:buNone/>
            </a:pPr>
            <a:endParaRPr lang="es-ES_tradnl" dirty="0"/>
          </a:p>
        </p:txBody>
      </p:sp>
    </p:spTree>
    <p:extLst>
      <p:ext uri="{BB962C8B-B14F-4D97-AF65-F5344CB8AC3E}">
        <p14:creationId xmlns:p14="http://schemas.microsoft.com/office/powerpoint/2010/main" val="2505134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2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20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20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1DBB522-2FBA-4C49-BFAA-CEA0C80AE19C}"/>
              </a:ext>
            </a:extLst>
          </p:cNvPr>
          <p:cNvSpPr>
            <a:spLocks noGrp="1"/>
          </p:cNvSpPr>
          <p:nvPr>
            <p:ph idx="1"/>
          </p:nvPr>
        </p:nvSpPr>
        <p:spPr>
          <a:xfrm>
            <a:off x="457200" y="535329"/>
            <a:ext cx="8229600" cy="2242595"/>
          </a:xfrm>
        </p:spPr>
        <p:txBody>
          <a:bodyPr/>
          <a:lstStyle/>
          <a:p>
            <a:pPr marL="0" indent="0" algn="just">
              <a:buNone/>
            </a:pPr>
            <a:r>
              <a:rPr lang="es-ES_tradnl" dirty="0">
                <a:solidFill>
                  <a:srgbClr val="002060"/>
                </a:solidFill>
              </a:rPr>
              <a:t>El proceso de medición es importante en ciencia (e ingeniería) pues en muchos procesos y aplicaciones es necesario controlar y/o monitorear un conjunto de cantidades físicas </a:t>
            </a:r>
          </a:p>
        </p:txBody>
      </p:sp>
      <p:sp>
        <p:nvSpPr>
          <p:cNvPr id="4" name="Rectángulo 3">
            <a:extLst>
              <a:ext uri="{FF2B5EF4-FFF2-40B4-BE49-F238E27FC236}">
                <a16:creationId xmlns:a16="http://schemas.microsoft.com/office/drawing/2014/main" id="{3AFF6C3D-607A-304A-9AE2-7BA7C5A6FF81}"/>
              </a:ext>
            </a:extLst>
          </p:cNvPr>
          <p:cNvSpPr/>
          <p:nvPr/>
        </p:nvSpPr>
        <p:spPr>
          <a:xfrm>
            <a:off x="4436772" y="6030283"/>
            <a:ext cx="3834704" cy="584775"/>
          </a:xfrm>
          <a:prstGeom prst="rect">
            <a:avLst/>
          </a:prstGeom>
        </p:spPr>
        <p:txBody>
          <a:bodyPr wrap="none">
            <a:spAutoFit/>
          </a:bodyPr>
          <a:lstStyle/>
          <a:p>
            <a:pPr fontAlgn="base"/>
            <a:r>
              <a:rPr lang="es-ES" sz="3200" dirty="0">
                <a:solidFill>
                  <a:srgbClr val="FF0000"/>
                </a:solidFill>
                <a:latin typeface="Arial Narrow" panose="020B0604020202020204" pitchFamily="34" charset="0"/>
                <a:cs typeface="Arial Narrow" panose="020B0604020202020204" pitchFamily="34" charset="0"/>
              </a:rPr>
              <a:t>Ahora…¿Qué es medir?</a:t>
            </a:r>
            <a:endParaRPr lang="es-CL" sz="3200" dirty="0">
              <a:solidFill>
                <a:srgbClr val="FF0000"/>
              </a:solidFill>
              <a:effectLst/>
              <a:latin typeface="Arial Narrow" panose="020B0604020202020204" pitchFamily="34" charset="0"/>
              <a:cs typeface="Arial Narrow" panose="020B0604020202020204" pitchFamily="34" charset="0"/>
            </a:endParaRPr>
          </a:p>
        </p:txBody>
      </p:sp>
      <p:pic>
        <p:nvPicPr>
          <p:cNvPr id="5" name="Imagen 4">
            <a:extLst>
              <a:ext uri="{FF2B5EF4-FFF2-40B4-BE49-F238E27FC236}">
                <a16:creationId xmlns:a16="http://schemas.microsoft.com/office/drawing/2014/main" id="{093F4B81-B9A8-0746-8093-31D85DB144D5}"/>
              </a:ext>
            </a:extLst>
          </p:cNvPr>
          <p:cNvPicPr>
            <a:picLocks noChangeAspect="1"/>
          </p:cNvPicPr>
          <p:nvPr/>
        </p:nvPicPr>
        <p:blipFill>
          <a:blip r:embed="rId2"/>
          <a:stretch>
            <a:fillRect/>
          </a:stretch>
        </p:blipFill>
        <p:spPr>
          <a:xfrm>
            <a:off x="222269" y="2616961"/>
            <a:ext cx="1931762" cy="1931762"/>
          </a:xfrm>
          <a:prstGeom prst="rect">
            <a:avLst/>
          </a:prstGeom>
        </p:spPr>
      </p:pic>
      <p:pic>
        <p:nvPicPr>
          <p:cNvPr id="6" name="Imagen 5">
            <a:extLst>
              <a:ext uri="{FF2B5EF4-FFF2-40B4-BE49-F238E27FC236}">
                <a16:creationId xmlns:a16="http://schemas.microsoft.com/office/drawing/2014/main" id="{5D534030-8333-0841-B391-7D7DDACBBAE3}"/>
              </a:ext>
            </a:extLst>
          </p:cNvPr>
          <p:cNvPicPr>
            <a:picLocks noChangeAspect="1"/>
          </p:cNvPicPr>
          <p:nvPr/>
        </p:nvPicPr>
        <p:blipFill>
          <a:blip r:embed="rId3"/>
          <a:stretch>
            <a:fillRect/>
          </a:stretch>
        </p:blipFill>
        <p:spPr>
          <a:xfrm>
            <a:off x="6607333" y="2506046"/>
            <a:ext cx="2536667" cy="2536667"/>
          </a:xfrm>
          <a:prstGeom prst="rect">
            <a:avLst/>
          </a:prstGeom>
        </p:spPr>
      </p:pic>
      <p:pic>
        <p:nvPicPr>
          <p:cNvPr id="8" name="Imagen 7">
            <a:extLst>
              <a:ext uri="{FF2B5EF4-FFF2-40B4-BE49-F238E27FC236}">
                <a16:creationId xmlns:a16="http://schemas.microsoft.com/office/drawing/2014/main" id="{A0617E4D-4C92-E042-9D96-A12C190EA3B4}"/>
              </a:ext>
            </a:extLst>
          </p:cNvPr>
          <p:cNvPicPr>
            <a:picLocks noChangeAspect="1"/>
          </p:cNvPicPr>
          <p:nvPr/>
        </p:nvPicPr>
        <p:blipFill>
          <a:blip r:embed="rId4"/>
          <a:stretch>
            <a:fillRect/>
          </a:stretch>
        </p:blipFill>
        <p:spPr>
          <a:xfrm>
            <a:off x="2154031" y="2616961"/>
            <a:ext cx="4565482" cy="3120935"/>
          </a:xfrm>
          <a:prstGeom prst="rect">
            <a:avLst/>
          </a:prstGeom>
        </p:spPr>
      </p:pic>
    </p:spTree>
    <p:extLst>
      <p:ext uri="{BB962C8B-B14F-4D97-AF65-F5344CB8AC3E}">
        <p14:creationId xmlns:p14="http://schemas.microsoft.com/office/powerpoint/2010/main" val="3458844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p:tgtEl>
                                          <p:spTgt spid="3">
                                            <p:txEl>
                                              <p:pRg st="0" end="0"/>
                                            </p:txEl>
                                          </p:spTgt>
                                        </p:tgtEl>
                                        <p:attrNameLst>
                                          <p:attrName>ppt_y</p:attrName>
                                        </p:attrNameLst>
                                      </p:cBhvr>
                                      <p:tavLst>
                                        <p:tav tm="0">
                                          <p:val>
                                            <p:strVal val="#ppt_y+#ppt_h*1.125000"/>
                                          </p:val>
                                        </p:tav>
                                        <p:tav tm="100000">
                                          <p:val>
                                            <p:strVal val="#ppt_y"/>
                                          </p:val>
                                        </p:tav>
                                      </p:tavLst>
                                    </p:anim>
                                    <p:animEffect transition="in" filter="wipe(up)">
                                      <p:cBhvr>
                                        <p:cTn id="8" dur="2000"/>
                                        <p:tgtEl>
                                          <p:spTgt spid="3">
                                            <p:txEl>
                                              <p:pRg st="0" end="0"/>
                                            </p:txEl>
                                          </p:spTgt>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ppt_x"/>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ppt_x"/>
                                          </p:val>
                                        </p:tav>
                                        <p:tav tm="100000">
                                          <p:val>
                                            <p:strVal val="#ppt_x"/>
                                          </p:val>
                                        </p:tav>
                                      </p:tavLst>
                                    </p:anim>
                                    <p:anim calcmode="lin" valueType="num">
                                      <p:cBhvr additive="base">
                                        <p:cTn id="20"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2000" fill="hold"/>
                                        <p:tgtEl>
                                          <p:spTgt spid="6"/>
                                        </p:tgtEl>
                                        <p:attrNameLst>
                                          <p:attrName>ppt_x</p:attrName>
                                        </p:attrNameLst>
                                      </p:cBhvr>
                                      <p:tavLst>
                                        <p:tav tm="0">
                                          <p:val>
                                            <p:strVal val="#ppt_x"/>
                                          </p:val>
                                        </p:tav>
                                        <p:tav tm="100000">
                                          <p:val>
                                            <p:strVal val="#ppt_x"/>
                                          </p:val>
                                        </p:tav>
                                      </p:tavLst>
                                    </p:anim>
                                    <p:anim calcmode="lin" valueType="num">
                                      <p:cBhvr additive="base">
                                        <p:cTn id="26"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2000" fill="hold"/>
                                        <p:tgtEl>
                                          <p:spTgt spid="4"/>
                                        </p:tgtEl>
                                        <p:attrNameLst>
                                          <p:attrName>ppt_x</p:attrName>
                                        </p:attrNameLst>
                                      </p:cBhvr>
                                      <p:tavLst>
                                        <p:tav tm="0">
                                          <p:val>
                                            <p:strVal val="#ppt_x"/>
                                          </p:val>
                                        </p:tav>
                                        <p:tav tm="100000">
                                          <p:val>
                                            <p:strVal val="#ppt_x"/>
                                          </p:val>
                                        </p:tav>
                                      </p:tavLst>
                                    </p:anim>
                                    <p:anim calcmode="lin" valueType="num">
                                      <p:cBhvr additive="base">
                                        <p:cTn id="32"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98D9CF6-CC63-DC48-9159-DD93DF08A6FE}"/>
              </a:ext>
            </a:extLst>
          </p:cNvPr>
          <p:cNvSpPr/>
          <p:nvPr/>
        </p:nvSpPr>
        <p:spPr>
          <a:xfrm>
            <a:off x="255918" y="551934"/>
            <a:ext cx="1933543" cy="584775"/>
          </a:xfrm>
          <a:prstGeom prst="rect">
            <a:avLst/>
          </a:prstGeom>
        </p:spPr>
        <p:txBody>
          <a:bodyPr wrap="none">
            <a:spAutoFit/>
          </a:bodyPr>
          <a:lstStyle/>
          <a:p>
            <a:pPr fontAlgn="base"/>
            <a:r>
              <a:rPr lang="es-ES" sz="3200" dirty="0">
                <a:solidFill>
                  <a:srgbClr val="002060"/>
                </a:solidFill>
                <a:cs typeface="Arial Narrow" panose="020B0604020202020204" pitchFamily="34" charset="0"/>
              </a:rPr>
              <a:t>Medir es…</a:t>
            </a:r>
            <a:endParaRPr lang="es-CL" sz="3200" dirty="0">
              <a:solidFill>
                <a:srgbClr val="002060"/>
              </a:solidFill>
              <a:effectLst/>
              <a:cs typeface="Arial Narrow" panose="020B0604020202020204" pitchFamily="34" charset="0"/>
            </a:endParaRPr>
          </a:p>
        </p:txBody>
      </p:sp>
      <p:sp>
        <p:nvSpPr>
          <p:cNvPr id="5" name="Rectángulo 3">
            <a:extLst>
              <a:ext uri="{FF2B5EF4-FFF2-40B4-BE49-F238E27FC236}">
                <a16:creationId xmlns:a16="http://schemas.microsoft.com/office/drawing/2014/main" id="{DB72C270-B725-A34B-B203-FE47B3F36FC1}"/>
              </a:ext>
            </a:extLst>
          </p:cNvPr>
          <p:cNvSpPr/>
          <p:nvPr/>
        </p:nvSpPr>
        <p:spPr>
          <a:xfrm>
            <a:off x="255918" y="1545021"/>
            <a:ext cx="8054706" cy="1569660"/>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Comparar cuantitativamente                            </a:t>
            </a:r>
            <a:r>
              <a:rPr lang="es-CL" sz="3200" dirty="0">
                <a:solidFill>
                  <a:srgbClr val="002060"/>
                </a:solidFill>
                <a:cs typeface="Arial Narrow" panose="020B0604020202020204" pitchFamily="34" charset="0"/>
              </a:rPr>
              <a:t>una magnitud de valor desconocido con una magnitud de referencia. </a:t>
            </a:r>
            <a:endParaRPr lang="es-ES" sz="3200" dirty="0">
              <a:solidFill>
                <a:srgbClr val="002060"/>
              </a:solidFill>
              <a:effectLst/>
              <a:cs typeface="Arial Narrow" panose="020B0604020202020204" pitchFamily="34" charset="0"/>
            </a:endParaRPr>
          </a:p>
        </p:txBody>
      </p:sp>
      <p:pic>
        <p:nvPicPr>
          <p:cNvPr id="6" name="Picture 1">
            <a:extLst>
              <a:ext uri="{FF2B5EF4-FFF2-40B4-BE49-F238E27FC236}">
                <a16:creationId xmlns:a16="http://schemas.microsoft.com/office/drawing/2014/main" id="{78AA0D7F-166F-E54B-A1B0-A3EC11CBFBF3}"/>
              </a:ext>
            </a:extLst>
          </p:cNvPr>
          <p:cNvPicPr>
            <a:picLocks noChangeAspect="1" noChangeArrowheads="1"/>
          </p:cNvPicPr>
          <p:nvPr/>
        </p:nvPicPr>
        <p:blipFill>
          <a:blip r:embed="rId2"/>
          <a:srcRect/>
          <a:stretch>
            <a:fillRect/>
          </a:stretch>
        </p:blipFill>
        <p:spPr bwMode="auto">
          <a:xfrm>
            <a:off x="4325661" y="2940765"/>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A1CC3173-4178-E84D-8189-EE526FB4C483}"/>
              </a:ext>
            </a:extLst>
          </p:cNvPr>
          <p:cNvSpPr/>
          <p:nvPr/>
        </p:nvSpPr>
        <p:spPr>
          <a:xfrm>
            <a:off x="14728" y="5432438"/>
            <a:ext cx="8917001" cy="584775"/>
          </a:xfrm>
          <a:prstGeom prst="rect">
            <a:avLst/>
          </a:prstGeom>
        </p:spPr>
        <p:txBody>
          <a:bodyPr wrap="square">
            <a:spAutoFit/>
          </a:bodyPr>
          <a:lstStyle/>
          <a:p>
            <a:pPr algn="ctr" fontAlgn="base"/>
            <a:r>
              <a:rPr lang="es-ES" sz="3200" dirty="0">
                <a:solidFill>
                  <a:srgbClr val="002060"/>
                </a:solidFill>
                <a:effectLst/>
                <a:cs typeface="Arial Narrow" panose="020B0604020202020204" pitchFamily="34" charset="0"/>
              </a:rPr>
              <a:t>Esta referencia es la unidad elegida por convención.</a:t>
            </a:r>
          </a:p>
        </p:txBody>
      </p:sp>
    </p:spTree>
    <p:extLst>
      <p:ext uri="{BB962C8B-B14F-4D97-AF65-F5344CB8AC3E}">
        <p14:creationId xmlns:p14="http://schemas.microsoft.com/office/powerpoint/2010/main" val="1197629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2000" fill="hold"/>
                                        <p:tgtEl>
                                          <p:spTgt spid="7"/>
                                        </p:tgtEl>
                                        <p:attrNameLst>
                                          <p:attrName>ppt_x</p:attrName>
                                        </p:attrNameLst>
                                      </p:cBhvr>
                                      <p:tavLst>
                                        <p:tav tm="0">
                                          <p:val>
                                            <p:strVal val="#ppt_x"/>
                                          </p:val>
                                        </p:tav>
                                        <p:tav tm="100000">
                                          <p:val>
                                            <p:strVal val="#ppt_x"/>
                                          </p:val>
                                        </p:tav>
                                      </p:tavLst>
                                    </p:anim>
                                    <p:anim calcmode="lin" valueType="num">
                                      <p:cBhvr additive="base">
                                        <p:cTn id="20"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4F12FF1C-8495-504D-9B4C-588C4F291FEE}"/>
              </a:ext>
            </a:extLst>
          </p:cNvPr>
          <p:cNvSpPr>
            <a:spLocks noGrp="1"/>
          </p:cNvSpPr>
          <p:nvPr>
            <p:ph type="title"/>
          </p:nvPr>
        </p:nvSpPr>
        <p:spPr>
          <a:xfrm>
            <a:off x="457200" y="274638"/>
            <a:ext cx="8229600" cy="1143000"/>
          </a:xfrm>
        </p:spPr>
        <p:txBody>
          <a:bodyPr/>
          <a:lstStyle/>
          <a:p>
            <a:r>
              <a:rPr lang="es-ES" dirty="0"/>
              <a:t>¿Cuál es la longitud del clip?</a:t>
            </a:r>
          </a:p>
        </p:txBody>
      </p:sp>
      <p:sp>
        <p:nvSpPr>
          <p:cNvPr id="7" name="Rectángulo 3">
            <a:extLst>
              <a:ext uri="{FF2B5EF4-FFF2-40B4-BE49-F238E27FC236}">
                <a16:creationId xmlns:a16="http://schemas.microsoft.com/office/drawing/2014/main" id="{7D341813-10EE-7943-852C-FE2F88B028C5}"/>
              </a:ext>
            </a:extLst>
          </p:cNvPr>
          <p:cNvSpPr/>
          <p:nvPr/>
        </p:nvSpPr>
        <p:spPr>
          <a:xfrm>
            <a:off x="1017544" y="4767480"/>
            <a:ext cx="7272968" cy="1815882"/>
          </a:xfrm>
          <a:prstGeom prst="rect">
            <a:avLst/>
          </a:prstGeom>
        </p:spPr>
        <p:txBody>
          <a:bodyPr wrap="square">
            <a:spAutoFit/>
          </a:bodyPr>
          <a:lstStyle/>
          <a:p>
            <a:pPr algn="just" fontAlgn="base"/>
            <a:r>
              <a:rPr lang="es-ES" sz="2000" dirty="0">
                <a:solidFill>
                  <a:srgbClr val="002060"/>
                </a:solidFill>
                <a:effectLst/>
                <a:cs typeface="Arial Narrow" panose="020B0604020202020204" pitchFamily="34" charset="0"/>
              </a:rPr>
              <a:t>Al realizar varias veces la medición de una cantidad física (bajo condiciones controladas), se obtiene un conjunto de valores que no son necesariamente iguales. </a:t>
            </a:r>
          </a:p>
          <a:p>
            <a:pPr fontAlgn="base"/>
            <a:endParaRPr lang="es-ES" sz="2000" dirty="0">
              <a:solidFill>
                <a:srgbClr val="002060"/>
              </a:solidFill>
              <a:effectLst/>
              <a:cs typeface="Arial Narrow" panose="020B0604020202020204" pitchFamily="34" charset="0"/>
            </a:endParaRPr>
          </a:p>
          <a:p>
            <a:pPr fontAlgn="base"/>
            <a:r>
              <a:rPr lang="es-ES" sz="2000" dirty="0">
                <a:solidFill>
                  <a:srgbClr val="002060"/>
                </a:solidFill>
                <a:cs typeface="Arial Narrow" panose="020B0604020202020204" pitchFamily="34" charset="0"/>
              </a:rPr>
              <a:t>Esto es debido a la existencia de errores en el proceso de medición</a:t>
            </a:r>
            <a:r>
              <a:rPr lang="es-ES" sz="3200" dirty="0">
                <a:solidFill>
                  <a:srgbClr val="002060"/>
                </a:solidFill>
                <a:cs typeface="Arial Narrow" panose="020B0604020202020204" pitchFamily="34" charset="0"/>
              </a:rPr>
              <a:t>.  </a:t>
            </a:r>
            <a:endParaRPr lang="es-ES" sz="3200" dirty="0">
              <a:solidFill>
                <a:srgbClr val="002060"/>
              </a:solidFill>
              <a:effectLst/>
              <a:cs typeface="Arial Narrow" panose="020B0604020202020204" pitchFamily="34" charset="0"/>
            </a:endParaRPr>
          </a:p>
        </p:txBody>
      </p:sp>
      <p:pic>
        <p:nvPicPr>
          <p:cNvPr id="10" name="Imagen 9">
            <a:extLst>
              <a:ext uri="{FF2B5EF4-FFF2-40B4-BE49-F238E27FC236}">
                <a16:creationId xmlns:a16="http://schemas.microsoft.com/office/drawing/2014/main" id="{0A7344B5-1CAB-4D4F-A17F-C9F37AAF96F6}"/>
              </a:ext>
            </a:extLst>
          </p:cNvPr>
          <p:cNvPicPr>
            <a:picLocks noChangeAspect="1"/>
          </p:cNvPicPr>
          <p:nvPr/>
        </p:nvPicPr>
        <p:blipFill>
          <a:blip r:embed="rId3"/>
          <a:stretch>
            <a:fillRect/>
          </a:stretch>
        </p:blipFill>
        <p:spPr>
          <a:xfrm>
            <a:off x="935516" y="1417638"/>
            <a:ext cx="7272968" cy="1575810"/>
          </a:xfrm>
          <a:prstGeom prst="rect">
            <a:avLst/>
          </a:prstGeom>
        </p:spPr>
      </p:pic>
      <p:pic>
        <p:nvPicPr>
          <p:cNvPr id="11" name="Picture 4" descr="significant-digits-measurements-02">
            <a:extLst>
              <a:ext uri="{FF2B5EF4-FFF2-40B4-BE49-F238E27FC236}">
                <a16:creationId xmlns:a16="http://schemas.microsoft.com/office/drawing/2014/main" id="{B1231B32-A977-E640-8891-02C195ECED6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7544" y="3163348"/>
            <a:ext cx="7108912" cy="157581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34638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2000" fill="hold"/>
                                        <p:tgtEl>
                                          <p:spTgt spid="10"/>
                                        </p:tgtEl>
                                        <p:attrNameLst>
                                          <p:attrName>ppt_x</p:attrName>
                                        </p:attrNameLst>
                                      </p:cBhvr>
                                      <p:tavLst>
                                        <p:tav tm="0">
                                          <p:val>
                                            <p:strVal val="#ppt_x"/>
                                          </p:val>
                                        </p:tav>
                                        <p:tav tm="100000">
                                          <p:val>
                                            <p:strVal val="#ppt_x"/>
                                          </p:val>
                                        </p:tav>
                                      </p:tavLst>
                                    </p:anim>
                                    <p:anim calcmode="lin" valueType="num">
                                      <p:cBhvr additive="base">
                                        <p:cTn id="14"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2000" fill="hold"/>
                                        <p:tgtEl>
                                          <p:spTgt spid="11"/>
                                        </p:tgtEl>
                                        <p:attrNameLst>
                                          <p:attrName>ppt_x</p:attrName>
                                        </p:attrNameLst>
                                      </p:cBhvr>
                                      <p:tavLst>
                                        <p:tav tm="0">
                                          <p:val>
                                            <p:strVal val="#ppt_x"/>
                                          </p:val>
                                        </p:tav>
                                        <p:tav tm="100000">
                                          <p:val>
                                            <p:strVal val="#ppt_x"/>
                                          </p:val>
                                        </p:tav>
                                      </p:tavLst>
                                    </p:anim>
                                    <p:anim calcmode="lin" valueType="num">
                                      <p:cBhvr additive="base">
                                        <p:cTn id="20" dur="20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xEl>
                                              <p:pRg st="0" end="0"/>
                                            </p:txEl>
                                          </p:spTgt>
                                        </p:tgtEl>
                                        <p:attrNameLst>
                                          <p:attrName>style.visibility</p:attrName>
                                        </p:attrNameLst>
                                      </p:cBhvr>
                                      <p:to>
                                        <p:strVal val="visible"/>
                                      </p:to>
                                    </p:set>
                                    <p:anim calcmode="lin" valueType="num">
                                      <p:cBhvr additive="base">
                                        <p:cTn id="25" dur="2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26" dur="20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7">
                                            <p:txEl>
                                              <p:pRg st="2" end="2"/>
                                            </p:txEl>
                                          </p:spTgt>
                                        </p:tgtEl>
                                        <p:attrNameLst>
                                          <p:attrName>style.visibility</p:attrName>
                                        </p:attrNameLst>
                                      </p:cBhvr>
                                      <p:to>
                                        <p:strVal val="visible"/>
                                      </p:to>
                                    </p:set>
                                    <p:anim calcmode="lin" valueType="num">
                                      <p:cBhvr additive="base">
                                        <p:cTn id="31" dur="20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32" dur="20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22" y="2675935"/>
            <a:ext cx="3434292" cy="2549962"/>
          </a:xfrm>
          <a:prstGeom prst="rect">
            <a:avLst/>
          </a:prstGeom>
          <a:noFill/>
          <a:extLst>
            <a:ext uri="{909E8E84-426E-40dd-AFC4-6F175D3DCCD1}">
              <a14:hiddenFill xmlns:a14="http://schemas.microsoft.com/office/drawing/2010/main" xmlns="">
                <a:solidFill>
                  <a:srgbClr val="FFFFFF"/>
                </a:solidFill>
              </a14:hiddenFill>
            </a:ext>
          </a:extLst>
        </p:spPr>
      </p:pic>
      <p:sp>
        <p:nvSpPr>
          <p:cNvPr id="6" name="Rectángulo 5"/>
          <p:cNvSpPr/>
          <p:nvPr/>
        </p:nvSpPr>
        <p:spPr>
          <a:xfrm>
            <a:off x="265701" y="1632103"/>
            <a:ext cx="822960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está acompañada de un error o incerteza.  </a:t>
            </a:r>
          </a:p>
        </p:txBody>
      </p:sp>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44E0A7-3E07-4C44-B2F1-A0E927011DF2}"/>
              </a:ext>
            </a:extLst>
          </p:cNvPr>
          <p:cNvSpPr>
            <a:spLocks noGrp="1"/>
          </p:cNvSpPr>
          <p:nvPr>
            <p:ph type="title"/>
          </p:nvPr>
        </p:nvSpPr>
        <p:spPr>
          <a:xfrm>
            <a:off x="457200" y="160337"/>
            <a:ext cx="8229600" cy="1143000"/>
          </a:xfrm>
        </p:spPr>
        <p:txBody>
          <a:bodyPr>
            <a:normAutofit fontScale="90000"/>
          </a:bodyPr>
          <a:lstStyle/>
          <a:p>
            <a:r>
              <a:rPr lang="es-CL" dirty="0"/>
              <a:t>Errores de medición</a:t>
            </a:r>
            <a:br>
              <a:rPr lang="es-CL" dirty="0"/>
            </a:br>
            <a:endParaRPr lang="es-ES_tradnl" dirty="0"/>
          </a:p>
        </p:txBody>
      </p:sp>
      <p:sp>
        <p:nvSpPr>
          <p:cNvPr id="3" name="Marcador de contenido 2">
            <a:extLst>
              <a:ext uri="{FF2B5EF4-FFF2-40B4-BE49-F238E27FC236}">
                <a16:creationId xmlns:a16="http://schemas.microsoft.com/office/drawing/2014/main" id="{5B349481-6490-BC42-B4CA-8518E682A39F}"/>
              </a:ext>
            </a:extLst>
          </p:cNvPr>
          <p:cNvSpPr>
            <a:spLocks noGrp="1"/>
          </p:cNvSpPr>
          <p:nvPr>
            <p:ph idx="1"/>
          </p:nvPr>
        </p:nvSpPr>
        <p:spPr>
          <a:xfrm>
            <a:off x="231493" y="970826"/>
            <a:ext cx="8455307" cy="1332536"/>
          </a:xfrm>
        </p:spPr>
        <p:txBody>
          <a:bodyPr>
            <a:normAutofit fontScale="70000" lnSpcReduction="20000"/>
          </a:bodyPr>
          <a:lstStyle/>
          <a:p>
            <a:pPr marL="0" indent="0" algn="just">
              <a:buNone/>
            </a:pPr>
            <a:r>
              <a:rPr lang="es-ES_tradnl" dirty="0"/>
              <a:t>Existen diversas fuentes de error en una medición. Dentro de lo posible estos deben ser minimizados al momento de preparar un sistema en el cual se realizarán mediciones de una cierta cantidad. </a:t>
            </a:r>
          </a:p>
          <a:p>
            <a:pPr marL="0" indent="0" algn="just">
              <a:buNone/>
            </a:pPr>
            <a:r>
              <a:rPr lang="es-ES_tradnl" b="1" dirty="0">
                <a:solidFill>
                  <a:srgbClr val="7030A0"/>
                </a:solidFill>
              </a:rPr>
              <a:t>Existen dos tipos de errores, los errores sistemáticos y los aleatorios</a:t>
            </a:r>
          </a:p>
          <a:p>
            <a:endParaRPr lang="es-ES_tradnl" dirty="0"/>
          </a:p>
        </p:txBody>
      </p:sp>
      <p:sp>
        <p:nvSpPr>
          <p:cNvPr id="4" name="Rectángulo 3">
            <a:extLst>
              <a:ext uri="{FF2B5EF4-FFF2-40B4-BE49-F238E27FC236}">
                <a16:creationId xmlns:a16="http://schemas.microsoft.com/office/drawing/2014/main" id="{A23D3DF9-37C5-FC40-9A8D-98089AF88937}"/>
              </a:ext>
            </a:extLst>
          </p:cNvPr>
          <p:cNvSpPr/>
          <p:nvPr/>
        </p:nvSpPr>
        <p:spPr>
          <a:xfrm>
            <a:off x="250300" y="2006121"/>
            <a:ext cx="3674962" cy="4855432"/>
          </a:xfrm>
          <a:prstGeom prst="rect">
            <a:avLst/>
          </a:prstGeom>
        </p:spPr>
        <p:txBody>
          <a:bodyPr wrap="square">
            <a:spAutoFit/>
          </a:bodyPr>
          <a:lstStyle/>
          <a:p>
            <a:pPr algn="just">
              <a:lnSpc>
                <a:spcPct val="150000"/>
              </a:lnSpc>
            </a:pPr>
            <a:r>
              <a:rPr lang="es-ES_tradnl" sz="1600" b="1" dirty="0">
                <a:solidFill>
                  <a:srgbClr val="7030A0"/>
                </a:solidFill>
              </a:rPr>
              <a:t>Errores sistemáticos: </a:t>
            </a:r>
            <a:r>
              <a:rPr lang="es-ES_tradnl" sz="1600" dirty="0"/>
              <a:t>son aquellos errores asociados a una imperfección en el proceso de medición. Se dice que estos errores van en una dirección, pues tienden a aumentar o disminuir el valor de la cantidad medida sistemáticamente siempre con un sentido preciso. Para eliminar o minimizar estos errores se deben detectar adecuadamente, ya sea con un análisis cuidadoso del sistema y del procedimiento utilizado, o simplemente comparando las medidas obtenidas con un método alternativo.</a:t>
            </a:r>
          </a:p>
        </p:txBody>
      </p:sp>
      <p:sp>
        <p:nvSpPr>
          <p:cNvPr id="5" name="CuadroTexto 4">
            <a:extLst>
              <a:ext uri="{FF2B5EF4-FFF2-40B4-BE49-F238E27FC236}">
                <a16:creationId xmlns:a16="http://schemas.microsoft.com/office/drawing/2014/main" id="{2420E57C-AC4B-612A-7ACF-DF47AE16DCDC}"/>
              </a:ext>
            </a:extLst>
          </p:cNvPr>
          <p:cNvSpPr txBox="1"/>
          <p:nvPr/>
        </p:nvSpPr>
        <p:spPr>
          <a:xfrm>
            <a:off x="4056927" y="2593965"/>
            <a:ext cx="4310743" cy="2126864"/>
          </a:xfrm>
          <a:prstGeom prst="rect">
            <a:avLst/>
          </a:prstGeom>
          <a:noFill/>
        </p:spPr>
        <p:txBody>
          <a:bodyPr wrap="square" rtlCol="0">
            <a:spAutoFit/>
          </a:bodyPr>
          <a:lstStyle/>
          <a:p>
            <a:pPr algn="just">
              <a:lnSpc>
                <a:spcPct val="150000"/>
              </a:lnSpc>
            </a:pPr>
            <a:r>
              <a:rPr lang="es-CL" dirty="0" err="1"/>
              <a:t>Ej</a:t>
            </a:r>
            <a:r>
              <a:rPr lang="es-CL" dirty="0"/>
              <a:t>: errores en el cero de un micrómetro. Luz del ambiente cayendo en un detector. Una medición de precisión usando una regla de acero, debido a los cambios de temperatura </a:t>
            </a:r>
          </a:p>
          <a:p>
            <a:pPr algn="just">
              <a:lnSpc>
                <a:spcPct val="150000"/>
              </a:lnSpc>
            </a:pPr>
            <a:r>
              <a:rPr lang="es-CL" dirty="0"/>
              <a:t>del ambiente.</a:t>
            </a:r>
          </a:p>
        </p:txBody>
      </p:sp>
    </p:spTree>
    <p:extLst>
      <p:ext uri="{BB962C8B-B14F-4D97-AF65-F5344CB8AC3E}">
        <p14:creationId xmlns:p14="http://schemas.microsoft.com/office/powerpoint/2010/main" val="2437948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2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2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2000" fill="hold"/>
                                        <p:tgtEl>
                                          <p:spTgt spid="4"/>
                                        </p:tgtEl>
                                        <p:attrNameLst>
                                          <p:attrName>ppt_x</p:attrName>
                                        </p:attrNameLst>
                                      </p:cBhvr>
                                      <p:tavLst>
                                        <p:tav tm="0">
                                          <p:val>
                                            <p:strVal val="#ppt_x"/>
                                          </p:val>
                                        </p:tav>
                                        <p:tav tm="100000">
                                          <p:val>
                                            <p:strVal val="#ppt_x"/>
                                          </p:val>
                                        </p:tav>
                                      </p:tavLst>
                                    </p:anim>
                                    <p:anim calcmode="lin" valueType="num">
                                      <p:cBhvr additive="base">
                                        <p:cTn id="20" dur="2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ppt_x"/>
                                          </p:val>
                                        </p:tav>
                                        <p:tav tm="100000">
                                          <p:val>
                                            <p:strVal val="#ppt_x"/>
                                          </p:val>
                                        </p:tav>
                                      </p:tavLst>
                                    </p:anim>
                                    <p:anim calcmode="lin" valueType="num">
                                      <p:cBhvr additive="base">
                                        <p:cTn id="26"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9D6B754-9166-D944-B936-F13D0E52A830}"/>
              </a:ext>
            </a:extLst>
          </p:cNvPr>
          <p:cNvSpPr/>
          <p:nvPr/>
        </p:nvSpPr>
        <p:spPr>
          <a:xfrm>
            <a:off x="457199" y="725417"/>
            <a:ext cx="4572000" cy="3791679"/>
          </a:xfrm>
          <a:prstGeom prst="rect">
            <a:avLst/>
          </a:prstGeom>
        </p:spPr>
        <p:txBody>
          <a:bodyPr>
            <a:spAutoFit/>
          </a:bodyPr>
          <a:lstStyle/>
          <a:p>
            <a:pPr algn="just">
              <a:lnSpc>
                <a:spcPct val="150000"/>
              </a:lnSpc>
            </a:pPr>
            <a:r>
              <a:rPr lang="es-CL" b="1" dirty="0">
                <a:solidFill>
                  <a:srgbClr val="7030A0"/>
                </a:solidFill>
                <a:latin typeface="Helvetica" pitchFamily="2" charset="0"/>
              </a:rPr>
              <a:t>Errores aleatorios: </a:t>
            </a:r>
            <a:r>
              <a:rPr lang="es-CL" dirty="0">
                <a:latin typeface="Helvetica" pitchFamily="2" charset="0"/>
              </a:rPr>
              <a:t>como dice su nombre estos errores se producen fortuitamente.</a:t>
            </a:r>
          </a:p>
          <a:p>
            <a:pPr algn="just">
              <a:lnSpc>
                <a:spcPct val="150000"/>
              </a:lnSpc>
            </a:pPr>
            <a:r>
              <a:rPr lang="es-CL" dirty="0">
                <a:latin typeface="Helvetica" pitchFamily="2" charset="0"/>
              </a:rPr>
              <a:t>Para minimizar estos errores conviene realizar un número considerable de mediciones y promediar los resultados. Como los errores aleatorios van en ambas direcciones con la misma probabilidad, al promediar los datos, estas contribuciones aleatorias se promedian a cero.</a:t>
            </a:r>
            <a:endParaRPr lang="es-CL" dirty="0">
              <a:effectLst/>
              <a:latin typeface="Helvetica" pitchFamily="2" charset="0"/>
            </a:endParaRPr>
          </a:p>
        </p:txBody>
      </p:sp>
      <p:sp>
        <p:nvSpPr>
          <p:cNvPr id="3" name="Rectángulo 2">
            <a:extLst>
              <a:ext uri="{FF2B5EF4-FFF2-40B4-BE49-F238E27FC236}">
                <a16:creationId xmlns:a16="http://schemas.microsoft.com/office/drawing/2014/main" id="{398862D3-2BC2-C542-9D9A-EB5D34C345FB}"/>
              </a:ext>
            </a:extLst>
          </p:cNvPr>
          <p:cNvSpPr/>
          <p:nvPr/>
        </p:nvSpPr>
        <p:spPr>
          <a:xfrm>
            <a:off x="5149909" y="725417"/>
            <a:ext cx="3536892" cy="1162113"/>
          </a:xfrm>
          <a:prstGeom prst="rect">
            <a:avLst/>
          </a:prstGeom>
        </p:spPr>
        <p:txBody>
          <a:bodyPr wrap="square">
            <a:spAutoFit/>
          </a:bodyPr>
          <a:lstStyle/>
          <a:p>
            <a:pPr algn="just">
              <a:lnSpc>
                <a:spcPct val="150000"/>
              </a:lnSpc>
            </a:pPr>
            <a:r>
              <a:rPr lang="es-ES" sz="1600" dirty="0">
                <a:ea typeface="Times New Roman" panose="02020603050405020304" pitchFamily="18" charset="0"/>
                <a:cs typeface="Times New Roman" panose="02020603050405020304" pitchFamily="18" charset="0"/>
              </a:rPr>
              <a:t>Por ejemplo, al medir la tensión en la red del alumbrado público, esta puede subir o bajar de un instante a otro.</a:t>
            </a:r>
            <a:endParaRPr lang="es-CL" sz="1600" dirty="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72211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2000" fill="hold"/>
                                        <p:tgtEl>
                                          <p:spTgt spid="3"/>
                                        </p:tgtEl>
                                        <p:attrNameLst>
                                          <p:attrName>ppt_x</p:attrName>
                                        </p:attrNameLst>
                                      </p:cBhvr>
                                      <p:tavLst>
                                        <p:tav tm="0">
                                          <p:val>
                                            <p:strVal val="#ppt_x"/>
                                          </p:val>
                                        </p:tav>
                                        <p:tav tm="100000">
                                          <p:val>
                                            <p:strVal val="#ppt_x"/>
                                          </p:val>
                                        </p:tav>
                                      </p:tavLst>
                                    </p:anim>
                                    <p:anim calcmode="lin" valueType="num">
                                      <p:cBhvr additive="base">
                                        <p:cTn id="14" dur="2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solidFill>
                  <a:srgbClr val="002060"/>
                </a:solidFill>
              </a:rPr>
              <a:t>Error instrumental</a:t>
            </a:r>
          </a:p>
        </p:txBody>
      </p:sp>
      <p:pic>
        <p:nvPicPr>
          <p:cNvPr id="7" name="Imagen 6">
            <a:extLst>
              <a:ext uri="{FF2B5EF4-FFF2-40B4-BE49-F238E27FC236}">
                <a16:creationId xmlns:a16="http://schemas.microsoft.com/office/drawing/2014/main" id="{2AEF708A-A5FC-834D-8E62-91EBC8D8ABE8}"/>
              </a:ext>
            </a:extLst>
          </p:cNvPr>
          <p:cNvPicPr>
            <a:picLocks noChangeAspect="1"/>
          </p:cNvPicPr>
          <p:nvPr/>
        </p:nvPicPr>
        <p:blipFill>
          <a:blip r:embed="rId2"/>
          <a:stretch>
            <a:fillRect/>
          </a:stretch>
        </p:blipFill>
        <p:spPr>
          <a:xfrm>
            <a:off x="715200" y="1228783"/>
            <a:ext cx="7168586" cy="2538874"/>
          </a:xfrm>
          <a:prstGeom prst="rect">
            <a:avLst/>
          </a:prstGeom>
        </p:spPr>
      </p:pic>
      <p:sp>
        <p:nvSpPr>
          <p:cNvPr id="8" name="Rectángulo 7">
            <a:extLst>
              <a:ext uri="{FF2B5EF4-FFF2-40B4-BE49-F238E27FC236}">
                <a16:creationId xmlns:a16="http://schemas.microsoft.com/office/drawing/2014/main" id="{A2B3F534-29A4-2E4C-BAB2-F99DF5B68F5C}"/>
              </a:ext>
            </a:extLst>
          </p:cNvPr>
          <p:cNvSpPr/>
          <p:nvPr/>
        </p:nvSpPr>
        <p:spPr>
          <a:xfrm>
            <a:off x="609599" y="3967749"/>
            <a:ext cx="8229599" cy="707886"/>
          </a:xfrm>
          <a:prstGeom prst="rect">
            <a:avLst/>
          </a:prstGeom>
        </p:spPr>
        <p:txBody>
          <a:bodyPr wrap="square">
            <a:spAutoFit/>
          </a:bodyPr>
          <a:lstStyle/>
          <a:p>
            <a:r>
              <a:rPr lang="es-ES_tradnl" sz="2000" dirty="0">
                <a:solidFill>
                  <a:srgbClr val="002060"/>
                </a:solidFill>
                <a:cs typeface="Arial"/>
              </a:rPr>
              <a:t>La apreciación es la menor variación de la medida que se puede registrar con un instrumento.</a:t>
            </a:r>
            <a:endParaRPr lang="es-ES" sz="2000" dirty="0">
              <a:solidFill>
                <a:srgbClr val="002060"/>
              </a:solidFill>
              <a:cs typeface="Arial"/>
            </a:endParaRPr>
          </a:p>
        </p:txBody>
      </p:sp>
      <p:sp>
        <p:nvSpPr>
          <p:cNvPr id="3" name="Rectángulo 2">
            <a:extLst>
              <a:ext uri="{FF2B5EF4-FFF2-40B4-BE49-F238E27FC236}">
                <a16:creationId xmlns:a16="http://schemas.microsoft.com/office/drawing/2014/main" id="{30C33756-3ABD-3C4E-81F1-A87DF4ED481F}"/>
              </a:ext>
            </a:extLst>
          </p:cNvPr>
          <p:cNvSpPr/>
          <p:nvPr/>
        </p:nvSpPr>
        <p:spPr>
          <a:xfrm>
            <a:off x="609599" y="4875727"/>
            <a:ext cx="8229598" cy="400110"/>
          </a:xfrm>
          <a:prstGeom prst="rect">
            <a:avLst/>
          </a:prstGeom>
        </p:spPr>
        <p:txBody>
          <a:bodyPr wrap="square">
            <a:spAutoFit/>
          </a:bodyPr>
          <a:lstStyle/>
          <a:p>
            <a:pPr algn="just"/>
            <a:r>
              <a:rPr lang="es-ES_tradnl" sz="2000" dirty="0">
                <a:solidFill>
                  <a:srgbClr val="002060"/>
                </a:solidFill>
              </a:rPr>
              <a:t>El margen de </a:t>
            </a:r>
            <a:r>
              <a:rPr lang="es-ES_tradnl" sz="2000" b="1" dirty="0">
                <a:solidFill>
                  <a:srgbClr val="FF0000"/>
                </a:solidFill>
              </a:rPr>
              <a:t>error instrumental </a:t>
            </a:r>
            <a:r>
              <a:rPr lang="es-ES_tradnl" sz="2000" dirty="0">
                <a:solidFill>
                  <a:srgbClr val="002060"/>
                </a:solidFill>
              </a:rPr>
              <a:t>de una medición "M" se expresa como "</a:t>
            </a:r>
            <a:r>
              <a:rPr lang="es-ES_tradnl" sz="2000" dirty="0" err="1">
                <a:solidFill>
                  <a:srgbClr val="002060"/>
                </a:solidFill>
              </a:rPr>
              <a:t>δM</a:t>
            </a:r>
            <a:r>
              <a:rPr lang="es-ES_tradnl" sz="2000" dirty="0">
                <a:solidFill>
                  <a:srgbClr val="002060"/>
                </a:solidFill>
              </a:rPr>
              <a:t>”</a:t>
            </a:r>
          </a:p>
        </p:txBody>
      </p:sp>
      <mc:AlternateContent xmlns:mc="http://schemas.openxmlformats.org/markup-compatibility/2006" xmlns:a14="http://schemas.microsoft.com/office/drawing/2010/main">
        <mc:Choice Requires="a14">
          <p:sp>
            <p:nvSpPr>
              <p:cNvPr id="10" name="CuadroTexto 9">
                <a:extLst>
                  <a:ext uri="{FF2B5EF4-FFF2-40B4-BE49-F238E27FC236}">
                    <a16:creationId xmlns:a16="http://schemas.microsoft.com/office/drawing/2014/main" id="{FA0C14F5-00B5-C24B-A946-426C420F01F0}"/>
                  </a:ext>
                </a:extLst>
              </p:cNvPr>
              <p:cNvSpPr txBox="1"/>
              <p:nvPr/>
            </p:nvSpPr>
            <p:spPr>
              <a:xfrm>
                <a:off x="3346507" y="5629217"/>
                <a:ext cx="2538515" cy="700641"/>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s-CL" sz="2400" i="1" smtClean="0">
                          <a:solidFill>
                            <a:schemeClr val="accent1">
                              <a:lumMod val="50000"/>
                            </a:schemeClr>
                          </a:solidFill>
                          <a:latin typeface="Cambria Math" panose="02040503050406030204" pitchFamily="18" charset="0"/>
                          <a:ea typeface="Cambria Math" panose="02040503050406030204" pitchFamily="18" charset="0"/>
                        </a:rPr>
                        <m:t>𝛿</m:t>
                      </m:r>
                      <m:r>
                        <a:rPr lang="es-ES" sz="2400" b="0" i="1" smtClean="0">
                          <a:solidFill>
                            <a:schemeClr val="accent1">
                              <a:lumMod val="50000"/>
                            </a:schemeClr>
                          </a:solidFill>
                          <a:latin typeface="Cambria Math" panose="02040503050406030204" pitchFamily="18" charset="0"/>
                          <a:ea typeface="Cambria Math" panose="02040503050406030204" pitchFamily="18" charset="0"/>
                        </a:rPr>
                        <m:t>𝑀</m:t>
                      </m:r>
                      <m:r>
                        <a:rPr lang="es-ES" sz="2400" b="0" i="1" smtClean="0">
                          <a:solidFill>
                            <a:schemeClr val="accent1">
                              <a:lumMod val="50000"/>
                            </a:schemeClr>
                          </a:solidFill>
                          <a:latin typeface="Cambria Math" panose="02040503050406030204" pitchFamily="18" charset="0"/>
                          <a:ea typeface="Cambria Math" panose="02040503050406030204" pitchFamily="18" charset="0"/>
                        </a:rPr>
                        <m:t>=</m:t>
                      </m:r>
                      <m:f>
                        <m:fPr>
                          <m:ctrlPr>
                            <a:rPr lang="es-ES" sz="2400" b="0" i="1" smtClean="0">
                              <a:solidFill>
                                <a:schemeClr val="accent1">
                                  <a:lumMod val="50000"/>
                                </a:schemeClr>
                              </a:solidFill>
                              <a:latin typeface="Cambria Math" panose="02040503050406030204" pitchFamily="18" charset="0"/>
                              <a:ea typeface="Cambria Math" panose="02040503050406030204" pitchFamily="18" charset="0"/>
                            </a:rPr>
                          </m:ctrlPr>
                        </m:fPr>
                        <m:num>
                          <m:r>
                            <a:rPr lang="es-ES" sz="2400" b="0" i="1" smtClean="0">
                              <a:solidFill>
                                <a:schemeClr val="accent1">
                                  <a:lumMod val="50000"/>
                                </a:schemeClr>
                              </a:solidFill>
                              <a:latin typeface="Cambria Math" panose="02040503050406030204" pitchFamily="18" charset="0"/>
                              <a:ea typeface="Cambria Math" panose="02040503050406030204" pitchFamily="18" charset="0"/>
                            </a:rPr>
                            <m:t>𝑎𝑝𝑟𝑒𝑐𝑖𝑎𝑐𝑖</m:t>
                          </m:r>
                          <m:r>
                            <a:rPr lang="es-ES" sz="2400" i="1">
                              <a:solidFill>
                                <a:schemeClr val="accent1">
                                  <a:lumMod val="50000"/>
                                </a:schemeClr>
                              </a:solidFill>
                              <a:latin typeface="Cambria Math" panose="02040503050406030204" pitchFamily="18" charset="0"/>
                              <a:ea typeface="Cambria Math" panose="02040503050406030204" pitchFamily="18" charset="0"/>
                            </a:rPr>
                            <m:t>ó</m:t>
                          </m:r>
                          <m:r>
                            <a:rPr lang="es-ES" sz="2400" b="0" i="1" smtClean="0">
                              <a:solidFill>
                                <a:schemeClr val="accent1">
                                  <a:lumMod val="50000"/>
                                </a:schemeClr>
                              </a:solidFill>
                              <a:latin typeface="Cambria Math" panose="02040503050406030204" pitchFamily="18" charset="0"/>
                              <a:ea typeface="Cambria Math" panose="02040503050406030204" pitchFamily="18" charset="0"/>
                            </a:rPr>
                            <m:t>𝑛</m:t>
                          </m:r>
                        </m:num>
                        <m:den>
                          <m:r>
                            <a:rPr lang="es-ES" sz="2400" b="0" i="1" smtClean="0">
                              <a:solidFill>
                                <a:schemeClr val="accent1">
                                  <a:lumMod val="50000"/>
                                </a:schemeClr>
                              </a:solidFill>
                              <a:latin typeface="Cambria Math" panose="02040503050406030204" pitchFamily="18" charset="0"/>
                              <a:ea typeface="Cambria Math" panose="02040503050406030204" pitchFamily="18" charset="0"/>
                            </a:rPr>
                            <m:t>2</m:t>
                          </m:r>
                        </m:den>
                      </m:f>
                    </m:oMath>
                  </m:oMathPara>
                </a14:m>
                <a:endParaRPr lang="es-CL" sz="2400" dirty="0">
                  <a:solidFill>
                    <a:schemeClr val="accent1">
                      <a:lumMod val="50000"/>
                    </a:schemeClr>
                  </a:solidFill>
                </a:endParaRPr>
              </a:p>
            </p:txBody>
          </p:sp>
        </mc:Choice>
        <mc:Fallback xmlns="">
          <p:sp>
            <p:nvSpPr>
              <p:cNvPr id="10" name="CuadroTexto 9">
                <a:extLst>
                  <a:ext uri="{FF2B5EF4-FFF2-40B4-BE49-F238E27FC236}">
                    <a16:creationId xmlns:a16="http://schemas.microsoft.com/office/drawing/2014/main" id="{FA0C14F5-00B5-C24B-A946-426C420F01F0}"/>
                  </a:ext>
                </a:extLst>
              </p:cNvPr>
              <p:cNvSpPr txBox="1">
                <a:spLocks noRot="1" noChangeAspect="1" noMove="1" noResize="1" noEditPoints="1" noAdjustHandles="1" noChangeArrowheads="1" noChangeShapeType="1" noTextEdit="1"/>
              </p:cNvSpPr>
              <p:nvPr/>
            </p:nvSpPr>
            <p:spPr>
              <a:xfrm>
                <a:off x="3346507" y="5629217"/>
                <a:ext cx="2538515" cy="700641"/>
              </a:xfrm>
              <a:prstGeom prst="rect">
                <a:avLst/>
              </a:prstGeom>
              <a:blipFill>
                <a:blip r:embed="rId3"/>
                <a:stretch>
                  <a:fillRect l="-2488" t="-1786" r="-995" b="-14286"/>
                </a:stretch>
              </a:blipFill>
            </p:spPr>
            <p:txBody>
              <a:bodyPr/>
              <a:lstStyle/>
              <a:p>
                <a:r>
                  <a:rPr lang="es-CL">
                    <a:noFill/>
                  </a:rPr>
                  <a:t> </a:t>
                </a:r>
              </a:p>
            </p:txBody>
          </p:sp>
        </mc:Fallback>
      </mc:AlternateContent>
    </p:spTree>
    <p:extLst>
      <p:ext uri="{BB962C8B-B14F-4D97-AF65-F5344CB8AC3E}">
        <p14:creationId xmlns:p14="http://schemas.microsoft.com/office/powerpoint/2010/main" val="385062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3"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CA7BB-85DA-3C4D-A4F2-CAFCF949DAB8}"/>
              </a:ext>
            </a:extLst>
          </p:cNvPr>
          <p:cNvSpPr>
            <a:spLocks noGrp="1"/>
          </p:cNvSpPr>
          <p:nvPr>
            <p:ph type="title"/>
          </p:nvPr>
        </p:nvSpPr>
        <p:spPr/>
        <p:txBody>
          <a:bodyPr>
            <a:normAutofit fontScale="90000"/>
          </a:bodyPr>
          <a:lstStyle/>
          <a:p>
            <a:r>
              <a:rPr lang="es-ES_tradnl" dirty="0"/>
              <a:t>Determinar el error instrumental en los siguientes casos </a:t>
            </a:r>
          </a:p>
        </p:txBody>
      </p:sp>
      <p:pic>
        <p:nvPicPr>
          <p:cNvPr id="4" name="Imagen 3">
            <a:extLst>
              <a:ext uri="{FF2B5EF4-FFF2-40B4-BE49-F238E27FC236}">
                <a16:creationId xmlns:a16="http://schemas.microsoft.com/office/drawing/2014/main" id="{0CBFA5CE-6551-CC4D-80E2-43F8A0EA21D7}"/>
              </a:ext>
            </a:extLst>
          </p:cNvPr>
          <p:cNvPicPr>
            <a:picLocks noChangeAspect="1"/>
          </p:cNvPicPr>
          <p:nvPr/>
        </p:nvPicPr>
        <p:blipFill>
          <a:blip r:embed="rId2"/>
          <a:stretch>
            <a:fillRect/>
          </a:stretch>
        </p:blipFill>
        <p:spPr>
          <a:xfrm>
            <a:off x="1092099" y="1941502"/>
            <a:ext cx="7272968" cy="1575810"/>
          </a:xfrm>
          <a:prstGeom prst="rect">
            <a:avLst/>
          </a:prstGeom>
        </p:spPr>
      </p:pic>
      <p:pic>
        <p:nvPicPr>
          <p:cNvPr id="5" name="Picture 4" descr="significant-digits-measurements-02">
            <a:extLst>
              <a:ext uri="{FF2B5EF4-FFF2-40B4-BE49-F238E27FC236}">
                <a16:creationId xmlns:a16="http://schemas.microsoft.com/office/drawing/2014/main" id="{8A944D17-ABB2-3B4F-A599-2BC1CB6AF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127" y="4586317"/>
            <a:ext cx="7108912" cy="157581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92969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5A33F-2BDB-C14C-9653-C9BA0506CBB0}"/>
              </a:ext>
            </a:extLst>
          </p:cNvPr>
          <p:cNvSpPr>
            <a:spLocks noGrp="1"/>
          </p:cNvSpPr>
          <p:nvPr>
            <p:ph type="title"/>
          </p:nvPr>
        </p:nvSpPr>
        <p:spPr/>
        <p:txBody>
          <a:bodyPr/>
          <a:lstStyle/>
          <a:p>
            <a:r>
              <a:rPr lang="es-ES_tradnl" dirty="0"/>
              <a:t>Cifras significativas</a:t>
            </a:r>
          </a:p>
        </p:txBody>
      </p:sp>
      <p:sp>
        <p:nvSpPr>
          <p:cNvPr id="3" name="Marcador de contenido 2">
            <a:extLst>
              <a:ext uri="{FF2B5EF4-FFF2-40B4-BE49-F238E27FC236}">
                <a16:creationId xmlns:a16="http://schemas.microsoft.com/office/drawing/2014/main" id="{00C8D24B-3EF3-E74E-8D92-4A5D81BFD013}"/>
              </a:ext>
            </a:extLst>
          </p:cNvPr>
          <p:cNvSpPr>
            <a:spLocks noGrp="1"/>
          </p:cNvSpPr>
          <p:nvPr>
            <p:ph idx="1"/>
          </p:nvPr>
        </p:nvSpPr>
        <p:spPr>
          <a:xfrm>
            <a:off x="680012" y="1333982"/>
            <a:ext cx="7783975" cy="1999527"/>
          </a:xfrm>
        </p:spPr>
        <p:txBody>
          <a:bodyPr>
            <a:normAutofit fontScale="92500" lnSpcReduction="20000"/>
          </a:bodyPr>
          <a:lstStyle/>
          <a:p>
            <a:pPr marL="0" indent="0" algn="just">
              <a:buNone/>
            </a:pPr>
            <a:r>
              <a:rPr lang="es-CL" dirty="0">
                <a:solidFill>
                  <a:srgbClr val="002060"/>
                </a:solidFill>
              </a:rPr>
              <a:t>Como ya hemos visto, la medida de una cantidad física entrega un valor con un cierto grado de error. Un concepto muy importante es el de las </a:t>
            </a:r>
            <a:r>
              <a:rPr lang="es-CL" dirty="0">
                <a:solidFill>
                  <a:srgbClr val="FF0000"/>
                </a:solidFill>
              </a:rPr>
              <a:t>cifras significativas de una medición</a:t>
            </a:r>
            <a:r>
              <a:rPr lang="es-CL" dirty="0">
                <a:solidFill>
                  <a:srgbClr val="002060"/>
                </a:solidFill>
              </a:rPr>
              <a:t>, el cual depende del error.</a:t>
            </a:r>
          </a:p>
          <a:p>
            <a:pPr marL="0" indent="0">
              <a:buNone/>
            </a:pPr>
            <a:endParaRPr lang="es-ES_tradnl" dirty="0"/>
          </a:p>
        </p:txBody>
      </p:sp>
      <p:sp>
        <p:nvSpPr>
          <p:cNvPr id="4" name="Rectángulo 3">
            <a:extLst>
              <a:ext uri="{FF2B5EF4-FFF2-40B4-BE49-F238E27FC236}">
                <a16:creationId xmlns:a16="http://schemas.microsoft.com/office/drawing/2014/main" id="{E3AAED52-3BBD-7149-AFEE-10A4A0CDB266}"/>
              </a:ext>
            </a:extLst>
          </p:cNvPr>
          <p:cNvSpPr/>
          <p:nvPr/>
        </p:nvSpPr>
        <p:spPr>
          <a:xfrm>
            <a:off x="680012" y="3269469"/>
            <a:ext cx="8006788" cy="1384995"/>
          </a:xfrm>
          <a:prstGeom prst="rect">
            <a:avLst/>
          </a:prstGeom>
        </p:spPr>
        <p:txBody>
          <a:bodyPr wrap="square">
            <a:spAutoFit/>
          </a:bodyPr>
          <a:lstStyle/>
          <a:p>
            <a:pPr algn="just"/>
            <a:r>
              <a:rPr lang="es-CL" sz="2800" dirty="0">
                <a:solidFill>
                  <a:schemeClr val="accent3">
                    <a:lumMod val="75000"/>
                  </a:schemeClr>
                </a:solidFill>
              </a:rPr>
              <a:t>Las cifras significativas son el número de dígitos en un valor, a menudo una medición, que contribuyen al grado de exactitud del valor.</a:t>
            </a:r>
            <a:endParaRPr lang="es-CL" sz="2800" dirty="0">
              <a:solidFill>
                <a:schemeClr val="accent3">
                  <a:lumMod val="75000"/>
                </a:schemeClr>
              </a:solidFill>
              <a:effectLst/>
            </a:endParaRPr>
          </a:p>
        </p:txBody>
      </p:sp>
      <p:pic>
        <p:nvPicPr>
          <p:cNvPr id="5" name="Imagen 4">
            <a:extLst>
              <a:ext uri="{FF2B5EF4-FFF2-40B4-BE49-F238E27FC236}">
                <a16:creationId xmlns:a16="http://schemas.microsoft.com/office/drawing/2014/main" id="{B4DE106B-6120-9242-8E75-9EF8A3924F05}"/>
              </a:ext>
            </a:extLst>
          </p:cNvPr>
          <p:cNvPicPr>
            <a:picLocks noChangeAspect="1"/>
          </p:cNvPicPr>
          <p:nvPr/>
        </p:nvPicPr>
        <p:blipFill>
          <a:blip r:embed="rId2"/>
          <a:stretch>
            <a:fillRect/>
          </a:stretch>
        </p:blipFill>
        <p:spPr>
          <a:xfrm>
            <a:off x="5545678" y="4702270"/>
            <a:ext cx="2825712" cy="1643495"/>
          </a:xfrm>
          <a:prstGeom prst="rect">
            <a:avLst/>
          </a:prstGeom>
        </p:spPr>
      </p:pic>
    </p:spTree>
    <p:extLst>
      <p:ext uri="{BB962C8B-B14F-4D97-AF65-F5344CB8AC3E}">
        <p14:creationId xmlns:p14="http://schemas.microsoft.com/office/powerpoint/2010/main" val="2603256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E4395F-A193-C444-A6F0-9BC451C717B3}"/>
              </a:ext>
            </a:extLst>
          </p:cNvPr>
          <p:cNvSpPr>
            <a:spLocks noGrp="1"/>
          </p:cNvSpPr>
          <p:nvPr>
            <p:ph type="title"/>
          </p:nvPr>
        </p:nvSpPr>
        <p:spPr>
          <a:xfrm>
            <a:off x="309835" y="168652"/>
            <a:ext cx="8229600" cy="1143000"/>
          </a:xfrm>
        </p:spPr>
        <p:txBody>
          <a:bodyPr/>
          <a:lstStyle/>
          <a:p>
            <a:r>
              <a:rPr lang="es-ES_tradnl" dirty="0"/>
              <a:t>Ejemplo….</a:t>
            </a:r>
          </a:p>
        </p:txBody>
      </p:sp>
      <p:pic>
        <p:nvPicPr>
          <p:cNvPr id="4" name="Imagen 3">
            <a:extLst>
              <a:ext uri="{FF2B5EF4-FFF2-40B4-BE49-F238E27FC236}">
                <a16:creationId xmlns:a16="http://schemas.microsoft.com/office/drawing/2014/main" id="{55D98AB5-F901-884B-8F59-5036D38591C6}"/>
              </a:ext>
            </a:extLst>
          </p:cNvPr>
          <p:cNvPicPr>
            <a:picLocks noChangeAspect="1"/>
          </p:cNvPicPr>
          <p:nvPr/>
        </p:nvPicPr>
        <p:blipFill>
          <a:blip r:embed="rId2"/>
          <a:stretch>
            <a:fillRect/>
          </a:stretch>
        </p:blipFill>
        <p:spPr>
          <a:xfrm>
            <a:off x="768007" y="1417638"/>
            <a:ext cx="7272968" cy="1575810"/>
          </a:xfrm>
          <a:prstGeom prst="rect">
            <a:avLst/>
          </a:prstGeom>
        </p:spPr>
      </p:pic>
      <p:sp>
        <p:nvSpPr>
          <p:cNvPr id="12" name="Rectángulo 11">
            <a:extLst>
              <a:ext uri="{FF2B5EF4-FFF2-40B4-BE49-F238E27FC236}">
                <a16:creationId xmlns:a16="http://schemas.microsoft.com/office/drawing/2014/main" id="{0105828D-D247-1745-985B-989C1E194E31}"/>
              </a:ext>
            </a:extLst>
          </p:cNvPr>
          <p:cNvSpPr/>
          <p:nvPr/>
        </p:nvSpPr>
        <p:spPr>
          <a:xfrm>
            <a:off x="457200" y="3125889"/>
            <a:ext cx="8229600" cy="2126864"/>
          </a:xfrm>
          <a:prstGeom prst="rect">
            <a:avLst/>
          </a:prstGeom>
        </p:spPr>
        <p:txBody>
          <a:bodyPr wrap="square">
            <a:spAutoFit/>
          </a:bodyPr>
          <a:lstStyle/>
          <a:p>
            <a:pPr algn="just">
              <a:lnSpc>
                <a:spcPct val="150000"/>
              </a:lnSpc>
            </a:pPr>
            <a:r>
              <a:rPr lang="es-ES_tradnl" dirty="0"/>
              <a:t>El número de cifras que se reporta en una medición debe ser tal que coincida con la cifra del error. </a:t>
            </a:r>
          </a:p>
          <a:p>
            <a:pPr algn="just">
              <a:lnSpc>
                <a:spcPct val="150000"/>
              </a:lnSpc>
            </a:pPr>
            <a:r>
              <a:rPr lang="es-ES_tradnl" dirty="0"/>
              <a:t>Por lo general esta última cifra debe ser estimada.</a:t>
            </a:r>
          </a:p>
          <a:p>
            <a:pPr algn="just">
              <a:lnSpc>
                <a:spcPct val="150000"/>
              </a:lnSpc>
            </a:pPr>
            <a:r>
              <a:rPr lang="es-ES_tradnl" dirty="0"/>
              <a:t>La estimación es un proceso que realiza el observador, dónde éste evalúa qué fracción de la apreciación del instrumento le corresponde a una medida.</a:t>
            </a:r>
          </a:p>
        </p:txBody>
      </p:sp>
      <mc:AlternateContent xmlns:mc="http://schemas.openxmlformats.org/markup-compatibility/2006" xmlns:p14="http://schemas.microsoft.com/office/powerpoint/2010/main">
        <mc:Choice Requires="p14">
          <p:contentPart p14:bwMode="auto" r:id="rId3">
            <p14:nvContentPartPr>
              <p14:cNvPr id="25" name="Entrada de lápiz 24">
                <a:extLst>
                  <a:ext uri="{FF2B5EF4-FFF2-40B4-BE49-F238E27FC236}">
                    <a16:creationId xmlns:a16="http://schemas.microsoft.com/office/drawing/2014/main" id="{EACEA455-B987-5C4F-9C57-633685AF360F}"/>
                  </a:ext>
                </a:extLst>
              </p14:cNvPr>
              <p14:cNvContentPartPr/>
              <p14:nvPr/>
            </p14:nvContentPartPr>
            <p14:xfrm>
              <a:off x="1446715" y="2552212"/>
              <a:ext cx="276480" cy="81000"/>
            </p14:xfrm>
          </p:contentPart>
        </mc:Choice>
        <mc:Fallback xmlns="">
          <p:pic>
            <p:nvPicPr>
              <p:cNvPr id="25" name="Entrada de lápiz 24">
                <a:extLst>
                  <a:ext uri="{FF2B5EF4-FFF2-40B4-BE49-F238E27FC236}">
                    <a16:creationId xmlns:a16="http://schemas.microsoft.com/office/drawing/2014/main" id="{EACEA455-B987-5C4F-9C57-633685AF360F}"/>
                  </a:ext>
                </a:extLst>
              </p:cNvPr>
              <p:cNvPicPr/>
              <p:nvPr/>
            </p:nvPicPr>
            <p:blipFill>
              <a:blip r:embed="rId24"/>
              <a:stretch>
                <a:fillRect/>
              </a:stretch>
            </p:blipFill>
            <p:spPr>
              <a:xfrm>
                <a:off x="1439155" y="2544652"/>
                <a:ext cx="291240" cy="96120"/>
              </a:xfrm>
              <a:prstGeom prst="rect">
                <a:avLst/>
              </a:prstGeom>
            </p:spPr>
          </p:pic>
        </mc:Fallback>
      </mc:AlternateContent>
    </p:spTree>
    <p:extLst>
      <p:ext uri="{BB962C8B-B14F-4D97-AF65-F5344CB8AC3E}">
        <p14:creationId xmlns:p14="http://schemas.microsoft.com/office/powerpoint/2010/main" val="2156060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C168D4-F818-704E-A148-16920C378E09}"/>
              </a:ext>
            </a:extLst>
          </p:cNvPr>
          <p:cNvSpPr>
            <a:spLocks noGrp="1"/>
          </p:cNvSpPr>
          <p:nvPr>
            <p:ph type="title"/>
          </p:nvPr>
        </p:nvSpPr>
        <p:spPr/>
        <p:txBody>
          <a:bodyPr/>
          <a:lstStyle/>
          <a:p>
            <a:r>
              <a:rPr lang="es-ES_tradnl" dirty="0"/>
              <a:t>Notación para mediciones </a:t>
            </a:r>
          </a:p>
        </p:txBody>
      </p:sp>
      <p:sp>
        <p:nvSpPr>
          <p:cNvPr id="4" name="Rectángulo 3">
            <a:extLst>
              <a:ext uri="{FF2B5EF4-FFF2-40B4-BE49-F238E27FC236}">
                <a16:creationId xmlns:a16="http://schemas.microsoft.com/office/drawing/2014/main" id="{CCB23FBA-63EC-0349-9E09-82A54F536713}"/>
              </a:ext>
            </a:extLst>
          </p:cNvPr>
          <p:cNvSpPr/>
          <p:nvPr/>
        </p:nvSpPr>
        <p:spPr>
          <a:xfrm>
            <a:off x="1012307" y="1785924"/>
            <a:ext cx="7327775" cy="646331"/>
          </a:xfrm>
          <a:prstGeom prst="rect">
            <a:avLst/>
          </a:prstGeom>
        </p:spPr>
        <p:txBody>
          <a:bodyPr wrap="none">
            <a:spAutoFit/>
          </a:bodyPr>
          <a:lstStyle/>
          <a:p>
            <a:r>
              <a:rPr lang="es-ES_tradnl" sz="3600" dirty="0">
                <a:solidFill>
                  <a:prstClr val="black"/>
                </a:solidFill>
              </a:rPr>
              <a:t>M = (</a:t>
            </a:r>
            <a:r>
              <a:rPr lang="es-ES_tradnl" sz="3600" dirty="0" err="1">
                <a:solidFill>
                  <a:prstClr val="black"/>
                </a:solidFill>
              </a:rPr>
              <a:t>M</a:t>
            </a:r>
            <a:r>
              <a:rPr lang="es-ES_tradnl" sz="3600" baseline="-25000" dirty="0" err="1">
                <a:solidFill>
                  <a:prstClr val="black"/>
                </a:solidFill>
              </a:rPr>
              <a:t>lectura</a:t>
            </a:r>
            <a:r>
              <a:rPr lang="es-ES_tradnl" sz="3600" dirty="0">
                <a:solidFill>
                  <a:prstClr val="black"/>
                </a:solidFill>
              </a:rPr>
              <a:t>  ±  </a:t>
            </a:r>
            <a:r>
              <a:rPr lang="es-ES_tradnl" sz="3600" dirty="0" err="1">
                <a:solidFill>
                  <a:prstClr val="black"/>
                </a:solidFill>
              </a:rPr>
              <a:t>δM</a:t>
            </a:r>
            <a:r>
              <a:rPr lang="es-ES_tradnl" sz="3600" dirty="0">
                <a:solidFill>
                  <a:prstClr val="black"/>
                </a:solidFill>
              </a:rPr>
              <a:t>) unidad de medida</a:t>
            </a:r>
            <a:endParaRPr lang="es-ES_tradnl" sz="3600" dirty="0"/>
          </a:p>
        </p:txBody>
      </p:sp>
      <p:sp>
        <p:nvSpPr>
          <p:cNvPr id="5" name="Rectángulo 4">
            <a:extLst>
              <a:ext uri="{FF2B5EF4-FFF2-40B4-BE49-F238E27FC236}">
                <a16:creationId xmlns:a16="http://schemas.microsoft.com/office/drawing/2014/main" id="{91A147F4-F26B-C74C-B420-8FB8FADDD911}"/>
              </a:ext>
            </a:extLst>
          </p:cNvPr>
          <p:cNvSpPr/>
          <p:nvPr/>
        </p:nvSpPr>
        <p:spPr>
          <a:xfrm>
            <a:off x="367962" y="2800541"/>
            <a:ext cx="7972119" cy="954107"/>
          </a:xfrm>
          <a:prstGeom prst="rect">
            <a:avLst/>
          </a:prstGeom>
        </p:spPr>
        <p:txBody>
          <a:bodyPr wrap="square">
            <a:spAutoFit/>
          </a:bodyPr>
          <a:lstStyle/>
          <a:p>
            <a:pPr algn="just"/>
            <a:r>
              <a:rPr lang="es-ES_tradnl" sz="2800" b="1" dirty="0">
                <a:solidFill>
                  <a:prstClr val="black"/>
                </a:solidFill>
              </a:rPr>
              <a:t>El error </a:t>
            </a:r>
            <a:r>
              <a:rPr lang="es-ES_tradnl" sz="2800" dirty="0">
                <a:solidFill>
                  <a:prstClr val="black"/>
                </a:solidFill>
              </a:rPr>
              <a:t>de una medición </a:t>
            </a:r>
            <a:r>
              <a:rPr lang="es-ES_tradnl" sz="2800" dirty="0" err="1">
                <a:solidFill>
                  <a:prstClr val="black"/>
                </a:solidFill>
              </a:rPr>
              <a:t>δM</a:t>
            </a:r>
            <a:r>
              <a:rPr lang="es-ES_tradnl" sz="2800" dirty="0">
                <a:solidFill>
                  <a:prstClr val="black"/>
                </a:solidFill>
              </a:rPr>
              <a:t> </a:t>
            </a:r>
            <a:r>
              <a:rPr lang="es-ES_tradnl" sz="2800" b="1" dirty="0">
                <a:solidFill>
                  <a:prstClr val="black"/>
                </a:solidFill>
              </a:rPr>
              <a:t>se escribirá solo con una cifra significativa.  </a:t>
            </a:r>
            <a:endParaRPr lang="es-ES_tradnl" sz="2800" b="1" dirty="0"/>
          </a:p>
        </p:txBody>
      </p:sp>
      <p:pic>
        <p:nvPicPr>
          <p:cNvPr id="6" name="Imagen 5">
            <a:extLst>
              <a:ext uri="{FF2B5EF4-FFF2-40B4-BE49-F238E27FC236}">
                <a16:creationId xmlns:a16="http://schemas.microsoft.com/office/drawing/2014/main" id="{8F48C6BA-401F-8344-8E25-C64E0FC9F981}"/>
              </a:ext>
            </a:extLst>
          </p:cNvPr>
          <p:cNvPicPr>
            <a:picLocks noChangeAspect="1"/>
          </p:cNvPicPr>
          <p:nvPr/>
        </p:nvPicPr>
        <p:blipFill>
          <a:blip r:embed="rId2"/>
          <a:stretch>
            <a:fillRect/>
          </a:stretch>
        </p:blipFill>
        <p:spPr>
          <a:xfrm>
            <a:off x="549769" y="4656695"/>
            <a:ext cx="6354558" cy="1376821"/>
          </a:xfrm>
          <a:prstGeom prst="rect">
            <a:avLst/>
          </a:prstGeom>
        </p:spPr>
      </p:pic>
      <p:sp>
        <p:nvSpPr>
          <p:cNvPr id="7" name="Rectángulo 6">
            <a:extLst>
              <a:ext uri="{FF2B5EF4-FFF2-40B4-BE49-F238E27FC236}">
                <a16:creationId xmlns:a16="http://schemas.microsoft.com/office/drawing/2014/main" id="{D83C487D-BA72-7B47-8841-BF8546BFA45C}"/>
              </a:ext>
            </a:extLst>
          </p:cNvPr>
          <p:cNvSpPr/>
          <p:nvPr/>
        </p:nvSpPr>
        <p:spPr>
          <a:xfrm>
            <a:off x="457200" y="4122934"/>
            <a:ext cx="1655903" cy="400110"/>
          </a:xfrm>
          <a:prstGeom prst="rect">
            <a:avLst/>
          </a:prstGeom>
        </p:spPr>
        <p:txBody>
          <a:bodyPr wrap="none">
            <a:spAutoFit/>
          </a:bodyPr>
          <a:lstStyle/>
          <a:p>
            <a:r>
              <a:rPr lang="es-ES_tradnl" sz="2000" dirty="0">
                <a:solidFill>
                  <a:srgbClr val="002060"/>
                </a:solidFill>
              </a:rPr>
              <a:t>Finalmente…. </a:t>
            </a:r>
          </a:p>
        </p:txBody>
      </p:sp>
    </p:spTree>
    <p:extLst>
      <p:ext uri="{BB962C8B-B14F-4D97-AF65-F5344CB8AC3E}">
        <p14:creationId xmlns:p14="http://schemas.microsoft.com/office/powerpoint/2010/main" val="2158851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076C0C-7F7C-D44C-A446-6BC776C3A4A7}"/>
              </a:ext>
            </a:extLst>
          </p:cNvPr>
          <p:cNvSpPr>
            <a:spLocks noGrp="1"/>
          </p:cNvSpPr>
          <p:nvPr>
            <p:ph type="title"/>
          </p:nvPr>
        </p:nvSpPr>
        <p:spPr>
          <a:xfrm>
            <a:off x="534539" y="286833"/>
            <a:ext cx="8351134" cy="1143000"/>
          </a:xfrm>
        </p:spPr>
        <p:txBody>
          <a:bodyPr>
            <a:noAutofit/>
          </a:bodyPr>
          <a:lstStyle/>
          <a:p>
            <a:pPr algn="just">
              <a:lnSpc>
                <a:spcPct val="150000"/>
              </a:lnSpc>
            </a:pPr>
            <a:r>
              <a:rPr lang="es-ES_tradnl" sz="2400" b="1" dirty="0">
                <a:solidFill>
                  <a:schemeClr val="accent3">
                    <a:lumMod val="50000"/>
                  </a:schemeClr>
                </a:solidFill>
              </a:rPr>
              <a:t>Ejemplos: </a:t>
            </a:r>
            <a:r>
              <a:rPr lang="es-ES_tradnl" sz="2400" dirty="0">
                <a:solidFill>
                  <a:schemeClr val="accent3">
                    <a:lumMod val="50000"/>
                  </a:schemeClr>
                </a:solidFill>
              </a:rPr>
              <a:t>determinar el resultado de las siguientes mediciones expresando su resultado con el número apropiado de cifras significativas   </a:t>
            </a:r>
          </a:p>
        </p:txBody>
      </p:sp>
      <p:pic>
        <p:nvPicPr>
          <p:cNvPr id="4" name="Imagen 3">
            <a:extLst>
              <a:ext uri="{FF2B5EF4-FFF2-40B4-BE49-F238E27FC236}">
                <a16:creationId xmlns:a16="http://schemas.microsoft.com/office/drawing/2014/main" id="{61A86EC1-D242-F547-B0E4-CE18A9BF7EA2}"/>
              </a:ext>
            </a:extLst>
          </p:cNvPr>
          <p:cNvPicPr>
            <a:picLocks noChangeAspect="1"/>
          </p:cNvPicPr>
          <p:nvPr/>
        </p:nvPicPr>
        <p:blipFill>
          <a:blip r:embed="rId2"/>
          <a:stretch>
            <a:fillRect/>
          </a:stretch>
        </p:blipFill>
        <p:spPr>
          <a:xfrm>
            <a:off x="3255944" y="2138331"/>
            <a:ext cx="2658329" cy="3638589"/>
          </a:xfrm>
          <a:prstGeom prst="rect">
            <a:avLst/>
          </a:prstGeom>
        </p:spPr>
      </p:pic>
    </p:spTree>
    <p:extLst>
      <p:ext uri="{BB962C8B-B14F-4D97-AF65-F5344CB8AC3E}">
        <p14:creationId xmlns:p14="http://schemas.microsoft.com/office/powerpoint/2010/main" val="2105990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ignificant-digits-measurements-02">
            <a:extLst>
              <a:ext uri="{FF2B5EF4-FFF2-40B4-BE49-F238E27FC236}">
                <a16:creationId xmlns:a16="http://schemas.microsoft.com/office/drawing/2014/main" id="{9602E94D-0D3C-6F49-8AF8-F6C006952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219" y="1561694"/>
            <a:ext cx="7474335" cy="16568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77968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98C181B-6D04-AD4D-90CF-5D4E926D9E19}"/>
              </a:ext>
            </a:extLst>
          </p:cNvPr>
          <p:cNvPicPr>
            <a:picLocks noChangeAspect="1"/>
          </p:cNvPicPr>
          <p:nvPr/>
        </p:nvPicPr>
        <p:blipFill>
          <a:blip r:embed="rId2"/>
          <a:stretch>
            <a:fillRect/>
          </a:stretch>
        </p:blipFill>
        <p:spPr>
          <a:xfrm>
            <a:off x="635221" y="1103643"/>
            <a:ext cx="2985758" cy="2985758"/>
          </a:xfrm>
          <a:prstGeom prst="rect">
            <a:avLst/>
          </a:prstGeom>
        </p:spPr>
      </p:pic>
    </p:spTree>
    <p:extLst>
      <p:ext uri="{BB962C8B-B14F-4D97-AF65-F5344CB8AC3E}">
        <p14:creationId xmlns:p14="http://schemas.microsoft.com/office/powerpoint/2010/main" val="1986494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4481355"/>
          </a:xfrm>
          <a:prstGeom prst="rect">
            <a:avLst/>
          </a:prstGeom>
        </p:spPr>
        <p:txBody>
          <a:bodyPr wrap="square">
            <a:spAutoFit/>
          </a:bodyPr>
          <a:lstStyle/>
          <a:p>
            <a:endParaRPr lang="es-ES_tradnl" dirty="0"/>
          </a:p>
          <a:p>
            <a:pPr marL="342900" indent="-342900" algn="just">
              <a:lnSpc>
                <a:spcPct val="150000"/>
              </a:lnSpc>
              <a:buAutoNum type="arabicPeriod"/>
            </a:pPr>
            <a:r>
              <a:rPr lang="es-ES_tradnl" dirty="0"/>
              <a:t>Los ceros colocados antes de otros dígitos no son significativos: </a:t>
            </a:r>
          </a:p>
          <a:p>
            <a:pPr algn="just">
              <a:lnSpc>
                <a:spcPct val="150000"/>
              </a:lnSpc>
            </a:pPr>
            <a:r>
              <a:rPr lang="es-ES_tradnl" dirty="0">
                <a:solidFill>
                  <a:srgbClr val="000090"/>
                </a:solidFill>
              </a:rPr>
              <a:t>ejemplo: 0,0000023 solo tiene 2 cifras significativas.</a:t>
            </a:r>
          </a:p>
          <a:p>
            <a:pPr algn="just">
              <a:lnSpc>
                <a:spcPct val="150000"/>
              </a:lnSpc>
            </a:pPr>
            <a:r>
              <a:rPr lang="es-ES_tradnl" dirty="0"/>
              <a:t>2. Los ceros colocados entre otros dígitos siempre son significativos:</a:t>
            </a:r>
          </a:p>
          <a:p>
            <a:pPr algn="just">
              <a:lnSpc>
                <a:spcPct val="150000"/>
              </a:lnSpc>
            </a:pPr>
            <a:r>
              <a:rPr lang="es-ES_tradnl" dirty="0">
                <a:solidFill>
                  <a:srgbClr val="000090"/>
                </a:solidFill>
              </a:rPr>
              <a:t>ejemplo: 5008 tiene 4 cifras significativas.</a:t>
            </a:r>
          </a:p>
          <a:p>
            <a:pPr algn="just">
              <a:lnSpc>
                <a:spcPct val="150000"/>
              </a:lnSpc>
            </a:pPr>
            <a:r>
              <a:rPr lang="es-ES_tradnl" dirty="0"/>
              <a:t>3. Los ceros colocados después de otros dígitos, detrás de un punto decimal son significativos: </a:t>
            </a:r>
          </a:p>
          <a:p>
            <a:pPr algn="just">
              <a:lnSpc>
                <a:spcPct val="150000"/>
              </a:lnSpc>
            </a:pPr>
            <a:r>
              <a:rPr lang="es-ES_tradnl" dirty="0"/>
              <a:t>ejemplo: </a:t>
            </a:r>
            <a:r>
              <a:rPr lang="es-ES_tradnl" dirty="0">
                <a:solidFill>
                  <a:srgbClr val="000090"/>
                </a:solidFill>
              </a:rPr>
              <a:t>2,90 tiene 3 cifras significativas.</a:t>
            </a:r>
          </a:p>
          <a:p>
            <a:pPr algn="just">
              <a:lnSpc>
                <a:spcPct val="150000"/>
              </a:lnSpc>
            </a:pPr>
            <a:r>
              <a:rPr lang="es-ES_tradnl" dirty="0"/>
              <a:t>4. Los ceros al final de un número son significativos solo si están detrás de un punto decimal como en el punto anterior.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 calcmode="lin" valueType="num">
                                      <p:cBhvr additive="base">
                                        <p:cTn id="17" dur="2000"/>
                                        <p:tgtEl>
                                          <p:spTgt spid="5">
                                            <p:txEl>
                                              <p:pRg st="3" end="3"/>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3" end="3"/>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 calcmode="lin" valueType="num">
                                      <p:cBhvr additive="base">
                                        <p:cTn id="21"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anim calcmode="lin" valueType="num">
                                      <p:cBhvr additive="base">
                                        <p:cTn id="27"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5" end="5"/>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6" end="6"/>
                                            </p:txEl>
                                          </p:spTgt>
                                        </p:tgtEl>
                                        <p:attrNameLst>
                                          <p:attrName>style.visibility</p:attrName>
                                        </p:attrNameLst>
                                      </p:cBhvr>
                                      <p:to>
                                        <p:strVal val="visible"/>
                                      </p:to>
                                    </p:set>
                                    <p:anim calcmode="lin" valueType="num">
                                      <p:cBhvr additive="base">
                                        <p:cTn id="31" dur="2000"/>
                                        <p:tgtEl>
                                          <p:spTgt spid="5">
                                            <p:txEl>
                                              <p:pRg st="6" end="6"/>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7" end="7"/>
                                            </p:txEl>
                                          </p:spTgt>
                                        </p:tgtEl>
                                        <p:attrNameLst>
                                          <p:attrName>style.visibility</p:attrName>
                                        </p:attrNameLst>
                                      </p:cBhvr>
                                      <p:to>
                                        <p:strVal val="visible"/>
                                      </p:to>
                                    </p:set>
                                    <p:anim calcmode="lin" valueType="num">
                                      <p:cBhvr additive="base">
                                        <p:cTn id="3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7135287"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¿Cuántas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 kg</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algn="just"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última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número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ppt_x"/>
                                          </p:val>
                                        </p:tav>
                                        <p:tav tm="100000">
                                          <p:val>
                                            <p:strVal val="#ppt_x"/>
                                          </p:val>
                                        </p:tav>
                                      </p:tavLst>
                                    </p:anim>
                                    <p:anim calcmode="lin" valueType="num">
                                      <p:cBhvr additive="base">
                                        <p:cTn id="1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1187" y="828805"/>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1804178"/>
            <a:ext cx="7048500" cy="4660900"/>
          </a:xfrm>
          <a:prstGeom prst="rect">
            <a:avLst/>
          </a:prstGeom>
        </p:spPr>
      </p:pic>
      <p:sp>
        <p:nvSpPr>
          <p:cNvPr id="5" name="CuadroTexto 4"/>
          <p:cNvSpPr txBox="1"/>
          <p:nvPr/>
        </p:nvSpPr>
        <p:spPr>
          <a:xfrm>
            <a:off x="559153" y="3694066"/>
            <a:ext cx="2134785" cy="646331"/>
          </a:xfrm>
          <a:prstGeom prst="rect">
            <a:avLst/>
          </a:prstGeom>
          <a:solidFill>
            <a:schemeClr val="bg1"/>
          </a:solidFill>
        </p:spPr>
        <p:txBody>
          <a:bodyPr wrap="square" rtlCol="0">
            <a:spAutoFit/>
          </a:bodyPr>
          <a:lstStyle/>
          <a:p>
            <a:r>
              <a:rPr lang="es-ES" sz="3600" b="1" dirty="0">
                <a:latin typeface="Arial"/>
                <a:cs typeface="Arial"/>
              </a:rPr>
              <a:t>3,214 cm</a:t>
            </a:r>
          </a:p>
        </p:txBody>
      </p:sp>
      <p:sp>
        <p:nvSpPr>
          <p:cNvPr id="11" name="CuadroTexto 10"/>
          <p:cNvSpPr txBox="1"/>
          <p:nvPr/>
        </p:nvSpPr>
        <p:spPr>
          <a:xfrm>
            <a:off x="4343606" y="6038088"/>
            <a:ext cx="2134785" cy="646331"/>
          </a:xfrm>
          <a:prstGeom prst="rect">
            <a:avLst/>
          </a:prstGeom>
          <a:solidFill>
            <a:schemeClr val="bg1"/>
          </a:solidFill>
        </p:spPr>
        <p:txBody>
          <a:bodyPr wrap="square" rtlCol="0">
            <a:spAutoFit/>
          </a:bodyPr>
          <a:lstStyle/>
          <a:p>
            <a:r>
              <a:rPr lang="es-ES" sz="3600" b="1" dirty="0">
                <a:latin typeface="Arial"/>
                <a:cs typeface="Arial"/>
              </a:rPr>
              <a:t>4,04 cm</a:t>
            </a:r>
          </a:p>
        </p:txBody>
      </p:sp>
      <p:sp>
        <p:nvSpPr>
          <p:cNvPr id="12" name="CuadroTexto 11"/>
          <p:cNvSpPr txBox="1"/>
          <p:nvPr/>
        </p:nvSpPr>
        <p:spPr>
          <a:xfrm>
            <a:off x="5197523" y="2852893"/>
            <a:ext cx="2609491" cy="646331"/>
          </a:xfrm>
          <a:prstGeom prst="rect">
            <a:avLst/>
          </a:prstGeom>
          <a:solidFill>
            <a:schemeClr val="bg1"/>
          </a:solidFill>
        </p:spPr>
        <p:txBody>
          <a:bodyPr wrap="square" rtlCol="0">
            <a:spAutoFit/>
          </a:bodyPr>
          <a:lstStyle/>
          <a:p>
            <a:r>
              <a:rPr lang="es-ES" sz="3600" b="1" dirty="0">
                <a:latin typeface="Arial"/>
                <a:cs typeface="Arial"/>
              </a:rPr>
              <a:t>5,1625 cm </a:t>
            </a:r>
          </a:p>
        </p:txBody>
      </p:sp>
      <p:sp>
        <p:nvSpPr>
          <p:cNvPr id="13" name="CuadroTexto 12"/>
          <p:cNvSpPr txBox="1"/>
          <p:nvPr/>
        </p:nvSpPr>
        <p:spPr>
          <a:xfrm>
            <a:off x="559154" y="1137403"/>
            <a:ext cx="7587320" cy="646331"/>
          </a:xfrm>
          <a:prstGeom prst="rect">
            <a:avLst/>
          </a:prstGeom>
          <a:noFill/>
        </p:spPr>
        <p:txBody>
          <a:bodyPr wrap="square" rtlCol="0">
            <a:spAutoFit/>
          </a:bodyPr>
          <a:lstStyle/>
          <a:p>
            <a:r>
              <a:rPr lang="es-ES" dirty="0"/>
              <a:t>Determine el perímetro y el área del siguiente triángulo rectángulo, utilizando las reglas de las operaciones con cifras significativas.  </a:t>
            </a:r>
          </a:p>
        </p:txBody>
      </p:sp>
    </p:spTree>
    <p:extLst>
      <p:ext uri="{BB962C8B-B14F-4D97-AF65-F5344CB8AC3E}">
        <p14:creationId xmlns:p14="http://schemas.microsoft.com/office/powerpoint/2010/main" val="415921405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8373</TotalTime>
  <Words>955</Words>
  <Application>Microsoft Macintosh PowerPoint</Application>
  <PresentationFormat>Presentación en pantalla (4:3)</PresentationFormat>
  <Paragraphs>73</Paragraphs>
  <Slides>24</Slides>
  <Notes>1</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24</vt:i4>
      </vt:variant>
    </vt:vector>
  </HeadingPairs>
  <TitlesOfParts>
    <vt:vector size="31" baseType="lpstr">
      <vt:lpstr>Arial</vt:lpstr>
      <vt:lpstr>Arial Narrow</vt:lpstr>
      <vt:lpstr>Calibri</vt:lpstr>
      <vt:lpstr>Cambria Math</vt:lpstr>
      <vt:lpstr>Comic Sans MS</vt:lpstr>
      <vt:lpstr>Helvetica</vt:lpstr>
      <vt:lpstr>Tema de Office</vt:lpstr>
      <vt:lpstr>Mediciones, cifras significativas y error instrumental 2do semestre 2025</vt:lpstr>
      <vt:lpstr>Introducción</vt:lpstr>
      <vt:lpstr>Presentación de PowerPoint</vt:lpstr>
      <vt:lpstr>Presentación de PowerPoint</vt:lpstr>
      <vt:lpstr>¿Cuál es la longitud del clip?</vt:lpstr>
      <vt:lpstr>Error en una medición </vt:lpstr>
      <vt:lpstr>Errores de medición </vt:lpstr>
      <vt:lpstr>Presentación de PowerPoint</vt:lpstr>
      <vt:lpstr>Error instrumental</vt:lpstr>
      <vt:lpstr>Determinar el error instrumental en los siguientes casos </vt:lpstr>
      <vt:lpstr>Cifras significativas</vt:lpstr>
      <vt:lpstr>Ejemplo….</vt:lpstr>
      <vt:lpstr>Notación para mediciones </vt:lpstr>
      <vt:lpstr>Ejemplos: determinar el resultado de las siguientes mediciones expresando su resultado con el número apropiado de cifras significativas   </vt:lpstr>
      <vt:lpstr>Presentación de PowerPoint</vt:lpstr>
      <vt:lpstr>Presentación de PowerPoint</vt:lpstr>
      <vt:lpstr>Las cifras significativas se tratan de reglas  </vt:lpstr>
      <vt:lpstr>Presentación de PowerPoint</vt:lpstr>
      <vt:lpstr>Presentación de PowerPoint</vt:lpstr>
      <vt:lpstr>Operaciones con cifras significativas</vt:lpstr>
      <vt:lpstr>Presentación de PowerPoint</vt:lpstr>
      <vt:lpstr>Presentación de PowerPoint</vt:lpstr>
      <vt:lpstr>Presentación de PowerPoint</vt:lpstr>
      <vt:lpstr>Actividad</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Hector Jaime</cp:lastModifiedBy>
  <cp:revision>54</cp:revision>
  <dcterms:created xsi:type="dcterms:W3CDTF">2019-08-12T02:39:58Z</dcterms:created>
  <dcterms:modified xsi:type="dcterms:W3CDTF">2025-08-25T14:03:24Z</dcterms:modified>
</cp:coreProperties>
</file>