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2" r:id="rId7"/>
    <p:sldId id="263" r:id="rId8"/>
    <p:sldId id="264" r:id="rId9"/>
    <p:sldId id="265" r:id="rId10"/>
    <p:sldId id="266" r:id="rId11"/>
    <p:sldId id="260" r:id="rId12"/>
    <p:sldId id="267" r:id="rId13"/>
    <p:sldId id="268" r:id="rId14"/>
    <p:sldId id="270" r:id="rId15"/>
    <p:sldId id="271" r:id="rId16"/>
    <p:sldId id="273" r:id="rId17"/>
    <p:sldId id="274" r:id="rId18"/>
    <p:sldId id="272" r:id="rId19"/>
    <p:sldId id="275" r:id="rId20"/>
    <p:sldId id="276" r:id="rId21"/>
    <p:sldId id="277" r:id="rId22"/>
    <p:sldId id="278" r:id="rId23"/>
    <p:sldId id="279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567" autoAdjust="0"/>
    <p:restoredTop sz="86471" autoAdjust="0"/>
  </p:normalViewPr>
  <p:slideViewPr>
    <p:cSldViewPr snapToGrid="0">
      <p:cViewPr varScale="1">
        <p:scale>
          <a:sx n="78" d="100"/>
          <a:sy n="78" d="100"/>
        </p:scale>
        <p:origin x="120" y="102"/>
      </p:cViewPr>
      <p:guideLst/>
    </p:cSldViewPr>
  </p:slideViewPr>
  <p:outlineViewPr>
    <p:cViewPr>
      <p:scale>
        <a:sx n="33" d="100"/>
        <a:sy n="33" d="100"/>
      </p:scale>
      <p:origin x="0" y="-1254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1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Ejercicio aplicado costos ordenes de trabajo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30883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concepto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CL" sz="3200" dirty="0" smtClean="0"/>
              <a:t>Los costos  por procesos son aplicables a ordenes de trabajo individuales y son aplicables a  las actividades desarrolladas por :talleres de reparación autos, astilleros, restaurantes, sastrerías, y mueblerías entre otros.</a:t>
            </a:r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323929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enunciado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CL" sz="3200" dirty="0" smtClean="0"/>
              <a:t>1.-La empresa” Los </a:t>
            </a:r>
            <a:r>
              <a:rPr lang="es-CL" sz="3200" dirty="0"/>
              <a:t>Mejores Muebles </a:t>
            </a:r>
            <a:r>
              <a:rPr lang="es-CL" sz="3200" dirty="0" smtClean="0"/>
              <a:t>tiene como capacidad instalada la producción de 1000 unidades  de puertas, 1500 pupitres o 100 escritorios para contadores</a:t>
            </a:r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311000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enunciado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1702676"/>
            <a:ext cx="10131425" cy="5076495"/>
          </a:xfrm>
        </p:spPr>
        <p:txBody>
          <a:bodyPr>
            <a:normAutofit/>
          </a:bodyPr>
          <a:lstStyle/>
          <a:p>
            <a:r>
              <a:rPr lang="es-CL" sz="3200" dirty="0"/>
              <a:t>2</a:t>
            </a:r>
            <a:r>
              <a:rPr lang="es-CL" sz="3200" dirty="0" smtClean="0"/>
              <a:t>.-Durante el Mes de Febrero 2003 los CIF fueron los siguientes:</a:t>
            </a:r>
          </a:p>
          <a:p>
            <a:r>
              <a:rPr lang="es-CL" sz="3200" dirty="0"/>
              <a:t>a</a:t>
            </a:r>
            <a:r>
              <a:rPr lang="es-CL" sz="3200" dirty="0" smtClean="0"/>
              <a:t>.-</a:t>
            </a:r>
            <a:r>
              <a:rPr lang="es-CL" sz="3200" dirty="0"/>
              <a:t>Depreciación de la Maquinaria $</a:t>
            </a:r>
            <a:r>
              <a:rPr lang="es-CL" sz="3200" dirty="0" smtClean="0"/>
              <a:t>5000.</a:t>
            </a:r>
          </a:p>
          <a:p>
            <a:r>
              <a:rPr lang="es-CL" sz="3200" dirty="0"/>
              <a:t>b</a:t>
            </a:r>
            <a:r>
              <a:rPr lang="es-CL" sz="3200" dirty="0" smtClean="0"/>
              <a:t>.-Pago de Energía Maquinaria     $3000.</a:t>
            </a:r>
          </a:p>
          <a:p>
            <a:r>
              <a:rPr lang="es-CL" sz="3200" dirty="0" smtClean="0"/>
              <a:t>C.- Mano de Obra Indirecta            </a:t>
            </a:r>
            <a:r>
              <a:rPr lang="es-CL" sz="3200" dirty="0" smtClean="0"/>
              <a:t>$2000</a:t>
            </a:r>
            <a:r>
              <a:rPr lang="es-CL" sz="3200" dirty="0" smtClean="0"/>
              <a:t>.</a:t>
            </a:r>
          </a:p>
          <a:p>
            <a:r>
              <a:rPr lang="es-CL" sz="3200" dirty="0" smtClean="0"/>
              <a:t>D.-Suministros Varios                       $   300.</a:t>
            </a:r>
          </a:p>
          <a:p>
            <a:r>
              <a:rPr lang="es-CL" sz="3200" dirty="0"/>
              <a:t> </a:t>
            </a:r>
            <a:r>
              <a:rPr lang="es-CL" sz="3200" dirty="0" smtClean="0"/>
              <a:t>    </a:t>
            </a:r>
            <a:r>
              <a:rPr lang="es-CL" sz="3200" u="sng" dirty="0" smtClean="0"/>
              <a:t>Total CIF período                         $10.300.</a:t>
            </a:r>
            <a:endParaRPr lang="es-CL" sz="3200" u="sng" dirty="0"/>
          </a:p>
          <a:p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2577298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enunciado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CL" sz="3200" dirty="0" smtClean="0"/>
              <a:t>3.-Durante el Mes de Febrero 2003  se fabricaron los siguientes productos o artículos:</a:t>
            </a:r>
          </a:p>
          <a:p>
            <a:r>
              <a:rPr lang="es-CL" sz="3200" dirty="0"/>
              <a:t>a</a:t>
            </a:r>
            <a:r>
              <a:rPr lang="es-CL" sz="3200" dirty="0" smtClean="0"/>
              <a:t>.-Orden N° 05: 45 puertas.</a:t>
            </a:r>
          </a:p>
          <a:p>
            <a:r>
              <a:rPr lang="es-CL" sz="3200" dirty="0"/>
              <a:t>b</a:t>
            </a:r>
            <a:r>
              <a:rPr lang="es-CL" sz="3200" dirty="0" smtClean="0"/>
              <a:t>.-Orden N° 06: 40 escritorios para contador.</a:t>
            </a:r>
          </a:p>
          <a:p>
            <a:r>
              <a:rPr lang="es-CL" sz="3200" dirty="0" smtClean="0"/>
              <a:t>C.- Orden N° 07:300 pupitres escolares</a:t>
            </a:r>
            <a:endParaRPr lang="es-CL" sz="3200" dirty="0"/>
          </a:p>
          <a:p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182785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enunciado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1555531"/>
            <a:ext cx="10131425" cy="5302469"/>
          </a:xfrm>
        </p:spPr>
        <p:txBody>
          <a:bodyPr>
            <a:normAutofit fontScale="92500" lnSpcReduction="20000"/>
          </a:bodyPr>
          <a:lstStyle/>
          <a:p>
            <a:r>
              <a:rPr lang="es-CL" sz="3200" dirty="0" smtClean="0"/>
              <a:t>4.-Durante el Mes de Febrero 2003  se  gastaron  los siguientes montos por Orden de trabajo :</a:t>
            </a:r>
          </a:p>
          <a:p>
            <a:endParaRPr lang="es-CL" sz="3200" dirty="0" smtClean="0"/>
          </a:p>
          <a:p>
            <a:r>
              <a:rPr lang="es-CL" sz="3200" dirty="0" smtClean="0"/>
              <a:t>a.-Orden N° 05: $11.300 en materiales directos y $4800 en mano de obra directa.</a:t>
            </a:r>
          </a:p>
          <a:p>
            <a:endParaRPr lang="es-CL" sz="3200" dirty="0" smtClean="0"/>
          </a:p>
          <a:p>
            <a:r>
              <a:rPr lang="es-CL" sz="3200" dirty="0"/>
              <a:t>b</a:t>
            </a:r>
            <a:r>
              <a:rPr lang="es-CL" sz="3200" dirty="0" smtClean="0"/>
              <a:t>.-Orden N° 06: $48.000 en materiales directos y $12.000 en mano de obra directa.</a:t>
            </a:r>
          </a:p>
          <a:p>
            <a:endParaRPr lang="es-CL" sz="3200" dirty="0" smtClean="0"/>
          </a:p>
          <a:p>
            <a:r>
              <a:rPr lang="es-CL" sz="3200" dirty="0"/>
              <a:t>c</a:t>
            </a:r>
            <a:r>
              <a:rPr lang="es-CL" sz="3200" dirty="0" smtClean="0"/>
              <a:t>.- Orden N° 07: $</a:t>
            </a:r>
            <a:r>
              <a:rPr lang="es-CL" sz="3200" dirty="0" smtClean="0"/>
              <a:t>44.000 </a:t>
            </a:r>
            <a:r>
              <a:rPr lang="es-CL" sz="3200" dirty="0" smtClean="0"/>
              <a:t>en materiales directos y $15.000 en Mano de obra directa</a:t>
            </a:r>
            <a:endParaRPr lang="es-CL" sz="3200" dirty="0"/>
          </a:p>
          <a:p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4112061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enunciado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1555531"/>
            <a:ext cx="10131425" cy="5302469"/>
          </a:xfrm>
        </p:spPr>
        <p:txBody>
          <a:bodyPr>
            <a:normAutofit/>
          </a:bodyPr>
          <a:lstStyle/>
          <a:p>
            <a:r>
              <a:rPr lang="es-CL" sz="3200" dirty="0"/>
              <a:t>5</a:t>
            </a:r>
            <a:r>
              <a:rPr lang="es-CL" sz="3200" dirty="0" smtClean="0"/>
              <a:t>.-La empresa estima para el periodo los siguientes márgenes brutos de utilidad:</a:t>
            </a:r>
          </a:p>
          <a:p>
            <a:r>
              <a:rPr lang="es-CL" sz="3200" dirty="0" smtClean="0"/>
              <a:t>A.- Para los escritorios un 60%</a:t>
            </a:r>
          </a:p>
          <a:p>
            <a:r>
              <a:rPr lang="es-CL" sz="3200" dirty="0" smtClean="0"/>
              <a:t>B.- Para los pupitres un 45% </a:t>
            </a:r>
          </a:p>
          <a:p>
            <a:r>
              <a:rPr lang="es-CL" sz="3200" dirty="0" smtClean="0"/>
              <a:t>C.-  Y para las  puertas  un $30%</a:t>
            </a:r>
          </a:p>
          <a:p>
            <a:endParaRPr lang="es-CL" sz="3200" dirty="0" smtClean="0"/>
          </a:p>
          <a:p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209458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 </a:t>
            </a:r>
            <a:r>
              <a:rPr lang="es-CL" dirty="0" smtClean="0"/>
              <a:t>se pide: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1555531"/>
            <a:ext cx="10131425" cy="5302469"/>
          </a:xfrm>
        </p:spPr>
        <p:txBody>
          <a:bodyPr>
            <a:normAutofit/>
          </a:bodyPr>
          <a:lstStyle/>
          <a:p>
            <a:r>
              <a:rPr lang="es-CL" sz="3200" dirty="0" smtClean="0"/>
              <a:t>6.-Usted deberá determinar lo siguiente:</a:t>
            </a:r>
          </a:p>
          <a:p>
            <a:r>
              <a:rPr lang="es-CL" sz="3200" dirty="0" smtClean="0"/>
              <a:t>A.- El precio de venta de los artículos producidos</a:t>
            </a:r>
          </a:p>
          <a:p>
            <a:r>
              <a:rPr lang="es-CL" sz="3200" dirty="0" smtClean="0"/>
              <a:t>B.-Considerando Gastos de administración y Ventas ascendentes a $ 12.000, ¿Cuál será la Utilidad del período?</a:t>
            </a:r>
          </a:p>
          <a:p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1580201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DESARROLLO Ejercicio aplicado costos ordenes de trabajo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54210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 </a:t>
            </a:r>
            <a:r>
              <a:rPr lang="es-CL" dirty="0" smtClean="0"/>
              <a:t>PASOS: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1555531"/>
            <a:ext cx="10131425" cy="5302469"/>
          </a:xfrm>
        </p:spPr>
        <p:txBody>
          <a:bodyPr>
            <a:normAutofit/>
          </a:bodyPr>
          <a:lstStyle/>
          <a:p>
            <a:r>
              <a:rPr lang="es-CL" sz="3200" dirty="0" smtClean="0"/>
              <a:t>6.-Usted deberá seguir los siguientes pasos:</a:t>
            </a:r>
          </a:p>
          <a:p>
            <a:r>
              <a:rPr lang="es-CL" sz="3200" dirty="0" smtClean="0"/>
              <a:t>A.- Distribuir los CIF por cada Orden de Trabajo.</a:t>
            </a:r>
          </a:p>
          <a:p>
            <a:r>
              <a:rPr lang="es-CL" sz="3200" dirty="0" smtClean="0"/>
              <a:t>B.- Determinar el costo total de cada Orden de Trabajo.</a:t>
            </a:r>
          </a:p>
          <a:p>
            <a:r>
              <a:rPr lang="es-CL" sz="3200" dirty="0" smtClean="0"/>
              <a:t>C.-Determinar el costo unitario de cada Orden de Trabajo.</a:t>
            </a:r>
          </a:p>
          <a:p>
            <a:r>
              <a:rPr lang="es-CL" sz="3200" dirty="0" smtClean="0"/>
              <a:t>D.-Determinar el precio de venta de cada Articulo.</a:t>
            </a:r>
          </a:p>
          <a:p>
            <a:r>
              <a:rPr lang="es-CL" sz="3200" dirty="0" smtClean="0"/>
              <a:t>E.- Establecer la Utilidad del Período.</a:t>
            </a:r>
          </a:p>
          <a:p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317278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Respuesta “a”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2142067"/>
            <a:ext cx="11033233" cy="3649133"/>
          </a:xfrm>
        </p:spPr>
        <p:txBody>
          <a:bodyPr>
            <a:normAutofit/>
          </a:bodyPr>
          <a:lstStyle/>
          <a:p>
            <a:r>
              <a:rPr lang="es-CL" sz="2400" dirty="0" smtClean="0"/>
              <a:t>Los CIF TOTALIZAN $10.300:</a:t>
            </a:r>
          </a:p>
          <a:p>
            <a:r>
              <a:rPr lang="es-CL" sz="2400" dirty="0" smtClean="0"/>
              <a:t>1.-   45+40+300= 385</a:t>
            </a:r>
          </a:p>
          <a:p>
            <a:r>
              <a:rPr lang="es-CL" sz="2400" dirty="0" smtClean="0"/>
              <a:t>2.-   45/385=12% de los CIF corresponden a las puertas</a:t>
            </a:r>
          </a:p>
          <a:p>
            <a:r>
              <a:rPr lang="es-CL" sz="2400" dirty="0" smtClean="0"/>
              <a:t>3.-  40/385= 10% de los CIF corresponde a escritorios contador</a:t>
            </a:r>
          </a:p>
          <a:p>
            <a:r>
              <a:rPr lang="es-CL" sz="2400" dirty="0" smtClean="0"/>
              <a:t>4.- 300/385= 79% de los CIF corresponden a  pupitres escolares</a:t>
            </a:r>
            <a:endParaRPr lang="es-CL" sz="2400" dirty="0"/>
          </a:p>
        </p:txBody>
      </p:sp>
      <p:sp>
        <p:nvSpPr>
          <p:cNvPr id="4" name="Flecha derecha 3"/>
          <p:cNvSpPr/>
          <p:nvPr/>
        </p:nvSpPr>
        <p:spPr>
          <a:xfrm>
            <a:off x="8050924" y="3724317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Flecha derecha 4"/>
          <p:cNvSpPr/>
          <p:nvPr/>
        </p:nvSpPr>
        <p:spPr>
          <a:xfrm>
            <a:off x="8882187" y="4259187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Flecha derecha 5"/>
          <p:cNvSpPr/>
          <p:nvPr/>
        </p:nvSpPr>
        <p:spPr>
          <a:xfrm>
            <a:off x="8983454" y="4743819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CuadroTexto 6"/>
          <p:cNvSpPr txBox="1"/>
          <p:nvPr/>
        </p:nvSpPr>
        <p:spPr>
          <a:xfrm>
            <a:off x="9287927" y="3781967"/>
            <a:ext cx="949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$1.236</a:t>
            </a:r>
            <a:endParaRPr lang="es-CL" dirty="0"/>
          </a:p>
        </p:txBody>
      </p:sp>
      <p:sp>
        <p:nvSpPr>
          <p:cNvPr id="8" name="CuadroTexto 7"/>
          <p:cNvSpPr txBox="1"/>
          <p:nvPr/>
        </p:nvSpPr>
        <p:spPr>
          <a:xfrm>
            <a:off x="9961862" y="4316837"/>
            <a:ext cx="8553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$1.030</a:t>
            </a:r>
            <a:endParaRPr lang="es-CL" dirty="0"/>
          </a:p>
        </p:txBody>
      </p:sp>
      <p:sp>
        <p:nvSpPr>
          <p:cNvPr id="9" name="CuadroTexto 8"/>
          <p:cNvSpPr txBox="1"/>
          <p:nvPr/>
        </p:nvSpPr>
        <p:spPr>
          <a:xfrm>
            <a:off x="10063129" y="4762370"/>
            <a:ext cx="899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$8.034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33609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Respuesta “A”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s-CL" sz="3200" dirty="0" smtClean="0"/>
          </a:p>
          <a:p>
            <a:r>
              <a:rPr lang="es-CL" sz="3200" dirty="0"/>
              <a:t>a</a:t>
            </a:r>
            <a:r>
              <a:rPr lang="es-CL" sz="3200" dirty="0" smtClean="0"/>
              <a:t>.-Orden N° </a:t>
            </a:r>
            <a:r>
              <a:rPr lang="es-CL" sz="3200" dirty="0" smtClean="0"/>
              <a:t>05  “45 puertas” total </a:t>
            </a:r>
            <a:r>
              <a:rPr lang="es-CL" sz="3200" dirty="0" smtClean="0">
                <a:solidFill>
                  <a:srgbClr val="FFC000"/>
                </a:solidFill>
              </a:rPr>
              <a:t>CIF  $ 1.236.</a:t>
            </a:r>
            <a:endParaRPr lang="es-CL" sz="3200" dirty="0" smtClean="0">
              <a:solidFill>
                <a:srgbClr val="FFC000"/>
              </a:solidFill>
            </a:endParaRPr>
          </a:p>
          <a:p>
            <a:r>
              <a:rPr lang="es-CL" sz="3200" dirty="0"/>
              <a:t>b</a:t>
            </a:r>
            <a:r>
              <a:rPr lang="es-CL" sz="3200" dirty="0" smtClean="0"/>
              <a:t>.-Orden N° </a:t>
            </a:r>
            <a:r>
              <a:rPr lang="es-CL" sz="3200" dirty="0" smtClean="0"/>
              <a:t>06 ” </a:t>
            </a:r>
            <a:r>
              <a:rPr lang="es-CL" sz="3200" dirty="0" smtClean="0"/>
              <a:t>40 escritorios </a:t>
            </a:r>
            <a:r>
              <a:rPr lang="es-CL" sz="3200" dirty="0" smtClean="0"/>
              <a:t> contador” total </a:t>
            </a:r>
            <a:r>
              <a:rPr lang="es-CL" sz="3200" dirty="0" smtClean="0">
                <a:solidFill>
                  <a:srgbClr val="FFC000"/>
                </a:solidFill>
              </a:rPr>
              <a:t>CIF $1030.</a:t>
            </a:r>
            <a:endParaRPr lang="es-CL" sz="3200" dirty="0" smtClean="0">
              <a:solidFill>
                <a:srgbClr val="FFC000"/>
              </a:solidFill>
            </a:endParaRPr>
          </a:p>
          <a:p>
            <a:r>
              <a:rPr lang="es-CL" sz="3200" dirty="0" smtClean="0"/>
              <a:t>C.- Orden N° </a:t>
            </a:r>
            <a:r>
              <a:rPr lang="es-CL" sz="3200" dirty="0" smtClean="0"/>
              <a:t>07 ”300 </a:t>
            </a:r>
            <a:r>
              <a:rPr lang="es-CL" sz="3200" dirty="0" smtClean="0"/>
              <a:t>pupitres </a:t>
            </a:r>
            <a:r>
              <a:rPr lang="es-CL" sz="3200" dirty="0" smtClean="0"/>
              <a:t>escolares” total </a:t>
            </a:r>
            <a:r>
              <a:rPr lang="es-CL" sz="3200" dirty="0" smtClean="0">
                <a:solidFill>
                  <a:srgbClr val="FFC000"/>
                </a:solidFill>
              </a:rPr>
              <a:t>CIF $8.034</a:t>
            </a:r>
          </a:p>
          <a:p>
            <a:r>
              <a:rPr lang="es-CL" sz="3200" dirty="0" smtClean="0">
                <a:solidFill>
                  <a:srgbClr val="FFC000"/>
                </a:solidFill>
              </a:rPr>
              <a:t>TOTAL  CIF                                                                       $10.300</a:t>
            </a:r>
            <a:endParaRPr lang="es-CL" sz="3200" dirty="0">
              <a:solidFill>
                <a:srgbClr val="FFC000"/>
              </a:solidFill>
            </a:endParaRPr>
          </a:p>
          <a:p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776987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Respuesta “b”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s-CL" sz="3200" dirty="0" smtClean="0"/>
          </a:p>
          <a:p>
            <a:r>
              <a:rPr lang="es-CL" sz="3200" dirty="0"/>
              <a:t>a</a:t>
            </a:r>
            <a:r>
              <a:rPr lang="es-CL" sz="3200" dirty="0" smtClean="0"/>
              <a:t>.-Orden N° </a:t>
            </a:r>
            <a:r>
              <a:rPr lang="es-CL" sz="3200" dirty="0" smtClean="0"/>
              <a:t>05  “45 puertas” costo total :</a:t>
            </a:r>
          </a:p>
          <a:p>
            <a:r>
              <a:rPr lang="es-CL" sz="3200" dirty="0" smtClean="0">
                <a:solidFill>
                  <a:srgbClr val="FFC000"/>
                </a:solidFill>
              </a:rPr>
              <a:t>1.- CIF                                     $ 1.236.</a:t>
            </a:r>
          </a:p>
          <a:p>
            <a:r>
              <a:rPr lang="es-CL" sz="3200" dirty="0" smtClean="0">
                <a:solidFill>
                  <a:srgbClr val="FFC000"/>
                </a:solidFill>
              </a:rPr>
              <a:t>2.-Materiales directos         $11.300 </a:t>
            </a:r>
          </a:p>
          <a:p>
            <a:r>
              <a:rPr lang="es-CL" sz="3200" dirty="0" smtClean="0">
                <a:solidFill>
                  <a:srgbClr val="FFC000"/>
                </a:solidFill>
              </a:rPr>
              <a:t>3.-Materia prima directa      </a:t>
            </a:r>
            <a:r>
              <a:rPr lang="es-CL" sz="3200" dirty="0">
                <a:solidFill>
                  <a:srgbClr val="FFC000"/>
                </a:solidFill>
              </a:rPr>
              <a:t>$</a:t>
            </a:r>
            <a:r>
              <a:rPr lang="es-CL" sz="3200" dirty="0" smtClean="0">
                <a:solidFill>
                  <a:srgbClr val="FFC000"/>
                </a:solidFill>
              </a:rPr>
              <a:t>4.800 </a:t>
            </a:r>
            <a:endParaRPr lang="es-CL" sz="3200" dirty="0" smtClean="0">
              <a:solidFill>
                <a:srgbClr val="FFC000"/>
              </a:solidFill>
            </a:endParaRPr>
          </a:p>
          <a:p>
            <a:r>
              <a:rPr lang="es-CL" sz="3200" dirty="0" smtClean="0"/>
              <a:t>Total                                         $17.336</a:t>
            </a:r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879387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Respuesta “b”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s-CL" sz="3200" dirty="0" smtClean="0"/>
          </a:p>
          <a:p>
            <a:r>
              <a:rPr lang="es-CL" sz="3200" dirty="0"/>
              <a:t>a</a:t>
            </a:r>
            <a:r>
              <a:rPr lang="es-CL" sz="3200" dirty="0" smtClean="0"/>
              <a:t>.-Orden N° </a:t>
            </a:r>
            <a:r>
              <a:rPr lang="es-CL" sz="3200" dirty="0"/>
              <a:t>006: 40 escritorios para </a:t>
            </a:r>
            <a:r>
              <a:rPr lang="es-CL" sz="3200" dirty="0" smtClean="0"/>
              <a:t>contador</a:t>
            </a:r>
            <a:r>
              <a:rPr lang="es-CL" sz="3200" dirty="0" smtClean="0"/>
              <a:t> :</a:t>
            </a:r>
          </a:p>
          <a:p>
            <a:r>
              <a:rPr lang="es-CL" sz="3200" dirty="0" smtClean="0">
                <a:solidFill>
                  <a:srgbClr val="FFC000"/>
                </a:solidFill>
              </a:rPr>
              <a:t>1.- CIF                                     </a:t>
            </a:r>
            <a:r>
              <a:rPr lang="es-CL" sz="3200" dirty="0">
                <a:solidFill>
                  <a:srgbClr val="FFC000"/>
                </a:solidFill>
              </a:rPr>
              <a:t>$ </a:t>
            </a:r>
            <a:r>
              <a:rPr lang="es-CL" sz="3200" dirty="0" smtClean="0">
                <a:solidFill>
                  <a:srgbClr val="FFC000"/>
                </a:solidFill>
              </a:rPr>
              <a:t>  1.030</a:t>
            </a:r>
            <a:r>
              <a:rPr lang="es-CL" sz="3200" dirty="0">
                <a:solidFill>
                  <a:srgbClr val="FFC000"/>
                </a:solidFill>
              </a:rPr>
              <a:t>.</a:t>
            </a:r>
            <a:endParaRPr lang="es-CL" sz="3200" dirty="0" smtClean="0">
              <a:solidFill>
                <a:srgbClr val="FFC000"/>
              </a:solidFill>
            </a:endParaRPr>
          </a:p>
          <a:p>
            <a:r>
              <a:rPr lang="es-CL" sz="3200" dirty="0" smtClean="0">
                <a:solidFill>
                  <a:srgbClr val="FFC000"/>
                </a:solidFill>
              </a:rPr>
              <a:t>2.-Materiales directos         $</a:t>
            </a:r>
            <a:r>
              <a:rPr lang="es-CL" sz="3200" dirty="0"/>
              <a:t> </a:t>
            </a:r>
            <a:r>
              <a:rPr lang="es-CL" sz="3200" dirty="0" smtClean="0">
                <a:solidFill>
                  <a:srgbClr val="FFC000"/>
                </a:solidFill>
              </a:rPr>
              <a:t>48.000 </a:t>
            </a:r>
          </a:p>
          <a:p>
            <a:r>
              <a:rPr lang="es-CL" sz="3200" dirty="0" smtClean="0">
                <a:solidFill>
                  <a:srgbClr val="FFC000"/>
                </a:solidFill>
              </a:rPr>
              <a:t>3.-Materia prima directa      </a:t>
            </a:r>
            <a:r>
              <a:rPr lang="es-CL" sz="3200" dirty="0" smtClean="0">
                <a:solidFill>
                  <a:srgbClr val="FFC000"/>
                </a:solidFill>
              </a:rPr>
              <a:t>$ 12.000 </a:t>
            </a:r>
            <a:endParaRPr lang="es-CL" sz="3200" dirty="0" smtClean="0">
              <a:solidFill>
                <a:srgbClr val="FFC000"/>
              </a:solidFill>
            </a:endParaRPr>
          </a:p>
          <a:p>
            <a:r>
              <a:rPr lang="es-CL" sz="3200" dirty="0" smtClean="0"/>
              <a:t>Total                                         $ 61.030</a:t>
            </a:r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28757476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Respuesta “b”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s-CL" sz="3200" dirty="0" smtClean="0"/>
          </a:p>
          <a:p>
            <a:r>
              <a:rPr lang="es-CL" sz="3200" dirty="0"/>
              <a:t>a</a:t>
            </a:r>
            <a:r>
              <a:rPr lang="es-CL" sz="3200" dirty="0" smtClean="0"/>
              <a:t>.-Orden </a:t>
            </a:r>
            <a:r>
              <a:rPr lang="es-CL" sz="3200" dirty="0"/>
              <a:t>N°07:300 pupitres </a:t>
            </a:r>
            <a:r>
              <a:rPr lang="es-CL" sz="3200" dirty="0" smtClean="0"/>
              <a:t>escolares:</a:t>
            </a:r>
            <a:endParaRPr lang="es-CL" sz="3200" dirty="0" smtClean="0"/>
          </a:p>
          <a:p>
            <a:r>
              <a:rPr lang="es-CL" sz="3200" dirty="0" smtClean="0">
                <a:solidFill>
                  <a:srgbClr val="FFC000"/>
                </a:solidFill>
              </a:rPr>
              <a:t>1.- CIF                                     </a:t>
            </a:r>
            <a:r>
              <a:rPr lang="es-CL" sz="3200" dirty="0">
                <a:solidFill>
                  <a:srgbClr val="FFC000"/>
                </a:solidFill>
              </a:rPr>
              <a:t>$ </a:t>
            </a:r>
            <a:r>
              <a:rPr lang="es-CL" sz="3200" dirty="0" smtClean="0">
                <a:solidFill>
                  <a:srgbClr val="FFC000"/>
                </a:solidFill>
              </a:rPr>
              <a:t>8.034 </a:t>
            </a:r>
            <a:endParaRPr lang="es-CL" sz="3200" dirty="0" smtClean="0">
              <a:solidFill>
                <a:srgbClr val="FFC000"/>
              </a:solidFill>
            </a:endParaRPr>
          </a:p>
          <a:p>
            <a:r>
              <a:rPr lang="es-CL" sz="3200" dirty="0" smtClean="0">
                <a:solidFill>
                  <a:srgbClr val="FFC000"/>
                </a:solidFill>
              </a:rPr>
              <a:t>2.-Materiales directos         $</a:t>
            </a:r>
            <a:r>
              <a:rPr lang="es-CL" sz="3200" dirty="0"/>
              <a:t> </a:t>
            </a:r>
            <a:r>
              <a:rPr lang="es-CL" sz="3200" dirty="0" smtClean="0">
                <a:solidFill>
                  <a:srgbClr val="FFC000"/>
                </a:solidFill>
              </a:rPr>
              <a:t>44.000 </a:t>
            </a:r>
          </a:p>
          <a:p>
            <a:r>
              <a:rPr lang="es-CL" sz="3200" dirty="0" smtClean="0">
                <a:solidFill>
                  <a:srgbClr val="FFC000"/>
                </a:solidFill>
              </a:rPr>
              <a:t>3.-Materia prima directa     </a:t>
            </a:r>
            <a:r>
              <a:rPr lang="es-CL" sz="3200" dirty="0" smtClean="0">
                <a:solidFill>
                  <a:srgbClr val="FFC000"/>
                </a:solidFill>
              </a:rPr>
              <a:t>$15.000 </a:t>
            </a:r>
            <a:endParaRPr lang="es-CL" sz="3200" dirty="0" smtClean="0">
              <a:solidFill>
                <a:srgbClr val="FFC000"/>
              </a:solidFill>
            </a:endParaRPr>
          </a:p>
          <a:p>
            <a:r>
              <a:rPr lang="es-CL" sz="3200" dirty="0" smtClean="0"/>
              <a:t>Total                                         $ 67.034</a:t>
            </a:r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21959935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Respuesta “C”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s-CL" sz="3200" dirty="0" smtClean="0"/>
          </a:p>
          <a:p>
            <a:r>
              <a:rPr lang="es-CL" sz="3200" dirty="0"/>
              <a:t>a</a:t>
            </a:r>
            <a:r>
              <a:rPr lang="es-CL" sz="3200" dirty="0" smtClean="0"/>
              <a:t>.-Orden N° </a:t>
            </a:r>
            <a:r>
              <a:rPr lang="es-CL" sz="3200" dirty="0" smtClean="0"/>
              <a:t>05  “45 puertas” Costo Total/N° Unidades</a:t>
            </a:r>
            <a:r>
              <a:rPr lang="es-CL" sz="3200" dirty="0" smtClean="0">
                <a:solidFill>
                  <a:srgbClr val="FFC000"/>
                </a:solidFill>
              </a:rPr>
              <a:t>.</a:t>
            </a:r>
          </a:p>
          <a:p>
            <a:r>
              <a:rPr lang="es-CL" sz="3200" dirty="0" smtClean="0">
                <a:solidFill>
                  <a:srgbClr val="FFC000"/>
                </a:solidFill>
              </a:rPr>
              <a:t>$17.336/45= $385 costo cada puerta.</a:t>
            </a:r>
            <a:endParaRPr lang="es-CL" sz="3200" dirty="0" smtClean="0">
              <a:solidFill>
                <a:srgbClr val="FFC000"/>
              </a:solidFill>
            </a:endParaRPr>
          </a:p>
          <a:p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2760018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Respuesta “C”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s-CL" sz="3200" dirty="0" smtClean="0"/>
          </a:p>
          <a:p>
            <a:r>
              <a:rPr lang="es-CL" sz="3200" dirty="0"/>
              <a:t>b</a:t>
            </a:r>
            <a:r>
              <a:rPr lang="es-CL" sz="3200" dirty="0" smtClean="0"/>
              <a:t>.-</a:t>
            </a:r>
            <a:r>
              <a:rPr lang="es-CL" sz="3200" dirty="0" smtClean="0"/>
              <a:t>Orden N° </a:t>
            </a:r>
            <a:r>
              <a:rPr lang="es-CL" sz="3200" dirty="0"/>
              <a:t>06 “40 escritorios para </a:t>
            </a:r>
            <a:r>
              <a:rPr lang="es-CL" sz="3200" dirty="0" smtClean="0"/>
              <a:t>contador” </a:t>
            </a:r>
            <a:r>
              <a:rPr lang="es-CL" sz="3200" dirty="0" smtClean="0"/>
              <a:t>Costo Total/N° Unidades</a:t>
            </a:r>
            <a:r>
              <a:rPr lang="es-CL" sz="3200" dirty="0" smtClean="0">
                <a:solidFill>
                  <a:srgbClr val="FFC000"/>
                </a:solidFill>
              </a:rPr>
              <a:t>.</a:t>
            </a:r>
          </a:p>
          <a:p>
            <a:r>
              <a:rPr lang="es-CL" sz="3200" dirty="0" smtClean="0">
                <a:solidFill>
                  <a:srgbClr val="FFC000"/>
                </a:solidFill>
              </a:rPr>
              <a:t>$</a:t>
            </a:r>
            <a:r>
              <a:rPr lang="es-CL" sz="3200" dirty="0" smtClean="0"/>
              <a:t> </a:t>
            </a:r>
            <a:r>
              <a:rPr lang="es-CL" sz="3200" dirty="0" smtClean="0">
                <a:solidFill>
                  <a:srgbClr val="FFC000"/>
                </a:solidFill>
              </a:rPr>
              <a:t>61.030/40= $1526 costo cada escritorio para contador.</a:t>
            </a:r>
            <a:endParaRPr lang="es-CL" sz="3200" dirty="0" smtClean="0">
              <a:solidFill>
                <a:srgbClr val="FFC000"/>
              </a:solidFill>
            </a:endParaRPr>
          </a:p>
          <a:p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2870531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Respuesta “C”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s-CL" sz="3200" dirty="0" smtClean="0"/>
          </a:p>
          <a:p>
            <a:r>
              <a:rPr lang="es-CL" sz="3200" dirty="0"/>
              <a:t>c</a:t>
            </a:r>
            <a:r>
              <a:rPr lang="es-CL" sz="3200" dirty="0" smtClean="0"/>
              <a:t>.-</a:t>
            </a:r>
            <a:r>
              <a:rPr lang="es-CL" sz="3200" dirty="0" smtClean="0"/>
              <a:t>Orden </a:t>
            </a:r>
            <a:r>
              <a:rPr lang="es-CL" sz="3200" dirty="0"/>
              <a:t>N°07:300 pupitres </a:t>
            </a:r>
            <a:r>
              <a:rPr lang="es-CL" sz="3200" dirty="0" smtClean="0"/>
              <a:t>escolares:</a:t>
            </a:r>
            <a:endParaRPr lang="es-CL" sz="3200" dirty="0" smtClean="0"/>
          </a:p>
          <a:p>
            <a:r>
              <a:rPr lang="es-CL" sz="3200" dirty="0" smtClean="0">
                <a:solidFill>
                  <a:srgbClr val="FFC000"/>
                </a:solidFill>
              </a:rPr>
              <a:t>$67.034/300= $223 </a:t>
            </a:r>
            <a:r>
              <a:rPr lang="es-CL" sz="3200" dirty="0">
                <a:solidFill>
                  <a:srgbClr val="FFC000"/>
                </a:solidFill>
              </a:rPr>
              <a:t>costo cada </a:t>
            </a:r>
            <a:r>
              <a:rPr lang="es-CL" sz="3200" dirty="0" smtClean="0">
                <a:solidFill>
                  <a:srgbClr val="FFC000"/>
                </a:solidFill>
              </a:rPr>
              <a:t>pupitre escolar</a:t>
            </a:r>
            <a:endParaRPr lang="es-CL" sz="3200" dirty="0">
              <a:solidFill>
                <a:srgbClr val="FFC000"/>
              </a:solidFill>
            </a:endParaRPr>
          </a:p>
          <a:p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1643937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Respuesta “d”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s-CL" sz="3200" dirty="0" smtClean="0"/>
          </a:p>
          <a:p>
            <a:r>
              <a:rPr lang="es-CL" sz="3200" dirty="0"/>
              <a:t>a</a:t>
            </a:r>
            <a:r>
              <a:rPr lang="es-CL" sz="3200" dirty="0" smtClean="0"/>
              <a:t>.- Precio de Venta Orden </a:t>
            </a:r>
            <a:r>
              <a:rPr lang="es-CL" sz="3200" dirty="0" smtClean="0"/>
              <a:t>N° </a:t>
            </a:r>
            <a:r>
              <a:rPr lang="es-CL" sz="3200" dirty="0" smtClean="0"/>
              <a:t>05  “45 puertas” </a:t>
            </a:r>
            <a:r>
              <a:rPr lang="es-CL" sz="3200" dirty="0" smtClean="0">
                <a:solidFill>
                  <a:srgbClr val="FFC000"/>
                </a:solidFill>
              </a:rPr>
              <a:t>.</a:t>
            </a:r>
          </a:p>
          <a:p>
            <a:r>
              <a:rPr lang="es-CL" sz="3200" dirty="0" smtClean="0">
                <a:solidFill>
                  <a:srgbClr val="FFC000"/>
                </a:solidFill>
              </a:rPr>
              <a:t> $385 costo cada puerta * 60%= $616 cada una .</a:t>
            </a:r>
            <a:endParaRPr lang="es-CL" sz="3200" dirty="0" smtClean="0">
              <a:solidFill>
                <a:srgbClr val="FFC000"/>
              </a:solidFill>
            </a:endParaRPr>
          </a:p>
          <a:p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385325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Respuesta “C”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s-CL" sz="3200" dirty="0" smtClean="0"/>
          </a:p>
          <a:p>
            <a:r>
              <a:rPr lang="es-CL" sz="3200" dirty="0"/>
              <a:t>b</a:t>
            </a:r>
            <a:r>
              <a:rPr lang="es-CL" sz="3200" dirty="0" smtClean="0"/>
              <a:t>.-Precio de Venta Orden </a:t>
            </a:r>
            <a:r>
              <a:rPr lang="es-CL" sz="3200" dirty="0" smtClean="0"/>
              <a:t>N° </a:t>
            </a:r>
            <a:r>
              <a:rPr lang="es-CL" sz="3200" dirty="0"/>
              <a:t>06 “40 escritorios para </a:t>
            </a:r>
            <a:r>
              <a:rPr lang="es-CL" sz="3200" dirty="0" smtClean="0"/>
              <a:t>contador” </a:t>
            </a:r>
            <a:r>
              <a:rPr lang="es-CL" sz="3200" dirty="0"/>
              <a:t>.</a:t>
            </a:r>
            <a:endParaRPr lang="es-CL" sz="3200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es-CL" sz="3200" dirty="0" smtClean="0">
                <a:solidFill>
                  <a:srgbClr val="FFC000"/>
                </a:solidFill>
              </a:rPr>
              <a:t> $1526 costo cada escritorio *45%=$2213 cada una .</a:t>
            </a:r>
            <a:endParaRPr lang="es-CL" sz="3200" dirty="0" smtClean="0">
              <a:solidFill>
                <a:srgbClr val="FFC000"/>
              </a:solidFill>
            </a:endParaRPr>
          </a:p>
          <a:p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4157563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Respuesta “C”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s-CL" sz="3200" dirty="0" smtClean="0"/>
          </a:p>
          <a:p>
            <a:r>
              <a:rPr lang="es-CL" sz="3200" dirty="0"/>
              <a:t>c</a:t>
            </a:r>
            <a:r>
              <a:rPr lang="es-CL" sz="3200" dirty="0" smtClean="0"/>
              <a:t>.-</a:t>
            </a:r>
            <a:r>
              <a:rPr lang="es-CL" sz="3200" dirty="0" smtClean="0"/>
              <a:t>Orden </a:t>
            </a:r>
            <a:r>
              <a:rPr lang="es-CL" sz="3200" dirty="0"/>
              <a:t>N°07:300 pupitres </a:t>
            </a:r>
            <a:r>
              <a:rPr lang="es-CL" sz="3200" dirty="0" smtClean="0"/>
              <a:t>escolares:</a:t>
            </a:r>
            <a:endParaRPr lang="es-CL" sz="3200" dirty="0" smtClean="0"/>
          </a:p>
          <a:p>
            <a:r>
              <a:rPr lang="es-CL" sz="3200" dirty="0" smtClean="0">
                <a:solidFill>
                  <a:srgbClr val="FFC000"/>
                </a:solidFill>
              </a:rPr>
              <a:t> $223 </a:t>
            </a:r>
            <a:r>
              <a:rPr lang="es-CL" sz="3200" dirty="0">
                <a:solidFill>
                  <a:srgbClr val="FFC000"/>
                </a:solidFill>
              </a:rPr>
              <a:t>costo cada </a:t>
            </a:r>
            <a:r>
              <a:rPr lang="es-CL" sz="3200" dirty="0" smtClean="0">
                <a:solidFill>
                  <a:srgbClr val="FFC000"/>
                </a:solidFill>
              </a:rPr>
              <a:t>pupitre* 30%=$290 cada uno</a:t>
            </a:r>
            <a:endParaRPr lang="es-CL" sz="3200" dirty="0">
              <a:solidFill>
                <a:srgbClr val="FFC000"/>
              </a:solidFill>
            </a:endParaRPr>
          </a:p>
          <a:p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34424116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Respuesta “d”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s-CL" sz="3200" dirty="0" smtClean="0"/>
          </a:p>
          <a:p>
            <a:r>
              <a:rPr lang="es-CL" sz="3200" dirty="0"/>
              <a:t>a</a:t>
            </a:r>
            <a:r>
              <a:rPr lang="es-CL" sz="3200" dirty="0" smtClean="0"/>
              <a:t>.- Ingreso Orden </a:t>
            </a:r>
            <a:r>
              <a:rPr lang="es-CL" sz="3200" dirty="0" smtClean="0"/>
              <a:t>N° </a:t>
            </a:r>
            <a:r>
              <a:rPr lang="es-CL" sz="3200" dirty="0" smtClean="0"/>
              <a:t>05= </a:t>
            </a:r>
            <a:r>
              <a:rPr lang="es-CL" sz="3200" dirty="0" smtClean="0">
                <a:solidFill>
                  <a:srgbClr val="FFC000"/>
                </a:solidFill>
              </a:rPr>
              <a:t>45 </a:t>
            </a:r>
            <a:r>
              <a:rPr lang="es-CL" sz="3200" dirty="0">
                <a:solidFill>
                  <a:srgbClr val="FFC000"/>
                </a:solidFill>
              </a:rPr>
              <a:t>* </a:t>
            </a:r>
            <a:r>
              <a:rPr lang="es-CL" sz="3200" dirty="0" smtClean="0">
                <a:solidFill>
                  <a:srgbClr val="FFC000"/>
                </a:solidFill>
              </a:rPr>
              <a:t> </a:t>
            </a:r>
            <a:r>
              <a:rPr lang="es-CL" sz="3200" dirty="0">
                <a:solidFill>
                  <a:srgbClr val="FFC000"/>
                </a:solidFill>
              </a:rPr>
              <a:t>$</a:t>
            </a:r>
            <a:r>
              <a:rPr lang="es-CL" sz="3200" dirty="0" smtClean="0">
                <a:solidFill>
                  <a:srgbClr val="FFC000"/>
                </a:solidFill>
              </a:rPr>
              <a:t>616=$27.720 </a:t>
            </a:r>
            <a:r>
              <a:rPr lang="es-CL" sz="3200" dirty="0" smtClean="0">
                <a:solidFill>
                  <a:srgbClr val="FFC000"/>
                </a:solidFill>
              </a:rPr>
              <a:t>.</a:t>
            </a:r>
            <a:endParaRPr lang="es-CL" sz="3200" dirty="0" smtClean="0">
              <a:solidFill>
                <a:srgbClr val="FFC000"/>
              </a:solidFill>
            </a:endParaRPr>
          </a:p>
          <a:p>
            <a:r>
              <a:rPr lang="es-CL" sz="3200" dirty="0"/>
              <a:t>b</a:t>
            </a:r>
            <a:r>
              <a:rPr lang="es-CL" sz="3200" dirty="0" smtClean="0"/>
              <a:t>.- Ingreso Orden </a:t>
            </a:r>
            <a:r>
              <a:rPr lang="es-CL" sz="3200" dirty="0" smtClean="0"/>
              <a:t>N° </a:t>
            </a:r>
            <a:r>
              <a:rPr lang="es-CL" sz="3200" dirty="0" smtClean="0"/>
              <a:t>06 = </a:t>
            </a:r>
            <a:r>
              <a:rPr lang="es-CL" sz="3200" dirty="0" smtClean="0">
                <a:solidFill>
                  <a:srgbClr val="FFC000"/>
                </a:solidFill>
              </a:rPr>
              <a:t>40 </a:t>
            </a:r>
            <a:r>
              <a:rPr lang="es-CL" sz="3200" dirty="0">
                <a:solidFill>
                  <a:srgbClr val="FFC000"/>
                </a:solidFill>
              </a:rPr>
              <a:t>* </a:t>
            </a:r>
            <a:r>
              <a:rPr lang="es-CL" sz="3200" dirty="0" smtClean="0">
                <a:solidFill>
                  <a:srgbClr val="FFC000"/>
                </a:solidFill>
              </a:rPr>
              <a:t>$2213=$88.520.</a:t>
            </a:r>
            <a:endParaRPr lang="es-CL" sz="3200" dirty="0" smtClean="0">
              <a:solidFill>
                <a:srgbClr val="FFC000"/>
              </a:solidFill>
            </a:endParaRPr>
          </a:p>
          <a:p>
            <a:r>
              <a:rPr lang="es-CL" sz="3200" dirty="0" smtClean="0"/>
              <a:t>C</a:t>
            </a:r>
            <a:r>
              <a:rPr lang="es-CL" sz="3200" dirty="0" smtClean="0"/>
              <a:t>.- Ingreso Orden </a:t>
            </a:r>
            <a:r>
              <a:rPr lang="es-CL" sz="3200" dirty="0" smtClean="0"/>
              <a:t>N° </a:t>
            </a:r>
            <a:r>
              <a:rPr lang="es-CL" sz="3200" dirty="0" smtClean="0"/>
              <a:t>07=  </a:t>
            </a:r>
            <a:r>
              <a:rPr lang="es-CL" sz="3200" dirty="0" smtClean="0">
                <a:solidFill>
                  <a:srgbClr val="FFC000"/>
                </a:solidFill>
              </a:rPr>
              <a:t>300*$290=$87.000</a:t>
            </a:r>
          </a:p>
          <a:p>
            <a:r>
              <a:rPr lang="es-CL" sz="3200" dirty="0" smtClean="0">
                <a:solidFill>
                  <a:srgbClr val="FFC000"/>
                </a:solidFill>
              </a:rPr>
              <a:t>TOTAL  INGRESO </a:t>
            </a:r>
            <a:r>
              <a:rPr lang="es-CL" sz="3200" dirty="0">
                <a:solidFill>
                  <a:srgbClr val="FFC000"/>
                </a:solidFill>
              </a:rPr>
              <a:t>por ventas  </a:t>
            </a:r>
            <a:r>
              <a:rPr lang="es-CL" sz="3200" dirty="0" smtClean="0">
                <a:solidFill>
                  <a:srgbClr val="FFC000"/>
                </a:solidFill>
              </a:rPr>
              <a:t>$203.240</a:t>
            </a:r>
            <a:endParaRPr lang="es-CL" sz="3200" dirty="0">
              <a:solidFill>
                <a:srgbClr val="FFC000"/>
              </a:solidFill>
            </a:endParaRPr>
          </a:p>
          <a:p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4236868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Respuesta “d”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1516567"/>
            <a:ext cx="10131425" cy="483962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s-CL" sz="3200" dirty="0" smtClean="0"/>
          </a:p>
          <a:p>
            <a:r>
              <a:rPr lang="es-CL" sz="3200" b="1" i="1" dirty="0" smtClean="0">
                <a:solidFill>
                  <a:srgbClr val="FFC000"/>
                </a:solidFill>
              </a:rPr>
              <a:t>TOTAL  INGRESO </a:t>
            </a:r>
            <a:r>
              <a:rPr lang="es-CL" sz="3200" b="1" i="1" dirty="0">
                <a:solidFill>
                  <a:srgbClr val="FFC000"/>
                </a:solidFill>
              </a:rPr>
              <a:t>por ventas </a:t>
            </a:r>
            <a:r>
              <a:rPr lang="es-CL" sz="3200" b="1" i="1" dirty="0" smtClean="0">
                <a:solidFill>
                  <a:srgbClr val="FFC000"/>
                </a:solidFill>
              </a:rPr>
              <a:t>    $203.240</a:t>
            </a:r>
          </a:p>
          <a:p>
            <a:r>
              <a:rPr lang="es-CL" sz="3200" b="1" dirty="0" smtClean="0">
                <a:solidFill>
                  <a:srgbClr val="FFC000"/>
                </a:solidFill>
              </a:rPr>
              <a:t>Menos</a:t>
            </a:r>
          </a:p>
          <a:p>
            <a:r>
              <a:rPr lang="es-CL" sz="3200" dirty="0"/>
              <a:t>a.- </a:t>
            </a:r>
            <a:r>
              <a:rPr lang="es-CL" sz="3200" dirty="0" smtClean="0"/>
              <a:t>Costo </a:t>
            </a:r>
            <a:r>
              <a:rPr lang="es-CL" sz="3200" dirty="0"/>
              <a:t>Orden N° 05</a:t>
            </a:r>
            <a:r>
              <a:rPr lang="es-CL" sz="3200" dirty="0" smtClean="0"/>
              <a:t>=             </a:t>
            </a:r>
            <a:r>
              <a:rPr lang="es-CL" sz="3200" dirty="0" smtClean="0">
                <a:solidFill>
                  <a:srgbClr val="FFC000"/>
                </a:solidFill>
              </a:rPr>
              <a:t>$  </a:t>
            </a:r>
            <a:r>
              <a:rPr lang="es-CL" sz="3200" dirty="0" smtClean="0"/>
              <a:t>17.336</a:t>
            </a:r>
            <a:endParaRPr lang="es-CL" sz="3200" dirty="0">
              <a:solidFill>
                <a:srgbClr val="FFC000"/>
              </a:solidFill>
            </a:endParaRPr>
          </a:p>
          <a:p>
            <a:r>
              <a:rPr lang="es-CL" sz="3200" dirty="0"/>
              <a:t>b.- </a:t>
            </a:r>
            <a:r>
              <a:rPr lang="es-CL" sz="3200" dirty="0" smtClean="0"/>
              <a:t>Costo </a:t>
            </a:r>
            <a:r>
              <a:rPr lang="es-CL" sz="3200" dirty="0"/>
              <a:t>Orden N° 06 </a:t>
            </a:r>
            <a:r>
              <a:rPr lang="es-CL" sz="3200" dirty="0" smtClean="0"/>
              <a:t>=           </a:t>
            </a:r>
            <a:r>
              <a:rPr lang="es-CL" sz="3200" dirty="0" smtClean="0">
                <a:solidFill>
                  <a:srgbClr val="FFC000"/>
                </a:solidFill>
              </a:rPr>
              <a:t> $ </a:t>
            </a:r>
            <a:r>
              <a:rPr lang="es-CL" sz="3200" dirty="0" smtClean="0"/>
              <a:t> 61.030</a:t>
            </a:r>
            <a:endParaRPr lang="es-CL" sz="3200" dirty="0">
              <a:solidFill>
                <a:srgbClr val="FFC000"/>
              </a:solidFill>
            </a:endParaRPr>
          </a:p>
          <a:p>
            <a:r>
              <a:rPr lang="es-CL" sz="3200" dirty="0"/>
              <a:t>C.- </a:t>
            </a:r>
            <a:r>
              <a:rPr lang="es-CL" sz="3200" dirty="0" smtClean="0"/>
              <a:t>Costo </a:t>
            </a:r>
            <a:r>
              <a:rPr lang="es-CL" sz="3200" dirty="0"/>
              <a:t>Orden N° 07</a:t>
            </a:r>
            <a:r>
              <a:rPr lang="es-CL" sz="3200" dirty="0" smtClean="0"/>
              <a:t>=             </a:t>
            </a:r>
            <a:r>
              <a:rPr lang="es-CL" sz="3200" dirty="0" smtClean="0">
                <a:solidFill>
                  <a:srgbClr val="FFC000"/>
                </a:solidFill>
              </a:rPr>
              <a:t>$ </a:t>
            </a:r>
            <a:r>
              <a:rPr lang="es-CL" sz="3200" dirty="0" smtClean="0"/>
              <a:t> 67.034</a:t>
            </a:r>
          </a:p>
          <a:p>
            <a:r>
              <a:rPr lang="es-CL" sz="3200" b="1" i="1" u="sng" dirty="0" smtClean="0">
                <a:solidFill>
                  <a:srgbClr val="FFC000"/>
                </a:solidFill>
              </a:rPr>
              <a:t>Costo Total( 05+06+07)=          $145.400</a:t>
            </a:r>
            <a:endParaRPr lang="es-CL" sz="3200" b="1" i="1" u="sng" dirty="0">
              <a:solidFill>
                <a:srgbClr val="FFC000"/>
              </a:solidFill>
            </a:endParaRPr>
          </a:p>
          <a:p>
            <a:endParaRPr lang="es-CL" sz="3200" dirty="0">
              <a:solidFill>
                <a:srgbClr val="FFC000"/>
              </a:solidFill>
            </a:endParaRPr>
          </a:p>
          <a:p>
            <a:r>
              <a:rPr lang="es-CL" sz="3200" b="1" i="1" dirty="0" smtClean="0">
                <a:solidFill>
                  <a:srgbClr val="FFC000"/>
                </a:solidFill>
              </a:rPr>
              <a:t>Utilidad Bruta( ingreso-costo)=       $57.840</a:t>
            </a:r>
          </a:p>
          <a:p>
            <a:r>
              <a:rPr lang="es-CL" sz="3200" b="1" i="1" dirty="0" smtClean="0">
                <a:solidFill>
                  <a:srgbClr val="FFC000"/>
                </a:solidFill>
              </a:rPr>
              <a:t>Menos </a:t>
            </a:r>
            <a:r>
              <a:rPr lang="es-CL" sz="3200" u="sng" dirty="0" smtClean="0">
                <a:solidFill>
                  <a:srgbClr val="FFC000"/>
                </a:solidFill>
              </a:rPr>
              <a:t>Gastos </a:t>
            </a:r>
            <a:r>
              <a:rPr lang="es-CL" sz="3200" u="sng" dirty="0" err="1" smtClean="0">
                <a:solidFill>
                  <a:srgbClr val="FFC000"/>
                </a:solidFill>
              </a:rPr>
              <a:t>Adm</a:t>
            </a:r>
            <a:r>
              <a:rPr lang="es-CL" sz="3200" u="sng" dirty="0" smtClean="0">
                <a:solidFill>
                  <a:srgbClr val="FFC000"/>
                </a:solidFill>
              </a:rPr>
              <a:t>. y Ventas=       $12.000</a:t>
            </a:r>
          </a:p>
          <a:p>
            <a:r>
              <a:rPr lang="es-CL" sz="3200" u="sng" dirty="0" smtClean="0">
                <a:solidFill>
                  <a:srgbClr val="FFC000"/>
                </a:solidFill>
              </a:rPr>
              <a:t>Resultado Neto </a:t>
            </a:r>
            <a:r>
              <a:rPr lang="es-CL" sz="3200" u="sng" dirty="0">
                <a:solidFill>
                  <a:srgbClr val="FFC000"/>
                </a:solidFill>
              </a:rPr>
              <a:t>P</a:t>
            </a:r>
            <a:r>
              <a:rPr lang="es-CL" sz="3200" u="sng" dirty="0" smtClean="0">
                <a:solidFill>
                  <a:srgbClr val="FFC000"/>
                </a:solidFill>
              </a:rPr>
              <a:t>eríodo   =              $45.840 </a:t>
            </a:r>
            <a:endParaRPr lang="es-CL" sz="3200" u="sng" dirty="0">
              <a:solidFill>
                <a:srgbClr val="FFC000"/>
              </a:solidFill>
            </a:endParaRPr>
          </a:p>
          <a:p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2539821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TM03457452[[fn=Celestial]]</Template>
  <TotalTime>246</TotalTime>
  <Words>925</Words>
  <Application>Microsoft Office PowerPoint</Application>
  <PresentationFormat>Panorámica</PresentationFormat>
  <Paragraphs>120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Celestial</vt:lpstr>
      <vt:lpstr>Ejercicio aplicado costos ordenes de trabajo</vt:lpstr>
      <vt:lpstr>concepto</vt:lpstr>
      <vt:lpstr>enunciado</vt:lpstr>
      <vt:lpstr>enunciado</vt:lpstr>
      <vt:lpstr>enunciado</vt:lpstr>
      <vt:lpstr>enunciado</vt:lpstr>
      <vt:lpstr>enunciado</vt:lpstr>
      <vt:lpstr> se pide:</vt:lpstr>
      <vt:lpstr>DESARROLLO Ejercicio aplicado costos ordenes de trabajo</vt:lpstr>
      <vt:lpstr> PASOS:</vt:lpstr>
      <vt:lpstr>Respuesta “a”</vt:lpstr>
      <vt:lpstr>Respuesta “A”</vt:lpstr>
      <vt:lpstr>Respuesta “b”</vt:lpstr>
      <vt:lpstr>Respuesta “b”</vt:lpstr>
      <vt:lpstr>Respuesta “b”</vt:lpstr>
      <vt:lpstr>Respuesta “C”</vt:lpstr>
      <vt:lpstr>Respuesta “C”</vt:lpstr>
      <vt:lpstr>Respuesta “C”</vt:lpstr>
      <vt:lpstr>Respuesta “d”</vt:lpstr>
      <vt:lpstr>Respuesta “C”</vt:lpstr>
      <vt:lpstr>Respuesta “C”</vt:lpstr>
      <vt:lpstr>Respuesta “d”</vt:lpstr>
      <vt:lpstr>Respuesta “d”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Ejercicio aplicado costos ordenes de trabajo</dc:title>
  <dc:creator>Usuario</dc:creator>
  <cp:lastModifiedBy>Usuario</cp:lastModifiedBy>
  <cp:revision>45</cp:revision>
  <dcterms:created xsi:type="dcterms:W3CDTF">2016-09-07T12:13:44Z</dcterms:created>
  <dcterms:modified xsi:type="dcterms:W3CDTF">2016-09-07T19:51:04Z</dcterms:modified>
</cp:coreProperties>
</file>