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75" r:id="rId6"/>
    <p:sldId id="276" r:id="rId7"/>
    <p:sldId id="277" r:id="rId8"/>
    <p:sldId id="278" r:id="rId9"/>
    <p:sldId id="268" r:id="rId10"/>
    <p:sldId id="270" r:id="rId11"/>
    <p:sldId id="264" r:id="rId12"/>
    <p:sldId id="391" r:id="rId13"/>
    <p:sldId id="392" r:id="rId14"/>
    <p:sldId id="395" r:id="rId15"/>
    <p:sldId id="393" r:id="rId16"/>
    <p:sldId id="394" r:id="rId17"/>
    <p:sldId id="279" r:id="rId18"/>
    <p:sldId id="265" r:id="rId19"/>
    <p:sldId id="280" r:id="rId20"/>
    <p:sldId id="281" r:id="rId21"/>
    <p:sldId id="282" r:id="rId22"/>
    <p:sldId id="283" r:id="rId23"/>
    <p:sldId id="284" r:id="rId24"/>
    <p:sldId id="267" r:id="rId25"/>
    <p:sldId id="262" r:id="rId26"/>
    <p:sldId id="289" r:id="rId27"/>
    <p:sldId id="386"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5" r:id="rId43"/>
    <p:sldId id="306" r:id="rId44"/>
    <p:sldId id="308" r:id="rId45"/>
    <p:sldId id="315" r:id="rId46"/>
    <p:sldId id="318" r:id="rId47"/>
    <p:sldId id="263" r:id="rId48"/>
    <p:sldId id="388" r:id="rId49"/>
    <p:sldId id="389" r:id="rId50"/>
    <p:sldId id="390" r:id="rId51"/>
    <p:sldId id="288" r:id="rId52"/>
    <p:sldId id="387" r:id="rId53"/>
    <p:sldId id="285" r:id="rId54"/>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265530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1120379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137257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482887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4130987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3931168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1037815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139397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3457964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928524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34019507-08EC-435F-83F6-EDF2002243D0}" type="datetimeFigureOut">
              <a:rPr lang="es-CL" smtClean="0"/>
              <a:t>03-10-2019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5F5C0EE-BEB1-4C00-AA35-4ADA533AD088}" type="slidenum">
              <a:rPr lang="es-CL" smtClean="0"/>
              <a:t>‹Nº›</a:t>
            </a:fld>
            <a:endParaRPr lang="es-CL"/>
          </a:p>
        </p:txBody>
      </p:sp>
    </p:spTree>
    <p:extLst>
      <p:ext uri="{BB962C8B-B14F-4D97-AF65-F5344CB8AC3E}">
        <p14:creationId xmlns:p14="http://schemas.microsoft.com/office/powerpoint/2010/main" val="3907294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019507-08EC-435F-83F6-EDF2002243D0}" type="datetimeFigureOut">
              <a:rPr lang="es-CL" smtClean="0"/>
              <a:t>03-10-2019</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F5C0EE-BEB1-4C00-AA35-4ADA533AD088}" type="slidenum">
              <a:rPr lang="es-CL" smtClean="0"/>
              <a:t>‹Nº›</a:t>
            </a:fld>
            <a:endParaRPr lang="es-CL"/>
          </a:p>
        </p:txBody>
      </p:sp>
    </p:spTree>
    <p:extLst>
      <p:ext uri="{BB962C8B-B14F-4D97-AF65-F5344CB8AC3E}">
        <p14:creationId xmlns:p14="http://schemas.microsoft.com/office/powerpoint/2010/main" val="286937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s://www.youtube.com/watch?v=XsULq1X9uqs" TargetMode="External"/><Relationship Id="rId2" Type="http://schemas.openxmlformats.org/officeDocument/2006/relationships/hyperlink" Target="https://www.youtube.com/watch?v=Va7aLgEUcpo" TargetMode="External"/><Relationship Id="rId1" Type="http://schemas.openxmlformats.org/officeDocument/2006/relationships/slideLayout" Target="../slideLayouts/slideLayout2.xml"/><Relationship Id="rId5" Type="http://schemas.openxmlformats.org/officeDocument/2006/relationships/hyperlink" Target="https://www.youtube.com/watch?v=YI5YIJF_4FM" TargetMode="External"/><Relationship Id="rId4" Type="http://schemas.openxmlformats.org/officeDocument/2006/relationships/hyperlink" Target="https://www.youtube.com/watch?v=cdhD_qztUT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sz="5400" b="1" dirty="0" smtClean="0"/>
              <a:t>EDUCACIÓN CÍVICA</a:t>
            </a:r>
            <a:endParaRPr lang="es-CL" sz="5400" b="1" dirty="0"/>
          </a:p>
        </p:txBody>
      </p:sp>
      <p:sp>
        <p:nvSpPr>
          <p:cNvPr id="3" name="2 Subtítulo"/>
          <p:cNvSpPr>
            <a:spLocks noGrp="1"/>
          </p:cNvSpPr>
          <p:nvPr>
            <p:ph type="subTitle" idx="1"/>
          </p:nvPr>
        </p:nvSpPr>
        <p:spPr/>
        <p:txBody>
          <a:bodyPr/>
          <a:lstStyle/>
          <a:p>
            <a:r>
              <a:rPr lang="es-CL" b="1" dirty="0" smtClean="0"/>
              <a:t>U.T.3</a:t>
            </a:r>
          </a:p>
          <a:p>
            <a:r>
              <a:rPr lang="es-CL" b="1" dirty="0" smtClean="0"/>
              <a:t>ENFOQUE DE GÉNERO</a:t>
            </a:r>
            <a:endParaRPr lang="es-CL" b="1" dirty="0"/>
          </a:p>
        </p:txBody>
      </p:sp>
      <p:pic>
        <p:nvPicPr>
          <p:cNvPr id="4" name="Picture 5" descr="ESCUDO ESNAVAL"/>
          <p:cNvPicPr>
            <a:picLocks noChangeAspect="1" noChangeArrowheads="1"/>
          </p:cNvPicPr>
          <p:nvPr/>
        </p:nvPicPr>
        <p:blipFill>
          <a:blip r:embed="rId2">
            <a:clrChange>
              <a:clrFrom>
                <a:srgbClr val="FFFFFF"/>
              </a:clrFrom>
              <a:clrTo>
                <a:srgbClr val="FFFFFF">
                  <a:alpha val="0"/>
                </a:srgbClr>
              </a:clrTo>
            </a:clrChange>
            <a:lum bright="-30000" contrast="42000"/>
            <a:grayscl/>
            <a:extLst>
              <a:ext uri="{28A0092B-C50C-407E-A947-70E740481C1C}">
                <a14:useLocalDpi xmlns:a14="http://schemas.microsoft.com/office/drawing/2010/main" val="0"/>
              </a:ext>
            </a:extLst>
          </a:blip>
          <a:srcRect/>
          <a:stretch>
            <a:fillRect/>
          </a:stretch>
        </p:blipFill>
        <p:spPr bwMode="auto">
          <a:xfrm>
            <a:off x="0" y="0"/>
            <a:ext cx="2016125"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044745" y="606315"/>
            <a:ext cx="4572000" cy="646331"/>
          </a:xfrm>
          <a:prstGeom prst="rect">
            <a:avLst/>
          </a:prstGeom>
        </p:spPr>
        <p:txBody>
          <a:bodyPr>
            <a:spAutoFit/>
          </a:bodyPr>
          <a:lstStyle/>
          <a:p>
            <a:r>
              <a:rPr lang="es-CL" altLang="es-CL" b="1" dirty="0" smtClean="0"/>
              <a:t>ESCUELA NAVAL ARTURO PRAT</a:t>
            </a:r>
          </a:p>
          <a:p>
            <a:r>
              <a:rPr lang="es-CL" altLang="es-CL" b="1" dirty="0" smtClean="0"/>
              <a:t>CÁTEDRA DE DERECHO</a:t>
            </a:r>
            <a:endParaRPr lang="es-ES" altLang="es-CL" b="1" dirty="0"/>
          </a:p>
        </p:txBody>
      </p:sp>
    </p:spTree>
    <p:extLst>
      <p:ext uri="{BB962C8B-B14F-4D97-AF65-F5344CB8AC3E}">
        <p14:creationId xmlns:p14="http://schemas.microsoft.com/office/powerpoint/2010/main" val="2820519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OBJETIVOS DE LA UNIDAD</a:t>
            </a:r>
            <a:endParaRPr lang="es-CL" dirty="0"/>
          </a:p>
        </p:txBody>
      </p:sp>
      <p:sp>
        <p:nvSpPr>
          <p:cNvPr id="3" name="2 Marcador de contenido"/>
          <p:cNvSpPr>
            <a:spLocks noGrp="1"/>
          </p:cNvSpPr>
          <p:nvPr>
            <p:ph idx="1"/>
          </p:nvPr>
        </p:nvSpPr>
        <p:spPr/>
        <p:txBody>
          <a:bodyPr>
            <a:normAutofit/>
          </a:bodyPr>
          <a:lstStyle/>
          <a:p>
            <a:pPr algn="just"/>
            <a:r>
              <a:rPr lang="es-CL" dirty="0" smtClean="0"/>
              <a:t>Comprender  los elementos centrales del enfoque de género en pos de su internalización en el quehacer diario y profesional.</a:t>
            </a:r>
          </a:p>
          <a:p>
            <a:pPr algn="just"/>
            <a:endParaRPr lang="es-CL" dirty="0" smtClean="0"/>
          </a:p>
          <a:p>
            <a:pPr algn="just"/>
            <a:r>
              <a:rPr lang="es-CL" dirty="0" smtClean="0"/>
              <a:t>Elaborar  tesis sobre relación entre derechos humanos e igualdad de género.</a:t>
            </a:r>
          </a:p>
          <a:p>
            <a:endParaRPr lang="es-CL" dirty="0"/>
          </a:p>
        </p:txBody>
      </p:sp>
    </p:spTree>
    <p:extLst>
      <p:ext uri="{BB962C8B-B14F-4D97-AF65-F5344CB8AC3E}">
        <p14:creationId xmlns:p14="http://schemas.microsoft.com/office/powerpoint/2010/main" val="16040488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764704"/>
            <a:ext cx="8229600" cy="1143000"/>
          </a:xfrm>
        </p:spPr>
        <p:txBody>
          <a:bodyPr>
            <a:normAutofit fontScale="90000"/>
          </a:bodyPr>
          <a:lstStyle/>
          <a:p>
            <a:r>
              <a:rPr lang="es-CL" dirty="0" smtClean="0"/>
              <a:t>CONTENIDOS.</a:t>
            </a:r>
            <a:br>
              <a:rPr lang="es-CL" dirty="0" smtClean="0"/>
            </a:br>
            <a:endParaRPr lang="es-CL" dirty="0"/>
          </a:p>
        </p:txBody>
      </p:sp>
      <p:sp>
        <p:nvSpPr>
          <p:cNvPr id="3" name="2 Marcador de contenido"/>
          <p:cNvSpPr>
            <a:spLocks noGrp="1"/>
          </p:cNvSpPr>
          <p:nvPr>
            <p:ph idx="1"/>
          </p:nvPr>
        </p:nvSpPr>
        <p:spPr/>
        <p:txBody>
          <a:bodyPr>
            <a:normAutofit/>
          </a:bodyPr>
          <a:lstStyle/>
          <a:p>
            <a:pPr marL="0" indent="0" algn="just">
              <a:buNone/>
            </a:pPr>
            <a:r>
              <a:rPr lang="es-CL" dirty="0" smtClean="0"/>
              <a:t>1.-</a:t>
            </a:r>
            <a:r>
              <a:rPr lang="es-CL" sz="3600" dirty="0" smtClean="0"/>
              <a:t>	GÉNERO.</a:t>
            </a:r>
          </a:p>
          <a:p>
            <a:pPr marL="0" indent="0" algn="just">
              <a:buNone/>
            </a:pPr>
            <a:endParaRPr lang="es-CL" sz="3600" dirty="0" smtClean="0"/>
          </a:p>
          <a:p>
            <a:pPr marL="0" indent="0" algn="just">
              <a:buNone/>
            </a:pPr>
            <a:r>
              <a:rPr lang="es-CL" dirty="0" smtClean="0"/>
              <a:t>a.-	Concepto y significado de género.</a:t>
            </a:r>
          </a:p>
          <a:p>
            <a:pPr marL="0" indent="0" algn="just">
              <a:buNone/>
            </a:pPr>
            <a:r>
              <a:rPr lang="es-CL" dirty="0" smtClean="0"/>
              <a:t>b.-	Los roles y estereotipos.</a:t>
            </a:r>
          </a:p>
          <a:p>
            <a:pPr marL="0" indent="0" algn="just">
              <a:buNone/>
            </a:pPr>
            <a:r>
              <a:rPr lang="es-CL" dirty="0" smtClean="0"/>
              <a:t>c.-	La transversalización de género.</a:t>
            </a:r>
          </a:p>
          <a:p>
            <a:pPr marL="900113" indent="-900113" algn="just">
              <a:buNone/>
            </a:pPr>
            <a:r>
              <a:rPr lang="es-CL" dirty="0" smtClean="0"/>
              <a:t>d.-	Relación entre derechos humanos e igualdad de género.</a:t>
            </a:r>
          </a:p>
          <a:p>
            <a:endParaRPr lang="es-CL" dirty="0"/>
          </a:p>
        </p:txBody>
      </p:sp>
    </p:spTree>
    <p:extLst>
      <p:ext uri="{BB962C8B-B14F-4D97-AF65-F5344CB8AC3E}">
        <p14:creationId xmlns:p14="http://schemas.microsoft.com/office/powerpoint/2010/main" val="36108840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1143000"/>
          </a:xfrm>
        </p:spPr>
        <p:txBody>
          <a:bodyPr>
            <a:normAutofit/>
          </a:bodyPr>
          <a:lstStyle/>
          <a:p>
            <a:r>
              <a:rPr lang="es-CL" u="sng" dirty="0" smtClean="0"/>
              <a:t>a. CONCEPTO </a:t>
            </a:r>
            <a:r>
              <a:rPr lang="es-CL" u="sng" dirty="0"/>
              <a:t>DE GÉNERO</a:t>
            </a:r>
            <a:endParaRPr lang="es-CL" dirty="0"/>
          </a:p>
        </p:txBody>
      </p:sp>
      <p:sp>
        <p:nvSpPr>
          <p:cNvPr id="3" name="2 Marcador de contenido"/>
          <p:cNvSpPr>
            <a:spLocks noGrp="1"/>
          </p:cNvSpPr>
          <p:nvPr>
            <p:ph idx="1"/>
          </p:nvPr>
        </p:nvSpPr>
        <p:spPr>
          <a:xfrm>
            <a:off x="357158" y="1447800"/>
            <a:ext cx="8429684" cy="4572000"/>
          </a:xfrm>
        </p:spPr>
        <p:txBody>
          <a:bodyPr>
            <a:normAutofit fontScale="92500" lnSpcReduction="10000"/>
          </a:bodyPr>
          <a:lstStyle/>
          <a:p>
            <a:r>
              <a:rPr lang="es-CL" dirty="0"/>
              <a:t>La ambigüedad del término: </a:t>
            </a:r>
            <a:r>
              <a:rPr lang="es-CL" dirty="0" err="1"/>
              <a:t>Gender</a:t>
            </a:r>
            <a:r>
              <a:rPr lang="es-CL" dirty="0"/>
              <a:t> v/s Género (Literario, tela, taxonomía)</a:t>
            </a:r>
          </a:p>
          <a:p>
            <a:r>
              <a:rPr lang="es-CL" dirty="0"/>
              <a:t>Género </a:t>
            </a:r>
            <a:r>
              <a:rPr lang="es-CL" dirty="0" smtClean="0"/>
              <a:t>solo </a:t>
            </a:r>
            <a:r>
              <a:rPr lang="es-CL" dirty="0"/>
              <a:t>relativo a las Mujeres.</a:t>
            </a:r>
          </a:p>
          <a:p>
            <a:r>
              <a:rPr lang="es-CL" dirty="0"/>
              <a:t>Concepto central en la teoría feminista.</a:t>
            </a:r>
          </a:p>
          <a:p>
            <a:r>
              <a:rPr lang="es-CL" dirty="0"/>
              <a:t>Debate sobre el papel de la mujer en la sociedad.</a:t>
            </a:r>
          </a:p>
          <a:p>
            <a:r>
              <a:rPr lang="es-CL" dirty="0"/>
              <a:t>Resulta amenazante para el pensamiento religioso (lo natural, lo divino)</a:t>
            </a:r>
          </a:p>
          <a:p>
            <a:r>
              <a:rPr lang="es-CL" dirty="0"/>
              <a:t>Género como un sistema de relaciones culturales entre los sexos.</a:t>
            </a:r>
          </a:p>
          <a:p>
            <a:endParaRPr lang="es-CL" dirty="0"/>
          </a:p>
        </p:txBody>
      </p:sp>
    </p:spTree>
    <p:extLst>
      <p:ext uri="{BB962C8B-B14F-4D97-AF65-F5344CB8AC3E}">
        <p14:creationId xmlns:p14="http://schemas.microsoft.com/office/powerpoint/2010/main" val="42682852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274638"/>
            <a:ext cx="8786842" cy="922114"/>
          </a:xfrm>
        </p:spPr>
        <p:txBody>
          <a:bodyPr>
            <a:noAutofit/>
          </a:bodyPr>
          <a:lstStyle/>
          <a:p>
            <a:pPr algn="ctr"/>
            <a:r>
              <a:rPr lang="es-CL" sz="3600" i="1" dirty="0"/>
              <a:t>“Emergencia del concepto de Género”</a:t>
            </a:r>
          </a:p>
        </p:txBody>
      </p:sp>
      <p:sp>
        <p:nvSpPr>
          <p:cNvPr id="3" name="2 Marcador de contenido"/>
          <p:cNvSpPr>
            <a:spLocks noGrp="1"/>
          </p:cNvSpPr>
          <p:nvPr>
            <p:ph idx="1"/>
          </p:nvPr>
        </p:nvSpPr>
        <p:spPr>
          <a:xfrm>
            <a:off x="357158" y="1447800"/>
            <a:ext cx="8329642" cy="4572000"/>
          </a:xfrm>
        </p:spPr>
        <p:txBody>
          <a:bodyPr>
            <a:normAutofit fontScale="92500" lnSpcReduction="10000"/>
          </a:bodyPr>
          <a:lstStyle/>
          <a:p>
            <a:pPr algn="just"/>
            <a:r>
              <a:rPr lang="es-CL" dirty="0"/>
              <a:t>La visión de “género” se ha vuelto bastante de moda en los discursos académicos y políticos.</a:t>
            </a:r>
          </a:p>
          <a:p>
            <a:pPr algn="just"/>
            <a:r>
              <a:rPr lang="es-CL" dirty="0"/>
              <a:t>Este constructo emerge del feminismo de los años ‘60 en Estados Unidos y Gran Bretaña, a partir de una investigación que desarrollan John Money y Robert </a:t>
            </a:r>
            <a:r>
              <a:rPr lang="es-CL" dirty="0" err="1"/>
              <a:t>Stoller</a:t>
            </a:r>
            <a:r>
              <a:rPr lang="es-CL" dirty="0"/>
              <a:t>.</a:t>
            </a:r>
          </a:p>
          <a:p>
            <a:pPr algn="just"/>
            <a:r>
              <a:rPr lang="es-CL" dirty="0"/>
              <a:t>Si bien la categoría de “género” como unidad de análisis, aparece en el marco de la teoría feminista, en Chile en cambio, entre más se habla de “género”, menos se habla de feminismo. </a:t>
            </a:r>
          </a:p>
        </p:txBody>
      </p:sp>
    </p:spTree>
    <p:extLst>
      <p:ext uri="{BB962C8B-B14F-4D97-AF65-F5344CB8AC3E}">
        <p14:creationId xmlns:p14="http://schemas.microsoft.com/office/powerpoint/2010/main" val="19180699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para sufragistas ingle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4048125" cy="29718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ultado de imagen para sufragistas ingles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43918"/>
            <a:ext cx="2381250" cy="343852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Resultado de imagen para feminismo en ch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3501008"/>
            <a:ext cx="4439700" cy="3086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9833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0809" y="-710418"/>
            <a:ext cx="7772400" cy="1131910"/>
          </a:xfrm>
        </p:spPr>
        <p:txBody>
          <a:bodyPr>
            <a:normAutofit fontScale="90000"/>
          </a:bodyPr>
          <a:lstStyle/>
          <a:p>
            <a:r>
              <a:rPr lang="es-CL" i="1" u="sng" dirty="0"/>
              <a:t/>
            </a:r>
            <a:br>
              <a:rPr lang="es-CL" i="1" u="sng" dirty="0"/>
            </a:br>
            <a:r>
              <a:rPr lang="es-CL" i="1" u="sng" dirty="0"/>
              <a:t/>
            </a:r>
            <a:br>
              <a:rPr lang="es-CL" i="1" u="sng" dirty="0"/>
            </a:br>
            <a:r>
              <a:rPr lang="es-CL" i="1" u="sng" dirty="0"/>
              <a:t/>
            </a:r>
            <a:br>
              <a:rPr lang="es-CL" i="1" u="sng" dirty="0"/>
            </a:br>
            <a:r>
              <a:rPr lang="es-CL" i="1" u="sng" dirty="0"/>
              <a:t/>
            </a:r>
            <a:br>
              <a:rPr lang="es-CL" i="1" u="sng" dirty="0"/>
            </a:br>
            <a:r>
              <a:rPr lang="es-CL" sz="3600" i="1" dirty="0"/>
              <a:t> AUTORAS QUE SE APROXIMARON AL CONCEPTO DE GÉNERO</a:t>
            </a:r>
            <a:endParaRPr lang="es-CL" sz="3600" dirty="0"/>
          </a:p>
        </p:txBody>
      </p:sp>
      <p:sp>
        <p:nvSpPr>
          <p:cNvPr id="3" name="2 Marcador de contenido"/>
          <p:cNvSpPr>
            <a:spLocks noGrp="1"/>
          </p:cNvSpPr>
          <p:nvPr>
            <p:ph idx="1"/>
          </p:nvPr>
        </p:nvSpPr>
        <p:spPr>
          <a:xfrm>
            <a:off x="285720" y="1447800"/>
            <a:ext cx="4786346" cy="2838456"/>
          </a:xfrm>
        </p:spPr>
        <p:txBody>
          <a:bodyPr>
            <a:normAutofit fontScale="85000" lnSpcReduction="10000"/>
          </a:bodyPr>
          <a:lstStyle/>
          <a:p>
            <a:pPr algn="just"/>
            <a:endParaRPr lang="es-CL" dirty="0"/>
          </a:p>
          <a:p>
            <a:pPr algn="just"/>
            <a:r>
              <a:rPr lang="es-CL" dirty="0"/>
              <a:t>Margaret Mead. Antropóloga Norteamericana</a:t>
            </a:r>
          </a:p>
          <a:p>
            <a:pPr algn="just"/>
            <a:endParaRPr lang="es-CL" dirty="0"/>
          </a:p>
          <a:p>
            <a:pPr algn="just"/>
            <a:r>
              <a:rPr lang="es-CL" dirty="0"/>
              <a:t>Simone de Beauvoir. Filósofa Francesa</a:t>
            </a:r>
          </a:p>
        </p:txBody>
      </p:sp>
      <p:sp>
        <p:nvSpPr>
          <p:cNvPr id="5124" name="AutoShape 4" descr="data:image/jpeg;base64,/9j/4AAQSkZJRgABAQAAAQABAAD/2wCEAAkGBxQTEhQUEhQWFhUUFx8bFxcYFxwdHRwaGh4YHBgfFxwYHiggIBolHRccIjEhJikrLi4uFx8zODMsNygtLisBCgoKDg0OGxAQGywkICQsLCwsLCwsLCwsLCwsLCwsLCwsLCwsLCwsLCwsLCwsLCwsLCwsLCwsLCwsLCwsLCwsLP/AABEIAMoA+QMBIgACEQEDEQH/xAAcAAABBQEBAQAAAAAAAAAAAAAFAQIDBAYHAAj/xABHEAACAgAFAgQDBAcFBgMJAAABAgMRAAQSITEFQRMiUWEGMnEUgZGhByNCUrHB8BVi0eHxJDNTcoKSFlTSNUNjk6SywuLj/8QAGQEAAwEBAQAAAAAAAAAAAAAAAAECAwQF/8QAJBEAAgICAwABBQEBAAAAAAAAAAECEQMhEjFBIgQTMlGBYaH/2gAMAwEAAhEDEQA/AN8t4eIt/bECke4xYHb6Y5GyaEKVthwP5Y8yd/TDogMSNI8VwxkF84lP88OrEvsqiFXobnnDSbGJpIe4rEDA77dsUJ6EJoc4ljO1Nt3vEIW9qI374mC1WGwJI1oG8MnU3tiZISxAHH+mLiZbGctFoH7BWJ7AkgHsBv8AwwP6P1Txr4DVdA35Tdave14xf+Jxoy0hU0TQv61f5YxH6OgWnzIBGyR8HayZD/A4V6stI3YN3iMx7c4tJBwW2NbjD3UDgYnmhqNA5dtjv3wrvfrixLlg3G2+I/sx+tH8cHJENMg3748FJHJxMkZHIxMsO2K5KhcWyssXG+LMfGHRRADCYlSsqMaFx44S8evA2UNIwoOG6sOOCwFAx4jHmw1ThAO1YjfDsewANbjFbWfQ4tXj14sCksYHG47YlU7/AOGHiMH5Th4j09ucaKSMBQNt/wAMI0eLMSWB/PDim2JckXx0VDzRvElb8HDzl7Ivti3HHXbEylY1FkCQenHbFiPLgehw8D7jjxkrE2XQ05ZfTn2xTzmVC8DFtXPc4Rnu++GmJop5R9J39MEQ4PG+K/gXz6YsQQD04wpPwEqOa/ph6i0ehQfKqg6R66hd/wDTt9+KP6H81rzGeAWto2+m1V/ljM/pF6o0k06lvM0jKLF6VFj7hQxqf0FxD7PmZP2jMFN86VRa/jeLkqxNjXdHSyf9MKz+2F0+mEdD+GOSjQr6v6rbEjCwOMRBjeJApxVAInfvhytXbCkbViDNS0BZFf1z9+F6ImY7cYhbEaSnj8sSFsaRJPAYTDgce04oRCMLqxJpwmHQDsIceIx4DCASsew52oXiMtgAjnkrfFL7Y3p+WL8yWMU/APqcVYF/LoAe5+/D3Um8NQ+2LMX8MNmKQ9OKxInexhhvnC6vvxlbNV0PIwrjbDTLYxErWcNDHOo2F4867b4cThLwwEIwqrWwwox4YnsBGPrhUkN71Xb6e+HAXt+eGtvgrYHBPjvozHMZjTd6m30VrsngnaqoXeNB+gnMELmsu2+kq4PpflIv7hjZfFvgvJpzCx6YY9ZaWivmJABDbdu2/GOX5z9IMMOfhfKCoUYLKdIUOh2alHYcj6DFKcsl4kv74aKMUuTZ3cYZKMSQuGAZTYYAg+oO4I+owwpVnGSVBdkIFbnkd/rh0cn0w5q9DhowxM9KR3OIRGDziaccVv8AhhiC/bCoExPDA2+/DQxwvHtjw3w0xMbh2PUMevGif6JGk48BhThBh2A4jHsLhjHAwFJxHIt4deEc4QCjEfi49KcM2xjLJTKouyR1VYkVTzhZTsKrChR3x0WZ8Rwv2wxvu2wrj0w0L+eChp+EtenGGgbYexx5jt7fzwqGeRr57cY8344ZHhwG+FKICjD9G+ERcOvCboBqxjfDKOJUwxlo3hoGcr/TvHHJHAispzCknwwbdoz7D+8LGOQD4flUjxU03+yefvHb78d7/SD0YllzKbEjS5HO16dxv3P4Y5znso+rzAepve/X78dEMqj8UHC9m/8A0Pda15Y5V2uSD5bO5iPy/wDbx7Csb2Q7fy+mPnTJdSkyM8U8YGpG3AoEqfmB9iP4DH0L0rqCZiGOaIgrKoZT6X2PuODjDJFt2vSuj0OrQC66WoalBsA9wDQv61iVVFb4fqwE+IOsiI+Eh89W3sKP86/HEcQ7CMo+703wyKQWQCD94xkuoP8ArEXUz+IpbUoNUKuibut9sB87l99Suw+hN4lNS6Cjo0gwnhn6Y5rF8RZnL8v4iA8Nuf8ALGt6H8YwZmlsJL+4x5I/cPc96wSi6sEHG+uG4UH1w28JS8ChwJ9MJhQcKTjUkUYa45wkjHthpPbDsDxXYYYUN4lArDJVJ4wgECDCbf0MPOww3Sfb8P8APGE1sqywzjbEiNsfWtvp64oPe3HtiWEP6/ljr4pGNk68e+JPExXGre6rt7+v0x4qe5wwLSPuPfEoT3semKiEjEqHfB0UmSswGEDYikYnfCjUBfrhJhInDYQviGz3HOFJwhc0SM2G6rw0b98Ib9sAXZHncr4sbxkbMPz5/jjmvX+j7sbPl4RaJJ76mOwH1x1GNzsdvbGd+LcuRbgCm2LVuB3A+uFZcHs5L1zpZMbgBUAFkrvfszHt7bDGr/RL14ZeKLLzGlzBuO6oOTuB7N/HA/rUiiLwqIUmyPUe/wBcZ/qmZKxLKq6fDrwwdqo2Nj9MadqirPole2OVdY/9plJDzKoJ/u339P8ATG6+HutfasvFOFK6xZUggqe49xffGd/Sf0hZIRmwAJIGFj98cD/qBN4z40mmEeyR81HCVlOza2WidlDadQFDf5RX1OOd9X6t+slXUNKymjqpgD6bEV9+J5eqhlVpLEokB87DcadJse/88COoZQCR6zEIY7lbWt+QPNV745Pp8bhNuTOycG10R53qJ3ClWHa969yULfwH3YEt1c2QaRhw304rDs2hVt/DJXYaWHfjj2vvgTLPvTjUPruB7Nf8cenCKkjmlFx7OqfBv6SbKw5utR2WT8K1eo355x07WOQbB+/HzZ0D4bnzb6MsCyAi5SNKrY3snv7DH0N0rLLHGkdkhFC360KxhmxRi9GaZeWS8OJwigDjCS4itAKThBiMYcgN7nAIc+Eqzzh5GK5Qg7cXgAmk4xDfviSa6wzVjKfYHgPc/di4r7VeB0Nt3/r78TKDW39fTHY0YFsv6Vh17Yqouxv7v88SkfjhdBZMX42+/Hi/bEKg+vHOELm+2+JasaZZHF4aklYjWU2Rt7Yjs/164aiVdltnwxjt/HFYSen9fTCiXcA3ZF7dhvV/hgaIJ1fDXlxEku39Vhwe+O38cSNEsbe2FzcPiIVO/p9RipDLv25wQhkXvhNGsTlnU8mwlJdQXJO3ZR2rGU+LQniQROTojBll33IukUfXgY6X8bZeUZmFoSBHJs9izft6fwxyXN3Jn82z2RC1VsfkNL9wq8Xij8rH4H/0efFWdTOxwzNcMp3iNeQN8unuosilvjGu/Sr8UpAoyrRSMXpyd1TbgB+TxuF3xybxmjy0kxLeNmWCob81A2xFccgY6l+jHrpmy65fPETEqWjMgDEoL1KSbJKijZrnnF5IquQLs5lDn53RzDFloEStb6VLC+LZ9TfgMV3LMtvn05/ZD378IMb1vh2LLQZ1yFPj0qItk86gos7k3z7Yb0n4d6ZJH4jIUo08TN8rD5t/m598Yv6qMb1o61gb3ZjH6KzRCQZh39Fa6+u5/q8CY42idST4ZVr1fNVb8d/pjfdezmXoLBQRWqhxttv7Yy/Vcv4zLFFRdiQPoAT/ACwYc8pfkOcEtI6R+h0D7Bffx3vt+7zjcqN9sZv9HGRMORiUrp1Fmo82WPNbcVjS1vgluTZyOrEcb3iRmGHCsNeLA+hCM49/wwnb78PAwpxIHg5w1rv29cLqw7VWABkvGK2s+mH5jMbDynnFfxT6HEyVsAPBnCg80ljbmhpDcFji0mdlsKSp817g3XqMVZmbRp2JZW1eWyqjdQL5qqG3fCdPnAW5Ap0yHwwo4BFAN+N46HkXZlxLheRxavQsjcXuOdXpQ7YIyTr4VEkupHmG2+3P93FdACS2o+YUU2qweRXc8b71iCTNhSao6bAC7kkVYb8sTystJD831CUC1UecBge1d7GxP+mHNmX1EbsO4BG3uD7en54pZ/NKdDHUxtgI/wBkCiOauuNx/LAuAgeIrITLuQNXC+gbgkD+WBFUGouojfV5aYpbEbNXp7+nth2d6nfksjcbWPUffxuPrgRN0sFjd18yqTutg3qB7/lxiHMZU3YRmvlgy35abWB6VtihUFzntQLCyRQA7blfmrgbfniaDOMe/Pcm9t+Ddc33wPiTeMxh9IOuyRVtsyN9L1ffiAZnwVLrGoJdQVBDAAgfJXF3wR35xPIvignJ1FrYgNQ/asV93bFZuoS/LeogDtQsdwPpV/XAvP8AUJAJInQMeyiqregTX02GLbLTqCFEhAKFxRNWDwe3pY54xDlsOKRJH1OQDzcFqoVQ/es+npiXJdTkume9uNtt9iK5vjAyKJ4WcTuotaqvLv6NwG332rE+SmZ5BG0RsKQSFAAKm9m1AlQOQBvfbDTHQTz+ZaVaBJCnUv8AEgd+Lxx/Opp6hnUSv1wJQ/8AMykfxOOj5DOlpQY47CMVLF7VdICgqSAbI37d8ZP49yZgzmXzoUFJSEfYVqA+7cg3ftjXG1yolrQIeUSTsxGqPLgQQLQ80jGjXryT+HphDLmGz0cWVkKtFSNIlUuuhJ9UA7d6OK+fm8Ccql1lUkcHbeWTbUe37S/hi78G9FeSGU+J4cJc+JKPmZUFuF9R2521E79tnSVkJ2RdU6VO6L4ZkkIkbzLIClXtpGrZxQv2IwVWIvHHAkEyrDzKXQm2Opy4Ukbnte2GwfEeSZpdUGrLJpWOMKO1jWeDZoD7hhuc+OowhiyuXMS1Wo1sCd6Axx5FkfxUT0MUo92BpZVRXar1uaP0IAr2PrihnJ2YllJR14INc+hHqLxfz3UoWiUKN1WuPpz74q5bp7yp4p/VQgbyONv+gcscaY0/UTkmjp/wj8cQPDHCgOuKMBk2B8tAkXsfrffGg/8AEQ/cN6b3K1Z4Fi98cJ6PnYctOJVDSRr5WugW1c0OwFX7467lfBpPDB/WqCNq1Lse57DY4MsVB/4cUfkwvD8RSG/1FD18QdjXYYs5XrTvdoB3r29j3wCGXhVWBINbqo/DY8i/bDp5zSmNvF0q1hRTKB+9XIvb32xlyT6NODDcnXQOVN1dWPUD+eFl63RA07ntYvGf3ZUfda28xAA9Sg4N77XW+IM3nYVcMPOCCQgUnQfcgEDetu3ve0uVC4mlHWtgdNX6kf1/phH6y3KgV+P8MJl44Hj0PszW3mG1t9f5euBeX8pZWQgJwdiNvQc7+vG4xKnfQOLXaC/9q8al49D3xH/bB/dP4HASfMstgAmyB6hfrv6Ht64l8R/3Dh8iQ5H1RJyQ8egBiCSOAOCCPmB5GL+UyWXh0sx2cGmZthW5r7jjA/bpI9IhMQiWQRsCDa3yzMG/gK98O+NOstBCNNsw80deYaxsCKPI13ghyeVQrs3ljgsXJPo2U0G7GMlgp7DsePc+xxmutJpKokepXYlqNGwbb79r+44MfC3WBmqLXEF207AahuClcWDdb3eLfWEiSizKHlJKpY1F2J0aR9NvoMKMZQdIzlFKmgJkYpp3XwXNKhXQwoVwCewP484q9Zikipoxc/iBAfUHVr/JQLxosrmPBZSvflO9E8euof1zit1/rUUsiqikMTSuykBjuSobs3lxpjyc20vCsuNxr/TP5+JdbMVYeSyDVnajRZqBJ/Z9x64TpsYljhXx3dnvzAFVCqF1Bj/n684pvnwyFWRkdWKkcmNiSeKBKMN7PcXhuZyU0uho/NIEHiFVJJI2tgdia5Pt6WDs0SkSZ6dv94yxhtwh/b0g1TA+mnn/AExbS2X9WYwp2kkZQg1ahqsttpG1e5GJ8osRaKIsXcnSWBOlWUEhdJvubq+2HZ7NlS0R8IMSiirp2bUwAXfhY9z6n2xlNtfiVFJvZpej/DwC6llVmN2QNX3XeKPxR0nRHcvAYaGAs6uwUc2eKwMy/UHg0IsgWUKA2xYsVUbbCuxPfFXx5M0zt4361SAYnDFUPqNxuRdAYwUObuWmVOCT+LsWKMeLptqIuJbFmgpIYnatWr8cT5abUCzGnhkBsEtasACBxROrj298BvClSSLQS0TTgMoUhkYiiBfY/SjeLedy+iUlKXznxS5PhhNtJTi27HfY/TG9ENFufISSsQrOixiywAKkbsuncGyNuMWM/HHnFfKyI0aSqwid9jrQggqB3o361YxBFkI4pDIZQJnRQ2/JW5EKfv7AAhffYcYvK7I5aSQBZGVkIUkhzsRpI1CxteJetodHGJsiyfaY5aEiqif9jpqP00C79MdH+GY/smTjMrVUWo6hsDIWNAfSgcL8U9IimpwSr6D4kjLQaIAECjWqTYrp58xxP1KLxHp/lBW17Dyih+R2xcs3NJEOFbOffEUUEMpcRvEcwgaOOxQUk3I31Kmk9Rf0zmXj8R6jBsmlQCyT7VjpXxr8NtnZoHQqiqhSRidwAfLS8nbEnTunrlyseXQKOGkPzN7sf5DjG/3Fxv0UW7YO6B8LpDpOZAeU7rHyEv8AerYtgH8c/rc60cspjVR5SyHSLs+UINlHF0ecdEg6MEvl29T6/XAT4k65kkXw8wUnK8RKNVHv5+FPHfEY5PlYS6pswHwv8PPmXDHyxKfM5HP90DuSMdFToSrqaGaaKyRpDBk37FX7X6HFX4YkVoD4cLQpqJCNZu6sgncjjfGhhO2kfU7/AI/nZxOfJJsUEkCZ2zMKh2jWbQtAxOePeKW6+qsPocQ/DXxR4jfZzA6cksSC+7DZVCi1BO4vjFH4362EPhAkv+6vzf8AUewrGKHV5Y5FkQhWUhhRP4Xf3H64UMHJXRfOtHZs5EEc/qywYlWTlR6tXAsVYxFCpjhVWCadI1NRCj02uxY78Yu9AyiZ6OPNkkCRBaA0NQJDWediCMF850qwFHDMAV9VPP5DHHmlKPXfpVGTXMBn0WD5dQZT5ueK1cgbVtxeHymTTqUoWJ4kNLINwqh65s/K3584XqmV8NwhCDyliRzpXi1FnsR9B7HA2fNFGjpj4atbq53IcbLq+RvQA77gY0x1JWhzdstozSx6JNIf9yNuAPRh9P8AXEfie0v4t/6MJ0TpryShi1RF+E4kUE7MN9NeoO9cY3X9i5f/AIQ/72/xxE8sU6WxUYc3Ibj0lGXyE0PM21He99t+9cXgeskk2YlZqWCBVRlUVqdfOQNvXn3rFyVp9cKhkZpNljQAqHBJZth2PHv9Dg3/AOFpcvFEp3FlnP8AeJ1kH3LUPpeO+c/twtdnPJ8/4Co8wzVInlZP2QQBqDMgv8CAfUe+HZhYzMxHmlibU9hi4Vh5iAdqQ80OMSdCjDZ3MQn5I40BocMdbHn3OJ01apA3zRWN73Wxe531b2PY4zUl0i4ScuwTN1SdBKBIpKSWsl0NDHYk3YrUObsA9wabD1CZ0jQurrXk0RlTrBIRmNbg7HVxs3reI+r9OgimfQXOhNZiAJ1xnlkJ+ahZKG+SRxhM/n3Z5HhXwxHEAgUXHIqgMFUj5Gri9j3vGqrwttsIZ7qgciOlaVgDKdzZBIpSDVLp3FmsRfFHUIohFCuppWWlWJqokuS4oE7MoHNUR2GLvRpIZvMqrEQraV134oAIdwwrykFT2Ng7YG5XpK5oam3WRyQ7gRsKFKIXTYxEqoo0TRrneKTeyk9FzO5pPCfUsskiqZWMeoGzs3mqjsSNvww/pvgSaJBG0XhxABZQSdT2RuaJIRdmB/bxBqoxxxIxZno+bYcavCYGiRVkDsTtti7kPiJZGzca2GhDMzt8h0lUj0V5ttI/EjESCJUTrk0UbLGmo8JQ8tMBTA7W13ud7GKua6rMXMMTi3VdLlB86qdQP7Wu+ARYrnfCTEukk7ESrLDf2bZZAo50KPMDZslsV6ZppZpIfDjKqnqATtFIzftHYagNxz6YqhXsdJHmo1zDMw0yKA5sg6mC+GyWPJZIFEbbV2wSmyyyOYzMDPGpVfNfluxrUADkkXvd4HzIxkkGclikEKB5DHqoq1hFazvIpXULu1sHgYoHK+FHC6yjMyu5YZcrX6t1Yg+TziiNQU1xxh8b9Bs0ubzuXQ+EWfUEH+zkX5q8jw66awbGx3U4LZvqwVSWeqjVzrjOlb/ZJXcE70NyCOcYvKHMzyZYtEDNGyCWEkL+qIGiRdR1eUN5h2oY94M8uZzEL5jLqsjkqEJLaUagBpJ0nf5GPZsTKAnJon+L8g8HTpTGw8KaXVqPzFQGNqOFBsepN9sWOh9SZ+nwy0WkKaN99TISt/Tf8sT/AKSZQ+WdRYWEIAKJALk7bc7Io+/3xzvI9Zzn2aOLLgKoYoGUjWzG3IAJ435A784rHj5Q/pLn6b6PqKQX9qkCyPym5cjtSLvivN1qQ7wRCNDxJLfbuIxv+JGMr074fmQ65N5GB3JJPB2BPfGiyeYIQKQRRrb6cXXGKcYxM7YskTZtWR8y8jq1GNZI4l2AslF8xXf1OIZspl8urKmTZbf/AHwV2QiPSSU8Sz+1+zd1grmchCy6pgGqt3RGO4PelP8AphIemyqFbLzFasxBZmHzeizalH+mM3JS0maQ12Dsj8RZcuwjmkl1MApdQqgkXsNIO9Hk9sXpOpMqSOjICBs7kBVJ2BJ/MDuQMZ3q+SzCJZVBbg2yR3qqhTxEFRtdADe/XFDo0yza45mJVaO3LMPS+14txXaAB9Sm82tWZ9R3lYUX9aB4X88DJD+OCPXM0ryEIhUDaib4O1e2B7NyeDjrj0Zvs0Hwl8XzZQhAdUOqym9++kg7HHXsv8Vo6pKkuuMMCdxYbsp7g9scDy5AskE7Vt78fw/LBvoOcky8TTRVeuiSCdgLAIvSQfpY9d8cv1H06m+S0zpw5eKp7R1TPzGV5jIAI6LSyXVOABpr5h2AI5wJbq2qFfsxACEKW06gGJ8olBt9/wB8Gt8N6R8SR5xLEYEq7SJdjw+WKryUujVWDZxDnVJjESQqgNXGTSst7Org3xvRIxgouOmRYYyfxA8ZiaSHU7agYwQrIy8GhY06Tt63gv8A+MD/AOUm/wC9P8cYaRHjPiIspYtQIPlFVaShuAb2fiu+K3i5j/ysn/b/APtifsQ7oOR1noPTsojGWMHXEppTY0DctpUck3yb9qwS/tBpEOgCk/3quKsEXsTxt+BxmlY+Iuj9k2x7ew+p9MW+sdQeeJUh2ZJB4oBGlh799Nc++Ix5Hk7OrNgWN66YE6FlhHmMxITq8Zru+9Hb7hQ+7FjrUQWVJ9RQFdDG/LqIOkv2rtfqBgll+ixwxIzWolY0bJAYnyqxPF0AD67YF9X6tGwny8KCVl2cE0BVajGf2mVqFepwrl9y0jkpLpgzJtvIJAXbLMPDshW8y61CO1gg0ab0v0GBfXEZyjRuIiWLLpAsCRfEAkUnShBHrpO9Vxi10eRphNJmWVYaCiLyqXdAPkIYcgWK/ew9Ms00AhVY4kkQovm/WbjbVHVAVwNXGOq0nY4pshyHQRDDasJJM02mLSCAviipD5t9lBP3nBHr+QZUjeIssUY0yquk6lqhsdq2G/IrBr4RQZWkk1y+DZ1ndtb87X2UVQvnGk6lJkyuppI0utS7eYMCArLyCe30xmsnKWmOeOUVbRznooHhvMuhinmLMhFk/q1KathqbT8tA174s9P60nOWCNsqmZk01p2DSAbsNiCBuCL3GBfTjOc/+rdnylKI9BGnStaAdQosHVQQffBPqHSp5ZEjk8TLZZYC2iPQJGk1D5yo0ts2/G5IxUq6YbQ7NdQ8QTzzSL9lVjHQ20BlZXU+INZZjuO1Dtismfi8FIndGhMIAiIAjldQPkatmHcav2lPfDBlC6tln0vmYqYFg2h1RrUyXsZVHdrBsizeKHVJQ5XLiMSNTaoyCFikbZS1HTeocVttscEVsQ6d4Io11M32hyCYhJpZ0FaA5NqTptNQ5298O/snMRGVcuzQodLogiBZQb8ut9iyg9j7Yf8A2dKmX8zJPIHKgZeJHbLyqDd+KQdJCkEADk12xah6fJ9mknlzTyCN1tgWZYXipgxB3COKVgOPuxfnYC5HqcUTvN4kniqdDySgsmkElvMo0huaB4wPnfLpMjwOpfMzF0ZoywApy5UiuWc7HjFCbp2czjSTVGssba3hU0kkTAHUlXZ7G/b0xUbqatJk41RdMcwAfToYHe1dd96oar81Xio4/SZPQZ+L5xHlpfFPmkcEebSW0jygV7oNvfGd+HOqQQIBTM9nzEdu1HjuNvfG/wAx0yKTXG41GRGXU25Gpa2v5d99u+OcfA2UV55YJhZCmhyAytTV6fd6Y0STiZKXht4/iCGQXtvxe31+/AXqkkusfZ3VFVb8y67Lb9/Ye+CmV+Ho9RU8E0oX+fvgauTKGVomGnXpCtsfKFH8RjNOnotIodO+IM0pV2WOUgmttJ7rdGlO59jisvxk0ZZZA+r5TekgbmxQ7C/yx7qHUEdyVFadthxp/o74zAUeGWfzF229fr/PGsYRltoHJ1QQ611cSKqo2oAliSCDf34FZDPGJ9Q32II9jiqDhjD0xqorozbZamnDMSO5/DHlUH1v+qwc+Cvhk5xn2ZkQUQrAHWw8nIPlB3Jr+OG9d+G58pvIA8d14keoqDZGliQKO3HB7YTlG6LgtWwOj6GI/vC/uN/4/jj00tuQp0qT6mvS/wCvXFVsEujZaNmBdwpHZth7b4p6Fy8JMiiROH1y2psFEr8CTxjoPw8ftZ1xPJC4A1ryGZeGOsX5l29BeMjns7mYtV7qTuVbUN/Q7ED6YZ0X4gSB1mZp3lU1RI06TyDvfF/ljnyxco2uylo6Tmcoq3Wu3FMFuiO4o7KPpWK3/hdPST/50v8A6sacRePCGRvmWwR+0CARv674D/2NP/e/Af448uOf96L4g7MdSaRSylWG5AWqBHO18/XFEZ58u6zopaM/74Dc/WuK2HG+2KXSI7Z/BGpyzvHe7igNQYKAKY7i9gQMO0ST5UM0ZSWA6jCp3OX7EgbhlN1Y7dsd8cSg7XRpL6hyXy7N51T4hMmUWGFVKPYctuCAC+nf18o1cD64wbZQxoI3lZWaRTHMrn9WSKKshPykgHkXtfAs3NDHlPCsh4Zj5gCWETFbA1euncg++JekfB0a5dpZkhkJdi01tXgkar5AZgVAF1W/fBzSMoxdlPNZKKfLsseWlfL5cgxZguqAyKQJCFsMqmuAMElzLIftk8p8DRqWN49JWUjTS0LZdNU5Ju8A+oFx0iEx7NbalZKtXJNh2N3x9143HTuifbumjJZlkE8MalGU6gFN+Cx3+XygEe2M+Nx31Zamou0ZCXq2iEGWRwZ3oKNvOSoIJG/ykfcDWL/xDB4KwiOCOTXS65BWhvltjqANBtifU4yy9I+y5k5fOmRIHcMSCSUdCDZsb6gOR2+mOjy9IGeydx28Ukdqw5scfQggj7saxxRhVeinklPtmW6RXiiDLyaIUJV5IqaNXouSzMwpCRsVHI+7HpOoZbIzalkmzDSL+tBZnANXr08NVXt2bnA34I6tl3lbKeEEEq1pN20kRLW1bUQpFfxwWyfQhBJNmGZzmSWYOuoKI27KB20nfttinjqWxc70EpMqeq5AqZFgzSaQ0jeVZY+AZBdi6PbYr3wB+IekwNHFEzv9o/anjJqcpYYlTzKAt0dzp574ZmFXOJ4oVWL1GH1aQHV2BMgUUFCeYdj6DGUz+ZzazJEqsJGIHB85Q0ri9wa2J9MGNS6CWjZ9LSaMJnJZgdaFXCkVKun9XKwNEGqs7/Lfc4t9B6ovTzq1NIZhpfLFgdTeb5CfJZvlbH7w3wCkizFAyEGbK04UAlJEa0dBFW76WIscjAv4iy0cEcbRa/EQaZYpXEngK4BStPy87G+cHC32Jy0HM7mpg0UoilgDOd/+DsAkZFVpIO7EUQwFYG9c6c0cyzZePcoJJYmCgVtboAxUx6gaKny8VRwZyOemfp5+zyfaJFYXq2JWq8wYDWvawbBAxT6Z0AHLSSWzPIp8OM2piT/3g1HftsOCBffEqTjbZS1QY6Z1cywLmBG8hG8iJRcKuzMFsFlNcrffGD+2KnUEfLqw1sSQSvDljsUPy6Sp3PY3xgjBmTHm5pkJrIZcoh/+IR4Q+8ySsaHpijFko18OVS8DqoKmrsj09bPrik1Dv0TxuW0dBhzWoFXVlvkjkH/p7979sCM+rIjHSXJ4dB34DOpo++18YiyvWUeLXGTUa05JA3rchb3HmF164pyZ+Q2Y7cFTp8O2B0/QXsecTFNkuLiZTN5fSpAlQsfmDWrb8eVgP44pSqiJ86ux2AWyFHcsSOTjSyZhSR4jxyFt7nikjWzd7sDsPX3x7L5uFX8+RypBPz+IxQcelj8R3xupV4S1fRkJAoArf+GH5DJNNIsaVqfYWaH54s9dZGkYxoqi/wBi9NdqsY2v6MOlxeFNm5mWJozUUkh/V8b2O/pse+KyZOMOQRVyoP8ATYAipl8h4fiIhsSA6ZGIBZzvvR8u+42rbEOY+JPDjKZyBEZJB4uVY6hIKJBhFn2sk7bVjM9c+NHYyLlwsd7GUDzGv+HsNIPrzR5xklkO5Pzc2bJOOfHjbVyNpV0uibrUkckjyQxCFGa1QMSAPa+2E6eMuBcwcn0A2/G++Iy/A4+n8axcWTLgb6r9K7+u3GOnyiHFEs3XgCRGhUVVNv8ASx3wLz+eaU22nYV5RWIMxIWbuf446H8D/A41CXOgDvFEx+bYt5vehsuJk4448iEnKSidJ+EM1FB0rKNMwAMKgepY7gADk1+WLf8AauX/AHZfwX/HHOOo5KTMZs2dOXdAFQ2vlFC46FB7F/5Ys/2RD/xs3+D48/7cZLl+zpcEnQXkmSNo8zHGULsqeViEOo1qdV22H8sZPph1zZjO5wyNokEMel9B8xI84G+gIf4jF9480GjVpEEK0Ho6tSn5WJ/dNrQ5/DELSGODNrMP1UjjwrHzzAhlMfchUJJA+nJx2JJKkcrdvZoJZhl8szavGgjeowxKh/EPlDnaiur6Gr2wDcwSkZdZ9AO4jD2sZ7pbAF1J4Yb0ANxWJvh3pgeOZ0zVza0U+IhC+GwbUhjYm0I9N7wdzvSsvFAlQxI0LIVpSHAr5izG2Q36Cu++MuUI6Rok/WD3izckkuT1CFJq1zlCyGqpUBoCQjfn9k/XAr4ahz2qVsiCRl1eEyNIFMzXe2pSDpAJrtfOLXxn8S5IIsC62lYfrBFsqn3Y7k96A2rEvw31aCKNLmhchCV1HS0UpWhQYfKTtZPbF1KK0hwqXZKvTpc5mFfPEsUgP6s+UCRPlAJFlAefQ78MMCM5DK032bIeKEyg1F1kbRfzuortTjbeyL7402W68jLHChj+0upEKs1apAPLqI4vceh4wM6JGJc3PLMCJ7CyZdrAVtl11+0p203uKwra2x0gUegJkZYs4MwJnUmQxqRroEhmo7kG9+K3O4xfk+IYc8p1wzfZ1dRKI2IZQ/yMdPzJqBBU8WDi18XZxEMJkVreVaKkDRJHdgkA0SCprnc3i1keuRJK6imK3rjQANY+bSu1+6WeAV9MHKTjbHSvQsGQkyWYgysawtFO0hIsilFMlsdydLEWRvpxSyHQIxmo2gilhzEZew72rr+yQG3C7/snb0OJTnWkY5xFcxwgSs8jAEFbBBU0SBx94q7wI6VmJM/mZTB4n2GJdWmVlAiXkgG9VDzVR22vjGXzW0xrj6RdLz0uecTaPDmy4YJNeqK9wyshrcqx3s8DFFciFBzMcPhOLV4GYaJ15bSDuNt9HoAw4we+IX8SADJwqZCnhpJGzawmxdWUcswB83e9u2G9M6PDEhy2YBkcqpZHQxypsSjxEndhRFA7gYv7vxv/AISoJsDtkjn/ALIBIYsvoZVTa43Qs1AEgMSD8wF+oxvoI0iRlqwg0D/loKBfPyqPvJ9cY7ok8smach2+y5ckKpbllXQhYfvGySdsaNZyU0seW3Hez6+mFO3oiToG5z4ezD+WJoGWSRXcv5HIUnw9bA01XfF8Yz/xJkp4QNeXkRBZLCpEO/GtapfrWOk9MXUDXJutvf0+gG+LUWZkiOk9+PT6ffiU/wBhGb6Pnv7XTbAVd0P51/W2NB8NZvLlmMmdnyh9UWwy+9HZr7e2OkdSny0rVmstGzfKGZBwffbf6YzfUf0dQSNryjyIOSjL4gIofIRvvfe8dMJxkDm+gbmc0ukeH1nxAdtE0Lcb1fNCsO+DOixSyFDJCzoSSyWUK9i4r1H54CZvMZeByn2AiRNv10rnzDksuwN/gMMPxnmdOmKOGEVR8GPSW3BttzZFfmcU4tqkSmg/mfhcfZHn3d08QmgRYRiq7duL2wGzPUy8ccDHywAqo3AsXbV6knf6Yhl+NcwY/DJ8oqh2NFidX1LH8vTFTp+WmkDzaSYySGdiAC3zUCeT/lhcGl8i+a8K4WwSBx398ML15gOB3/DDpGIr+PYfdisQd1q9+K3NY0SKbokM/l2rbv7egwyLKvK1RoWNcKL/AB9ME+n/AA+5kj8dXiiciyFtgDxS87+/rjeydJbKpE+XjVQtMwV9bMOSZCw08C62IwnJInbAfT/hgQZhY82HVnQNHIFsK6+YLpIoseNJHcY2nUMxEsWmcroOk+JsNJb5SA3yn+77kYB5zOtm0sOwyz1vVOknzKQ37QJ2/wAOcRzTq8sUZMsk11EEoilBXW+oDc7+YLtsbOMJfJ2V4G+q9ZbLtHEYpJFZAxeNbeKiADsNLBqsr23wK/tGP/zv/wBNJ/hhrZ2WAT5aaWVnnIMcpYaQxAtBtSOb27enOA32AfvZr/v/AP6Yz4Q9AI5DqkcoaJvKswqORRtfuOxDdh6n1w+DoMssUcM7gT5ZvLvatEzevGrkC9/lHfFMRgfaaAGmUVQ48p49MaT4VYmaGzdxb33oxVeNJa6MorYV6pI8TgZrM+RmXw1SAKiqUag551b9ieN9sZnqOZCxa0YuI3Z5I2tgY35AF3oDHf0u8O+L8y7RhWdiqz7AkkDZuB2wI+HmP2qAWaLAH3FNsfbFYoaHlC/UMtD9neXLQRmHOIFD6dLQSbBjxY20ki9+RziT4f6SYsuI3yWUmBdtU0pOxXVRNA7GgPv3GKOWFZbPKNlTNSBAOFA10FHYeUceg9MaBnJgztk7KSPY6O2MsjadJmmNJlTJwQSPCViQ+NArs/lLL4ZRVVSN7BqydzWNjL1fJLJCuYYLNIKjlIp9uQ7Dle1nbjuBjk3wWf8Aak/5T/8AZix15A0nUCwDFEUKTvpBFnTfG/pipwt0w9ZtOrfo2eKHNLl5C6TOJUVuY5ARRDn5gVLKe+45xy3JxMcwsUZHjvNRJJAFWDdkGr833Y6v0vPSfYMp+sfcKD5jvuvO+IumZOMdRlIjS7u9I5Ia+2JU3GMm9jjC3Rn+oZwMxy2YZGDREa0DaGDUAU1c0wvV/HC/C3R8vlYZxO+oFB44I2UBmKFVHm39dxth36UBpzcQXYCM0BtW7cYCRf7rInu3iKx9Vptm9R7Yz3KCXVmiSjJmq+GOq5WWeciS5GZvs7KhRQqJrFggeYkEVXAPffAbNTzeMc1l2ePMst6NOrYWKW+UY3xuLPbjG53yxxFfKf1Zsbb6edu+Ot5ZReV25jS/wbGmSCx7RjCXOTRmfh4yyB5swKeVyXGnTegaAdPrd361i1DlmRma/KLr29MGs58491//ADlw2UeUfUfxGJ5XszmqZdy8oVVq+QOOa74t52fURW4r8L9MC89+x/Xph/TfmX6D+eAH0MzEKSo0UlWVP1A9V9wd/uwvScmViRdbWqgWTROmh+eIPifamGx33HP44aMurZdCyqx8FTZAJvSN9++LjdUSFOo9LSePRmFSSq0saDCvRucc3698FGKmhkEg3OgbMAN9yNvwwX6VlUZyGRSPQqDifo/TIWnIaGMjUNiinv8ATGkbTLicxzgCmtiL4Ffnjafom6kqPPEUWQulqrgFdgdQr1I/hi1+lDJRxzReHGiWu+lQL+tDGW6SdMisuxEqURsfxGLyfgM2vxF+jPxHOay0iJlHXWKtipO5AC76QSfWqwxenxZaBZcrAGZfLKzHWY233vkoSNq+hrG+/R8xvNLflE+y9hagmhxuTf34D5mMDqGaQABGje1A2PlvccHffGDm+jSIIznUIJcuJmKqEYLrdDGwkG58Ii9S3VjgVjWR5HL5zIwq6gxyRKGdCVbUObIqwTYxxz4qP6nIDt+sNdr1rjr3wAgGSoAABjQ7DjjCmqjyEZTr/wAMZqN1ggfRDNtqUFhQ4DbbH0vBLpJQD7BniGof7PMDpejytgkrvdXzjcyH/Zm/5TjiHVXP9pvuflHf0AI/PE25IDUfE/SZclAghjEyhiWlYeYLqUgMBVsDwT2xJ/aw/wCGPwH/AK8b/pXmVw24KKTe++n3xzOsHZJ//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solidFill>
                <a:prstClr val="black"/>
              </a:solidFill>
            </a:endParaRPr>
          </a:p>
        </p:txBody>
      </p:sp>
      <p:sp>
        <p:nvSpPr>
          <p:cNvPr id="5126" name="AutoShape 6" descr="data:image/jpeg;base64,/9j/4AAQSkZJRgABAQAAAQABAAD/2wCEAAkGBxQTEhQUEhQWFhUUFx8bFxcYFxwdHRwaGh4YHBgfFxwYHiggIBolHRccIjEhJikrLi4uFx8zODMsNygtLisBCgoKDg0OGxAQGywkICQsLCwsLCwsLCwsLCwsLCwsLCwsLCwsLCwsLCwsLCwsLCwsLCwsLCwsLCwsLCwsLCwsLP/AABEIAMoA+QMBIgACEQEDEQH/xAAcAAABBQEBAQAAAAAAAAAAAAAFAQIDBAYHAAj/xABHEAACAgAFAgQDBAcFBgMJAAABAgMRAAQSITEFQRMiUWEGMnEUgZGhByNCUrHB8BVi0eHxJDNTcoKSFlTSNUNjk6SywuLj/8QAGQEAAwEBAQAAAAAAAAAAAAAAAAECAwQF/8QAJBEAAgICAwABBQEBAAAAAAAAAAECEQMhEjFBIgQTMlGBYaH/2gAMAwEAAhEDEQA/AN8t4eIt/bECke4xYHb6Y5GyaEKVthwP5Y8yd/TDogMSNI8VwxkF84lP88OrEvsqiFXobnnDSbGJpIe4rEDA77dsUJ6EJoc4ljO1Nt3vEIW9qI374mC1WGwJI1oG8MnU3tiZISxAHH+mLiZbGctFoH7BWJ7AkgHsBv8AwwP6P1Txr4DVdA35Tdave14xf+Jxoy0hU0TQv61f5YxH6OgWnzIBGyR8HayZD/A4V6stI3YN3iMx7c4tJBwW2NbjD3UDgYnmhqNA5dtjv3wrvfrixLlg3G2+I/sx+tH8cHJENMg3748FJHJxMkZHIxMsO2K5KhcWyssXG+LMfGHRRADCYlSsqMaFx44S8evA2UNIwoOG6sOOCwFAx4jHmw1ThAO1YjfDsewANbjFbWfQ4tXj14sCksYHG47YlU7/AOGHiMH5Th4j09ucaKSMBQNt/wAMI0eLMSWB/PDim2JckXx0VDzRvElb8HDzl7Ivti3HHXbEylY1FkCQenHbFiPLgehw8D7jjxkrE2XQ05ZfTn2xTzmVC8DFtXPc4Rnu++GmJop5R9J39MEQ4PG+K/gXz6YsQQD04wpPwEqOa/ph6i0ehQfKqg6R66hd/wDTt9+KP6H81rzGeAWto2+m1V/ljM/pF6o0k06lvM0jKLF6VFj7hQxqf0FxD7PmZP2jMFN86VRa/jeLkqxNjXdHSyf9MKz+2F0+mEdD+GOSjQr6v6rbEjCwOMRBjeJApxVAInfvhytXbCkbViDNS0BZFf1z9+F6ImY7cYhbEaSnj8sSFsaRJPAYTDgce04oRCMLqxJpwmHQDsIceIx4DCASsew52oXiMtgAjnkrfFL7Y3p+WL8yWMU/APqcVYF/LoAe5+/D3Um8NQ+2LMX8MNmKQ9OKxInexhhvnC6vvxlbNV0PIwrjbDTLYxErWcNDHOo2F4867b4cThLwwEIwqrWwwox4YnsBGPrhUkN71Xb6e+HAXt+eGtvgrYHBPjvozHMZjTd6m30VrsngnaqoXeNB+gnMELmsu2+kq4PpflIv7hjZfFvgvJpzCx6YY9ZaWivmJABDbdu2/GOX5z9IMMOfhfKCoUYLKdIUOh2alHYcj6DFKcsl4kv74aKMUuTZ3cYZKMSQuGAZTYYAg+oO4I+owwpVnGSVBdkIFbnkd/rh0cn0w5q9DhowxM9KR3OIRGDziaccVv8AhhiC/bCoExPDA2+/DQxwvHtjw3w0xMbh2PUMevGif6JGk48BhThBh2A4jHsLhjHAwFJxHIt4deEc4QCjEfi49KcM2xjLJTKouyR1VYkVTzhZTsKrChR3x0WZ8Rwv2wxvu2wrj0w0L+eChp+EtenGGgbYexx5jt7fzwqGeRr57cY8344ZHhwG+FKICjD9G+ERcOvCboBqxjfDKOJUwxlo3hoGcr/TvHHJHAispzCknwwbdoz7D+8LGOQD4flUjxU03+yefvHb78d7/SD0YllzKbEjS5HO16dxv3P4Y5znso+rzAepve/X78dEMqj8UHC9m/8A0Pda15Y5V2uSD5bO5iPy/wDbx7Csb2Q7fy+mPnTJdSkyM8U8YGpG3AoEqfmB9iP4DH0L0rqCZiGOaIgrKoZT6X2PuODjDJFt2vSuj0OrQC66WoalBsA9wDQv61iVVFb4fqwE+IOsiI+Eh89W3sKP86/HEcQ7CMo+703wyKQWQCD94xkuoP8ArEXUz+IpbUoNUKuibut9sB87l99Suw+hN4lNS6Cjo0gwnhn6Y5rF8RZnL8v4iA8Nuf8ALGt6H8YwZmlsJL+4x5I/cPc96wSi6sEHG+uG4UH1w28JS8ChwJ9MJhQcKTjUkUYa45wkjHthpPbDsDxXYYYUN4lArDJVJ4wgECDCbf0MPOww3Sfb8P8APGE1sqywzjbEiNsfWtvp64oPe3HtiWEP6/ljr4pGNk68e+JPExXGre6rt7+v0x4qe5wwLSPuPfEoT3semKiEjEqHfB0UmSswGEDYikYnfCjUBfrhJhInDYQviGz3HOFJwhc0SM2G6rw0b98Ib9sAXZHncr4sbxkbMPz5/jjmvX+j7sbPl4RaJJ76mOwH1x1GNzsdvbGd+LcuRbgCm2LVuB3A+uFZcHs5L1zpZMbgBUAFkrvfszHt7bDGr/RL14ZeKLLzGlzBuO6oOTuB7N/HA/rUiiLwqIUmyPUe/wBcZ/qmZKxLKq6fDrwwdqo2Nj9MadqirPole2OVdY/9plJDzKoJ/u339P8ATG6+HutfasvFOFK6xZUggqe49xffGd/Sf0hZIRmwAJIGFj98cD/qBN4z40mmEeyR81HCVlOza2WidlDadQFDf5RX1OOd9X6t+slXUNKymjqpgD6bEV9+J5eqhlVpLEokB87DcadJse/88COoZQCR6zEIY7lbWt+QPNV745Pp8bhNuTOycG10R53qJ3ClWHa969yULfwH3YEt1c2QaRhw304rDs2hVt/DJXYaWHfjj2vvgTLPvTjUPruB7Nf8cenCKkjmlFx7OqfBv6SbKw5utR2WT8K1eo355x07WOQbB+/HzZ0D4bnzb6MsCyAi5SNKrY3snv7DH0N0rLLHGkdkhFC360KxhmxRi9GaZeWS8OJwigDjCS4itAKThBiMYcgN7nAIc+Eqzzh5GK5Qg7cXgAmk4xDfviSa6wzVjKfYHgPc/di4r7VeB0Nt3/r78TKDW39fTHY0YFsv6Vh17Yqouxv7v88SkfjhdBZMX42+/Hi/bEKg+vHOELm+2+JasaZZHF4aklYjWU2Rt7Yjs/164aiVdltnwxjt/HFYSen9fTCiXcA3ZF7dhvV/hgaIJ1fDXlxEku39Vhwe+O38cSNEsbe2FzcPiIVO/p9RipDLv25wQhkXvhNGsTlnU8mwlJdQXJO3ZR2rGU+LQniQROTojBll33IukUfXgY6X8bZeUZmFoSBHJs9izft6fwxyXN3Jn82z2RC1VsfkNL9wq8Xij8rH4H/0efFWdTOxwzNcMp3iNeQN8unuosilvjGu/Sr8UpAoyrRSMXpyd1TbgB+TxuF3xybxmjy0kxLeNmWCob81A2xFccgY6l+jHrpmy65fPETEqWjMgDEoL1KSbJKijZrnnF5IquQLs5lDn53RzDFloEStb6VLC+LZ9TfgMV3LMtvn05/ZD378IMb1vh2LLQZ1yFPj0qItk86gos7k3z7Yb0n4d6ZJH4jIUo08TN8rD5t/m598Yv6qMb1o61gb3ZjH6KzRCQZh39Fa6+u5/q8CY42idST4ZVr1fNVb8d/pjfdezmXoLBQRWqhxttv7Yy/Vcv4zLFFRdiQPoAT/ACwYc8pfkOcEtI6R+h0D7Bffx3vt+7zjcqN9sZv9HGRMORiUrp1Fmo82WPNbcVjS1vgluTZyOrEcb3iRmGHCsNeLA+hCM49/wwnb78PAwpxIHg5w1rv29cLqw7VWABkvGK2s+mH5jMbDynnFfxT6HEyVsAPBnCg80ljbmhpDcFji0mdlsKSp817g3XqMVZmbRp2JZW1eWyqjdQL5qqG3fCdPnAW5Ap0yHwwo4BFAN+N46HkXZlxLheRxavQsjcXuOdXpQ7YIyTr4VEkupHmG2+3P93FdACS2o+YUU2qweRXc8b71iCTNhSao6bAC7kkVYb8sTystJD831CUC1UecBge1d7GxP+mHNmX1EbsO4BG3uD7en54pZ/NKdDHUxtgI/wBkCiOauuNx/LAuAgeIrITLuQNXC+gbgkD+WBFUGouojfV5aYpbEbNXp7+nth2d6nfksjcbWPUffxuPrgRN0sFjd18yqTutg3qB7/lxiHMZU3YRmvlgy35abWB6VtihUFzntQLCyRQA7blfmrgbfniaDOMe/Pcm9t+Ddc33wPiTeMxh9IOuyRVtsyN9L1ffiAZnwVLrGoJdQVBDAAgfJXF3wR35xPIvignJ1FrYgNQ/asV93bFZuoS/LeogDtQsdwPpV/XAvP8AUJAJInQMeyiqregTX02GLbLTqCFEhAKFxRNWDwe3pY54xDlsOKRJH1OQDzcFqoVQ/es+npiXJdTkume9uNtt9iK5vjAyKJ4WcTuotaqvLv6NwG332rE+SmZ5BG0RsKQSFAAKm9m1AlQOQBvfbDTHQTz+ZaVaBJCnUv8AEgd+Lxx/Opp6hnUSv1wJQ/8AMykfxOOj5DOlpQY47CMVLF7VdICgqSAbI37d8ZP49yZgzmXzoUFJSEfYVqA+7cg3ftjXG1yolrQIeUSTsxGqPLgQQLQ80jGjXryT+HphDLmGz0cWVkKtFSNIlUuuhJ9UA7d6OK+fm8Ccql1lUkcHbeWTbUe37S/hi78G9FeSGU+J4cJc+JKPmZUFuF9R2521E79tnSVkJ2RdU6VO6L4ZkkIkbzLIClXtpGrZxQv2IwVWIvHHAkEyrDzKXQm2Opy4Ukbnte2GwfEeSZpdUGrLJpWOMKO1jWeDZoD7hhuc+OowhiyuXMS1Wo1sCd6Axx5FkfxUT0MUo92BpZVRXar1uaP0IAr2PrihnJ2YllJR14INc+hHqLxfz3UoWiUKN1WuPpz74q5bp7yp4p/VQgbyONv+gcscaY0/UTkmjp/wj8cQPDHCgOuKMBk2B8tAkXsfrffGg/8AEQ/cN6b3K1Z4Fi98cJ6PnYctOJVDSRr5WugW1c0OwFX7467lfBpPDB/WqCNq1Lse57DY4MsVB/4cUfkwvD8RSG/1FD18QdjXYYs5XrTvdoB3r29j3wCGXhVWBINbqo/DY8i/bDp5zSmNvF0q1hRTKB+9XIvb32xlyT6NODDcnXQOVN1dWPUD+eFl63RA07ntYvGf3ZUfda28xAA9Sg4N77XW+IM3nYVcMPOCCQgUnQfcgEDetu3ve0uVC4mlHWtgdNX6kf1/phH6y3KgV+P8MJl44Hj0PszW3mG1t9f5euBeX8pZWQgJwdiNvQc7+vG4xKnfQOLXaC/9q8al49D3xH/bB/dP4HASfMstgAmyB6hfrv6Ht64l8R/3Dh8iQ5H1RJyQ8egBiCSOAOCCPmB5GL+UyWXh0sx2cGmZthW5r7jjA/bpI9IhMQiWQRsCDa3yzMG/gK98O+NOstBCNNsw80deYaxsCKPI13ghyeVQrs3ljgsXJPo2U0G7GMlgp7DsePc+xxmutJpKokepXYlqNGwbb79r+44MfC3WBmqLXEF207AahuClcWDdb3eLfWEiSizKHlJKpY1F2J0aR9NvoMKMZQdIzlFKmgJkYpp3XwXNKhXQwoVwCewP484q9Zikipoxc/iBAfUHVr/JQLxosrmPBZSvflO9E8euof1zit1/rUUsiqikMTSuykBjuSobs3lxpjyc20vCsuNxr/TP5+JdbMVYeSyDVnajRZqBJ/Z9x64TpsYljhXx3dnvzAFVCqF1Bj/n684pvnwyFWRkdWKkcmNiSeKBKMN7PcXhuZyU0uho/NIEHiFVJJI2tgdia5Pt6WDs0SkSZ6dv94yxhtwh/b0g1TA+mnn/AExbS2X9WYwp2kkZQg1ahqsttpG1e5GJ8osRaKIsXcnSWBOlWUEhdJvubq+2HZ7NlS0R8IMSiirp2bUwAXfhY9z6n2xlNtfiVFJvZpej/DwC6llVmN2QNX3XeKPxR0nRHcvAYaGAs6uwUc2eKwMy/UHg0IsgWUKA2xYsVUbbCuxPfFXx5M0zt4361SAYnDFUPqNxuRdAYwUObuWmVOCT+LsWKMeLptqIuJbFmgpIYnatWr8cT5abUCzGnhkBsEtasACBxROrj298BvClSSLQS0TTgMoUhkYiiBfY/SjeLedy+iUlKXznxS5PhhNtJTi27HfY/TG9ENFufISSsQrOixiywAKkbsuncGyNuMWM/HHnFfKyI0aSqwid9jrQggqB3o361YxBFkI4pDIZQJnRQ2/JW5EKfv7AAhffYcYvK7I5aSQBZGVkIUkhzsRpI1CxteJetodHGJsiyfaY5aEiqif9jpqP00C79MdH+GY/smTjMrVUWo6hsDIWNAfSgcL8U9IimpwSr6D4kjLQaIAECjWqTYrp58xxP1KLxHp/lBW17Dyih+R2xcs3NJEOFbOffEUUEMpcRvEcwgaOOxQUk3I31Kmk9Rf0zmXj8R6jBsmlQCyT7VjpXxr8NtnZoHQqiqhSRidwAfLS8nbEnTunrlyseXQKOGkPzN7sf5DjG/3Fxv0UW7YO6B8LpDpOZAeU7rHyEv8AerYtgH8c/rc60cspjVR5SyHSLs+UINlHF0ecdEg6MEvl29T6/XAT4k65kkXw8wUnK8RKNVHv5+FPHfEY5PlYS6pswHwv8PPmXDHyxKfM5HP90DuSMdFToSrqaGaaKyRpDBk37FX7X6HFX4YkVoD4cLQpqJCNZu6sgncjjfGhhO2kfU7/AI/nZxOfJJsUEkCZ2zMKh2jWbQtAxOePeKW6+qsPocQ/DXxR4jfZzA6cksSC+7DZVCi1BO4vjFH4362EPhAkv+6vzf8AUewrGKHV5Y5FkQhWUhhRP4Xf3H64UMHJXRfOtHZs5EEc/qywYlWTlR6tXAsVYxFCpjhVWCadI1NRCj02uxY78Yu9AyiZ6OPNkkCRBaA0NQJDWediCMF850qwFHDMAV9VPP5DHHmlKPXfpVGTXMBn0WD5dQZT5ueK1cgbVtxeHymTTqUoWJ4kNLINwqh65s/K3584XqmV8NwhCDyliRzpXi1FnsR9B7HA2fNFGjpj4atbq53IcbLq+RvQA77gY0x1JWhzdstozSx6JNIf9yNuAPRh9P8AXEfie0v4t/6MJ0TpryShi1RF+E4kUE7MN9NeoO9cY3X9i5f/AIQ/72/xxE8sU6WxUYc3Ibj0lGXyE0PM21He99t+9cXgeskk2YlZqWCBVRlUVqdfOQNvXn3rFyVp9cKhkZpNljQAqHBJZth2PHv9Dg3/AOFpcvFEp3FlnP8AeJ1kH3LUPpeO+c/twtdnPJ8/4Co8wzVInlZP2QQBqDMgv8CAfUe+HZhYzMxHmlibU9hi4Vh5iAdqQ80OMSdCjDZ3MQn5I40BocMdbHn3OJ01apA3zRWN73Wxe531b2PY4zUl0i4ScuwTN1SdBKBIpKSWsl0NDHYk3YrUObsA9wabD1CZ0jQurrXk0RlTrBIRmNbg7HVxs3reI+r9OgimfQXOhNZiAJ1xnlkJ+ahZKG+SRxhM/n3Z5HhXwxHEAgUXHIqgMFUj5Gri9j3vGqrwttsIZ7qgciOlaVgDKdzZBIpSDVLp3FmsRfFHUIohFCuppWWlWJqokuS4oE7MoHNUR2GLvRpIZvMqrEQraV134oAIdwwrykFT2Ng7YG5XpK5oam3WRyQ7gRsKFKIXTYxEqoo0TRrneKTeyk9FzO5pPCfUsskiqZWMeoGzs3mqjsSNvww/pvgSaJBG0XhxABZQSdT2RuaJIRdmB/bxBqoxxxIxZno+bYcavCYGiRVkDsTtti7kPiJZGzca2GhDMzt8h0lUj0V5ttI/EjESCJUTrk0UbLGmo8JQ8tMBTA7W13ud7GKua6rMXMMTi3VdLlB86qdQP7Wu+ARYrnfCTEukk7ESrLDf2bZZAo50KPMDZslsV6ZppZpIfDjKqnqATtFIzftHYagNxz6YqhXsdJHmo1zDMw0yKA5sg6mC+GyWPJZIFEbbV2wSmyyyOYzMDPGpVfNfluxrUADkkXvd4HzIxkkGclikEKB5DHqoq1hFazvIpXULu1sHgYoHK+FHC6yjMyu5YZcrX6t1Yg+TziiNQU1xxh8b9Bs0ubzuXQ+EWfUEH+zkX5q8jw66awbGx3U4LZvqwVSWeqjVzrjOlb/ZJXcE70NyCOcYvKHMzyZYtEDNGyCWEkL+qIGiRdR1eUN5h2oY94M8uZzEL5jLqsjkqEJLaUagBpJ0nf5GPZsTKAnJon+L8g8HTpTGw8KaXVqPzFQGNqOFBsepN9sWOh9SZ+nwy0WkKaN99TISt/Tf8sT/AKSZQ+WdRYWEIAKJALk7bc7Io+/3xzvI9Zzn2aOLLgKoYoGUjWzG3IAJ435A784rHj5Q/pLn6b6PqKQX9qkCyPym5cjtSLvivN1qQ7wRCNDxJLfbuIxv+JGMr074fmQ65N5GB3JJPB2BPfGiyeYIQKQRRrb6cXXGKcYxM7YskTZtWR8y8jq1GNZI4l2AslF8xXf1OIZspl8urKmTZbf/AHwV2QiPSSU8Sz+1+zd1grmchCy6pgGqt3RGO4PelP8AphIemyqFbLzFasxBZmHzeizalH+mM3JS0maQ12Dsj8RZcuwjmkl1MApdQqgkXsNIO9Hk9sXpOpMqSOjICBs7kBVJ2BJ/MDuQMZ3q+SzCJZVBbg2yR3qqhTxEFRtdADe/XFDo0yza45mJVaO3LMPS+14txXaAB9Sm82tWZ9R3lYUX9aB4X88DJD+OCPXM0ryEIhUDaib4O1e2B7NyeDjrj0Zvs0Hwl8XzZQhAdUOqym9++kg7HHXsv8Vo6pKkuuMMCdxYbsp7g9scDy5AskE7Vt78fw/LBvoOcky8TTRVeuiSCdgLAIvSQfpY9d8cv1H06m+S0zpw5eKp7R1TPzGV5jIAI6LSyXVOABpr5h2AI5wJbq2qFfsxACEKW06gGJ8olBt9/wB8Gt8N6R8SR5xLEYEq7SJdjw+WKryUujVWDZxDnVJjESQqgNXGTSst7Org3xvRIxgouOmRYYyfxA8ZiaSHU7agYwQrIy8GhY06Tt63gv8A+MD/AOUm/wC9P8cYaRHjPiIspYtQIPlFVaShuAb2fiu+K3i5j/ysn/b/APtifsQ7oOR1noPTsojGWMHXEppTY0DctpUck3yb9qwS/tBpEOgCk/3quKsEXsTxt+BxmlY+Iuj9k2x7ew+p9MW+sdQeeJUh2ZJB4oBGlh799Nc++Ix5Hk7OrNgWN66YE6FlhHmMxITq8Zru+9Hb7hQ+7FjrUQWVJ9RQFdDG/LqIOkv2rtfqBgll+ixwxIzWolY0bJAYnyqxPF0AD67YF9X6tGwny8KCVl2cE0BVajGf2mVqFepwrl9y0jkpLpgzJtvIJAXbLMPDshW8y61CO1gg0ab0v0GBfXEZyjRuIiWLLpAsCRfEAkUnShBHrpO9Vxi10eRphNJmWVYaCiLyqXdAPkIYcgWK/ew9Ms00AhVY4kkQovm/WbjbVHVAVwNXGOq0nY4pshyHQRDDasJJM02mLSCAviipD5t9lBP3nBHr+QZUjeIssUY0yquk6lqhsdq2G/IrBr4RQZWkk1y+DZ1ndtb87X2UVQvnGk6lJkyuppI0utS7eYMCArLyCe30xmsnKWmOeOUVbRznooHhvMuhinmLMhFk/q1KathqbT8tA174s9P60nOWCNsqmZk01p2DSAbsNiCBuCL3GBfTjOc/+rdnylKI9BGnStaAdQosHVQQffBPqHSp5ZEjk8TLZZYC2iPQJGk1D5yo0ts2/G5IxUq6YbQ7NdQ8QTzzSL9lVjHQ20BlZXU+INZZjuO1Dtismfi8FIndGhMIAiIAjldQPkatmHcav2lPfDBlC6tln0vmYqYFg2h1RrUyXsZVHdrBsizeKHVJQ5XLiMSNTaoyCFikbZS1HTeocVttscEVsQ6d4Io11M32hyCYhJpZ0FaA5NqTptNQ5298O/snMRGVcuzQodLogiBZQb8ut9iyg9j7Yf8A2dKmX8zJPIHKgZeJHbLyqDd+KQdJCkEADk12xah6fJ9mknlzTyCN1tgWZYXipgxB3COKVgOPuxfnYC5HqcUTvN4kniqdDySgsmkElvMo0huaB4wPnfLpMjwOpfMzF0ZoywApy5UiuWc7HjFCbp2czjSTVGssba3hU0kkTAHUlXZ7G/b0xUbqatJk41RdMcwAfToYHe1dd96oar81Xio4/SZPQZ+L5xHlpfFPmkcEebSW0jygV7oNvfGd+HOqQQIBTM9nzEdu1HjuNvfG/wAx0yKTXG41GRGXU25Gpa2v5d99u+OcfA2UV55YJhZCmhyAytTV6fd6Y0STiZKXht4/iCGQXtvxe31+/AXqkkusfZ3VFVb8y67Lb9/Ye+CmV+Ho9RU8E0oX+fvgauTKGVomGnXpCtsfKFH8RjNOnotIodO+IM0pV2WOUgmttJ7rdGlO59jisvxk0ZZZA+r5TekgbmxQ7C/yx7qHUEdyVFadthxp/o74zAUeGWfzF229fr/PGsYRltoHJ1QQ611cSKqo2oAliSCDf34FZDPGJ9Q32II9jiqDhjD0xqorozbZamnDMSO5/DHlUH1v+qwc+Cvhk5xn2ZkQUQrAHWw8nIPlB3Jr+OG9d+G58pvIA8d14keoqDZGliQKO3HB7YTlG6LgtWwOj6GI/vC/uN/4/jj00tuQp0qT6mvS/wCvXFVsEujZaNmBdwpHZth7b4p6Fy8JMiiROH1y2psFEr8CTxjoPw8ftZ1xPJC4A1ryGZeGOsX5l29BeMjns7mYtV7qTuVbUN/Q7ED6YZ0X4gSB1mZp3lU1RI06TyDvfF/ljnyxco2uylo6Tmcoq3Wu3FMFuiO4o7KPpWK3/hdPST/50v8A6sacRePCGRvmWwR+0CARv674D/2NP/e/Af448uOf96L4g7MdSaRSylWG5AWqBHO18/XFEZ58u6zopaM/74Dc/WuK2HG+2KXSI7Z/BGpyzvHe7igNQYKAKY7i9gQMO0ST5UM0ZSWA6jCp3OX7EgbhlN1Y7dsd8cSg7XRpL6hyXy7N51T4hMmUWGFVKPYctuCAC+nf18o1cD64wbZQxoI3lZWaRTHMrn9WSKKshPykgHkXtfAs3NDHlPCsh4Zj5gCWETFbA1euncg++JekfB0a5dpZkhkJdi01tXgkar5AZgVAF1W/fBzSMoxdlPNZKKfLsseWlfL5cgxZguqAyKQJCFsMqmuAMElzLIftk8p8DRqWN49JWUjTS0LZdNU5Ju8A+oFx0iEx7NbalZKtXJNh2N3x9143HTuifbumjJZlkE8MalGU6gFN+Cx3+XygEe2M+Nx31Zamou0ZCXq2iEGWRwZ3oKNvOSoIJG/ykfcDWL/xDB4KwiOCOTXS65BWhvltjqANBtifU4yy9I+y5k5fOmRIHcMSCSUdCDZsb6gOR2+mOjy9IGeydx28Ukdqw5scfQggj7saxxRhVeinklPtmW6RXiiDLyaIUJV5IqaNXouSzMwpCRsVHI+7HpOoZbIzalkmzDSL+tBZnANXr08NVXt2bnA34I6tl3lbKeEEEq1pN20kRLW1bUQpFfxwWyfQhBJNmGZzmSWYOuoKI27KB20nfttinjqWxc70EpMqeq5AqZFgzSaQ0jeVZY+AZBdi6PbYr3wB+IekwNHFEzv9o/anjJqcpYYlTzKAt0dzp574ZmFXOJ4oVWL1GH1aQHV2BMgUUFCeYdj6DGUz+ZzazJEqsJGIHB85Q0ri9wa2J9MGNS6CWjZ9LSaMJnJZgdaFXCkVKun9XKwNEGqs7/Lfc4t9B6ovTzq1NIZhpfLFgdTeb5CfJZvlbH7w3wCkizFAyEGbK04UAlJEa0dBFW76WIscjAv4iy0cEcbRa/EQaZYpXEngK4BStPy87G+cHC32Jy0HM7mpg0UoilgDOd/+DsAkZFVpIO7EUQwFYG9c6c0cyzZePcoJJYmCgVtboAxUx6gaKny8VRwZyOemfp5+zyfaJFYXq2JWq8wYDWvawbBAxT6Z0AHLSSWzPIp8OM2piT/3g1HftsOCBffEqTjbZS1QY6Z1cywLmBG8hG8iJRcKuzMFsFlNcrffGD+2KnUEfLqw1sSQSvDljsUPy6Sp3PY3xgjBmTHm5pkJrIZcoh/+IR4Q+8ySsaHpijFko18OVS8DqoKmrsj09bPrik1Dv0TxuW0dBhzWoFXVlvkjkH/p7979sCM+rIjHSXJ4dB34DOpo++18YiyvWUeLXGTUa05JA3rchb3HmF164pyZ+Q2Y7cFTp8O2B0/QXsecTFNkuLiZTN5fSpAlQsfmDWrb8eVgP44pSqiJ86ux2AWyFHcsSOTjSyZhSR4jxyFt7nikjWzd7sDsPX3x7L5uFX8+RypBPz+IxQcelj8R3xupV4S1fRkJAoArf+GH5DJNNIsaVqfYWaH54s9dZGkYxoqi/wBi9NdqsY2v6MOlxeFNm5mWJozUUkh/V8b2O/pse+KyZOMOQRVyoP8ATYAipl8h4fiIhsSA6ZGIBZzvvR8u+42rbEOY+JPDjKZyBEZJB4uVY6hIKJBhFn2sk7bVjM9c+NHYyLlwsd7GUDzGv+HsNIPrzR5xklkO5Pzc2bJOOfHjbVyNpV0uibrUkckjyQxCFGa1QMSAPa+2E6eMuBcwcn0A2/G++Iy/A4+n8axcWTLgb6r9K7+u3GOnyiHFEs3XgCRGhUVVNv8ASx3wLz+eaU22nYV5RWIMxIWbuf446H8D/A41CXOgDvFEx+bYt5vehsuJk4448iEnKSidJ+EM1FB0rKNMwAMKgepY7gADk1+WLf8AauX/AHZfwX/HHOOo5KTMZs2dOXdAFQ2vlFC46FB7F/5Ys/2RD/xs3+D48/7cZLl+zpcEnQXkmSNo8zHGULsqeViEOo1qdV22H8sZPph1zZjO5wyNokEMel9B8xI84G+gIf4jF9480GjVpEEK0Ho6tSn5WJ/dNrQ5/DELSGODNrMP1UjjwrHzzAhlMfchUJJA+nJx2JJKkcrdvZoJZhl8szavGgjeowxKh/EPlDnaiur6Gr2wDcwSkZdZ9AO4jD2sZ7pbAF1J4Yb0ANxWJvh3pgeOZ0zVza0U+IhC+GwbUhjYm0I9N7wdzvSsvFAlQxI0LIVpSHAr5izG2Q36Cu++MuUI6Rok/WD3izckkuT1CFJq1zlCyGqpUBoCQjfn9k/XAr4ahz2qVsiCRl1eEyNIFMzXe2pSDpAJrtfOLXxn8S5IIsC62lYfrBFsqn3Y7k96A2rEvw31aCKNLmhchCV1HS0UpWhQYfKTtZPbF1KK0hwqXZKvTpc5mFfPEsUgP6s+UCRPlAJFlAefQ78MMCM5DK032bIeKEyg1F1kbRfzuortTjbeyL7402W68jLHChj+0upEKs1apAPLqI4vceh4wM6JGJc3PLMCJ7CyZdrAVtl11+0p203uKwra2x0gUegJkZYs4MwJnUmQxqRroEhmo7kG9+K3O4xfk+IYc8p1wzfZ1dRKI2IZQ/yMdPzJqBBU8WDi18XZxEMJkVreVaKkDRJHdgkA0SCprnc3i1keuRJK6imK3rjQANY+bSu1+6WeAV9MHKTjbHSvQsGQkyWYgysawtFO0hIsilFMlsdydLEWRvpxSyHQIxmo2gilhzEZew72rr+yQG3C7/snb0OJTnWkY5xFcxwgSs8jAEFbBBU0SBx94q7wI6VmJM/mZTB4n2GJdWmVlAiXkgG9VDzVR22vjGXzW0xrj6RdLz0uecTaPDmy4YJNeqK9wyshrcqx3s8DFFciFBzMcPhOLV4GYaJ15bSDuNt9HoAw4we+IX8SADJwqZCnhpJGzawmxdWUcswB83e9u2G9M6PDEhy2YBkcqpZHQxypsSjxEndhRFA7gYv7vxv/AISoJsDtkjn/ALIBIYsvoZVTa43Qs1AEgMSD8wF+oxvoI0iRlqwg0D/loKBfPyqPvJ9cY7ok8smach2+y5ckKpbllXQhYfvGySdsaNZyU0seW3Hez6+mFO3oiToG5z4ezD+WJoGWSRXcv5HIUnw9bA01XfF8Yz/xJkp4QNeXkRBZLCpEO/GtapfrWOk9MXUDXJutvf0+gG+LUWZkiOk9+PT6ffiU/wBhGb6Pnv7XTbAVd0P51/W2NB8NZvLlmMmdnyh9UWwy+9HZr7e2OkdSny0rVmstGzfKGZBwffbf6YzfUf0dQSNryjyIOSjL4gIofIRvvfe8dMJxkDm+gbmc0ukeH1nxAdtE0Lcb1fNCsO+DOixSyFDJCzoSSyWUK9i4r1H54CZvMZeByn2AiRNv10rnzDksuwN/gMMPxnmdOmKOGEVR8GPSW3BttzZFfmcU4tqkSmg/mfhcfZHn3d08QmgRYRiq7duL2wGzPUy8ccDHywAqo3AsXbV6knf6Yhl+NcwY/DJ8oqh2NFidX1LH8vTFTp+WmkDzaSYySGdiAC3zUCeT/lhcGl8i+a8K4WwSBx398ML15gOB3/DDpGIr+PYfdisQd1q9+K3NY0SKbokM/l2rbv7egwyLKvK1RoWNcKL/AB9ME+n/AA+5kj8dXiiciyFtgDxS87+/rjeydJbKpE+XjVQtMwV9bMOSZCw08C62IwnJInbAfT/hgQZhY82HVnQNHIFsK6+YLpIoseNJHcY2nUMxEsWmcroOk+JsNJb5SA3yn+77kYB5zOtm0sOwyz1vVOknzKQ37QJ2/wAOcRzTq8sUZMsk11EEoilBXW+oDc7+YLtsbOMJfJ2V4G+q9ZbLtHEYpJFZAxeNbeKiADsNLBqsr23wK/tGP/zv/wBNJ/hhrZ2WAT5aaWVnnIMcpYaQxAtBtSOb27enOA32AfvZr/v/AP6Yz4Q9AI5DqkcoaJvKswqORRtfuOxDdh6n1w+DoMssUcM7gT5ZvLvatEzevGrkC9/lHfFMRgfaaAGmUVQ48p49MaT4VYmaGzdxb33oxVeNJa6MorYV6pI8TgZrM+RmXw1SAKiqUag551b9ieN9sZnqOZCxa0YuI3Z5I2tgY35AF3oDHf0u8O+L8y7RhWdiqz7AkkDZuB2wI+HmP2qAWaLAH3FNsfbFYoaHlC/UMtD9neXLQRmHOIFD6dLQSbBjxY20ki9+RziT4f6SYsuI3yWUmBdtU0pOxXVRNA7GgPv3GKOWFZbPKNlTNSBAOFA10FHYeUceg9MaBnJgztk7KSPY6O2MsjadJmmNJlTJwQSPCViQ+NArs/lLL4ZRVVSN7BqydzWNjL1fJLJCuYYLNIKjlIp9uQ7Dle1nbjuBjk3wWf8Aak/5T/8AZix15A0nUCwDFEUKTvpBFnTfG/pipwt0w9ZtOrfo2eKHNLl5C6TOJUVuY5ARRDn5gVLKe+45xy3JxMcwsUZHjvNRJJAFWDdkGr833Y6v0vPSfYMp+sfcKD5jvuvO+IumZOMdRlIjS7u9I5Ia+2JU3GMm9jjC3Rn+oZwMxy2YZGDREa0DaGDUAU1c0wvV/HC/C3R8vlYZxO+oFB44I2UBmKFVHm39dxth36UBpzcQXYCM0BtW7cYCRf7rInu3iKx9Vptm9R7Yz3KCXVmiSjJmq+GOq5WWeciS5GZvs7KhRQqJrFggeYkEVXAPffAbNTzeMc1l2ePMst6NOrYWKW+UY3xuLPbjG53yxxFfKf1Zsbb6edu+Ot5ZReV25jS/wbGmSCx7RjCXOTRmfh4yyB5swKeVyXGnTegaAdPrd361i1DlmRma/KLr29MGs58491//ADlw2UeUfUfxGJ5XszmqZdy8oVVq+QOOa74t52fURW4r8L9MC89+x/Xph/TfmX6D+eAH0MzEKSo0UlWVP1A9V9wd/uwvScmViRdbWqgWTROmh+eIPifamGx33HP44aMurZdCyqx8FTZAJvSN9++LjdUSFOo9LSePRmFSSq0saDCvRucc3698FGKmhkEg3OgbMAN9yNvwwX6VlUZyGRSPQqDifo/TIWnIaGMjUNiinv8ATGkbTLicxzgCmtiL4Ffnjafom6kqPPEUWQulqrgFdgdQr1I/hi1+lDJRxzReHGiWu+lQL+tDGW6SdMisuxEqURsfxGLyfgM2vxF+jPxHOay0iJlHXWKtipO5AC76QSfWqwxenxZaBZcrAGZfLKzHWY233vkoSNq+hrG+/R8xvNLflE+y9hagmhxuTf34D5mMDqGaQABGje1A2PlvccHffGDm+jSIIznUIJcuJmKqEYLrdDGwkG58Ii9S3VjgVjWR5HL5zIwq6gxyRKGdCVbUObIqwTYxxz4qP6nIDt+sNdr1rjr3wAgGSoAABjQ7DjjCmqjyEZTr/wAMZqN1ggfRDNtqUFhQ4DbbH0vBLpJQD7BniGof7PMDpejytgkrvdXzjcyH/Zm/5TjiHVXP9pvuflHf0AI/PE25IDUfE/SZclAghjEyhiWlYeYLqUgMBVsDwT2xJ/aw/wCGPwH/AK8b/pXmVw24KKTe++n3xzOsHZJ//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solidFill>
                <a:prstClr val="black"/>
              </a:solidFill>
            </a:endParaRPr>
          </a:p>
        </p:txBody>
      </p:sp>
      <p:pic>
        <p:nvPicPr>
          <p:cNvPr id="8" name="Picture 2" descr="http://4.bp.blogspot.com/-EYdUeWydFYo/Tox4YJAAxEI/AAAAAAAAABk/QPdXcEzEyXY/s1600/19599-004-51DD6BB6.jpg"/>
          <p:cNvPicPr>
            <a:picLocks noChangeAspect="1" noChangeArrowheads="1"/>
          </p:cNvPicPr>
          <p:nvPr/>
        </p:nvPicPr>
        <p:blipFill>
          <a:blip r:embed="rId2"/>
          <a:srcRect/>
          <a:stretch>
            <a:fillRect/>
          </a:stretch>
        </p:blipFill>
        <p:spPr bwMode="auto">
          <a:xfrm>
            <a:off x="6215074" y="1700808"/>
            <a:ext cx="2494615" cy="3157740"/>
          </a:xfrm>
          <a:prstGeom prst="rect">
            <a:avLst/>
          </a:prstGeom>
          <a:noFill/>
        </p:spPr>
      </p:pic>
      <p:pic>
        <p:nvPicPr>
          <p:cNvPr id="9" name="Picture 2" descr="http://4.bp.blogspot.com/-S7l_93CZX38/T4x7BkaGfwI/AAAAAAAADMA/kb48DnGsmSg/s1600/2.jpg"/>
          <p:cNvPicPr>
            <a:picLocks noChangeAspect="1" noChangeArrowheads="1"/>
          </p:cNvPicPr>
          <p:nvPr/>
        </p:nvPicPr>
        <p:blipFill>
          <a:blip r:embed="rId3"/>
          <a:srcRect/>
          <a:stretch>
            <a:fillRect/>
          </a:stretch>
        </p:blipFill>
        <p:spPr bwMode="auto">
          <a:xfrm>
            <a:off x="2555776" y="4000504"/>
            <a:ext cx="3571900" cy="2560278"/>
          </a:xfrm>
          <a:prstGeom prst="rect">
            <a:avLst/>
          </a:prstGeom>
          <a:noFill/>
        </p:spPr>
      </p:pic>
    </p:spTree>
    <p:extLst>
      <p:ext uri="{BB962C8B-B14F-4D97-AF65-F5344CB8AC3E}">
        <p14:creationId xmlns:p14="http://schemas.microsoft.com/office/powerpoint/2010/main" val="3424858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http://www.myhero.com/images/guest/g43785/hero38095/g43785_u42820_Meade.jpg"/>
          <p:cNvPicPr>
            <a:picLocks noChangeAspect="1" noChangeArrowheads="1"/>
          </p:cNvPicPr>
          <p:nvPr/>
        </p:nvPicPr>
        <p:blipFill>
          <a:blip r:embed="rId2"/>
          <a:srcRect/>
          <a:stretch>
            <a:fillRect/>
          </a:stretch>
        </p:blipFill>
        <p:spPr bwMode="auto">
          <a:xfrm>
            <a:off x="4286248" y="357167"/>
            <a:ext cx="4429127" cy="3421120"/>
          </a:xfrm>
          <a:prstGeom prst="rect">
            <a:avLst/>
          </a:prstGeom>
          <a:noFill/>
        </p:spPr>
      </p:pic>
      <p:pic>
        <p:nvPicPr>
          <p:cNvPr id="27654" name="Picture 6" descr="http://1.bp.blogspot.com/_H42fXs2V488/Sqv6vpBtU0I/AAAAAAAABEA/22FipTDvjLI/s400/mm0050bs.jpg"/>
          <p:cNvPicPr>
            <a:picLocks noChangeAspect="1" noChangeArrowheads="1"/>
          </p:cNvPicPr>
          <p:nvPr/>
        </p:nvPicPr>
        <p:blipFill>
          <a:blip r:embed="rId3"/>
          <a:srcRect/>
          <a:stretch>
            <a:fillRect/>
          </a:stretch>
        </p:blipFill>
        <p:spPr bwMode="auto">
          <a:xfrm>
            <a:off x="1571604" y="3929066"/>
            <a:ext cx="4286280" cy="2561052"/>
          </a:xfrm>
          <a:prstGeom prst="rect">
            <a:avLst/>
          </a:prstGeom>
          <a:noFill/>
        </p:spPr>
      </p:pic>
      <p:sp>
        <p:nvSpPr>
          <p:cNvPr id="5" name="4 CuadroTexto"/>
          <p:cNvSpPr txBox="1"/>
          <p:nvPr/>
        </p:nvSpPr>
        <p:spPr>
          <a:xfrm>
            <a:off x="285720" y="428604"/>
            <a:ext cx="3786214" cy="1938992"/>
          </a:xfrm>
          <a:prstGeom prst="rect">
            <a:avLst/>
          </a:prstGeom>
          <a:noFill/>
        </p:spPr>
        <p:txBody>
          <a:bodyPr wrap="square" rtlCol="0">
            <a:spAutoFit/>
          </a:bodyPr>
          <a:lstStyle/>
          <a:p>
            <a:r>
              <a:rPr lang="es-CL" sz="2400" b="1" dirty="0"/>
              <a:t>MARGARETH MEAD (1901 – 1978)</a:t>
            </a:r>
          </a:p>
          <a:p>
            <a:endParaRPr lang="es-CL" sz="2400" dirty="0"/>
          </a:p>
          <a:p>
            <a:r>
              <a:rPr lang="es-CL" sz="2400" b="1" i="1" dirty="0"/>
              <a:t>“La Sexualidad está marcada por la Cultura”</a:t>
            </a:r>
          </a:p>
        </p:txBody>
      </p:sp>
    </p:spTree>
    <p:extLst>
      <p:ext uri="{BB962C8B-B14F-4D97-AF65-F5344CB8AC3E}">
        <p14:creationId xmlns:p14="http://schemas.microsoft.com/office/powerpoint/2010/main" val="3360427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https://encrypted-tbn1.gstatic.com/images?q=tbn:ANd9GcRtAxgbbbnUGnjP2Hu6hdCuEYSOuQkNVJ2BttiJe3PD4yDcEPBO"/>
          <p:cNvPicPr>
            <a:picLocks noChangeAspect="1" noChangeArrowheads="1"/>
          </p:cNvPicPr>
          <p:nvPr/>
        </p:nvPicPr>
        <p:blipFill>
          <a:blip r:embed="rId2"/>
          <a:srcRect/>
          <a:stretch>
            <a:fillRect/>
          </a:stretch>
        </p:blipFill>
        <p:spPr bwMode="auto">
          <a:xfrm>
            <a:off x="5099508" y="476672"/>
            <a:ext cx="3620642" cy="2643206"/>
          </a:xfrm>
          <a:prstGeom prst="rect">
            <a:avLst/>
          </a:prstGeom>
          <a:noFill/>
        </p:spPr>
      </p:pic>
      <p:pic>
        <p:nvPicPr>
          <p:cNvPr id="28680" name="Picture 8" descr="http://1.bp.blogspot.com/-5G9Nqar0scE/T1jD1cIJQwI/AAAAAAAAAH0/T8jm6rGAB08/s1600/936full-simone-de-beauvoir%255B1%255D.jpg"/>
          <p:cNvPicPr>
            <a:picLocks noChangeAspect="1" noChangeArrowheads="1"/>
          </p:cNvPicPr>
          <p:nvPr/>
        </p:nvPicPr>
        <p:blipFill>
          <a:blip r:embed="rId3"/>
          <a:srcRect/>
          <a:stretch>
            <a:fillRect/>
          </a:stretch>
        </p:blipFill>
        <p:spPr bwMode="auto">
          <a:xfrm>
            <a:off x="357158" y="1052736"/>
            <a:ext cx="4118556" cy="4857784"/>
          </a:xfrm>
          <a:prstGeom prst="rect">
            <a:avLst/>
          </a:prstGeom>
          <a:noFill/>
        </p:spPr>
      </p:pic>
      <p:sp>
        <p:nvSpPr>
          <p:cNvPr id="5" name="4 CuadroTexto"/>
          <p:cNvSpPr txBox="1"/>
          <p:nvPr/>
        </p:nvSpPr>
        <p:spPr>
          <a:xfrm>
            <a:off x="4714876" y="3286124"/>
            <a:ext cx="4071966" cy="1938992"/>
          </a:xfrm>
          <a:prstGeom prst="rect">
            <a:avLst/>
          </a:prstGeom>
          <a:noFill/>
        </p:spPr>
        <p:txBody>
          <a:bodyPr wrap="square" rtlCol="0">
            <a:spAutoFit/>
          </a:bodyPr>
          <a:lstStyle/>
          <a:p>
            <a:r>
              <a:rPr lang="es-CL" sz="2400" b="1" dirty="0"/>
              <a:t>SIMONE DE BEAUVOIR (1908 – 1986)</a:t>
            </a:r>
          </a:p>
          <a:p>
            <a:endParaRPr lang="es-CL" sz="2400" b="1" dirty="0"/>
          </a:p>
          <a:p>
            <a:r>
              <a:rPr lang="es-CL" sz="2400" b="1" i="1" dirty="0"/>
              <a:t>“La Mujer no Nace, la Mujer se Hace”</a:t>
            </a:r>
          </a:p>
        </p:txBody>
      </p:sp>
    </p:spTree>
    <p:extLst>
      <p:ext uri="{BB962C8B-B14F-4D97-AF65-F5344CB8AC3E}">
        <p14:creationId xmlns:p14="http://schemas.microsoft.com/office/powerpoint/2010/main" val="36788922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1143000"/>
          </a:xfrm>
        </p:spPr>
        <p:txBody>
          <a:bodyPr>
            <a:normAutofit/>
          </a:bodyPr>
          <a:lstStyle/>
          <a:p>
            <a:r>
              <a:rPr lang="es-CL" dirty="0"/>
              <a:t>CONCEPTO DE GÉNERO</a:t>
            </a:r>
          </a:p>
        </p:txBody>
      </p:sp>
      <p:sp>
        <p:nvSpPr>
          <p:cNvPr id="3" name="2 Marcador de contenido"/>
          <p:cNvSpPr>
            <a:spLocks noGrp="1"/>
          </p:cNvSpPr>
          <p:nvPr>
            <p:ph idx="1"/>
          </p:nvPr>
        </p:nvSpPr>
        <p:spPr>
          <a:xfrm>
            <a:off x="357158" y="1447800"/>
            <a:ext cx="4718898" cy="4572000"/>
          </a:xfrm>
        </p:spPr>
        <p:txBody>
          <a:bodyPr>
            <a:normAutofit fontScale="92500" lnSpcReduction="10000"/>
          </a:bodyPr>
          <a:lstStyle/>
          <a:p>
            <a:pPr algn="just"/>
            <a:r>
              <a:rPr lang="es-CL" dirty="0"/>
              <a:t>Género como resultado de la producción de normas culturales sobre el comportamiento de los hombres y las mujeres.</a:t>
            </a:r>
          </a:p>
          <a:p>
            <a:pPr algn="just"/>
            <a:r>
              <a:rPr lang="es-CL" dirty="0"/>
              <a:t>Género como aquellos roles asignado a lo femenino y a lo masculino. Representaciones, Prácticas, Guión.</a:t>
            </a:r>
          </a:p>
          <a:p>
            <a:endParaRPr lang="es-CL" dirty="0"/>
          </a:p>
        </p:txBody>
      </p:sp>
      <p:pic>
        <p:nvPicPr>
          <p:cNvPr id="4" name="3 Imagen" descr="http://www.tugentelatina.com/media/images/ImageManager/4/interes_general/temas_reunion_social/Machismo_y_Feminismo.jpg"/>
          <p:cNvPicPr/>
          <p:nvPr/>
        </p:nvPicPr>
        <p:blipFill>
          <a:blip r:embed="rId2"/>
          <a:srcRect/>
          <a:stretch>
            <a:fillRect/>
          </a:stretch>
        </p:blipFill>
        <p:spPr bwMode="auto">
          <a:xfrm>
            <a:off x="5364088" y="2132856"/>
            <a:ext cx="3409616" cy="2232248"/>
          </a:xfrm>
          <a:prstGeom prst="rect">
            <a:avLst/>
          </a:prstGeom>
          <a:noFill/>
          <a:ln w="9525">
            <a:noFill/>
            <a:miter lim="800000"/>
            <a:headEnd/>
            <a:tailEnd/>
          </a:ln>
        </p:spPr>
      </p:pic>
    </p:spTree>
    <p:extLst>
      <p:ext uri="{BB962C8B-B14F-4D97-AF65-F5344CB8AC3E}">
        <p14:creationId xmlns:p14="http://schemas.microsoft.com/office/powerpoint/2010/main" val="33893998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354" t="12083" r="27145" b="8266"/>
          <a:stretch/>
        </p:blipFill>
        <p:spPr bwMode="auto">
          <a:xfrm>
            <a:off x="1043608" y="-387424"/>
            <a:ext cx="7121280" cy="7416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20474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9924" t="19890" r="41889" b="14158"/>
          <a:stretch/>
        </p:blipFill>
        <p:spPr>
          <a:xfrm>
            <a:off x="0" y="190123"/>
            <a:ext cx="6840760" cy="6642477"/>
          </a:xfrm>
          <a:prstGeom prst="rect">
            <a:avLst/>
          </a:prstGeom>
        </p:spPr>
      </p:pic>
    </p:spTree>
    <p:extLst>
      <p:ext uri="{BB962C8B-B14F-4D97-AF65-F5344CB8AC3E}">
        <p14:creationId xmlns:p14="http://schemas.microsoft.com/office/powerpoint/2010/main" val="16874240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52767" t="17516" r="5726" b="16532"/>
          <a:stretch/>
        </p:blipFill>
        <p:spPr>
          <a:xfrm>
            <a:off x="1259632" y="172318"/>
            <a:ext cx="7272808" cy="6497042"/>
          </a:xfrm>
          <a:prstGeom prst="rect">
            <a:avLst/>
          </a:prstGeom>
        </p:spPr>
      </p:pic>
    </p:spTree>
    <p:extLst>
      <p:ext uri="{BB962C8B-B14F-4D97-AF65-F5344CB8AC3E}">
        <p14:creationId xmlns:p14="http://schemas.microsoft.com/office/powerpoint/2010/main" val="28880932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29885" t="10523" r="30267" b="11609"/>
          <a:stretch/>
        </p:blipFill>
        <p:spPr>
          <a:xfrm>
            <a:off x="1403648" y="54324"/>
            <a:ext cx="6192688" cy="6803676"/>
          </a:xfrm>
          <a:prstGeom prst="rect">
            <a:avLst/>
          </a:prstGeom>
        </p:spPr>
      </p:pic>
    </p:spTree>
    <p:extLst>
      <p:ext uri="{BB962C8B-B14F-4D97-AF65-F5344CB8AC3E}">
        <p14:creationId xmlns:p14="http://schemas.microsoft.com/office/powerpoint/2010/main" val="6799573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21775" t="20469" r="50281" b="11610"/>
          <a:stretch/>
        </p:blipFill>
        <p:spPr>
          <a:xfrm>
            <a:off x="1187624" y="-243408"/>
            <a:ext cx="5436096" cy="7428575"/>
          </a:xfrm>
          <a:prstGeom prst="rect">
            <a:avLst/>
          </a:prstGeom>
        </p:spPr>
      </p:pic>
    </p:spTree>
    <p:extLst>
      <p:ext uri="{BB962C8B-B14F-4D97-AF65-F5344CB8AC3E}">
        <p14:creationId xmlns:p14="http://schemas.microsoft.com/office/powerpoint/2010/main" val="22852808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62448" t="20469" r="9046" b="11610"/>
          <a:stretch/>
        </p:blipFill>
        <p:spPr>
          <a:xfrm>
            <a:off x="2051720" y="0"/>
            <a:ext cx="5263368" cy="7050926"/>
          </a:xfrm>
          <a:prstGeom prst="rect">
            <a:avLst/>
          </a:prstGeom>
        </p:spPr>
      </p:pic>
    </p:spTree>
    <p:extLst>
      <p:ext uri="{BB962C8B-B14F-4D97-AF65-F5344CB8AC3E}">
        <p14:creationId xmlns:p14="http://schemas.microsoft.com/office/powerpoint/2010/main" val="1592975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i="1" u="sng" dirty="0" smtClean="0"/>
              <a:t>b. ESTEREOTIPOS </a:t>
            </a:r>
            <a:r>
              <a:rPr lang="es-CL" i="1" u="sng" dirty="0"/>
              <a:t>DE GÉNERO</a:t>
            </a:r>
            <a:endParaRPr lang="es-CL" dirty="0"/>
          </a:p>
        </p:txBody>
      </p:sp>
      <p:sp>
        <p:nvSpPr>
          <p:cNvPr id="3" name="2 Marcador de contenido"/>
          <p:cNvSpPr>
            <a:spLocks noGrp="1"/>
          </p:cNvSpPr>
          <p:nvPr>
            <p:ph idx="1"/>
          </p:nvPr>
        </p:nvSpPr>
        <p:spPr>
          <a:xfrm>
            <a:off x="357158" y="1142984"/>
            <a:ext cx="8429684" cy="5715016"/>
          </a:xfrm>
        </p:spPr>
        <p:txBody>
          <a:bodyPr>
            <a:normAutofit fontScale="85000" lnSpcReduction="10000"/>
          </a:bodyPr>
          <a:lstStyle/>
          <a:p>
            <a:pPr algn="just"/>
            <a:r>
              <a:rPr lang="es-CL" dirty="0"/>
              <a:t>Modelos o patrones de conducta que definen cómo se debe actuar, ser, pensar y relacionarse con el resto de las personas en la sociedad. </a:t>
            </a:r>
          </a:p>
          <a:p>
            <a:pPr algn="just"/>
            <a:r>
              <a:rPr lang="es-CL" dirty="0"/>
              <a:t>Son la construcción de los atributos relacionados con lo femenino y lo masculino.</a:t>
            </a:r>
          </a:p>
          <a:p>
            <a:pPr algn="just"/>
            <a:r>
              <a:rPr lang="es-CL" dirty="0"/>
              <a:t>Las Mujeres deben ser Femeninas: delicadas, cariñosas, educadas, bien vestidas, bien habladas, deben parecer “señoritas” o “damas”.</a:t>
            </a:r>
          </a:p>
          <a:p>
            <a:pPr algn="just"/>
            <a:r>
              <a:rPr lang="es-CL" dirty="0"/>
              <a:t>Los Hombres deben ser Masculinos: fuertes, valientes, protectores, proveedores, agresivos, dominantes.</a:t>
            </a:r>
          </a:p>
          <a:p>
            <a:pPr algn="just"/>
            <a:r>
              <a:rPr lang="es-CL" dirty="0"/>
              <a:t>Estos patrones se reproducen en las prácticas cotidianas de nuestras relaciones sociales, complementado con la educación sexista, la publicidad sexista y los patrones culturales que transmite la familia.</a:t>
            </a:r>
          </a:p>
        </p:txBody>
      </p:sp>
    </p:spTree>
    <p:extLst>
      <p:ext uri="{BB962C8B-B14F-4D97-AF65-F5344CB8AC3E}">
        <p14:creationId xmlns:p14="http://schemas.microsoft.com/office/powerpoint/2010/main" val="30203602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675" t="23332" r="32650" b="9476"/>
          <a:stretch/>
        </p:blipFill>
        <p:spPr bwMode="auto">
          <a:xfrm>
            <a:off x="1763688" y="3926"/>
            <a:ext cx="6109915" cy="6854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780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186766" cy="796908"/>
          </a:xfrm>
        </p:spPr>
        <p:txBody>
          <a:bodyPr>
            <a:normAutofit/>
          </a:bodyPr>
          <a:lstStyle/>
          <a:p>
            <a:r>
              <a:rPr lang="es-CL" dirty="0"/>
              <a:t>ESTEREOTIPOS DE GÉNERO</a:t>
            </a:r>
          </a:p>
        </p:txBody>
      </p:sp>
      <p:sp>
        <p:nvSpPr>
          <p:cNvPr id="3" name="2 Marcador de contenido"/>
          <p:cNvSpPr>
            <a:spLocks noGrp="1"/>
          </p:cNvSpPr>
          <p:nvPr>
            <p:ph idx="1"/>
          </p:nvPr>
        </p:nvSpPr>
        <p:spPr>
          <a:xfrm>
            <a:off x="332412" y="928682"/>
            <a:ext cx="8429684" cy="5715016"/>
          </a:xfrm>
        </p:spPr>
        <p:txBody>
          <a:bodyPr>
            <a:normAutofit/>
          </a:bodyPr>
          <a:lstStyle/>
          <a:p>
            <a:r>
              <a:rPr lang="es-CL" dirty="0"/>
              <a:t>Ejemplo: Educación Superior de las Mujeres y Hombres.</a:t>
            </a:r>
          </a:p>
          <a:p>
            <a:pPr>
              <a:buNone/>
            </a:pPr>
            <a:endParaRPr lang="es-CL" dirty="0"/>
          </a:p>
        </p:txBody>
      </p:sp>
      <p:pic>
        <p:nvPicPr>
          <p:cNvPr id="4" name="3 Imagen" descr="https://encrypted-tbn0.gstatic.com/images?q=tbn:ANd9GcRFq6Wq7BjhradClCs3sJ6wD8vNgpk8UUhTXQrNkQSqjI2sqFC2aw"/>
          <p:cNvPicPr/>
          <p:nvPr/>
        </p:nvPicPr>
        <p:blipFill>
          <a:blip r:embed="rId2"/>
          <a:srcRect/>
          <a:stretch>
            <a:fillRect/>
          </a:stretch>
        </p:blipFill>
        <p:spPr bwMode="auto">
          <a:xfrm>
            <a:off x="357158" y="2071678"/>
            <a:ext cx="2143125" cy="2143125"/>
          </a:xfrm>
          <a:prstGeom prst="rect">
            <a:avLst/>
          </a:prstGeom>
          <a:noFill/>
          <a:ln w="9525">
            <a:noFill/>
            <a:miter lim="800000"/>
            <a:headEnd/>
            <a:tailEnd/>
          </a:ln>
        </p:spPr>
      </p:pic>
      <p:pic>
        <p:nvPicPr>
          <p:cNvPr id="5" name="4 Imagen" descr="http://curriculumvitaeplantilla.es/wp-content/uploads/enfermeras.bmp"/>
          <p:cNvPicPr/>
          <p:nvPr/>
        </p:nvPicPr>
        <p:blipFill>
          <a:blip r:embed="rId3"/>
          <a:srcRect/>
          <a:stretch>
            <a:fillRect/>
          </a:stretch>
        </p:blipFill>
        <p:spPr bwMode="auto">
          <a:xfrm>
            <a:off x="2786050" y="1785926"/>
            <a:ext cx="1609727" cy="2687981"/>
          </a:xfrm>
          <a:prstGeom prst="rect">
            <a:avLst/>
          </a:prstGeom>
          <a:noFill/>
          <a:ln w="9525">
            <a:noFill/>
            <a:miter lim="800000"/>
            <a:headEnd/>
            <a:tailEnd/>
          </a:ln>
        </p:spPr>
      </p:pic>
      <p:pic>
        <p:nvPicPr>
          <p:cNvPr id="6" name="5 Imagen" descr="http://www.blogcdn.com/www.tuvozentuvida.com/media/2009/11/empleo-trabajadora-social-espanol240ms110409.jpg"/>
          <p:cNvPicPr/>
          <p:nvPr/>
        </p:nvPicPr>
        <p:blipFill>
          <a:blip r:embed="rId4"/>
          <a:srcRect/>
          <a:stretch>
            <a:fillRect/>
          </a:stretch>
        </p:blipFill>
        <p:spPr bwMode="auto">
          <a:xfrm>
            <a:off x="4714876" y="2000240"/>
            <a:ext cx="2357454" cy="1785950"/>
          </a:xfrm>
          <a:prstGeom prst="rect">
            <a:avLst/>
          </a:prstGeom>
          <a:noFill/>
          <a:ln w="9525">
            <a:noFill/>
            <a:miter lim="800000"/>
            <a:headEnd/>
            <a:tailEnd/>
          </a:ln>
        </p:spPr>
      </p:pic>
      <p:pic>
        <p:nvPicPr>
          <p:cNvPr id="7" name="6 Imagen" descr="https://encrypted-tbn1.gstatic.com/images?q=tbn:ANd9GcSblFl7IE443vTvr593YjKftkTIax9vzF9JEnPCsqwPV_BhDJduZg"/>
          <p:cNvPicPr/>
          <p:nvPr/>
        </p:nvPicPr>
        <p:blipFill>
          <a:blip r:embed="rId5"/>
          <a:srcRect/>
          <a:stretch>
            <a:fillRect/>
          </a:stretch>
        </p:blipFill>
        <p:spPr bwMode="auto">
          <a:xfrm>
            <a:off x="357158" y="4500570"/>
            <a:ext cx="2466975" cy="1847850"/>
          </a:xfrm>
          <a:prstGeom prst="rect">
            <a:avLst/>
          </a:prstGeom>
          <a:noFill/>
          <a:ln w="9525">
            <a:noFill/>
            <a:miter lim="800000"/>
            <a:headEnd/>
            <a:tailEnd/>
          </a:ln>
        </p:spPr>
      </p:pic>
      <p:pic>
        <p:nvPicPr>
          <p:cNvPr id="8" name="7 Imagen" descr="http://empleosgmv.com/wp-content/uploads/2012/06/doctor.jpg"/>
          <p:cNvPicPr/>
          <p:nvPr/>
        </p:nvPicPr>
        <p:blipFill>
          <a:blip r:embed="rId6" cstate="print"/>
          <a:srcRect/>
          <a:stretch>
            <a:fillRect/>
          </a:stretch>
        </p:blipFill>
        <p:spPr bwMode="auto">
          <a:xfrm>
            <a:off x="3286116" y="4643446"/>
            <a:ext cx="2362802" cy="1695453"/>
          </a:xfrm>
          <a:prstGeom prst="rect">
            <a:avLst/>
          </a:prstGeom>
          <a:noFill/>
          <a:ln w="9525">
            <a:noFill/>
            <a:miter lim="800000"/>
            <a:headEnd/>
            <a:tailEnd/>
          </a:ln>
        </p:spPr>
      </p:pic>
      <p:pic>
        <p:nvPicPr>
          <p:cNvPr id="9" name="8 Imagen" descr="http://i2.wp.com/www.sopitas.com/site/wp-content/uploads/2013/07/ChistesNerd06.jpg"/>
          <p:cNvPicPr/>
          <p:nvPr/>
        </p:nvPicPr>
        <p:blipFill>
          <a:blip r:embed="rId7"/>
          <a:srcRect/>
          <a:stretch>
            <a:fillRect/>
          </a:stretch>
        </p:blipFill>
        <p:spPr bwMode="auto">
          <a:xfrm>
            <a:off x="5983111" y="4429132"/>
            <a:ext cx="2875169" cy="1857388"/>
          </a:xfrm>
          <a:prstGeom prst="rect">
            <a:avLst/>
          </a:prstGeom>
          <a:noFill/>
          <a:ln w="9525">
            <a:noFill/>
            <a:miter lim="800000"/>
            <a:headEnd/>
            <a:tailEnd/>
          </a:ln>
        </p:spPr>
      </p:pic>
    </p:spTree>
    <p:extLst>
      <p:ext uri="{BB962C8B-B14F-4D97-AF65-F5344CB8AC3E}">
        <p14:creationId xmlns:p14="http://schemas.microsoft.com/office/powerpoint/2010/main" val="2630983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ESTEREOTIPOS DE GÉNERO</a:t>
            </a:r>
          </a:p>
        </p:txBody>
      </p:sp>
      <p:sp>
        <p:nvSpPr>
          <p:cNvPr id="3" name="2 Marcador de contenido"/>
          <p:cNvSpPr>
            <a:spLocks noGrp="1"/>
          </p:cNvSpPr>
          <p:nvPr>
            <p:ph idx="1"/>
          </p:nvPr>
        </p:nvSpPr>
        <p:spPr>
          <a:xfrm>
            <a:off x="357158" y="1142984"/>
            <a:ext cx="8429684" cy="5715016"/>
          </a:xfrm>
        </p:spPr>
        <p:txBody>
          <a:bodyPr>
            <a:normAutofit/>
          </a:bodyPr>
          <a:lstStyle/>
          <a:p>
            <a:r>
              <a:rPr lang="es-CL" dirty="0"/>
              <a:t>Ejemplo: Publicidad</a:t>
            </a:r>
          </a:p>
          <a:p>
            <a:pPr>
              <a:buNone/>
            </a:pPr>
            <a:endParaRPr lang="es-CL" dirty="0"/>
          </a:p>
        </p:txBody>
      </p:sp>
      <p:pic>
        <p:nvPicPr>
          <p:cNvPr id="10" name="9 Imagen" descr="https://buenasempresas.files.wordpress.com/2010/06/img_1954.jpg"/>
          <p:cNvPicPr/>
          <p:nvPr/>
        </p:nvPicPr>
        <p:blipFill>
          <a:blip r:embed="rId2"/>
          <a:srcRect/>
          <a:stretch>
            <a:fillRect/>
          </a:stretch>
        </p:blipFill>
        <p:spPr bwMode="auto">
          <a:xfrm>
            <a:off x="357158" y="1714488"/>
            <a:ext cx="3267075" cy="2450306"/>
          </a:xfrm>
          <a:prstGeom prst="rect">
            <a:avLst/>
          </a:prstGeom>
          <a:noFill/>
          <a:ln w="9525">
            <a:noFill/>
            <a:miter lim="800000"/>
            <a:headEnd/>
            <a:tailEnd/>
          </a:ln>
        </p:spPr>
      </p:pic>
      <p:pic>
        <p:nvPicPr>
          <p:cNvPr id="1026" name="Picture 2" descr="http://www.monografias.com/trabajos89/mujer-ideal-publicidades-argentinas/image010.jpg"/>
          <p:cNvPicPr>
            <a:picLocks noChangeAspect="1" noChangeArrowheads="1"/>
          </p:cNvPicPr>
          <p:nvPr/>
        </p:nvPicPr>
        <p:blipFill>
          <a:blip r:embed="rId3"/>
          <a:srcRect/>
          <a:stretch>
            <a:fillRect/>
          </a:stretch>
        </p:blipFill>
        <p:spPr bwMode="auto">
          <a:xfrm>
            <a:off x="4000496" y="1785926"/>
            <a:ext cx="2743200" cy="2095501"/>
          </a:xfrm>
          <a:prstGeom prst="rect">
            <a:avLst/>
          </a:prstGeom>
          <a:noFill/>
        </p:spPr>
      </p:pic>
      <p:pic>
        <p:nvPicPr>
          <p:cNvPr id="12" name="11 Imagen" descr="http://4.bp.blogspot.com/-FG7NszYrXKI/UhPNAYoMm2I/AAAAAAAAKhY/fYIcAg9mDwI/s1600/PEP.jpg"/>
          <p:cNvPicPr/>
          <p:nvPr/>
        </p:nvPicPr>
        <p:blipFill>
          <a:blip r:embed="rId4"/>
          <a:srcRect/>
          <a:stretch>
            <a:fillRect/>
          </a:stretch>
        </p:blipFill>
        <p:spPr bwMode="auto">
          <a:xfrm>
            <a:off x="4143373" y="3988591"/>
            <a:ext cx="4429156" cy="2155053"/>
          </a:xfrm>
          <a:prstGeom prst="rect">
            <a:avLst/>
          </a:prstGeom>
          <a:noFill/>
          <a:ln w="9525">
            <a:noFill/>
            <a:miter lim="800000"/>
            <a:headEnd/>
            <a:tailEnd/>
          </a:ln>
        </p:spPr>
      </p:pic>
      <p:pic>
        <p:nvPicPr>
          <p:cNvPr id="1028" name="Picture 4" descr="http://t0.gstatic.com/images?q=tbn:ANd9GcRkDtBFjZADvMEKNSsvvDpUgB-7ZIOSAmPhUKrEZgtuV05xgnMl4A"/>
          <p:cNvPicPr>
            <a:picLocks noChangeAspect="1" noChangeArrowheads="1"/>
          </p:cNvPicPr>
          <p:nvPr/>
        </p:nvPicPr>
        <p:blipFill>
          <a:blip r:embed="rId5"/>
          <a:srcRect/>
          <a:stretch>
            <a:fillRect/>
          </a:stretch>
        </p:blipFill>
        <p:spPr bwMode="auto">
          <a:xfrm>
            <a:off x="1071538" y="4429132"/>
            <a:ext cx="2281238" cy="2133744"/>
          </a:xfrm>
          <a:prstGeom prst="rect">
            <a:avLst/>
          </a:prstGeom>
          <a:noFill/>
        </p:spPr>
      </p:pic>
    </p:spTree>
    <p:extLst>
      <p:ext uri="{BB962C8B-B14F-4D97-AF65-F5344CB8AC3E}">
        <p14:creationId xmlns:p14="http://schemas.microsoft.com/office/powerpoint/2010/main" val="122694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RELACIONES DE GÉNERO</a:t>
            </a:r>
          </a:p>
        </p:txBody>
      </p:sp>
      <p:sp>
        <p:nvSpPr>
          <p:cNvPr id="3" name="2 Marcador de contenido"/>
          <p:cNvSpPr>
            <a:spLocks noGrp="1"/>
          </p:cNvSpPr>
          <p:nvPr>
            <p:ph idx="1"/>
          </p:nvPr>
        </p:nvSpPr>
        <p:spPr>
          <a:xfrm>
            <a:off x="357158" y="1142984"/>
            <a:ext cx="8429684" cy="1925976"/>
          </a:xfrm>
        </p:spPr>
        <p:txBody>
          <a:bodyPr>
            <a:normAutofit fontScale="77500" lnSpcReduction="20000"/>
          </a:bodyPr>
          <a:lstStyle/>
          <a:p>
            <a:pPr algn="just"/>
            <a:r>
              <a:rPr lang="es-CL" dirty="0"/>
              <a:t>Son las relaciones de dominación, conflicto o igualdad que se establecen entre los géneros en una sociedad determinada. No hay relaciones de género per se, hay relaciones de género socialmente construidas. Se trata de conocer el grado de poder, dominación o equidad en una relación.</a:t>
            </a:r>
          </a:p>
          <a:p>
            <a:pPr marL="0" indent="0" algn="just">
              <a:buNone/>
            </a:pPr>
            <a:endParaRPr lang="es-CL" dirty="0"/>
          </a:p>
        </p:txBody>
      </p:sp>
      <p:pic>
        <p:nvPicPr>
          <p:cNvPr id="4104" name="Picture 8" descr="Resultado de imagen para relaciones de gén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149526"/>
            <a:ext cx="2748204" cy="331236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Resultado de imagen para relaciones de géne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413894"/>
            <a:ext cx="2924175"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5123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ROLES DE GÉNERO</a:t>
            </a:r>
          </a:p>
        </p:txBody>
      </p:sp>
      <p:sp>
        <p:nvSpPr>
          <p:cNvPr id="3" name="2 Marcador de contenido"/>
          <p:cNvSpPr>
            <a:spLocks noGrp="1"/>
          </p:cNvSpPr>
          <p:nvPr>
            <p:ph idx="1"/>
          </p:nvPr>
        </p:nvSpPr>
        <p:spPr>
          <a:xfrm>
            <a:off x="179512" y="1142984"/>
            <a:ext cx="8607330" cy="1709952"/>
          </a:xfrm>
        </p:spPr>
        <p:txBody>
          <a:bodyPr>
            <a:normAutofit fontScale="77500" lnSpcReduction="20000"/>
          </a:bodyPr>
          <a:lstStyle/>
          <a:p>
            <a:pPr algn="just"/>
            <a:r>
              <a:rPr lang="es-CL" dirty="0"/>
              <a:t>Son las actividades, comportamientos y tareas o trabajos que cada cultura asigna a cada sexo. Los roles varían según las diferentes sociedades y a lo largo de la historia, influidos por diversos factores como la economía, la religión o la etnicidad. </a:t>
            </a:r>
          </a:p>
        </p:txBody>
      </p:sp>
      <p:pic>
        <p:nvPicPr>
          <p:cNvPr id="5122" name="Picture 2" descr="Resultado de imagen para roles de gen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924" y="3048929"/>
            <a:ext cx="3115184" cy="239629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esultado de imagen para roles de gene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1385" y="3048929"/>
            <a:ext cx="4515415" cy="255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8829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274638"/>
            <a:ext cx="8186766" cy="796908"/>
          </a:xfrm>
        </p:spPr>
        <p:txBody>
          <a:bodyPr>
            <a:normAutofit/>
          </a:bodyPr>
          <a:lstStyle/>
          <a:p>
            <a:r>
              <a:rPr lang="es-CL" dirty="0"/>
              <a:t>ESTRATIFICACIÓN DE GÉNERO</a:t>
            </a:r>
          </a:p>
        </p:txBody>
      </p:sp>
      <p:sp>
        <p:nvSpPr>
          <p:cNvPr id="3" name="2 Marcador de contenido"/>
          <p:cNvSpPr>
            <a:spLocks noGrp="1"/>
          </p:cNvSpPr>
          <p:nvPr>
            <p:ph idx="1"/>
          </p:nvPr>
        </p:nvSpPr>
        <p:spPr>
          <a:xfrm>
            <a:off x="179512" y="1142984"/>
            <a:ext cx="8607330" cy="2214008"/>
          </a:xfrm>
        </p:spPr>
        <p:txBody>
          <a:bodyPr>
            <a:normAutofit fontScale="77500" lnSpcReduction="20000"/>
          </a:bodyPr>
          <a:lstStyle/>
          <a:p>
            <a:pPr algn="just"/>
            <a:r>
              <a:rPr lang="es-CL" dirty="0"/>
              <a:t>Se refiere a las desigualdades entre hombres y mujeres, reflejando la jerarquización social y la dominación masculina existente en la mayoría de las sociedades. Aunque las prácticas discriminatorias contra las mujeres son muy frecuentes en diversas culturas, el grado de dominación y su intensidad varía dependiendo de la sociedad y de los tiempos.</a:t>
            </a:r>
          </a:p>
        </p:txBody>
      </p:sp>
      <p:pic>
        <p:nvPicPr>
          <p:cNvPr id="4" name="Picture 4" descr="Resultado de imagen para desigualdad de genero en el traba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34" y="3573016"/>
            <a:ext cx="3639918" cy="25867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Resultado de imagen para dominación masculin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0864" y="3729015"/>
            <a:ext cx="3995936" cy="2274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9460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963" y="80963"/>
            <a:ext cx="8218487" cy="669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67615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76672"/>
            <a:ext cx="7772400" cy="1470025"/>
          </a:xfrm>
        </p:spPr>
        <p:txBody>
          <a:bodyPr>
            <a:normAutofit fontScale="90000"/>
          </a:bodyPr>
          <a:lstStyle/>
          <a:p>
            <a:r>
              <a:rPr lang="es-CL" u="sng" dirty="0" smtClean="0"/>
              <a:t>c.LA TRANSVERSALIZACIÓN DE GÉNERO.</a:t>
            </a:r>
            <a:r>
              <a:rPr lang="es-CL" dirty="0" smtClean="0"/>
              <a:t/>
            </a:r>
            <a:br>
              <a:rPr lang="es-CL" dirty="0" smtClean="0"/>
            </a:br>
            <a:endParaRPr lang="es-CL" dirty="0"/>
          </a:p>
        </p:txBody>
      </p:sp>
      <p:sp>
        <p:nvSpPr>
          <p:cNvPr id="4" name="3 Subtítulo"/>
          <p:cNvSpPr>
            <a:spLocks noGrp="1"/>
          </p:cNvSpPr>
          <p:nvPr>
            <p:ph type="subTitle" idx="1"/>
          </p:nvPr>
        </p:nvSpPr>
        <p:spPr>
          <a:xfrm>
            <a:off x="1259632" y="1916832"/>
            <a:ext cx="6400800" cy="1752600"/>
          </a:xfrm>
        </p:spPr>
        <p:txBody>
          <a:bodyPr/>
          <a:lstStyle/>
          <a:p>
            <a:r>
              <a:rPr lang="es-CL" dirty="0" err="1">
                <a:solidFill>
                  <a:schemeClr val="tx1"/>
                </a:solidFill>
              </a:rPr>
              <a:t>Gender</a:t>
            </a:r>
            <a:r>
              <a:rPr lang="es-CL" dirty="0">
                <a:solidFill>
                  <a:schemeClr val="tx1"/>
                </a:solidFill>
              </a:rPr>
              <a:t> </a:t>
            </a:r>
            <a:r>
              <a:rPr lang="es-CL" dirty="0" err="1">
                <a:solidFill>
                  <a:schemeClr val="tx1"/>
                </a:solidFill>
              </a:rPr>
              <a:t>Mainstreaming</a:t>
            </a:r>
            <a:r>
              <a:rPr lang="es-CL" dirty="0">
                <a:solidFill>
                  <a:schemeClr val="tx1"/>
                </a:solidFill>
              </a:rPr>
              <a:t> </a:t>
            </a:r>
            <a:endParaRPr lang="es-CL" dirty="0" smtClean="0">
              <a:solidFill>
                <a:schemeClr val="tx1"/>
              </a:solidFill>
            </a:endParaRPr>
          </a:p>
          <a:p>
            <a:r>
              <a:rPr lang="es-CL" dirty="0" smtClean="0">
                <a:solidFill>
                  <a:schemeClr val="tx1"/>
                </a:solidFill>
              </a:rPr>
              <a:t>¿Qué </a:t>
            </a:r>
            <a:r>
              <a:rPr lang="es-CL" dirty="0">
                <a:solidFill>
                  <a:schemeClr val="tx1"/>
                </a:solidFill>
              </a:rPr>
              <a:t>es la Transversalización del enfoque de </a:t>
            </a:r>
            <a:r>
              <a:rPr lang="es-CL" dirty="0" smtClean="0">
                <a:solidFill>
                  <a:schemeClr val="tx1"/>
                </a:solidFill>
              </a:rPr>
              <a:t>género?</a:t>
            </a:r>
            <a:endParaRPr lang="es-CL" dirty="0">
              <a:solidFill>
                <a:schemeClr val="tx1"/>
              </a:solidFill>
            </a:endParaRPr>
          </a:p>
          <a:p>
            <a:endParaRPr lang="es-CL"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717032"/>
            <a:ext cx="2143125" cy="213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87180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_tradnl" sz="3800" dirty="0" err="1"/>
              <a:t>G</a:t>
            </a:r>
            <a:r>
              <a:rPr lang="es-ES_tradnl" sz="3800" dirty="0" err="1" smtClean="0"/>
              <a:t>ender</a:t>
            </a:r>
            <a:r>
              <a:rPr lang="es-ES_tradnl" sz="3800" dirty="0" smtClean="0"/>
              <a:t> </a:t>
            </a:r>
            <a:r>
              <a:rPr lang="es-ES_tradnl" sz="3800" dirty="0" err="1"/>
              <a:t>M</a:t>
            </a:r>
            <a:r>
              <a:rPr lang="es-ES_tradnl" sz="3800" dirty="0" err="1" smtClean="0"/>
              <a:t>ainstreaming</a:t>
            </a:r>
            <a:r>
              <a:rPr lang="es-ES_tradnl" sz="3800" dirty="0" smtClean="0"/>
              <a:t> como </a:t>
            </a:r>
            <a:r>
              <a:rPr lang="es-ES" sz="3800" dirty="0" smtClean="0"/>
              <a:t>P</a:t>
            </a:r>
            <a:r>
              <a:rPr lang="es-ES_tradnl" sz="3800" dirty="0" err="1" smtClean="0"/>
              <a:t>aradigma</a:t>
            </a:r>
            <a:endParaRPr lang="es-ES" sz="3800" dirty="0"/>
          </a:p>
        </p:txBody>
      </p:sp>
      <p:sp>
        <p:nvSpPr>
          <p:cNvPr id="3" name="Marcador de contenido 2"/>
          <p:cNvSpPr>
            <a:spLocks noGrp="1"/>
          </p:cNvSpPr>
          <p:nvPr>
            <p:ph idx="1"/>
          </p:nvPr>
        </p:nvSpPr>
        <p:spPr/>
        <p:txBody>
          <a:bodyPr>
            <a:normAutofit fontScale="77500" lnSpcReduction="20000"/>
          </a:bodyPr>
          <a:lstStyle/>
          <a:p>
            <a:pPr algn="just"/>
            <a:r>
              <a:rPr lang="es-ES_tradnl" dirty="0" err="1"/>
              <a:t>G</a:t>
            </a:r>
            <a:r>
              <a:rPr lang="es-ES_tradnl" dirty="0" err="1" smtClean="0"/>
              <a:t>ender</a:t>
            </a:r>
            <a:r>
              <a:rPr lang="es-ES_tradnl" dirty="0" smtClean="0"/>
              <a:t> mainstreaming, </a:t>
            </a:r>
            <a:r>
              <a:rPr lang="es-ES_tradnl" dirty="0"/>
              <a:t>se planteó por primera </a:t>
            </a:r>
            <a:r>
              <a:rPr lang="es-ES_tradnl" dirty="0" smtClean="0"/>
              <a:t>vez en las </a:t>
            </a:r>
            <a:r>
              <a:rPr lang="es-ES_tradnl" dirty="0"/>
              <a:t>Naciones </a:t>
            </a:r>
            <a:r>
              <a:rPr lang="es-ES_tradnl" dirty="0" smtClean="0"/>
              <a:t>Unidas en la </a:t>
            </a:r>
            <a:r>
              <a:rPr lang="es-ES_tradnl" b="1" dirty="0" smtClean="0"/>
              <a:t>Declaración </a:t>
            </a:r>
            <a:r>
              <a:rPr lang="es-ES_tradnl" b="1" dirty="0"/>
              <a:t>y plataforma de acción </a:t>
            </a:r>
            <a:r>
              <a:rPr lang="es-ES_tradnl" b="1" dirty="0" smtClean="0"/>
              <a:t>de la Cuarta </a:t>
            </a:r>
            <a:r>
              <a:rPr lang="es-ES_tradnl" b="1" dirty="0"/>
              <a:t>Conferencia mundial de la mujer, Beijing </a:t>
            </a:r>
            <a:r>
              <a:rPr lang="es-ES_tradnl" b="1" dirty="0" smtClean="0"/>
              <a:t>1995.</a:t>
            </a:r>
          </a:p>
          <a:p>
            <a:pPr marL="0" indent="0" algn="just">
              <a:buNone/>
            </a:pPr>
            <a:endParaRPr lang="es-ES_tradnl" b="1" dirty="0" smtClean="0"/>
          </a:p>
          <a:p>
            <a:pPr algn="just"/>
            <a:r>
              <a:rPr lang="es-ES_tradnl" dirty="0" smtClean="0"/>
              <a:t>Las </a:t>
            </a:r>
            <a:r>
              <a:rPr lang="es-ES_tradnl" dirty="0"/>
              <a:t>traducciones al </a:t>
            </a:r>
            <a:r>
              <a:rPr lang="es-ES_tradnl" dirty="0" smtClean="0"/>
              <a:t>español: incorporación, integración inclusión </a:t>
            </a:r>
            <a:r>
              <a:rPr lang="es-ES_tradnl" dirty="0"/>
              <a:t>de la perspectiva o el enfoque de </a:t>
            </a:r>
            <a:r>
              <a:rPr lang="es-ES_tradnl" dirty="0" smtClean="0"/>
              <a:t>género </a:t>
            </a:r>
            <a:r>
              <a:rPr lang="es-ES_tradnl" dirty="0"/>
              <a:t>a las </a:t>
            </a:r>
            <a:r>
              <a:rPr lang="es-ES_tradnl" dirty="0" smtClean="0"/>
              <a:t>políticas </a:t>
            </a:r>
            <a:r>
              <a:rPr lang="es-ES_tradnl" dirty="0"/>
              <a:t>y a los programas</a:t>
            </a:r>
            <a:r>
              <a:rPr lang="es-ES_tradnl" dirty="0" smtClean="0"/>
              <a:t>.</a:t>
            </a:r>
          </a:p>
          <a:p>
            <a:pPr marL="0" indent="0" algn="just">
              <a:buNone/>
            </a:pPr>
            <a:endParaRPr lang="es-ES_tradnl" dirty="0" smtClean="0"/>
          </a:p>
          <a:p>
            <a:pPr algn="just"/>
            <a:r>
              <a:rPr lang="es-ES_tradnl" dirty="0"/>
              <a:t>Literalmente </a:t>
            </a:r>
            <a:r>
              <a:rPr lang="es-ES_tradnl" i="1" dirty="0" err="1" smtClean="0"/>
              <a:t>Mainstreaming</a:t>
            </a:r>
            <a:r>
              <a:rPr lang="es-ES_tradnl" dirty="0" smtClean="0"/>
              <a:t> </a:t>
            </a:r>
            <a:r>
              <a:rPr lang="es-ES_tradnl" dirty="0"/>
              <a:t>vendría a significar en castellano </a:t>
            </a:r>
            <a:r>
              <a:rPr lang="es-ES_tradnl" i="1" dirty="0"/>
              <a:t>“corriente principal”, </a:t>
            </a:r>
            <a:r>
              <a:rPr lang="es-ES_tradnl" dirty="0"/>
              <a:t>aunque se viene traduciendo por “</a:t>
            </a:r>
            <a:r>
              <a:rPr lang="es-ES_tradnl" i="1" dirty="0"/>
              <a:t>transversalidad”</a:t>
            </a:r>
            <a:r>
              <a:rPr lang="es-ES_tradnl" dirty="0"/>
              <a:t> e incluso por </a:t>
            </a:r>
            <a:r>
              <a:rPr lang="es-ES_tradnl" i="1" dirty="0"/>
              <a:t>“integración</a:t>
            </a:r>
            <a:r>
              <a:rPr lang="es-ES_tradnl" i="1" dirty="0" smtClean="0"/>
              <a:t>”.</a:t>
            </a:r>
            <a:r>
              <a:rPr lang="es-ES_tradnl" dirty="0" smtClean="0"/>
              <a:t> </a:t>
            </a:r>
          </a:p>
          <a:p>
            <a:endParaRPr lang="es-ES_tradnl" dirty="0" smtClean="0"/>
          </a:p>
          <a:p>
            <a:endParaRPr lang="es-ES" dirty="0"/>
          </a:p>
        </p:txBody>
      </p:sp>
    </p:spTree>
    <p:extLst>
      <p:ext uri="{BB962C8B-B14F-4D97-AF65-F5344CB8AC3E}">
        <p14:creationId xmlns:p14="http://schemas.microsoft.com/office/powerpoint/2010/main" val="37339085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es-CL" dirty="0"/>
              <a:t>Transversalización de género</a:t>
            </a:r>
          </a:p>
        </p:txBody>
      </p:sp>
      <p:sp>
        <p:nvSpPr>
          <p:cNvPr id="5" name="4 Marcador de contenido"/>
          <p:cNvSpPr>
            <a:spLocks noGrp="1"/>
          </p:cNvSpPr>
          <p:nvPr>
            <p:ph idx="1"/>
          </p:nvPr>
        </p:nvSpPr>
        <p:spPr>
          <a:xfrm>
            <a:off x="457200" y="1600200"/>
            <a:ext cx="8363272" cy="4997152"/>
          </a:xfrm>
        </p:spPr>
        <p:txBody>
          <a:bodyPr>
            <a:normAutofit fontScale="77500" lnSpcReduction="20000"/>
          </a:bodyPr>
          <a:lstStyle/>
          <a:p>
            <a:pPr marL="0" indent="0" algn="just">
              <a:buNone/>
            </a:pPr>
            <a:r>
              <a:rPr lang="es-CL" dirty="0"/>
              <a:t>E</a:t>
            </a:r>
            <a:r>
              <a:rPr lang="es-CL" dirty="0" smtClean="0"/>
              <a:t>s </a:t>
            </a:r>
            <a:r>
              <a:rPr lang="es-CL" dirty="0"/>
              <a:t>un concepto de política pública que consiste en evaluar las diferentes implicaciones de cualquier acción [política] sobre las mujeres y hombres, lo que incluye la legislación y programas de cualquier área o nivel. </a:t>
            </a:r>
            <a:endParaRPr lang="es-CL" dirty="0" smtClean="0"/>
          </a:p>
          <a:p>
            <a:pPr marL="0" indent="0" algn="just">
              <a:buNone/>
            </a:pPr>
            <a:r>
              <a:rPr lang="es-CL" dirty="0" smtClean="0"/>
              <a:t>La </a:t>
            </a:r>
            <a:r>
              <a:rPr lang="es-CL" dirty="0"/>
              <a:t>transversalización ofrece un abordaje pluralista que valora la diversidad entre hombres y mujeres</a:t>
            </a:r>
            <a:r>
              <a:rPr lang="es-CL" dirty="0" smtClean="0"/>
              <a:t>.</a:t>
            </a:r>
          </a:p>
          <a:p>
            <a:pPr marL="0" indent="0" algn="just">
              <a:buNone/>
            </a:pPr>
            <a:r>
              <a:rPr lang="es-CL" dirty="0" smtClean="0"/>
              <a:t> </a:t>
            </a:r>
            <a:r>
              <a:rPr lang="es-CL" dirty="0"/>
              <a:t>El concepto de Transversalización de género fue inicialmente propuesto durante la tercera conferencia mundial sobre mujeres en Nairobi, Kenia. La idea ha sido empujada por la comunidad de desarrollo de las Naciones Unidas y fue formalmente definida en 1995, en la Cuarta Conferencia Mundial sobre Mujeres en Pekín, China. </a:t>
            </a:r>
            <a:endParaRPr lang="es-CL" dirty="0" smtClean="0"/>
          </a:p>
          <a:p>
            <a:pPr marL="0" indent="0" algn="just">
              <a:buNone/>
            </a:pPr>
            <a:r>
              <a:rPr lang="es-CL" dirty="0" smtClean="0"/>
              <a:t>Esta </a:t>
            </a:r>
            <a:r>
              <a:rPr lang="es-CL" dirty="0"/>
              <a:t>idea también fue citada en el documento que resultó de la conferencia, la llamada “Plataforma de Acción de Pekín”.</a:t>
            </a:r>
          </a:p>
        </p:txBody>
      </p:sp>
    </p:spTree>
    <p:extLst>
      <p:ext uri="{BB962C8B-B14F-4D97-AF65-F5344CB8AC3E}">
        <p14:creationId xmlns:p14="http://schemas.microsoft.com/office/powerpoint/2010/main" val="3259957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_tradnl" sz="3600" dirty="0" err="1"/>
              <a:t>G</a:t>
            </a:r>
            <a:r>
              <a:rPr lang="es-ES_tradnl" sz="3600" dirty="0" err="1" smtClean="0"/>
              <a:t>ender</a:t>
            </a:r>
            <a:r>
              <a:rPr lang="es-ES_tradnl" sz="3600" dirty="0" smtClean="0"/>
              <a:t> Mainstreaming como Paradigma</a:t>
            </a:r>
            <a:endParaRPr lang="es-ES" sz="3600" dirty="0"/>
          </a:p>
        </p:txBody>
      </p:sp>
      <p:sp>
        <p:nvSpPr>
          <p:cNvPr id="3" name="Marcador de contenido 2"/>
          <p:cNvSpPr>
            <a:spLocks noGrp="1"/>
          </p:cNvSpPr>
          <p:nvPr>
            <p:ph idx="1"/>
          </p:nvPr>
        </p:nvSpPr>
        <p:spPr/>
        <p:txBody>
          <a:bodyPr>
            <a:normAutofit/>
          </a:bodyPr>
          <a:lstStyle/>
          <a:p>
            <a:r>
              <a:rPr lang="es-ES_tradnl" sz="3000" dirty="0" smtClean="0"/>
              <a:t>“</a:t>
            </a:r>
            <a:r>
              <a:rPr lang="es-ES_tradnl" sz="3000" dirty="0" err="1" smtClean="0"/>
              <a:t>Mainstreaming</a:t>
            </a:r>
            <a:r>
              <a:rPr lang="es-ES_tradnl" sz="3000" dirty="0" smtClean="0"/>
              <a:t> </a:t>
            </a:r>
            <a:r>
              <a:rPr lang="es-ES_tradnl" sz="3000" dirty="0"/>
              <a:t>de </a:t>
            </a:r>
            <a:r>
              <a:rPr lang="es-ES_tradnl" sz="3000" dirty="0" err="1"/>
              <a:t>género</a:t>
            </a:r>
            <a:r>
              <a:rPr lang="es-ES_tradnl" sz="3000" dirty="0" smtClean="0"/>
              <a:t>”</a:t>
            </a:r>
          </a:p>
          <a:p>
            <a:r>
              <a:rPr lang="es-ES_tradnl" sz="3000" dirty="0" smtClean="0"/>
              <a:t>“</a:t>
            </a:r>
            <a:r>
              <a:rPr lang="es-ES_tradnl" sz="3000" dirty="0" err="1" smtClean="0"/>
              <a:t>Transversalización</a:t>
            </a:r>
            <a:r>
              <a:rPr lang="es-ES_tradnl" sz="3000" dirty="0" smtClean="0"/>
              <a:t> </a:t>
            </a:r>
            <a:r>
              <a:rPr lang="es-ES_tradnl" sz="3000" dirty="0"/>
              <a:t>de </a:t>
            </a:r>
            <a:r>
              <a:rPr lang="es-ES_tradnl" sz="3000" dirty="0" err="1"/>
              <a:t>género</a:t>
            </a:r>
            <a:r>
              <a:rPr lang="es-ES_tradnl" sz="3000" dirty="0" smtClean="0"/>
              <a:t>”</a:t>
            </a:r>
          </a:p>
          <a:p>
            <a:r>
              <a:rPr lang="es-ES_tradnl" sz="3000" dirty="0" smtClean="0"/>
              <a:t> “</a:t>
            </a:r>
            <a:r>
              <a:rPr lang="es-ES_tradnl" sz="3000" dirty="0" err="1"/>
              <a:t>T</a:t>
            </a:r>
            <a:r>
              <a:rPr lang="es-ES_tradnl" sz="3000" dirty="0" err="1" smtClean="0"/>
              <a:t>ransversalización</a:t>
            </a:r>
            <a:r>
              <a:rPr lang="es-ES_tradnl" sz="3000" dirty="0" smtClean="0"/>
              <a:t> </a:t>
            </a:r>
            <a:r>
              <a:rPr lang="es-ES_tradnl" sz="3000" dirty="0"/>
              <a:t>del enfoque de </a:t>
            </a:r>
            <a:r>
              <a:rPr lang="es-ES_tradnl" sz="3000" dirty="0" smtClean="0"/>
              <a:t>género”</a:t>
            </a:r>
          </a:p>
          <a:p>
            <a:r>
              <a:rPr lang="es-ES_tradnl" sz="3000" dirty="0" smtClean="0"/>
              <a:t> “Enfoque </a:t>
            </a:r>
            <a:r>
              <a:rPr lang="es-ES_tradnl" sz="3000" dirty="0"/>
              <a:t>integrado de </a:t>
            </a:r>
            <a:r>
              <a:rPr lang="es-ES_tradnl" sz="3000" dirty="0" smtClean="0"/>
              <a:t>género”</a:t>
            </a:r>
          </a:p>
          <a:p>
            <a:r>
              <a:rPr lang="es-ES_tradnl" sz="3000" dirty="0" smtClean="0"/>
              <a:t>“</a:t>
            </a:r>
            <a:r>
              <a:rPr lang="es-ES_tradnl" sz="3000" dirty="0" err="1" smtClean="0"/>
              <a:t>Adopción</a:t>
            </a:r>
            <a:r>
              <a:rPr lang="es-ES_tradnl" sz="3000" dirty="0" smtClean="0"/>
              <a:t> </a:t>
            </a:r>
            <a:r>
              <a:rPr lang="es-ES_tradnl" sz="3000" dirty="0"/>
              <a:t>de criterios de </a:t>
            </a:r>
            <a:r>
              <a:rPr lang="es-ES_tradnl" sz="3000" dirty="0" smtClean="0"/>
              <a:t>género” </a:t>
            </a:r>
          </a:p>
          <a:p>
            <a:r>
              <a:rPr lang="es-ES_tradnl" sz="3000" dirty="0" smtClean="0"/>
              <a:t>“Enfoque </a:t>
            </a:r>
            <a:r>
              <a:rPr lang="es-ES_tradnl" sz="3000" dirty="0"/>
              <a:t>de </a:t>
            </a:r>
            <a:r>
              <a:rPr lang="es-ES_tradnl" sz="3000" dirty="0" err="1"/>
              <a:t>género</a:t>
            </a:r>
            <a:r>
              <a:rPr lang="es-ES_tradnl" sz="3000" dirty="0"/>
              <a:t> y empoderamiento</a:t>
            </a:r>
            <a:r>
              <a:rPr lang="es-ES_tradnl" sz="3000" dirty="0" smtClean="0"/>
              <a:t>”</a:t>
            </a:r>
          </a:p>
          <a:p>
            <a:r>
              <a:rPr lang="es-ES_tradnl" sz="3000" dirty="0" smtClean="0"/>
              <a:t>“</a:t>
            </a:r>
            <a:r>
              <a:rPr lang="es-ES_tradnl" sz="3000" dirty="0" err="1" smtClean="0"/>
              <a:t>Institucionalización</a:t>
            </a:r>
            <a:r>
              <a:rPr lang="es-ES_tradnl" sz="3000" dirty="0" smtClean="0"/>
              <a:t> </a:t>
            </a:r>
            <a:r>
              <a:rPr lang="es-ES_tradnl" sz="3000" dirty="0"/>
              <a:t>del enfoque de </a:t>
            </a:r>
            <a:r>
              <a:rPr lang="es-ES_tradnl" sz="3000" dirty="0" err="1"/>
              <a:t>género</a:t>
            </a:r>
            <a:r>
              <a:rPr lang="es-ES_tradnl" sz="3000" dirty="0"/>
              <a:t> en </a:t>
            </a:r>
            <a:r>
              <a:rPr lang="es-ES_tradnl" sz="3000" dirty="0" err="1"/>
              <a:t>políticas</a:t>
            </a:r>
            <a:r>
              <a:rPr lang="es-ES_tradnl" sz="3000" dirty="0"/>
              <a:t> </a:t>
            </a:r>
            <a:r>
              <a:rPr lang="es-ES_tradnl" sz="3000" dirty="0" err="1"/>
              <a:t>públicas</a:t>
            </a:r>
            <a:r>
              <a:rPr lang="es-ES_tradnl" sz="3000" dirty="0"/>
              <a:t>”. </a:t>
            </a:r>
            <a:endParaRPr lang="es-ES_tradnl" sz="3000" dirty="0" smtClean="0"/>
          </a:p>
        </p:txBody>
      </p:sp>
    </p:spTree>
    <p:extLst>
      <p:ext uri="{BB962C8B-B14F-4D97-AF65-F5344CB8AC3E}">
        <p14:creationId xmlns:p14="http://schemas.microsoft.com/office/powerpoint/2010/main" val="36502545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p:cNvGraphicFramePr>
            <a:graphicFrameLocks noGrp="1"/>
          </p:cNvGraphicFramePr>
          <p:nvPr>
            <p:extLst>
              <p:ext uri="{D42A27DB-BD31-4B8C-83A1-F6EECF244321}">
                <p14:modId xmlns:p14="http://schemas.microsoft.com/office/powerpoint/2010/main" val="430225178"/>
              </p:ext>
            </p:extLst>
          </p:nvPr>
        </p:nvGraphicFramePr>
        <p:xfrm>
          <a:off x="0" y="0"/>
          <a:ext cx="9144000" cy="6858001"/>
        </p:xfrm>
        <a:graphic>
          <a:graphicData uri="http://schemas.openxmlformats.org/drawingml/2006/table">
            <a:tbl>
              <a:tblPr firstRow="1" bandRow="1">
                <a:tableStyleId>{2D5ABB26-0587-4C30-8999-92F81FD0307C}</a:tableStyleId>
              </a:tblPr>
              <a:tblGrid>
                <a:gridCol w="1495778">
                  <a:extLst>
                    <a:ext uri="{9D8B030D-6E8A-4147-A177-3AD203B41FA5}">
                      <a16:colId xmlns:a16="http://schemas.microsoft.com/office/drawing/2014/main" val="20000"/>
                    </a:ext>
                  </a:extLst>
                </a:gridCol>
                <a:gridCol w="7648222">
                  <a:extLst>
                    <a:ext uri="{9D8B030D-6E8A-4147-A177-3AD203B41FA5}">
                      <a16:colId xmlns:a16="http://schemas.microsoft.com/office/drawing/2014/main" val="20001"/>
                    </a:ext>
                  </a:extLst>
                </a:gridCol>
              </a:tblGrid>
              <a:tr h="367496">
                <a:tc>
                  <a:txBody>
                    <a:bodyPr/>
                    <a:lstStyle/>
                    <a:p>
                      <a:pPr algn="ctr">
                        <a:spcAft>
                          <a:spcPts val="0"/>
                        </a:spcAft>
                      </a:pPr>
                      <a:r>
                        <a:rPr lang="es-ES_tradnl" sz="2200" b="1" dirty="0">
                          <a:solidFill>
                            <a:schemeClr val="bg1"/>
                          </a:solidFill>
                          <a:effectLst/>
                        </a:rPr>
                        <a:t>ENTIDAD</a:t>
                      </a:r>
                      <a:endParaRPr lang="es-ES_tradnl" sz="2200" b="1" dirty="0">
                        <a:solidFill>
                          <a:schemeClr val="bg1"/>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2"/>
                    </a:solidFill>
                  </a:tcPr>
                </a:tc>
                <a:tc>
                  <a:txBody>
                    <a:bodyPr/>
                    <a:lstStyle/>
                    <a:p>
                      <a:pPr algn="ctr">
                        <a:spcAft>
                          <a:spcPts val="0"/>
                        </a:spcAft>
                      </a:pPr>
                      <a:r>
                        <a:rPr lang="es-ES_tradnl" sz="2200" b="1" dirty="0">
                          <a:solidFill>
                            <a:schemeClr val="bg1"/>
                          </a:solidFill>
                          <a:effectLst/>
                        </a:rPr>
                        <a:t>DEFINICIÓN</a:t>
                      </a:r>
                      <a:endParaRPr lang="es-ES_tradnl" sz="2200" b="1" dirty="0">
                        <a:solidFill>
                          <a:schemeClr val="bg1"/>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67C29"/>
                    </a:solidFill>
                  </a:tcPr>
                </a:tc>
                <a:extLst>
                  <a:ext uri="{0D108BD9-81ED-4DB2-BD59-A6C34878D82A}">
                    <a16:rowId xmlns:a16="http://schemas.microsoft.com/office/drawing/2014/main" val="10000"/>
                  </a:ext>
                </a:extLst>
              </a:tr>
              <a:tr h="3838608">
                <a:tc>
                  <a:txBody>
                    <a:bodyPr/>
                    <a:lstStyle/>
                    <a:p>
                      <a:pPr>
                        <a:spcAft>
                          <a:spcPts val="0"/>
                        </a:spcAft>
                      </a:pPr>
                      <a:r>
                        <a:rPr lang="es-ES_tradnl" sz="2200" b="1" dirty="0">
                          <a:effectLst/>
                        </a:rPr>
                        <a:t>Consejo Económico y Social de Naciones Unidas (1997)</a:t>
                      </a:r>
                      <a:endParaRPr lang="es-ES_tradnl" sz="22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5">
                        <a:lumMod val="20000"/>
                        <a:lumOff val="80000"/>
                      </a:schemeClr>
                    </a:solidFill>
                  </a:tcPr>
                </a:tc>
                <a:tc>
                  <a:txBody>
                    <a:bodyPr/>
                    <a:lstStyle/>
                    <a:p>
                      <a:pPr>
                        <a:spcAft>
                          <a:spcPts val="0"/>
                        </a:spcAft>
                      </a:pPr>
                      <a:r>
                        <a:rPr lang="es-ES_tradnl" sz="2200" dirty="0">
                          <a:effectLst/>
                        </a:rPr>
                        <a:t>El </a:t>
                      </a:r>
                      <a:r>
                        <a:rPr lang="es-ES_tradnl" sz="2200" dirty="0" err="1">
                          <a:effectLst/>
                        </a:rPr>
                        <a:t>Mainstream</a:t>
                      </a:r>
                      <a:r>
                        <a:rPr lang="es-ES_tradnl" sz="2200" dirty="0">
                          <a:effectLst/>
                        </a:rPr>
                        <a:t> de la perspectiva de género es el proceso de </a:t>
                      </a:r>
                      <a:r>
                        <a:rPr lang="es-ES_tradnl" sz="2200" b="1" dirty="0">
                          <a:effectLst/>
                        </a:rPr>
                        <a:t>evaluar las implicaciones </a:t>
                      </a:r>
                      <a:r>
                        <a:rPr lang="es-ES_tradnl" sz="2200" dirty="0">
                          <a:effectLst/>
                        </a:rPr>
                        <a:t>que tiene para hombres y mujeres, cualquier acción que se planifique, incluyendo las de tipo legislativo, las políticas o los programas en todas las áreas y a todos los niveles. Es una estrategia para hacer de </a:t>
                      </a:r>
                      <a:r>
                        <a:rPr lang="es-ES_tradnl" sz="2200" b="1" dirty="0">
                          <a:effectLst/>
                        </a:rPr>
                        <a:t>las experiencias y necesidades o intereses</a:t>
                      </a:r>
                      <a:r>
                        <a:rPr lang="es-ES_tradnl" sz="2200" dirty="0">
                          <a:effectLst/>
                        </a:rPr>
                        <a:t> de hombres y mujeres una dimensión integral en el diseño, implementación, monitoreo y evaluación de las políticas y los programas en todas las esferas políticas, sociales y económicas a fin de que hombres y mujeres se beneficien por igual y desaparezca la desigualdad. </a:t>
                      </a:r>
                      <a:r>
                        <a:rPr lang="es-ES_tradnl" sz="2200" b="1" i="1" dirty="0">
                          <a:effectLst/>
                        </a:rPr>
                        <a:t>El objetivo final es lograr la igualdad de género.</a:t>
                      </a:r>
                      <a:endParaRPr lang="es-ES_tradnl" sz="2200" b="1" i="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651897">
                <a:tc>
                  <a:txBody>
                    <a:bodyPr/>
                    <a:lstStyle/>
                    <a:p>
                      <a:pPr>
                        <a:spcAft>
                          <a:spcPts val="0"/>
                        </a:spcAft>
                      </a:pPr>
                      <a:r>
                        <a:rPr lang="es-ES_tradnl" sz="2000" b="1" dirty="0">
                          <a:effectLst/>
                        </a:rPr>
                        <a:t>Consejo de Europa (1998)</a:t>
                      </a:r>
                      <a:endParaRPr lang="es-ES_tradnl" sz="20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c>
                  <a:txBody>
                    <a:bodyPr/>
                    <a:lstStyle/>
                    <a:p>
                      <a:pPr>
                        <a:spcAft>
                          <a:spcPts val="0"/>
                        </a:spcAft>
                      </a:pPr>
                      <a:r>
                        <a:rPr lang="es-ES_tradnl" sz="2400" dirty="0">
                          <a:effectLst/>
                        </a:rPr>
                        <a:t>El </a:t>
                      </a:r>
                      <a:r>
                        <a:rPr lang="es-ES_tradnl" sz="2400" dirty="0" err="1">
                          <a:effectLst/>
                        </a:rPr>
                        <a:t>mainstreaming</a:t>
                      </a:r>
                      <a:r>
                        <a:rPr lang="es-ES_tradnl" sz="2400" dirty="0">
                          <a:effectLst/>
                        </a:rPr>
                        <a:t> de género puede definirse como «la organización (</a:t>
                      </a:r>
                      <a:r>
                        <a:rPr lang="es-ES_tradnl" sz="2400" b="1" i="1" dirty="0">
                          <a:effectLst/>
                        </a:rPr>
                        <a:t>la reorganización</a:t>
                      </a:r>
                      <a:r>
                        <a:rPr lang="es-ES_tradnl" sz="2400" dirty="0">
                          <a:effectLst/>
                        </a:rPr>
                        <a:t>), la mejora, el desarrollo y la evaluación de los procesos políticos, de modo que una perspectiva de igualdad de género se incorpore en todas las políticas, a todos los niveles y en todas las etapas, por los actores normalmente involucrados en la adopción de medidas políticas»</a:t>
                      </a:r>
                      <a:endParaRPr lang="es-ES_tradnl" sz="24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905597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a 7"/>
          <p:cNvGraphicFramePr>
            <a:graphicFrameLocks noGrp="1"/>
          </p:cNvGraphicFramePr>
          <p:nvPr>
            <p:extLst>
              <p:ext uri="{D42A27DB-BD31-4B8C-83A1-F6EECF244321}">
                <p14:modId xmlns:p14="http://schemas.microsoft.com/office/powerpoint/2010/main" val="3788100700"/>
              </p:ext>
            </p:extLst>
          </p:nvPr>
        </p:nvGraphicFramePr>
        <p:xfrm>
          <a:off x="0" y="0"/>
          <a:ext cx="9144000" cy="6858000"/>
        </p:xfrm>
        <a:graphic>
          <a:graphicData uri="http://schemas.openxmlformats.org/drawingml/2006/table">
            <a:tbl>
              <a:tblPr firstRow="1" bandRow="1">
                <a:tableStyleId>{2D5ABB26-0587-4C30-8999-92F81FD0307C}</a:tableStyleId>
              </a:tblPr>
              <a:tblGrid>
                <a:gridCol w="1495778">
                  <a:extLst>
                    <a:ext uri="{9D8B030D-6E8A-4147-A177-3AD203B41FA5}">
                      <a16:colId xmlns:a16="http://schemas.microsoft.com/office/drawing/2014/main" val="20000"/>
                    </a:ext>
                  </a:extLst>
                </a:gridCol>
                <a:gridCol w="7648222">
                  <a:extLst>
                    <a:ext uri="{9D8B030D-6E8A-4147-A177-3AD203B41FA5}">
                      <a16:colId xmlns:a16="http://schemas.microsoft.com/office/drawing/2014/main" val="20001"/>
                    </a:ext>
                  </a:extLst>
                </a:gridCol>
              </a:tblGrid>
              <a:tr h="438550">
                <a:tc>
                  <a:txBody>
                    <a:bodyPr/>
                    <a:lstStyle/>
                    <a:p>
                      <a:pPr algn="ctr">
                        <a:spcAft>
                          <a:spcPts val="0"/>
                        </a:spcAft>
                      </a:pPr>
                      <a:r>
                        <a:rPr lang="es-ES_tradnl" sz="2200" b="1" dirty="0">
                          <a:solidFill>
                            <a:srgbClr val="FFFFFF"/>
                          </a:solidFill>
                          <a:effectLst/>
                        </a:rPr>
                        <a:t>ENTIDAD</a:t>
                      </a:r>
                      <a:endParaRPr lang="es-ES_tradnl" sz="2200" b="1" dirty="0">
                        <a:solidFill>
                          <a:srgbClr val="FFFFFF"/>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CCB400"/>
                    </a:solidFill>
                  </a:tcPr>
                </a:tc>
                <a:tc>
                  <a:txBody>
                    <a:bodyPr/>
                    <a:lstStyle/>
                    <a:p>
                      <a:pPr algn="ctr">
                        <a:spcAft>
                          <a:spcPts val="0"/>
                        </a:spcAft>
                      </a:pPr>
                      <a:r>
                        <a:rPr lang="es-ES_tradnl" sz="2200" b="1" dirty="0">
                          <a:solidFill>
                            <a:srgbClr val="FFFFFF"/>
                          </a:solidFill>
                          <a:effectLst/>
                        </a:rPr>
                        <a:t>DEFINICIÓN</a:t>
                      </a:r>
                      <a:endParaRPr lang="es-ES_tradnl" sz="2200" b="1" dirty="0">
                        <a:solidFill>
                          <a:srgbClr val="FFFFFF"/>
                        </a:solidFill>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67C29"/>
                    </a:solidFill>
                  </a:tcPr>
                </a:tc>
                <a:extLst>
                  <a:ext uri="{0D108BD9-81ED-4DB2-BD59-A6C34878D82A}">
                    <a16:rowId xmlns:a16="http://schemas.microsoft.com/office/drawing/2014/main" val="10000"/>
                  </a:ext>
                </a:extLst>
              </a:tr>
              <a:tr h="3939597">
                <a:tc>
                  <a:txBody>
                    <a:bodyPr/>
                    <a:lstStyle/>
                    <a:p>
                      <a:pPr>
                        <a:spcAft>
                          <a:spcPts val="0"/>
                        </a:spcAft>
                      </a:pPr>
                      <a:r>
                        <a:rPr lang="es-ES_tradnl" sz="2400" dirty="0">
                          <a:effectLst/>
                        </a:rPr>
                        <a:t>PNUD (2000)</a:t>
                      </a:r>
                      <a:endParaRPr lang="es-ES_tradnl" sz="24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9EFE8"/>
                    </a:solidFill>
                  </a:tcPr>
                </a:tc>
                <a:tc>
                  <a:txBody>
                    <a:bodyPr/>
                    <a:lstStyle/>
                    <a:p>
                      <a:pPr>
                        <a:spcAft>
                          <a:spcPts val="0"/>
                        </a:spcAft>
                      </a:pPr>
                      <a:r>
                        <a:rPr lang="es-ES_tradnl" sz="2200" dirty="0">
                          <a:effectLst/>
                        </a:rPr>
                        <a:t>El género en el </a:t>
                      </a:r>
                      <a:r>
                        <a:rPr lang="es-ES_tradnl" sz="2200" dirty="0" err="1">
                          <a:effectLst/>
                        </a:rPr>
                        <a:t>mainstream</a:t>
                      </a:r>
                      <a:r>
                        <a:rPr lang="es-ES_tradnl" sz="2200" dirty="0">
                          <a:effectLst/>
                        </a:rPr>
                        <a:t> tiene como propósito integrar el interés en la igualdad de géneros en todas las políticas, programas, procedimientos </a:t>
                      </a:r>
                      <a:r>
                        <a:rPr lang="es-ES_tradnl" sz="2200" b="1" dirty="0">
                          <a:effectLst/>
                        </a:rPr>
                        <a:t>administrativos y financieros y en el marco cultural de la institución u organización</a:t>
                      </a:r>
                      <a:r>
                        <a:rPr lang="es-ES_tradnl" sz="2200" dirty="0">
                          <a:effectLst/>
                        </a:rPr>
                        <a:t>. </a:t>
                      </a:r>
                    </a:p>
                    <a:p>
                      <a:pPr>
                        <a:spcAft>
                          <a:spcPts val="0"/>
                        </a:spcAft>
                      </a:pPr>
                      <a:r>
                        <a:rPr lang="es-ES_tradnl" sz="2200" dirty="0">
                          <a:effectLst/>
                        </a:rPr>
                        <a:t>         Más específicamente es una estrategia para asegurar que: </a:t>
                      </a:r>
                    </a:p>
                    <a:p>
                      <a:pPr>
                        <a:spcAft>
                          <a:spcPts val="0"/>
                        </a:spcAft>
                      </a:pPr>
                      <a:r>
                        <a:rPr lang="es-ES_tradnl" sz="2200" dirty="0">
                          <a:effectLst/>
                        </a:rPr>
                        <a:t>1) la igualdad de hombres y mujeres esté incluida en todas las fases menores o mayores del proceso de toma de decisiones de una organización, </a:t>
                      </a:r>
                    </a:p>
                    <a:p>
                      <a:pPr>
                        <a:spcAft>
                          <a:spcPts val="0"/>
                        </a:spcAft>
                      </a:pPr>
                      <a:r>
                        <a:rPr lang="es-ES_tradnl" sz="2200" dirty="0">
                          <a:effectLst/>
                        </a:rPr>
                        <a:t>2) y que el producto o resultado de las decisiones que se hayan tomado sea sistemáticamente monitoreado en lo que se refiere a su impacto en la igualdad de géneros. (... ) </a:t>
                      </a: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solidFill>
                      <a:srgbClr val="E9EFE8"/>
                    </a:solidFill>
                  </a:tcPr>
                </a:tc>
                <a:extLst>
                  <a:ext uri="{0D108BD9-81ED-4DB2-BD59-A6C34878D82A}">
                    <a16:rowId xmlns:a16="http://schemas.microsoft.com/office/drawing/2014/main" val="10001"/>
                  </a:ext>
                </a:extLst>
              </a:tr>
              <a:tr h="2479853">
                <a:tc>
                  <a:txBody>
                    <a:bodyPr/>
                    <a:lstStyle/>
                    <a:p>
                      <a:pPr>
                        <a:spcAft>
                          <a:spcPts val="0"/>
                        </a:spcAft>
                      </a:pPr>
                      <a:r>
                        <a:rPr lang="es-ES_tradnl" sz="2000" b="1" dirty="0">
                          <a:effectLst/>
                        </a:rPr>
                        <a:t>Consejo de Igualdad de Género –Comisión de Transición- 2014</a:t>
                      </a:r>
                      <a:endParaRPr lang="es-ES_tradnl" sz="2000" b="1"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tc>
                  <a:txBody>
                    <a:bodyPr/>
                    <a:lstStyle/>
                    <a:p>
                      <a:pPr>
                        <a:spcAft>
                          <a:spcPts val="0"/>
                        </a:spcAft>
                      </a:pPr>
                      <a:r>
                        <a:rPr lang="es-ES" sz="2200" dirty="0">
                          <a:effectLst/>
                        </a:rPr>
                        <a:t>La clara la incorporación y </a:t>
                      </a:r>
                      <a:r>
                        <a:rPr lang="es-ES" sz="2200" dirty="0" err="1">
                          <a:effectLst/>
                        </a:rPr>
                        <a:t>transversalización</a:t>
                      </a:r>
                      <a:r>
                        <a:rPr lang="es-ES" sz="2200" dirty="0">
                          <a:effectLst/>
                        </a:rPr>
                        <a:t> del principio de igualdad de género en todos los procesos de planificación de políticas públicas. </a:t>
                      </a:r>
                      <a:r>
                        <a:rPr lang="es-ES" sz="2200" b="1" i="1" dirty="0">
                          <a:effectLst/>
                        </a:rPr>
                        <a:t>Esto garantizará que las necesidades y los intereses de las mujeres y las personas LGBTI</a:t>
                      </a:r>
                      <a:r>
                        <a:rPr lang="es-ES" sz="2200" dirty="0">
                          <a:effectLst/>
                        </a:rPr>
                        <a:t>, sean plasmadas en políticas o estrategias sectoriales, proyectos y programas nacionales y territoriales, para contribuir de esta manera a la </a:t>
                      </a:r>
                      <a:r>
                        <a:rPr lang="es-ES" sz="2200" b="1" dirty="0">
                          <a:effectLst/>
                        </a:rPr>
                        <a:t>disminución</a:t>
                      </a:r>
                      <a:r>
                        <a:rPr lang="es-ES" sz="2200" dirty="0">
                          <a:effectLst/>
                        </a:rPr>
                        <a:t> de las brechas de desigualdad de género en el país.</a:t>
                      </a:r>
                      <a:endParaRPr lang="es-ES_tradnl" sz="2200" dirty="0">
                        <a:effectLst/>
                        <a:latin typeface="Cambria"/>
                        <a:ea typeface="ＭＳ 明朝"/>
                        <a:cs typeface="Times New Roman"/>
                      </a:endParaRPr>
                    </a:p>
                  </a:txBody>
                  <a:tcPr marL="68580" marR="68580" marT="0" marB="0">
                    <a:lnL w="12700" cap="flat" cmpd="sng" algn="ctr">
                      <a:solidFill>
                        <a:scrgbClr r="0" g="0" b="0"/>
                      </a:solidFill>
                      <a:prstDash val="sysDot"/>
                      <a:round/>
                      <a:headEnd type="none" w="med" len="med"/>
                      <a:tailEnd type="none" w="med" len="med"/>
                    </a:lnL>
                    <a:lnR w="12700" cap="flat" cmpd="sng" algn="ctr">
                      <a:solidFill>
                        <a:scrgbClr r="0" g="0" b="0"/>
                      </a:solidFill>
                      <a:prstDash val="sysDot"/>
                      <a:round/>
                      <a:headEnd type="none" w="med" len="med"/>
                      <a:tailEnd type="none" w="med" len="med"/>
                    </a:lnR>
                    <a:lnT w="12700" cap="flat" cmpd="sng" algn="ctr">
                      <a:solidFill>
                        <a:scrgbClr r="0" g="0" b="0"/>
                      </a:solidFill>
                      <a:prstDash val="sysDot"/>
                      <a:round/>
                      <a:headEnd type="none" w="med" len="med"/>
                      <a:tailEnd type="none" w="med" len="med"/>
                    </a:lnT>
                    <a:lnB w="12700" cap="flat" cmpd="sng" algn="ctr">
                      <a:solidFill>
                        <a:scrgbClr r="0" g="0" b="0"/>
                      </a:solidFill>
                      <a:prstDash val="sysDot"/>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253227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 dirty="0" smtClean="0"/>
              <a:t>Características generales</a:t>
            </a:r>
            <a:endParaRPr lang="es-ES" dirty="0"/>
          </a:p>
        </p:txBody>
      </p:sp>
      <p:sp>
        <p:nvSpPr>
          <p:cNvPr id="3" name="Marcador de contenido 2"/>
          <p:cNvSpPr>
            <a:spLocks noGrp="1"/>
          </p:cNvSpPr>
          <p:nvPr>
            <p:ph idx="1"/>
          </p:nvPr>
        </p:nvSpPr>
        <p:spPr/>
        <p:txBody>
          <a:bodyPr>
            <a:normAutofit fontScale="77500" lnSpcReduction="20000"/>
          </a:bodyPr>
          <a:lstStyle/>
          <a:p>
            <a:pPr algn="just"/>
            <a:r>
              <a:rPr lang="es-ES_tradnl" dirty="0"/>
              <a:t>L</a:t>
            </a:r>
            <a:r>
              <a:rPr lang="es-ES_tradnl" dirty="0" smtClean="0"/>
              <a:t>a estrategia debe </a:t>
            </a:r>
            <a:r>
              <a:rPr lang="es-ES_tradnl" b="1" dirty="0"/>
              <a:t>adaptarse al tema particular </a:t>
            </a:r>
            <a:r>
              <a:rPr lang="es-ES_tradnl" dirty="0"/>
              <a:t>de que se </a:t>
            </a:r>
            <a:r>
              <a:rPr lang="es-ES_tradnl" dirty="0" smtClean="0"/>
              <a:t>trate:</a:t>
            </a:r>
          </a:p>
          <a:p>
            <a:pPr algn="just"/>
            <a:r>
              <a:rPr lang="es-ES_tradnl" dirty="0"/>
              <a:t>E</a:t>
            </a:r>
            <a:r>
              <a:rPr lang="es-ES_tradnl" dirty="0" smtClean="0"/>
              <a:t>l </a:t>
            </a:r>
            <a:r>
              <a:rPr lang="es-ES_tradnl" dirty="0"/>
              <a:t>enfoque analítico y las preguntas planteadas han de corresponder a las preocupaciones</a:t>
            </a:r>
            <a:r>
              <a:rPr lang="es-ES_tradnl" b="1" dirty="0"/>
              <a:t> específicas </a:t>
            </a:r>
            <a:r>
              <a:rPr lang="es-ES_tradnl" dirty="0"/>
              <a:t>que se están abordando</a:t>
            </a:r>
            <a:r>
              <a:rPr lang="es-ES_tradnl" dirty="0" smtClean="0"/>
              <a:t>.</a:t>
            </a:r>
          </a:p>
          <a:p>
            <a:pPr algn="just"/>
            <a:r>
              <a:rPr lang="es-ES_tradnl" dirty="0"/>
              <a:t>Las oportunidades y los procesos difieren según el sector de </a:t>
            </a:r>
            <a:r>
              <a:rPr lang="es-ES_tradnl" dirty="0" smtClean="0"/>
              <a:t>trabajo</a:t>
            </a:r>
            <a:r>
              <a:rPr lang="en-US" dirty="0"/>
              <a:t> </a:t>
            </a:r>
            <a:endParaRPr lang="es-ES_tradnl" dirty="0"/>
          </a:p>
          <a:p>
            <a:pPr algn="just"/>
            <a:r>
              <a:rPr lang="es-ES_tradnl" dirty="0"/>
              <a:t>No hay una </a:t>
            </a:r>
            <a:r>
              <a:rPr lang="es-ES_tradnl" b="1" i="1" dirty="0" smtClean="0"/>
              <a:t>FÓRMULA FIJA NI PLAN </a:t>
            </a:r>
            <a:r>
              <a:rPr lang="es-ES_tradnl" dirty="0" smtClean="0"/>
              <a:t>que </a:t>
            </a:r>
            <a:r>
              <a:rPr lang="es-ES_tradnl" dirty="0"/>
              <a:t>pueda aplicarse en todo </a:t>
            </a:r>
            <a:r>
              <a:rPr lang="es-ES_tradnl" dirty="0" smtClean="0"/>
              <a:t>contexto</a:t>
            </a:r>
          </a:p>
          <a:p>
            <a:pPr algn="just"/>
            <a:r>
              <a:rPr lang="es-ES_tradnl" dirty="0"/>
              <a:t>L</a:t>
            </a:r>
            <a:r>
              <a:rPr lang="es-ES_tradnl" dirty="0" smtClean="0"/>
              <a:t>o </a:t>
            </a:r>
            <a:r>
              <a:rPr lang="es-ES_tradnl" dirty="0"/>
              <a:t>que es común a la incorporación de esta perspectiva </a:t>
            </a:r>
            <a:r>
              <a:rPr lang="es-ES_tradnl" dirty="0" smtClean="0"/>
              <a:t>es que el propósito de alcanzar la </a:t>
            </a:r>
            <a:r>
              <a:rPr lang="es-ES_tradnl" dirty="0"/>
              <a:t>igualdad de los </a:t>
            </a:r>
            <a:r>
              <a:rPr lang="es-ES_tradnl" dirty="0" smtClean="0"/>
              <a:t>géneros </a:t>
            </a:r>
            <a:r>
              <a:rPr lang="es-ES_tradnl" dirty="0"/>
              <a:t>“se </a:t>
            </a:r>
            <a:r>
              <a:rPr lang="es-ES_tradnl" dirty="0" smtClean="0"/>
              <a:t>integre” </a:t>
            </a:r>
            <a:r>
              <a:rPr lang="es-ES_tradnl" dirty="0"/>
              <a:t>a las actividades, y </a:t>
            </a:r>
            <a:r>
              <a:rPr lang="es-ES_tradnl" b="1" dirty="0"/>
              <a:t>no se </a:t>
            </a:r>
            <a:r>
              <a:rPr lang="es-ES_tradnl" b="1" dirty="0" smtClean="0"/>
              <a:t>trate </a:t>
            </a:r>
            <a:r>
              <a:rPr lang="es-ES_tradnl" b="1" dirty="0"/>
              <a:t>como un complemento.</a:t>
            </a:r>
          </a:p>
          <a:p>
            <a:endParaRPr lang="es-ES_tradnl" dirty="0"/>
          </a:p>
          <a:p>
            <a:pPr marL="0" indent="0">
              <a:buNone/>
            </a:pPr>
            <a:endParaRPr lang="es-ES_tradnl" dirty="0"/>
          </a:p>
          <a:p>
            <a:endParaRPr lang="es-ES_tradnl" dirty="0"/>
          </a:p>
          <a:p>
            <a:endParaRPr lang="es-ES_tradnl" dirty="0"/>
          </a:p>
          <a:p>
            <a:endParaRPr lang="es-ES" dirty="0"/>
          </a:p>
        </p:txBody>
      </p:sp>
    </p:spTree>
    <p:extLst>
      <p:ext uri="{BB962C8B-B14F-4D97-AF65-F5344CB8AC3E}">
        <p14:creationId xmlns:p14="http://schemas.microsoft.com/office/powerpoint/2010/main" val="1092316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Qué significa en lo real</a:t>
            </a:r>
            <a:endParaRPr lang="es-ES" dirty="0"/>
          </a:p>
        </p:txBody>
      </p:sp>
      <p:sp>
        <p:nvSpPr>
          <p:cNvPr id="3" name="Marcador de contenido 2"/>
          <p:cNvSpPr>
            <a:spLocks noGrp="1"/>
          </p:cNvSpPr>
          <p:nvPr>
            <p:ph idx="1"/>
          </p:nvPr>
        </p:nvSpPr>
        <p:spPr/>
        <p:txBody>
          <a:bodyPr>
            <a:normAutofit fontScale="92500" lnSpcReduction="20000"/>
          </a:bodyPr>
          <a:lstStyle/>
          <a:p>
            <a:pPr algn="just"/>
            <a:r>
              <a:rPr lang="es-ES" dirty="0" smtClean="0"/>
              <a:t>Reconfigurar-replantear-reconstruir todas las políticas, programas, proyectos, procesos</a:t>
            </a:r>
            <a:r>
              <a:rPr lang="es-ES" dirty="0"/>
              <a:t> </a:t>
            </a:r>
            <a:r>
              <a:rPr lang="es-ES" dirty="0" smtClean="0"/>
              <a:t>y actividades de la organización hacia el logro de la igualdad sustantiva. </a:t>
            </a:r>
          </a:p>
          <a:p>
            <a:pPr algn="just"/>
            <a:endParaRPr lang="es-ES" dirty="0"/>
          </a:p>
          <a:p>
            <a:pPr algn="just"/>
            <a:r>
              <a:rPr lang="es-ES" dirty="0" smtClean="0"/>
              <a:t>Conocer cómo participan unos y otras, cómo les afecta, cuáles son sus opiniones, cuál lugar ocupan, quién controla los recursos, cómo se distribuyen las ganancias</a:t>
            </a:r>
            <a:r>
              <a:rPr lang="es-ES" dirty="0"/>
              <a:t> </a:t>
            </a:r>
            <a:r>
              <a:rPr lang="es-ES" dirty="0" smtClean="0"/>
              <a:t>y qué se tiene que hacer para superar la desigualdad en la práctica organizativa y/o institucional real.</a:t>
            </a:r>
          </a:p>
        </p:txBody>
      </p:sp>
    </p:spTree>
    <p:extLst>
      <p:ext uri="{BB962C8B-B14F-4D97-AF65-F5344CB8AC3E}">
        <p14:creationId xmlns:p14="http://schemas.microsoft.com/office/powerpoint/2010/main" val="12990845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5-04-20 a las 10.44.0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665176"/>
          </a:xfrm>
          <a:prstGeom prst="rect">
            <a:avLst/>
          </a:prstGeom>
        </p:spPr>
      </p:pic>
      <p:pic>
        <p:nvPicPr>
          <p:cNvPr id="3" name="Imagen 2" descr="Captura de pantalla 2015-04-20 a las 10.44.09.png"/>
          <p:cNvPicPr>
            <a:picLocks noChangeAspect="1"/>
          </p:cNvPicPr>
          <p:nvPr/>
        </p:nvPicPr>
        <p:blipFill rotWithShape="1">
          <a:blip r:embed="rId2">
            <a:extLst>
              <a:ext uri="{28A0092B-C50C-407E-A947-70E740481C1C}">
                <a14:useLocalDpi xmlns:a14="http://schemas.microsoft.com/office/drawing/2010/main" val="0"/>
              </a:ext>
            </a:extLst>
          </a:blip>
          <a:srcRect r="84346" b="92871"/>
          <a:stretch/>
        </p:blipFill>
        <p:spPr>
          <a:xfrm>
            <a:off x="361574" y="6338048"/>
            <a:ext cx="1132541" cy="475129"/>
          </a:xfrm>
          <a:prstGeom prst="rect">
            <a:avLst/>
          </a:prstGeom>
        </p:spPr>
      </p:pic>
      <p:pic>
        <p:nvPicPr>
          <p:cNvPr id="5" name="Imagen 4" descr="Captura de pantalla 2015-04-20 a las 10.44.09.png"/>
          <p:cNvPicPr>
            <a:picLocks noChangeAspect="1"/>
          </p:cNvPicPr>
          <p:nvPr/>
        </p:nvPicPr>
        <p:blipFill rotWithShape="1">
          <a:blip r:embed="rId2">
            <a:extLst>
              <a:ext uri="{28A0092B-C50C-407E-A947-70E740481C1C}">
                <a14:useLocalDpi xmlns:a14="http://schemas.microsoft.com/office/drawing/2010/main" val="0"/>
              </a:ext>
            </a:extLst>
          </a:blip>
          <a:srcRect r="82672" b="97580"/>
          <a:stretch/>
        </p:blipFill>
        <p:spPr>
          <a:xfrm flipV="1">
            <a:off x="955468" y="40357"/>
            <a:ext cx="7000302" cy="712618"/>
          </a:xfrm>
          <a:prstGeom prst="rect">
            <a:avLst/>
          </a:prstGeom>
        </p:spPr>
      </p:pic>
      <p:sp>
        <p:nvSpPr>
          <p:cNvPr id="6" name="Text Box 3"/>
          <p:cNvSpPr txBox="1">
            <a:spLocks noChangeArrowheads="1"/>
          </p:cNvSpPr>
          <p:nvPr/>
        </p:nvSpPr>
        <p:spPr bwMode="auto">
          <a:xfrm>
            <a:off x="2297184" y="93370"/>
            <a:ext cx="4463374" cy="633507"/>
          </a:xfrm>
          <a:prstGeom prst="rect">
            <a:avLst/>
          </a:prstGeom>
          <a:solidFill>
            <a:srgbClr val="FFFFFF"/>
          </a:solidFill>
          <a:ln w="9525">
            <a:noFill/>
            <a:miter lim="800000"/>
            <a:headEnd/>
            <a:tailEnd/>
          </a:ln>
          <a:effectLst/>
        </p:spPr>
        <p:txBody>
          <a:bodyPr wrap="square">
            <a:spAutoFit/>
          </a:bodyPr>
          <a:lstStyle>
            <a:defPPr>
              <a:defRPr lang="es-ES"/>
            </a:defPPr>
            <a:lvl1pPr algn="ctr">
              <a:lnSpc>
                <a:spcPct val="70000"/>
              </a:lnSpc>
              <a:spcBef>
                <a:spcPct val="50000"/>
              </a:spcBef>
              <a:defRPr sz="2000">
                <a:solidFill>
                  <a:srgbClr val="000000"/>
                </a:solidFill>
                <a:latin typeface="+mj-lt"/>
                <a:ea typeface="+mj-ea"/>
                <a:cs typeface="+mj-cs"/>
              </a:defRPr>
            </a:lvl1pPr>
            <a:lvl2pPr marL="742950" indent="-285750" eaLnBrk="0" hangingPunct="0">
              <a:defRPr>
                <a:latin typeface="Arial" charset="0"/>
                <a:ea typeface="ＭＳ Ｐゴシック" charset="0"/>
              </a:defRPr>
            </a:lvl2pPr>
            <a:lvl3pPr marL="1143000" indent="-228600" eaLnBrk="0" hangingPunct="0">
              <a:defRPr>
                <a:latin typeface="Arial" charset="0"/>
                <a:ea typeface="ＭＳ Ｐゴシック" charset="0"/>
              </a:defRPr>
            </a:lvl3pPr>
            <a:lvl4pPr marL="1600200" indent="-228600" eaLnBrk="0" hangingPunct="0">
              <a:defRPr>
                <a:latin typeface="Arial" charset="0"/>
                <a:ea typeface="ＭＳ Ｐゴシック" charset="0"/>
              </a:defRPr>
            </a:lvl4pPr>
            <a:lvl5pPr marL="2057400" indent="-228600" eaLnBrk="0" hangingPunct="0">
              <a:defRPr>
                <a:latin typeface="Arial" charset="0"/>
                <a:ea typeface="ＭＳ Ｐゴシック" charset="0"/>
              </a:defRPr>
            </a:lvl5pPr>
            <a:lvl6pPr marL="2514600" indent="-228600" eaLnBrk="0" fontAlgn="base" hangingPunct="0">
              <a:spcBef>
                <a:spcPct val="0"/>
              </a:spcBef>
              <a:spcAft>
                <a:spcPct val="0"/>
              </a:spcAft>
              <a:defRPr>
                <a:latin typeface="Arial" charset="0"/>
                <a:ea typeface="ＭＳ Ｐゴシック" charset="0"/>
              </a:defRPr>
            </a:lvl6pPr>
            <a:lvl7pPr marL="2971800" indent="-228600" eaLnBrk="0" fontAlgn="base" hangingPunct="0">
              <a:spcBef>
                <a:spcPct val="0"/>
              </a:spcBef>
              <a:spcAft>
                <a:spcPct val="0"/>
              </a:spcAft>
              <a:defRPr>
                <a:latin typeface="Arial" charset="0"/>
                <a:ea typeface="ＭＳ Ｐゴシック" charset="0"/>
              </a:defRPr>
            </a:lvl7pPr>
            <a:lvl8pPr marL="3429000" indent="-228600" eaLnBrk="0" fontAlgn="base" hangingPunct="0">
              <a:spcBef>
                <a:spcPct val="0"/>
              </a:spcBef>
              <a:spcAft>
                <a:spcPct val="0"/>
              </a:spcAft>
              <a:defRPr>
                <a:latin typeface="Arial" charset="0"/>
                <a:ea typeface="ＭＳ Ｐゴシック" charset="0"/>
              </a:defRPr>
            </a:lvl8pPr>
            <a:lvl9pPr marL="3886200" indent="-228600" eaLnBrk="0" fontAlgn="base" hangingPunct="0">
              <a:spcBef>
                <a:spcPct val="0"/>
              </a:spcBef>
              <a:spcAft>
                <a:spcPct val="0"/>
              </a:spcAft>
              <a:defRPr>
                <a:latin typeface="Arial" charset="0"/>
                <a:ea typeface="ＭＳ Ｐゴシック" charset="0"/>
              </a:defRPr>
            </a:lvl9pPr>
          </a:lstStyle>
          <a:p>
            <a:pPr defTabSz="457200">
              <a:lnSpc>
                <a:spcPct val="50000"/>
              </a:lnSpc>
            </a:pPr>
            <a:endParaRPr lang="es-CO" sz="100" dirty="0" smtClean="0">
              <a:latin typeface="Abadi MT Condensed Extra Bold" charset="0"/>
              <a:cs typeface="Abadi MT Condensed Extra Bold" charset="0"/>
            </a:endParaRPr>
          </a:p>
          <a:p>
            <a:pPr defTabSz="457200">
              <a:lnSpc>
                <a:spcPct val="50000"/>
              </a:lnSpc>
            </a:pPr>
            <a:r>
              <a:rPr lang="es-CO" sz="3200" dirty="0" smtClean="0">
                <a:latin typeface="Abadi MT Condensed Extra Bold" charset="0"/>
                <a:cs typeface="Abadi MT Condensed Extra Bold" charset="0"/>
              </a:rPr>
              <a:t>Principio de Igualdad</a:t>
            </a:r>
            <a:endParaRPr lang="es-CO" sz="3200" dirty="0">
              <a:latin typeface="Abadi MT Condensed Extra Bold" charset="0"/>
              <a:cs typeface="Abadi MT Condensed Extra Bold" charset="0"/>
            </a:endParaRPr>
          </a:p>
        </p:txBody>
      </p:sp>
    </p:spTree>
    <p:extLst>
      <p:ext uri="{BB962C8B-B14F-4D97-AF65-F5344CB8AC3E}">
        <p14:creationId xmlns:p14="http://schemas.microsoft.com/office/powerpoint/2010/main" val="15251928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El propósito:</a:t>
            </a:r>
            <a:endParaRPr lang="es-ES" dirty="0"/>
          </a:p>
        </p:txBody>
      </p:sp>
      <p:sp>
        <p:nvSpPr>
          <p:cNvPr id="3" name="Marcador de contenido 2"/>
          <p:cNvSpPr>
            <a:spLocks noGrp="1"/>
          </p:cNvSpPr>
          <p:nvPr>
            <p:ph idx="1"/>
          </p:nvPr>
        </p:nvSpPr>
        <p:spPr/>
        <p:txBody>
          <a:bodyPr>
            <a:normAutofit fontScale="92500" lnSpcReduction="20000"/>
          </a:bodyPr>
          <a:lstStyle/>
          <a:p>
            <a:pPr marL="0" indent="0" algn="just">
              <a:buNone/>
            </a:pPr>
            <a:endParaRPr lang="es-ES_tradnl" dirty="0" smtClean="0"/>
          </a:p>
          <a:p>
            <a:pPr marL="0" indent="0" algn="just">
              <a:buNone/>
            </a:pPr>
            <a:r>
              <a:rPr lang="es-ES" b="1" dirty="0" smtClean="0"/>
              <a:t>“Consiste </a:t>
            </a:r>
            <a:r>
              <a:rPr lang="es-ES" b="1" dirty="0"/>
              <a:t>en transformar el orden social de género </a:t>
            </a:r>
            <a:r>
              <a:rPr lang="es-ES" b="1" dirty="0" smtClean="0"/>
              <a:t>establecido en la organización” </a:t>
            </a:r>
            <a:endParaRPr lang="es-ES_tradnl" dirty="0" smtClean="0"/>
          </a:p>
          <a:p>
            <a:pPr marL="0" indent="0" algn="just">
              <a:buNone/>
            </a:pPr>
            <a:endParaRPr lang="es-ES_tradnl" dirty="0"/>
          </a:p>
          <a:p>
            <a:pPr marL="0" indent="0" algn="just">
              <a:buNone/>
            </a:pPr>
            <a:r>
              <a:rPr lang="es-ES_tradnl" dirty="0" smtClean="0"/>
              <a:t>“La </a:t>
            </a:r>
            <a:r>
              <a:rPr lang="es-ES_tradnl" b="1" i="1" dirty="0"/>
              <a:t>igualdad de género </a:t>
            </a:r>
            <a:r>
              <a:rPr lang="es-ES_tradnl" dirty="0"/>
              <a:t>debe convertirse en un eje central y transversal de toda la acción </a:t>
            </a:r>
            <a:r>
              <a:rPr lang="es-ES_tradnl" dirty="0" smtClean="0"/>
              <a:t>del Estado</a:t>
            </a:r>
            <a:r>
              <a:rPr lang="es-ES_tradnl" dirty="0"/>
              <a:t>, ya que es un factor clave para consolidar la democracia y avanzar hacia un modelo </a:t>
            </a:r>
            <a:r>
              <a:rPr lang="es-ES_tradnl" dirty="0" smtClean="0"/>
              <a:t>de desarrollo </a:t>
            </a:r>
            <a:r>
              <a:rPr lang="es-ES_tradnl" dirty="0"/>
              <a:t>más participativo e </a:t>
            </a:r>
            <a:r>
              <a:rPr lang="es-ES_tradnl" dirty="0" smtClean="0"/>
              <a:t>inclusivo.”</a:t>
            </a:r>
            <a:endParaRPr lang="es-ES_tradnl" dirty="0"/>
          </a:p>
          <a:p>
            <a:pPr marL="0" indent="0" algn="just">
              <a:buNone/>
            </a:pPr>
            <a:r>
              <a:rPr lang="es-ES_tradnl" dirty="0" smtClean="0"/>
              <a:t>Consenso de Santo Domingo, 2013</a:t>
            </a:r>
            <a:endParaRPr lang="es-ES_tradnl" dirty="0"/>
          </a:p>
          <a:p>
            <a:endParaRPr lang="es-ES" dirty="0"/>
          </a:p>
        </p:txBody>
      </p:sp>
    </p:spTree>
    <p:extLst>
      <p:ext uri="{BB962C8B-B14F-4D97-AF65-F5344CB8AC3E}">
        <p14:creationId xmlns:p14="http://schemas.microsoft.com/office/powerpoint/2010/main" val="7018068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l"/>
            <a:r>
              <a:rPr lang="es-ES" dirty="0" smtClean="0"/>
              <a:t>Propósitos</a:t>
            </a:r>
            <a:endParaRPr lang="es-ES" dirty="0"/>
          </a:p>
        </p:txBody>
      </p:sp>
      <p:sp>
        <p:nvSpPr>
          <p:cNvPr id="3" name="Marcador de contenido 2"/>
          <p:cNvSpPr>
            <a:spLocks noGrp="1"/>
          </p:cNvSpPr>
          <p:nvPr>
            <p:ph idx="1"/>
          </p:nvPr>
        </p:nvSpPr>
        <p:spPr/>
        <p:txBody>
          <a:bodyPr>
            <a:normAutofit lnSpcReduction="10000"/>
          </a:bodyPr>
          <a:lstStyle/>
          <a:p>
            <a:pPr algn="just"/>
            <a:r>
              <a:rPr lang="es-ES" dirty="0" smtClean="0"/>
              <a:t>La igualdad –sistemática- entre los géneros</a:t>
            </a:r>
          </a:p>
          <a:p>
            <a:pPr algn="just"/>
            <a:r>
              <a:rPr lang="es-ES" dirty="0" smtClean="0"/>
              <a:t>La paridad</a:t>
            </a:r>
          </a:p>
          <a:p>
            <a:pPr algn="just"/>
            <a:r>
              <a:rPr lang="es-ES_tradnl" dirty="0"/>
              <a:t>Disminuir la brecha entre las mujeres y los </a:t>
            </a:r>
            <a:r>
              <a:rPr lang="es-ES_tradnl" dirty="0" smtClean="0"/>
              <a:t>hombres</a:t>
            </a:r>
          </a:p>
          <a:p>
            <a:pPr algn="just"/>
            <a:r>
              <a:rPr lang="es-ES_tradnl" dirty="0" smtClean="0"/>
              <a:t>Buscar las oportunidades en las políticas para disminuir las desigualdades - para alcanzar la igualdad. </a:t>
            </a:r>
            <a:endParaRPr lang="es-ES_tradnl" dirty="0"/>
          </a:p>
          <a:p>
            <a:pPr algn="just"/>
            <a:r>
              <a:rPr lang="es-ES_tradnl" dirty="0"/>
              <a:t>Comprender las consecuencias </a:t>
            </a:r>
            <a:r>
              <a:rPr lang="es-ES_tradnl" dirty="0" smtClean="0"/>
              <a:t>de </a:t>
            </a:r>
            <a:r>
              <a:rPr lang="es-ES_tradnl" dirty="0"/>
              <a:t>la igualdad entre los sexos</a:t>
            </a:r>
          </a:p>
          <a:p>
            <a:endParaRPr lang="es-ES" dirty="0"/>
          </a:p>
        </p:txBody>
      </p:sp>
    </p:spTree>
    <p:extLst>
      <p:ext uri="{BB962C8B-B14F-4D97-AF65-F5344CB8AC3E}">
        <p14:creationId xmlns:p14="http://schemas.microsoft.com/office/powerpoint/2010/main" val="32806170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28600"/>
            <a:ext cx="8766048" cy="990600"/>
          </a:xfrm>
        </p:spPr>
        <p:txBody>
          <a:bodyPr>
            <a:noAutofit/>
          </a:bodyPr>
          <a:lstStyle/>
          <a:p>
            <a:pPr algn="r"/>
            <a:r>
              <a:rPr lang="es-ES" sz="2800" b="1" dirty="0" smtClean="0"/>
              <a:t>Elementos comunes experiencias de Transversalización</a:t>
            </a:r>
            <a:endParaRPr lang="es-ES" sz="2800" b="1" dirty="0"/>
          </a:p>
        </p:txBody>
      </p:sp>
      <p:sp>
        <p:nvSpPr>
          <p:cNvPr id="3" name="Marcador de contenido 2"/>
          <p:cNvSpPr>
            <a:spLocks noGrp="1"/>
          </p:cNvSpPr>
          <p:nvPr>
            <p:ph idx="1"/>
          </p:nvPr>
        </p:nvSpPr>
        <p:spPr/>
        <p:txBody>
          <a:bodyPr>
            <a:normAutofit fontScale="85000" lnSpcReduction="10000"/>
          </a:bodyPr>
          <a:lstStyle/>
          <a:p>
            <a:pPr algn="just"/>
            <a:r>
              <a:rPr lang="es-ES_tradnl" dirty="0" smtClean="0"/>
              <a:t>Una </a:t>
            </a:r>
            <a:r>
              <a:rPr lang="es-ES_tradnl" dirty="0"/>
              <a:t>doble estrategia de transversalización del género y acciones específicas para la igualdad de género </a:t>
            </a:r>
            <a:endParaRPr lang="es-ES_tradnl" dirty="0" smtClean="0"/>
          </a:p>
          <a:p>
            <a:pPr algn="just"/>
            <a:r>
              <a:rPr lang="es-ES_tradnl" dirty="0" smtClean="0"/>
              <a:t>Análisis </a:t>
            </a:r>
            <a:r>
              <a:rPr lang="es-ES_tradnl" dirty="0"/>
              <a:t>de género </a:t>
            </a:r>
            <a:endParaRPr lang="es-ES_tradnl" dirty="0" smtClean="0">
              <a:sym typeface="Symbol"/>
            </a:endParaRPr>
          </a:p>
          <a:p>
            <a:pPr algn="just"/>
            <a:r>
              <a:rPr lang="es-ES_tradnl" dirty="0" smtClean="0"/>
              <a:t>Una </a:t>
            </a:r>
            <a:r>
              <a:rPr lang="es-ES_tradnl" dirty="0"/>
              <a:t>combinación de abordajes, en donde todo el equipo comparte responsabilidades, pero que esta apoyado por especialistas de género </a:t>
            </a:r>
            <a:r>
              <a:rPr lang="es-ES_tradnl" dirty="0" smtClean="0"/>
              <a:t> </a:t>
            </a:r>
          </a:p>
          <a:p>
            <a:pPr algn="just"/>
            <a:r>
              <a:rPr lang="es-ES_tradnl" dirty="0" smtClean="0"/>
              <a:t>Capacitación </a:t>
            </a:r>
            <a:r>
              <a:rPr lang="es-ES_tradnl" dirty="0"/>
              <a:t>de género </a:t>
            </a:r>
            <a:endParaRPr lang="es-ES_tradnl" dirty="0" smtClean="0"/>
          </a:p>
          <a:p>
            <a:pPr algn="just"/>
            <a:r>
              <a:rPr lang="es-ES_tradnl" dirty="0" smtClean="0"/>
              <a:t>Apoyo </a:t>
            </a:r>
            <a:r>
              <a:rPr lang="es-ES_tradnl" dirty="0"/>
              <a:t>a la toma de decisiones de mujeres y su empoderamiento </a:t>
            </a:r>
            <a:endParaRPr lang="es-ES_tradnl" dirty="0" smtClean="0"/>
          </a:p>
          <a:p>
            <a:pPr algn="just"/>
            <a:r>
              <a:rPr lang="es-ES_tradnl" dirty="0" smtClean="0"/>
              <a:t>Monitoreo </a:t>
            </a:r>
            <a:r>
              <a:rPr lang="es-ES_tradnl" dirty="0"/>
              <a:t>y evaluación</a:t>
            </a:r>
          </a:p>
          <a:p>
            <a:endParaRPr lang="es-ES" dirty="0"/>
          </a:p>
        </p:txBody>
      </p:sp>
    </p:spTree>
    <p:extLst>
      <p:ext uri="{BB962C8B-B14F-4D97-AF65-F5344CB8AC3E}">
        <p14:creationId xmlns:p14="http://schemas.microsoft.com/office/powerpoint/2010/main" val="8825290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p:txBody>
          <a:bodyPr/>
          <a:lstStyle/>
          <a:p>
            <a:pPr algn="just">
              <a:lnSpc>
                <a:spcPct val="120000"/>
              </a:lnSpc>
            </a:pPr>
            <a:r>
              <a:rPr lang="es-ES_tradnl" sz="2800" b="1" i="1" dirty="0" smtClean="0"/>
              <a:t>PROVEER </a:t>
            </a:r>
            <a:r>
              <a:rPr lang="es-ES_tradnl" sz="2800" b="1" i="1" dirty="0"/>
              <a:t>HERRAMIENTAS Y CAPACITACIÓN </a:t>
            </a:r>
            <a:r>
              <a:rPr lang="es-ES_tradnl" sz="2800" b="1" dirty="0"/>
              <a:t>en conciencia de género</a:t>
            </a:r>
            <a:r>
              <a:rPr lang="es-ES_tradnl" sz="2800" dirty="0"/>
              <a:t>, análisis de género y planificación de género a </a:t>
            </a:r>
            <a:r>
              <a:rPr lang="es-ES_tradnl" sz="2800" dirty="0" smtClean="0"/>
              <a:t>quienes toman las decisiones</a:t>
            </a:r>
            <a:r>
              <a:rPr lang="es-ES_tradnl" sz="2800" dirty="0"/>
              <a:t>, y </a:t>
            </a:r>
            <a:r>
              <a:rPr lang="es-ES_tradnl" sz="2800" dirty="0" smtClean="0"/>
              <a:t>a todo el personal.</a:t>
            </a:r>
            <a:endParaRPr lang="es-ES_tradnl" sz="2800" dirty="0"/>
          </a:p>
          <a:p>
            <a:pPr marL="0" indent="0" algn="just">
              <a:lnSpc>
                <a:spcPct val="120000"/>
              </a:lnSpc>
              <a:buNone/>
            </a:pPr>
            <a:endParaRPr lang="es-ES_tradnl" sz="1200" dirty="0"/>
          </a:p>
          <a:p>
            <a:pPr algn="just">
              <a:lnSpc>
                <a:spcPct val="120000"/>
              </a:lnSpc>
            </a:pPr>
            <a:r>
              <a:rPr lang="es-ES_tradnl" sz="2800" b="1" dirty="0" smtClean="0"/>
              <a:t>Generar </a:t>
            </a:r>
            <a:r>
              <a:rPr lang="es-ES_tradnl" sz="2800" b="1" dirty="0"/>
              <a:t>vínculos y alianzas </a:t>
            </a:r>
            <a:r>
              <a:rPr lang="es-ES_tradnl" sz="2800" dirty="0" smtClean="0"/>
              <a:t>para </a:t>
            </a:r>
            <a:r>
              <a:rPr lang="es-ES_tradnl" sz="2800" b="1" dirty="0"/>
              <a:t>asegurar mejores resultados.</a:t>
            </a:r>
          </a:p>
          <a:p>
            <a:endParaRPr lang="es-ES" dirty="0"/>
          </a:p>
          <a:p>
            <a:endParaRPr lang="es-ES" dirty="0"/>
          </a:p>
        </p:txBody>
      </p:sp>
    </p:spTree>
    <p:extLst>
      <p:ext uri="{BB962C8B-B14F-4D97-AF65-F5344CB8AC3E}">
        <p14:creationId xmlns:p14="http://schemas.microsoft.com/office/powerpoint/2010/main" val="17796840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5-04-23 a las 1.21.3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Imagen 4" descr="Captura de pantalla 2015-04-23 a las 1.21.35.png"/>
          <p:cNvPicPr>
            <a:picLocks noChangeAspect="1"/>
          </p:cNvPicPr>
          <p:nvPr/>
        </p:nvPicPr>
        <p:blipFill rotWithShape="1">
          <a:blip r:embed="rId2">
            <a:extLst>
              <a:ext uri="{28A0092B-C50C-407E-A947-70E740481C1C}">
                <a14:useLocalDpi xmlns:a14="http://schemas.microsoft.com/office/drawing/2010/main" val="0"/>
              </a:ext>
            </a:extLst>
          </a:blip>
          <a:srcRect l="2009" t="9487" r="86145" b="85340"/>
          <a:stretch/>
        </p:blipFill>
        <p:spPr>
          <a:xfrm>
            <a:off x="1344639" y="205412"/>
            <a:ext cx="1083180" cy="354805"/>
          </a:xfrm>
          <a:prstGeom prst="rect">
            <a:avLst/>
          </a:prstGeom>
        </p:spPr>
      </p:pic>
    </p:spTree>
    <p:extLst>
      <p:ext uri="{BB962C8B-B14F-4D97-AF65-F5344CB8AC3E}">
        <p14:creationId xmlns:p14="http://schemas.microsoft.com/office/powerpoint/2010/main" val="27400017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p:txBody>
          <a:bodyPr>
            <a:noAutofit/>
          </a:bodyPr>
          <a:lstStyle/>
          <a:p>
            <a:pPr algn="just"/>
            <a:r>
              <a:rPr lang="es-ES_tradnl" sz="2400" dirty="0" smtClean="0"/>
              <a:t>La </a:t>
            </a:r>
            <a:r>
              <a:rPr lang="es-ES_tradnl" sz="2400" b="1" i="1" dirty="0" smtClean="0"/>
              <a:t>VOLUNTAD POLÍTICA </a:t>
            </a:r>
            <a:r>
              <a:rPr lang="es-ES_tradnl" sz="2400" dirty="0" smtClean="0"/>
              <a:t>de </a:t>
            </a:r>
            <a:r>
              <a:rPr lang="es-ES_tradnl" sz="2400" dirty="0"/>
              <a:t>alcanzar la equidad y la igualdad de </a:t>
            </a:r>
            <a:r>
              <a:rPr lang="es-ES_tradnl" sz="2400" dirty="0" smtClean="0"/>
              <a:t>género, </a:t>
            </a:r>
            <a:r>
              <a:rPr lang="es-ES" sz="2400" i="1" dirty="0" smtClean="0"/>
              <a:t>expresada </a:t>
            </a:r>
            <a:r>
              <a:rPr lang="es-ES" sz="2400" i="1" dirty="0"/>
              <a:t>mediante un compromiso </a:t>
            </a:r>
            <a:r>
              <a:rPr lang="es-ES" sz="2400" i="1" dirty="0" smtClean="0"/>
              <a:t>institucional.</a:t>
            </a:r>
            <a:endParaRPr lang="es-ES_tradnl" sz="2400" dirty="0" smtClean="0"/>
          </a:p>
          <a:p>
            <a:pPr marL="0" indent="0" algn="just">
              <a:buNone/>
            </a:pPr>
            <a:endParaRPr lang="es-ES_tradnl" sz="500" dirty="0"/>
          </a:p>
          <a:p>
            <a:pPr algn="just"/>
            <a:r>
              <a:rPr lang="es-ES" sz="2400" b="1" i="1" dirty="0"/>
              <a:t>Acuerdo entre los actores </a:t>
            </a:r>
            <a:r>
              <a:rPr lang="es-ES" sz="2400" i="1" dirty="0"/>
              <a:t>implicados en el proceso de </a:t>
            </a:r>
            <a:r>
              <a:rPr lang="es-ES" sz="2400" i="1" dirty="0" smtClean="0"/>
              <a:t>Transversalización</a:t>
            </a:r>
          </a:p>
          <a:p>
            <a:pPr algn="just"/>
            <a:endParaRPr lang="es-ES" sz="2400" i="1" dirty="0"/>
          </a:p>
          <a:p>
            <a:pPr algn="just"/>
            <a:r>
              <a:rPr lang="es-ES" sz="2400" i="1" dirty="0" smtClean="0"/>
              <a:t>Asignación </a:t>
            </a:r>
            <a:r>
              <a:rPr lang="es-ES" sz="2400" i="1" dirty="0"/>
              <a:t>de recursos financieros, materiales y </a:t>
            </a:r>
            <a:r>
              <a:rPr lang="es-ES" sz="2400" i="1" dirty="0" smtClean="0"/>
              <a:t>humanos</a:t>
            </a:r>
          </a:p>
          <a:p>
            <a:pPr marL="0" indent="0" algn="just">
              <a:buNone/>
            </a:pPr>
            <a:endParaRPr lang="es-ES_tradnl" sz="2400" dirty="0" smtClean="0"/>
          </a:p>
          <a:p>
            <a:pPr algn="just"/>
            <a:r>
              <a:rPr lang="es-ES_tradnl" sz="2400" dirty="0"/>
              <a:t>Marcos normativos y legales que sustenten la incorporación de la perspectiva de género en todo el ciclo presupuestario. </a:t>
            </a:r>
          </a:p>
        </p:txBody>
      </p:sp>
    </p:spTree>
    <p:extLst>
      <p:ext uri="{BB962C8B-B14F-4D97-AF65-F5344CB8AC3E}">
        <p14:creationId xmlns:p14="http://schemas.microsoft.com/office/powerpoint/2010/main" val="2860115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2800" b="1" dirty="0"/>
              <a:t>Condiciones necesarias para la Transversalización</a:t>
            </a:r>
            <a:endParaRPr lang="es-ES" sz="2800" b="1" dirty="0"/>
          </a:p>
        </p:txBody>
      </p:sp>
      <p:sp>
        <p:nvSpPr>
          <p:cNvPr id="3" name="Marcador de contenido 2"/>
          <p:cNvSpPr>
            <a:spLocks noGrp="1"/>
          </p:cNvSpPr>
          <p:nvPr>
            <p:ph idx="1"/>
          </p:nvPr>
        </p:nvSpPr>
        <p:spPr>
          <a:xfrm>
            <a:off x="612648" y="1600199"/>
            <a:ext cx="8153400" cy="4917001"/>
          </a:xfrm>
        </p:spPr>
        <p:txBody>
          <a:bodyPr>
            <a:normAutofit fontScale="70000" lnSpcReduction="20000"/>
          </a:bodyPr>
          <a:lstStyle/>
          <a:p>
            <a:pPr algn="just"/>
            <a:endParaRPr lang="es-ES_tradnl" sz="700" dirty="0"/>
          </a:p>
          <a:p>
            <a:pPr algn="just"/>
            <a:r>
              <a:rPr lang="es-ES" sz="3100" dirty="0" smtClean="0"/>
              <a:t>Capacidad </a:t>
            </a:r>
            <a:r>
              <a:rPr lang="es-ES_tradnl" sz="3100" dirty="0"/>
              <a:t>organizativa-institucional para </a:t>
            </a:r>
            <a:r>
              <a:rPr lang="es-ES_tradnl" sz="3100" b="1" dirty="0"/>
              <a:t>analizarse</a:t>
            </a:r>
            <a:r>
              <a:rPr lang="es-ES_tradnl" sz="3100" dirty="0"/>
              <a:t> a tres niveles: de las políticas, de los procedimientos y del personal</a:t>
            </a:r>
            <a:r>
              <a:rPr lang="es-ES_tradnl" sz="3100" dirty="0" smtClean="0"/>
              <a:t>.</a:t>
            </a:r>
          </a:p>
          <a:p>
            <a:pPr algn="just"/>
            <a:endParaRPr lang="es-ES_tradnl" sz="3100" dirty="0"/>
          </a:p>
          <a:p>
            <a:pPr algn="just"/>
            <a:r>
              <a:rPr lang="es-ES_tradnl" sz="3200" dirty="0" smtClean="0"/>
              <a:t>Integrar </a:t>
            </a:r>
            <a:r>
              <a:rPr lang="es-ES_tradnl" sz="3200" dirty="0"/>
              <a:t>la perspectiva de género </a:t>
            </a:r>
            <a:r>
              <a:rPr lang="es-ES_tradnl" sz="3200" b="1" i="1" dirty="0"/>
              <a:t>en todas las fases de los ciclos de planificación sectorial,</a:t>
            </a:r>
            <a:r>
              <a:rPr lang="es-ES_tradnl" sz="3200" dirty="0"/>
              <a:t> incluido el análisis de desarrollo, implementación, monitoreo y evaluación de políticas programas y proyectos</a:t>
            </a:r>
            <a:r>
              <a:rPr lang="es-ES_tradnl" sz="3200" dirty="0" smtClean="0"/>
              <a:t>.</a:t>
            </a:r>
          </a:p>
          <a:p>
            <a:pPr algn="just"/>
            <a:endParaRPr lang="es-ES_tradnl" sz="3100" dirty="0"/>
          </a:p>
          <a:p>
            <a:pPr algn="just">
              <a:lnSpc>
                <a:spcPct val="120000"/>
              </a:lnSpc>
            </a:pPr>
            <a:r>
              <a:rPr lang="es-ES_tradnl" sz="3100" b="1" dirty="0" smtClean="0"/>
              <a:t>LA PRODUCCIÓN Y USO DE INFORMACIÓN DESAGREGADA POR SEXO </a:t>
            </a:r>
            <a:r>
              <a:rPr lang="es-ES_tradnl" sz="3100" dirty="0" smtClean="0"/>
              <a:t>en </a:t>
            </a:r>
            <a:r>
              <a:rPr lang="es-ES_tradnl" sz="3100" dirty="0"/>
              <a:t>los análisis </a:t>
            </a:r>
            <a:r>
              <a:rPr lang="es-ES_tradnl" sz="3100" dirty="0" smtClean="0"/>
              <a:t>estadísticos para </a:t>
            </a:r>
            <a:r>
              <a:rPr lang="es-ES_tradnl" sz="3100" dirty="0"/>
              <a:t>revelar el impacto diferencial en hombres y mujeres</a:t>
            </a:r>
            <a:r>
              <a:rPr lang="es-ES_tradnl" sz="3100" dirty="0" smtClean="0"/>
              <a:t>.</a:t>
            </a:r>
          </a:p>
          <a:p>
            <a:pPr algn="just">
              <a:lnSpc>
                <a:spcPct val="120000"/>
              </a:lnSpc>
            </a:pPr>
            <a:endParaRPr lang="es-ES_tradnl" sz="1300" dirty="0"/>
          </a:p>
          <a:p>
            <a:pPr algn="just">
              <a:lnSpc>
                <a:spcPct val="120000"/>
              </a:lnSpc>
            </a:pPr>
            <a:r>
              <a:rPr lang="es-ES_tradnl" sz="3100" dirty="0" smtClean="0"/>
              <a:t>Aumentar </a:t>
            </a:r>
            <a:r>
              <a:rPr lang="es-ES_tradnl" sz="3100" dirty="0"/>
              <a:t>la cantidad de </a:t>
            </a:r>
            <a:r>
              <a:rPr lang="es-ES_tradnl" sz="3100" b="1" i="1" dirty="0"/>
              <a:t>mujeres en posiciones de toma de decisiones </a:t>
            </a:r>
            <a:r>
              <a:rPr lang="es-ES_tradnl" sz="3100" dirty="0"/>
              <a:t>en </a:t>
            </a:r>
            <a:r>
              <a:rPr lang="es-ES_tradnl" sz="3100" dirty="0" smtClean="0"/>
              <a:t>la organización</a:t>
            </a:r>
            <a:r>
              <a:rPr lang="es-ES_tradnl" sz="3000" dirty="0" smtClean="0"/>
              <a:t>.</a:t>
            </a:r>
          </a:p>
          <a:p>
            <a:pPr>
              <a:lnSpc>
                <a:spcPct val="120000"/>
              </a:lnSpc>
            </a:pPr>
            <a:endParaRPr lang="es-ES_tradnl" sz="1300" dirty="0"/>
          </a:p>
        </p:txBody>
      </p:sp>
    </p:spTree>
    <p:extLst>
      <p:ext uri="{BB962C8B-B14F-4D97-AF65-F5344CB8AC3E}">
        <p14:creationId xmlns:p14="http://schemas.microsoft.com/office/powerpoint/2010/main" val="10829019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r"/>
            <a:r>
              <a:rPr lang="es-ES_tradnl" sz="3700" dirty="0" smtClean="0"/>
              <a:t>Herramientas para la Transversalización</a:t>
            </a:r>
            <a:endParaRPr lang="es-ES" sz="3700" dirty="0"/>
          </a:p>
        </p:txBody>
      </p:sp>
      <p:sp>
        <p:nvSpPr>
          <p:cNvPr id="3" name="Marcador de contenido 2"/>
          <p:cNvSpPr>
            <a:spLocks noGrp="1"/>
          </p:cNvSpPr>
          <p:nvPr>
            <p:ph idx="1"/>
          </p:nvPr>
        </p:nvSpPr>
        <p:spPr>
          <a:xfrm>
            <a:off x="612648" y="1600199"/>
            <a:ext cx="8153400" cy="4879653"/>
          </a:xfrm>
        </p:spPr>
        <p:txBody>
          <a:bodyPr>
            <a:normAutofit fontScale="85000" lnSpcReduction="20000"/>
          </a:bodyPr>
          <a:lstStyle/>
          <a:p>
            <a:pPr algn="just"/>
            <a:r>
              <a:rPr lang="es-ES_tradnl" dirty="0" smtClean="0"/>
              <a:t>La</a:t>
            </a:r>
            <a:r>
              <a:rPr lang="es-ES_tradnl" b="1" dirty="0" smtClean="0"/>
              <a:t> </a:t>
            </a:r>
            <a:r>
              <a:rPr lang="es-ES_tradnl" b="1" dirty="0"/>
              <a:t>capacitación </a:t>
            </a:r>
            <a:r>
              <a:rPr lang="es-ES_tradnl" dirty="0"/>
              <a:t>en género a los equipos de agencias, estados y </a:t>
            </a:r>
            <a:r>
              <a:rPr lang="es-ES_tradnl" dirty="0" err="1"/>
              <a:t>ONGs</a:t>
            </a:r>
            <a:r>
              <a:rPr lang="es-ES_tradnl" dirty="0"/>
              <a:t> de manera </a:t>
            </a:r>
            <a:r>
              <a:rPr lang="es-ES_tradnl" dirty="0" smtClean="0"/>
              <a:t>sistemática</a:t>
            </a:r>
          </a:p>
          <a:p>
            <a:pPr algn="just"/>
            <a:r>
              <a:rPr lang="es-ES_tradnl" dirty="0" smtClean="0"/>
              <a:t>Estructuras </a:t>
            </a:r>
            <a:r>
              <a:rPr lang="es-ES_tradnl" dirty="0"/>
              <a:t>de incentivos para preocuparse por los aspectos relativos al </a:t>
            </a:r>
            <a:r>
              <a:rPr lang="es-ES_tradnl" dirty="0" smtClean="0"/>
              <a:t>género</a:t>
            </a:r>
          </a:p>
          <a:p>
            <a:pPr algn="just"/>
            <a:r>
              <a:rPr lang="es-ES_tradnl" dirty="0" smtClean="0"/>
              <a:t>Elaboración </a:t>
            </a:r>
            <a:r>
              <a:rPr lang="es-ES_tradnl" dirty="0"/>
              <a:t>de </a:t>
            </a:r>
            <a:r>
              <a:rPr lang="es-ES_tradnl" b="1" i="1" dirty="0"/>
              <a:t>presupuestos con enfoque </a:t>
            </a:r>
            <a:r>
              <a:rPr lang="es-ES_tradnl" dirty="0"/>
              <a:t>de </a:t>
            </a:r>
            <a:r>
              <a:rPr lang="es-ES_tradnl" dirty="0" smtClean="0"/>
              <a:t>género</a:t>
            </a:r>
          </a:p>
          <a:p>
            <a:pPr algn="just"/>
            <a:r>
              <a:rPr lang="es-ES_tradnl" dirty="0" smtClean="0"/>
              <a:t>Instrumentos </a:t>
            </a:r>
            <a:r>
              <a:rPr lang="es-ES_tradnl" dirty="0"/>
              <a:t>o Herramientas </a:t>
            </a:r>
            <a:r>
              <a:rPr lang="es-ES_tradnl" dirty="0" err="1"/>
              <a:t>operacionalizados</a:t>
            </a:r>
            <a:r>
              <a:rPr lang="es-ES_tradnl" dirty="0"/>
              <a:t> específicos de género como son las listas de comprobación (</a:t>
            </a:r>
            <a:r>
              <a:rPr lang="es-ES_tradnl" dirty="0" err="1"/>
              <a:t>cheklist</a:t>
            </a:r>
            <a:r>
              <a:rPr lang="es-ES_tradnl" dirty="0"/>
              <a:t>) y guías con líneas de acción (</a:t>
            </a:r>
            <a:r>
              <a:rPr lang="es-ES_tradnl" dirty="0" err="1"/>
              <a:t>guidelines</a:t>
            </a:r>
            <a:r>
              <a:rPr lang="es-ES_tradnl" dirty="0"/>
              <a:t>)</a:t>
            </a:r>
            <a:r>
              <a:rPr lang="es-ES_tradnl" dirty="0" smtClean="0"/>
              <a:t>.</a:t>
            </a:r>
          </a:p>
          <a:p>
            <a:pPr algn="just"/>
            <a:r>
              <a:rPr lang="es-ES_tradnl" b="1" dirty="0"/>
              <a:t>Sistema de Gestión de Género </a:t>
            </a:r>
            <a:r>
              <a:rPr lang="es-ES_tradnl" dirty="0"/>
              <a:t>(</a:t>
            </a:r>
            <a:r>
              <a:rPr lang="es-ES_tradnl" sz="2400" dirty="0" err="1"/>
              <a:t>Gender</a:t>
            </a:r>
            <a:r>
              <a:rPr lang="es-ES_tradnl" sz="2400" dirty="0"/>
              <a:t> Management </a:t>
            </a:r>
            <a:r>
              <a:rPr lang="es-ES_tradnl" sz="2400" dirty="0" err="1"/>
              <a:t>System</a:t>
            </a:r>
            <a:r>
              <a:rPr lang="es-ES_tradnl" dirty="0" smtClean="0"/>
              <a:t>)</a:t>
            </a:r>
          </a:p>
          <a:p>
            <a:pPr algn="just"/>
            <a:r>
              <a:rPr lang="es-ES_tradnl" dirty="0"/>
              <a:t>Ciudadanía </a:t>
            </a:r>
            <a:r>
              <a:rPr lang="es-ES_tradnl" dirty="0" smtClean="0"/>
              <a:t>Activa </a:t>
            </a:r>
            <a:r>
              <a:rPr lang="es-ES" dirty="0" smtClean="0"/>
              <a:t>–</a:t>
            </a:r>
            <a:r>
              <a:rPr lang="es-ES_tradnl" dirty="0" smtClean="0"/>
              <a:t> Movimiento social de mujeres</a:t>
            </a:r>
          </a:p>
          <a:p>
            <a:pPr algn="just"/>
            <a:r>
              <a:rPr lang="es-ES_tradnl" dirty="0"/>
              <a:t>E</a:t>
            </a:r>
            <a:r>
              <a:rPr lang="es-ES_tradnl" dirty="0" smtClean="0"/>
              <a:t>mpoderamiento </a:t>
            </a:r>
            <a:r>
              <a:rPr lang="es-ES_tradnl" dirty="0"/>
              <a:t>de las </a:t>
            </a:r>
            <a:r>
              <a:rPr lang="es-ES_tradnl" dirty="0" smtClean="0"/>
              <a:t>mujeres</a:t>
            </a:r>
            <a:endParaRPr lang="es-ES_tradnl" dirty="0"/>
          </a:p>
          <a:p>
            <a:endParaRPr lang="es-ES_tradnl" dirty="0"/>
          </a:p>
          <a:p>
            <a:endParaRPr lang="es-ES" dirty="0"/>
          </a:p>
        </p:txBody>
      </p:sp>
    </p:spTree>
    <p:extLst>
      <p:ext uri="{BB962C8B-B14F-4D97-AF65-F5344CB8AC3E}">
        <p14:creationId xmlns:p14="http://schemas.microsoft.com/office/powerpoint/2010/main" val="343536366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l"/>
            <a:r>
              <a:rPr lang="es-ES_tradnl" sz="3600" dirty="0"/>
              <a:t>Barreras para la Transversalización del Género </a:t>
            </a:r>
            <a:endParaRPr lang="es-ES" dirty="0"/>
          </a:p>
        </p:txBody>
      </p:sp>
      <p:sp>
        <p:nvSpPr>
          <p:cNvPr id="3" name="Marcador de contenido 2"/>
          <p:cNvSpPr>
            <a:spLocks noGrp="1"/>
          </p:cNvSpPr>
          <p:nvPr>
            <p:ph idx="1"/>
          </p:nvPr>
        </p:nvSpPr>
        <p:spPr/>
        <p:txBody>
          <a:bodyPr>
            <a:normAutofit fontScale="92500" lnSpcReduction="20000"/>
          </a:bodyPr>
          <a:lstStyle/>
          <a:p>
            <a:pPr algn="just"/>
            <a:r>
              <a:rPr lang="es-ES_tradnl" dirty="0" smtClean="0"/>
              <a:t>La </a:t>
            </a:r>
            <a:r>
              <a:rPr lang="es-ES_tradnl" dirty="0"/>
              <a:t>falta de voluntad política </a:t>
            </a:r>
          </a:p>
          <a:p>
            <a:pPr algn="just"/>
            <a:r>
              <a:rPr lang="es-ES_tradnl" dirty="0" smtClean="0"/>
              <a:t>El </a:t>
            </a:r>
            <a:r>
              <a:rPr lang="es-ES_tradnl" dirty="0" err="1"/>
              <a:t>subfinanciamiento</a:t>
            </a:r>
            <a:r>
              <a:rPr lang="es-ES_tradnl" dirty="0"/>
              <a:t> para las unidades y </a:t>
            </a:r>
            <a:r>
              <a:rPr lang="es-ES_tradnl" dirty="0" smtClean="0"/>
              <a:t>responsables </a:t>
            </a:r>
            <a:r>
              <a:rPr lang="es-ES_tradnl" dirty="0"/>
              <a:t>por los esfuerzos de institucionalización (</a:t>
            </a:r>
            <a:r>
              <a:rPr lang="es-ES_tradnl" dirty="0" err="1"/>
              <a:t>mainstreaming</a:t>
            </a:r>
            <a:r>
              <a:rPr lang="es-ES_tradnl" dirty="0"/>
              <a:t>) </a:t>
            </a:r>
          </a:p>
          <a:p>
            <a:pPr algn="just"/>
            <a:r>
              <a:rPr lang="es-ES_tradnl" dirty="0" smtClean="0"/>
              <a:t>Los </a:t>
            </a:r>
            <a:r>
              <a:rPr lang="es-ES_tradnl" dirty="0"/>
              <a:t>intereses patriarcales institucionalizados en normas, reglas y prácticas de las </a:t>
            </a:r>
            <a:r>
              <a:rPr lang="es-ES_tradnl" dirty="0" smtClean="0"/>
              <a:t>organizaciones</a:t>
            </a:r>
          </a:p>
          <a:p>
            <a:pPr algn="just"/>
            <a:r>
              <a:rPr lang="es-ES_tradnl" dirty="0" smtClean="0"/>
              <a:t>La </a:t>
            </a:r>
            <a:r>
              <a:rPr lang="es-ES_tradnl" dirty="0"/>
              <a:t>resistencia de las diferentes divisiones de adoptar una visión transversal de aspectos como el género que van a quitarles su asignación de presupuestos </a:t>
            </a:r>
            <a:r>
              <a:rPr lang="es-ES_tradnl" sz="1800" dirty="0"/>
              <a:t>(</a:t>
            </a:r>
            <a:r>
              <a:rPr lang="es-ES_tradnl" sz="1800" dirty="0" err="1"/>
              <a:t>Kabeer</a:t>
            </a:r>
            <a:r>
              <a:rPr lang="es-ES_tradnl" sz="1800" dirty="0"/>
              <a:t>, 2003</a:t>
            </a:r>
            <a:r>
              <a:rPr lang="es-ES_tradnl" sz="1800" dirty="0" smtClean="0"/>
              <a:t>)</a:t>
            </a:r>
          </a:p>
          <a:p>
            <a:pPr algn="just"/>
            <a:r>
              <a:rPr lang="es-ES_tradnl" dirty="0" smtClean="0"/>
              <a:t>El género </a:t>
            </a:r>
            <a:r>
              <a:rPr lang="es-ES_tradnl" dirty="0"/>
              <a:t>no es visto como </a:t>
            </a:r>
            <a:r>
              <a:rPr lang="es-ES_tradnl" dirty="0" smtClean="0"/>
              <a:t>un “Tema Clave</a:t>
            </a:r>
            <a:r>
              <a:rPr lang="es-ES_tradnl" dirty="0"/>
              <a:t>”</a:t>
            </a:r>
          </a:p>
          <a:p>
            <a:endParaRPr lang="es-ES_tradnl" sz="1800" dirty="0"/>
          </a:p>
          <a:p>
            <a:endParaRPr lang="es-ES" dirty="0"/>
          </a:p>
        </p:txBody>
      </p:sp>
    </p:spTree>
    <p:extLst>
      <p:ext uri="{BB962C8B-B14F-4D97-AF65-F5344CB8AC3E}">
        <p14:creationId xmlns:p14="http://schemas.microsoft.com/office/powerpoint/2010/main" val="10753524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r"/>
            <a:r>
              <a:rPr lang="es-ES_tradnl" sz="3200" dirty="0"/>
              <a:t>Elementos o instancias </a:t>
            </a:r>
            <a:r>
              <a:rPr lang="es-ES_tradnl" sz="3200" dirty="0" smtClean="0"/>
              <a:t>de institucionalización</a:t>
            </a:r>
            <a:endParaRPr lang="es-ES" sz="3200" dirty="0"/>
          </a:p>
        </p:txBody>
      </p:sp>
      <p:sp>
        <p:nvSpPr>
          <p:cNvPr id="3" name="Marcador de contenido 2"/>
          <p:cNvSpPr>
            <a:spLocks noGrp="1"/>
          </p:cNvSpPr>
          <p:nvPr>
            <p:ph idx="1"/>
          </p:nvPr>
        </p:nvSpPr>
        <p:spPr>
          <a:xfrm>
            <a:off x="612648" y="1600199"/>
            <a:ext cx="8153400" cy="4973023"/>
          </a:xfrm>
        </p:spPr>
        <p:txBody>
          <a:bodyPr>
            <a:normAutofit fontScale="25000" lnSpcReduction="20000"/>
          </a:bodyPr>
          <a:lstStyle/>
          <a:p>
            <a:pPr algn="just"/>
            <a:r>
              <a:rPr lang="es-ES_tradnl" sz="8000" dirty="0" smtClean="0"/>
              <a:t>1</a:t>
            </a:r>
            <a:r>
              <a:rPr lang="es-ES_tradnl" sz="8000" dirty="0"/>
              <a:t>. Experiencia e interpretación de la realidad de hombres y mujeres</a:t>
            </a:r>
          </a:p>
          <a:p>
            <a:pPr algn="just"/>
            <a:r>
              <a:rPr lang="es-ES_tradnl" sz="8000" dirty="0"/>
              <a:t>2. Presión de componentes políticos (</a:t>
            </a:r>
            <a:r>
              <a:rPr lang="es-ES_tradnl" sz="8000" dirty="0" err="1"/>
              <a:t>political</a:t>
            </a:r>
            <a:r>
              <a:rPr lang="es-ES_tradnl" sz="8000" dirty="0"/>
              <a:t> </a:t>
            </a:r>
            <a:r>
              <a:rPr lang="es-ES_tradnl" sz="8000" dirty="0" err="1"/>
              <a:t>constituencies</a:t>
            </a:r>
            <a:r>
              <a:rPr lang="es-ES_tradnl" sz="8000" dirty="0"/>
              <a:t>)</a:t>
            </a:r>
          </a:p>
          <a:p>
            <a:pPr algn="just"/>
            <a:r>
              <a:rPr lang="es-ES_tradnl" sz="8000" dirty="0"/>
              <a:t>3. Estructuras políticas representativas</a:t>
            </a:r>
          </a:p>
          <a:p>
            <a:pPr algn="just"/>
            <a:r>
              <a:rPr lang="es-ES_tradnl" sz="8000" dirty="0"/>
              <a:t>4. Compromiso político</a:t>
            </a:r>
          </a:p>
          <a:p>
            <a:pPr algn="just"/>
            <a:r>
              <a:rPr lang="es-ES_tradnl" sz="8000" dirty="0"/>
              <a:t>5. Políticas y planificación</a:t>
            </a:r>
          </a:p>
          <a:p>
            <a:pPr algn="just"/>
            <a:r>
              <a:rPr lang="es-ES_tradnl" sz="8000" dirty="0"/>
              <a:t>6. Recursos</a:t>
            </a:r>
          </a:p>
          <a:p>
            <a:pPr algn="just"/>
            <a:r>
              <a:rPr lang="es-ES_tradnl" sz="8000" dirty="0"/>
              <a:t>7. Transversalización (incorporación a la corriente principal) de las responsabilidades por </a:t>
            </a:r>
            <a:r>
              <a:rPr lang="es-ES_tradnl" sz="8000" dirty="0" smtClean="0"/>
              <a:t>los aspectos </a:t>
            </a:r>
            <a:r>
              <a:rPr lang="es-ES_tradnl" sz="8000" dirty="0"/>
              <a:t>de género (</a:t>
            </a:r>
            <a:r>
              <a:rPr lang="es-ES_tradnl" sz="8000" dirty="0" err="1"/>
              <a:t>mainstream</a:t>
            </a:r>
            <a:r>
              <a:rPr lang="es-ES_tradnl" sz="8000" dirty="0"/>
              <a:t> </a:t>
            </a:r>
            <a:r>
              <a:rPr lang="es-ES_tradnl" sz="8000" dirty="0" err="1"/>
              <a:t>location</a:t>
            </a:r>
            <a:r>
              <a:rPr lang="es-ES_tradnl" sz="8000" dirty="0"/>
              <a:t> of </a:t>
            </a:r>
            <a:r>
              <a:rPr lang="es-ES_tradnl" sz="8000" dirty="0" err="1"/>
              <a:t>responsability</a:t>
            </a:r>
            <a:r>
              <a:rPr lang="es-ES_tradnl" sz="8000" dirty="0"/>
              <a:t> </a:t>
            </a:r>
            <a:r>
              <a:rPr lang="es-ES_tradnl" sz="8000" dirty="0" err="1"/>
              <a:t>for</a:t>
            </a:r>
            <a:r>
              <a:rPr lang="es-ES_tradnl" sz="8000" dirty="0"/>
              <a:t> </a:t>
            </a:r>
            <a:r>
              <a:rPr lang="es-ES_tradnl" sz="8000" dirty="0" err="1"/>
              <a:t>gender</a:t>
            </a:r>
            <a:r>
              <a:rPr lang="es-ES_tradnl" sz="8000" dirty="0"/>
              <a:t> </a:t>
            </a:r>
            <a:r>
              <a:rPr lang="es-ES_tradnl" sz="8000" dirty="0" err="1"/>
              <a:t>issues</a:t>
            </a:r>
            <a:r>
              <a:rPr lang="es-ES_tradnl" sz="8000" dirty="0"/>
              <a:t>)</a:t>
            </a:r>
          </a:p>
          <a:p>
            <a:pPr algn="just"/>
            <a:r>
              <a:rPr lang="es-ES_tradnl" sz="8000" dirty="0"/>
              <a:t>8. </a:t>
            </a:r>
            <a:r>
              <a:rPr lang="es-ES_tradnl" sz="8000" dirty="0" smtClean="0"/>
              <a:t>Procedimiento</a:t>
            </a:r>
            <a:endParaRPr lang="es-ES_tradnl" sz="8000" dirty="0"/>
          </a:p>
          <a:p>
            <a:pPr algn="just"/>
            <a:r>
              <a:rPr lang="es-ES_tradnl" sz="8000" dirty="0"/>
              <a:t>9. Desarrollo de equipos de trabajo </a:t>
            </a:r>
          </a:p>
          <a:p>
            <a:pPr algn="just"/>
            <a:r>
              <a:rPr lang="es-ES_tradnl" sz="8000" dirty="0"/>
              <a:t>10. Metodologías</a:t>
            </a:r>
          </a:p>
          <a:p>
            <a:pPr algn="just"/>
            <a:r>
              <a:rPr lang="es-ES_tradnl" sz="8000" dirty="0"/>
              <a:t>11. Desarrollo de programas y proyectos (</a:t>
            </a:r>
            <a:r>
              <a:rPr lang="es-ES_tradnl" sz="8000" dirty="0" err="1"/>
              <a:t>delivery</a:t>
            </a:r>
            <a:r>
              <a:rPr lang="es-ES_tradnl" sz="8000" dirty="0"/>
              <a:t> of…)</a:t>
            </a:r>
          </a:p>
          <a:p>
            <a:pPr algn="just"/>
            <a:r>
              <a:rPr lang="es-ES_tradnl" sz="8000" dirty="0"/>
              <a:t>12. Investigación</a:t>
            </a:r>
          </a:p>
          <a:p>
            <a:pPr algn="just"/>
            <a:r>
              <a:rPr lang="es-ES_tradnl" sz="8000" dirty="0"/>
              <a:t>13. Creación de </a:t>
            </a:r>
            <a:r>
              <a:rPr lang="es-ES_tradnl" sz="8000" dirty="0" smtClean="0"/>
              <a:t>teoría 					</a:t>
            </a:r>
            <a:r>
              <a:rPr lang="es-ES_tradnl" sz="6400" dirty="0" smtClean="0"/>
              <a:t>C. Levy (1996)</a:t>
            </a:r>
          </a:p>
        </p:txBody>
      </p:sp>
    </p:spTree>
    <p:extLst>
      <p:ext uri="{BB962C8B-B14F-4D97-AF65-F5344CB8AC3E}">
        <p14:creationId xmlns:p14="http://schemas.microsoft.com/office/powerpoint/2010/main" val="33917518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pPr algn="r"/>
            <a:r>
              <a:rPr lang="es-ES" sz="3200" dirty="0"/>
              <a:t>PLAN DE ACCIÓN PARA LA TRANSVERSALIDAD </a:t>
            </a:r>
            <a:r>
              <a:rPr lang="es-ES" sz="3200" dirty="0" smtClean="0"/>
              <a:t>DEL ENFOQUE DE </a:t>
            </a:r>
            <a:r>
              <a:rPr lang="es-ES" sz="3200" dirty="0"/>
              <a:t>GÉNERO</a:t>
            </a:r>
          </a:p>
        </p:txBody>
      </p:sp>
      <p:sp>
        <p:nvSpPr>
          <p:cNvPr id="3" name="Marcador de contenido 2"/>
          <p:cNvSpPr>
            <a:spLocks noGrp="1"/>
          </p:cNvSpPr>
          <p:nvPr>
            <p:ph idx="1"/>
          </p:nvPr>
        </p:nvSpPr>
        <p:spPr>
          <a:xfrm>
            <a:off x="261457" y="1600200"/>
            <a:ext cx="8504591" cy="4935675"/>
          </a:xfrm>
        </p:spPr>
        <p:txBody>
          <a:bodyPr>
            <a:normAutofit fontScale="25000" lnSpcReduction="20000"/>
          </a:bodyPr>
          <a:lstStyle/>
          <a:p>
            <a:pPr marL="447675" indent="-447675">
              <a:buFont typeface="+mj-lt"/>
              <a:buAutoNum type="alphaUcPeriod"/>
            </a:pPr>
            <a:r>
              <a:rPr lang="es-ES" sz="8000" b="1" dirty="0" smtClean="0">
                <a:latin typeface="Century Gothic" charset="0"/>
              </a:rPr>
              <a:t>Diagnóstico</a:t>
            </a:r>
            <a:r>
              <a:rPr lang="es-ES" sz="8000" dirty="0" smtClean="0">
                <a:latin typeface="Century Gothic" charset="0"/>
              </a:rPr>
              <a:t> </a:t>
            </a:r>
            <a:r>
              <a:rPr lang="es-ES" sz="8000" dirty="0">
                <a:latin typeface="Century Gothic" charset="0"/>
              </a:rPr>
              <a:t>del punto de partida y análisis de las </a:t>
            </a:r>
            <a:r>
              <a:rPr lang="es-ES" sz="8000" dirty="0" smtClean="0">
                <a:latin typeface="Century Gothic" charset="0"/>
              </a:rPr>
              <a:t>Necesidades e intereses.</a:t>
            </a:r>
            <a:endParaRPr lang="es-ES" sz="8000" b="1" dirty="0">
              <a:latin typeface="Century Gothic" charset="0"/>
            </a:endParaRPr>
          </a:p>
          <a:p>
            <a:pPr marL="447675" indent="-447675">
              <a:buFont typeface="+mj-lt"/>
              <a:buAutoNum type="alphaUcPeriod"/>
            </a:pPr>
            <a:r>
              <a:rPr lang="es-ES" sz="8000" b="1" dirty="0" smtClean="0">
                <a:latin typeface="Century Gothic" charset="0"/>
              </a:rPr>
              <a:t>Objetivos </a:t>
            </a:r>
            <a:r>
              <a:rPr lang="es-ES" sz="8000" b="1" dirty="0">
                <a:latin typeface="Century Gothic" charset="0"/>
              </a:rPr>
              <a:t>y resultados buscados </a:t>
            </a:r>
            <a:r>
              <a:rPr lang="es-ES" sz="8000" dirty="0">
                <a:latin typeface="Century Gothic" charset="0"/>
              </a:rPr>
              <a:t>(objetivos de equidad para las políticas respectivas).</a:t>
            </a:r>
            <a:endParaRPr lang="es-ES" sz="8000" b="1" dirty="0">
              <a:latin typeface="Century Gothic" charset="0"/>
            </a:endParaRPr>
          </a:p>
          <a:p>
            <a:pPr marL="447675" indent="-447675">
              <a:buFont typeface="+mj-lt"/>
              <a:buAutoNum type="alphaUcPeriod"/>
            </a:pPr>
            <a:r>
              <a:rPr lang="es-ES" sz="8000" dirty="0" smtClean="0">
                <a:latin typeface="Century Gothic" charset="0"/>
              </a:rPr>
              <a:t>Acciones </a:t>
            </a:r>
            <a:r>
              <a:rPr lang="es-ES" sz="8000" dirty="0">
                <a:latin typeface="Century Gothic" charset="0"/>
              </a:rPr>
              <a:t>previstas </a:t>
            </a:r>
            <a:r>
              <a:rPr lang="es-ES" sz="8000" dirty="0" smtClean="0">
                <a:latin typeface="Century Gothic" charset="0"/>
              </a:rPr>
              <a:t>(plan operativo)</a:t>
            </a:r>
            <a:endParaRPr lang="es-ES" sz="8000" b="1" dirty="0">
              <a:latin typeface="Century Gothic" charset="0"/>
            </a:endParaRPr>
          </a:p>
          <a:p>
            <a:pPr marL="447675" indent="-447675">
              <a:buFont typeface="+mj-lt"/>
              <a:buAutoNum type="alphaUcPeriod"/>
            </a:pPr>
            <a:r>
              <a:rPr lang="es-ES" sz="8000" b="1" dirty="0" smtClean="0">
                <a:latin typeface="Century Gothic" charset="0"/>
              </a:rPr>
              <a:t>Disposiciones </a:t>
            </a:r>
            <a:r>
              <a:rPr lang="es-ES" sz="8000" b="1" dirty="0">
                <a:latin typeface="Century Gothic" charset="0"/>
              </a:rPr>
              <a:t>institucionales </a:t>
            </a:r>
            <a:r>
              <a:rPr lang="es-ES" sz="8000" b="1" dirty="0" smtClean="0">
                <a:latin typeface="Century Gothic" charset="0"/>
              </a:rPr>
              <a:t>y talento humanos </a:t>
            </a:r>
            <a:r>
              <a:rPr lang="es-ES" sz="8000" dirty="0">
                <a:latin typeface="Century Gothic" charset="0"/>
              </a:rPr>
              <a:t>y</a:t>
            </a:r>
            <a:r>
              <a:rPr lang="es-ES" sz="8000" b="1" dirty="0">
                <a:latin typeface="Century Gothic" charset="0"/>
              </a:rPr>
              <a:t>  recursos </a:t>
            </a:r>
            <a:r>
              <a:rPr lang="es-ES" sz="8000" b="1" dirty="0" smtClean="0">
                <a:latin typeface="Century Gothic" charset="0"/>
              </a:rPr>
              <a:t>financieros </a:t>
            </a:r>
            <a:r>
              <a:rPr lang="es-ES" sz="8000" dirty="0">
                <a:latin typeface="Century Gothic" charset="0"/>
              </a:rPr>
              <a:t>dedicados al programa de </a:t>
            </a:r>
            <a:r>
              <a:rPr lang="es-ES" sz="8000" dirty="0" err="1">
                <a:latin typeface="Century Gothic" charset="0"/>
              </a:rPr>
              <a:t>transversalización</a:t>
            </a:r>
            <a:r>
              <a:rPr lang="es-ES" sz="8000" dirty="0">
                <a:latin typeface="Century Gothic" charset="0"/>
              </a:rPr>
              <a:t>.</a:t>
            </a:r>
            <a:endParaRPr lang="es-ES" sz="8000" b="1" dirty="0">
              <a:latin typeface="Century Gothic" charset="0"/>
            </a:endParaRPr>
          </a:p>
          <a:p>
            <a:pPr marL="447675" indent="-447675">
              <a:buFont typeface="+mj-lt"/>
              <a:buAutoNum type="alphaUcPeriod"/>
            </a:pPr>
            <a:r>
              <a:rPr lang="es-ES" sz="8000" b="1" dirty="0" smtClean="0">
                <a:latin typeface="Century Gothic" charset="0"/>
              </a:rPr>
              <a:t>Responsabilidad</a:t>
            </a:r>
            <a:r>
              <a:rPr lang="es-ES" sz="8000" b="1" dirty="0">
                <a:latin typeface="Century Gothic" charset="0"/>
              </a:rPr>
              <a:t>, mandatos y competencias individuales</a:t>
            </a:r>
            <a:r>
              <a:rPr lang="es-ES" sz="8000" dirty="0">
                <a:latin typeface="Century Gothic" charset="0"/>
              </a:rPr>
              <a:t>, de la red de puntos focales o red de género, involucrada en el proceso de generación de las políticas de equidad y de la estrategia de </a:t>
            </a:r>
            <a:r>
              <a:rPr lang="es-ES" sz="8000" dirty="0" err="1">
                <a:latin typeface="Century Gothic" charset="0"/>
              </a:rPr>
              <a:t>transversalización</a:t>
            </a:r>
            <a:r>
              <a:rPr lang="es-ES" sz="8000" dirty="0">
                <a:latin typeface="Century Gothic" charset="0"/>
              </a:rPr>
              <a:t>.</a:t>
            </a:r>
            <a:endParaRPr lang="es-ES" sz="8000" b="1" dirty="0">
              <a:latin typeface="Century Gothic" charset="0"/>
            </a:endParaRPr>
          </a:p>
          <a:p>
            <a:pPr marL="447675" indent="-447675">
              <a:buFont typeface="+mj-lt"/>
              <a:buAutoNum type="alphaUcPeriod"/>
            </a:pPr>
            <a:r>
              <a:rPr lang="es-ES" sz="8000" b="1" dirty="0" smtClean="0">
                <a:latin typeface="Century Gothic" charset="0"/>
              </a:rPr>
              <a:t>Colaboración </a:t>
            </a:r>
            <a:r>
              <a:rPr lang="es-ES" sz="8000" b="1" dirty="0">
                <a:latin typeface="Century Gothic" charset="0"/>
              </a:rPr>
              <a:t>externa, </a:t>
            </a:r>
            <a:r>
              <a:rPr lang="es-ES" sz="8000" dirty="0">
                <a:latin typeface="Century Gothic" charset="0"/>
              </a:rPr>
              <a:t>de </a:t>
            </a:r>
            <a:r>
              <a:rPr lang="es-ES" sz="8000" dirty="0" smtClean="0">
                <a:latin typeface="Century Gothic" charset="0"/>
              </a:rPr>
              <a:t>personas expertas </a:t>
            </a:r>
            <a:r>
              <a:rPr lang="es-ES" sz="8000" dirty="0">
                <a:latin typeface="Century Gothic" charset="0"/>
              </a:rPr>
              <a:t>y organizaciones.</a:t>
            </a:r>
            <a:endParaRPr lang="es-ES" sz="8000" b="1" dirty="0">
              <a:latin typeface="Century Gothic" charset="0"/>
            </a:endParaRPr>
          </a:p>
          <a:p>
            <a:pPr marL="447675" indent="-447675">
              <a:buFont typeface="+mj-lt"/>
              <a:buAutoNum type="alphaUcPeriod"/>
            </a:pPr>
            <a:r>
              <a:rPr lang="es-ES" sz="8000" b="1" dirty="0" smtClean="0">
                <a:latin typeface="Century Gothic" charset="0"/>
              </a:rPr>
              <a:t>Planificación</a:t>
            </a:r>
            <a:r>
              <a:rPr lang="es-ES" sz="8000" dirty="0" smtClean="0">
                <a:latin typeface="Century Gothic" charset="0"/>
              </a:rPr>
              <a:t> </a:t>
            </a:r>
            <a:r>
              <a:rPr lang="es-ES" sz="8000" dirty="0">
                <a:latin typeface="Century Gothic" charset="0"/>
              </a:rPr>
              <a:t>de </a:t>
            </a:r>
            <a:r>
              <a:rPr lang="es-ES" sz="8000" dirty="0" smtClean="0">
                <a:latin typeface="Century Gothic" charset="0"/>
              </a:rPr>
              <a:t>acciones</a:t>
            </a:r>
          </a:p>
          <a:p>
            <a:pPr marL="447675" indent="-447675">
              <a:buFont typeface="+mj-lt"/>
              <a:buAutoNum type="alphaUcPeriod"/>
            </a:pPr>
            <a:r>
              <a:rPr lang="es-ES" sz="8000" dirty="0" smtClean="0">
                <a:latin typeface="Century Gothic" charset="0"/>
              </a:rPr>
              <a:t>Implementación de las acciones</a:t>
            </a:r>
            <a:endParaRPr lang="es-ES" sz="8000" b="1" dirty="0">
              <a:latin typeface="Century Gothic" charset="0"/>
            </a:endParaRPr>
          </a:p>
          <a:p>
            <a:pPr marL="447675" indent="-447675">
              <a:buFont typeface="+mj-lt"/>
              <a:buAutoNum type="alphaUcPeriod"/>
            </a:pPr>
            <a:r>
              <a:rPr lang="es-ES" sz="8000" dirty="0" smtClean="0">
                <a:latin typeface="Century Gothic" charset="0"/>
              </a:rPr>
              <a:t>Proceso </a:t>
            </a:r>
            <a:r>
              <a:rPr lang="es-ES" sz="8000" dirty="0">
                <a:latin typeface="Century Gothic" charset="0"/>
              </a:rPr>
              <a:t>de </a:t>
            </a:r>
            <a:r>
              <a:rPr lang="es-ES" sz="8000" b="1" dirty="0">
                <a:latin typeface="Century Gothic" charset="0"/>
              </a:rPr>
              <a:t>seguimiento y evaluación</a:t>
            </a:r>
            <a:r>
              <a:rPr lang="es-ES" sz="8000" dirty="0">
                <a:latin typeface="Century Gothic" charset="0"/>
              </a:rPr>
              <a:t>; </a:t>
            </a:r>
            <a:r>
              <a:rPr lang="es-ES" sz="8000" dirty="0" smtClean="0">
                <a:latin typeface="Century Gothic" charset="0"/>
              </a:rPr>
              <a:t>con </a:t>
            </a:r>
            <a:r>
              <a:rPr lang="es-ES" sz="8000" b="1" dirty="0">
                <a:latin typeface="Century Gothic" charset="0"/>
              </a:rPr>
              <a:t>indicadores</a:t>
            </a:r>
            <a:r>
              <a:rPr lang="es-ES" sz="8000" dirty="0">
                <a:latin typeface="Century Gothic" charset="0"/>
              </a:rPr>
              <a:t> cuantitativos y cualitativos para el monitoreo y la evaluación.</a:t>
            </a:r>
          </a:p>
          <a:p>
            <a:endParaRPr lang="es-ES" dirty="0"/>
          </a:p>
        </p:txBody>
      </p:sp>
    </p:spTree>
    <p:extLst>
      <p:ext uri="{BB962C8B-B14F-4D97-AF65-F5344CB8AC3E}">
        <p14:creationId xmlns:p14="http://schemas.microsoft.com/office/powerpoint/2010/main" val="45723279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l"/>
            <a:r>
              <a:rPr lang="es-ES_tradnl" sz="3600" dirty="0"/>
              <a:t>En </a:t>
            </a:r>
            <a:r>
              <a:rPr lang="es-ES_tradnl" sz="3600" dirty="0" smtClean="0"/>
              <a:t>síntesis deberíamos </a:t>
            </a:r>
            <a:r>
              <a:rPr lang="es-ES_tradnl" sz="3600" dirty="0"/>
              <a:t>considerar: </a:t>
            </a:r>
            <a:endParaRPr lang="es-ES" sz="3600" dirty="0"/>
          </a:p>
        </p:txBody>
      </p:sp>
      <p:sp>
        <p:nvSpPr>
          <p:cNvPr id="3" name="Marcador de contenido 2"/>
          <p:cNvSpPr>
            <a:spLocks noGrp="1"/>
          </p:cNvSpPr>
          <p:nvPr>
            <p:ph idx="1"/>
          </p:nvPr>
        </p:nvSpPr>
        <p:spPr>
          <a:xfrm>
            <a:off x="612648" y="1600200"/>
            <a:ext cx="8153400" cy="4934014"/>
          </a:xfrm>
        </p:spPr>
        <p:txBody>
          <a:bodyPr>
            <a:normAutofit fontScale="77500" lnSpcReduction="20000"/>
          </a:bodyPr>
          <a:lstStyle/>
          <a:p>
            <a:pPr algn="just"/>
            <a:r>
              <a:rPr lang="es-ES_tradnl" dirty="0" smtClean="0"/>
              <a:t>Si </a:t>
            </a:r>
            <a:r>
              <a:rPr lang="es-ES_tradnl" dirty="0"/>
              <a:t>se ha clarificado la visión de desarrollo y cómo están incorporadas en la misma las relaciones de género. </a:t>
            </a:r>
          </a:p>
          <a:p>
            <a:pPr algn="just"/>
            <a:r>
              <a:rPr lang="es-ES_tradnl" dirty="0" smtClean="0"/>
              <a:t>Si </a:t>
            </a:r>
            <a:r>
              <a:rPr lang="es-ES_tradnl" dirty="0"/>
              <a:t>se ha traducido dicha visión en las políticas institucionales. </a:t>
            </a:r>
          </a:p>
          <a:p>
            <a:pPr algn="just"/>
            <a:r>
              <a:rPr lang="es-ES_tradnl" dirty="0" smtClean="0"/>
              <a:t>Si </a:t>
            </a:r>
            <a:r>
              <a:rPr lang="es-ES_tradnl" dirty="0"/>
              <a:t>las estrategias de intervención institucional responden coherentemente a las propuestas de género planteadas. </a:t>
            </a:r>
          </a:p>
          <a:p>
            <a:pPr algn="just"/>
            <a:r>
              <a:rPr lang="es-ES_tradnl" dirty="0" smtClean="0"/>
              <a:t>Si </a:t>
            </a:r>
            <a:r>
              <a:rPr lang="es-ES_tradnl" dirty="0"/>
              <a:t>la vida interna, a los niveles organizativos y de personal, responde consecuentemente a los componentes de género planteados por la respuesta institucional</a:t>
            </a:r>
            <a:r>
              <a:rPr lang="es-ES_tradnl" dirty="0" smtClean="0"/>
              <a:t>.</a:t>
            </a:r>
          </a:p>
          <a:p>
            <a:pPr algn="just"/>
            <a:r>
              <a:rPr lang="es-ES_tradnl" dirty="0" smtClean="0"/>
              <a:t> </a:t>
            </a:r>
            <a:r>
              <a:rPr lang="es-ES_tradnl" dirty="0"/>
              <a:t>Si se han creado mecanismos pertinentes de seguimiento para evaluar los progresos. (GTG, 1997</a:t>
            </a:r>
          </a:p>
          <a:p>
            <a:pPr algn="just"/>
            <a:r>
              <a:rPr lang="es-ES_tradnl" dirty="0"/>
              <a:t>P</a:t>
            </a:r>
            <a:r>
              <a:rPr lang="es-ES_tradnl" dirty="0" smtClean="0"/>
              <a:t>ara </a:t>
            </a:r>
            <a:r>
              <a:rPr lang="es-ES_tradnl" dirty="0"/>
              <a:t>asegurar que tanto el personal femenino como masculino prosperen y la </a:t>
            </a:r>
            <a:r>
              <a:rPr lang="es-ES_tradnl" dirty="0" smtClean="0"/>
              <a:t>organización </a:t>
            </a:r>
            <a:r>
              <a:rPr lang="es-ES_tradnl" b="1" dirty="0"/>
              <a:t>“practique lo que predica”. </a:t>
            </a:r>
          </a:p>
        </p:txBody>
      </p:sp>
    </p:spTree>
    <p:extLst>
      <p:ext uri="{BB962C8B-B14F-4D97-AF65-F5344CB8AC3E}">
        <p14:creationId xmlns:p14="http://schemas.microsoft.com/office/powerpoint/2010/main" val="147058385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_tradnl" dirty="0" smtClean="0"/>
              <a:t>Principios </a:t>
            </a:r>
            <a:r>
              <a:rPr lang="es-ES_tradnl" dirty="0"/>
              <a:t>fundamentales </a:t>
            </a:r>
            <a:r>
              <a:rPr lang="es-ES_tradnl" dirty="0" smtClean="0"/>
              <a:t>para aplicación políticas públicas</a:t>
            </a:r>
            <a:endParaRPr lang="es-ES" dirty="0"/>
          </a:p>
        </p:txBody>
      </p:sp>
      <p:sp>
        <p:nvSpPr>
          <p:cNvPr id="3" name="Marcador de contenido 2"/>
          <p:cNvSpPr>
            <a:spLocks noGrp="1"/>
          </p:cNvSpPr>
          <p:nvPr>
            <p:ph idx="1"/>
          </p:nvPr>
        </p:nvSpPr>
        <p:spPr/>
        <p:txBody>
          <a:bodyPr/>
          <a:lstStyle/>
          <a:p>
            <a:r>
              <a:rPr lang="es-ES_tradnl" dirty="0" smtClean="0"/>
              <a:t>La universalidad</a:t>
            </a:r>
          </a:p>
          <a:p>
            <a:r>
              <a:rPr lang="es-ES_tradnl" dirty="0" smtClean="0"/>
              <a:t>La Inalienabilidad </a:t>
            </a:r>
          </a:p>
          <a:p>
            <a:r>
              <a:rPr lang="es-ES_tradnl" dirty="0"/>
              <a:t>L</a:t>
            </a:r>
            <a:r>
              <a:rPr lang="es-ES_tradnl" dirty="0" smtClean="0"/>
              <a:t>a interdependencia</a:t>
            </a:r>
          </a:p>
          <a:p>
            <a:r>
              <a:rPr lang="es-ES_tradnl" dirty="0"/>
              <a:t>L</a:t>
            </a:r>
            <a:r>
              <a:rPr lang="es-ES_tradnl" dirty="0" smtClean="0"/>
              <a:t>a igualdad </a:t>
            </a:r>
            <a:r>
              <a:rPr lang="es-ES_tradnl" dirty="0"/>
              <a:t>y no </a:t>
            </a:r>
            <a:r>
              <a:rPr lang="es-ES_tradnl" dirty="0" err="1" smtClean="0"/>
              <a:t>discriminación</a:t>
            </a:r>
            <a:r>
              <a:rPr lang="es-ES_tradnl" dirty="0" smtClean="0"/>
              <a:t> </a:t>
            </a:r>
          </a:p>
          <a:p>
            <a:r>
              <a:rPr lang="es-ES_tradnl" dirty="0"/>
              <a:t>L</a:t>
            </a:r>
            <a:r>
              <a:rPr lang="es-ES_tradnl" dirty="0" smtClean="0"/>
              <a:t>a </a:t>
            </a:r>
            <a:r>
              <a:rPr lang="es-ES_tradnl" dirty="0" err="1"/>
              <a:t>participación</a:t>
            </a:r>
            <a:r>
              <a:rPr lang="es-ES_tradnl" dirty="0"/>
              <a:t> e </a:t>
            </a:r>
            <a:r>
              <a:rPr lang="es-ES_tradnl" dirty="0" err="1"/>
              <a:t>inclusión</a:t>
            </a:r>
            <a:r>
              <a:rPr lang="es-ES_tradnl" dirty="0"/>
              <a:t> </a:t>
            </a:r>
            <a:endParaRPr lang="es-ES_tradnl" dirty="0" smtClean="0"/>
          </a:p>
          <a:p>
            <a:r>
              <a:rPr lang="es-ES_tradnl" dirty="0"/>
              <a:t>L</a:t>
            </a:r>
            <a:r>
              <a:rPr lang="es-ES_tradnl" dirty="0" smtClean="0"/>
              <a:t>a </a:t>
            </a:r>
            <a:r>
              <a:rPr lang="es-ES_tradnl" dirty="0" err="1"/>
              <a:t>rendición</a:t>
            </a:r>
            <a:r>
              <a:rPr lang="es-ES_tradnl" dirty="0"/>
              <a:t> de </a:t>
            </a:r>
            <a:r>
              <a:rPr lang="es-ES_tradnl" dirty="0" smtClean="0"/>
              <a:t>cuentas </a:t>
            </a:r>
          </a:p>
          <a:p>
            <a:r>
              <a:rPr lang="es-ES_tradnl" dirty="0" smtClean="0"/>
              <a:t>El imperio </a:t>
            </a:r>
            <a:r>
              <a:rPr lang="es-ES_tradnl" dirty="0"/>
              <a:t>de la ley </a:t>
            </a:r>
          </a:p>
          <a:p>
            <a:endParaRPr lang="es-ES" dirty="0"/>
          </a:p>
        </p:txBody>
      </p:sp>
    </p:spTree>
    <p:extLst>
      <p:ext uri="{BB962C8B-B14F-4D97-AF65-F5344CB8AC3E}">
        <p14:creationId xmlns:p14="http://schemas.microsoft.com/office/powerpoint/2010/main" val="46803201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29600" cy="1143000"/>
          </a:xfrm>
        </p:spPr>
        <p:txBody>
          <a:bodyPr>
            <a:normAutofit fontScale="90000"/>
          </a:bodyPr>
          <a:lstStyle/>
          <a:p>
            <a:r>
              <a:rPr lang="es-CL" u="sng" dirty="0" smtClean="0"/>
              <a:t>d. RELACIÓN ENTRE DERECHOS HUMANOS E IGUALDAD DE GÉNERO.</a:t>
            </a:r>
            <a:r>
              <a:rPr lang="es-CL" dirty="0" smtClean="0"/>
              <a:t/>
            </a:r>
            <a:br>
              <a:rPr lang="es-CL" dirty="0" smtClean="0"/>
            </a:br>
            <a:endParaRPr lang="es-CL" dirty="0"/>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327" t="13783" r="20706" b="10209"/>
          <a:stretch/>
        </p:blipFill>
        <p:spPr bwMode="auto">
          <a:xfrm>
            <a:off x="395536" y="1916832"/>
            <a:ext cx="3904763" cy="39330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Rectángulo"/>
          <p:cNvSpPr/>
          <p:nvPr/>
        </p:nvSpPr>
        <p:spPr>
          <a:xfrm>
            <a:off x="5076056" y="1916832"/>
            <a:ext cx="3744416" cy="3785652"/>
          </a:xfrm>
          <a:prstGeom prst="rect">
            <a:avLst/>
          </a:prstGeom>
        </p:spPr>
        <p:txBody>
          <a:bodyPr wrap="square">
            <a:spAutoFit/>
          </a:bodyPr>
          <a:lstStyle/>
          <a:p>
            <a:pPr algn="just"/>
            <a:r>
              <a:rPr lang="es-CL" sz="2400" dirty="0"/>
              <a:t>El concepto de igualdad es </a:t>
            </a:r>
            <a:r>
              <a:rPr lang="es-CL" sz="2400" dirty="0" smtClean="0"/>
              <a:t>inseparable de </a:t>
            </a:r>
            <a:r>
              <a:rPr lang="es-CL" sz="2400" dirty="0"/>
              <a:t>los derechos humanos.</a:t>
            </a:r>
          </a:p>
          <a:p>
            <a:pPr algn="just"/>
            <a:r>
              <a:rPr lang="es-CL" sz="2400" dirty="0" smtClean="0"/>
              <a:t>Es </a:t>
            </a:r>
            <a:r>
              <a:rPr lang="es-CL" sz="2400" dirty="0"/>
              <a:t>el principio que concede </a:t>
            </a:r>
            <a:r>
              <a:rPr lang="es-CL" sz="2400" dirty="0" smtClean="0"/>
              <a:t>idénticos derechos </a:t>
            </a:r>
            <a:r>
              <a:rPr lang="es-CL" sz="2400" dirty="0"/>
              <a:t>a todos los seres humanos, </a:t>
            </a:r>
            <a:r>
              <a:rPr lang="es-CL" sz="2400" dirty="0" smtClean="0"/>
              <a:t>con independencia </a:t>
            </a:r>
            <a:r>
              <a:rPr lang="es-CL" sz="2400" dirty="0"/>
              <a:t>de su raza, sexo, </a:t>
            </a:r>
            <a:r>
              <a:rPr lang="es-CL" sz="2400" dirty="0" smtClean="0"/>
              <a:t>religión, condición </a:t>
            </a:r>
            <a:r>
              <a:rPr lang="es-CL" sz="2400" dirty="0"/>
              <a:t>social, ideología </a:t>
            </a:r>
            <a:r>
              <a:rPr lang="es-CL" sz="2400" dirty="0" smtClean="0"/>
              <a:t>o circunstancia </a:t>
            </a:r>
            <a:r>
              <a:rPr lang="es-CL" sz="2400" dirty="0"/>
              <a:t>personal.</a:t>
            </a:r>
          </a:p>
        </p:txBody>
      </p:sp>
    </p:spTree>
    <p:extLst>
      <p:ext uri="{BB962C8B-B14F-4D97-AF65-F5344CB8AC3E}">
        <p14:creationId xmlns:p14="http://schemas.microsoft.com/office/powerpoint/2010/main" val="83446436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507" t="12083" r="20000" b="9073"/>
          <a:stretch/>
        </p:blipFill>
        <p:spPr bwMode="auto">
          <a:xfrm>
            <a:off x="0" y="0"/>
            <a:ext cx="9152054" cy="6858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8649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18236" y="332656"/>
            <a:ext cx="5194920" cy="6336704"/>
          </a:xfrm>
        </p:spPr>
        <p:txBody>
          <a:bodyPr>
            <a:normAutofit fontScale="70000" lnSpcReduction="20000"/>
          </a:bodyPr>
          <a:lstStyle/>
          <a:p>
            <a:pPr algn="just"/>
            <a:r>
              <a:rPr lang="es-CL" sz="3600" dirty="0"/>
              <a:t> El modelo del contrato social </a:t>
            </a:r>
            <a:r>
              <a:rPr lang="es-CL" sz="3600" dirty="0" smtClean="0"/>
              <a:t>constituye una </a:t>
            </a:r>
            <a:r>
              <a:rPr lang="es-CL" sz="3600" dirty="0"/>
              <a:t>propuesta teórica </a:t>
            </a:r>
            <a:r>
              <a:rPr lang="es-CL" sz="3600" dirty="0" smtClean="0"/>
              <a:t>–solución hipotética- </a:t>
            </a:r>
            <a:r>
              <a:rPr lang="es-CL" sz="3600" dirty="0"/>
              <a:t>para justificar el tránsito </a:t>
            </a:r>
            <a:r>
              <a:rPr lang="es-CL" sz="3600" dirty="0" smtClean="0"/>
              <a:t>del estado </a:t>
            </a:r>
            <a:r>
              <a:rPr lang="es-CL" sz="3600" dirty="0"/>
              <a:t>natural al estado </a:t>
            </a:r>
            <a:r>
              <a:rPr lang="es-CL" sz="3600" dirty="0" smtClean="0"/>
              <a:t>civil.</a:t>
            </a:r>
          </a:p>
          <a:p>
            <a:pPr algn="just"/>
            <a:r>
              <a:rPr lang="es-CL" sz="3600" dirty="0" smtClean="0"/>
              <a:t>Para </a:t>
            </a:r>
            <a:r>
              <a:rPr lang="es-CL" sz="3600" dirty="0"/>
              <a:t>afianzar las relaciones de </a:t>
            </a:r>
            <a:r>
              <a:rPr lang="es-CL" sz="3600" dirty="0" smtClean="0"/>
              <a:t>solidaridad , los </a:t>
            </a:r>
            <a:r>
              <a:rPr lang="es-CL" sz="3600" dirty="0"/>
              <a:t>hombres deciden –de una </a:t>
            </a:r>
            <a:r>
              <a:rPr lang="es-CL" sz="3600" dirty="0" smtClean="0"/>
              <a:t>manera totalmente </a:t>
            </a:r>
            <a:r>
              <a:rPr lang="es-CL" sz="3600" dirty="0"/>
              <a:t>racional – suscribir un </a:t>
            </a:r>
            <a:r>
              <a:rPr lang="es-CL" sz="3600" dirty="0" smtClean="0"/>
              <a:t>contrato social</a:t>
            </a:r>
            <a:r>
              <a:rPr lang="es-CL" sz="3600" dirty="0"/>
              <a:t>. </a:t>
            </a:r>
            <a:endParaRPr lang="es-CL" sz="3600" dirty="0" smtClean="0"/>
          </a:p>
          <a:p>
            <a:pPr algn="just"/>
            <a:r>
              <a:rPr lang="es-CL" sz="3600" dirty="0" smtClean="0"/>
              <a:t>Otorgan </a:t>
            </a:r>
            <a:r>
              <a:rPr lang="es-CL" sz="3600" dirty="0"/>
              <a:t>su voluntad, renuncian </a:t>
            </a:r>
            <a:r>
              <a:rPr lang="es-CL" sz="3600" dirty="0" smtClean="0"/>
              <a:t>a esa </a:t>
            </a:r>
            <a:r>
              <a:rPr lang="es-CL" sz="3600" dirty="0"/>
              <a:t>violencia originaria, indiscriminada </a:t>
            </a:r>
            <a:r>
              <a:rPr lang="es-CL" sz="3600" dirty="0" smtClean="0"/>
              <a:t>y amenazante </a:t>
            </a:r>
            <a:r>
              <a:rPr lang="es-CL" sz="3600" dirty="0"/>
              <a:t>que daría lugar a la </a:t>
            </a:r>
            <a:r>
              <a:rPr lang="es-CL" sz="3600" dirty="0" smtClean="0"/>
              <a:t>venganza privada</a:t>
            </a:r>
            <a:r>
              <a:rPr lang="es-CL" sz="3600" dirty="0"/>
              <a:t>, construyen el Estado y el </a:t>
            </a:r>
            <a:r>
              <a:rPr lang="es-CL" sz="3600" dirty="0" smtClean="0"/>
              <a:t>derecho moderno </a:t>
            </a:r>
            <a:r>
              <a:rPr lang="es-CL" sz="3600" dirty="0"/>
              <a:t>y, en suma, sientan las </a:t>
            </a:r>
            <a:r>
              <a:rPr lang="es-CL" sz="3600" dirty="0" smtClean="0"/>
              <a:t>bases para </a:t>
            </a:r>
            <a:r>
              <a:rPr lang="es-CL" sz="3600" dirty="0"/>
              <a:t>una convivencia armónica, </a:t>
            </a:r>
            <a:r>
              <a:rPr lang="es-CL" sz="3600" dirty="0" smtClean="0"/>
              <a:t>certera ,ordenada</a:t>
            </a:r>
            <a:r>
              <a:rPr lang="es-CL" sz="3600" dirty="0"/>
              <a:t>. </a:t>
            </a:r>
            <a:endParaRPr lang="es-CL" sz="3600" dirty="0" smtClean="0"/>
          </a:p>
          <a:p>
            <a:pPr algn="just"/>
            <a:r>
              <a:rPr lang="es-CL" sz="3600" dirty="0" smtClean="0"/>
              <a:t>A </a:t>
            </a:r>
            <a:r>
              <a:rPr lang="es-CL" sz="3600" dirty="0"/>
              <a:t>todo este </a:t>
            </a:r>
            <a:r>
              <a:rPr lang="es-CL" sz="3600" dirty="0" smtClean="0"/>
              <a:t>aparato conceptual </a:t>
            </a:r>
            <a:r>
              <a:rPr lang="es-CL" sz="3600" dirty="0"/>
              <a:t>subyace la noción </a:t>
            </a:r>
            <a:r>
              <a:rPr lang="es-CL" sz="3600" dirty="0" smtClean="0"/>
              <a:t>de igualdad</a:t>
            </a:r>
            <a:r>
              <a:rPr lang="es-CL" sz="3600" dirty="0"/>
              <a:t>.</a:t>
            </a:r>
          </a:p>
          <a:p>
            <a:endParaRPr lang="es-CL"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334920"/>
            <a:ext cx="3213100" cy="218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2763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contenido"/>
          <p:cNvSpPr>
            <a:spLocks noGrp="1"/>
          </p:cNvSpPr>
          <p:nvPr>
            <p:ph idx="1"/>
          </p:nvPr>
        </p:nvSpPr>
        <p:spPr>
          <a:xfrm>
            <a:off x="3419872" y="476672"/>
            <a:ext cx="5554960" cy="5865515"/>
          </a:xfrm>
        </p:spPr>
        <p:txBody>
          <a:bodyPr>
            <a:normAutofit fontScale="77500" lnSpcReduction="20000"/>
          </a:bodyPr>
          <a:lstStyle/>
          <a:p>
            <a:pPr algn="just"/>
            <a:r>
              <a:rPr lang="es-CL" dirty="0"/>
              <a:t>El medio siglo vio generalizarse </a:t>
            </a:r>
            <a:r>
              <a:rPr lang="es-CL" dirty="0" smtClean="0"/>
              <a:t>el sufragio </a:t>
            </a:r>
            <a:r>
              <a:rPr lang="es-CL" dirty="0"/>
              <a:t>femenino y abrió nuevas </a:t>
            </a:r>
            <a:r>
              <a:rPr lang="es-CL" dirty="0" smtClean="0"/>
              <a:t>vetas para </a:t>
            </a:r>
            <a:r>
              <a:rPr lang="es-CL" dirty="0"/>
              <a:t>la reflexión y el debate: </a:t>
            </a:r>
            <a:r>
              <a:rPr lang="es-CL" dirty="0" smtClean="0"/>
              <a:t>derechos civiles</a:t>
            </a:r>
            <a:r>
              <a:rPr lang="es-CL" dirty="0"/>
              <a:t>, prestaciones </a:t>
            </a:r>
            <a:r>
              <a:rPr lang="es-CL" dirty="0" smtClean="0"/>
              <a:t>laborales , etc. </a:t>
            </a:r>
          </a:p>
          <a:p>
            <a:pPr algn="just"/>
            <a:r>
              <a:rPr lang="es-CL" dirty="0" smtClean="0"/>
              <a:t>Se </a:t>
            </a:r>
            <a:r>
              <a:rPr lang="es-CL" dirty="0"/>
              <a:t>da un proceso de homologación </a:t>
            </a:r>
            <a:r>
              <a:rPr lang="es-CL" dirty="0" smtClean="0"/>
              <a:t>de normas </a:t>
            </a:r>
            <a:r>
              <a:rPr lang="es-CL" dirty="0"/>
              <a:t>jurídicas para </a:t>
            </a:r>
            <a:r>
              <a:rPr lang="es-CL" dirty="0" smtClean="0"/>
              <a:t>erradicar preceptos </a:t>
            </a:r>
            <a:r>
              <a:rPr lang="es-CL" dirty="0"/>
              <a:t>discriminatorios, pero </a:t>
            </a:r>
            <a:r>
              <a:rPr lang="es-CL" dirty="0" smtClean="0"/>
              <a:t>sigue subrayándose </a:t>
            </a:r>
            <a:r>
              <a:rPr lang="es-CL" dirty="0"/>
              <a:t>la separación </a:t>
            </a:r>
            <a:r>
              <a:rPr lang="es-CL" dirty="0" smtClean="0"/>
              <a:t>de espacios</a:t>
            </a:r>
            <a:r>
              <a:rPr lang="es-CL" dirty="0"/>
              <a:t>.</a:t>
            </a:r>
          </a:p>
          <a:p>
            <a:pPr algn="just"/>
            <a:r>
              <a:rPr lang="es-CL" dirty="0" smtClean="0"/>
              <a:t>En </a:t>
            </a:r>
            <a:r>
              <a:rPr lang="es-CL" dirty="0"/>
              <a:t>pocas palabras, la nueva </a:t>
            </a:r>
            <a:r>
              <a:rPr lang="es-CL" dirty="0" smtClean="0"/>
              <a:t>imagen intenta </a:t>
            </a:r>
            <a:r>
              <a:rPr lang="es-CL" dirty="0"/>
              <a:t>conciliar las nociones de mujer </a:t>
            </a:r>
            <a:r>
              <a:rPr lang="es-CL" dirty="0" smtClean="0"/>
              <a:t>y de </a:t>
            </a:r>
            <a:r>
              <a:rPr lang="es-CL" dirty="0"/>
              <a:t>individuo; se reconocen los </a:t>
            </a:r>
            <a:r>
              <a:rPr lang="es-CL" dirty="0" smtClean="0"/>
              <a:t>nuevos roles </a:t>
            </a:r>
            <a:r>
              <a:rPr lang="es-CL" dirty="0"/>
              <a:t>pero se subraya la alteridad</a:t>
            </a:r>
            <a:r>
              <a:rPr lang="es-CL" dirty="0" smtClean="0"/>
              <a:t>.</a:t>
            </a:r>
          </a:p>
          <a:p>
            <a:pPr algn="just"/>
            <a:r>
              <a:rPr lang="es-CL" dirty="0" smtClean="0"/>
              <a:t> </a:t>
            </a:r>
            <a:r>
              <a:rPr lang="es-CL" dirty="0"/>
              <a:t>A fines del siglo XX, empezó a </a:t>
            </a:r>
            <a:r>
              <a:rPr lang="es-CL" dirty="0" smtClean="0"/>
              <a:t>abrirse paso </a:t>
            </a:r>
            <a:r>
              <a:rPr lang="es-CL" dirty="0"/>
              <a:t>la necesidad de crear un </a:t>
            </a:r>
            <a:r>
              <a:rPr lang="es-CL" dirty="0" smtClean="0"/>
              <a:t>sistema internacional </a:t>
            </a:r>
            <a:r>
              <a:rPr lang="es-CL" dirty="0"/>
              <a:t>de protección de </a:t>
            </a:r>
            <a:r>
              <a:rPr lang="es-CL" dirty="0" smtClean="0"/>
              <a:t>los derechos </a:t>
            </a:r>
            <a:r>
              <a:rPr lang="es-CL" dirty="0"/>
              <a:t>humanos.</a:t>
            </a:r>
          </a:p>
          <a:p>
            <a:endParaRPr lang="es-C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 y="1958545"/>
            <a:ext cx="3779155" cy="4233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97455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864" t="7715" r="14448" b="-11088"/>
          <a:stretch/>
        </p:blipFill>
        <p:spPr bwMode="auto">
          <a:xfrm>
            <a:off x="-180528" y="0"/>
            <a:ext cx="9324528" cy="75620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18027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713" t="3226" r="12972"/>
          <a:stretch/>
        </p:blipFill>
        <p:spPr bwMode="auto">
          <a:xfrm>
            <a:off x="-216788" y="-99392"/>
            <a:ext cx="9541316" cy="6957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130901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SUGERENCIAS VIDEOS</a:t>
            </a:r>
            <a:endParaRPr lang="es-CL" dirty="0"/>
          </a:p>
        </p:txBody>
      </p:sp>
      <p:sp>
        <p:nvSpPr>
          <p:cNvPr id="3" name="2 Marcador de contenido"/>
          <p:cNvSpPr>
            <a:spLocks noGrp="1"/>
          </p:cNvSpPr>
          <p:nvPr>
            <p:ph idx="1"/>
          </p:nvPr>
        </p:nvSpPr>
        <p:spPr/>
        <p:txBody>
          <a:bodyPr>
            <a:normAutofit lnSpcReduction="10000"/>
          </a:bodyPr>
          <a:lstStyle/>
          <a:p>
            <a:r>
              <a:rPr lang="es-CL" sz="2800" dirty="0" smtClean="0"/>
              <a:t>DEFINICIÓN DE SEXO Y GÉNERO</a:t>
            </a:r>
          </a:p>
          <a:p>
            <a:r>
              <a:rPr lang="es-CL" sz="2800" dirty="0" smtClean="0">
                <a:hlinkClick r:id="rId2"/>
              </a:rPr>
              <a:t>https</a:t>
            </a:r>
            <a:r>
              <a:rPr lang="es-CL" sz="2800" dirty="0">
                <a:hlinkClick r:id="rId2"/>
              </a:rPr>
              <a:t>://</a:t>
            </a:r>
            <a:r>
              <a:rPr lang="es-CL" sz="2800" dirty="0" smtClean="0">
                <a:hlinkClick r:id="rId2"/>
              </a:rPr>
              <a:t>www.youtube.com/watch?v=Va7aLgEUcpo</a:t>
            </a:r>
            <a:endParaRPr lang="es-CL" sz="2800" dirty="0" smtClean="0"/>
          </a:p>
          <a:p>
            <a:r>
              <a:rPr lang="es-CL" sz="2800" dirty="0" smtClean="0"/>
              <a:t>IDEOLOGÍA DE GÉNERO V/S BASE BIOLÓGICA</a:t>
            </a:r>
          </a:p>
          <a:p>
            <a:r>
              <a:rPr lang="es-CL" sz="2800" dirty="0">
                <a:hlinkClick r:id="rId3"/>
              </a:rPr>
              <a:t>https://</a:t>
            </a:r>
            <a:r>
              <a:rPr lang="es-CL" sz="2800" dirty="0" smtClean="0">
                <a:hlinkClick r:id="rId3"/>
              </a:rPr>
              <a:t>www.youtube.com/watch?v=XsULq1X9uqs</a:t>
            </a:r>
            <a:endParaRPr lang="es-CL" sz="2800" dirty="0" smtClean="0"/>
          </a:p>
          <a:p>
            <a:r>
              <a:rPr lang="es-CL" sz="2800" dirty="0" smtClean="0"/>
              <a:t>TRANSVERSALIZACIÓN DE GÉNERO</a:t>
            </a:r>
          </a:p>
          <a:p>
            <a:r>
              <a:rPr lang="es-CL" sz="2800" dirty="0">
                <a:hlinkClick r:id="rId4"/>
              </a:rPr>
              <a:t>https://</a:t>
            </a:r>
            <a:r>
              <a:rPr lang="es-CL" sz="2800" dirty="0" smtClean="0">
                <a:hlinkClick r:id="rId4"/>
              </a:rPr>
              <a:t>www.youtube.com/watch?v=cdhD_qztUT0</a:t>
            </a:r>
            <a:endParaRPr lang="es-CL" sz="2800" dirty="0" smtClean="0"/>
          </a:p>
          <a:p>
            <a:r>
              <a:rPr lang="es-CL" sz="2800" dirty="0" smtClean="0"/>
              <a:t>RELACIÓN ENTRE DERECHOS HUMANOS E IGUALDAD DE GÉNERO.</a:t>
            </a:r>
          </a:p>
          <a:p>
            <a:r>
              <a:rPr lang="es-CL" sz="2800" dirty="0">
                <a:hlinkClick r:id="rId5"/>
              </a:rPr>
              <a:t>https://</a:t>
            </a:r>
            <a:r>
              <a:rPr lang="es-CL" sz="2800" dirty="0" smtClean="0">
                <a:hlinkClick r:id="rId5"/>
              </a:rPr>
              <a:t>www.youtube.com/watch?v=YI5YIJF_4FM</a:t>
            </a:r>
            <a:endParaRPr lang="es-CL" sz="2800" dirty="0" smtClean="0"/>
          </a:p>
          <a:p>
            <a:endParaRPr lang="es-CL" sz="2000" dirty="0" smtClean="0"/>
          </a:p>
          <a:p>
            <a:endParaRPr lang="es-CL" dirty="0"/>
          </a:p>
        </p:txBody>
      </p:sp>
    </p:spTree>
    <p:extLst>
      <p:ext uri="{BB962C8B-B14F-4D97-AF65-F5344CB8AC3E}">
        <p14:creationId xmlns:p14="http://schemas.microsoft.com/office/powerpoint/2010/main" val="427490691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825</TotalTime>
  <Words>2618</Words>
  <Application>Microsoft Office PowerPoint</Application>
  <PresentationFormat>Presentación en pantalla (4:3)</PresentationFormat>
  <Paragraphs>222</Paragraphs>
  <Slides>53</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53</vt:i4>
      </vt:variant>
    </vt:vector>
  </HeadingPairs>
  <TitlesOfParts>
    <vt:vector size="62" baseType="lpstr">
      <vt:lpstr>Abadi MT Condensed Extra Bold</vt:lpstr>
      <vt:lpstr>Arial</vt:lpstr>
      <vt:lpstr>Calibri</vt:lpstr>
      <vt:lpstr>Cambria</vt:lpstr>
      <vt:lpstr>Century Gothic</vt:lpstr>
      <vt:lpstr>ＭＳ 明朝</vt:lpstr>
      <vt:lpstr>Symbol</vt:lpstr>
      <vt:lpstr>Times New Roman</vt:lpstr>
      <vt:lpstr>Tema de Office</vt:lpstr>
      <vt:lpstr>EDUCACIÓN CÍVICA</vt:lpstr>
      <vt:lpstr>OBJETIVOS DE LA UNIDAD</vt:lpstr>
      <vt:lpstr>CONTENIDOS. </vt:lpstr>
      <vt:lpstr>a. CONCEPTO DE GÉNERO</vt:lpstr>
      <vt:lpstr>“Emergencia del concepto de Género”</vt:lpstr>
      <vt:lpstr>Presentación de PowerPoint</vt:lpstr>
      <vt:lpstr>     AUTORAS QUE SE APROXIMARON AL CONCEPTO DE GÉNERO</vt:lpstr>
      <vt:lpstr>Presentación de PowerPoint</vt:lpstr>
      <vt:lpstr>Presentación de PowerPoint</vt:lpstr>
      <vt:lpstr>CONCEPTO DE GÉNERO</vt:lpstr>
      <vt:lpstr>Presentación de PowerPoint</vt:lpstr>
      <vt:lpstr>Presentación de PowerPoint</vt:lpstr>
      <vt:lpstr>Presentación de PowerPoint</vt:lpstr>
      <vt:lpstr>Presentación de PowerPoint</vt:lpstr>
      <vt:lpstr>Presentación de PowerPoint</vt:lpstr>
      <vt:lpstr>Presentación de PowerPoint</vt:lpstr>
      <vt:lpstr>b. ESTEREOTIPOS DE GÉNERO</vt:lpstr>
      <vt:lpstr>Presentación de PowerPoint</vt:lpstr>
      <vt:lpstr>ESTEREOTIPOS DE GÉNERO</vt:lpstr>
      <vt:lpstr>ESTEREOTIPOS DE GÉNERO</vt:lpstr>
      <vt:lpstr>RELACIONES DE GÉNERO</vt:lpstr>
      <vt:lpstr>ROLES DE GÉNERO</vt:lpstr>
      <vt:lpstr>ESTRATIFICACIÓN DE GÉNERO</vt:lpstr>
      <vt:lpstr>Presentación de PowerPoint</vt:lpstr>
      <vt:lpstr>c.LA TRANSVERSALIZACIÓN DE GÉNERO. </vt:lpstr>
      <vt:lpstr>Gender Mainstreaming como Paradigma</vt:lpstr>
      <vt:lpstr>Transversalización de género</vt:lpstr>
      <vt:lpstr>Gender Mainstreaming como Paradigma</vt:lpstr>
      <vt:lpstr>Presentación de PowerPoint</vt:lpstr>
      <vt:lpstr>Presentación de PowerPoint</vt:lpstr>
      <vt:lpstr>Características generales</vt:lpstr>
      <vt:lpstr>Qué significa en lo real</vt:lpstr>
      <vt:lpstr>Presentación de PowerPoint</vt:lpstr>
      <vt:lpstr>El propósito:</vt:lpstr>
      <vt:lpstr>Propósitos</vt:lpstr>
      <vt:lpstr>Elementos comunes experiencias de Transversalización</vt:lpstr>
      <vt:lpstr>Condiciones necesarias para la Transversalización</vt:lpstr>
      <vt:lpstr>Presentación de PowerPoint</vt:lpstr>
      <vt:lpstr>Condiciones necesarias para la Transversalización</vt:lpstr>
      <vt:lpstr>Condiciones necesarias para la Transversalización</vt:lpstr>
      <vt:lpstr>Herramientas para la Transversalización</vt:lpstr>
      <vt:lpstr>Barreras para la Transversalización del Género </vt:lpstr>
      <vt:lpstr>Elementos o instancias de institucionalización</vt:lpstr>
      <vt:lpstr>PLAN DE ACCIÓN PARA LA TRANSVERSALIDAD DEL ENFOQUE DE GÉNERO</vt:lpstr>
      <vt:lpstr>En síntesis deberíamos considerar: </vt:lpstr>
      <vt:lpstr>Principios fundamentales para aplicación políticas públicas</vt:lpstr>
      <vt:lpstr>d. RELACIÓN ENTRE DERECHOS HUMANOS E IGUALDAD DE GÉNERO. </vt:lpstr>
      <vt:lpstr>Presentación de PowerPoint</vt:lpstr>
      <vt:lpstr>Presentación de PowerPoint</vt:lpstr>
      <vt:lpstr>Presentación de PowerPoint</vt:lpstr>
      <vt:lpstr>Presentación de PowerPoint</vt:lpstr>
      <vt:lpstr>Presentación de PowerPoint</vt:lpstr>
      <vt:lpstr>SUGERENCIAS VIDEOS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EDUCACIÓN CÍVICA</dc:title>
  <dc:creator>usuario</dc:creator>
  <cp:lastModifiedBy>Lorena</cp:lastModifiedBy>
  <cp:revision>36</cp:revision>
  <dcterms:created xsi:type="dcterms:W3CDTF">2018-03-21T02:51:49Z</dcterms:created>
  <dcterms:modified xsi:type="dcterms:W3CDTF">2019-10-03T05:00:09Z</dcterms:modified>
</cp:coreProperties>
</file>