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2" r:id="rId3"/>
  </p:sldMasterIdLst>
  <p:notesMasterIdLst>
    <p:notesMasterId r:id="rId26"/>
  </p:notesMasterIdLst>
  <p:sldIdLst>
    <p:sldId id="4424" r:id="rId4"/>
    <p:sldId id="291" r:id="rId5"/>
    <p:sldId id="4283" r:id="rId6"/>
    <p:sldId id="1210" r:id="rId7"/>
    <p:sldId id="303" r:id="rId8"/>
    <p:sldId id="4280" r:id="rId9"/>
    <p:sldId id="4281" r:id="rId10"/>
    <p:sldId id="4282" r:id="rId11"/>
    <p:sldId id="4284" r:id="rId12"/>
    <p:sldId id="1672" r:id="rId13"/>
    <p:sldId id="476" r:id="rId14"/>
    <p:sldId id="441" r:id="rId15"/>
    <p:sldId id="4285" r:id="rId16"/>
    <p:sldId id="394" r:id="rId17"/>
    <p:sldId id="395" r:id="rId18"/>
    <p:sldId id="286" r:id="rId19"/>
    <p:sldId id="351" r:id="rId20"/>
    <p:sldId id="411" r:id="rId21"/>
    <p:sldId id="4288" r:id="rId22"/>
    <p:sldId id="4286" r:id="rId23"/>
    <p:sldId id="4287" r:id="rId24"/>
    <p:sldId id="4289" r:id="rId2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29588C"/>
    <a:srgbClr val="A75154"/>
    <a:srgbClr val="B78C3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0" autoAdjust="0"/>
    <p:restoredTop sz="92055" autoAdjust="0"/>
  </p:normalViewPr>
  <p:slideViewPr>
    <p:cSldViewPr snapToGrid="0">
      <p:cViewPr varScale="1">
        <p:scale>
          <a:sx n="97" d="100"/>
          <a:sy n="97" d="100"/>
        </p:scale>
        <p:origin x="224" y="616"/>
      </p:cViewPr>
      <p:guideLst/>
    </p:cSldViewPr>
  </p:slideViewPr>
  <p:notesTextViewPr>
    <p:cViewPr>
      <p:scale>
        <a:sx n="1" d="1"/>
        <a:sy n="1" d="1"/>
      </p:scale>
      <p:origin x="0" y="0"/>
    </p:cViewPr>
  </p:notesTextViewPr>
  <p:sorterViewPr>
    <p:cViewPr varScale="1">
      <p:scale>
        <a:sx n="100" d="100"/>
        <a:sy n="100" d="100"/>
      </p:scale>
      <p:origin x="0" y="-144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s-CL"/>
          </a:p>
        </p:txBody>
      </p:sp>
      <p:sp>
        <p:nvSpPr>
          <p:cNvPr id="3" name="Marcador de fecha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886DBBE9-718A-4CE1-9DB9-4D7525CB1763}" type="datetimeFigureOut">
              <a:rPr lang="es-CL" smtClean="0"/>
              <a:t>26-07-26</a:t>
            </a:fld>
            <a:endParaRPr lang="es-CL"/>
          </a:p>
        </p:txBody>
      </p:sp>
      <p:sp>
        <p:nvSpPr>
          <p:cNvPr id="4" name="Marcador de imagen de diapositiva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s-CL"/>
          </a:p>
        </p:txBody>
      </p:sp>
      <p:sp>
        <p:nvSpPr>
          <p:cNvPr id="5" name="Marcador de notas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8FA1D6EB-408C-457E-AC44-0303B5840CF4}" type="slidenum">
              <a:rPr lang="es-CL" smtClean="0"/>
              <a:t>‹Nº›</a:t>
            </a:fld>
            <a:endParaRPr lang="es-CL"/>
          </a:p>
        </p:txBody>
      </p:sp>
    </p:spTree>
    <p:extLst>
      <p:ext uri="{BB962C8B-B14F-4D97-AF65-F5344CB8AC3E}">
        <p14:creationId xmlns:p14="http://schemas.microsoft.com/office/powerpoint/2010/main" val="1404890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stlpr.org/people/mary-delach-leonard"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La noticia informa que el conflicto entre </a:t>
            </a:r>
            <a:r>
              <a:rPr lang="es-CL" b="1" dirty="0"/>
              <a:t>Estados Unidos e Irán</a:t>
            </a:r>
            <a:r>
              <a:rPr lang="es-CL" dirty="0"/>
              <a:t> experimentó una importante escalada tras un ataque iraní con misiles y drones contra una base militar estadounidense ubicada en </a:t>
            </a:r>
            <a:r>
              <a:rPr lang="es-CL" b="1" dirty="0"/>
              <a:t>Jordania</a:t>
            </a:r>
            <a:r>
              <a:rPr lang="es-CL" dirty="0"/>
              <a:t>. El ataque dejó </a:t>
            </a:r>
            <a:r>
              <a:rPr lang="es-CL" b="1" dirty="0"/>
              <a:t>dos militares estadounidenses muertos</a:t>
            </a:r>
            <a:r>
              <a:rPr lang="es-CL" dirty="0"/>
              <a:t>, varios heridos y un tercer militar inicialmente desaparecido, cuyos restos comenzaron posteriormente a ser analizados por las autoridades estadounidenses. </a:t>
            </a:r>
            <a:r>
              <a:rPr lang="es-CL"/>
              <a:t>Además, otro militar estadounidense falleció en Irak mientras neutralizaba un dron iraní derribado</a:t>
            </a:r>
          </a:p>
        </p:txBody>
      </p:sp>
      <p:sp>
        <p:nvSpPr>
          <p:cNvPr id="4" name="Marcador de número de diapositiva 3"/>
          <p:cNvSpPr>
            <a:spLocks noGrp="1"/>
          </p:cNvSpPr>
          <p:nvPr>
            <p:ph type="sldNum" sz="quarter" idx="5"/>
          </p:nvPr>
        </p:nvSpPr>
        <p:spPr/>
        <p:txBody>
          <a:bodyPr/>
          <a:lstStyle/>
          <a:p>
            <a:fld id="{78694A62-2620-4E16-A173-D54EA1A0B3B3}" type="slidenum">
              <a:rPr lang="es-CL" smtClean="0"/>
              <a:t>1</a:t>
            </a:fld>
            <a:endParaRPr lang="es-CL"/>
          </a:p>
        </p:txBody>
      </p:sp>
    </p:spTree>
    <p:extLst>
      <p:ext uri="{BB962C8B-B14F-4D97-AF65-F5344CB8AC3E}">
        <p14:creationId xmlns:p14="http://schemas.microsoft.com/office/powerpoint/2010/main" val="25246902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EE82A-1001-7997-5BEC-35F14CFF5A7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5BB601A-1F13-E65C-929C-A456AB5CD47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3457418-B8A6-60A9-2E3F-A40B31FB355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D4E7551-C586-8CF9-51D6-B8EE1D7AFACB}"/>
              </a:ext>
            </a:extLst>
          </p:cNvPr>
          <p:cNvSpPr>
            <a:spLocks noGrp="1"/>
          </p:cNvSpPr>
          <p:nvPr>
            <p:ph type="sldNum" sz="quarter" idx="5"/>
          </p:nvPr>
        </p:nvSpPr>
        <p:spPr/>
        <p:txBody>
          <a:bodyPr/>
          <a:lstStyle/>
          <a:p>
            <a:fld id="{8FA1D6EB-408C-457E-AC44-0303B5840CF4}" type="slidenum">
              <a:rPr lang="es-CL" smtClean="0"/>
              <a:t>2</a:t>
            </a:fld>
            <a:endParaRPr lang="es-CL"/>
          </a:p>
        </p:txBody>
      </p:sp>
    </p:spTree>
    <p:extLst>
      <p:ext uri="{BB962C8B-B14F-4D97-AF65-F5344CB8AC3E}">
        <p14:creationId xmlns:p14="http://schemas.microsoft.com/office/powerpoint/2010/main" val="1918432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28766-2956-DF13-62F1-F09CBCA5234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32E19A2-58C2-9A8B-55D5-076DDFAF8CB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EFD3D07-0A10-5495-6A3B-61AA34ADA3F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1C0B49A-7A85-BD41-6FA1-EACB8ACEC989}"/>
              </a:ext>
            </a:extLst>
          </p:cNvPr>
          <p:cNvSpPr>
            <a:spLocks noGrp="1"/>
          </p:cNvSpPr>
          <p:nvPr>
            <p:ph type="sldNum" sz="quarter" idx="5"/>
          </p:nvPr>
        </p:nvSpPr>
        <p:spPr/>
        <p:txBody>
          <a:bodyPr/>
          <a:lstStyle/>
          <a:p>
            <a:fld id="{8FA1D6EB-408C-457E-AC44-0303B5840CF4}" type="slidenum">
              <a:rPr lang="es-CL" smtClean="0"/>
              <a:t>3</a:t>
            </a:fld>
            <a:endParaRPr lang="es-CL"/>
          </a:p>
        </p:txBody>
      </p:sp>
    </p:spTree>
    <p:extLst>
      <p:ext uri="{BB962C8B-B14F-4D97-AF65-F5344CB8AC3E}">
        <p14:creationId xmlns:p14="http://schemas.microsoft.com/office/powerpoint/2010/main" val="39469739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EL WICKED PROBLEM TIENE LA PARTICULARIDAD QUE LA SOLUCIÓN DEL PROBLEMA, MUCHAS VECES GENERA OTRO PROBLEMA Y SU NUEVA SOLUCIÓN GENERA OTRO</a:t>
            </a:r>
          </a:p>
          <a:p>
            <a:endParaRPr lang="es-ES" dirty="0"/>
          </a:p>
          <a:p>
            <a:pPr marL="171441" indent="-171441">
              <a:buFont typeface="Arial" panose="020B0604020202020204" pitchFamily="34" charset="0"/>
              <a:buChar char="•"/>
            </a:pPr>
            <a:r>
              <a:rPr lang="es-CL" dirty="0"/>
              <a:t>Next </a:t>
            </a:r>
            <a:r>
              <a:rPr lang="es-CL" dirty="0" err="1"/>
              <a:t>Jump</a:t>
            </a:r>
            <a:r>
              <a:rPr lang="es-CL" dirty="0"/>
              <a:t> </a:t>
            </a:r>
            <a:r>
              <a:rPr lang="es-CL" dirty="0" err="1"/>
              <a:t>company</a:t>
            </a:r>
            <a:r>
              <a:rPr lang="es-CL" dirty="0"/>
              <a:t> </a:t>
            </a:r>
            <a:r>
              <a:rPr lang="es-CL" dirty="0" err="1"/>
              <a:t>from</a:t>
            </a:r>
            <a:r>
              <a:rPr lang="es-CL" dirty="0"/>
              <a:t> new </a:t>
            </a:r>
            <a:r>
              <a:rPr lang="es-CL" dirty="0" err="1"/>
              <a:t>tork</a:t>
            </a:r>
            <a:r>
              <a:rPr lang="es-CL" dirty="0"/>
              <a:t> </a:t>
            </a:r>
            <a:r>
              <a:rPr lang="es-CL" dirty="0" err="1"/>
              <a:t>city</a:t>
            </a:r>
            <a:r>
              <a:rPr lang="es-CL" dirty="0"/>
              <a:t> </a:t>
            </a:r>
            <a:r>
              <a:rPr lang="es-CL" dirty="0" err="1"/>
              <a:t>dirigda</a:t>
            </a:r>
            <a:r>
              <a:rPr lang="es-CL" dirty="0"/>
              <a:t> por Charlie Kim </a:t>
            </a:r>
          </a:p>
          <a:p>
            <a:pPr marL="171441" indent="-171441">
              <a:buFont typeface="Arial" panose="020B0604020202020204" pitchFamily="34" charset="0"/>
              <a:buChar char="•"/>
            </a:pPr>
            <a:r>
              <a:rPr lang="es-CL" dirty="0"/>
              <a:t>Barry-</a:t>
            </a:r>
            <a:r>
              <a:rPr lang="es-CL" dirty="0" err="1"/>
              <a:t>Wehmiller</a:t>
            </a:r>
            <a:r>
              <a:rPr lang="es-CL" dirty="0"/>
              <a:t> dirigida por Bob Chapman, 2008 fue golpeado por una </a:t>
            </a:r>
            <a:r>
              <a:rPr lang="es-CL" dirty="0" err="1"/>
              <a:t>rcesión</a:t>
            </a:r>
            <a:r>
              <a:rPr lang="es-CL" dirty="0"/>
              <a:t> y perdió 30% de sus pedidos de un plumazo, en una empresa manufacturera era un problema, necesitaban ahorrar USD 10 millones de dólares, ¿cuál fue la decisión del </a:t>
            </a:r>
            <a:r>
              <a:rPr lang="es-CL" dirty="0" err="1"/>
              <a:t>borad</a:t>
            </a:r>
            <a:r>
              <a:rPr lang="es-CL" dirty="0"/>
              <a:t>? Bien corten gente, pero Bob dijo que no. Se le ocurrió una idea, cada </a:t>
            </a:r>
            <a:r>
              <a:rPr lang="es-CL" dirty="0" err="1"/>
              <a:t>e,mpleado</a:t>
            </a:r>
            <a:r>
              <a:rPr lang="es-CL" dirty="0"/>
              <a:t> desde el más alto hasta el más bajo debían tomar cuatro semanas de licencia SIN sueldo. El resultado y la cohesión fue espectacular, entre ellos mismos se cambian semanas, unos le tomaban a otros por problemas de salud, etc. Dijo una frase muy significativa “Es mejor que todos suframos un poco  a que pocos sufran mucho”. Finalmente ahorraron USD 20 millones y no 10</a:t>
            </a:r>
          </a:p>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A1D6EB-408C-457E-AC44-0303B5840CF4}" type="slidenum">
              <a:rPr kumimoji="0" lang="es-CL"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s-CL"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837595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C4A44-4F74-D5C7-33F2-C67F76021B7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3029A09-799D-869E-B75A-3098B868C92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87E439B-40DA-C255-17C4-D4D0B1E8171C}"/>
              </a:ext>
            </a:extLst>
          </p:cNvPr>
          <p:cNvSpPr>
            <a:spLocks noGrp="1"/>
          </p:cNvSpPr>
          <p:nvPr>
            <p:ph type="body" idx="1"/>
          </p:nvPr>
        </p:nvSpPr>
        <p:spPr/>
        <p:txBody>
          <a:bodyPr/>
          <a:lstStyle/>
          <a:p>
            <a:r>
              <a:rPr lang="es-ES" dirty="0"/>
              <a:t>EL WICKED PROBLEM TIENE LA PARTICULARIDAD QUE LA SOLUCIÓN DEL PROBLEMA, MUCHAS VECES GENERA OTRO PROBLEMA Y SU NUEVA SOLUCIÓN GENERA OTRO</a:t>
            </a:r>
          </a:p>
          <a:p>
            <a:endParaRPr lang="es-ES" dirty="0"/>
          </a:p>
          <a:p>
            <a:pPr marL="171441" indent="-171441">
              <a:buFont typeface="Arial" panose="020B0604020202020204" pitchFamily="34" charset="0"/>
              <a:buChar char="•"/>
            </a:pPr>
            <a:r>
              <a:rPr lang="es-CL" dirty="0"/>
              <a:t>Next </a:t>
            </a:r>
            <a:r>
              <a:rPr lang="es-CL" dirty="0" err="1"/>
              <a:t>Jump</a:t>
            </a:r>
            <a:r>
              <a:rPr lang="es-CL" dirty="0"/>
              <a:t> </a:t>
            </a:r>
            <a:r>
              <a:rPr lang="es-CL" dirty="0" err="1"/>
              <a:t>company</a:t>
            </a:r>
            <a:r>
              <a:rPr lang="es-CL" dirty="0"/>
              <a:t> </a:t>
            </a:r>
            <a:r>
              <a:rPr lang="es-CL" dirty="0" err="1"/>
              <a:t>from</a:t>
            </a:r>
            <a:r>
              <a:rPr lang="es-CL" dirty="0"/>
              <a:t> new </a:t>
            </a:r>
            <a:r>
              <a:rPr lang="es-CL" dirty="0" err="1"/>
              <a:t>tork</a:t>
            </a:r>
            <a:r>
              <a:rPr lang="es-CL" dirty="0"/>
              <a:t> </a:t>
            </a:r>
            <a:r>
              <a:rPr lang="es-CL" dirty="0" err="1"/>
              <a:t>city</a:t>
            </a:r>
            <a:r>
              <a:rPr lang="es-CL" dirty="0"/>
              <a:t> </a:t>
            </a:r>
            <a:r>
              <a:rPr lang="es-CL" dirty="0" err="1"/>
              <a:t>dirigda</a:t>
            </a:r>
            <a:r>
              <a:rPr lang="es-CL" dirty="0"/>
              <a:t> por Charlie Kim </a:t>
            </a:r>
          </a:p>
          <a:p>
            <a:pPr marL="171441" indent="-171441">
              <a:buFont typeface="Arial" panose="020B0604020202020204" pitchFamily="34" charset="0"/>
              <a:buChar char="•"/>
            </a:pPr>
            <a:r>
              <a:rPr lang="es-CL" dirty="0"/>
              <a:t>Barry-</a:t>
            </a:r>
            <a:r>
              <a:rPr lang="es-CL" dirty="0" err="1"/>
              <a:t>Wehmiller</a:t>
            </a:r>
            <a:r>
              <a:rPr lang="es-CL" dirty="0"/>
              <a:t> dirigida por Bob Chapman, 2008 fue golpeado por una </a:t>
            </a:r>
            <a:r>
              <a:rPr lang="es-CL" dirty="0" err="1"/>
              <a:t>rcesión</a:t>
            </a:r>
            <a:r>
              <a:rPr lang="es-CL" dirty="0"/>
              <a:t> y perdió 30% de sus pedidos de un plumazo, en una empresa manufacturera era un problema, necesitaban ahorrar USD 10 millones de dólares, ¿cuál fue la decisión del </a:t>
            </a:r>
            <a:r>
              <a:rPr lang="es-CL" dirty="0" err="1"/>
              <a:t>borad</a:t>
            </a:r>
            <a:r>
              <a:rPr lang="es-CL" dirty="0"/>
              <a:t>? Bien corten gente, pero Bob dijo que no. Se le ocurrió una idea, cada </a:t>
            </a:r>
            <a:r>
              <a:rPr lang="es-CL" dirty="0" err="1"/>
              <a:t>e,mpleado</a:t>
            </a:r>
            <a:r>
              <a:rPr lang="es-CL" dirty="0"/>
              <a:t> desde el más alto hasta el más bajo debían tomar cuatro semanas de licencia SIN sueldo. El resultado y la cohesión fue espectacular, entre ellos mismos se cambian semanas, unos le tomaban a otros por problemas de salud, etc. Dijo una frase muy significativa “Es mejor que todos suframos un poco  a que pocos sufran mucho”. Finalmente ahorraron USD 20 millones y no 10</a:t>
            </a:r>
          </a:p>
          <a:p>
            <a:endParaRPr lang="es-CL" dirty="0"/>
          </a:p>
        </p:txBody>
      </p:sp>
      <p:sp>
        <p:nvSpPr>
          <p:cNvPr id="4" name="Marcador de número de diapositiva 3">
            <a:extLst>
              <a:ext uri="{FF2B5EF4-FFF2-40B4-BE49-F238E27FC236}">
                <a16:creationId xmlns:a16="http://schemas.microsoft.com/office/drawing/2014/main" id="{25A3910F-D7F5-C732-A5BB-0E447ADCD1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A1D6EB-408C-457E-AC44-0303B5840CF4}" type="slidenum">
              <a:rPr kumimoji="0" lang="es-CL"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CL"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87597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F2CC8-A418-5AA4-52E3-303FA2D8BA8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0319D38-F4FD-3AC5-E5A0-A265EC6999A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2880E2E-FAB6-91AF-53E2-94B10CBD93B9}"/>
              </a:ext>
            </a:extLst>
          </p:cNvPr>
          <p:cNvSpPr>
            <a:spLocks noGrp="1"/>
          </p:cNvSpPr>
          <p:nvPr>
            <p:ph type="body" idx="1"/>
          </p:nvPr>
        </p:nvSpPr>
        <p:spPr/>
        <p:txBody>
          <a:bodyPr/>
          <a:lstStyle/>
          <a:p>
            <a:r>
              <a:rPr lang="es-ES" dirty="0"/>
              <a:t>EL WICKED PROBLEM TIENE LA PARTICULARIDAD QUE LA SOLUCIÓN DEL PROBLEMA, MUCHAS VECES GENERA OTRO PROBLEMA Y SU NUEVA SOLUCIÓN GENERA OTRO</a:t>
            </a:r>
          </a:p>
          <a:p>
            <a:endParaRPr lang="es-ES" dirty="0"/>
          </a:p>
          <a:p>
            <a:pPr marL="171441" indent="-171441">
              <a:buFont typeface="Arial" panose="020B0604020202020204" pitchFamily="34" charset="0"/>
              <a:buChar char="•"/>
            </a:pPr>
            <a:r>
              <a:rPr lang="es-CL" dirty="0"/>
              <a:t>Next </a:t>
            </a:r>
            <a:r>
              <a:rPr lang="es-CL" dirty="0" err="1"/>
              <a:t>Jump</a:t>
            </a:r>
            <a:r>
              <a:rPr lang="es-CL" dirty="0"/>
              <a:t> </a:t>
            </a:r>
            <a:r>
              <a:rPr lang="es-CL" dirty="0" err="1"/>
              <a:t>company</a:t>
            </a:r>
            <a:r>
              <a:rPr lang="es-CL" dirty="0"/>
              <a:t> </a:t>
            </a:r>
            <a:r>
              <a:rPr lang="es-CL" dirty="0" err="1"/>
              <a:t>from</a:t>
            </a:r>
            <a:r>
              <a:rPr lang="es-CL" dirty="0"/>
              <a:t> new </a:t>
            </a:r>
            <a:r>
              <a:rPr lang="es-CL" dirty="0" err="1"/>
              <a:t>tork</a:t>
            </a:r>
            <a:r>
              <a:rPr lang="es-CL" dirty="0"/>
              <a:t> </a:t>
            </a:r>
            <a:r>
              <a:rPr lang="es-CL" dirty="0" err="1"/>
              <a:t>city</a:t>
            </a:r>
            <a:r>
              <a:rPr lang="es-CL" dirty="0"/>
              <a:t> </a:t>
            </a:r>
            <a:r>
              <a:rPr lang="es-CL" dirty="0" err="1"/>
              <a:t>dirigda</a:t>
            </a:r>
            <a:r>
              <a:rPr lang="es-CL" dirty="0"/>
              <a:t> por Charlie Kim </a:t>
            </a:r>
          </a:p>
          <a:p>
            <a:pPr marL="171441" indent="-171441">
              <a:buFont typeface="Arial" panose="020B0604020202020204" pitchFamily="34" charset="0"/>
              <a:buChar char="•"/>
            </a:pPr>
            <a:r>
              <a:rPr lang="es-CL" dirty="0"/>
              <a:t>Barry-</a:t>
            </a:r>
            <a:r>
              <a:rPr lang="es-CL" dirty="0" err="1"/>
              <a:t>Wehmiller</a:t>
            </a:r>
            <a:r>
              <a:rPr lang="es-CL" dirty="0"/>
              <a:t> dirigida por Bob Chapman, 2008 fue golpeado por una </a:t>
            </a:r>
            <a:r>
              <a:rPr lang="es-CL" dirty="0" err="1"/>
              <a:t>rcesión</a:t>
            </a:r>
            <a:r>
              <a:rPr lang="es-CL" dirty="0"/>
              <a:t> y perdió 30% de sus pedidos de un plumazo, en una empresa manufacturera era un problema, necesitaban ahorrar USD 10 millones de dólares, ¿cuál fue la decisión del </a:t>
            </a:r>
            <a:r>
              <a:rPr lang="es-CL" dirty="0" err="1"/>
              <a:t>borad</a:t>
            </a:r>
            <a:r>
              <a:rPr lang="es-CL" dirty="0"/>
              <a:t>? Bien corten gente, pero Bob dijo que no. Se le ocurrió una idea, cada </a:t>
            </a:r>
            <a:r>
              <a:rPr lang="es-CL" dirty="0" err="1"/>
              <a:t>e,mpleado</a:t>
            </a:r>
            <a:r>
              <a:rPr lang="es-CL" dirty="0"/>
              <a:t> desde el más alto hasta el más bajo debían tomar cuatro semanas de licencia SIN sueldo. El resultado y la cohesión fue espectacular, entre ellos mismos se cambian semanas, unos le tomaban a otros por problemas de salud, etc. Dijo una frase muy significativa “Es mejor que todos suframos un poco  a que pocos sufran mucho”. Finalmente ahorraron USD 20 millones y no 10</a:t>
            </a:r>
          </a:p>
          <a:p>
            <a:endParaRPr lang="es-CL" dirty="0"/>
          </a:p>
        </p:txBody>
      </p:sp>
      <p:sp>
        <p:nvSpPr>
          <p:cNvPr id="4" name="Marcador de número de diapositiva 3">
            <a:extLst>
              <a:ext uri="{FF2B5EF4-FFF2-40B4-BE49-F238E27FC236}">
                <a16:creationId xmlns:a16="http://schemas.microsoft.com/office/drawing/2014/main" id="{427BBC0D-A493-9342-E5AE-C43695DB3F4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A1D6EB-408C-457E-AC44-0303B5840CF4}" type="slidenum">
              <a:rPr kumimoji="0" lang="es-CL"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s-CL"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10804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CFDCB-CC39-45C8-F24D-E2FB86DCAE0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831E26C-BFEE-CE93-2A1E-4D4DD21509B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1CF16A1-88EE-F77F-9E98-698EFBC9796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816A7AF1-23FC-D724-DB62-854BBF31BFF1}"/>
              </a:ext>
            </a:extLst>
          </p:cNvPr>
          <p:cNvSpPr>
            <a:spLocks noGrp="1"/>
          </p:cNvSpPr>
          <p:nvPr>
            <p:ph type="sldNum" sz="quarter" idx="5"/>
          </p:nvPr>
        </p:nvSpPr>
        <p:spPr/>
        <p:txBody>
          <a:bodyPr/>
          <a:lstStyle/>
          <a:p>
            <a:fld id="{8FA1D6EB-408C-457E-AC44-0303B5840CF4}" type="slidenum">
              <a:rPr lang="es-CL" smtClean="0"/>
              <a:t>9</a:t>
            </a:fld>
            <a:endParaRPr lang="es-CL"/>
          </a:p>
        </p:txBody>
      </p:sp>
    </p:spTree>
    <p:extLst>
      <p:ext uri="{BB962C8B-B14F-4D97-AF65-F5344CB8AC3E}">
        <p14:creationId xmlns:p14="http://schemas.microsoft.com/office/powerpoint/2010/main" val="17338367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7E9306-45DA-43EC-F32A-478D149CE1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15978F-A926-9A99-EB29-CA4AB6C5DB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2C1592-A6DE-8BFC-F946-48BF37E83661}"/>
              </a:ext>
            </a:extLst>
          </p:cNvPr>
          <p:cNvSpPr>
            <a:spLocks noGrp="1"/>
          </p:cNvSpPr>
          <p:nvPr>
            <p:ph type="body" idx="1"/>
          </p:nvPr>
        </p:nvSpPr>
        <p:spPr/>
        <p:txBody>
          <a:bodyPr/>
          <a:lstStyle/>
          <a:p>
            <a:r>
              <a:rPr lang="es-ES" dirty="0"/>
              <a:t>Aquí tienes </a:t>
            </a:r>
            <a:r>
              <a:rPr lang="es-ES" b="1" dirty="0"/>
              <a:t>varios ejemplos cotidianos, claros y muy pedagógicos</a:t>
            </a:r>
            <a:r>
              <a:rPr lang="es-ES" dirty="0"/>
              <a:t> donde un </a:t>
            </a:r>
            <a:r>
              <a:rPr lang="es-ES" b="1" dirty="0"/>
              <a:t>atajo mental (heurística)</a:t>
            </a:r>
            <a:r>
              <a:rPr lang="es-ES" dirty="0"/>
              <a:t> termina produciendo un </a:t>
            </a:r>
            <a:r>
              <a:rPr lang="es-ES" b="1" dirty="0"/>
              <a:t>error sistemático (sesgo)</a:t>
            </a:r>
            <a:r>
              <a:rPr lang="es-ES" dirty="0"/>
              <a:t>. Están diseñados para que puedas usarlos directamente en clase o en una presentación.</a:t>
            </a:r>
          </a:p>
          <a:p>
            <a:endParaRPr lang="es-ES" dirty="0"/>
          </a:p>
          <a:p>
            <a:r>
              <a:rPr lang="es-ES" b="1" dirty="0"/>
              <a:t>⭐ 1. Heurística de disponibilidad → Sesgo de sobreestimación del riesgo</a:t>
            </a:r>
          </a:p>
          <a:p>
            <a:r>
              <a:rPr lang="es-ES" b="1" dirty="0"/>
              <a:t>Atajo:</a:t>
            </a:r>
            <a:r>
              <a:rPr lang="es-ES" dirty="0"/>
              <a:t> juzgar la probabilidad de algo según qué tan fácil viene a la mente.</a:t>
            </a:r>
            <a:br>
              <a:rPr lang="es-ES" dirty="0"/>
            </a:br>
            <a:r>
              <a:rPr lang="es-ES" b="1" dirty="0"/>
              <a:t>Error:</a:t>
            </a:r>
            <a:r>
              <a:rPr lang="es-ES" dirty="0"/>
              <a:t> creer que algo es más frecuente o peligroso solo porque lo recordamos bien.</a:t>
            </a:r>
          </a:p>
          <a:p>
            <a:r>
              <a:rPr lang="es-ES" b="1" dirty="0"/>
              <a:t>Ejemplos cotidianos:</a:t>
            </a:r>
            <a:endParaRPr lang="es-ES" dirty="0"/>
          </a:p>
          <a:p>
            <a:r>
              <a:rPr lang="es-ES" dirty="0"/>
              <a:t>Después de ver noticias de robos, crees que “están asaltando en todas partes”.</a:t>
            </a:r>
          </a:p>
          <a:p>
            <a:r>
              <a:rPr lang="es-ES" dirty="0"/>
              <a:t>Tras un accidente aéreo en TV, piensas que volar es muy peligroso (aunque estadísticamente es muy seguro).</a:t>
            </a:r>
          </a:p>
          <a:p>
            <a:r>
              <a:rPr lang="es-ES" dirty="0"/>
              <a:t>Si un amigo cercano se enferma, crees que “todos están cayendo enfermos”.</a:t>
            </a:r>
          </a:p>
          <a:p>
            <a:endParaRPr lang="es-ES" dirty="0"/>
          </a:p>
          <a:p>
            <a:r>
              <a:rPr lang="es-ES" b="1" dirty="0"/>
              <a:t>⭐ 2. Heurística de representatividad → Sesgo de estereotipo</a:t>
            </a:r>
          </a:p>
          <a:p>
            <a:r>
              <a:rPr lang="es-ES" b="1" dirty="0"/>
              <a:t>Atajo:</a:t>
            </a:r>
            <a:r>
              <a:rPr lang="es-ES" dirty="0"/>
              <a:t> juzgar por parecido superficial.</a:t>
            </a:r>
            <a:br>
              <a:rPr lang="es-ES" dirty="0"/>
            </a:br>
            <a:r>
              <a:rPr lang="es-ES" b="1" dirty="0"/>
              <a:t>Error:</a:t>
            </a:r>
            <a:r>
              <a:rPr lang="es-ES" dirty="0"/>
              <a:t> asumir que alguien pertenece a un grupo o tiene ciertas características solo por su apariencia.</a:t>
            </a:r>
          </a:p>
          <a:p>
            <a:r>
              <a:rPr lang="es-ES" b="1" dirty="0"/>
              <a:t>Ejemplos cotidianos:</a:t>
            </a:r>
            <a:endParaRPr lang="es-ES" dirty="0"/>
          </a:p>
          <a:p>
            <a:r>
              <a:rPr lang="es-ES" dirty="0"/>
              <a:t>Ver a alguien bien vestido y asumir que es confiable.</a:t>
            </a:r>
          </a:p>
          <a:p>
            <a:r>
              <a:rPr lang="es-ES" dirty="0"/>
              <a:t>Pensar que una persona tímida “debe ser mala para liderar”.</a:t>
            </a:r>
          </a:p>
          <a:p>
            <a:r>
              <a:rPr lang="es-ES" dirty="0"/>
              <a:t>Creer que un auto grande “debe ser más seguro” solo por su tamaño.</a:t>
            </a:r>
          </a:p>
          <a:p>
            <a:endParaRPr lang="es-ES" dirty="0"/>
          </a:p>
          <a:p>
            <a:r>
              <a:rPr lang="es-ES" b="1" dirty="0"/>
              <a:t>⭐ 3. Heurística del anclaje → Sesgo de anclaje</a:t>
            </a:r>
          </a:p>
          <a:p>
            <a:r>
              <a:rPr lang="es-ES" b="1" dirty="0"/>
              <a:t>Atajo:</a:t>
            </a:r>
            <a:r>
              <a:rPr lang="es-ES" dirty="0"/>
              <a:t> usar el primer número o dato como referencia.</a:t>
            </a:r>
            <a:br>
              <a:rPr lang="es-ES" dirty="0"/>
            </a:br>
            <a:r>
              <a:rPr lang="es-ES" b="1" dirty="0"/>
              <a:t>Error:</a:t>
            </a:r>
            <a:r>
              <a:rPr lang="es-ES" dirty="0"/>
              <a:t> quedar “amarrado” a ese dato, aunque sea irrelevante.</a:t>
            </a:r>
          </a:p>
          <a:p>
            <a:r>
              <a:rPr lang="es-ES" b="1" dirty="0"/>
              <a:t>Ejemplos cotidianos:</a:t>
            </a:r>
            <a:endParaRPr lang="es-ES" dirty="0"/>
          </a:p>
          <a:p>
            <a:r>
              <a:rPr lang="es-ES" dirty="0"/>
              <a:t>Si el primer precio que ves de un producto es alto, todo lo demás te parece barato.</a:t>
            </a:r>
          </a:p>
          <a:p>
            <a:r>
              <a:rPr lang="es-ES" dirty="0"/>
              <a:t>En una negociación, la primera oferta condiciona toda la conversación.</a:t>
            </a:r>
          </a:p>
          <a:p>
            <a:r>
              <a:rPr lang="es-ES" dirty="0"/>
              <a:t>Si te dicen “llegaré en 10 minutos”, aunque sabes que esa persona siempre se atrasa, igual esperas 10 minutos.</a:t>
            </a:r>
          </a:p>
          <a:p>
            <a:endParaRPr lang="es-ES" dirty="0"/>
          </a:p>
          <a:p>
            <a:r>
              <a:rPr lang="es-ES" b="1" dirty="0"/>
              <a:t>⭐ 4. Heurística afectiva → Sesgo emocional</a:t>
            </a:r>
          </a:p>
          <a:p>
            <a:r>
              <a:rPr lang="es-ES" b="1" dirty="0"/>
              <a:t>Atajo:</a:t>
            </a:r>
            <a:r>
              <a:rPr lang="es-ES" dirty="0"/>
              <a:t> decidir según cómo te sientes, no según los hechos.</a:t>
            </a:r>
            <a:br>
              <a:rPr lang="es-ES" dirty="0"/>
            </a:br>
            <a:r>
              <a:rPr lang="es-ES" b="1" dirty="0"/>
              <a:t>Error:</a:t>
            </a:r>
            <a:r>
              <a:rPr lang="es-ES" dirty="0"/>
              <a:t> confundir emoción con evaluación objetiva.</a:t>
            </a:r>
          </a:p>
          <a:p>
            <a:r>
              <a:rPr lang="es-ES" b="1" dirty="0"/>
              <a:t>Ejemplos cotidianos:</a:t>
            </a:r>
            <a:endParaRPr lang="es-ES" dirty="0"/>
          </a:p>
          <a:p>
            <a:r>
              <a:rPr lang="es-ES" dirty="0"/>
              <a:t>Si estás de buen humor, crees que un proyecto es más viable de lo que realmente es.</a:t>
            </a:r>
          </a:p>
          <a:p>
            <a:r>
              <a:rPr lang="es-ES" dirty="0"/>
              <a:t>Si alguien te cae bien, interpretas sus errores como “accidentes”.</a:t>
            </a:r>
          </a:p>
          <a:p>
            <a:r>
              <a:rPr lang="es-ES" dirty="0"/>
              <a:t>Si estás cansado, ves todo más difícil de lo que es.</a:t>
            </a:r>
          </a:p>
          <a:p>
            <a:endParaRPr lang="es-ES" dirty="0"/>
          </a:p>
          <a:p>
            <a:r>
              <a:rPr lang="es-ES" b="1" dirty="0"/>
              <a:t>⭐ 5. Heurística de familiaridad → Sesgo de preferencia por lo conocido</a:t>
            </a:r>
          </a:p>
          <a:p>
            <a:r>
              <a:rPr lang="es-ES" b="1" dirty="0"/>
              <a:t>Atajo:</a:t>
            </a:r>
            <a:r>
              <a:rPr lang="es-ES" dirty="0"/>
              <a:t> preferir lo que ya conoces.</a:t>
            </a:r>
            <a:br>
              <a:rPr lang="es-ES" dirty="0"/>
            </a:br>
            <a:r>
              <a:rPr lang="es-ES" b="1" dirty="0"/>
              <a:t>Error:</a:t>
            </a:r>
            <a:r>
              <a:rPr lang="es-ES" dirty="0"/>
              <a:t> asumir que lo familiar es mejor o más seguro.</a:t>
            </a:r>
          </a:p>
          <a:p>
            <a:r>
              <a:rPr lang="es-ES" b="1" dirty="0"/>
              <a:t>Ejemplos cotidianos:</a:t>
            </a:r>
            <a:endParaRPr lang="es-ES" dirty="0"/>
          </a:p>
          <a:p>
            <a:r>
              <a:rPr lang="es-ES" dirty="0"/>
              <a:t>Comprar siempre la misma marca “porque sí”.</a:t>
            </a:r>
          </a:p>
          <a:p>
            <a:r>
              <a:rPr lang="es-ES" dirty="0"/>
              <a:t>Elegir el mismo camino al trabajo aunque no sea el más rápido.</a:t>
            </a:r>
          </a:p>
          <a:p>
            <a:r>
              <a:rPr lang="es-ES" dirty="0"/>
              <a:t>Preferir una idea solo porque “siempre se ha hecho así”.</a:t>
            </a:r>
          </a:p>
          <a:p>
            <a:endParaRPr lang="es-ES" dirty="0"/>
          </a:p>
          <a:p>
            <a:r>
              <a:rPr lang="es-ES" b="1" dirty="0"/>
              <a:t>⭐ 6. Heurística de confirmación implícita → Sesgo de confirmación</a:t>
            </a:r>
          </a:p>
          <a:p>
            <a:r>
              <a:rPr lang="es-ES" b="1" dirty="0"/>
              <a:t>Atajo:</a:t>
            </a:r>
            <a:r>
              <a:rPr lang="es-ES" dirty="0"/>
              <a:t> buscar información que encaje con lo que ya crees.</a:t>
            </a:r>
            <a:br>
              <a:rPr lang="es-ES" dirty="0"/>
            </a:br>
            <a:r>
              <a:rPr lang="es-ES" b="1" dirty="0"/>
              <a:t>Error:</a:t>
            </a:r>
            <a:r>
              <a:rPr lang="es-ES" dirty="0"/>
              <a:t> ignorar datos que contradicen tu opinión.</a:t>
            </a:r>
          </a:p>
          <a:p>
            <a:r>
              <a:rPr lang="es-ES" b="1" dirty="0"/>
              <a:t>Ejemplos cotidianos:</a:t>
            </a:r>
            <a:endParaRPr lang="es-ES" dirty="0"/>
          </a:p>
          <a:p>
            <a:r>
              <a:rPr lang="es-ES" dirty="0"/>
              <a:t>Si crees que un colega es irresponsable, solo notas cuando llega tarde, no cuando llega temprano.</a:t>
            </a:r>
          </a:p>
          <a:p>
            <a:r>
              <a:rPr lang="es-ES" dirty="0"/>
              <a:t>Si piensas que un producto es bueno, solo lees reseñas positivas.</a:t>
            </a:r>
          </a:p>
          <a:p>
            <a:r>
              <a:rPr lang="es-ES" dirty="0"/>
              <a:t>Si tienes una postura política, solo consumes medios que la refuerzan.</a:t>
            </a:r>
          </a:p>
          <a:p>
            <a:endParaRPr lang="es-ES" dirty="0"/>
          </a:p>
          <a:p>
            <a:r>
              <a:rPr lang="es-ES" b="1" dirty="0"/>
              <a:t>⭐ 7. Heurística de costo mínimo → Sesgo de pereza cognitiva</a:t>
            </a:r>
          </a:p>
          <a:p>
            <a:r>
              <a:rPr lang="es-ES" b="1" dirty="0"/>
              <a:t>Atajo:</a:t>
            </a:r>
            <a:r>
              <a:rPr lang="es-ES" dirty="0"/>
              <a:t> elegir la opción que requiere menos esfuerzo mental.</a:t>
            </a:r>
            <a:br>
              <a:rPr lang="es-ES" dirty="0"/>
            </a:br>
            <a:r>
              <a:rPr lang="es-ES" b="1" dirty="0"/>
              <a:t>Error:</a:t>
            </a:r>
            <a:r>
              <a:rPr lang="es-ES" dirty="0"/>
              <a:t> tomar decisiones rápidas sin evaluar alternativas.</a:t>
            </a:r>
          </a:p>
          <a:p>
            <a:r>
              <a:rPr lang="es-ES" b="1" dirty="0"/>
              <a:t>Ejemplos cotidianos:</a:t>
            </a:r>
            <a:endParaRPr lang="es-ES" dirty="0"/>
          </a:p>
          <a:p>
            <a:r>
              <a:rPr lang="es-ES" dirty="0"/>
              <a:t>Aceptar la primera explicación que te dan.</a:t>
            </a:r>
          </a:p>
          <a:p>
            <a:r>
              <a:rPr lang="es-ES" dirty="0"/>
              <a:t>No leer los detalles de un contrato porque “es mucho texto”.</a:t>
            </a:r>
          </a:p>
          <a:p>
            <a:r>
              <a:rPr lang="es-ES" dirty="0"/>
              <a:t>Elegir el restaurante más cercano, no el mejor.</a:t>
            </a:r>
          </a:p>
          <a:p>
            <a:endParaRPr lang="es-ES" dirty="0"/>
          </a:p>
          <a:p>
            <a:r>
              <a:rPr lang="es-ES" b="1" dirty="0"/>
              <a:t>⭐ 8. Heurística de urgencia → Sesgo de acción impulsiva</a:t>
            </a:r>
          </a:p>
          <a:p>
            <a:r>
              <a:rPr lang="es-ES" b="1" dirty="0"/>
              <a:t>Atajo:</a:t>
            </a:r>
            <a:r>
              <a:rPr lang="es-ES" dirty="0"/>
              <a:t> actuar rápido ante presión.</a:t>
            </a:r>
            <a:br>
              <a:rPr lang="es-ES" dirty="0"/>
            </a:br>
            <a:r>
              <a:rPr lang="es-ES" b="1" dirty="0"/>
              <a:t>Error:</a:t>
            </a:r>
            <a:r>
              <a:rPr lang="es-ES" dirty="0"/>
              <a:t> confundir urgencia con importancia.</a:t>
            </a:r>
          </a:p>
          <a:p>
            <a:r>
              <a:rPr lang="es-ES" b="1" dirty="0"/>
              <a:t>Ejemplos cotidianos:</a:t>
            </a:r>
            <a:endParaRPr lang="es-ES" dirty="0"/>
          </a:p>
          <a:p>
            <a:r>
              <a:rPr lang="es-ES" dirty="0"/>
              <a:t>Responder un correo inmediatamente solo porque llegó recién.</a:t>
            </a:r>
          </a:p>
          <a:p>
            <a:r>
              <a:rPr lang="es-ES" dirty="0"/>
              <a:t>Comprar algo en oferta “solo por hoy” aunque no lo necesitas.</a:t>
            </a:r>
          </a:p>
          <a:p>
            <a:r>
              <a:rPr lang="es-ES" dirty="0"/>
              <a:t>Tomar decisiones apresuradas en discusiones.</a:t>
            </a:r>
          </a:p>
          <a:p>
            <a:endParaRPr lang="es-ES" dirty="0"/>
          </a:p>
          <a:p>
            <a:r>
              <a:rPr lang="es-ES" b="1" dirty="0"/>
              <a:t>🧠 Frase para cerrar (muy útil para clase)</a:t>
            </a:r>
          </a:p>
          <a:p>
            <a:r>
              <a:rPr lang="es-ES" b="1" dirty="0"/>
              <a:t>“Los atajos mentales nos permiten sobrevivir, pero también nos hacen tropezar. Entenderlos es la única forma de usarlos a nuestro favor.”</a:t>
            </a:r>
            <a:endParaRPr lang="es-ES" dirty="0"/>
          </a:p>
          <a:p>
            <a:br>
              <a:rPr lang="es-ES" dirty="0"/>
            </a:br>
            <a:endParaRPr lang="es-ES" dirty="0"/>
          </a:p>
          <a:p>
            <a:r>
              <a:rPr lang="es-ES" dirty="0"/>
              <a:t>No </a:t>
            </a:r>
            <a:r>
              <a:rPr lang="es-ES" b="1" dirty="0"/>
              <a:t>todos los atajos mentales son peligrosos</a:t>
            </a:r>
            <a:r>
              <a:rPr lang="es-ES" dirty="0"/>
              <a:t>. Algunos funcionan tan bien que </a:t>
            </a:r>
            <a:r>
              <a:rPr lang="es-ES" b="1" dirty="0"/>
              <a:t>no generan sesgos</a:t>
            </a:r>
            <a:r>
              <a:rPr lang="es-ES" dirty="0"/>
              <a:t>, o los generan muy rara vez. De hecho, sin ellos no podríamos vivir: nos quedaríamos paralizados analizando cada detalle.</a:t>
            </a:r>
          </a:p>
          <a:p>
            <a:r>
              <a:rPr lang="es-ES" dirty="0"/>
              <a:t>Aquí tienes la explicación más clara y útil.</a:t>
            </a:r>
          </a:p>
          <a:p>
            <a:br>
              <a:rPr lang="es-ES" dirty="0"/>
            </a:br>
            <a:endParaRPr lang="es-ES" dirty="0"/>
          </a:p>
          <a:p>
            <a:r>
              <a:rPr lang="es-ES" b="1" dirty="0"/>
              <a:t>🎯 Idea central</a:t>
            </a:r>
          </a:p>
          <a:p>
            <a:r>
              <a:rPr lang="es-ES" b="1" dirty="0"/>
              <a:t>Un atajo mental NO genera error cuando el contexto coincide con el tipo de problema para el que ese atajo fue diseñado.</a:t>
            </a:r>
            <a:endParaRPr lang="es-ES" dirty="0"/>
          </a:p>
          <a:p>
            <a:r>
              <a:rPr lang="es-ES" dirty="0"/>
              <a:t>Es decir:</a:t>
            </a:r>
            <a:br>
              <a:rPr lang="es-ES" dirty="0"/>
            </a:br>
            <a:r>
              <a:rPr lang="es-ES" dirty="0"/>
              <a:t>👉 </a:t>
            </a:r>
            <a:r>
              <a:rPr lang="es-ES" b="1" dirty="0"/>
              <a:t>La heurística es correcta cuando el entorno es simple, familiar, estable o repetitivo.</a:t>
            </a:r>
            <a:r>
              <a:rPr lang="es-ES" dirty="0"/>
              <a:t> </a:t>
            </a:r>
            <a:br>
              <a:rPr lang="es-ES" dirty="0"/>
            </a:br>
            <a:r>
              <a:rPr lang="es-ES" dirty="0"/>
              <a:t>👉 </a:t>
            </a:r>
            <a:r>
              <a:rPr lang="es-ES" b="1" dirty="0"/>
              <a:t>El sesgo aparece cuando aplicamos ese atajo en un entorno complejo, incierto o nuevo.</a:t>
            </a:r>
            <a:endParaRPr lang="es-ES" dirty="0"/>
          </a:p>
          <a:p>
            <a:br>
              <a:rPr lang="es-ES" dirty="0"/>
            </a:br>
            <a:endParaRPr lang="es-ES" dirty="0"/>
          </a:p>
          <a:p>
            <a:r>
              <a:rPr lang="es-ES" b="1" dirty="0"/>
              <a:t>🧠 1. Heurísticas que suelen funcionar bien (y no generan sesgo)</a:t>
            </a:r>
          </a:p>
          <a:p>
            <a:r>
              <a:rPr lang="es-ES" b="1" dirty="0"/>
              <a:t>1.1. Heurística de familiaridad</a:t>
            </a:r>
          </a:p>
          <a:p>
            <a:r>
              <a:rPr lang="es-ES" dirty="0"/>
              <a:t>Funciona cuando:</a:t>
            </a:r>
          </a:p>
          <a:p>
            <a:r>
              <a:rPr lang="es-ES" dirty="0"/>
              <a:t>El entorno es conocido</a:t>
            </a:r>
          </a:p>
          <a:p>
            <a:r>
              <a:rPr lang="es-ES" dirty="0"/>
              <a:t>Las opciones no cambian mucho</a:t>
            </a:r>
          </a:p>
          <a:p>
            <a:r>
              <a:rPr lang="es-ES" dirty="0"/>
              <a:t>La experiencia previa es un buen predictor</a:t>
            </a:r>
          </a:p>
          <a:p>
            <a:r>
              <a:rPr lang="es-ES" b="1" dirty="0"/>
              <a:t>Ejemplos sin error:</a:t>
            </a:r>
            <a:endParaRPr lang="es-ES" dirty="0"/>
          </a:p>
          <a:p>
            <a:r>
              <a:rPr lang="es-ES" dirty="0"/>
              <a:t>Elegir siempre el mismo camino al trabajo porque realmente es el más rápido.</a:t>
            </a:r>
          </a:p>
          <a:p>
            <a:r>
              <a:rPr lang="es-ES" dirty="0"/>
              <a:t>Comprar la misma marca de café porque consistentemente te ha funcionado bien.</a:t>
            </a:r>
          </a:p>
          <a:p>
            <a:r>
              <a:rPr lang="es-ES" dirty="0"/>
              <a:t>Preferir un restaurante donde siempre has comido bien.</a:t>
            </a:r>
          </a:p>
          <a:p>
            <a:r>
              <a:rPr lang="es-ES" dirty="0"/>
              <a:t>👉 Aquí la heurística acierta porque el pasado predice bien el futuro.</a:t>
            </a:r>
          </a:p>
          <a:p>
            <a:br>
              <a:rPr lang="es-ES" dirty="0"/>
            </a:br>
            <a:endParaRPr lang="es-ES" dirty="0"/>
          </a:p>
          <a:p>
            <a:r>
              <a:rPr lang="es-ES" b="1" dirty="0"/>
              <a:t>1.2. Heurística de reconocimiento</a:t>
            </a:r>
          </a:p>
          <a:p>
            <a:r>
              <a:rPr lang="es-ES" dirty="0"/>
              <a:t>Funciona cuando:</a:t>
            </a:r>
          </a:p>
          <a:p>
            <a:r>
              <a:rPr lang="es-ES" dirty="0"/>
              <a:t>Reconocer algo es un buen indicador de calidad o relevancia</a:t>
            </a:r>
          </a:p>
          <a:p>
            <a:r>
              <a:rPr lang="es-ES" b="1" dirty="0"/>
              <a:t>Ejemplos sin error:</a:t>
            </a:r>
            <a:endParaRPr lang="es-ES" dirty="0"/>
          </a:p>
          <a:p>
            <a:r>
              <a:rPr lang="es-ES" dirty="0"/>
              <a:t>Elegir una universidad conocida porque efectivamente tiene mejor reputación.</a:t>
            </a:r>
          </a:p>
          <a:p>
            <a:r>
              <a:rPr lang="es-ES" dirty="0"/>
              <a:t>Elegir un medicamento de marca reconocida porque tiene trayectoria comprobada.</a:t>
            </a:r>
          </a:p>
          <a:p>
            <a:r>
              <a:rPr lang="es-ES" dirty="0"/>
              <a:t>Elegir un proveedor con nombre consolidado porque tiene historial confiable.</a:t>
            </a:r>
          </a:p>
          <a:p>
            <a:r>
              <a:rPr lang="es-ES" dirty="0"/>
              <a:t>👉 El reconocimiento funciona como señal válida.</a:t>
            </a:r>
          </a:p>
          <a:p>
            <a:br>
              <a:rPr lang="es-ES" dirty="0"/>
            </a:br>
            <a:endParaRPr lang="es-ES" dirty="0"/>
          </a:p>
          <a:p>
            <a:r>
              <a:rPr lang="es-ES" b="1" dirty="0"/>
              <a:t>1.3. Heurística afectiva (intuición emocional)</a:t>
            </a:r>
          </a:p>
          <a:p>
            <a:r>
              <a:rPr lang="es-ES" dirty="0"/>
              <a:t>Funciona cuando:</a:t>
            </a:r>
          </a:p>
          <a:p>
            <a:r>
              <a:rPr lang="es-ES" dirty="0"/>
              <a:t>Tienes experiencia acumulada</a:t>
            </a:r>
          </a:p>
          <a:p>
            <a:r>
              <a:rPr lang="es-ES" dirty="0"/>
              <a:t>La emoción proviene de patrones reales, no de impulsos</a:t>
            </a:r>
          </a:p>
          <a:p>
            <a:r>
              <a:rPr lang="es-ES" b="1" dirty="0"/>
              <a:t>Ejemplos sin error:</a:t>
            </a:r>
            <a:endParaRPr lang="es-ES" dirty="0"/>
          </a:p>
          <a:p>
            <a:r>
              <a:rPr lang="es-ES" dirty="0"/>
              <a:t>Intuir que un subordinado no está bien porque lo conoces y percibes señales sutiles.</a:t>
            </a:r>
          </a:p>
          <a:p>
            <a:r>
              <a:rPr lang="es-ES" dirty="0"/>
              <a:t>Sentir que un trato comercial “no huele bien” y luego comprobar que había riesgos ocultos.</a:t>
            </a:r>
          </a:p>
          <a:p>
            <a:r>
              <a:rPr lang="es-ES" dirty="0"/>
              <a:t>Percibir que una persona es confiable tras años de experiencia evaluando carácter.</a:t>
            </a:r>
          </a:p>
          <a:p>
            <a:r>
              <a:rPr lang="es-ES" dirty="0"/>
              <a:t>👉 La intuición experta es una forma de conocimiento rápido.</a:t>
            </a:r>
          </a:p>
          <a:p>
            <a:br>
              <a:rPr lang="es-ES" dirty="0"/>
            </a:br>
            <a:endParaRPr lang="es-ES" dirty="0"/>
          </a:p>
          <a:p>
            <a:r>
              <a:rPr lang="es-ES" b="1" dirty="0"/>
              <a:t>1.4. Heurística de simplicidad (regla del mínimo esfuerzo)</a:t>
            </a:r>
          </a:p>
          <a:p>
            <a:r>
              <a:rPr lang="es-ES" dirty="0"/>
              <a:t>Funciona cuando:</a:t>
            </a:r>
          </a:p>
          <a:p>
            <a:r>
              <a:rPr lang="es-ES" dirty="0"/>
              <a:t>El problema no requiere análisis profundo</a:t>
            </a:r>
          </a:p>
          <a:p>
            <a:r>
              <a:rPr lang="es-ES" dirty="0"/>
              <a:t>La opción simple realmente es suficiente</a:t>
            </a:r>
          </a:p>
          <a:p>
            <a:r>
              <a:rPr lang="es-ES" b="1" dirty="0"/>
              <a:t>Ejemplos sin error:</a:t>
            </a:r>
            <a:endParaRPr lang="es-ES" dirty="0"/>
          </a:p>
          <a:p>
            <a:r>
              <a:rPr lang="es-ES" dirty="0"/>
              <a:t>Elegir el menú del día en un restaurante para no perder tiempo.</a:t>
            </a:r>
          </a:p>
          <a:p>
            <a:r>
              <a:rPr lang="es-ES" dirty="0"/>
              <a:t>Usar la misma plantilla de correo para tareas rutinarias.</a:t>
            </a:r>
          </a:p>
          <a:p>
            <a:r>
              <a:rPr lang="es-ES" dirty="0"/>
              <a:t>Tomar decisiones rápidas en situaciones triviales.</a:t>
            </a:r>
          </a:p>
          <a:p>
            <a:r>
              <a:rPr lang="es-ES" dirty="0"/>
              <a:t>👉 No vale la pena gastar energía cognitiva en lo que no lo necesita.</a:t>
            </a:r>
          </a:p>
          <a:p>
            <a:br>
              <a:rPr lang="es-ES" dirty="0"/>
            </a:br>
            <a:endParaRPr lang="es-ES" dirty="0"/>
          </a:p>
          <a:p>
            <a:r>
              <a:rPr lang="es-ES" b="1" dirty="0"/>
              <a:t>1.5. Heurística de frecuencia</a:t>
            </a:r>
          </a:p>
          <a:p>
            <a:r>
              <a:rPr lang="es-ES" dirty="0"/>
              <a:t>Funciona cuando:</a:t>
            </a:r>
          </a:p>
          <a:p>
            <a:r>
              <a:rPr lang="es-ES" dirty="0"/>
              <a:t>Has visto muchas veces el mismo tipo de situación</a:t>
            </a:r>
          </a:p>
          <a:p>
            <a:r>
              <a:rPr lang="es-ES" dirty="0"/>
              <a:t>Tu experiencia es amplia y variada</a:t>
            </a:r>
          </a:p>
          <a:p>
            <a:r>
              <a:rPr lang="es-ES" b="1" dirty="0"/>
              <a:t>Ejemplos sin error:</a:t>
            </a:r>
            <a:endParaRPr lang="es-ES" dirty="0"/>
          </a:p>
          <a:p>
            <a:r>
              <a:rPr lang="es-ES" dirty="0"/>
              <a:t>Un médico que reconoce un cuadro clínico típico en segundos.</a:t>
            </a:r>
          </a:p>
          <a:p>
            <a:r>
              <a:rPr lang="es-ES" dirty="0"/>
              <a:t>Un mecánico que escucha un ruido y sabe qué pieza falla.</a:t>
            </a:r>
          </a:p>
          <a:p>
            <a:r>
              <a:rPr lang="es-ES" dirty="0"/>
              <a:t>Un marino que identifica un cambio de viento por señales mínimas.</a:t>
            </a:r>
          </a:p>
          <a:p>
            <a:r>
              <a:rPr lang="es-ES" dirty="0"/>
              <a:t>👉 La experiencia convierte el atajo en precisión.</a:t>
            </a:r>
          </a:p>
          <a:p>
            <a:br>
              <a:rPr lang="es-ES" dirty="0"/>
            </a:br>
            <a:endParaRPr lang="es-ES" dirty="0"/>
          </a:p>
          <a:p>
            <a:r>
              <a:rPr lang="es-ES" b="1" dirty="0"/>
              <a:t>🧩 2. ¿Por qué estos atajos no generan sesgo?</a:t>
            </a:r>
          </a:p>
          <a:p>
            <a:r>
              <a:rPr lang="es-ES" dirty="0"/>
              <a:t>Porque </a:t>
            </a:r>
            <a:r>
              <a:rPr lang="es-ES" b="1" dirty="0"/>
              <a:t>el entorno es estable y la experiencia es válida</a:t>
            </a:r>
            <a:r>
              <a:rPr lang="es-ES" dirty="0"/>
              <a:t>.</a:t>
            </a:r>
            <a:br>
              <a:rPr lang="es-ES" dirty="0"/>
            </a:br>
            <a:r>
              <a:rPr lang="es-ES" dirty="0"/>
              <a:t>Los sesgos aparecen cuando:</a:t>
            </a:r>
          </a:p>
          <a:p>
            <a:r>
              <a:rPr lang="es-ES" dirty="0"/>
              <a:t>aplicamos un atajo en un contexto nuevo</a:t>
            </a:r>
          </a:p>
          <a:p>
            <a:r>
              <a:rPr lang="es-ES" dirty="0"/>
              <a:t>el entorno es demasiado complejo</a:t>
            </a:r>
          </a:p>
          <a:p>
            <a:r>
              <a:rPr lang="es-ES" dirty="0"/>
              <a:t>hay emociones intensas</a:t>
            </a:r>
          </a:p>
          <a:p>
            <a:r>
              <a:rPr lang="es-ES" dirty="0"/>
              <a:t>hay presión de tiempo</a:t>
            </a:r>
          </a:p>
          <a:p>
            <a:r>
              <a:rPr lang="es-ES" dirty="0"/>
              <a:t>hay información incompleta o engañosa</a:t>
            </a:r>
          </a:p>
          <a:p>
            <a:r>
              <a:rPr lang="es-ES" dirty="0"/>
              <a:t>En cambio, cuando el entorno es </a:t>
            </a:r>
            <a:r>
              <a:rPr lang="es-ES" b="1" dirty="0"/>
              <a:t>simple, repetitivo y conocido</a:t>
            </a:r>
            <a:r>
              <a:rPr lang="es-ES" dirty="0"/>
              <a:t>, los atajos funcionan como un reloj.</a:t>
            </a:r>
          </a:p>
          <a:p>
            <a:br>
              <a:rPr lang="es-ES" dirty="0"/>
            </a:br>
            <a:endParaRPr lang="es-ES" dirty="0"/>
          </a:p>
          <a:p>
            <a:r>
              <a:rPr lang="es-ES" b="1" dirty="0"/>
              <a:t>🧨 Frase para usar en clase</a:t>
            </a:r>
          </a:p>
          <a:p>
            <a:r>
              <a:rPr lang="es-ES" b="1" dirty="0"/>
              <a:t>“Los atajos no son el problema. El problema es usarlos donde no corresponden.”</a:t>
            </a:r>
            <a:endParaRPr lang="es-ES" dirty="0"/>
          </a:p>
          <a:p>
            <a:br>
              <a:rPr lang="es-ES" dirty="0"/>
            </a:br>
            <a:endParaRPr lang="es-ES" dirty="0"/>
          </a:p>
          <a:p>
            <a:endParaRPr lang="en-US" dirty="0"/>
          </a:p>
        </p:txBody>
      </p:sp>
      <p:sp>
        <p:nvSpPr>
          <p:cNvPr id="4" name="Slide Number Placeholder 3">
            <a:extLst>
              <a:ext uri="{FF2B5EF4-FFF2-40B4-BE49-F238E27FC236}">
                <a16:creationId xmlns:a16="http://schemas.microsoft.com/office/drawing/2014/main" id="{97FB52CD-1D4A-C0CD-7AEF-190E4F6B5257}"/>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53201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18207-A2AB-DB3F-6046-9C649EF6C35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926F6F2-4864-1052-1D59-30D718E7D0B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CD9E38C-C269-5A9A-C821-8C2D9D605481}"/>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32E871A2-3706-4C0B-D7CD-49B7D7AFBBCA}"/>
              </a:ext>
            </a:extLst>
          </p:cNvPr>
          <p:cNvSpPr>
            <a:spLocks noGrp="1"/>
          </p:cNvSpPr>
          <p:nvPr>
            <p:ph type="sldNum" sz="quarter" idx="5"/>
          </p:nvPr>
        </p:nvSpPr>
        <p:spPr/>
        <p:txBody>
          <a:bodyPr/>
          <a:lstStyle/>
          <a:p>
            <a:fld id="{8FA1D6EB-408C-457E-AC44-0303B5840CF4}" type="slidenum">
              <a:rPr lang="es-CL" smtClean="0"/>
              <a:t>13</a:t>
            </a:fld>
            <a:endParaRPr lang="es-CL"/>
          </a:p>
        </p:txBody>
      </p:sp>
    </p:spTree>
    <p:extLst>
      <p:ext uri="{BB962C8B-B14F-4D97-AF65-F5344CB8AC3E}">
        <p14:creationId xmlns:p14="http://schemas.microsoft.com/office/powerpoint/2010/main" val="448891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Cuándo es necesario trabajar en grupo. </a:t>
            </a:r>
          </a:p>
          <a:p>
            <a:r>
              <a:rPr lang="es-ES" dirty="0"/>
              <a:t>Acuérdense cuando vimos los tipos de problemas.</a:t>
            </a:r>
          </a:p>
          <a:p>
            <a:r>
              <a:rPr lang="es-ES" dirty="0"/>
              <a:t>Cuando están frente a un problema multidisciplinario o un problema complejo, </a:t>
            </a:r>
            <a:r>
              <a:rPr lang="es-ES" dirty="0" err="1"/>
              <a:t>wicked</a:t>
            </a:r>
            <a:r>
              <a:rPr lang="es-ES"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Cuando se requiere de sinergia – el trabajo colectivo es superior a la suma de los trabajos individuales, o la inteligencia colectiva es superior a la suma de las inteligencias individuales, o </a:t>
            </a:r>
            <a:r>
              <a:rPr lang="es-ES" altLang="es-ES_tradnl" sz="1200" b="0" dirty="0">
                <a:solidFill>
                  <a:srgbClr val="000000"/>
                </a:solidFill>
                <a:latin typeface="Arial Unicode MS" pitchFamily="34" charset="-128"/>
              </a:rPr>
              <a:t>Acción de dos o más causas cuyo efecto es superior a la suma de los efectos individuales.</a:t>
            </a:r>
            <a:endParaRPr lang="es-ES_tradnl" altLang="es-ES_tradnl" sz="1200" b="0" dirty="0">
              <a:solidFill>
                <a:srgbClr val="000000"/>
              </a:solidFill>
              <a:latin typeface="Arial Unicode MS" pitchFamily="34" charset="-128"/>
            </a:endParaRPr>
          </a:p>
          <a:p>
            <a:endParaRPr lang="es-CL" dirty="0"/>
          </a:p>
          <a:p>
            <a:r>
              <a:rPr lang="es-ES" dirty="0"/>
              <a:t>Promesa compartida  Los resultados concretos, observables y </a:t>
            </a:r>
            <a:r>
              <a:rPr lang="es-ES" dirty="0" err="1"/>
              <a:t>cuanti</a:t>
            </a:r>
            <a:r>
              <a:rPr lang="es-ES" dirty="0"/>
              <a:t> cables que persigue el equipo. Un equipo se de </a:t>
            </a:r>
            <a:r>
              <a:rPr lang="es-ES" dirty="0" err="1"/>
              <a:t>ne</a:t>
            </a:r>
            <a:r>
              <a:rPr lang="es-ES" dirty="0"/>
              <a:t> como tal al momento en que tiene una promesa compartida</a:t>
            </a:r>
            <a:endParaRPr lang="es-CL" dirty="0"/>
          </a:p>
          <a:p>
            <a:endParaRPr lang="es-CL" dirty="0"/>
          </a:p>
          <a:p>
            <a:r>
              <a:rPr lang="es-ES" dirty="0"/>
              <a:t>Equipo Es el conjunto de personas que sostienen una promesa compartida (resultado a lograr) y una misión compartida. No es lo mismo que simplemente un grupo de personas.</a:t>
            </a:r>
            <a:endParaRPr lang="es-CL" dirty="0"/>
          </a:p>
          <a:p>
            <a:endParaRPr lang="es-CL" dirty="0"/>
          </a:p>
          <a:p>
            <a:r>
              <a:rPr lang="es-ES" dirty="0"/>
              <a:t>Estamos inmersos en el hacer de las cosas, en los cómo hacer que algo ocurra, de tal manera que no atendemos la pregunta del para qué hacemos lo que hacemos</a:t>
            </a:r>
            <a:endParaRPr lang="es-CL" dirty="0"/>
          </a:p>
          <a:p>
            <a:endParaRPr lang="es-CL" dirty="0"/>
          </a:p>
          <a:p>
            <a:r>
              <a:rPr lang="es-CL" dirty="0"/>
              <a:t>Ojo que en el ámbito académico están hablando del </a:t>
            </a:r>
            <a:r>
              <a:rPr lang="es-CL" b="1" dirty="0"/>
              <a:t>CARE</a:t>
            </a:r>
            <a:r>
              <a:rPr lang="es-CL" dirty="0"/>
              <a:t> que vendría siendo el propósito. </a:t>
            </a:r>
            <a:r>
              <a:rPr lang="es-ES" dirty="0"/>
              <a:t>En ese sentido, ¿para qué es importante abrir esta conversación del propósito o care? ¿Cuál es la relevancia de iniciar con este tema? El care es el corazón de la acción; el sentido, el valor y la satisfacción.</a:t>
            </a:r>
          </a:p>
          <a:p>
            <a:endParaRPr lang="es-ES" dirty="0"/>
          </a:p>
          <a:p>
            <a:r>
              <a:rPr lang="es-ES" dirty="0"/>
              <a:t>Las y los compañeros de equipo se comprometen a obtener y diseñar un estado de ánimo consistente con el éxito en el cumplimiento de la misión. Los estados de ánimo que resultan clave para un equipo poderoso son la ambición, la aceptación, la serenidad, el respeto, la pertenencia, el orgullo, el compañerismo y la celebración.</a:t>
            </a:r>
          </a:p>
          <a:p>
            <a:r>
              <a:rPr lang="es-ES" dirty="0"/>
              <a:t>El compromiso aquí es considerar la resignación, el resentimiento, la ira, la arrogancia y así sucesivamente, como estados de ánimo que requieren una intervención para cambiar el juicio negativo de posibilidades.</a:t>
            </a:r>
          </a:p>
          <a:p>
            <a:endParaRPr lang="es-ES" dirty="0"/>
          </a:p>
          <a:p>
            <a:r>
              <a:rPr lang="es-ES" dirty="0"/>
              <a:t>Se requiere un compromiso similar al declarar la misión operativa de los proyectos </a:t>
            </a:r>
            <a:r>
              <a:rPr lang="es-ES" dirty="0" err="1"/>
              <a:t>especí</a:t>
            </a:r>
            <a:r>
              <a:rPr lang="es-ES" dirty="0"/>
              <a:t> cos. Por ejemplo, los estándares de cumplimiento deben ser declarados y los compañeros de equipo deben comprometerse a compartir estos estándares. En sus conversaciones para el diseño, la persona líder invita a todos los miembros del equipo a participar en la construcción de los estándares del equipo. Una vez más, cuando el/la líder llega a una resolución, hace una declaración y pide el compromiso público de cada miembro del equipo con estos estándares.</a:t>
            </a:r>
          </a:p>
          <a:p>
            <a:endParaRPr lang="es-ES" dirty="0"/>
          </a:p>
          <a:p>
            <a:r>
              <a:rPr lang="es-ES" dirty="0"/>
              <a:t>Un equipo exitoso tiene el compromiso de cada miembro del equipo más allá de la fecha de término de un proyecto en particular. Los equipos no sobreviven cuando sus integrantes mantienen el compromiso sólo con las tareas y fechas de término </a:t>
            </a:r>
            <a:r>
              <a:rPr lang="es-ES" dirty="0" err="1"/>
              <a:t>especí</a:t>
            </a:r>
            <a:r>
              <a:rPr lang="es-ES" dirty="0"/>
              <a:t> cas. En los equipos exitosos, los participantes funden su identidad personal con la identidad del equipo y desarrollan una preocupación por la viabilidad futura del grupo. Hacerse cargo de la viabilidad futura del equipo trasciende las prácticas de </a:t>
            </a:r>
            <a:r>
              <a:rPr lang="es-ES" dirty="0" err="1"/>
              <a:t>plani</a:t>
            </a:r>
            <a:r>
              <a:rPr lang="es-ES" dirty="0"/>
              <a:t> </a:t>
            </a:r>
            <a:r>
              <a:rPr lang="es-ES" dirty="0" err="1"/>
              <a:t>cación</a:t>
            </a:r>
            <a:r>
              <a:rPr lang="es-ES" dirty="0"/>
              <a:t> y capacitación que ya hemos mencionado. Implica hacerse cargo de la viabilidad futura de la empresa, haciendo alianzas dentro y fuera de ésta para asegurar la viabilidad del equipo</a:t>
            </a:r>
            <a:endParaRPr lang="es-CL" dirty="0"/>
          </a:p>
        </p:txBody>
      </p:sp>
      <p:sp>
        <p:nvSpPr>
          <p:cNvPr id="4" name="Marcador de número de diapositiva 3"/>
          <p:cNvSpPr>
            <a:spLocks noGrp="1"/>
          </p:cNvSpPr>
          <p:nvPr>
            <p:ph type="sldNum" sz="quarter" idx="5"/>
          </p:nvPr>
        </p:nvSpPr>
        <p:spPr/>
        <p:txBody>
          <a:bodyPr/>
          <a:lstStyle/>
          <a:p>
            <a:fld id="{8FA1D6EB-408C-457E-AC44-0303B5840CF4}" type="slidenum">
              <a:rPr lang="es-CL" smtClean="0"/>
              <a:t>14</a:t>
            </a:fld>
            <a:endParaRPr lang="es-CL"/>
          </a:p>
        </p:txBody>
      </p:sp>
    </p:spTree>
    <p:extLst>
      <p:ext uri="{BB962C8B-B14F-4D97-AF65-F5344CB8AC3E}">
        <p14:creationId xmlns:p14="http://schemas.microsoft.com/office/powerpoint/2010/main" val="34183846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EL MAYOR ACTIVO DE UNA EMPRESA ES EL TRABAJO EN EQUIPO</a:t>
            </a:r>
            <a:r>
              <a:rPr lang="es-CL" dirty="0"/>
              <a:t>, QUE TODOS REMEN </a:t>
            </a:r>
          </a:p>
          <a:p>
            <a:endParaRPr lang="es-CL" dirty="0"/>
          </a:p>
          <a:p>
            <a:r>
              <a:rPr lang="es-CL" dirty="0"/>
              <a:t>EN LAS ORGANIZACIONES LA CULTURA ORGANIZACIONAL TIENE UN IMPACTO ENORME EN LAS PERSONAS Y FUNCIONA EN DOS ÁREAS:</a:t>
            </a:r>
          </a:p>
          <a:p>
            <a:pPr marL="228600" indent="-228600">
              <a:buFont typeface="+mj-lt"/>
              <a:buAutoNum type="arabicPeriod"/>
            </a:pPr>
            <a:r>
              <a:rPr lang="es-CL" dirty="0"/>
              <a:t>LE ENTREGA LA RESPONSABILIDAD A RECURSOS HUMANOS Y ESTE SE PROECUPA DEL BIENESTAR Y DE PAGAR LOS SUELDOS, ADEMÁS DE HACER ENCUESTAS DE CLIMA LABORAL</a:t>
            </a:r>
          </a:p>
          <a:p>
            <a:pPr marL="228600" indent="-228600">
              <a:buFont typeface="+mj-lt"/>
              <a:buAutoNum type="arabicPeriod"/>
            </a:pPr>
            <a:r>
              <a:rPr lang="es-CL" dirty="0"/>
              <a:t>LO OTRO ES LA CULTURA PROPIAMENTE TAL QUE ES COMO EL CARÁCTER. UN BUEN EJEMPLO, ES QUE LLEGO A UNA NUEVA PEGA ME DICN REUNIÓN A LAS 0900 Y LLEGO A LAS 0910 Y YA HABÍA COMENZADO. ME DOY CUENTA ALTIRO QUE PARTE DE LA CULTURA ES LA PUNTUALIDAD. EN EL CASO DE LA ARMADA HABLAMOS DEL ETHOS.</a:t>
            </a:r>
          </a:p>
          <a:p>
            <a:pPr marL="228600" indent="-228600">
              <a:buFont typeface="+mj-lt"/>
              <a:buAutoNum type="arabicPeriod"/>
            </a:pPr>
            <a:r>
              <a:rPr lang="es-CL" dirty="0"/>
              <a:t>LA CULTURA VENDRÍA SIENDO LA VENTAJA COMPETITIVA QUE TIENE TU ORGANIZACIÓN. </a:t>
            </a:r>
          </a:p>
          <a:p>
            <a:pPr marL="228600" indent="-228600">
              <a:buFont typeface="+mj-lt"/>
              <a:buAutoNum type="arabicPeriod"/>
            </a:pPr>
            <a:endParaRPr lang="es-CL" dirty="0"/>
          </a:p>
          <a:p>
            <a:pPr marL="228600" indent="-228600">
              <a:buFont typeface="+mj-lt"/>
              <a:buAutoNum type="arabicPeriod"/>
            </a:pPr>
            <a:r>
              <a:rPr lang="es-CL" dirty="0"/>
              <a:t>ROBERTO MOUREY MENCIONA 5 ASPECTOS IMPORTANTES DE CÓMO FORMAR LA CULTURA ORGANIZACIONAL:</a:t>
            </a:r>
          </a:p>
          <a:p>
            <a:pPr marL="685800" lvl="1" indent="-228600">
              <a:buFont typeface="+mj-lt"/>
              <a:buAutoNum type="arabicPeriod"/>
            </a:pPr>
            <a:r>
              <a:rPr lang="es-CL" dirty="0"/>
              <a:t>REPITE QUE LA CULTURA VENDRÍA SIENDO EL CARÁCTER DE LA ORGANIZACIÓN, CUÁN VIENE SUPERA LOS PROBLEMAS, CUAN fortalecida sale, cuan persistente es, </a:t>
            </a:r>
            <a:r>
              <a:rPr lang="es-CL" dirty="0" err="1"/>
              <a:t>etc</a:t>
            </a:r>
            <a:endParaRPr lang="es-CL" dirty="0"/>
          </a:p>
          <a:p>
            <a:pPr marL="685800" lvl="1" indent="-228600">
              <a:buFont typeface="+mj-lt"/>
              <a:buAutoNum type="arabicPeriod"/>
            </a:pPr>
            <a:r>
              <a:rPr lang="es-CL" dirty="0"/>
              <a:t>Peter Drucker considerado el padre de la administración moderna tiene una frase muy buena, la cultura se come a la estrategia en el desayuno. Se refiere que metemos una estrategia más o menos pero la metemos en una cultura organizacional donde hay confianza, respeto, disciplina, </a:t>
            </a:r>
            <a:r>
              <a:rPr lang="es-CL" dirty="0" err="1"/>
              <a:t>etc</a:t>
            </a:r>
            <a:r>
              <a:rPr lang="es-CL" dirty="0"/>
              <a:t>, le va  air el descueve y además van a mejorar esa estrategia</a:t>
            </a:r>
          </a:p>
          <a:p>
            <a:pPr marL="685800" lvl="1" indent="-228600">
              <a:buFont typeface="+mj-lt"/>
              <a:buAutoNum type="arabicPeriod"/>
            </a:pPr>
            <a:r>
              <a:rPr lang="es-CL" dirty="0"/>
              <a:t>La cultura es como un caldo de cultivo. Qué está creciendo en tu organización, la cooperación, el respeto, ojo con que tipo de cultura se está construyendo y ello es responsabilidad de todos los miembros de la organización.</a:t>
            </a:r>
          </a:p>
          <a:p>
            <a:pPr marL="685800" lvl="1" indent="-228600">
              <a:buFont typeface="+mj-lt"/>
              <a:buAutoNum type="arabicPeriod"/>
            </a:pPr>
            <a:r>
              <a:rPr lang="es-CL" dirty="0"/>
              <a:t>La cultura no se construye por diseño. ¿Qué resultados quiero? Y por ende ¿qué tipo de cultura quiero crear? Vital los valores. Fíjate como te comportas tú como tratas a los demás.</a:t>
            </a:r>
          </a:p>
          <a:p>
            <a:pPr marL="685800" lvl="1" indent="-228600">
              <a:buFont typeface="+mj-lt"/>
              <a:buAutoNum type="arabicPeriod"/>
            </a:pPr>
            <a:r>
              <a:rPr lang="es-CL" dirty="0"/>
              <a:t>La cultura no se administra, se lidera, ya que las personas no se gestionan, se lideran las personas.</a:t>
            </a:r>
          </a:p>
          <a:p>
            <a:pPr marL="685800" lvl="1" indent="-228600">
              <a:buFont typeface="+mj-lt"/>
              <a:buAutoNum type="arabicPeriod"/>
            </a:pPr>
            <a:endParaRPr lang="es-CL" dirty="0"/>
          </a:p>
          <a:p>
            <a:pPr marL="0" lvl="0" indent="0">
              <a:buFont typeface="+mj-lt"/>
              <a:buNone/>
            </a:pPr>
            <a:r>
              <a:rPr lang="es-CL" dirty="0" err="1"/>
              <a:t>Mourey</a:t>
            </a:r>
            <a:r>
              <a:rPr lang="es-CL" dirty="0"/>
              <a:t> habla de </a:t>
            </a:r>
            <a:r>
              <a:rPr lang="es-CL" dirty="0" err="1"/>
              <a:t>Mettaliderazgo</a:t>
            </a:r>
            <a:r>
              <a:rPr lang="es-CL" dirty="0"/>
              <a:t> que es ir más allá del liderazgo, es la preocupación por la persona.  </a:t>
            </a:r>
          </a:p>
          <a:p>
            <a:pPr marL="0" lvl="0" indent="0">
              <a:buFont typeface="+mj-lt"/>
              <a:buNone/>
            </a:pPr>
            <a:endParaRPr lang="es-CL" dirty="0"/>
          </a:p>
          <a:p>
            <a:pPr marL="0" lvl="0" indent="0">
              <a:buFont typeface="+mj-lt"/>
              <a:buNone/>
            </a:pPr>
            <a:r>
              <a:rPr lang="es-CL" b="1" dirty="0"/>
              <a:t>LAS ORGANIZACIONES SON SISTEMAS SOCIALES</a:t>
            </a:r>
          </a:p>
          <a:p>
            <a:pPr marL="0" lvl="0" indent="0">
              <a:buFont typeface="+mj-lt"/>
              <a:buNone/>
            </a:pPr>
            <a:r>
              <a:rPr lang="es-CL" b="0" dirty="0"/>
              <a:t>LA DIFERENCIA ENTRE PSICOLOGÍA Y SOCIOLOGÍA, ES QUE LA PRIMERA ESTUDIA AL SER HUMANO, SU COMPORTAMIENTO, PERO LA SEGUNDA ESTUDIA AL SER HUMANO EN SU RELACIÓN CON LOS DEMAS, ES DECIR ESTUDIA AL GRUPO SOCIAL.</a:t>
            </a:r>
          </a:p>
          <a:p>
            <a:pPr marL="0" lvl="0" indent="0">
              <a:buFont typeface="+mj-lt"/>
              <a:buNone/>
            </a:pPr>
            <a:r>
              <a:rPr lang="es-CL" b="0" dirty="0"/>
              <a:t>LA ANTROPOLOGÍA SE CENTRA MÁS EN LA CULTURA ORGANIZACIONAL</a:t>
            </a:r>
          </a:p>
          <a:p>
            <a:pPr marL="0" lvl="0" indent="0">
              <a:buFont typeface="+mj-lt"/>
              <a:buNone/>
            </a:pPr>
            <a:endParaRPr lang="es-CL" b="0" dirty="0"/>
          </a:p>
          <a:p>
            <a:pPr marL="0" lvl="0" indent="0">
              <a:buFont typeface="+mj-lt"/>
              <a:buNone/>
            </a:pPr>
            <a:r>
              <a:rPr lang="es-ES" dirty="0"/>
              <a:t>4.1.- DEFINICIÓN DE LA CULTURA ORGANIZACIONAL Se refiere a un sistema de significados compartidos entre sus miembros y que distingue a una organización de las otras. Por lo tanto, la cultura organizacional es un estado de coherencia entre la persona y los objetivos y el sistema de valores de la empresa y tiene consecuencias que se expresan en términos de cantidad o calidad del trabajo y la posibilidad o no de movilidad (ROBBINS, S. 1999). La cultura de una organización describe la parte de su ambiente interno que incorpora la serie de supuestos, creencias y valores que comparten los miembros de la organización y que usan para guiar su funcionamiento (GORDON. 1996). La cultura de la organización se compone de valores, creencias, supuestos, percepciones, normas y patrones de comportamiento comunes a todos los que trabajan en ella (GIBSON, IVANCEVICH, DONNELLY. 1992)</a:t>
            </a:r>
          </a:p>
          <a:p>
            <a:pPr marL="0" lvl="0" indent="0">
              <a:buFont typeface="+mj-lt"/>
              <a:buNone/>
            </a:pPr>
            <a:endParaRPr lang="es-ES" b="0" dirty="0"/>
          </a:p>
          <a:p>
            <a:pPr marL="0" lvl="0" indent="0">
              <a:buFont typeface="+mj-lt"/>
              <a:buNone/>
            </a:pPr>
            <a:r>
              <a:rPr lang="es-ES" dirty="0"/>
              <a:t>4.2.- TIPOS DE CULTURA ORGANIZACIONAL Se han desarrollado distintas clasificaciones de tipologías de la cultura organizativa como una forma de presentar una primera aproximación a la descripción y el análisis de una cultura organizativa. Estas tipologías nos marcarían la orientación básica hacia la que tiende la organización, y, por tanto, nos desentrañaría la línea de fondo que inspira toda la cultura organizacional. Existen muchas tipologías de cultura organizacional, el modelo de Harrison (1972) o el de Handy (1978, 1986), que nos plantean los tipos de cultura en función de la mitología griega: culturas de tipo Zeus, Apolo, Atenea o Dionisos; el modelo propuesto por Robbins (1987) que divide las culturas en fuertes y débiles; los modelos de </a:t>
            </a:r>
            <a:r>
              <a:rPr lang="es-ES" dirty="0" err="1"/>
              <a:t>Municio</a:t>
            </a:r>
            <a:r>
              <a:rPr lang="es-ES" dirty="0"/>
              <a:t> (1988) que reelabora el modelo anterior en una división de tipos de cultura más completa: cultura fuerte, cultura débil, cultura 3 SOLO PARA FINES ACADÉMICOS estable y cultura inestable, o el segundo modelo de </a:t>
            </a:r>
            <a:r>
              <a:rPr lang="es-ES" dirty="0" err="1"/>
              <a:t>Municio</a:t>
            </a:r>
            <a:r>
              <a:rPr lang="es-ES" dirty="0"/>
              <a:t> (1988) que nos habla de las culturas de los centros de enseñanza en función de dos variables: tendencia hacia la eficacia y el resultado económico o tendencia hacia la satisfacción y el desarrollo del personal. Un modelo tan peculiar como el de Deal y Kennedy (1985) que elaboran su tipología en función de dos factores: el grado de riesgo asociado con las actividades de la organización y la velocidad con que se obtiene </a:t>
            </a:r>
            <a:r>
              <a:rPr lang="es-ES" dirty="0" err="1"/>
              <a:t>feedback</a:t>
            </a:r>
            <a:r>
              <a:rPr lang="es-ES" dirty="0"/>
              <a:t> sobre el éxito de tales actividades; o el modelo de </a:t>
            </a:r>
            <a:r>
              <a:rPr lang="es-ES" dirty="0" err="1"/>
              <a:t>Burke</a:t>
            </a:r>
            <a:r>
              <a:rPr lang="es-ES" dirty="0"/>
              <a:t> (1984) que lo elabora en función de dos criterios: 1) apertura/aislamiento del entorno y 2) apertura al cambio y a la innovación/sentido del orden y la disciplina. Pero más recientemente la división entre la cultura centralizada y la cultura participativa de Koontz, </a:t>
            </a:r>
            <a:r>
              <a:rPr lang="es-ES" dirty="0" err="1"/>
              <a:t>O'Donnel</a:t>
            </a:r>
            <a:r>
              <a:rPr lang="es-ES" dirty="0"/>
              <a:t> y Weihrich (1990), o las culturas del individualismo, la balcanización, la colaboración o la colegialidad impuesta (Hargreaves, 1991; Bolivar </a:t>
            </a:r>
            <a:r>
              <a:rPr lang="es-ES" dirty="0" err="1"/>
              <a:t>Botía</a:t>
            </a:r>
            <a:r>
              <a:rPr lang="es-ES" dirty="0"/>
              <a:t>, 1993), o el casi listado de culturas de Oliver (1993) de formación, de calidad pedagógica, de resultados, de evaluación, de reflexión y debate, de comunicación, de colaboración o de compromiso con el entorno, van desgranando un extenso elenco de propuesta tipológicas que son las que se han expuesto fundamentalmente a lo largo de este capítulo. No obstante, hay que tener en cuenta que: • Ninguna organización concreta se ajusta de forma igual a una de estas clases o tipos de culturas descritas anteriormente. En la mayoría de las organizaciones se da una mezcla de los distintos tipos de cultura organizacional, aunque predomine alguna de las orientaciones ya mencionadas. • Dentro de una organización se dan diferentes subculturas, cada una con una orientación muy diferente, e incluso enfrentada (contracultura) con las otras. • Utilizar una tipología es una forma de agrupar las categorías de algo que se estudia, establecer aquello en que coinciden y aquello en que discrepan, comparar, medir, establecer criterios de semejanza y diferencia. De alguna forma comienza a ser una cierta cuantificación de un fenómeno. A pesar de ello, creo que sigue siendo útil la presentación de la cultura de una organización utilizando, en cierta medida, este tipo de clasificación tipológica a la hora de establecer cómo se caracteriza la cultura de una organización, no de forma acabada, pero sí en sus orientaciones fundamentales. En este sentido y con este afán vamos a establecer esta tipología. </a:t>
            </a:r>
            <a:endParaRPr lang="es-ES" b="0" dirty="0"/>
          </a:p>
          <a:p>
            <a:pPr marL="0" lvl="0" indent="0">
              <a:buFont typeface="+mj-lt"/>
              <a:buNone/>
            </a:pPr>
            <a:endParaRPr lang="es-ES" b="0" dirty="0"/>
          </a:p>
          <a:p>
            <a:pPr marL="0" lvl="0" indent="0">
              <a:buFont typeface="+mj-lt"/>
              <a:buNone/>
            </a:pPr>
            <a:r>
              <a:rPr lang="es-ES" b="0" dirty="0"/>
              <a:t>Después de los puntos anteriores el autor se cae igual a entregar tipos y las designa como:</a:t>
            </a:r>
          </a:p>
          <a:p>
            <a:pPr marL="171450" lvl="0" indent="-171450">
              <a:buFont typeface="Arial" panose="020B0604020202020204" pitchFamily="34" charset="0"/>
              <a:buChar char="•"/>
            </a:pPr>
            <a:r>
              <a:rPr lang="es-ES" b="0" dirty="0"/>
              <a:t>Cultura burocrática – describe la administración antigua</a:t>
            </a:r>
          </a:p>
          <a:p>
            <a:pPr marL="171450" lvl="0" indent="-171450">
              <a:buFont typeface="Arial" panose="020B0604020202020204" pitchFamily="34" charset="0"/>
              <a:buChar char="•"/>
            </a:pPr>
            <a:r>
              <a:rPr lang="es-ES" b="0" dirty="0"/>
              <a:t>Cultura permisiva – es la administración tipo </a:t>
            </a:r>
            <a:r>
              <a:rPr lang="es-CL" dirty="0"/>
              <a:t>"laissez faire”</a:t>
            </a:r>
            <a:endParaRPr lang="es-ES" b="0" dirty="0"/>
          </a:p>
          <a:p>
            <a:pPr marL="171450" lvl="0" indent="-171450">
              <a:buFont typeface="Arial" panose="020B0604020202020204" pitchFamily="34" charset="0"/>
              <a:buChar char="•"/>
            </a:pPr>
            <a:r>
              <a:rPr lang="es-ES" b="0" dirty="0"/>
              <a:t>Cultura colaborativa – es la administración moderna, donde la pirámide está al revés</a:t>
            </a:r>
          </a:p>
          <a:p>
            <a:pPr marL="171450" lvl="0" indent="-171450">
              <a:buFont typeface="Arial" panose="020B0604020202020204" pitchFamily="34" charset="0"/>
              <a:buChar char="•"/>
            </a:pPr>
            <a:endParaRPr lang="es-ES" b="0" dirty="0"/>
          </a:p>
          <a:p>
            <a:pPr marL="0" lvl="0" indent="0">
              <a:buFont typeface="Arial" panose="020B0604020202020204" pitchFamily="34" charset="0"/>
              <a:buNone/>
            </a:pPr>
            <a:r>
              <a:rPr lang="es-ES" b="1" dirty="0"/>
              <a:t>RETROALIMENTACIÓN O FEEDBACK MUY IMPORTANTE</a:t>
            </a:r>
          </a:p>
          <a:p>
            <a:pPr marL="0" lvl="0" indent="0">
              <a:buFont typeface="Arial" panose="020B0604020202020204" pitchFamily="34" charset="0"/>
              <a:buNone/>
            </a:pPr>
            <a:r>
              <a:rPr lang="es-ES" b="1" dirty="0"/>
              <a:t>SABER ESCUCHAR </a:t>
            </a:r>
            <a:r>
              <a:rPr lang="es-ES" b="0" dirty="0"/>
              <a:t>(que no es solo </a:t>
            </a:r>
            <a:r>
              <a:rPr lang="es-ES" b="0" dirty="0" err="1"/>
              <a:t>oir</a:t>
            </a:r>
            <a:r>
              <a:rPr lang="es-ES" b="0" dirty="0"/>
              <a:t> sino también interpretar correctamente lo que me están diciendo). Nos afectan nuestros prejuicios y sesgos. Las rondas. Las redes y el trabajo híbrido, para algunos ha sido un inconveniente para otros no ha tenido gran incidencia. </a:t>
            </a:r>
            <a:r>
              <a:rPr lang="es-ES" b="1" dirty="0"/>
              <a:t>Pero definitivamente afecta la relación del equipo de trabajo si no hay interacción humana, no es conveniente vivir solo de trabajo híbrido</a:t>
            </a:r>
            <a:endParaRPr lang="es-ES" b="0" dirty="0"/>
          </a:p>
          <a:p>
            <a:pPr marL="171450" lvl="0" indent="-171450">
              <a:buFont typeface="Arial" panose="020B0604020202020204" pitchFamily="34" charset="0"/>
              <a:buChar char="•"/>
            </a:pPr>
            <a:endParaRPr lang="es-ES" b="0" dirty="0"/>
          </a:p>
          <a:p>
            <a:pPr marL="0" lvl="0" indent="0">
              <a:buFont typeface="Arial" panose="020B0604020202020204" pitchFamily="34" charset="0"/>
              <a:buNone/>
            </a:pPr>
            <a:r>
              <a:rPr lang="es-ES" dirty="0"/>
              <a:t>(Comentario </a:t>
            </a:r>
            <a:r>
              <a:rPr lang="es-ES" dirty="0" err="1"/>
              <a:t>mio</a:t>
            </a:r>
            <a:r>
              <a:rPr lang="es-ES" dirty="0"/>
              <a:t>: me gusta el concepto de los acuerdos, ya que se fijan estándares con los colaboradores). ¿Qué son los acuerdos?  Son los nuevos estándares o condiciones de satisfacción compartidos que el equipo ha de acordar. Deben ser concretos, observables, </a:t>
            </a:r>
            <a:r>
              <a:rPr lang="es-ES" dirty="0" err="1"/>
              <a:t>cuanti</a:t>
            </a:r>
            <a:r>
              <a:rPr lang="es-ES" dirty="0"/>
              <a:t> cables y que no queden a la libre interpretación de sus miembros. Aquí la práctica de la escucha y veri </a:t>
            </a:r>
            <a:r>
              <a:rPr lang="es-ES" dirty="0" err="1"/>
              <a:t>cación</a:t>
            </a:r>
            <a:r>
              <a:rPr lang="es-ES" dirty="0"/>
              <a:t> de la brecha es relevante: ¿Qué entendimos todos y cada uno? Es decir, ¿qué estamos interpretando de los nuevos acuerdos. </a:t>
            </a:r>
            <a:endParaRPr lang="es-CL" b="0" dirty="0"/>
          </a:p>
          <a:p>
            <a:pPr marL="228600" indent="-228600">
              <a:buFont typeface="+mj-lt"/>
              <a:buAutoNum type="arabicPeriod"/>
            </a:pPr>
            <a:endParaRPr lang="es-ES" dirty="0"/>
          </a:p>
        </p:txBody>
      </p:sp>
      <p:sp>
        <p:nvSpPr>
          <p:cNvPr id="4" name="Marcador de número de diapositiva 3"/>
          <p:cNvSpPr>
            <a:spLocks noGrp="1"/>
          </p:cNvSpPr>
          <p:nvPr>
            <p:ph type="sldNum" sz="quarter" idx="5"/>
          </p:nvPr>
        </p:nvSpPr>
        <p:spPr/>
        <p:txBody>
          <a:bodyPr/>
          <a:lstStyle/>
          <a:p>
            <a:fld id="{8FA1D6EB-408C-457E-AC44-0303B5840CF4}" type="slidenum">
              <a:rPr lang="es-CL" smtClean="0"/>
              <a:t>15</a:t>
            </a:fld>
            <a:endParaRPr lang="es-CL"/>
          </a:p>
        </p:txBody>
      </p:sp>
    </p:spTree>
    <p:extLst>
      <p:ext uri="{BB962C8B-B14F-4D97-AF65-F5344CB8AC3E}">
        <p14:creationId xmlns:p14="http://schemas.microsoft.com/office/powerpoint/2010/main" val="26373718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Nos quejamos de las nuevas generaciones – significa que nos estamos poniendo viejos</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¿cómo hacer para que la gente vaya contenta al trabajo?</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Si quieren un equipo motivado partan por ustedes mismos</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Lo que se usaba el palo y la zanahoria, hoy la llamamos bonos, remuneraciones variables, </a:t>
            </a:r>
            <a:r>
              <a:rPr lang="es-ES" sz="1800" dirty="0" err="1">
                <a:effectLst/>
                <a:latin typeface="Palatino"/>
                <a:ea typeface="Calibri" panose="020F0502020204030204" pitchFamily="34" charset="0"/>
                <a:cs typeface="Times New Roman" panose="02020603050405020304" pitchFamily="18" charset="0"/>
              </a:rPr>
              <a:t>stockpiles</a:t>
            </a:r>
            <a:r>
              <a:rPr lang="es-ES" sz="1800" dirty="0">
                <a:effectLst/>
                <a:latin typeface="Palatino"/>
                <a:ea typeface="Calibri" panose="020F0502020204030204" pitchFamily="34" charset="0"/>
                <a:cs typeface="Times New Roman" panose="02020603050405020304" pitchFamily="18" charset="0"/>
              </a:rPr>
              <a:t> </a:t>
            </a:r>
            <a:r>
              <a:rPr lang="es-ES" sz="1800" dirty="0" err="1">
                <a:effectLst/>
                <a:latin typeface="Palatino"/>
                <a:ea typeface="Calibri" panose="020F0502020204030204" pitchFamily="34" charset="0"/>
                <a:cs typeface="Times New Roman" panose="02020603050405020304" pitchFamily="18" charset="0"/>
              </a:rPr>
              <a:t>etc</a:t>
            </a:r>
            <a:r>
              <a:rPr lang="es-ES" sz="1800" dirty="0">
                <a:effectLst/>
                <a:latin typeface="Palatino"/>
                <a:ea typeface="Calibri" panose="020F0502020204030204" pitchFamily="34" charset="0"/>
                <a:cs typeface="Times New Roman" panose="02020603050405020304" pitchFamily="18" charset="0"/>
              </a:rPr>
              <a:t>; pero todos se basan en los mismo, premio al final o castigo.</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La plata arrastra, pero no necesariamente motiva.</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Hoy todavía pensamos que el dinero es lo único que motiva a la gente. Cumple una función pero no motiva.</a:t>
            </a:r>
          </a:p>
          <a:p>
            <a:pPr marL="342900" lvl="0" indent="-342900" algn="l">
              <a:buClr>
                <a:srgbClr val="000000"/>
              </a:buClr>
              <a:buFont typeface="Symbol" panose="05050102010706020507" pitchFamily="18" charset="2"/>
              <a:buChar char=""/>
            </a:pPr>
            <a:endParaRPr lang="es-ES" sz="1800" dirty="0">
              <a:effectLst/>
              <a:latin typeface="Palatino"/>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
                <a:srgbClr val="000000"/>
              </a:buClr>
              <a:buSzTx/>
              <a:buFont typeface="Symbol" panose="05050102010706020507" pitchFamily="18" charset="2"/>
              <a:buNone/>
              <a:tabLst/>
              <a:defRPr/>
            </a:pPr>
            <a:r>
              <a:rPr lang="es-ES" sz="1800" dirty="0">
                <a:effectLst/>
                <a:latin typeface="Palatino"/>
                <a:ea typeface="Calibri" panose="020F0502020204030204" pitchFamily="34" charset="0"/>
                <a:cs typeface="Times New Roman" panose="02020603050405020304" pitchFamily="18" charset="0"/>
              </a:rPr>
              <a:t>¿cuándo nace la idea de que el dinero es lo que motiva? Fue con la revolución industrial.  Se preguntaron cómo hacer para atraer gente a las fábricas … quiénes atraen … la iglesia y el ejército. Estamos hablando a principios del siglo XX.</a:t>
            </a:r>
          </a:p>
          <a:p>
            <a:pPr marL="0" marR="0" lvl="0" indent="0" algn="l" defTabSz="914400" rtl="0" eaLnBrk="1" fontAlgn="auto" latinLnBrk="0" hangingPunct="1">
              <a:lnSpc>
                <a:spcPct val="100000"/>
              </a:lnSpc>
              <a:spcBef>
                <a:spcPts val="0"/>
              </a:spcBef>
              <a:spcAft>
                <a:spcPts val="0"/>
              </a:spcAft>
              <a:buClr>
                <a:srgbClr val="000000"/>
              </a:buClr>
              <a:buSzTx/>
              <a:buFont typeface="Symbol" panose="05050102010706020507" pitchFamily="18" charset="2"/>
              <a:buNone/>
              <a:tabLst/>
              <a:defRPr/>
            </a:pPr>
            <a:endParaRPr lang="es-ES" sz="1800" dirty="0">
              <a:effectLst/>
              <a:latin typeface="Palatino"/>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Lo anterior, ninguna de las dos nos convence y se llega entonces al dinero y es por la teoría de Taylor (ingeniero, matemático). Tiene el concepto de la producción en línea. Aquí las personas son un elemento más, no importaban sus expectativas, ni sus deseos, Taylor decía:</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r>
              <a:rPr lang="es-ES" sz="1800" dirty="0">
                <a:effectLst/>
                <a:latin typeface="Palatino"/>
                <a:ea typeface="Calibri" panose="020F0502020204030204" pitchFamily="34" charset="0"/>
                <a:cs typeface="Times New Roman" panose="02020603050405020304" pitchFamily="18" charset="0"/>
              </a:rPr>
              <a:t> </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676275" indent="-226695" algn="l"/>
            <a:r>
              <a:rPr lang="es-ES" sz="1800" dirty="0">
                <a:effectLst/>
                <a:latin typeface="Palatino"/>
                <a:ea typeface="Calibri" panose="020F0502020204030204" pitchFamily="34" charset="0"/>
                <a:cs typeface="Times New Roman" panose="02020603050405020304" pitchFamily="18" charset="0"/>
              </a:rPr>
              <a:t>“el dinero es lo que motiva principalmente a los trabajadores y los demás asuntos son poco importantes”</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676275" indent="-226695" algn="l"/>
            <a:r>
              <a:rPr lang="es-ES" sz="1800" dirty="0">
                <a:effectLst/>
                <a:latin typeface="Palatino"/>
                <a:ea typeface="Calibri" panose="020F0502020204030204" pitchFamily="34" charset="0"/>
                <a:cs typeface="Times New Roman" panose="02020603050405020304" pitchFamily="18" charset="0"/>
              </a:rPr>
              <a:t> </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450215" indent="-635" algn="l"/>
            <a:r>
              <a:rPr lang="es-ES" sz="1800" dirty="0">
                <a:effectLst/>
                <a:latin typeface="Palatino"/>
                <a:ea typeface="Calibri" panose="020F0502020204030204" pitchFamily="34" charset="0"/>
                <a:cs typeface="Times New Roman" panose="02020603050405020304" pitchFamily="18" charset="0"/>
              </a:rPr>
              <a:t>Ford toma esta teoría y se hace rico, luego la teoría de Taylor pasa a ser la solución efectiva</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450215" indent="-635" algn="l"/>
            <a:r>
              <a:rPr lang="es-ES" sz="1800" dirty="0">
                <a:effectLst/>
                <a:latin typeface="Palatino"/>
                <a:ea typeface="Calibri" panose="020F0502020204030204" pitchFamily="34" charset="0"/>
                <a:cs typeface="Times New Roman" panose="02020603050405020304" pitchFamily="18" charset="0"/>
              </a:rPr>
              <a:t> </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Esto dura casi todo el siglo XX</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Habían otros autores, contemporáneos de Taylor, pero este con Ford tuvo tanto éxito, que no fueron escuchados. Uno de ellos fue Henry </a:t>
            </a:r>
            <a:r>
              <a:rPr lang="es-ES" sz="1800" dirty="0" err="1">
                <a:effectLst/>
                <a:latin typeface="Palatino"/>
                <a:ea typeface="Calibri" panose="020F0502020204030204" pitchFamily="34" charset="0"/>
                <a:cs typeface="Times New Roman" panose="02020603050405020304" pitchFamily="18" charset="0"/>
              </a:rPr>
              <a:t>Fallol</a:t>
            </a:r>
            <a:r>
              <a:rPr lang="es-ES" sz="1800" dirty="0">
                <a:effectLst/>
                <a:latin typeface="Palatino"/>
                <a:ea typeface="Calibri" panose="020F0502020204030204" pitchFamily="34" charset="0"/>
                <a:cs typeface="Times New Roman" panose="02020603050405020304" pitchFamily="18" charset="0"/>
              </a:rPr>
              <a:t> (ingeniero). </a:t>
            </a:r>
            <a:r>
              <a:rPr lang="es-ES" sz="1800" dirty="0" err="1">
                <a:effectLst/>
                <a:latin typeface="Palatino"/>
                <a:ea typeface="Calibri" panose="020F0502020204030204" pitchFamily="34" charset="0"/>
                <a:cs typeface="Times New Roman" panose="02020603050405020304" pitchFamily="18" charset="0"/>
              </a:rPr>
              <a:t>Fallol</a:t>
            </a:r>
            <a:r>
              <a:rPr lang="es-ES" sz="1800" dirty="0">
                <a:effectLst/>
                <a:latin typeface="Palatino"/>
                <a:ea typeface="Calibri" panose="020F0502020204030204" pitchFamily="34" charset="0"/>
                <a:cs typeface="Times New Roman" panose="02020603050405020304" pitchFamily="18" charset="0"/>
              </a:rPr>
              <a:t> decía:</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676275" indent="-226695" algn="l"/>
            <a:r>
              <a:rPr lang="es-ES" sz="1800" dirty="0">
                <a:effectLst/>
                <a:latin typeface="Palatino"/>
                <a:ea typeface="Calibri" panose="020F0502020204030204" pitchFamily="34" charset="0"/>
                <a:cs typeface="Times New Roman" panose="02020603050405020304" pitchFamily="18" charset="0"/>
              </a:rPr>
              <a:t>“amabilidad y justicia para lograr la lealtad del personal. Otra frase</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676275" indent="-226695" algn="l"/>
            <a:r>
              <a:rPr lang="es-ES" sz="1800" dirty="0">
                <a:effectLst/>
                <a:latin typeface="Palatino"/>
                <a:ea typeface="Calibri" panose="020F0502020204030204" pitchFamily="34" charset="0"/>
                <a:cs typeface="Times New Roman" panose="02020603050405020304" pitchFamily="18" charset="0"/>
              </a:rPr>
              <a:t> “hacer que todos trabajen dentro de la empresa con gusto y como si fueran un equipo, hace la fortaleza de una organización y su control”</a:t>
            </a:r>
          </a:p>
          <a:p>
            <a:pPr marL="676275" indent="-226695" algn="l"/>
            <a:endParaRPr lang="es-ES" sz="1800" dirty="0">
              <a:effectLst/>
              <a:latin typeface="Palatino"/>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Cundió más Taylor que </a:t>
            </a:r>
            <a:r>
              <a:rPr lang="es-ES" sz="1800" dirty="0" err="1">
                <a:effectLst/>
                <a:latin typeface="Palatino"/>
                <a:ea typeface="Calibri" panose="020F0502020204030204" pitchFamily="34" charset="0"/>
                <a:cs typeface="Times New Roman" panose="02020603050405020304" pitchFamily="18" charset="0"/>
              </a:rPr>
              <a:t>Fallol</a:t>
            </a:r>
            <a:r>
              <a:rPr lang="es-ES" sz="1800" dirty="0">
                <a:effectLst/>
                <a:latin typeface="Palatino"/>
                <a:ea typeface="Calibri" panose="020F0502020204030204" pitchFamily="34" charset="0"/>
                <a:cs typeface="Times New Roman" panose="02020603050405020304" pitchFamily="18" charset="0"/>
              </a:rPr>
              <a:t>, ¿por qué? Porque es más fácil entregar plata que preocuparse de la gente.</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La teoría de Taylor falló en la Western Electric. La empresa contrató a Elton Mayo y este tipo hizo un diagnóstico que duró cuatro años desde 1923 a 1927, </a:t>
            </a:r>
            <a:r>
              <a:rPr lang="es-ES" sz="1800" dirty="0" err="1">
                <a:effectLst/>
                <a:latin typeface="Palatino"/>
                <a:ea typeface="Calibri" panose="020F0502020204030204" pitchFamily="34" charset="0"/>
                <a:cs typeface="Times New Roman" panose="02020603050405020304" pitchFamily="18" charset="0"/>
              </a:rPr>
              <a:t>entrevistóa</a:t>
            </a:r>
            <a:r>
              <a:rPr lang="es-ES" sz="1800" dirty="0">
                <a:effectLst/>
                <a:latin typeface="Palatino"/>
                <a:ea typeface="Calibri" panose="020F0502020204030204" pitchFamily="34" charset="0"/>
                <a:cs typeface="Times New Roman" panose="02020603050405020304" pitchFamily="18" charset="0"/>
              </a:rPr>
              <a:t> al gente, vio la forma de trabajar, pero se dio cuenta que había otras cosas que no motivaban, ejemplo las condiciones físicas de </a:t>
            </a:r>
            <a:r>
              <a:rPr lang="es-ES" sz="1800" dirty="0" err="1">
                <a:effectLst/>
                <a:latin typeface="Palatino"/>
                <a:ea typeface="Calibri" panose="020F0502020204030204" pitchFamily="34" charset="0"/>
                <a:cs typeface="Times New Roman" panose="02020603050405020304" pitchFamily="18" charset="0"/>
              </a:rPr>
              <a:t>trabajao</a:t>
            </a:r>
            <a:r>
              <a:rPr lang="es-ES" sz="1800" dirty="0">
                <a:effectLst/>
                <a:latin typeface="Palatino"/>
                <a:ea typeface="Calibri" panose="020F0502020204030204" pitchFamily="34" charset="0"/>
                <a:cs typeface="Times New Roman" panose="02020603050405020304" pitchFamily="18" charset="0"/>
              </a:rPr>
              <a:t>, la seguridad. Mayo dijo:</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r>
              <a:rPr lang="es-ES" sz="1800" dirty="0">
                <a:effectLst/>
                <a:latin typeface="Palatino"/>
                <a:ea typeface="Calibri" panose="020F0502020204030204" pitchFamily="34" charset="0"/>
                <a:cs typeface="Times New Roman" panose="02020603050405020304" pitchFamily="18" charset="0"/>
              </a:rPr>
              <a:t> </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450215" indent="-635" algn="l"/>
            <a:r>
              <a:rPr lang="es-ES" sz="1800" dirty="0">
                <a:effectLst/>
                <a:latin typeface="Palatino"/>
                <a:ea typeface="Calibri" panose="020F0502020204030204" pitchFamily="34" charset="0"/>
                <a:cs typeface="Times New Roman" panose="02020603050405020304" pitchFamily="18" charset="0"/>
              </a:rPr>
              <a:t>“el conflicto con el trabajador se debe más a temas emocionales que a razones económicas”. Esto lo decía en 1927.</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450215" indent="-635" algn="l"/>
            <a:r>
              <a:rPr lang="es-ES" sz="1800" dirty="0">
                <a:effectLst/>
                <a:latin typeface="Palatino"/>
                <a:ea typeface="Calibri" panose="020F0502020204030204" pitchFamily="34" charset="0"/>
                <a:cs typeface="Times New Roman" panose="02020603050405020304" pitchFamily="18" charset="0"/>
              </a:rPr>
              <a:t> </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450215" indent="-635" algn="l"/>
            <a:r>
              <a:rPr lang="es-ES" sz="1800" dirty="0">
                <a:effectLst/>
                <a:latin typeface="Palatino"/>
                <a:ea typeface="Calibri" panose="020F0502020204030204" pitchFamily="34" charset="0"/>
                <a:cs typeface="Times New Roman" panose="02020603050405020304" pitchFamily="18" charset="0"/>
              </a:rPr>
              <a:t>Podemos comprar el tiempo de un hombre y su trabajo, pero no podemos comprar su lealtad, su entusiasmo, su iniciativa. Estas cosas hemos de ganárnoslas”.</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676275" indent="-226695" algn="l"/>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
                <a:srgbClr val="000000"/>
              </a:buClr>
              <a:buSzTx/>
              <a:buFont typeface="Symbol" panose="05050102010706020507" pitchFamily="18" charset="2"/>
              <a:buNone/>
              <a:tabLst/>
              <a:defRPr/>
            </a:pPr>
            <a:r>
              <a:rPr lang="es-ES" sz="2800" dirty="0"/>
              <a:t>5.2.- TEORÍA DE LAS RELACIONES HUMANAS George Elton Mayo (1880-1949), psicólogo de profesión, fue profesor de Filosofía, Lógica y Ética en Australia. En 1922 emigró a los Estados Unidos donde, de inmediato, entró de lleno a la investigación industrial. Su interés primordial era analizar en el trabajador los efectos psicológicos que podían producir las condiciones físicas del trabajo, en relación con la producción. Con su teoría, a la que se le llamó descubrimiento del hombre, resultados del experimento que la Western Electric Company tenía en Hawthorne (Illinois), vino a iniciar la aplicación de las relaciones humanas que, aún en la actualidad, es vital para el éxito de una empresa. Demostró que sin la cooperación y solidaridad del grupo, de la oportunidad de ser considerado en los proyectos, de ser escuchado, de ser considerado en igualdad por parte de sus superiores, es difícil y, en ocasiones, casi imposible llegar a los objetivos fijados. Para él era importante integrar el hombre en grupos de trabajo, buscando las relaciones interpersonales del trabajador. Las reacciones negativas de los trabajadores frente al taylorismo y los resultados mediocres en su aplicación, así como los principios para la selección científica de los trabajadores, generaron el desarrollo de la psicología industrial. Nació así la Escuela del Comportamiento Humano, conocida también como la Escuela de las Relaciones Humanas, la cual otorga mayor importancia al hombre, al hacer de la conducta de éste el punto focal de la acción administrativa. Estas teorías surgieron a partir de las investigaciones que Elton Mayo realizó en Hawthorne, a mediados de los años 1920, en donde estudió los efectos de las diferentes condiciones ambientales y psicológicas, en relación con la productividad del trabajador. En estas investigaciones se obtuvieron conclusiones para ese entonces, sorprendentes: Son aspectos de tipo afectivo y social, tales como el reconocimiento, el ser escuchado por la gerencia, el formar parte del grupo de trabajo, etc. Por otra parte, la productividad no solo se relaciona con los incentivos y las relaciones de trabajo. El tipo de supervisión es vital para la eficiencia, así como la solidaridad y la cohesión son de suma importancia para el desempeño del individuo en su trabajo. Este enfoque trata de desarrollar un concepto más humano de la naturaleza de la administración. El punto de vista del "hombre máquina" de la ingeniería, es sustituido por el hombre que merece un trato de justicia y dignidad. La anterior concepción, ha contribuido a que la administración se preocupe por aspectos éticos e ideológicos, y respete más la dignidad del hombre. Demuestra la necesidad de mejorar las relaciones humanas a través de la aplicación de las ciencias, de la conducta a la administración, especialmente la psicología. Su objetivo primordial es comprender y lograr los mejores esfuerzos del trabajador, a través de la satisfacción de sus necesidades psicológicas y de grupo, valiéndose para ello de estudios de motivación, participación, grupos, etc. Las desventajas de esta corriente es que el idealismo respecto a las relaciones humanas está condenado a la impopularidad en un campo tan práctico como la empresa, ya que en muchas ocasiones se descuida el aspecto técnico y el paternalismo exagerado ocasiona resultados muy pobres. </a:t>
            </a:r>
          </a:p>
          <a:p>
            <a:pPr marL="0" marR="0" lvl="0" indent="0" algn="l" defTabSz="914400" rtl="0" eaLnBrk="1" fontAlgn="auto" latinLnBrk="0" hangingPunct="1">
              <a:lnSpc>
                <a:spcPct val="100000"/>
              </a:lnSpc>
              <a:spcBef>
                <a:spcPts val="0"/>
              </a:spcBef>
              <a:spcAft>
                <a:spcPts val="0"/>
              </a:spcAft>
              <a:buClr>
                <a:srgbClr val="000000"/>
              </a:buClr>
              <a:buSzTx/>
              <a:buFont typeface="Symbol" panose="05050102010706020507" pitchFamily="18" charset="2"/>
              <a:buNone/>
              <a:tabLst/>
              <a:defRPr/>
            </a:pPr>
            <a:r>
              <a:rPr lang="es-ES" sz="2800" dirty="0"/>
              <a:t>Su aportación a la administración es muy grande, ya que todas las corrientes administrativas se basan en esta escuela, la administración que no toma en cuenta al elemento humano está condenada al fracaso. </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buClr>
                <a:srgbClr val="000000"/>
              </a:buClr>
              <a:buFont typeface="Symbol" panose="05050102010706020507" pitchFamily="18" charset="2"/>
              <a:buNone/>
            </a:pP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CL" dirty="0"/>
          </a:p>
        </p:txBody>
      </p:sp>
      <p:sp>
        <p:nvSpPr>
          <p:cNvPr id="4" name="Marcador de número de diapositiva 3"/>
          <p:cNvSpPr>
            <a:spLocks noGrp="1"/>
          </p:cNvSpPr>
          <p:nvPr>
            <p:ph type="sldNum" sz="quarter" idx="5"/>
          </p:nvPr>
        </p:nvSpPr>
        <p:spPr/>
        <p:txBody>
          <a:bodyPr/>
          <a:lstStyle/>
          <a:p>
            <a:fld id="{8FA1D6EB-408C-457E-AC44-0303B5840CF4}" type="slidenum">
              <a:rPr lang="es-CL" smtClean="0"/>
              <a:t>17</a:t>
            </a:fld>
            <a:endParaRPr lang="es-CL"/>
          </a:p>
        </p:txBody>
      </p:sp>
    </p:spTree>
    <p:extLst>
      <p:ext uri="{BB962C8B-B14F-4D97-AF65-F5344CB8AC3E}">
        <p14:creationId xmlns:p14="http://schemas.microsoft.com/office/powerpoint/2010/main" val="12747945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141095" indent="-226695" algn="l"/>
            <a:r>
              <a:rPr lang="es-ES" sz="1800" b="1" dirty="0">
                <a:effectLst/>
                <a:latin typeface="Palatino"/>
                <a:ea typeface="Calibri" panose="020F0502020204030204" pitchFamily="34" charset="0"/>
                <a:cs typeface="Times New Roman" panose="02020603050405020304" pitchFamily="18" charset="0"/>
              </a:rPr>
              <a:t>¿QUÉ NOS MOTIVA REALMENTE?</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r>
              <a:rPr lang="es-ES" sz="1800" dirty="0">
                <a:effectLst/>
                <a:latin typeface="Palatino"/>
                <a:ea typeface="Calibri" panose="020F0502020204030204" pitchFamily="34" charset="0"/>
                <a:cs typeface="Times New Roman" panose="02020603050405020304" pitchFamily="18" charset="0"/>
              </a:rPr>
              <a:t> </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buClr>
                <a:srgbClr val="000000"/>
              </a:buClr>
              <a:buFont typeface="Symbol" panose="05050102010706020507" pitchFamily="18" charset="2"/>
              <a:buNone/>
            </a:pPr>
            <a:r>
              <a:rPr lang="es-ES" sz="1800" dirty="0">
                <a:effectLst/>
                <a:latin typeface="Palatino"/>
                <a:ea typeface="Calibri" panose="020F0502020204030204" pitchFamily="34" charset="0"/>
                <a:cs typeface="Times New Roman" panose="02020603050405020304" pitchFamily="18" charset="0"/>
              </a:rPr>
              <a:t>Habla del libro “Drive” de </a:t>
            </a:r>
            <a:r>
              <a:rPr lang="es-ES" sz="1800" b="1" dirty="0">
                <a:effectLst/>
                <a:latin typeface="Palatino"/>
                <a:ea typeface="Calibri" panose="020F0502020204030204" pitchFamily="34" charset="0"/>
                <a:cs typeface="Times New Roman" panose="02020603050405020304" pitchFamily="18" charset="0"/>
              </a:rPr>
              <a:t>Daniel Pink</a:t>
            </a:r>
            <a:endParaRPr lang="es-CL" sz="18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Lo que hago me encanta</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El secreto no está en látigo y zanahoria</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Imagínate si te pagan bien y lo que haces te encanta</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r>
              <a:rPr lang="es-ES" sz="1800" dirty="0">
                <a:effectLst/>
                <a:latin typeface="Palatino"/>
                <a:ea typeface="Calibri" panose="020F0502020204030204" pitchFamily="34" charset="0"/>
                <a:cs typeface="Times New Roman" panose="02020603050405020304" pitchFamily="18" charset="0"/>
              </a:rPr>
              <a:t> </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226695" indent="-226695" algn="l"/>
            <a:r>
              <a:rPr lang="es-ES" sz="1800" dirty="0">
                <a:effectLst/>
                <a:latin typeface="Palatino"/>
                <a:ea typeface="Calibri" panose="020F0502020204030204" pitchFamily="34" charset="0"/>
                <a:cs typeface="Times New Roman" panose="02020603050405020304" pitchFamily="18" charset="0"/>
              </a:rPr>
              <a:t>Para lo anterior recomienda tres cosas:</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226695" indent="-226695" algn="l"/>
            <a:r>
              <a:rPr lang="es-ES" sz="1800" dirty="0">
                <a:effectLst/>
                <a:latin typeface="Palatino"/>
                <a:ea typeface="Calibri" panose="020F0502020204030204" pitchFamily="34" charset="0"/>
                <a:cs typeface="Times New Roman" panose="02020603050405020304" pitchFamily="18" charset="0"/>
              </a:rPr>
              <a:t> </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Autonomía </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Maestría (no me pongas a vender si para mi relacionarme es un suplicio. A veces hay personas que no quieren ser líderes). No somos buenos para todo, pero todos somos buenos para algo.</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800" dirty="0">
                <a:effectLst/>
                <a:latin typeface="Palatino"/>
                <a:ea typeface="Calibri" panose="020F0502020204030204" pitchFamily="34" charset="0"/>
                <a:cs typeface="Times New Roman" panose="02020603050405020304" pitchFamily="18" charset="0"/>
              </a:rPr>
              <a:t>Propósito – que la pega tenga algún sentido</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r>
              <a:rPr lang="es-ES" sz="1800" dirty="0">
                <a:effectLst/>
                <a:latin typeface="Palatino"/>
                <a:ea typeface="Calibri" panose="020F0502020204030204" pitchFamily="34" charset="0"/>
                <a:cs typeface="Times New Roman" panose="02020603050405020304" pitchFamily="18" charset="0"/>
              </a:rPr>
              <a:t> </a:t>
            </a:r>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a:p>
            <a:pPr marL="226695" indent="-226695" algn="l"/>
            <a:r>
              <a:rPr lang="es-ES" sz="1800" dirty="0">
                <a:effectLst/>
                <a:latin typeface="Palatino"/>
                <a:ea typeface="Calibri" panose="020F0502020204030204" pitchFamily="34" charset="0"/>
                <a:cs typeface="Times New Roman" panose="02020603050405020304" pitchFamily="18" charset="0"/>
              </a:rPr>
              <a:t>El dinero no motiva, mueve</a:t>
            </a:r>
          </a:p>
          <a:p>
            <a:pPr marL="226695" indent="-226695" algn="l"/>
            <a:endParaRPr lang="es-ES" sz="1800" dirty="0">
              <a:effectLst/>
              <a:latin typeface="Palatino"/>
              <a:ea typeface="Calibri" panose="020F0502020204030204" pitchFamily="34" charset="0"/>
              <a:cs typeface="Times New Roman" panose="02020603050405020304" pitchFamily="18" charset="0"/>
            </a:endParaRPr>
          </a:p>
          <a:p>
            <a:pPr marL="226695" indent="-226695" algn="l"/>
            <a:r>
              <a:rPr lang="es-ES" sz="1200" b="1" dirty="0">
                <a:effectLst/>
                <a:latin typeface="Palatino"/>
                <a:ea typeface="Calibri" panose="020F0502020204030204" pitchFamily="34" charset="0"/>
                <a:cs typeface="Times New Roman" panose="02020603050405020304" pitchFamily="18" charset="0"/>
              </a:rPr>
              <a:t>¿CÓMO INSPIRAR A LAS PERSONAS?</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226695" indent="-226695" algn="l"/>
            <a:r>
              <a:rPr lang="es-ES" sz="1200" dirty="0">
                <a:effectLst/>
                <a:latin typeface="Palatino"/>
                <a:ea typeface="Calibri" panose="020F0502020204030204" pitchFamily="34"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Font typeface="+mj-lt"/>
              <a:buAutoNum type="arabicPeriod"/>
            </a:pPr>
            <a:r>
              <a:rPr lang="es-ES" sz="1200" dirty="0">
                <a:effectLst/>
                <a:latin typeface="Palatino"/>
                <a:ea typeface="Calibri" panose="020F0502020204030204" pitchFamily="34" charset="0"/>
                <a:cs typeface="Times New Roman" panose="02020603050405020304" pitchFamily="18" charset="0"/>
              </a:rPr>
              <a:t>Definir un propósito. “Hazlo porque te lo digo yo, ya no corre”. El propósito normalmente es la Misión, y dame una buena, no una lata.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l">
              <a:buFont typeface="+mj-lt"/>
              <a:buAutoNum type="alphaLcPeriod"/>
            </a:pPr>
            <a:r>
              <a:rPr lang="es-ES" sz="1200" dirty="0">
                <a:effectLst/>
                <a:latin typeface="Palatino"/>
                <a:ea typeface="Calibri" panose="020F0502020204030204" pitchFamily="34" charset="0"/>
                <a:cs typeface="Times New Roman" panose="02020603050405020304" pitchFamily="18" charset="0"/>
              </a:rPr>
              <a:t>Disney – hacer feliz a la gente</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l">
              <a:buFont typeface="+mj-lt"/>
              <a:buAutoNum type="alphaLcPeriod"/>
            </a:pPr>
            <a:r>
              <a:rPr lang="es-ES" sz="1200" dirty="0">
                <a:effectLst/>
                <a:latin typeface="Palatino"/>
                <a:ea typeface="Calibri" panose="020F0502020204030204" pitchFamily="34" charset="0"/>
                <a:cs typeface="Times New Roman" panose="02020603050405020304" pitchFamily="18" charset="0"/>
              </a:rPr>
              <a:t>Martin Luther King – tengo un sueño</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l">
              <a:buFont typeface="+mj-lt"/>
              <a:buAutoNum type="alphaLcPeriod"/>
            </a:pPr>
            <a:r>
              <a:rPr lang="es-ES" sz="1200" dirty="0">
                <a:effectLst/>
                <a:latin typeface="Palatino"/>
                <a:ea typeface="Calibri" panose="020F0502020204030204" pitchFamily="34" charset="0"/>
                <a:cs typeface="Times New Roman" panose="02020603050405020304" pitchFamily="18" charset="0"/>
              </a:rPr>
              <a:t>Sony – has la entretención transferible</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685800" indent="-226695" algn="l"/>
            <a:r>
              <a:rPr lang="es-ES" sz="1200" dirty="0">
                <a:effectLst/>
                <a:latin typeface="Palatino"/>
                <a:ea typeface="Calibri" panose="020F0502020204030204" pitchFamily="34"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685800" indent="-226695" algn="l"/>
            <a:r>
              <a:rPr lang="es-ES" sz="1200" dirty="0">
                <a:effectLst/>
                <a:latin typeface="Palatino"/>
                <a:ea typeface="Calibri" panose="020F0502020204030204" pitchFamily="34"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Font typeface="+mj-lt"/>
              <a:buAutoNum type="arabicPeriod"/>
            </a:pPr>
            <a:r>
              <a:rPr lang="es-ES" sz="1200" dirty="0">
                <a:effectLst/>
                <a:latin typeface="Palatino"/>
                <a:ea typeface="Calibri" panose="020F0502020204030204" pitchFamily="34" charset="0"/>
                <a:cs typeface="Times New Roman" panose="02020603050405020304" pitchFamily="18" charset="0"/>
              </a:rPr>
              <a:t>Dedicar tiempo a liderar (80/20 </a:t>
            </a:r>
            <a:r>
              <a:rPr lang="es-ES" sz="1200" dirty="0" err="1">
                <a:effectLst/>
                <a:latin typeface="Palatino"/>
                <a:ea typeface="Calibri" panose="020F0502020204030204" pitchFamily="34" charset="0"/>
                <a:cs typeface="Times New Roman" panose="02020603050405020304" pitchFamily="18" charset="0"/>
              </a:rPr>
              <a:t>pareto</a:t>
            </a:r>
            <a:r>
              <a:rPr lang="es-ES" sz="1200" dirty="0">
                <a:effectLst/>
                <a:latin typeface="Palatino"/>
                <a:ea typeface="Calibri" panose="020F0502020204030204" pitchFamily="34" charset="0"/>
                <a:cs typeface="Times New Roman" panose="02020603050405020304" pitchFamily="18" charset="0"/>
              </a:rPr>
              <a:t>, el 80 es dedicarse a la gente)</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228600" indent="-226695" algn="l"/>
            <a:r>
              <a:rPr lang="es-ES" sz="1200" dirty="0">
                <a:effectLst/>
                <a:latin typeface="Palatino"/>
                <a:ea typeface="Calibri" panose="020F0502020204030204" pitchFamily="34" charset="0"/>
                <a:cs typeface="Times New Roman" panose="02020603050405020304" pitchFamily="18" charset="0"/>
              </a:rPr>
              <a:t>Tiempo sobra (mostrar la película de Justin </a:t>
            </a:r>
            <a:r>
              <a:rPr lang="es-ES" sz="1200" dirty="0" err="1">
                <a:effectLst/>
                <a:latin typeface="Palatino"/>
                <a:ea typeface="Calibri" panose="020F0502020204030204" pitchFamily="34" charset="0"/>
                <a:cs typeface="Times New Roman" panose="02020603050405020304" pitchFamily="18" charset="0"/>
              </a:rPr>
              <a:t>Timberlake</a:t>
            </a:r>
            <a:r>
              <a:rPr lang="es-ES" sz="1200" dirty="0">
                <a:effectLst/>
                <a:latin typeface="Palatino"/>
                <a:ea typeface="Calibri" panose="020F0502020204030204" pitchFamily="34" charset="0"/>
                <a:cs typeface="Times New Roman" panose="02020603050405020304" pitchFamily="18" charset="0"/>
              </a:rPr>
              <a:t>)</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228600" indent="-226695" algn="l"/>
            <a:r>
              <a:rPr lang="es-ES" sz="1200" dirty="0">
                <a:effectLst/>
                <a:latin typeface="Palatino"/>
                <a:ea typeface="Calibri" panose="020F0502020204030204" pitchFamily="34" charset="0"/>
                <a:cs typeface="Times New Roman" panose="02020603050405020304" pitchFamily="18" charset="0"/>
              </a:rPr>
              <a:t>Los ladrones del tiempo son:</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200" dirty="0">
                <a:effectLst/>
                <a:latin typeface="Palatino"/>
                <a:ea typeface="Calibri" panose="020F0502020204030204" pitchFamily="34" charset="0"/>
                <a:cs typeface="Times New Roman" panose="02020603050405020304" pitchFamily="18" charset="0"/>
              </a:rPr>
              <a:t>La falta de planificación</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Clr>
                <a:srgbClr val="000000"/>
              </a:buClr>
              <a:buFont typeface="Symbol" panose="05050102010706020507" pitchFamily="18" charset="2"/>
              <a:buChar char=""/>
            </a:pPr>
            <a:r>
              <a:rPr lang="es-ES" sz="1200" dirty="0">
                <a:effectLst/>
                <a:latin typeface="Palatino"/>
                <a:ea typeface="Calibri" panose="020F0502020204030204" pitchFamily="34" charset="0"/>
                <a:cs typeface="Times New Roman" panose="02020603050405020304" pitchFamily="18" charset="0"/>
              </a:rPr>
              <a:t>Falta de delegación (no arregles el </a:t>
            </a:r>
            <a:r>
              <a:rPr lang="es-ES" sz="1200" dirty="0" err="1">
                <a:effectLst/>
                <a:latin typeface="Palatino"/>
                <a:ea typeface="Calibri" panose="020F0502020204030204" pitchFamily="34" charset="0"/>
                <a:cs typeface="Times New Roman" panose="02020603050405020304" pitchFamily="18" charset="0"/>
              </a:rPr>
              <a:t>ppt</a:t>
            </a:r>
            <a:r>
              <a:rPr lang="es-ES" sz="1200" dirty="0">
                <a:effectLst/>
                <a:latin typeface="Palatino"/>
                <a:ea typeface="Calibri" panose="020F0502020204030204" pitchFamily="34" charset="0"/>
                <a:cs typeface="Times New Roman" panose="02020603050405020304" pitchFamily="18" charset="0"/>
              </a:rPr>
              <a:t>, cultura del error, </a:t>
            </a:r>
            <a:r>
              <a:rPr lang="es-ES" sz="1200" dirty="0" err="1">
                <a:effectLst/>
                <a:latin typeface="Palatino"/>
                <a:ea typeface="Calibri" panose="020F0502020204030204" pitchFamily="34" charset="0"/>
                <a:cs typeface="Times New Roman" panose="02020603050405020304" pitchFamily="18" charset="0"/>
              </a:rPr>
              <a:t>etc</a:t>
            </a:r>
            <a:r>
              <a:rPr lang="es-ES" sz="1200" dirty="0">
                <a:effectLst/>
                <a:latin typeface="Palatino"/>
                <a:ea typeface="Calibri" panose="020F0502020204030204" pitchFamily="34" charset="0"/>
                <a:cs typeface="Times New Roman" panose="02020603050405020304" pitchFamily="18" charset="0"/>
              </a:rPr>
              <a:t>)</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r>
              <a:rPr lang="es-ES" sz="1200" dirty="0">
                <a:effectLst/>
                <a:latin typeface="Palatino"/>
                <a:ea typeface="Calibri" panose="020F0502020204030204" pitchFamily="34"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Font typeface="+mj-lt"/>
              <a:buAutoNum type="arabicPeriod"/>
            </a:pPr>
            <a:r>
              <a:rPr lang="es-ES" sz="1200" dirty="0">
                <a:effectLst/>
                <a:latin typeface="Palatino"/>
                <a:ea typeface="Calibri" panose="020F0502020204030204" pitchFamily="34" charset="0"/>
                <a:cs typeface="Times New Roman" panose="02020603050405020304" pitchFamily="18" charset="0"/>
              </a:rPr>
              <a:t>Se fanático de tu gente. No te gusta trabajar con gente, no seas líder. Las personas son piezas de ajedrez no de dama, todos son distintos. No lo ubiques por la carrera que estudió, sino por el perfil que necesitan.</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Font typeface="+mj-lt"/>
              <a:buAutoNum type="arabicPeriod"/>
            </a:pPr>
            <a:r>
              <a:rPr lang="es-ES" sz="1200" dirty="0">
                <a:effectLst/>
                <a:latin typeface="Palatino"/>
                <a:ea typeface="Calibri" panose="020F0502020204030204" pitchFamily="34" charset="0"/>
                <a:cs typeface="Times New Roman" panose="02020603050405020304" pitchFamily="18" charset="0"/>
              </a:rPr>
              <a:t>Cuida a las personas. Saludar en la mañana es un tema higiénico, pero preocuparse de la operación de su hijo es un factor motivacional. Saber el nombre de sus hijos, etc.</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r>
              <a:rPr lang="es-ES" sz="1200" dirty="0">
                <a:effectLst/>
                <a:latin typeface="Palatino"/>
                <a:ea typeface="Calibri" panose="020F0502020204030204" pitchFamily="34"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226695" indent="-226695" algn="l"/>
            <a:r>
              <a:rPr lang="es-ES" sz="1200" dirty="0">
                <a:effectLst/>
                <a:latin typeface="Palatino"/>
                <a:ea typeface="Calibri" panose="020F0502020204030204" pitchFamily="34" charset="0"/>
                <a:cs typeface="Times New Roman" panose="02020603050405020304" pitchFamily="18" charset="0"/>
              </a:rPr>
              <a:t>El líder debe gestionar el humor.</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226695" indent="-226695" algn="l"/>
            <a:r>
              <a:rPr lang="es-ES" sz="1200" dirty="0">
                <a:effectLst/>
                <a:latin typeface="Palatino"/>
                <a:ea typeface="Calibri" panose="020F0502020204030204" pitchFamily="34"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226695" indent="-226695" algn="l"/>
            <a:r>
              <a:rPr lang="es-ES" sz="1200" dirty="0">
                <a:effectLst/>
                <a:latin typeface="Palatino"/>
                <a:ea typeface="Calibri" panose="020F0502020204030204" pitchFamily="34" charset="0"/>
                <a:cs typeface="Times New Roman" panose="02020603050405020304" pitchFamily="18" charset="0"/>
              </a:rPr>
              <a:t>El vivir quejándose de la generación, del celular, etc., no sirve para nada</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226695" indent="-226695" algn="l"/>
            <a:endParaRPr lang="es-CL"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Marcador de número de diapositiva 3"/>
          <p:cNvSpPr>
            <a:spLocks noGrp="1"/>
          </p:cNvSpPr>
          <p:nvPr>
            <p:ph type="sldNum" sz="quarter" idx="5"/>
          </p:nvPr>
        </p:nvSpPr>
        <p:spPr/>
        <p:txBody>
          <a:bodyPr/>
          <a:lstStyle/>
          <a:p>
            <a:fld id="{8FA1D6EB-408C-457E-AC44-0303B5840CF4}" type="slidenum">
              <a:rPr lang="es-CL" smtClean="0"/>
              <a:t>18</a:t>
            </a:fld>
            <a:endParaRPr lang="es-CL"/>
          </a:p>
        </p:txBody>
      </p:sp>
    </p:spTree>
    <p:extLst>
      <p:ext uri="{BB962C8B-B14F-4D97-AF65-F5344CB8AC3E}">
        <p14:creationId xmlns:p14="http://schemas.microsoft.com/office/powerpoint/2010/main" val="21096289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933CE-5D0E-C48C-74E4-7EE490620C9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12F08F6-999F-783D-A52B-A55EBE321BC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27F5468-D67F-DE9D-947F-08DBD61C26A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2F30256-E263-62B9-A59D-4FDCE330C7DC}"/>
              </a:ext>
            </a:extLst>
          </p:cNvPr>
          <p:cNvSpPr>
            <a:spLocks noGrp="1"/>
          </p:cNvSpPr>
          <p:nvPr>
            <p:ph type="sldNum" sz="quarter" idx="5"/>
          </p:nvPr>
        </p:nvSpPr>
        <p:spPr/>
        <p:txBody>
          <a:bodyPr/>
          <a:lstStyle/>
          <a:p>
            <a:fld id="{8FA1D6EB-408C-457E-AC44-0303B5840CF4}" type="slidenum">
              <a:rPr lang="es-CL" smtClean="0"/>
              <a:t>19</a:t>
            </a:fld>
            <a:endParaRPr lang="es-CL"/>
          </a:p>
        </p:txBody>
      </p:sp>
    </p:spTree>
    <p:extLst>
      <p:ext uri="{BB962C8B-B14F-4D97-AF65-F5344CB8AC3E}">
        <p14:creationId xmlns:p14="http://schemas.microsoft.com/office/powerpoint/2010/main" val="34061995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A1D6EB-408C-457E-AC44-0303B5840CF4}" type="slidenum">
              <a:rPr kumimoji="0" lang="es-C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s-C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58260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a:lnSpc>
                <a:spcPct val="107000"/>
              </a:lnSpc>
              <a:spcAft>
                <a:spcPts val="3000"/>
              </a:spcAft>
            </a:pPr>
            <a:r>
              <a:rPr lang="es-CL" sz="1800" b="1" kern="1800" dirty="0" err="1">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How</a:t>
            </a:r>
            <a:r>
              <a:rPr lang="es-CL" sz="1800" b="1" kern="1800" dirty="0">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 a Clayton </a:t>
            </a:r>
            <a:r>
              <a:rPr lang="es-CL" sz="1800" b="1" kern="1800" dirty="0" err="1">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manufacturer</a:t>
            </a:r>
            <a:r>
              <a:rPr lang="es-CL" sz="1800" b="1" kern="1800" dirty="0">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 </a:t>
            </a:r>
            <a:r>
              <a:rPr lang="es-CL" sz="1800" b="1" kern="1800" dirty="0" err="1">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shared</a:t>
            </a:r>
            <a:r>
              <a:rPr lang="es-CL" sz="1800" b="1" kern="1800" dirty="0">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 </a:t>
            </a:r>
            <a:r>
              <a:rPr lang="es-CL" sz="1800" b="1" kern="1800" dirty="0" err="1">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sacrifice</a:t>
            </a:r>
            <a:r>
              <a:rPr lang="es-CL" sz="1800" b="1" kern="1800" dirty="0">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 </a:t>
            </a:r>
            <a:r>
              <a:rPr lang="es-CL" sz="1800" b="1" kern="1800" dirty="0" err="1">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to</a:t>
            </a:r>
            <a:r>
              <a:rPr lang="es-CL" sz="1800" b="1" kern="1800" dirty="0">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 </a:t>
            </a:r>
            <a:r>
              <a:rPr lang="es-CL" sz="1800" b="1" kern="1800" dirty="0" err="1">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avoid</a:t>
            </a:r>
            <a:r>
              <a:rPr lang="es-CL" sz="1800" b="1" kern="1800" dirty="0">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 </a:t>
            </a:r>
            <a:r>
              <a:rPr lang="es-CL" sz="1800" b="1" kern="1800" dirty="0" err="1">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layoffs</a:t>
            </a:r>
            <a:r>
              <a:rPr lang="es-CL" sz="1800" b="1" kern="1800" dirty="0">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 </a:t>
            </a:r>
            <a:r>
              <a:rPr lang="es-CL" sz="1800" b="1" kern="1800" dirty="0" err="1">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during</a:t>
            </a:r>
            <a:r>
              <a:rPr lang="es-CL" sz="1800" b="1" kern="1800" dirty="0">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 </a:t>
            </a:r>
            <a:r>
              <a:rPr lang="es-CL" sz="1800" b="1" kern="1800" dirty="0" err="1">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the</a:t>
            </a:r>
            <a:r>
              <a:rPr lang="es-CL" sz="1800" b="1" kern="1800" dirty="0">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 Great </a:t>
            </a:r>
            <a:r>
              <a:rPr lang="es-CL" sz="1800" b="1" kern="1800" dirty="0" err="1">
                <a:solidFill>
                  <a:srgbClr val="231F20"/>
                </a:solidFill>
                <a:effectLst/>
                <a:latin typeface="Arial" panose="020B0604020202020204" pitchFamily="34" charset="0"/>
                <a:ea typeface="Times New Roman" panose="02020603050405020304" pitchFamily="18" charset="0"/>
                <a:cs typeface="Times New Roman" panose="02020603050405020304" pitchFamily="18" charset="0"/>
              </a:rPr>
              <a:t>Recession</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sz="1800" kern="0" spc="60" dirty="0">
                <a:solidFill>
                  <a:srgbClr val="231F20"/>
                </a:solidFill>
                <a:effectLst/>
                <a:latin typeface="var(--secHlFont)"/>
                <a:ea typeface="Times New Roman" panose="02020603050405020304" pitchFamily="18" charset="0"/>
                <a:cs typeface="Arial" panose="020B0604020202020204" pitchFamily="34" charset="0"/>
              </a:rPr>
              <a:t>St. Louis </a:t>
            </a:r>
            <a:r>
              <a:rPr lang="es-CL" sz="1800" kern="0" spc="60" dirty="0" err="1">
                <a:solidFill>
                  <a:srgbClr val="231F20"/>
                </a:solidFill>
                <a:effectLst/>
                <a:latin typeface="var(--secHlFont)"/>
                <a:ea typeface="Times New Roman" panose="02020603050405020304" pitchFamily="18" charset="0"/>
                <a:cs typeface="Arial" panose="020B0604020202020204" pitchFamily="34" charset="0"/>
              </a:rPr>
              <a:t>Public</a:t>
            </a:r>
            <a:r>
              <a:rPr lang="es-CL" sz="1800" kern="0" spc="60" dirty="0">
                <a:solidFill>
                  <a:srgbClr val="231F20"/>
                </a:solidFill>
                <a:effectLst/>
                <a:latin typeface="var(--secHlFont)"/>
                <a:ea typeface="Times New Roman" panose="02020603050405020304" pitchFamily="18" charset="0"/>
                <a:cs typeface="Arial" panose="020B0604020202020204" pitchFamily="34" charset="0"/>
              </a:rPr>
              <a:t> Radio | </a:t>
            </a:r>
            <a:r>
              <a:rPr lang="es-CL" sz="1800" kern="0" spc="60" dirty="0" err="1">
                <a:solidFill>
                  <a:srgbClr val="231F20"/>
                </a:solidFill>
                <a:effectLst/>
                <a:latin typeface="var(--secHlFont)"/>
                <a:ea typeface="Times New Roman" panose="02020603050405020304" pitchFamily="18" charset="0"/>
                <a:cs typeface="Arial" panose="020B0604020202020204" pitchFamily="34" charset="0"/>
              </a:rPr>
              <a:t>By</a:t>
            </a:r>
            <a:r>
              <a:rPr lang="es-CL" sz="1800" kern="0" spc="60" dirty="0">
                <a:solidFill>
                  <a:srgbClr val="231F20"/>
                </a:solidFill>
                <a:effectLst/>
                <a:latin typeface="var(--secHlFont)"/>
                <a:ea typeface="Times New Roman" panose="02020603050405020304" pitchFamily="18" charset="0"/>
                <a:cs typeface="Arial" panose="020B0604020202020204" pitchFamily="34" charset="0"/>
              </a:rPr>
              <a:t> </a:t>
            </a:r>
            <a:r>
              <a:rPr lang="es-CL" sz="1800" u="none" strike="noStrike" kern="0" spc="60" dirty="0">
                <a:solidFill>
                  <a:srgbClr val="0000FF"/>
                </a:solidFill>
                <a:effectLst/>
                <a:latin typeface="var(--secHlFont)"/>
                <a:ea typeface="Times New Roman" panose="02020603050405020304" pitchFamily="18" charset="0"/>
                <a:cs typeface="Arial" panose="020B0604020202020204" pitchFamily="34" charset="0"/>
                <a:hlinkClick r:id="rId3"/>
              </a:rPr>
              <a:t>Mary </a:t>
            </a:r>
            <a:r>
              <a:rPr lang="es-CL" sz="1800" u="none" strike="noStrike" kern="0" spc="60" dirty="0" err="1">
                <a:solidFill>
                  <a:srgbClr val="0000FF"/>
                </a:solidFill>
                <a:effectLst/>
                <a:latin typeface="var(--secHlFont)"/>
                <a:ea typeface="Times New Roman" panose="02020603050405020304" pitchFamily="18" charset="0"/>
                <a:cs typeface="Arial" panose="020B0604020202020204" pitchFamily="34" charset="0"/>
                <a:hlinkClick r:id="rId3"/>
              </a:rPr>
              <a:t>Delach</a:t>
            </a:r>
            <a:r>
              <a:rPr lang="es-CL" sz="1800" u="none" strike="noStrike" kern="0" spc="60" dirty="0">
                <a:solidFill>
                  <a:srgbClr val="0000FF"/>
                </a:solidFill>
                <a:effectLst/>
                <a:latin typeface="var(--secHlFont)"/>
                <a:ea typeface="Times New Roman" panose="02020603050405020304" pitchFamily="18" charset="0"/>
                <a:cs typeface="Arial" panose="020B0604020202020204" pitchFamily="34" charset="0"/>
                <a:hlinkClick r:id="rId3"/>
              </a:rPr>
              <a:t> Leonard</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sz="1800" kern="0" dirty="0" err="1">
                <a:solidFill>
                  <a:srgbClr val="231F20"/>
                </a:solidFill>
                <a:effectLst/>
                <a:latin typeface="var(--bodyFont)"/>
                <a:ea typeface="Times New Roman" panose="02020603050405020304" pitchFamily="18" charset="0"/>
                <a:cs typeface="Arial" panose="020B0604020202020204" pitchFamily="34" charset="0"/>
              </a:rPr>
              <a:t>Published</a:t>
            </a:r>
            <a:r>
              <a:rPr lang="es-CL" sz="1800" kern="0" dirty="0">
                <a:solidFill>
                  <a:srgbClr val="231F20"/>
                </a:solidFill>
                <a:effectLst/>
                <a:latin typeface="var(--bodyFont)"/>
                <a:ea typeface="Times New Roman" panose="02020603050405020304" pitchFamily="18" charset="0"/>
                <a:cs typeface="Arial" panose="020B0604020202020204" pitchFamily="34" charset="0"/>
              </a:rPr>
              <a:t> </a:t>
            </a:r>
            <a:r>
              <a:rPr lang="es-CL" sz="1800" kern="0" dirty="0" err="1">
                <a:solidFill>
                  <a:srgbClr val="231F20"/>
                </a:solidFill>
                <a:effectLst/>
                <a:latin typeface="var(--bodyFont)"/>
                <a:ea typeface="Times New Roman" panose="02020603050405020304" pitchFamily="18" charset="0"/>
                <a:cs typeface="Arial" panose="020B0604020202020204" pitchFamily="34" charset="0"/>
              </a:rPr>
              <a:t>July</a:t>
            </a:r>
            <a:r>
              <a:rPr lang="es-CL" sz="1800" kern="0" dirty="0">
                <a:solidFill>
                  <a:srgbClr val="231F20"/>
                </a:solidFill>
                <a:effectLst/>
                <a:latin typeface="var(--bodyFont)"/>
                <a:ea typeface="Times New Roman" panose="02020603050405020304" pitchFamily="18" charset="0"/>
                <a:cs typeface="Arial" panose="020B0604020202020204" pitchFamily="34" charset="0"/>
              </a:rPr>
              <a:t> 16, 2018 at 5:07 AM CDT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75"/>
              </a:spcAft>
            </a:pP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Provided</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a:t>
            </a: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by</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Barry-</a:t>
            </a: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Wehmiller</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sz="1800" kern="0" dirty="0">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CEO Bob Chapman, </a:t>
            </a:r>
            <a:r>
              <a:rPr lang="es-CL" sz="1800" kern="0" dirty="0" err="1">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right</a:t>
            </a:r>
            <a:r>
              <a:rPr lang="es-CL" sz="1800" kern="0" dirty="0">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es-CL" sz="1800" kern="0" dirty="0" err="1">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talks</a:t>
            </a:r>
            <a:r>
              <a:rPr lang="es-CL" sz="1800" kern="0" dirty="0">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es-CL" sz="1800" kern="0" dirty="0" err="1">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to</a:t>
            </a:r>
            <a:r>
              <a:rPr lang="es-CL" sz="1800" kern="0" dirty="0">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es-CL" sz="1800" kern="0" dirty="0" err="1">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an</a:t>
            </a:r>
            <a:r>
              <a:rPr lang="es-CL" sz="1800" kern="0" dirty="0">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es-CL" sz="1800" kern="0" dirty="0" err="1">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employee</a:t>
            </a:r>
            <a:r>
              <a:rPr lang="es-CL" sz="1800" kern="0" dirty="0">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 at a Barry-</a:t>
            </a:r>
            <a:r>
              <a:rPr lang="es-CL" sz="1800" kern="0" dirty="0" err="1">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Wehmiller</a:t>
            </a:r>
            <a:r>
              <a:rPr lang="es-CL" sz="1800" kern="0" dirty="0">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 </a:t>
            </a:r>
            <a:r>
              <a:rPr lang="es-CL" sz="1800" kern="0" dirty="0" err="1">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factory</a:t>
            </a:r>
            <a:r>
              <a:rPr lang="es-CL" sz="1800" kern="0" dirty="0">
                <a:solidFill>
                  <a:srgbClr val="231F20"/>
                </a:solidFill>
                <a:effectLst/>
                <a:latin typeface="Helvetica" panose="020B0604020202020204" pitchFamily="34" charset="0"/>
                <a:ea typeface="Times New Roman" panose="02020603050405020304" pitchFamily="18" charset="0"/>
                <a:cs typeface="Times New Roman" panose="02020603050405020304" pitchFamily="18"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leadership</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philosophy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spelled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outside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parking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garage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Clayton.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Employees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visitors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see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going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i="1"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i="1" kern="0" dirty="0" err="1">
                <a:solidFill>
                  <a:srgbClr val="231F20"/>
                </a:solidFill>
                <a:effectLst/>
                <a:latin typeface="var(--bodyFont)"/>
                <a:ea typeface="Times New Roman" panose="02020603050405020304" pitchFamily="18" charset="0"/>
                <a:cs typeface="Helvetica" panose="020B0604020202020204" pitchFamily="34" charset="0"/>
              </a:rPr>
              <a:t>We</a:t>
            </a:r>
            <a:r>
              <a:rPr lang="es-CL" sz="1800" i="1" kern="0" dirty="0">
                <a:solidFill>
                  <a:srgbClr val="231F20"/>
                </a:solidFill>
                <a:effectLst/>
                <a:latin typeface="var(--bodyFont)"/>
                <a:ea typeface="Times New Roman" panose="02020603050405020304" pitchFamily="18" charset="0"/>
                <a:cs typeface="Helvetica" panose="020B0604020202020204" pitchFamily="34" charset="0"/>
              </a:rPr>
              <a:t> imagine a </a:t>
            </a:r>
            <a:r>
              <a:rPr lang="es-CL" sz="1800" i="1" kern="0" dirty="0" err="1">
                <a:solidFill>
                  <a:srgbClr val="231F20"/>
                </a:solidFill>
                <a:effectLst/>
                <a:latin typeface="var(--bodyFont)"/>
                <a:ea typeface="Times New Roman" panose="02020603050405020304" pitchFamily="18" charset="0"/>
                <a:cs typeface="Helvetica" panose="020B0604020202020204" pitchFamily="34" charset="0"/>
              </a:rPr>
              <a:t>society</a:t>
            </a:r>
            <a:r>
              <a:rPr lang="es-CL" sz="1800" i="1"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i="1" kern="0" dirty="0" err="1">
                <a:solidFill>
                  <a:srgbClr val="231F20"/>
                </a:solidFill>
                <a:effectLst/>
                <a:latin typeface="var(--bodyFont)"/>
                <a:ea typeface="Times New Roman" panose="02020603050405020304" pitchFamily="18" charset="0"/>
                <a:cs typeface="Helvetica" panose="020B0604020202020204" pitchFamily="34" charset="0"/>
              </a:rPr>
              <a:t>which</a:t>
            </a:r>
            <a:r>
              <a:rPr lang="es-CL" sz="1800" i="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i="1"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i="1" kern="0" dirty="0">
                <a:solidFill>
                  <a:srgbClr val="231F20"/>
                </a:solidFill>
                <a:effectLst/>
                <a:latin typeface="var(--bodyFont)"/>
                <a:ea typeface="Times New Roman" panose="02020603050405020304" pitchFamily="18" charset="0"/>
                <a:cs typeface="Helvetica" panose="020B0604020202020204" pitchFamily="34" charset="0"/>
              </a:rPr>
              <a:t> care </a:t>
            </a:r>
            <a:r>
              <a:rPr lang="es-CL" sz="1800" i="1" kern="0" dirty="0" err="1">
                <a:solidFill>
                  <a:srgbClr val="231F20"/>
                </a:solidFill>
                <a:effectLst/>
                <a:latin typeface="var(--bodyFont)"/>
                <a:ea typeface="Times New Roman" panose="02020603050405020304" pitchFamily="18" charset="0"/>
                <a:cs typeface="Helvetica" panose="020B0604020202020204" pitchFamily="34" charset="0"/>
              </a:rPr>
              <a:t>about</a:t>
            </a:r>
            <a:r>
              <a:rPr lang="es-CL" sz="1800" i="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i="1" kern="0" dirty="0" err="1">
                <a:solidFill>
                  <a:srgbClr val="231F20"/>
                </a:solidFill>
                <a:effectLst/>
                <a:latin typeface="var(--bodyFont)"/>
                <a:ea typeface="Times New Roman" panose="02020603050405020304" pitchFamily="18" charset="0"/>
                <a:cs typeface="Helvetica" panose="020B0604020202020204" pitchFamily="34" charset="0"/>
              </a:rPr>
              <a:t>each</a:t>
            </a:r>
            <a:r>
              <a:rPr lang="es-CL" sz="1800" i="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i="1" kern="0" dirty="0" err="1">
                <a:solidFill>
                  <a:srgbClr val="231F20"/>
                </a:solidFill>
                <a:effectLst/>
                <a:latin typeface="var(--bodyFont)"/>
                <a:ea typeface="Times New Roman" panose="02020603050405020304" pitchFamily="18" charset="0"/>
                <a:cs typeface="Helvetica" panose="020B0604020202020204" pitchFamily="34" charset="0"/>
              </a:rPr>
              <a:t>other</a:t>
            </a:r>
            <a:r>
              <a:rPr lang="es-CL" sz="1800" i="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i="1" kern="0" dirty="0" err="1">
                <a:solidFill>
                  <a:srgbClr val="231F20"/>
                </a:solidFill>
                <a:effectLst/>
                <a:latin typeface="var(--bodyFont)"/>
                <a:ea typeface="Times New Roman" panose="02020603050405020304" pitchFamily="18" charset="0"/>
                <a:cs typeface="Helvetica" panose="020B0604020202020204" pitchFamily="34" charset="0"/>
              </a:rPr>
              <a:t>first</a:t>
            </a:r>
            <a:r>
              <a:rPr lang="es-CL" sz="1800" i="1"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CEO Bob 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believes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deeply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Everybody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Matters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philosophy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also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framed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hangs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like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artwork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inside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home office at Forsyth and South Brentwood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boulevards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manufacturer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packaging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equipment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locations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around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world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Ten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years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ago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Chapman test-</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drove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people-first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model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through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Great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Recession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After 40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percent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product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orders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evaporated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early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2009,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insisted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no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would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off.</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Downsizing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standard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approach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economic</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downturn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Instead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devised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plan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required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employees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whether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worked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factory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floor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corporate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office —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take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unpaid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up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four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weeks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myself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would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caring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family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do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member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family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problem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pitch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together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help</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wouldn't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take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person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bounced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back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quickly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after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recession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noted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set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earnings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record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2010,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continues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grow</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value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employees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make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profit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February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acquired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German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manufacturer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now</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owns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more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100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companies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28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countries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with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nearly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12,000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employees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determine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how</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good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model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drive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through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2008-2009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downturn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lot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flat tires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broken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chassis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Bank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America</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collapsed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General Electric has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never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recovered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premiere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companies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country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through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tremendous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validation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their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model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not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Because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designed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ours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through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period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time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dramatically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different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no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longer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operates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manufacturing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plant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St. Louis,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350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work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Clayton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offices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ranked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No. 9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St. Louis Business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Journal’s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list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city’s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Top 150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Privately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Held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Companies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75"/>
              </a:spcAft>
            </a:pP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Credit</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a:t>
            </a: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Provided</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a:t>
            </a: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by</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Barry-</a:t>
            </a: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Wehmiller</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founded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St. Louis in 1885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produce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equipment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breweries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view</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from</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top</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From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describes 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catbird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seat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Chapman’s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assistant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Diane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Osterholt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watched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goings-on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corporate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headquarters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recession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deepened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2008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stormed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winter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2009.</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our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customers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get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loans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big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equipment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going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affect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everybody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announced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program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kind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shock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disbelief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 bit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scary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thought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sure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doesn't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apply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me — 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work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CEO;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not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going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hit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level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tell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world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slows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down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emails stop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phone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calls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stop,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gets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pretty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quiet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75"/>
              </a:spcAft>
            </a:pP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Credit</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Mary </a:t>
            </a: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Delach</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Leonard | St. Louis </a:t>
            </a: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Public</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Radio</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employee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Diane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Osterholt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required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tighten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belt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right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Osterholt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husband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between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jobs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time, so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losing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weeks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income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required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belt-tightening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believes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policy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right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do.</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Because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think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fair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shows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compassion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Osterholt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joined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1990,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still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headquartered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plant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West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Florissant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Interstate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70,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watched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grow</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from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small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financially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strapped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current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status as a global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manufacturer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with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$3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billion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revenue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plants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produce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packaging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equipment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supplies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companies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like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Coca-Cola and Procter &amp; Gamble.</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Chapman has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changed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think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Mr. 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kind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epiphany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about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12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years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ago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about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world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leadership</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how</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could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really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affect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lives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every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day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b="1"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always</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been</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cyclical</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Chapman, 73, describes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evolution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ideas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leadership</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as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journey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started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1976,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took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reigns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after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father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died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founded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Thomas J. Barry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brother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in-law</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Alfred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1885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make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equipment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brewing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industry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Chapman’s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father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bought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1963.</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1980s,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began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buying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small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manufacturing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plants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struggling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turning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around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graduated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from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school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came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very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broken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$20-million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“So, 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tried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take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learned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school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fix</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100-year-old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because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banks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pulling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us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So 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off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downsize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rightsize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because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about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ready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die.’’</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Manufacturing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always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meant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dealing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with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economic</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peaks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valleys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with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no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regard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human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dignity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success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Interest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rates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up,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spend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money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Interest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rates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down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economy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improves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spend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more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money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.“So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always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cyclical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like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most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companies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cyclical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means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good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times,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rightsize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downsize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lay off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not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-so-</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good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times.’’</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started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rethinking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those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practices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after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tried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some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motivation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programs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boosted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productivity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2002,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adopted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cultural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vision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statement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called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Guiding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Principles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Leadership</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stresses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purpose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performance.</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our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fundamental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responsibility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whose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lives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invite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join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our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around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purpose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inspires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share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their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gifts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have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create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human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value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economic</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value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harmony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In 2015, 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published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Everybody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Matters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book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details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people-first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culture. He has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made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speeches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about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business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conferences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founded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leadership</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institute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teach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TEDx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Talk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subject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165,000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views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YouTube.</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b="1"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When</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economy</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turns</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down</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you</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lay off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Despite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professed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culture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caring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talk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layoffs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board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directors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met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January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2009.</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walked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boardroom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before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anything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else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our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board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members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need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lay off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Because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economy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turns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down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lay off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 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just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do.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normal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accepted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behavior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75"/>
              </a:spcAft>
            </a:pP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Credit</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Mary </a:t>
            </a: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Delach</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Leonard | St. Louis </a:t>
            </a: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Public</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Radio</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philosophy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spelled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parking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garage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Clayton.</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because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backlog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orders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thought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could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ride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downturn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Three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weeks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later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trip</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learned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customers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canceled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large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portion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those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orders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came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up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with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plan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while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sitting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alone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hotel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room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emailed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team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figure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logistics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most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part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employees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reacted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positively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plan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because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economy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such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state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worried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about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losing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their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jobs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Some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could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afford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volunteered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take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additional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unpaid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week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off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cutting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leave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time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colleagues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financial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need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amazing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act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charity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because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felt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cared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themselves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felt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wanted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help</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other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 position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do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actually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tremendous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boost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morale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Chapman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employees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kept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their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medical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insurance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allowed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schedule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their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own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took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their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time off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during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summer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2009.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temporarily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suspended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401k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program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eventually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made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up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missed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payments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b="1" kern="0" dirty="0">
                <a:solidFill>
                  <a:srgbClr val="231F20"/>
                </a:solidFill>
                <a:effectLst/>
                <a:latin typeface="var(--bodyFont)"/>
                <a:ea typeface="Times New Roman" panose="02020603050405020304" pitchFamily="18" charset="0"/>
                <a:cs typeface="Helvetica" panose="020B0604020202020204" pitchFamily="34" charset="0"/>
              </a:rPr>
              <a:t>“I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can’t</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see</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myself</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ever</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leaving</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b="1" kern="0" dirty="0" err="1">
                <a:solidFill>
                  <a:srgbClr val="231F20"/>
                </a:solidFill>
                <a:effectLst/>
                <a:latin typeface="var(--bodyFont)"/>
                <a:ea typeface="Times New Roman" panose="02020603050405020304" pitchFamily="18" charset="0"/>
                <a:cs typeface="Helvetica" panose="020B0604020202020204" pitchFamily="34" charset="0"/>
              </a:rPr>
              <a:t>this</a:t>
            </a:r>
            <a:r>
              <a:rPr lang="es-CL" sz="1800" b="1" kern="0" dirty="0">
                <a:solidFill>
                  <a:srgbClr val="231F20"/>
                </a:solidFill>
                <a:effectLst/>
                <a:latin typeface="var(--bodyFont)"/>
                <a:ea typeface="Times New Roman" panose="02020603050405020304" pitchFamily="18" charset="0"/>
                <a:cs typeface="Helvetica" panose="020B0604020202020204" pitchFamily="34" charset="0"/>
              </a:rPr>
              <a:t> place”</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Ten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years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after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recession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Ken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Hoff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47,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plan has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begun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fade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institutional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memory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Hoff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oversees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websites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set up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intranet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channel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employees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could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share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stories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while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375"/>
              </a:spcAft>
            </a:pP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Credit</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Mary </a:t>
            </a: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Delach</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Leonard | St. Louis </a:t>
            </a:r>
            <a:r>
              <a:rPr lang="es-CL" sz="1800" i="1" kern="0" dirty="0" err="1">
                <a:solidFill>
                  <a:srgbClr val="231F20"/>
                </a:solidFill>
                <a:effectLst/>
                <a:latin typeface="var(--secHlFont)"/>
                <a:ea typeface="Times New Roman" panose="02020603050405020304" pitchFamily="18" charset="0"/>
                <a:cs typeface="Helvetica" panose="020B0604020202020204" pitchFamily="34" charset="0"/>
              </a:rPr>
              <a:t>Public</a:t>
            </a:r>
            <a:r>
              <a:rPr lang="es-CL" sz="1800" i="1" kern="0" dirty="0">
                <a:solidFill>
                  <a:srgbClr val="231F20"/>
                </a:solidFill>
                <a:effectLst/>
                <a:latin typeface="var(--secHlFont)"/>
                <a:ea typeface="Times New Roman" panose="02020603050405020304" pitchFamily="18" charset="0"/>
                <a:cs typeface="Helvetica" panose="020B0604020202020204" pitchFamily="34" charset="0"/>
              </a:rPr>
              <a:t> Radio</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employee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Ken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Hoff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looked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positively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because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program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meant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everyone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would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keep</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their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jobs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Younger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employees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took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backpacking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trips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woman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got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married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Most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just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spent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more time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with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their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families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Hoff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program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game-changer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some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employees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hadn’t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bought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into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Everybody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Matters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philosophy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before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recession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used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typical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manufacturing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Hoff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“People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asking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opinion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genuinely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caring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really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kind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off a bit. And so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folks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small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groups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grumbling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saying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drink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Kool-Aid.'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program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really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first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time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saw</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begin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change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their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attitude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toward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everything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Bob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doing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in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regard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leadership</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Because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know</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kind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like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rubber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hitting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road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still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recalls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how</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positive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colleagues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"People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have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furlough</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may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have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lost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pay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four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weeks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whatever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but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still</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had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job</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when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came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back,''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Hoff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attitude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saw</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some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co-workers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was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really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great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Hoff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has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worked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Barry-</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Wehmiller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18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years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and hopes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to</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retire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from</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company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1500"/>
              </a:spcAft>
            </a:pPr>
            <a:r>
              <a:rPr lang="es-CL" sz="1800" kern="0" dirty="0">
                <a:solidFill>
                  <a:srgbClr val="231F20"/>
                </a:solidFill>
                <a:effectLst/>
                <a:latin typeface="var(--bodyFont)"/>
                <a:ea typeface="Times New Roman" panose="02020603050405020304" pitchFamily="18" charset="0"/>
                <a:cs typeface="Helvetica" panose="020B0604020202020204" pitchFamily="34" charset="0"/>
              </a:rPr>
              <a:t>“I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think</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one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reasons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why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stay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here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so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long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because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more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family</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than</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 normal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job</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he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said</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You</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know</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I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can't</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see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myself</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ever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leaving</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this</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place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or</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these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 </a:t>
            </a:r>
            <a:r>
              <a:rPr lang="es-CL" sz="1800" kern="0" dirty="0" err="1">
                <a:solidFill>
                  <a:srgbClr val="231F20"/>
                </a:solidFill>
                <a:effectLst/>
                <a:latin typeface="var(--bodyFont)"/>
                <a:ea typeface="Times New Roman" panose="02020603050405020304" pitchFamily="18" charset="0"/>
                <a:cs typeface="Helvetica" panose="020B0604020202020204" pitchFamily="34" charset="0"/>
              </a:rPr>
              <a:t>people</a:t>
            </a:r>
            <a:r>
              <a:rPr lang="es-CL" sz="1800" kern="0" dirty="0">
                <a:solidFill>
                  <a:srgbClr val="231F20"/>
                </a:solidFill>
                <a:effectLst/>
                <a:latin typeface="var(--bodyFont)"/>
                <a:ea typeface="Times New Roman" panose="02020603050405020304" pitchFamily="18" charset="0"/>
                <a:cs typeface="Helvetica" panose="020B0604020202020204" pitchFamily="34" charset="0"/>
              </a:rPr>
              <a:t>.’’</a:t>
            </a:r>
            <a:endParaRPr lang="es-CL"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A1D6EB-408C-457E-AC44-0303B5840CF4}" type="slidenum">
              <a:rPr kumimoji="0" lang="es-C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s-C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73595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5B2224-515C-C535-D1E3-0691DD6AAF5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7B30D01-D9C6-31F3-E4AB-4F2E9FB705D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AD71610-2991-71D6-8AD3-99F09C8F614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F9C4ECF-C1B2-9100-D93B-E3112B200EBC}"/>
              </a:ext>
            </a:extLst>
          </p:cNvPr>
          <p:cNvSpPr>
            <a:spLocks noGrp="1"/>
          </p:cNvSpPr>
          <p:nvPr>
            <p:ph type="sldNum" sz="quarter" idx="5"/>
          </p:nvPr>
        </p:nvSpPr>
        <p:spPr/>
        <p:txBody>
          <a:bodyPr/>
          <a:lstStyle/>
          <a:p>
            <a:fld id="{8FA1D6EB-408C-457E-AC44-0303B5840CF4}" type="slidenum">
              <a:rPr lang="es-CL" smtClean="0"/>
              <a:t>22</a:t>
            </a:fld>
            <a:endParaRPr lang="es-CL"/>
          </a:p>
        </p:txBody>
      </p:sp>
    </p:spTree>
    <p:extLst>
      <p:ext uri="{BB962C8B-B14F-4D97-AF65-F5344CB8AC3E}">
        <p14:creationId xmlns:p14="http://schemas.microsoft.com/office/powerpoint/2010/main" val="4129748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3C6895-0995-4B74-831A-53AA850315C0}"/>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a:extLst>
              <a:ext uri="{FF2B5EF4-FFF2-40B4-BE49-F238E27FC236}">
                <a16:creationId xmlns:a16="http://schemas.microsoft.com/office/drawing/2014/main" id="{B699DBFD-E9BF-431E-B985-6CD2585062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a:p>
        </p:txBody>
      </p:sp>
      <p:sp>
        <p:nvSpPr>
          <p:cNvPr id="4" name="Marcador de fecha 3">
            <a:extLst>
              <a:ext uri="{FF2B5EF4-FFF2-40B4-BE49-F238E27FC236}">
                <a16:creationId xmlns:a16="http://schemas.microsoft.com/office/drawing/2014/main" id="{ECA17AD0-1363-4D6C-B3D1-026E8894359C}"/>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ABBA9F4C-15EE-4BBE-9358-6642CF6EB694}"/>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AB5103DC-2A03-4FFE-A92B-FEAFDFE3531E}"/>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4234494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BCF977-D9C6-4BF8-B396-F410532DCBDB}"/>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EFA5B39E-7383-4D9B-97C1-97442DACB503}"/>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3968C3B2-3BC9-4ACA-87DE-08EB74D46A85}"/>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82B55F42-F23B-46D6-B714-7FACE6C266DB}"/>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289CBBA8-C89B-410C-B77C-024D2BF86850}"/>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188309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5D88EB-60E1-4EB6-8C01-062880489141}"/>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C731481A-0189-4791-BE3D-62D8AC687F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C78CFE86-43D4-4D00-9C75-B5AEA9A02EE5}"/>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13E9E093-51BA-4EAA-B81D-DACAF2FF1BCD}"/>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9BA5A665-5C0C-43D0-9A1A-095BDF14F5ED}"/>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4322013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E3A7E3-F7B7-4DA3-84D6-74797A5C2D39}"/>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D3FCA833-1E85-46CC-9271-2F6A784A302A}"/>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a:extLst>
              <a:ext uri="{FF2B5EF4-FFF2-40B4-BE49-F238E27FC236}">
                <a16:creationId xmlns:a16="http://schemas.microsoft.com/office/drawing/2014/main" id="{64A05F97-17A0-49E1-BD41-E61CA5958568}"/>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a:extLst>
              <a:ext uri="{FF2B5EF4-FFF2-40B4-BE49-F238E27FC236}">
                <a16:creationId xmlns:a16="http://schemas.microsoft.com/office/drawing/2014/main" id="{F05E7C14-7CF2-4A7E-A75A-39656792772A}"/>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6" name="Marcador de pie de página 5">
            <a:extLst>
              <a:ext uri="{FF2B5EF4-FFF2-40B4-BE49-F238E27FC236}">
                <a16:creationId xmlns:a16="http://schemas.microsoft.com/office/drawing/2014/main" id="{0B07FFBD-0A79-4C1D-AC23-381A4C8DDB48}"/>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8AF9B4C4-4BF4-4BF7-B647-412EC7E1833A}"/>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790088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CA2DB4-7A3A-40C0-B079-BA08CF314A50}"/>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D8BF8024-8BEF-4CEB-A7AB-FE632B8E66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F32F37B9-9EEC-4612-84DA-D5B635BACBDC}"/>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a:extLst>
              <a:ext uri="{FF2B5EF4-FFF2-40B4-BE49-F238E27FC236}">
                <a16:creationId xmlns:a16="http://schemas.microsoft.com/office/drawing/2014/main" id="{73E6E870-45D0-4D2B-825E-2BC60314BB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58D6BE07-1ACE-4B9A-9627-F70EF13C1797}"/>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a:extLst>
              <a:ext uri="{FF2B5EF4-FFF2-40B4-BE49-F238E27FC236}">
                <a16:creationId xmlns:a16="http://schemas.microsoft.com/office/drawing/2014/main" id="{40BF2D07-A1B2-4953-9494-3E16D3C4EC97}"/>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8" name="Marcador de pie de página 7">
            <a:extLst>
              <a:ext uri="{FF2B5EF4-FFF2-40B4-BE49-F238E27FC236}">
                <a16:creationId xmlns:a16="http://schemas.microsoft.com/office/drawing/2014/main" id="{ED8D5B69-31E2-43D7-A43E-C9E24E881F94}"/>
              </a:ext>
            </a:extLst>
          </p:cNvPr>
          <p:cNvSpPr>
            <a:spLocks noGrp="1"/>
          </p:cNvSpPr>
          <p:nvPr>
            <p:ph type="ftr" sz="quarter" idx="11"/>
          </p:nvPr>
        </p:nvSpPr>
        <p:spPr/>
        <p:txBody>
          <a:bodyPr/>
          <a:lstStyle/>
          <a:p>
            <a:endParaRPr lang="en-US"/>
          </a:p>
        </p:txBody>
      </p:sp>
      <p:sp>
        <p:nvSpPr>
          <p:cNvPr id="9" name="Marcador de número de diapositiva 8">
            <a:extLst>
              <a:ext uri="{FF2B5EF4-FFF2-40B4-BE49-F238E27FC236}">
                <a16:creationId xmlns:a16="http://schemas.microsoft.com/office/drawing/2014/main" id="{30DAA798-3568-4270-BCCD-49C76AD1CFC9}"/>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1190730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D32493-B815-4C63-B3AD-7840EF6B5061}"/>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fecha 2">
            <a:extLst>
              <a:ext uri="{FF2B5EF4-FFF2-40B4-BE49-F238E27FC236}">
                <a16:creationId xmlns:a16="http://schemas.microsoft.com/office/drawing/2014/main" id="{06E2CD99-B4BD-4AF1-AB43-06F71A69F847}"/>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4" name="Marcador de pie de página 3">
            <a:extLst>
              <a:ext uri="{FF2B5EF4-FFF2-40B4-BE49-F238E27FC236}">
                <a16:creationId xmlns:a16="http://schemas.microsoft.com/office/drawing/2014/main" id="{46728653-C13A-4F4E-AFC4-E758F4973AA1}"/>
              </a:ext>
            </a:extLst>
          </p:cNvPr>
          <p:cNvSpPr>
            <a:spLocks noGrp="1"/>
          </p:cNvSpPr>
          <p:nvPr>
            <p:ph type="ftr" sz="quarter" idx="11"/>
          </p:nvPr>
        </p:nvSpPr>
        <p:spPr/>
        <p:txBody>
          <a:bodyPr/>
          <a:lstStyle/>
          <a:p>
            <a:endParaRPr lang="en-US"/>
          </a:p>
        </p:txBody>
      </p:sp>
      <p:sp>
        <p:nvSpPr>
          <p:cNvPr id="5" name="Marcador de número de diapositiva 4">
            <a:extLst>
              <a:ext uri="{FF2B5EF4-FFF2-40B4-BE49-F238E27FC236}">
                <a16:creationId xmlns:a16="http://schemas.microsoft.com/office/drawing/2014/main" id="{D4494558-2B5E-4FEF-9B84-C8226BB003F8}"/>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152502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0B79869-82CA-42DB-8F0D-2EACDC9B4B7F}"/>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3" name="Marcador de pie de página 2">
            <a:extLst>
              <a:ext uri="{FF2B5EF4-FFF2-40B4-BE49-F238E27FC236}">
                <a16:creationId xmlns:a16="http://schemas.microsoft.com/office/drawing/2014/main" id="{C921DDC1-2B25-4176-90AF-9FA2C391FBA9}"/>
              </a:ext>
            </a:extLst>
          </p:cNvPr>
          <p:cNvSpPr>
            <a:spLocks noGrp="1"/>
          </p:cNvSpPr>
          <p:nvPr>
            <p:ph type="ftr" sz="quarter" idx="11"/>
          </p:nvPr>
        </p:nvSpPr>
        <p:spPr/>
        <p:txBody>
          <a:bodyPr/>
          <a:lstStyle/>
          <a:p>
            <a:endParaRPr lang="en-US"/>
          </a:p>
        </p:txBody>
      </p:sp>
      <p:sp>
        <p:nvSpPr>
          <p:cNvPr id="4" name="Marcador de número de diapositiva 3">
            <a:extLst>
              <a:ext uri="{FF2B5EF4-FFF2-40B4-BE49-F238E27FC236}">
                <a16:creationId xmlns:a16="http://schemas.microsoft.com/office/drawing/2014/main" id="{67EDE7C0-62B6-4589-9ACF-C9D10993E449}"/>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2027345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985081-9EA0-4FE6-AF54-03F644920D39}"/>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9927F9B1-2A53-4552-9E57-0013C0C080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a:extLst>
              <a:ext uri="{FF2B5EF4-FFF2-40B4-BE49-F238E27FC236}">
                <a16:creationId xmlns:a16="http://schemas.microsoft.com/office/drawing/2014/main" id="{F143CAFD-0422-4E2D-B391-BE846E9E60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2F35920A-B215-4E4D-969B-A954D240A20E}"/>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6" name="Marcador de pie de página 5">
            <a:extLst>
              <a:ext uri="{FF2B5EF4-FFF2-40B4-BE49-F238E27FC236}">
                <a16:creationId xmlns:a16="http://schemas.microsoft.com/office/drawing/2014/main" id="{11D9E3D0-138B-48C5-BD78-0F72949B4E7F}"/>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6DA5EDA8-C0AF-43B3-8CFB-EE240751FB0D}"/>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040027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7C877F-2E95-48DD-BA32-E68B2930FFC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a:extLst>
              <a:ext uri="{FF2B5EF4-FFF2-40B4-BE49-F238E27FC236}">
                <a16:creationId xmlns:a16="http://schemas.microsoft.com/office/drawing/2014/main" id="{C25FFE10-8F85-41D8-A478-E24C70AB58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a:extLst>
              <a:ext uri="{FF2B5EF4-FFF2-40B4-BE49-F238E27FC236}">
                <a16:creationId xmlns:a16="http://schemas.microsoft.com/office/drawing/2014/main" id="{222FEE1C-AE3D-4F39-BF5A-0AF0AF8E3F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985F125D-4DFD-4BCD-8EAD-4B7A52B9EC5D}"/>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6" name="Marcador de pie de página 5">
            <a:extLst>
              <a:ext uri="{FF2B5EF4-FFF2-40B4-BE49-F238E27FC236}">
                <a16:creationId xmlns:a16="http://schemas.microsoft.com/office/drawing/2014/main" id="{924AA48E-C8DC-4398-952B-C0CFD95528E9}"/>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F6A21E2B-B871-4AB6-AE36-C9683BF243A7}"/>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483751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1D2709-9D10-41F5-8360-81DB7AEAA7AF}"/>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texto vertical 2">
            <a:extLst>
              <a:ext uri="{FF2B5EF4-FFF2-40B4-BE49-F238E27FC236}">
                <a16:creationId xmlns:a16="http://schemas.microsoft.com/office/drawing/2014/main" id="{B6BF884A-B0F6-4856-AE74-AC58121D27F4}"/>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0B145D27-BB4D-4362-A7AA-3B600344B5A0}"/>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A8C3A265-E238-4086-B217-22B6AAC2B3CF}"/>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E097DA3B-AD28-4CA0-93FF-9C1C073DFF0A}"/>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2819768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25A46B2-3366-4327-BB5D-FC2F82FA8E76}"/>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a:extLst>
              <a:ext uri="{FF2B5EF4-FFF2-40B4-BE49-F238E27FC236}">
                <a16:creationId xmlns:a16="http://schemas.microsoft.com/office/drawing/2014/main" id="{B555E9AA-3335-4083-A24C-DEDE0DE5A6FC}"/>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53027D8F-A5F8-43C7-9CBB-2711A44966C9}"/>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04256CB7-19FE-4C59-A435-E376EF741277}"/>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9B5E36C5-CD5B-4C26-BD03-0DE1CDA52CA1}"/>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434429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master 1">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ECECF3"/>
          </a:solidFill>
          <a:ln/>
        </p:spPr>
        <p:txBody>
          <a:bodyPr/>
          <a:lstStyle/>
          <a:p>
            <a:endParaRPr lang="es-CL" sz="2400"/>
          </a:p>
        </p:txBody>
      </p:sp>
      <p:sp>
        <p:nvSpPr>
          <p:cNvPr id="3" name="Shape 1"/>
          <p:cNvSpPr/>
          <p:nvPr/>
        </p:nvSpPr>
        <p:spPr>
          <a:xfrm>
            <a:off x="0" y="0"/>
            <a:ext cx="12192000" cy="6858000"/>
          </a:xfrm>
          <a:prstGeom prst="rect">
            <a:avLst/>
          </a:prstGeom>
          <a:solidFill>
            <a:srgbClr val="FFFFFF">
              <a:alpha val="95000"/>
            </a:srgbClr>
          </a:solidFill>
          <a:ln/>
        </p:spPr>
        <p:txBody>
          <a:bodyPr/>
          <a:lstStyle/>
          <a:p>
            <a:endParaRPr lang="es-CL" sz="2400"/>
          </a:p>
        </p:txBody>
      </p:sp>
    </p:spTree>
    <p:extLst>
      <p:ext uri="{BB962C8B-B14F-4D97-AF65-F5344CB8AC3E}">
        <p14:creationId xmlns:p14="http://schemas.microsoft.com/office/powerpoint/2010/main" val="29582908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72507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4630990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6583678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23545627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25767776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16290892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31121931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9810885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24103041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3083668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36545307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Slide 1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17279191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Slide 1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28561085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Slide 1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24965201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Slide 1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16755106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lide 1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17722549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lide 1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7834351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Slide 1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7266221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Slide 1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38027064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Slide 1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3222638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Slide 2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36330578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53479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122815227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382523964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66789111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37791780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195719393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29598281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452987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68234090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30365586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5061311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lide 1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407385526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Slide 1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403699559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Slide 1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27232466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Slide 1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276842301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Slide 1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42830280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Slide 1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370517753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Slide 1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76224951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Slide 1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txBody>
          <a:bodyPr/>
          <a:lstStyle/>
          <a:p>
            <a:endParaRPr lang="es-CL" sz="1500"/>
          </a:p>
        </p:txBody>
      </p:sp>
    </p:spTree>
    <p:extLst>
      <p:ext uri="{BB962C8B-B14F-4D97-AF65-F5344CB8AC3E}">
        <p14:creationId xmlns:p14="http://schemas.microsoft.com/office/powerpoint/2010/main" val="15830554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Slide 1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157390466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Slide 2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DFA"/>
          </a:solidFill>
          <a:ln/>
        </p:spPr>
      </p:sp>
    </p:spTree>
    <p:extLst>
      <p:ext uri="{BB962C8B-B14F-4D97-AF65-F5344CB8AC3E}">
        <p14:creationId xmlns:p14="http://schemas.microsoft.com/office/powerpoint/2010/main" val="229111787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BE099F4D-3B17-4647-898E-5B06F7D95F17}" type="datetime1">
              <a:rPr lang="es-CL" smtClean="0"/>
              <a:t>26-07-26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444A55E-DD13-488C-A641-330153BDD2C2}" type="slidenum">
              <a:rPr lang="es-CL" smtClean="0"/>
              <a:pPr/>
              <a:t>‹Nº›</a:t>
            </a:fld>
            <a:endParaRPr lang="es-CL"/>
          </a:p>
        </p:txBody>
      </p:sp>
    </p:spTree>
    <p:extLst>
      <p:ext uri="{BB962C8B-B14F-4D97-AF65-F5344CB8AC3E}">
        <p14:creationId xmlns:p14="http://schemas.microsoft.com/office/powerpoint/2010/main" val="1295110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21" Type="http://schemas.openxmlformats.org/officeDocument/2006/relationships/slideLayout" Target="../slideLayouts/slideLayout33.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 Id="rId2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3" Type="http://schemas.openxmlformats.org/officeDocument/2006/relationships/slideLayout" Target="../slideLayouts/slideLayout36.xml"/><Relationship Id="rId21" Type="http://schemas.openxmlformats.org/officeDocument/2006/relationships/slideLayout" Target="../slideLayouts/slideLayout54.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slideLayout" Target="../slideLayouts/slideLayout5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23" Type="http://schemas.openxmlformats.org/officeDocument/2006/relationships/theme" Target="../theme/theme3.xml"/><Relationship Id="rId10" Type="http://schemas.openxmlformats.org/officeDocument/2006/relationships/slideLayout" Target="../slideLayouts/slideLayout43.xml"/><Relationship Id="rId19" Type="http://schemas.openxmlformats.org/officeDocument/2006/relationships/slideLayout" Target="../slideLayouts/slideLayout52.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 Id="rId22"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027A968-15C8-4270-9803-B2412A6B63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74A2B6AE-D393-4CEF-AC1E-67ADC6E10F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7A13F995-3C83-4EAF-868A-8018C08E10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902D9209-F245-427D-A012-5270FEA8F5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a:extLst>
              <a:ext uri="{FF2B5EF4-FFF2-40B4-BE49-F238E27FC236}">
                <a16:creationId xmlns:a16="http://schemas.microsoft.com/office/drawing/2014/main" id="{FA1E08A4-CECF-47B6-89AD-5F11355D09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73E7A1-2E49-48B1-BFE8-1660C52FB340}" type="slidenum">
              <a:rPr lang="en-US" smtClean="0"/>
              <a:t>‹Nº›</a:t>
            </a:fld>
            <a:endParaRPr lang="en-US"/>
          </a:p>
        </p:txBody>
      </p:sp>
    </p:spTree>
    <p:extLst>
      <p:ext uri="{BB962C8B-B14F-4D97-AF65-F5344CB8AC3E}">
        <p14:creationId xmlns:p14="http://schemas.microsoft.com/office/powerpoint/2010/main" val="42726753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58291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Lst>
  <p:hf sldNum="0" hdr="0" ftr="0" dt="0"/>
  <p:txStyles>
    <p:titleStyle>
      <a:lvl1pPr algn="ctr" defTabSz="761970" rtl="0" eaLnBrk="1" latinLnBrk="0" hangingPunct="1">
        <a:spcBef>
          <a:spcPct val="0"/>
        </a:spcBef>
        <a:buNone/>
        <a:defRPr sz="3667" kern="1200">
          <a:solidFill>
            <a:schemeClr val="tx1"/>
          </a:solidFill>
          <a:latin typeface="+mj-lt"/>
          <a:ea typeface="+mj-ea"/>
          <a:cs typeface="+mj-cs"/>
        </a:defRPr>
      </a:lvl1pPr>
    </p:titleStyle>
    <p:bodyStyle>
      <a:lvl1pPr marL="285739" indent="-285739" algn="l" defTabSz="761970" rtl="0" eaLnBrk="1" latinLnBrk="0" hangingPunct="1">
        <a:spcBef>
          <a:spcPct val="20000"/>
        </a:spcBef>
        <a:buFont typeface="Arial" pitchFamily="34" charset="0"/>
        <a:buChar char="•"/>
        <a:defRPr sz="2667" kern="1200">
          <a:solidFill>
            <a:schemeClr val="tx1"/>
          </a:solidFill>
          <a:latin typeface="+mn-lt"/>
          <a:ea typeface="+mn-ea"/>
          <a:cs typeface="+mn-cs"/>
        </a:defRPr>
      </a:lvl1pPr>
      <a:lvl2pPr marL="619100" indent="-238115" algn="l" defTabSz="761970" rtl="0" eaLnBrk="1" latinLnBrk="0" hangingPunct="1">
        <a:spcBef>
          <a:spcPct val="20000"/>
        </a:spcBef>
        <a:buFont typeface="Arial" pitchFamily="34" charset="0"/>
        <a:buChar char="–"/>
        <a:defRPr sz="2333" kern="1200">
          <a:solidFill>
            <a:schemeClr val="tx1"/>
          </a:solidFill>
          <a:latin typeface="+mn-lt"/>
          <a:ea typeface="+mn-ea"/>
          <a:cs typeface="+mn-cs"/>
        </a:defRPr>
      </a:lvl2pPr>
      <a:lvl3pPr marL="952462" indent="-190492" algn="l" defTabSz="76197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333447"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4pPr>
      <a:lvl5pPr marL="1714431"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5pPr>
      <a:lvl6pPr marL="2095416"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6pPr>
      <a:lvl7pPr marL="2476401"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7pPr>
      <a:lvl8pPr marL="2857386"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8pPr>
      <a:lvl9pPr marL="3238370"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10139776"/>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 id="2147483701" r:id="rId19"/>
    <p:sldLayoutId id="2147483702" r:id="rId20"/>
    <p:sldLayoutId id="2147483703" r:id="rId21"/>
    <p:sldLayoutId id="2147483704" r:id="rId22"/>
  </p:sldLayoutIdLst>
  <p:hf sldNum="0" hdr="0" ftr="0" dt="0"/>
  <p:txStyles>
    <p:titleStyle>
      <a:lvl1pPr algn="ctr" defTabSz="761970" rtl="0" eaLnBrk="1" latinLnBrk="0" hangingPunct="1">
        <a:spcBef>
          <a:spcPct val="0"/>
        </a:spcBef>
        <a:buNone/>
        <a:defRPr sz="3667" kern="1200">
          <a:solidFill>
            <a:schemeClr val="tx1"/>
          </a:solidFill>
          <a:latin typeface="+mj-lt"/>
          <a:ea typeface="+mj-ea"/>
          <a:cs typeface="+mj-cs"/>
        </a:defRPr>
      </a:lvl1pPr>
    </p:titleStyle>
    <p:bodyStyle>
      <a:lvl1pPr marL="285739" indent="-285739" algn="l" defTabSz="761970" rtl="0" eaLnBrk="1" latinLnBrk="0" hangingPunct="1">
        <a:spcBef>
          <a:spcPct val="20000"/>
        </a:spcBef>
        <a:buFont typeface="Arial" pitchFamily="34" charset="0"/>
        <a:buChar char="•"/>
        <a:defRPr sz="2667" kern="1200">
          <a:solidFill>
            <a:schemeClr val="tx1"/>
          </a:solidFill>
          <a:latin typeface="+mn-lt"/>
          <a:ea typeface="+mn-ea"/>
          <a:cs typeface="+mn-cs"/>
        </a:defRPr>
      </a:lvl1pPr>
      <a:lvl2pPr marL="619100" indent="-238115" algn="l" defTabSz="761970" rtl="0" eaLnBrk="1" latinLnBrk="0" hangingPunct="1">
        <a:spcBef>
          <a:spcPct val="20000"/>
        </a:spcBef>
        <a:buFont typeface="Arial" pitchFamily="34" charset="0"/>
        <a:buChar char="–"/>
        <a:defRPr sz="2333" kern="1200">
          <a:solidFill>
            <a:schemeClr val="tx1"/>
          </a:solidFill>
          <a:latin typeface="+mn-lt"/>
          <a:ea typeface="+mn-ea"/>
          <a:cs typeface="+mn-cs"/>
        </a:defRPr>
      </a:lvl2pPr>
      <a:lvl3pPr marL="952462" indent="-190492" algn="l" defTabSz="76197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333447"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4pPr>
      <a:lvl5pPr marL="1714431"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5pPr>
      <a:lvl6pPr marL="2095416"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6pPr>
      <a:lvl7pPr marL="2476401"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7pPr>
      <a:lvl8pPr marL="2857386"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8pPr>
      <a:lvl9pPr marL="3238370"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55.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A46A217-9AFE-AB43-4714-2B79998F8C0D}"/>
              </a:ext>
            </a:extLst>
          </p:cNvPr>
          <p:cNvSpPr txBox="1"/>
          <p:nvPr/>
        </p:nvSpPr>
        <p:spPr>
          <a:xfrm>
            <a:off x="5678257" y="268418"/>
            <a:ext cx="83548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CUC</a:t>
            </a:r>
            <a:endParaRPr kumimoji="0" lang="es-CL" sz="24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sp>
        <p:nvSpPr>
          <p:cNvPr id="4" name="CuadroTexto 3">
            <a:extLst>
              <a:ext uri="{FF2B5EF4-FFF2-40B4-BE49-F238E27FC236}">
                <a16:creationId xmlns:a16="http://schemas.microsoft.com/office/drawing/2014/main" id="{13391C4C-1605-6CAB-1761-EF41E77A062F}"/>
              </a:ext>
            </a:extLst>
          </p:cNvPr>
          <p:cNvSpPr txBox="1"/>
          <p:nvPr/>
        </p:nvSpPr>
        <p:spPr>
          <a:xfrm>
            <a:off x="1348988" y="1396583"/>
            <a:ext cx="9840264" cy="30469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28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ES" sz="2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¿Qué está pasando en Madrid producto del verano?</a:t>
            </a: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s-ES" sz="28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s-ES" sz="2800" b="1"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a:p>
            <a:pPr lvl="1">
              <a:defRPr/>
            </a:pPr>
            <a:endParaRPr kumimoji="0" lang="es-ES" sz="2400" i="0" u="none" strike="noStrike" kern="1200" cap="none" spc="0" normalizeH="0" baseline="0" noProof="0" dirty="0">
              <a:ln>
                <a:noFill/>
              </a:ln>
              <a:solidFill>
                <a:srgbClr val="FF0000"/>
              </a:solidFill>
              <a:effectLst/>
              <a:uLnTx/>
              <a:uFillTx/>
              <a:latin typeface="Aptos" panose="020B0004020202020204" pitchFamily="34" charset="0"/>
              <a:ea typeface="+mn-ea"/>
              <a:cs typeface="+mn-cs"/>
            </a:endParaRPr>
          </a:p>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s-ES" sz="280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Indique dos lecciones en el ámbito del liderazgo, que se pueden extraer del caso “Eye in </a:t>
            </a:r>
            <a:r>
              <a:rPr kumimoji="0" lang="es-ES" sz="2800" i="0" u="none" strike="noStrike" kern="1200" cap="none" spc="0" normalizeH="0" baseline="0" noProof="0" dirty="0" err="1">
                <a:ln>
                  <a:noFill/>
                </a:ln>
                <a:solidFill>
                  <a:prstClr val="black"/>
                </a:solidFill>
                <a:effectLst/>
                <a:uLnTx/>
                <a:uFillTx/>
                <a:latin typeface="Aptos" panose="020B0004020202020204" pitchFamily="34" charset="0"/>
                <a:ea typeface="+mn-ea"/>
                <a:cs typeface="+mn-cs"/>
              </a:rPr>
              <a:t>the</a:t>
            </a:r>
            <a:r>
              <a:rPr kumimoji="0" lang="es-ES" sz="280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 Sky”</a:t>
            </a:r>
          </a:p>
        </p:txBody>
      </p:sp>
    </p:spTree>
    <p:extLst>
      <p:ext uri="{BB962C8B-B14F-4D97-AF65-F5344CB8AC3E}">
        <p14:creationId xmlns:p14="http://schemas.microsoft.com/office/powerpoint/2010/main" val="4243409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4CB08-0AAF-7B8C-DF4A-75313930D2A9}"/>
            </a:ext>
          </a:extLst>
        </p:cNvPr>
        <p:cNvGrpSpPr/>
        <p:nvPr/>
      </p:nvGrpSpPr>
      <p:grpSpPr>
        <a:xfrm>
          <a:off x="0" y="0"/>
          <a:ext cx="0" cy="0"/>
          <a:chOff x="0" y="0"/>
          <a:chExt cx="0" cy="0"/>
        </a:xfrm>
      </p:grpSpPr>
      <p:sp>
        <p:nvSpPr>
          <p:cNvPr id="6" name="Marcador de contenido 2">
            <a:extLst>
              <a:ext uri="{FF2B5EF4-FFF2-40B4-BE49-F238E27FC236}">
                <a16:creationId xmlns:a16="http://schemas.microsoft.com/office/drawing/2014/main" id="{44EB62B2-AF7A-9962-07EC-DACB968C40CB}"/>
              </a:ext>
            </a:extLst>
          </p:cNvPr>
          <p:cNvSpPr txBox="1">
            <a:spLocks/>
          </p:cNvSpPr>
          <p:nvPr/>
        </p:nvSpPr>
        <p:spPr>
          <a:xfrm>
            <a:off x="237564" y="905435"/>
            <a:ext cx="6724890" cy="34452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buFont typeface="Arial" panose="020B0604020202020204" pitchFamily="34" charset="0"/>
              <a:buChar char="•"/>
            </a:pPr>
            <a:endParaRPr lang="es-MX" sz="1800" dirty="0">
              <a:solidFill>
                <a:srgbClr val="29588C"/>
              </a:solidFill>
              <a:latin typeface="Montserrat-Bold"/>
            </a:endParaRPr>
          </a:p>
          <a:p>
            <a:pPr algn="l"/>
            <a:endParaRPr lang="es-CL" sz="1800" dirty="0">
              <a:solidFill>
                <a:srgbClr val="29588C"/>
              </a:solidFill>
              <a:latin typeface="Montserrat-Bold"/>
            </a:endParaRPr>
          </a:p>
          <a:p>
            <a:pPr algn="l"/>
            <a:endParaRPr lang="en-US" sz="1800" dirty="0">
              <a:solidFill>
                <a:srgbClr val="29588C"/>
              </a:solidFill>
              <a:latin typeface="Montserrat-Bold"/>
            </a:endParaRPr>
          </a:p>
        </p:txBody>
      </p:sp>
      <p:pic>
        <p:nvPicPr>
          <p:cNvPr id="4" name="Imagen 3">
            <a:extLst>
              <a:ext uri="{FF2B5EF4-FFF2-40B4-BE49-F238E27FC236}">
                <a16:creationId xmlns:a16="http://schemas.microsoft.com/office/drawing/2014/main" id="{FBE9EA1C-D21A-B1BB-2E00-99DF9B457729}"/>
              </a:ext>
            </a:extLst>
          </p:cNvPr>
          <p:cNvPicPr>
            <a:picLocks noChangeAspect="1"/>
          </p:cNvPicPr>
          <p:nvPr/>
        </p:nvPicPr>
        <p:blipFill>
          <a:blip r:embed="rId3"/>
          <a:stretch>
            <a:fillRect/>
          </a:stretch>
        </p:blipFill>
        <p:spPr>
          <a:xfrm>
            <a:off x="1524000" y="1402018"/>
            <a:ext cx="9144000" cy="4053964"/>
          </a:xfrm>
          <a:prstGeom prst="rect">
            <a:avLst/>
          </a:prstGeom>
        </p:spPr>
      </p:pic>
      <p:sp>
        <p:nvSpPr>
          <p:cNvPr id="5" name="Marcador de contenido 2">
            <a:extLst>
              <a:ext uri="{FF2B5EF4-FFF2-40B4-BE49-F238E27FC236}">
                <a16:creationId xmlns:a16="http://schemas.microsoft.com/office/drawing/2014/main" id="{A7E4A81A-9078-ED32-96BF-A354A8729798}"/>
              </a:ext>
            </a:extLst>
          </p:cNvPr>
          <p:cNvSpPr txBox="1">
            <a:spLocks/>
          </p:cNvSpPr>
          <p:nvPr/>
        </p:nvSpPr>
        <p:spPr>
          <a:xfrm>
            <a:off x="2129883" y="1886949"/>
            <a:ext cx="8084634" cy="3119949"/>
          </a:xfrm>
          <a:prstGeom prst="rect">
            <a:avLst/>
          </a:prstGeom>
        </p:spPr>
        <p:txBody>
          <a:bodyPr vert="horz" lIns="68580" tIns="34290" rIns="68580" bIns="3429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l">
              <a:buNone/>
            </a:pPr>
            <a:r>
              <a:rPr lang="es-ES" sz="1900" dirty="0">
                <a:effectLst/>
                <a:latin typeface="Montserrat-Bold"/>
                <a:ea typeface="Times New Roman" panose="02020603050405020304" pitchFamily="18" charset="0"/>
              </a:rPr>
              <a:t>Resolución de problemas (su identificación) y la toma de decisiones</a:t>
            </a:r>
            <a:endParaRPr lang="es-MX" sz="2800" dirty="0">
              <a:latin typeface="Montserrat-Bold"/>
            </a:endParaRPr>
          </a:p>
          <a:p>
            <a:pPr marL="0" indent="0" algn="just" defTabSz="514350" fontAlgn="auto">
              <a:spcBef>
                <a:spcPts val="563"/>
              </a:spcBef>
              <a:spcAft>
                <a:spcPts val="0"/>
              </a:spcAft>
              <a:buClr>
                <a:srgbClr val="B71E42"/>
              </a:buClr>
              <a:buNone/>
              <a:defRPr/>
            </a:pPr>
            <a:endParaRPr lang="es-CL" sz="1600" b="1" dirty="0">
              <a:solidFill>
                <a:srgbClr val="000000"/>
              </a:solidFill>
              <a:latin typeface="Montserrat-Bold"/>
            </a:endParaRPr>
          </a:p>
          <a:p>
            <a:pPr algn="just" defTabSz="514350">
              <a:spcBef>
                <a:spcPts val="563"/>
              </a:spcBef>
              <a:buClrTx/>
              <a:defRPr/>
            </a:pPr>
            <a:r>
              <a:rPr lang="es-ES" sz="1800" dirty="0">
                <a:latin typeface="Montserrat-Bold"/>
              </a:rPr>
              <a:t>La identificación de un problema.</a:t>
            </a:r>
          </a:p>
          <a:p>
            <a:pPr algn="just" defTabSz="514350">
              <a:spcBef>
                <a:spcPts val="563"/>
              </a:spcBef>
              <a:buClrTx/>
              <a:defRPr/>
            </a:pPr>
            <a:r>
              <a:rPr lang="es-ES" sz="1800" dirty="0">
                <a:latin typeface="Montserrat-Bold"/>
              </a:rPr>
              <a:t>Los problemas y su resolución.</a:t>
            </a:r>
          </a:p>
          <a:p>
            <a:pPr algn="just" defTabSz="514350">
              <a:spcBef>
                <a:spcPts val="563"/>
              </a:spcBef>
              <a:buClrTx/>
              <a:defRPr/>
            </a:pPr>
            <a:r>
              <a:rPr lang="es-ES" sz="1800" dirty="0">
                <a:latin typeface="Montserrat-Bold"/>
              </a:rPr>
              <a:t>El trabajo en equipo.</a:t>
            </a:r>
          </a:p>
          <a:p>
            <a:pPr algn="just" defTabSz="514350">
              <a:spcBef>
                <a:spcPts val="563"/>
              </a:spcBef>
              <a:buClrTx/>
              <a:defRPr/>
            </a:pPr>
            <a:r>
              <a:rPr lang="es-ES" sz="1800" dirty="0">
                <a:latin typeface="Montserrat-Bold"/>
              </a:rPr>
              <a:t>Efectividad en la solución del problema.</a:t>
            </a:r>
          </a:p>
        </p:txBody>
      </p:sp>
    </p:spTree>
    <p:extLst>
      <p:ext uri="{BB962C8B-B14F-4D97-AF65-F5344CB8AC3E}">
        <p14:creationId xmlns:p14="http://schemas.microsoft.com/office/powerpoint/2010/main" val="32991009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258A5-F7A8-86A8-EF20-43010340A151}"/>
            </a:ext>
          </a:extLst>
        </p:cNvPr>
        <p:cNvGrpSpPr/>
        <p:nvPr/>
      </p:nvGrpSpPr>
      <p:grpSpPr>
        <a:xfrm>
          <a:off x="0" y="0"/>
          <a:ext cx="0" cy="0"/>
          <a:chOff x="0" y="0"/>
          <a:chExt cx="0" cy="0"/>
        </a:xfrm>
      </p:grpSpPr>
      <p:sp>
        <p:nvSpPr>
          <p:cNvPr id="6" name="Marcador de contenido 2">
            <a:extLst>
              <a:ext uri="{FF2B5EF4-FFF2-40B4-BE49-F238E27FC236}">
                <a16:creationId xmlns:a16="http://schemas.microsoft.com/office/drawing/2014/main" id="{0ADC2F0F-8E1F-9A50-DF84-B1233584AD4C}"/>
              </a:ext>
            </a:extLst>
          </p:cNvPr>
          <p:cNvSpPr txBox="1">
            <a:spLocks/>
          </p:cNvSpPr>
          <p:nvPr/>
        </p:nvSpPr>
        <p:spPr>
          <a:xfrm>
            <a:off x="237564" y="905435"/>
            <a:ext cx="6724890" cy="34452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buFont typeface="Arial" panose="020B0604020202020204" pitchFamily="34" charset="0"/>
              <a:buChar char="•"/>
            </a:pPr>
            <a:endParaRPr lang="es-MX" sz="1800" dirty="0">
              <a:solidFill>
                <a:srgbClr val="29588C"/>
              </a:solidFill>
              <a:latin typeface="Montserrat-Bold"/>
            </a:endParaRPr>
          </a:p>
          <a:p>
            <a:pPr algn="l"/>
            <a:endParaRPr lang="es-CL" sz="1800" dirty="0">
              <a:solidFill>
                <a:srgbClr val="29588C"/>
              </a:solidFill>
              <a:latin typeface="Montserrat-Bold"/>
            </a:endParaRPr>
          </a:p>
          <a:p>
            <a:pPr algn="l"/>
            <a:endParaRPr lang="en-US" sz="1800" dirty="0">
              <a:solidFill>
                <a:srgbClr val="29588C"/>
              </a:solidFill>
              <a:latin typeface="Montserrat-Bold"/>
            </a:endParaRPr>
          </a:p>
        </p:txBody>
      </p:sp>
      <p:pic>
        <p:nvPicPr>
          <p:cNvPr id="4" name="Imagen 3">
            <a:extLst>
              <a:ext uri="{FF2B5EF4-FFF2-40B4-BE49-F238E27FC236}">
                <a16:creationId xmlns:a16="http://schemas.microsoft.com/office/drawing/2014/main" id="{0E59B50B-5503-25A3-BBB0-E9F9ACC06D88}"/>
              </a:ext>
            </a:extLst>
          </p:cNvPr>
          <p:cNvPicPr>
            <a:picLocks noChangeAspect="1"/>
          </p:cNvPicPr>
          <p:nvPr/>
        </p:nvPicPr>
        <p:blipFill>
          <a:blip r:embed="rId3"/>
          <a:stretch>
            <a:fillRect/>
          </a:stretch>
        </p:blipFill>
        <p:spPr>
          <a:xfrm>
            <a:off x="1524000" y="1402018"/>
            <a:ext cx="9144000" cy="4053964"/>
          </a:xfrm>
          <a:prstGeom prst="rect">
            <a:avLst/>
          </a:prstGeom>
        </p:spPr>
      </p:pic>
      <p:sp>
        <p:nvSpPr>
          <p:cNvPr id="5" name="Marcador de contenido 2">
            <a:extLst>
              <a:ext uri="{FF2B5EF4-FFF2-40B4-BE49-F238E27FC236}">
                <a16:creationId xmlns:a16="http://schemas.microsoft.com/office/drawing/2014/main" id="{6B40DB8C-84AB-EFC0-2FDC-789AF51DCC89}"/>
              </a:ext>
            </a:extLst>
          </p:cNvPr>
          <p:cNvSpPr txBox="1">
            <a:spLocks/>
          </p:cNvSpPr>
          <p:nvPr/>
        </p:nvSpPr>
        <p:spPr>
          <a:xfrm>
            <a:off x="2129883" y="1886949"/>
            <a:ext cx="8084634" cy="3119949"/>
          </a:xfrm>
          <a:prstGeom prst="rect">
            <a:avLst/>
          </a:prstGeom>
        </p:spPr>
        <p:txBody>
          <a:bodyPr vert="horz" lIns="68580" tIns="34290" rIns="68580" bIns="3429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l">
              <a:buNone/>
            </a:pPr>
            <a:r>
              <a:rPr lang="es-ES" sz="1900" dirty="0">
                <a:effectLst/>
                <a:latin typeface="Montserrat-Bold"/>
                <a:ea typeface="Times New Roman" panose="02020603050405020304" pitchFamily="18" charset="0"/>
              </a:rPr>
              <a:t>Resolución de problemas (su identificación) y la toma de decisiones</a:t>
            </a:r>
            <a:endParaRPr lang="es-MX" sz="2800" dirty="0">
              <a:latin typeface="Montserrat-Bold"/>
            </a:endParaRPr>
          </a:p>
          <a:p>
            <a:pPr marL="0" indent="0" algn="just" defTabSz="514350" fontAlgn="auto">
              <a:spcBef>
                <a:spcPts val="563"/>
              </a:spcBef>
              <a:spcAft>
                <a:spcPts val="0"/>
              </a:spcAft>
              <a:buClr>
                <a:srgbClr val="B71E42"/>
              </a:buClr>
              <a:buNone/>
              <a:defRPr/>
            </a:pPr>
            <a:endParaRPr lang="es-CL" sz="1600" b="1" dirty="0">
              <a:solidFill>
                <a:srgbClr val="000000"/>
              </a:solidFill>
              <a:latin typeface="Montserrat-Bold"/>
            </a:endParaRPr>
          </a:p>
          <a:p>
            <a:pPr algn="just" defTabSz="514350">
              <a:spcBef>
                <a:spcPts val="563"/>
              </a:spcBef>
              <a:buClrTx/>
              <a:defRPr/>
            </a:pPr>
            <a:r>
              <a:rPr lang="es-ES" sz="1800" b="1" dirty="0">
                <a:latin typeface="Montserrat-Bold"/>
              </a:rPr>
              <a:t>La identificación de un problema.</a:t>
            </a:r>
          </a:p>
          <a:p>
            <a:pPr algn="just" defTabSz="514350">
              <a:spcBef>
                <a:spcPts val="563"/>
              </a:spcBef>
              <a:buClrTx/>
              <a:defRPr/>
            </a:pPr>
            <a:r>
              <a:rPr lang="es-ES" sz="1800" dirty="0">
                <a:latin typeface="Montserrat-Bold"/>
              </a:rPr>
              <a:t>Los problemas y su resolución.</a:t>
            </a:r>
          </a:p>
          <a:p>
            <a:pPr algn="just" defTabSz="514350">
              <a:spcBef>
                <a:spcPts val="563"/>
              </a:spcBef>
              <a:buClrTx/>
              <a:defRPr/>
            </a:pPr>
            <a:r>
              <a:rPr lang="es-ES" sz="1800" dirty="0">
                <a:latin typeface="Montserrat-Bold"/>
              </a:rPr>
              <a:t>El trabajo en equipo.</a:t>
            </a:r>
          </a:p>
          <a:p>
            <a:pPr algn="just" defTabSz="514350">
              <a:spcBef>
                <a:spcPts val="563"/>
              </a:spcBef>
              <a:buClrTx/>
              <a:defRPr/>
            </a:pPr>
            <a:r>
              <a:rPr lang="es-ES" sz="1800" dirty="0">
                <a:latin typeface="Montserrat-Bold"/>
              </a:rPr>
              <a:t>Efectividad en la solución del problema.</a:t>
            </a:r>
          </a:p>
        </p:txBody>
      </p:sp>
    </p:spTree>
    <p:extLst>
      <p:ext uri="{BB962C8B-B14F-4D97-AF65-F5344CB8AC3E}">
        <p14:creationId xmlns:p14="http://schemas.microsoft.com/office/powerpoint/2010/main" val="40557551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71C0F-D5A0-C76C-4A01-C384D4197C87}"/>
            </a:ext>
          </a:extLst>
        </p:cNvPr>
        <p:cNvGrpSpPr/>
        <p:nvPr/>
      </p:nvGrpSpPr>
      <p:grpSpPr>
        <a:xfrm>
          <a:off x="0" y="0"/>
          <a:ext cx="0" cy="0"/>
          <a:chOff x="0" y="0"/>
          <a:chExt cx="0" cy="0"/>
        </a:xfrm>
      </p:grpSpPr>
      <p:sp>
        <p:nvSpPr>
          <p:cNvPr id="3" name="Rectángulo: esquinas redondeadas 2">
            <a:extLst>
              <a:ext uri="{FF2B5EF4-FFF2-40B4-BE49-F238E27FC236}">
                <a16:creationId xmlns:a16="http://schemas.microsoft.com/office/drawing/2014/main" id="{D4405477-ECBF-F211-787F-F6A15280F6A7}"/>
              </a:ext>
            </a:extLst>
          </p:cNvPr>
          <p:cNvSpPr/>
          <p:nvPr/>
        </p:nvSpPr>
        <p:spPr>
          <a:xfrm>
            <a:off x="5228682" y="960779"/>
            <a:ext cx="1767840" cy="584775"/>
          </a:xfrm>
          <a:prstGeom prst="roundRect">
            <a:avLst/>
          </a:prstGeom>
          <a:gradFill flip="none" rotWithShape="1">
            <a:gsLst>
              <a:gs pos="0">
                <a:srgbClr val="0000FF"/>
              </a:gs>
              <a:gs pos="100000">
                <a:srgbClr val="543E34">
                  <a:alpha val="84000"/>
                </a:srgbClr>
              </a:gs>
            </a:gsLst>
            <a:lin ang="5400000" scaled="0"/>
            <a:tileRect/>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rPr>
              <a:t>Problema</a:t>
            </a:r>
            <a:endParaRPr kumimoji="0" lang="es-ES" sz="24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endParaRPr>
          </a:p>
        </p:txBody>
      </p:sp>
      <p:grpSp>
        <p:nvGrpSpPr>
          <p:cNvPr id="4" name="Grupo 3">
            <a:extLst>
              <a:ext uri="{FF2B5EF4-FFF2-40B4-BE49-F238E27FC236}">
                <a16:creationId xmlns:a16="http://schemas.microsoft.com/office/drawing/2014/main" id="{D395165F-E75A-CE2E-A307-273836E89994}"/>
              </a:ext>
            </a:extLst>
          </p:cNvPr>
          <p:cNvGrpSpPr/>
          <p:nvPr/>
        </p:nvGrpSpPr>
        <p:grpSpPr>
          <a:xfrm>
            <a:off x="3070317" y="2067339"/>
            <a:ext cx="2503170" cy="1904875"/>
            <a:chOff x="3070317" y="2067339"/>
            <a:chExt cx="2503170" cy="1904875"/>
          </a:xfrm>
        </p:grpSpPr>
        <p:sp>
          <p:nvSpPr>
            <p:cNvPr id="5" name="Diagrama de flujo: decisión 4">
              <a:extLst>
                <a:ext uri="{FF2B5EF4-FFF2-40B4-BE49-F238E27FC236}">
                  <a16:creationId xmlns:a16="http://schemas.microsoft.com/office/drawing/2014/main" id="{2B2D711A-E069-99E7-C21B-408C00D6E084}"/>
                </a:ext>
              </a:extLst>
            </p:cNvPr>
            <p:cNvSpPr/>
            <p:nvPr/>
          </p:nvSpPr>
          <p:spPr>
            <a:xfrm>
              <a:off x="3070317" y="2729308"/>
              <a:ext cx="2503170" cy="1242906"/>
            </a:xfrm>
            <a:prstGeom prst="flowChartDecision">
              <a:avLst/>
            </a:prstGeom>
            <a:gradFill flip="none" rotWithShape="1">
              <a:gsLst>
                <a:gs pos="0">
                  <a:srgbClr val="0000FF"/>
                </a:gs>
                <a:gs pos="100000">
                  <a:srgbClr val="543E34">
                    <a:alpha val="84000"/>
                  </a:srgbClr>
                </a:gs>
              </a:gsLst>
              <a:lin ang="5400000" scaled="0"/>
              <a:tileRect/>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rPr>
                <a:t>¿Es un problema crítico?</a:t>
              </a:r>
              <a:endParaRPr kumimoji="0" lang="es-ES"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endParaRPr>
            </a:p>
          </p:txBody>
        </p:sp>
        <p:cxnSp>
          <p:nvCxnSpPr>
            <p:cNvPr id="6" name="Conector: angular 5">
              <a:extLst>
                <a:ext uri="{FF2B5EF4-FFF2-40B4-BE49-F238E27FC236}">
                  <a16:creationId xmlns:a16="http://schemas.microsoft.com/office/drawing/2014/main" id="{36CD8A6F-55AC-97AC-B837-3D67B2BA7442}"/>
                </a:ext>
              </a:extLst>
            </p:cNvPr>
            <p:cNvCxnSpPr>
              <a:cxnSpLocks/>
              <a:stCxn id="26" idx="1"/>
              <a:endCxn id="5" idx="0"/>
            </p:cNvCxnSpPr>
            <p:nvPr/>
          </p:nvCxnSpPr>
          <p:spPr>
            <a:xfrm rot="10800000" flipV="1">
              <a:off x="4321903" y="2426506"/>
              <a:ext cx="539115" cy="302801"/>
            </a:xfrm>
            <a:prstGeom prst="bentConnector2">
              <a:avLst/>
            </a:prstGeom>
            <a:noFill/>
            <a:ln w="38100" cap="flat" cmpd="sng" algn="ctr">
              <a:solidFill>
                <a:srgbClr val="00B050"/>
              </a:solidFill>
              <a:prstDash val="solid"/>
              <a:miter lim="800000"/>
              <a:tailEnd type="triangle"/>
            </a:ln>
            <a:effectLst>
              <a:outerShdw blurRad="50800" dist="38100" dir="2700000" algn="tl" rotWithShape="0">
                <a:prstClr val="black">
                  <a:alpha val="40000"/>
                </a:prstClr>
              </a:outerShdw>
            </a:effectLst>
          </p:spPr>
        </p:cxnSp>
        <p:sp>
          <p:nvSpPr>
            <p:cNvPr id="8" name="CuadroTexto 7">
              <a:extLst>
                <a:ext uri="{FF2B5EF4-FFF2-40B4-BE49-F238E27FC236}">
                  <a16:creationId xmlns:a16="http://schemas.microsoft.com/office/drawing/2014/main" id="{378C2012-39F9-A717-29D9-2A462BEBA03C}"/>
                </a:ext>
              </a:extLst>
            </p:cNvPr>
            <p:cNvSpPr txBox="1"/>
            <p:nvPr/>
          </p:nvSpPr>
          <p:spPr>
            <a:xfrm>
              <a:off x="4376664" y="2067339"/>
              <a:ext cx="477672" cy="400110"/>
            </a:xfrm>
            <a:prstGeom prst="rect">
              <a:avLst/>
            </a:prstGeom>
            <a:noFill/>
          </p:spPr>
          <p:txBody>
            <a:bodyPr wrap="square" lIns="0" rIns="0" rtlCol="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Si</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grpSp>
        <p:nvGrpSpPr>
          <p:cNvPr id="9" name="Grupo 8">
            <a:extLst>
              <a:ext uri="{FF2B5EF4-FFF2-40B4-BE49-F238E27FC236}">
                <a16:creationId xmlns:a16="http://schemas.microsoft.com/office/drawing/2014/main" id="{B4E876D7-959B-F059-CA80-0CBD9FCB96DD}"/>
              </a:ext>
            </a:extLst>
          </p:cNvPr>
          <p:cNvGrpSpPr/>
          <p:nvPr/>
        </p:nvGrpSpPr>
        <p:grpSpPr>
          <a:xfrm>
            <a:off x="8340942" y="3006489"/>
            <a:ext cx="3156858" cy="3387324"/>
            <a:chOff x="8340942" y="3006489"/>
            <a:chExt cx="3156858" cy="3387324"/>
          </a:xfrm>
        </p:grpSpPr>
        <p:sp>
          <p:nvSpPr>
            <p:cNvPr id="10" name="CuadroTexto 9">
              <a:extLst>
                <a:ext uri="{FF2B5EF4-FFF2-40B4-BE49-F238E27FC236}">
                  <a16:creationId xmlns:a16="http://schemas.microsoft.com/office/drawing/2014/main" id="{24519412-EDC9-646E-A1A4-ADD28488C416}"/>
                </a:ext>
              </a:extLst>
            </p:cNvPr>
            <p:cNvSpPr txBox="1"/>
            <p:nvPr/>
          </p:nvSpPr>
          <p:spPr>
            <a:xfrm>
              <a:off x="8340942" y="4838145"/>
              <a:ext cx="3156858" cy="1555668"/>
            </a:xfrm>
            <a:prstGeom prst="rect">
              <a:avLst/>
            </a:prstGeom>
            <a:gradFill>
              <a:gsLst>
                <a:gs pos="0">
                  <a:srgbClr val="FF6600"/>
                </a:gs>
                <a:gs pos="100000">
                  <a:srgbClr val="543E34">
                    <a:alpha val="84000"/>
                  </a:srgbClr>
                </a:gs>
              </a:gsLst>
              <a:lin ang="5400000" scaled="0"/>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tIns="0" rIns="0" bIns="108000" rtlCol="0" anchor="ctr"/>
            <a:lstStyle>
              <a:defPPr>
                <a:defRPr lang="en-US"/>
              </a:defPPr>
              <a:lvl1pPr algn="ctr">
                <a:defRPr b="1">
                  <a:solidFill>
                    <a:schemeClr val="lt1"/>
                  </a:solidFill>
                  <a:effectLst>
                    <a:outerShdw blurRad="38100" dist="38100" dir="2700000" algn="tl">
                      <a:srgbClr val="000000">
                        <a:alpha val="43137"/>
                      </a:srgbClr>
                    </a:outerShdw>
                  </a:effectLst>
                  <a:latin typeface="Calibri" panose="020F050202020403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Un problema perverso</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t>
              </a:r>
              <a:r>
                <a:rPr kumimoji="0" lang="es-CL" sz="2000" b="1" i="0" u="none" strike="noStrike" kern="0" cap="none" spc="0" normalizeH="0" baseline="0" noProof="0" dirty="0" err="1">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Wicked</a:t>
              </a: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sng"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Actúe como Líder</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Haga preguntas</a:t>
              </a:r>
              <a:endParaRPr kumimoji="0" lang="es-ES"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cxnSp>
          <p:nvCxnSpPr>
            <p:cNvPr id="11" name="Conector: angular 10">
              <a:extLst>
                <a:ext uri="{FF2B5EF4-FFF2-40B4-BE49-F238E27FC236}">
                  <a16:creationId xmlns:a16="http://schemas.microsoft.com/office/drawing/2014/main" id="{1ACC236D-E918-0AD1-0668-D69C402EFC3E}"/>
                </a:ext>
              </a:extLst>
            </p:cNvPr>
            <p:cNvCxnSpPr>
              <a:cxnSpLocks/>
              <a:stCxn id="18" idx="3"/>
              <a:endCxn id="10" idx="0"/>
            </p:cNvCxnSpPr>
            <p:nvPr/>
          </p:nvCxnSpPr>
          <p:spPr>
            <a:xfrm>
              <a:off x="9141527" y="3350762"/>
              <a:ext cx="777844" cy="1487383"/>
            </a:xfrm>
            <a:prstGeom prst="bentConnector2">
              <a:avLst/>
            </a:prstGeom>
            <a:noFill/>
            <a:ln w="38100" cap="flat" cmpd="sng" algn="ctr">
              <a:solidFill>
                <a:srgbClr val="FF0000"/>
              </a:solidFill>
              <a:prstDash val="solid"/>
              <a:miter lim="800000"/>
              <a:tailEnd type="triangle"/>
            </a:ln>
            <a:effectLst>
              <a:outerShdw blurRad="50800" dist="38100" dir="2700000" algn="tl" rotWithShape="0">
                <a:prstClr val="black">
                  <a:alpha val="40000"/>
                </a:prstClr>
              </a:outerShdw>
            </a:effectLst>
          </p:spPr>
        </p:cxnSp>
        <p:sp>
          <p:nvSpPr>
            <p:cNvPr id="12" name="CuadroTexto 11">
              <a:extLst>
                <a:ext uri="{FF2B5EF4-FFF2-40B4-BE49-F238E27FC236}">
                  <a16:creationId xmlns:a16="http://schemas.microsoft.com/office/drawing/2014/main" id="{C665C36C-5FEA-A600-60F6-A52D88A5FAB9}"/>
                </a:ext>
              </a:extLst>
            </p:cNvPr>
            <p:cNvSpPr txBox="1"/>
            <p:nvPr/>
          </p:nvSpPr>
          <p:spPr>
            <a:xfrm>
              <a:off x="9314307" y="3006489"/>
              <a:ext cx="525754" cy="400110"/>
            </a:xfrm>
            <a:prstGeom prst="rect">
              <a:avLst/>
            </a:prstGeom>
            <a:noFill/>
          </p:spPr>
          <p:txBody>
            <a:bodyPr wrap="square" lIns="0" rIns="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No</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grpSp>
        <p:nvGrpSpPr>
          <p:cNvPr id="13" name="Grupo 12">
            <a:extLst>
              <a:ext uri="{FF2B5EF4-FFF2-40B4-BE49-F238E27FC236}">
                <a16:creationId xmlns:a16="http://schemas.microsoft.com/office/drawing/2014/main" id="{504062F3-CF13-542C-5459-08B28C287091}"/>
              </a:ext>
            </a:extLst>
          </p:cNvPr>
          <p:cNvGrpSpPr/>
          <p:nvPr/>
        </p:nvGrpSpPr>
        <p:grpSpPr>
          <a:xfrm>
            <a:off x="546266" y="3026672"/>
            <a:ext cx="3156858" cy="3367141"/>
            <a:chOff x="546266" y="3026672"/>
            <a:chExt cx="3156858" cy="3367141"/>
          </a:xfrm>
        </p:grpSpPr>
        <p:sp>
          <p:nvSpPr>
            <p:cNvPr id="14" name="CuadroTexto 13">
              <a:extLst>
                <a:ext uri="{FF2B5EF4-FFF2-40B4-BE49-F238E27FC236}">
                  <a16:creationId xmlns:a16="http://schemas.microsoft.com/office/drawing/2014/main" id="{377CC8CD-6DFB-CBB0-DAD8-7FC44DC01D34}"/>
                </a:ext>
              </a:extLst>
            </p:cNvPr>
            <p:cNvSpPr txBox="1"/>
            <p:nvPr/>
          </p:nvSpPr>
          <p:spPr>
            <a:xfrm>
              <a:off x="546266" y="4838145"/>
              <a:ext cx="3156858" cy="1555668"/>
            </a:xfrm>
            <a:prstGeom prst="rect">
              <a:avLst/>
            </a:prstGeom>
            <a:gradFill>
              <a:gsLst>
                <a:gs pos="0">
                  <a:srgbClr val="C00000"/>
                </a:gs>
                <a:gs pos="100000">
                  <a:srgbClr val="543E34">
                    <a:alpha val="84000"/>
                  </a:srgbClr>
                </a:gs>
              </a:gsLst>
              <a:lin ang="5400000" scaled="0"/>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tIns="0" rIns="0" bIns="108000" rtlCol="0" anchor="ctr"/>
            <a:lstStyle>
              <a:defPPr>
                <a:defRPr lang="en-US"/>
              </a:defPPr>
              <a:lvl1pPr algn="ctr">
                <a:defRPr b="1">
                  <a:solidFill>
                    <a:schemeClr val="lt1"/>
                  </a:solidFill>
                  <a:effectLst>
                    <a:outerShdw blurRad="38100" dist="38100" dir="2700000" algn="tl">
                      <a:srgbClr val="000000">
                        <a:alpha val="43137"/>
                      </a:srgbClr>
                    </a:outerShdw>
                  </a:effectLst>
                  <a:latin typeface="Calibri" panose="020F050202020403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Un problema crítico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t>
              </a:r>
              <a:r>
                <a:rPr kumimoji="0" lang="es-CL" sz="2000" b="1" i="0" u="none" strike="noStrike" kern="0" cap="none" spc="0" normalizeH="0" baseline="0" noProof="0" dirty="0" err="1">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Critical</a:t>
              </a: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sng"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Actúe como Jefe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Provea respuestas</a:t>
              </a:r>
              <a:endParaRPr kumimoji="0" lang="es-ES"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cxnSp>
          <p:nvCxnSpPr>
            <p:cNvPr id="15" name="Conector: angular 14">
              <a:extLst>
                <a:ext uri="{FF2B5EF4-FFF2-40B4-BE49-F238E27FC236}">
                  <a16:creationId xmlns:a16="http://schemas.microsoft.com/office/drawing/2014/main" id="{4B681F8B-B72D-5092-CAEC-B9987A537654}"/>
                </a:ext>
              </a:extLst>
            </p:cNvPr>
            <p:cNvCxnSpPr>
              <a:cxnSpLocks/>
              <a:stCxn id="5" idx="1"/>
              <a:endCxn id="14" idx="0"/>
            </p:cNvCxnSpPr>
            <p:nvPr/>
          </p:nvCxnSpPr>
          <p:spPr>
            <a:xfrm rot="10800000" flipV="1">
              <a:off x="2124695" y="3350761"/>
              <a:ext cx="945622" cy="1487384"/>
            </a:xfrm>
            <a:prstGeom prst="bentConnector2">
              <a:avLst/>
            </a:prstGeom>
            <a:noFill/>
            <a:ln w="38100" cap="flat" cmpd="sng" algn="ctr">
              <a:solidFill>
                <a:srgbClr val="00B050"/>
              </a:solidFill>
              <a:prstDash val="solid"/>
              <a:miter lim="800000"/>
              <a:tailEnd type="triangle"/>
            </a:ln>
            <a:effectLst>
              <a:outerShdw blurRad="50800" dist="38100" dir="2700000" algn="tl" rotWithShape="0">
                <a:prstClr val="black">
                  <a:alpha val="40000"/>
                </a:prstClr>
              </a:outerShdw>
            </a:effectLst>
          </p:spPr>
        </p:cxnSp>
        <p:sp>
          <p:nvSpPr>
            <p:cNvPr id="16" name="CuadroTexto 15">
              <a:extLst>
                <a:ext uri="{FF2B5EF4-FFF2-40B4-BE49-F238E27FC236}">
                  <a16:creationId xmlns:a16="http://schemas.microsoft.com/office/drawing/2014/main" id="{EAB6DA13-7CA8-E5F0-9A4D-A8807827107F}"/>
                </a:ext>
              </a:extLst>
            </p:cNvPr>
            <p:cNvSpPr txBox="1"/>
            <p:nvPr/>
          </p:nvSpPr>
          <p:spPr>
            <a:xfrm>
              <a:off x="2376614" y="3026672"/>
              <a:ext cx="477672" cy="400110"/>
            </a:xfrm>
            <a:prstGeom prst="rect">
              <a:avLst/>
            </a:prstGeom>
            <a:noFill/>
          </p:spPr>
          <p:txBody>
            <a:bodyPr wrap="square" lIns="0" rIns="0" rtlCol="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Si</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grpSp>
        <p:nvGrpSpPr>
          <p:cNvPr id="17" name="Grupo 16">
            <a:extLst>
              <a:ext uri="{FF2B5EF4-FFF2-40B4-BE49-F238E27FC236}">
                <a16:creationId xmlns:a16="http://schemas.microsoft.com/office/drawing/2014/main" id="{FE800403-104D-0193-E55D-978E7ED3145E}"/>
              </a:ext>
            </a:extLst>
          </p:cNvPr>
          <p:cNvGrpSpPr/>
          <p:nvPr/>
        </p:nvGrpSpPr>
        <p:grpSpPr>
          <a:xfrm>
            <a:off x="6638357" y="2096289"/>
            <a:ext cx="2503170" cy="1875926"/>
            <a:chOff x="6638357" y="2096289"/>
            <a:chExt cx="2503170" cy="1875926"/>
          </a:xfrm>
        </p:grpSpPr>
        <p:sp>
          <p:nvSpPr>
            <p:cNvPr id="18" name="Diagrama de flujo: decisión 17">
              <a:extLst>
                <a:ext uri="{FF2B5EF4-FFF2-40B4-BE49-F238E27FC236}">
                  <a16:creationId xmlns:a16="http://schemas.microsoft.com/office/drawing/2014/main" id="{5D24B6D1-6FBF-1DBD-F240-46A89554427F}"/>
                </a:ext>
              </a:extLst>
            </p:cNvPr>
            <p:cNvSpPr/>
            <p:nvPr/>
          </p:nvSpPr>
          <p:spPr>
            <a:xfrm>
              <a:off x="6638357" y="2729309"/>
              <a:ext cx="2503170" cy="1242906"/>
            </a:xfrm>
            <a:prstGeom prst="flowChartDecision">
              <a:avLst/>
            </a:prstGeom>
            <a:gradFill flip="none" rotWithShape="1">
              <a:gsLst>
                <a:gs pos="0">
                  <a:srgbClr val="0000FF"/>
                </a:gs>
                <a:gs pos="100000">
                  <a:srgbClr val="543E34">
                    <a:alpha val="84000"/>
                  </a:srgbClr>
                </a:gs>
              </a:gsLst>
              <a:lin ang="5400000" scaled="0"/>
              <a:tileRect/>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tIns="0" rIns="0" bIns="108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rPr>
                <a:t>¿Alguien tiene respuestas?</a:t>
              </a:r>
              <a:endParaRPr kumimoji="0" lang="es-ES"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endParaRPr>
            </a:p>
          </p:txBody>
        </p:sp>
        <p:cxnSp>
          <p:nvCxnSpPr>
            <p:cNvPr id="19" name="Conector: angular 18">
              <a:extLst>
                <a:ext uri="{FF2B5EF4-FFF2-40B4-BE49-F238E27FC236}">
                  <a16:creationId xmlns:a16="http://schemas.microsoft.com/office/drawing/2014/main" id="{6348585D-13E9-2DBD-2B73-8EFE0D98A0E4}"/>
                </a:ext>
              </a:extLst>
            </p:cNvPr>
            <p:cNvCxnSpPr>
              <a:cxnSpLocks/>
              <a:stCxn id="26" idx="3"/>
              <a:endCxn id="18" idx="0"/>
            </p:cNvCxnSpPr>
            <p:nvPr/>
          </p:nvCxnSpPr>
          <p:spPr>
            <a:xfrm>
              <a:off x="7364187" y="2426507"/>
              <a:ext cx="525755" cy="302802"/>
            </a:xfrm>
            <a:prstGeom prst="bentConnector2">
              <a:avLst/>
            </a:prstGeom>
            <a:noFill/>
            <a:ln w="38100" cap="flat" cmpd="sng" algn="ctr">
              <a:solidFill>
                <a:srgbClr val="FF0000"/>
              </a:solidFill>
              <a:prstDash val="solid"/>
              <a:miter lim="800000"/>
              <a:tailEnd type="triangle"/>
            </a:ln>
            <a:effectLst>
              <a:outerShdw blurRad="50800" dist="38100" dir="2700000" algn="tl" rotWithShape="0">
                <a:prstClr val="black">
                  <a:alpha val="40000"/>
                </a:prstClr>
              </a:outerShdw>
            </a:effectLst>
          </p:spPr>
        </p:cxnSp>
        <p:sp>
          <p:nvSpPr>
            <p:cNvPr id="20" name="CuadroTexto 19">
              <a:extLst>
                <a:ext uri="{FF2B5EF4-FFF2-40B4-BE49-F238E27FC236}">
                  <a16:creationId xmlns:a16="http://schemas.microsoft.com/office/drawing/2014/main" id="{20BB89AE-478F-C30C-783C-C8A5362D11C4}"/>
                </a:ext>
              </a:extLst>
            </p:cNvPr>
            <p:cNvSpPr txBox="1"/>
            <p:nvPr/>
          </p:nvSpPr>
          <p:spPr>
            <a:xfrm>
              <a:off x="7464225" y="2096289"/>
              <a:ext cx="525754" cy="400110"/>
            </a:xfrm>
            <a:prstGeom prst="rect">
              <a:avLst/>
            </a:prstGeom>
            <a:noFill/>
          </p:spPr>
          <p:txBody>
            <a:bodyPr wrap="square" lIns="0" rIns="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No</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grpSp>
        <p:nvGrpSpPr>
          <p:cNvPr id="21" name="Grupo 20">
            <a:extLst>
              <a:ext uri="{FF2B5EF4-FFF2-40B4-BE49-F238E27FC236}">
                <a16:creationId xmlns:a16="http://schemas.microsoft.com/office/drawing/2014/main" id="{105CE0E7-99A7-4DB4-8C69-AE96F36501FE}"/>
              </a:ext>
            </a:extLst>
          </p:cNvPr>
          <p:cNvGrpSpPr/>
          <p:nvPr/>
        </p:nvGrpSpPr>
        <p:grpSpPr>
          <a:xfrm>
            <a:off x="4321902" y="3972213"/>
            <a:ext cx="3278560" cy="2421600"/>
            <a:chOff x="4321902" y="3972213"/>
            <a:chExt cx="3278560" cy="2421600"/>
          </a:xfrm>
        </p:grpSpPr>
        <p:sp>
          <p:nvSpPr>
            <p:cNvPr id="22" name="CuadroTexto 21">
              <a:extLst>
                <a:ext uri="{FF2B5EF4-FFF2-40B4-BE49-F238E27FC236}">
                  <a16:creationId xmlns:a16="http://schemas.microsoft.com/office/drawing/2014/main" id="{CAC43257-7562-3263-78D1-E3E1BF122F73}"/>
                </a:ext>
              </a:extLst>
            </p:cNvPr>
            <p:cNvSpPr txBox="1"/>
            <p:nvPr/>
          </p:nvSpPr>
          <p:spPr>
            <a:xfrm>
              <a:off x="4443604" y="4838145"/>
              <a:ext cx="3156858" cy="1555668"/>
            </a:xfrm>
            <a:prstGeom prst="rect">
              <a:avLst/>
            </a:prstGeom>
            <a:gradFill>
              <a:gsLst>
                <a:gs pos="0">
                  <a:srgbClr val="0070C0"/>
                </a:gs>
                <a:gs pos="100000">
                  <a:srgbClr val="543E34">
                    <a:alpha val="84000"/>
                  </a:srgbClr>
                </a:gs>
              </a:gsLst>
              <a:lin ang="5400000" scaled="0"/>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tIns="0" rIns="0" bIns="108000" rtlCol="0" anchor="ctr"/>
            <a:lstStyle>
              <a:defPPr>
                <a:defRPr lang="en-US"/>
              </a:defPPr>
              <a:lvl1pPr algn="ctr">
                <a:defRPr b="1">
                  <a:solidFill>
                    <a:schemeClr val="lt1"/>
                  </a:solidFill>
                  <a:effectLst>
                    <a:outerShdw blurRad="38100" dist="38100" dir="2700000" algn="tl">
                      <a:srgbClr val="000000">
                        <a:alpha val="43137"/>
                      </a:srgbClr>
                    </a:outerShdw>
                  </a:effectLst>
                  <a:latin typeface="Calibri" panose="020F050202020403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Un problema controlado</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(Tame)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sng"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Actúe como Administrador</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Aplique los S.O.P. </a:t>
              </a:r>
              <a:endParaRPr kumimoji="0" lang="es-ES"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cxnSp>
          <p:nvCxnSpPr>
            <p:cNvPr id="23" name="Conector: angular 22">
              <a:extLst>
                <a:ext uri="{FF2B5EF4-FFF2-40B4-BE49-F238E27FC236}">
                  <a16:creationId xmlns:a16="http://schemas.microsoft.com/office/drawing/2014/main" id="{CE45F3B0-0BF1-24E1-A3CE-E6AC29693A33}"/>
                </a:ext>
              </a:extLst>
            </p:cNvPr>
            <p:cNvCxnSpPr>
              <a:cxnSpLocks/>
              <a:stCxn id="5" idx="2"/>
              <a:endCxn id="22" idx="0"/>
            </p:cNvCxnSpPr>
            <p:nvPr/>
          </p:nvCxnSpPr>
          <p:spPr>
            <a:xfrm rot="16200000" flipH="1">
              <a:off x="4739002" y="3555113"/>
              <a:ext cx="865931" cy="1700131"/>
            </a:xfrm>
            <a:prstGeom prst="bentConnector3">
              <a:avLst>
                <a:gd name="adj1" fmla="val 50000"/>
              </a:avLst>
            </a:prstGeom>
            <a:noFill/>
            <a:ln w="38100" cap="flat" cmpd="sng" algn="ctr">
              <a:solidFill>
                <a:srgbClr val="FF0000"/>
              </a:solidFill>
              <a:prstDash val="solid"/>
              <a:miter lim="800000"/>
              <a:tailEnd type="triangle"/>
            </a:ln>
            <a:effectLst>
              <a:outerShdw blurRad="50800" dist="38100" dir="2700000" algn="tl" rotWithShape="0">
                <a:prstClr val="black">
                  <a:alpha val="40000"/>
                </a:prstClr>
              </a:outerShdw>
            </a:effectLst>
          </p:spPr>
        </p:cxnSp>
        <p:sp>
          <p:nvSpPr>
            <p:cNvPr id="24" name="CuadroTexto 23">
              <a:extLst>
                <a:ext uri="{FF2B5EF4-FFF2-40B4-BE49-F238E27FC236}">
                  <a16:creationId xmlns:a16="http://schemas.microsoft.com/office/drawing/2014/main" id="{C3108CE0-CAFF-BEB7-361A-110DCD5910E9}"/>
                </a:ext>
              </a:extLst>
            </p:cNvPr>
            <p:cNvSpPr txBox="1"/>
            <p:nvPr/>
          </p:nvSpPr>
          <p:spPr>
            <a:xfrm>
              <a:off x="4321902" y="4014401"/>
              <a:ext cx="525754" cy="400110"/>
            </a:xfrm>
            <a:prstGeom prst="rect">
              <a:avLst/>
            </a:prstGeom>
            <a:noFill/>
          </p:spPr>
          <p:txBody>
            <a:bodyPr wrap="square" lIns="0" rIns="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No</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grpSp>
        <p:nvGrpSpPr>
          <p:cNvPr id="25" name="Grupo 24">
            <a:extLst>
              <a:ext uri="{FF2B5EF4-FFF2-40B4-BE49-F238E27FC236}">
                <a16:creationId xmlns:a16="http://schemas.microsoft.com/office/drawing/2014/main" id="{83B62514-6E50-C4D9-B074-DBAB269205E1}"/>
              </a:ext>
            </a:extLst>
          </p:cNvPr>
          <p:cNvGrpSpPr/>
          <p:nvPr/>
        </p:nvGrpSpPr>
        <p:grpSpPr>
          <a:xfrm>
            <a:off x="4861017" y="1545554"/>
            <a:ext cx="2503170" cy="1502406"/>
            <a:chOff x="4861017" y="1545554"/>
            <a:chExt cx="2503170" cy="1502406"/>
          </a:xfrm>
        </p:grpSpPr>
        <p:sp>
          <p:nvSpPr>
            <p:cNvPr id="26" name="Diagrama de flujo: decisión 25">
              <a:extLst>
                <a:ext uri="{FF2B5EF4-FFF2-40B4-BE49-F238E27FC236}">
                  <a16:creationId xmlns:a16="http://schemas.microsoft.com/office/drawing/2014/main" id="{910546FD-558B-BF75-BBE8-B1F95B36E672}"/>
                </a:ext>
              </a:extLst>
            </p:cNvPr>
            <p:cNvSpPr/>
            <p:nvPr/>
          </p:nvSpPr>
          <p:spPr>
            <a:xfrm>
              <a:off x="4861017" y="1805054"/>
              <a:ext cx="2503170" cy="1242906"/>
            </a:xfrm>
            <a:prstGeom prst="flowChartDecision">
              <a:avLst/>
            </a:prstGeom>
            <a:gradFill flip="none" rotWithShape="1">
              <a:gsLst>
                <a:gs pos="0">
                  <a:srgbClr val="0000FF"/>
                </a:gs>
                <a:gs pos="100000">
                  <a:srgbClr val="543E34">
                    <a:alpha val="84000"/>
                  </a:srgbClr>
                </a:gs>
              </a:gsLst>
              <a:lin ang="5400000" scaled="0"/>
              <a:tileRect/>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rPr>
                <a:t>¿Ud. tiene una solución?</a:t>
              </a:r>
              <a:endParaRPr kumimoji="0" lang="es-ES"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endParaRPr>
            </a:p>
          </p:txBody>
        </p:sp>
        <p:cxnSp>
          <p:nvCxnSpPr>
            <p:cNvPr id="27" name="Conector recto 26">
              <a:extLst>
                <a:ext uri="{FF2B5EF4-FFF2-40B4-BE49-F238E27FC236}">
                  <a16:creationId xmlns:a16="http://schemas.microsoft.com/office/drawing/2014/main" id="{4307C177-A515-9B80-124C-DB90801D058D}"/>
                </a:ext>
              </a:extLst>
            </p:cNvPr>
            <p:cNvCxnSpPr>
              <a:cxnSpLocks/>
              <a:stCxn id="3" idx="2"/>
              <a:endCxn id="26" idx="0"/>
            </p:cNvCxnSpPr>
            <p:nvPr/>
          </p:nvCxnSpPr>
          <p:spPr>
            <a:xfrm>
              <a:off x="6112602" y="1545554"/>
              <a:ext cx="0" cy="259500"/>
            </a:xfrm>
            <a:prstGeom prst="line">
              <a:avLst/>
            </a:prstGeom>
            <a:noFill/>
            <a:ln w="38100" cap="flat" cmpd="sng" algn="ctr">
              <a:solidFill>
                <a:srgbClr val="0000FF"/>
              </a:solidFill>
              <a:prstDash val="solid"/>
              <a:miter lim="800000"/>
            </a:ln>
            <a:effectLst>
              <a:outerShdw blurRad="50800" dist="38100" dir="2700000" algn="tl" rotWithShape="0">
                <a:prstClr val="black">
                  <a:alpha val="40000"/>
                </a:prstClr>
              </a:outerShdw>
            </a:effectLst>
          </p:spPr>
        </p:cxnSp>
      </p:grpSp>
      <p:grpSp>
        <p:nvGrpSpPr>
          <p:cNvPr id="29" name="Grupo 28">
            <a:extLst>
              <a:ext uri="{FF2B5EF4-FFF2-40B4-BE49-F238E27FC236}">
                <a16:creationId xmlns:a16="http://schemas.microsoft.com/office/drawing/2014/main" id="{899C957B-75E7-B54C-F19E-D440A2828F7B}"/>
              </a:ext>
            </a:extLst>
          </p:cNvPr>
          <p:cNvGrpSpPr/>
          <p:nvPr/>
        </p:nvGrpSpPr>
        <p:grpSpPr>
          <a:xfrm>
            <a:off x="5573487" y="3338671"/>
            <a:ext cx="1064870" cy="400110"/>
            <a:chOff x="5573487" y="3338671"/>
            <a:chExt cx="1064870" cy="400110"/>
          </a:xfrm>
        </p:grpSpPr>
        <p:cxnSp>
          <p:nvCxnSpPr>
            <p:cNvPr id="30" name="Conector: angular 29">
              <a:extLst>
                <a:ext uri="{FF2B5EF4-FFF2-40B4-BE49-F238E27FC236}">
                  <a16:creationId xmlns:a16="http://schemas.microsoft.com/office/drawing/2014/main" id="{C5CBFA1A-4FCE-1AA3-D789-E2F2089A95C2}"/>
                </a:ext>
              </a:extLst>
            </p:cNvPr>
            <p:cNvCxnSpPr>
              <a:cxnSpLocks/>
              <a:stCxn id="18" idx="1"/>
              <a:endCxn id="5" idx="3"/>
            </p:cNvCxnSpPr>
            <p:nvPr/>
          </p:nvCxnSpPr>
          <p:spPr>
            <a:xfrm rot="10800000">
              <a:off x="5573487" y="3350762"/>
              <a:ext cx="1064870" cy="1"/>
            </a:xfrm>
            <a:prstGeom prst="bentConnector3">
              <a:avLst>
                <a:gd name="adj1" fmla="val 50000"/>
              </a:avLst>
            </a:prstGeom>
            <a:noFill/>
            <a:ln w="38100" cap="flat" cmpd="sng" algn="ctr">
              <a:solidFill>
                <a:srgbClr val="00B050"/>
              </a:solidFill>
              <a:prstDash val="solid"/>
              <a:miter lim="800000"/>
              <a:tailEnd type="triangle"/>
            </a:ln>
            <a:effectLst>
              <a:outerShdw blurRad="50800" dist="38100" dir="2700000" algn="tl" rotWithShape="0">
                <a:prstClr val="black">
                  <a:alpha val="40000"/>
                </a:prstClr>
              </a:outerShdw>
            </a:effectLst>
          </p:spPr>
        </p:cxnSp>
        <p:sp>
          <p:nvSpPr>
            <p:cNvPr id="31" name="CuadroTexto 30">
              <a:extLst>
                <a:ext uri="{FF2B5EF4-FFF2-40B4-BE49-F238E27FC236}">
                  <a16:creationId xmlns:a16="http://schemas.microsoft.com/office/drawing/2014/main" id="{C8658418-51D9-7BC7-88AF-0267BE076037}"/>
                </a:ext>
              </a:extLst>
            </p:cNvPr>
            <p:cNvSpPr txBox="1"/>
            <p:nvPr/>
          </p:nvSpPr>
          <p:spPr>
            <a:xfrm>
              <a:off x="5909490" y="3338671"/>
              <a:ext cx="477672" cy="400110"/>
            </a:xfrm>
            <a:prstGeom prst="rect">
              <a:avLst/>
            </a:prstGeom>
            <a:noFill/>
          </p:spPr>
          <p:txBody>
            <a:bodyPr wrap="square" lIns="0" rIns="0" rtlCol="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Si</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sp>
        <p:nvSpPr>
          <p:cNvPr id="2" name="CuadroTexto 1">
            <a:extLst>
              <a:ext uri="{FF2B5EF4-FFF2-40B4-BE49-F238E27FC236}">
                <a16:creationId xmlns:a16="http://schemas.microsoft.com/office/drawing/2014/main" id="{BC1B6556-5AAE-2C5E-A0AA-F50B5B4226BB}"/>
              </a:ext>
            </a:extLst>
          </p:cNvPr>
          <p:cNvSpPr txBox="1"/>
          <p:nvPr/>
        </p:nvSpPr>
        <p:spPr>
          <a:xfrm>
            <a:off x="4348337" y="139229"/>
            <a:ext cx="3347391"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a:ln>
                  <a:noFill/>
                </a:ln>
                <a:solidFill>
                  <a:prstClr val="black"/>
                </a:solidFill>
                <a:effectLst/>
                <a:uLnTx/>
                <a:uFillTx/>
                <a:latin typeface="Montserrat-Bold"/>
                <a:ea typeface="+mn-ea"/>
                <a:cs typeface="+mn-cs"/>
              </a:rPr>
              <a:t>Tipos de problemas</a:t>
            </a:r>
            <a:endParaRPr kumimoji="0" lang="es-CL" sz="2400" b="1" i="0" u="none" strike="noStrike" kern="1200" cap="none" spc="0" normalizeH="0" baseline="0" noProof="0" dirty="0">
              <a:ln>
                <a:noFill/>
              </a:ln>
              <a:solidFill>
                <a:prstClr val="black"/>
              </a:solidFill>
              <a:effectLst/>
              <a:uLnTx/>
              <a:uFillTx/>
              <a:latin typeface="Montserrat-Bold"/>
              <a:ea typeface="+mn-ea"/>
              <a:cs typeface="+mn-cs"/>
            </a:endParaRPr>
          </a:p>
        </p:txBody>
      </p:sp>
      <p:sp>
        <p:nvSpPr>
          <p:cNvPr id="33" name="Elipse 32">
            <a:extLst>
              <a:ext uri="{FF2B5EF4-FFF2-40B4-BE49-F238E27FC236}">
                <a16:creationId xmlns:a16="http://schemas.microsoft.com/office/drawing/2014/main" id="{2CC8F9FF-DD9E-FFF7-D6FD-EC7064DB79A7}"/>
              </a:ext>
            </a:extLst>
          </p:cNvPr>
          <p:cNvSpPr/>
          <p:nvPr/>
        </p:nvSpPr>
        <p:spPr>
          <a:xfrm>
            <a:off x="3745690" y="203052"/>
            <a:ext cx="376558" cy="305596"/>
          </a:xfrm>
          <a:prstGeom prst="ellipse">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8938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7" presetClass="entr" presetSubtype="1"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ppt_x</p:attrName>
                                        </p:attrNameLst>
                                      </p:cBhvr>
                                      <p:tavLst>
                                        <p:tav tm="0">
                                          <p:val>
                                            <p:strVal val="#ppt_x"/>
                                          </p:val>
                                        </p:tav>
                                        <p:tav tm="100000">
                                          <p:val>
                                            <p:strVal val="#ppt_x"/>
                                          </p:val>
                                        </p:tav>
                                      </p:tavLst>
                                    </p:anim>
                                    <p:anim calcmode="lin" valueType="num">
                                      <p:cBhvr>
                                        <p:cTn id="12" dur="500" fill="hold"/>
                                        <p:tgtEl>
                                          <p:spTgt spid="25"/>
                                        </p:tgtEl>
                                        <p:attrNameLst>
                                          <p:attrName>ppt_y</p:attrName>
                                        </p:attrNameLst>
                                      </p:cBhvr>
                                      <p:tavLst>
                                        <p:tav tm="0">
                                          <p:val>
                                            <p:strVal val="#ppt_y-#ppt_h/2"/>
                                          </p:val>
                                        </p:tav>
                                        <p:tav tm="100000">
                                          <p:val>
                                            <p:strVal val="#ppt_y"/>
                                          </p:val>
                                        </p:tav>
                                      </p:tavLst>
                                    </p:anim>
                                    <p:anim calcmode="lin" valueType="num">
                                      <p:cBhvr>
                                        <p:cTn id="13" dur="500" fill="hold"/>
                                        <p:tgtEl>
                                          <p:spTgt spid="25"/>
                                        </p:tgtEl>
                                        <p:attrNameLst>
                                          <p:attrName>ppt_w</p:attrName>
                                        </p:attrNameLst>
                                      </p:cBhvr>
                                      <p:tavLst>
                                        <p:tav tm="0">
                                          <p:val>
                                            <p:strVal val="#ppt_w"/>
                                          </p:val>
                                        </p:tav>
                                        <p:tav tm="100000">
                                          <p:val>
                                            <p:strVal val="#ppt_w"/>
                                          </p:val>
                                        </p:tav>
                                      </p:tavLst>
                                    </p:anim>
                                    <p:anim calcmode="lin" valueType="num">
                                      <p:cBhvr>
                                        <p:cTn id="14" dur="500" fill="hold"/>
                                        <p:tgtEl>
                                          <p:spTgt spid="25"/>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17" presetClass="entr" presetSubtype="1"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ppt_x</p:attrName>
                                        </p:attrNameLst>
                                      </p:cBhvr>
                                      <p:tavLst>
                                        <p:tav tm="0">
                                          <p:val>
                                            <p:strVal val="#ppt_x"/>
                                          </p:val>
                                        </p:tav>
                                        <p:tav tm="100000">
                                          <p:val>
                                            <p:strVal val="#ppt_x"/>
                                          </p:val>
                                        </p:tav>
                                      </p:tavLst>
                                    </p:anim>
                                    <p:anim calcmode="lin" valueType="num">
                                      <p:cBhvr>
                                        <p:cTn id="28" dur="500" fill="hold"/>
                                        <p:tgtEl>
                                          <p:spTgt spid="21"/>
                                        </p:tgtEl>
                                        <p:attrNameLst>
                                          <p:attrName>ppt_y</p:attrName>
                                        </p:attrNameLst>
                                      </p:cBhvr>
                                      <p:tavLst>
                                        <p:tav tm="0">
                                          <p:val>
                                            <p:strVal val="#ppt_y-#ppt_h/2"/>
                                          </p:val>
                                        </p:tav>
                                        <p:tav tm="100000">
                                          <p:val>
                                            <p:strVal val="#ppt_y"/>
                                          </p:val>
                                        </p:tav>
                                      </p:tavLst>
                                    </p:anim>
                                    <p:anim calcmode="lin" valueType="num">
                                      <p:cBhvr>
                                        <p:cTn id="29" dur="500" fill="hold"/>
                                        <p:tgtEl>
                                          <p:spTgt spid="21"/>
                                        </p:tgtEl>
                                        <p:attrNameLst>
                                          <p:attrName>ppt_w</p:attrName>
                                        </p:attrNameLst>
                                      </p:cBhvr>
                                      <p:tavLst>
                                        <p:tav tm="0">
                                          <p:val>
                                            <p:strVal val="#ppt_w"/>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7" presetClass="entr" presetSubtype="1"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ppt_x</p:attrName>
                                        </p:attrNameLst>
                                      </p:cBhvr>
                                      <p:tavLst>
                                        <p:tav tm="0">
                                          <p:val>
                                            <p:strVal val="#ppt_x"/>
                                          </p:val>
                                        </p:tav>
                                        <p:tav tm="100000">
                                          <p:val>
                                            <p:strVal val="#ppt_x"/>
                                          </p:val>
                                        </p:tav>
                                      </p:tavLst>
                                    </p:anim>
                                    <p:anim calcmode="lin" valueType="num">
                                      <p:cBhvr>
                                        <p:cTn id="36" dur="500" fill="hold"/>
                                        <p:tgtEl>
                                          <p:spTgt spid="13"/>
                                        </p:tgtEl>
                                        <p:attrNameLst>
                                          <p:attrName>ppt_y</p:attrName>
                                        </p:attrNameLst>
                                      </p:cBhvr>
                                      <p:tavLst>
                                        <p:tav tm="0">
                                          <p:val>
                                            <p:strVal val="#ppt_y-#ppt_h/2"/>
                                          </p:val>
                                        </p:tav>
                                        <p:tav tm="100000">
                                          <p:val>
                                            <p:strVal val="#ppt_y"/>
                                          </p:val>
                                        </p:tav>
                                      </p:tavLst>
                                    </p:anim>
                                    <p:anim calcmode="lin" valueType="num">
                                      <p:cBhvr>
                                        <p:cTn id="37" dur="500" fill="hold"/>
                                        <p:tgtEl>
                                          <p:spTgt spid="13"/>
                                        </p:tgtEl>
                                        <p:attrNameLst>
                                          <p:attrName>ppt_w</p:attrName>
                                        </p:attrNameLst>
                                      </p:cBhvr>
                                      <p:tavLst>
                                        <p:tav tm="0">
                                          <p:val>
                                            <p:strVal val="#ppt_w"/>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7" presetClass="entr" presetSubtype="1"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ppt_x</p:attrName>
                                        </p:attrNameLst>
                                      </p:cBhvr>
                                      <p:tavLst>
                                        <p:tav tm="0">
                                          <p:val>
                                            <p:strVal val="#ppt_x"/>
                                          </p:val>
                                        </p:tav>
                                        <p:tav tm="100000">
                                          <p:val>
                                            <p:strVal val="#ppt_x"/>
                                          </p:val>
                                        </p:tav>
                                      </p:tavLst>
                                    </p:anim>
                                    <p:anim calcmode="lin" valueType="num">
                                      <p:cBhvr>
                                        <p:cTn id="44" dur="500" fill="hold"/>
                                        <p:tgtEl>
                                          <p:spTgt spid="17"/>
                                        </p:tgtEl>
                                        <p:attrNameLst>
                                          <p:attrName>ppt_y</p:attrName>
                                        </p:attrNameLst>
                                      </p:cBhvr>
                                      <p:tavLst>
                                        <p:tav tm="0">
                                          <p:val>
                                            <p:strVal val="#ppt_y-#ppt_h/2"/>
                                          </p:val>
                                        </p:tav>
                                        <p:tav tm="100000">
                                          <p:val>
                                            <p:strVal val="#ppt_y"/>
                                          </p:val>
                                        </p:tav>
                                      </p:tavLst>
                                    </p:anim>
                                    <p:anim calcmode="lin" valueType="num">
                                      <p:cBhvr>
                                        <p:cTn id="45" dur="500" fill="hold"/>
                                        <p:tgtEl>
                                          <p:spTgt spid="17"/>
                                        </p:tgtEl>
                                        <p:attrNameLst>
                                          <p:attrName>ppt_w</p:attrName>
                                        </p:attrNameLst>
                                      </p:cBhvr>
                                      <p:tavLst>
                                        <p:tav tm="0">
                                          <p:val>
                                            <p:strVal val="#ppt_w"/>
                                          </p:val>
                                        </p:tav>
                                        <p:tav tm="100000">
                                          <p:val>
                                            <p:strVal val="#ppt_w"/>
                                          </p:val>
                                        </p:tav>
                                      </p:tavLst>
                                    </p:anim>
                                    <p:anim calcmode="lin" valueType="num">
                                      <p:cBhvr>
                                        <p:cTn id="46" dur="500" fill="hold"/>
                                        <p:tgtEl>
                                          <p:spTgt spid="17"/>
                                        </p:tgtEl>
                                        <p:attrNameLst>
                                          <p:attrName>ppt_h</p:attrName>
                                        </p:attrNameLst>
                                      </p:cBhvr>
                                      <p:tavLst>
                                        <p:tav tm="0">
                                          <p:val>
                                            <p:fltVal val="0"/>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17" presetClass="entr" presetSubtype="2" fill="hold"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p:cTn id="51" dur="500" fill="hold"/>
                                        <p:tgtEl>
                                          <p:spTgt spid="29"/>
                                        </p:tgtEl>
                                        <p:attrNameLst>
                                          <p:attrName>ppt_x</p:attrName>
                                        </p:attrNameLst>
                                      </p:cBhvr>
                                      <p:tavLst>
                                        <p:tav tm="0">
                                          <p:val>
                                            <p:strVal val="#ppt_x+#ppt_w/2"/>
                                          </p:val>
                                        </p:tav>
                                        <p:tav tm="100000">
                                          <p:val>
                                            <p:strVal val="#ppt_x"/>
                                          </p:val>
                                        </p:tav>
                                      </p:tavLst>
                                    </p:anim>
                                    <p:anim calcmode="lin" valueType="num">
                                      <p:cBhvr>
                                        <p:cTn id="52" dur="500" fill="hold"/>
                                        <p:tgtEl>
                                          <p:spTgt spid="29"/>
                                        </p:tgtEl>
                                        <p:attrNameLst>
                                          <p:attrName>ppt_y</p:attrName>
                                        </p:attrNameLst>
                                      </p:cBhvr>
                                      <p:tavLst>
                                        <p:tav tm="0">
                                          <p:val>
                                            <p:strVal val="#ppt_y"/>
                                          </p:val>
                                        </p:tav>
                                        <p:tav tm="100000">
                                          <p:val>
                                            <p:strVal val="#ppt_y"/>
                                          </p:val>
                                        </p:tav>
                                      </p:tavLst>
                                    </p:anim>
                                    <p:anim calcmode="lin" valueType="num">
                                      <p:cBhvr>
                                        <p:cTn id="53" dur="500" fill="hold"/>
                                        <p:tgtEl>
                                          <p:spTgt spid="29"/>
                                        </p:tgtEl>
                                        <p:attrNameLst>
                                          <p:attrName>ppt_w</p:attrName>
                                        </p:attrNameLst>
                                      </p:cBhvr>
                                      <p:tavLst>
                                        <p:tav tm="0">
                                          <p:val>
                                            <p:fltVal val="0"/>
                                          </p:val>
                                        </p:tav>
                                        <p:tav tm="100000">
                                          <p:val>
                                            <p:strVal val="#ppt_w"/>
                                          </p:val>
                                        </p:tav>
                                      </p:tavLst>
                                    </p:anim>
                                    <p:anim calcmode="lin" valueType="num">
                                      <p:cBhvr>
                                        <p:cTn id="54" dur="500" fill="hold"/>
                                        <p:tgtEl>
                                          <p:spTgt spid="29"/>
                                        </p:tgtEl>
                                        <p:attrNameLst>
                                          <p:attrName>ppt_h</p:attrName>
                                        </p:attrNameLst>
                                      </p:cBhvr>
                                      <p:tavLst>
                                        <p:tav tm="0">
                                          <p:val>
                                            <p:strVal val="#ppt_h"/>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17" presetClass="entr" presetSubtype="1" fill="hold" nodeType="click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500" fill="hold"/>
                                        <p:tgtEl>
                                          <p:spTgt spid="9"/>
                                        </p:tgtEl>
                                        <p:attrNameLst>
                                          <p:attrName>ppt_x</p:attrName>
                                        </p:attrNameLst>
                                      </p:cBhvr>
                                      <p:tavLst>
                                        <p:tav tm="0">
                                          <p:val>
                                            <p:strVal val="#ppt_x"/>
                                          </p:val>
                                        </p:tav>
                                        <p:tav tm="100000">
                                          <p:val>
                                            <p:strVal val="#ppt_x"/>
                                          </p:val>
                                        </p:tav>
                                      </p:tavLst>
                                    </p:anim>
                                    <p:anim calcmode="lin" valueType="num">
                                      <p:cBhvr>
                                        <p:cTn id="60" dur="500" fill="hold"/>
                                        <p:tgtEl>
                                          <p:spTgt spid="9"/>
                                        </p:tgtEl>
                                        <p:attrNameLst>
                                          <p:attrName>ppt_y</p:attrName>
                                        </p:attrNameLst>
                                      </p:cBhvr>
                                      <p:tavLst>
                                        <p:tav tm="0">
                                          <p:val>
                                            <p:strVal val="#ppt_y-#ppt_h/2"/>
                                          </p:val>
                                        </p:tav>
                                        <p:tav tm="100000">
                                          <p:val>
                                            <p:strVal val="#ppt_y"/>
                                          </p:val>
                                        </p:tav>
                                      </p:tavLst>
                                    </p:anim>
                                    <p:anim calcmode="lin" valueType="num">
                                      <p:cBhvr>
                                        <p:cTn id="61" dur="500" fill="hold"/>
                                        <p:tgtEl>
                                          <p:spTgt spid="9"/>
                                        </p:tgtEl>
                                        <p:attrNameLst>
                                          <p:attrName>ppt_w</p:attrName>
                                        </p:attrNameLst>
                                      </p:cBhvr>
                                      <p:tavLst>
                                        <p:tav tm="0">
                                          <p:val>
                                            <p:strVal val="#ppt_w"/>
                                          </p:val>
                                        </p:tav>
                                        <p:tav tm="100000">
                                          <p:val>
                                            <p:strVal val="#ppt_w"/>
                                          </p:val>
                                        </p:tav>
                                      </p:tavLst>
                                    </p:anim>
                                    <p:anim calcmode="lin" valueType="num">
                                      <p:cBhvr>
                                        <p:cTn id="62" dur="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71C0F-D5A0-C76C-4A01-C384D4197C87}"/>
            </a:ext>
          </a:extLst>
        </p:cNvPr>
        <p:cNvGrpSpPr/>
        <p:nvPr/>
      </p:nvGrpSpPr>
      <p:grpSpPr>
        <a:xfrm>
          <a:off x="0" y="0"/>
          <a:ext cx="0" cy="0"/>
          <a:chOff x="0" y="0"/>
          <a:chExt cx="0" cy="0"/>
        </a:xfrm>
      </p:grpSpPr>
      <p:sp>
        <p:nvSpPr>
          <p:cNvPr id="24" name="Elipse 23">
            <a:extLst>
              <a:ext uri="{FF2B5EF4-FFF2-40B4-BE49-F238E27FC236}">
                <a16:creationId xmlns:a16="http://schemas.microsoft.com/office/drawing/2014/main" id="{77E05C0F-6516-B727-1966-3054C4D679E9}"/>
              </a:ext>
            </a:extLst>
          </p:cNvPr>
          <p:cNvSpPr/>
          <p:nvPr/>
        </p:nvSpPr>
        <p:spPr>
          <a:xfrm>
            <a:off x="1606449" y="2440353"/>
            <a:ext cx="1727301" cy="1542197"/>
          </a:xfrm>
          <a:prstGeom prst="ellipse">
            <a:avLst/>
          </a:prstGeom>
          <a:solidFill>
            <a:srgbClr val="002060"/>
          </a:solidFill>
          <a:ln w="12700" cap="flat" cmpd="sng" algn="ctr">
            <a:solidFill>
              <a:srgbClr val="543E34">
                <a:lumMod val="95000"/>
                <a:lumOff val="5000"/>
              </a:srgbClr>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Montserrat-Bold"/>
                <a:ea typeface="+mn-ea"/>
                <a:cs typeface="+mn-cs"/>
              </a:rPr>
              <a:t>Problema perverso </a:t>
            </a:r>
            <a:endParaRPr kumimoji="0" lang="es-ES"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Montserrat-Bold"/>
              <a:ea typeface="+mn-ea"/>
              <a:cs typeface="+mn-cs"/>
            </a:endParaRPr>
          </a:p>
        </p:txBody>
      </p:sp>
      <p:sp>
        <p:nvSpPr>
          <p:cNvPr id="25" name="CuadroTexto 24">
            <a:extLst>
              <a:ext uri="{FF2B5EF4-FFF2-40B4-BE49-F238E27FC236}">
                <a16:creationId xmlns:a16="http://schemas.microsoft.com/office/drawing/2014/main" id="{4D2D441F-C65C-FC1C-E168-644C57647857}"/>
              </a:ext>
            </a:extLst>
          </p:cNvPr>
          <p:cNvSpPr txBox="1"/>
          <p:nvPr/>
        </p:nvSpPr>
        <p:spPr>
          <a:xfrm>
            <a:off x="3232791" y="452037"/>
            <a:ext cx="5711184" cy="369332"/>
          </a:xfrm>
          <a:prstGeom prst="rect">
            <a:avLst/>
          </a:prstGeom>
          <a:gradFill flip="none" rotWithShape="1">
            <a:gsLst>
              <a:gs pos="0">
                <a:srgbClr val="DCD6EA"/>
              </a:gs>
              <a:gs pos="88000">
                <a:srgbClr val="A09D79">
                  <a:lumMod val="60000"/>
                  <a:lumOff val="40000"/>
                </a:srgbClr>
              </a:gs>
            </a:gsLst>
            <a:lin ang="0" scaled="1"/>
            <a:tileRect/>
          </a:gradFill>
          <a:effectLst>
            <a:outerShdw blurRad="50800" dist="38100" dir="2700000" algn="tl" rotWithShape="0">
              <a:prstClr val="black">
                <a:alpha val="40000"/>
              </a:prstClr>
            </a:outerShdw>
          </a:effectLst>
        </p:spPr>
        <p:txBody>
          <a:bodyPr wrap="square" rtlCol="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800" b="0" i="0" u="none" strike="noStrike" kern="0" cap="none" spc="0" normalizeH="0" baseline="0" noProof="0" dirty="0">
                <a:ln>
                  <a:noFill/>
                </a:ln>
                <a:solidFill>
                  <a:srgbClr val="543E34"/>
                </a:solidFill>
                <a:effectLst/>
                <a:uLnTx/>
                <a:uFillTx/>
                <a:latin typeface="Montserrat-Bold"/>
                <a:ea typeface="+mn-ea"/>
                <a:cs typeface="+mn-cs"/>
              </a:rPr>
              <a:t>Data e información contradictoria o incompleta</a:t>
            </a:r>
            <a:endParaRPr kumimoji="0" lang="es-ES" sz="1800" b="0" i="0" u="none" strike="noStrike" kern="0" cap="none" spc="0" normalizeH="0" baseline="0" noProof="0" dirty="0">
              <a:ln>
                <a:noFill/>
              </a:ln>
              <a:solidFill>
                <a:srgbClr val="543E34"/>
              </a:solidFill>
              <a:effectLst/>
              <a:uLnTx/>
              <a:uFillTx/>
              <a:latin typeface="Montserrat-Bold"/>
              <a:ea typeface="+mn-ea"/>
              <a:cs typeface="+mn-cs"/>
            </a:endParaRPr>
          </a:p>
        </p:txBody>
      </p:sp>
      <p:sp>
        <p:nvSpPr>
          <p:cNvPr id="26" name="CuadroTexto 25">
            <a:extLst>
              <a:ext uri="{FF2B5EF4-FFF2-40B4-BE49-F238E27FC236}">
                <a16:creationId xmlns:a16="http://schemas.microsoft.com/office/drawing/2014/main" id="{7F6679EE-DB5B-C529-2F45-7B47418C36A9}"/>
              </a:ext>
            </a:extLst>
          </p:cNvPr>
          <p:cNvSpPr txBox="1"/>
          <p:nvPr/>
        </p:nvSpPr>
        <p:spPr>
          <a:xfrm>
            <a:off x="3478460" y="1090170"/>
            <a:ext cx="5465515" cy="369332"/>
          </a:xfrm>
          <a:prstGeom prst="rect">
            <a:avLst/>
          </a:prstGeom>
          <a:gradFill flip="none" rotWithShape="1">
            <a:gsLst>
              <a:gs pos="0">
                <a:srgbClr val="DCD6EA"/>
              </a:gs>
              <a:gs pos="88000">
                <a:srgbClr val="A09D79">
                  <a:lumMod val="60000"/>
                  <a:lumOff val="40000"/>
                </a:srgbClr>
              </a:gs>
            </a:gsLst>
            <a:lin ang="0" scaled="1"/>
            <a:tileRect/>
          </a:gradFill>
          <a:effectLst>
            <a:outerShdw blurRad="50800" dist="38100" dir="2700000" algn="tl" rotWithShape="0">
              <a:prstClr val="black">
                <a:alpha val="40000"/>
              </a:prstClr>
            </a:outerShdw>
          </a:effectLst>
        </p:spPr>
        <p:txBody>
          <a:bodyPr wrap="square" rtlCol="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800" b="0" i="0" u="none" strike="noStrike" kern="0" cap="none" spc="0" normalizeH="0" baseline="0" noProof="0" dirty="0">
                <a:ln>
                  <a:noFill/>
                </a:ln>
                <a:solidFill>
                  <a:srgbClr val="543E34"/>
                </a:solidFill>
                <a:effectLst/>
                <a:uLnTx/>
                <a:uFillTx/>
                <a:latin typeface="Montserrat-Bold"/>
                <a:ea typeface="+mn-ea"/>
                <a:cs typeface="+mn-cs"/>
              </a:rPr>
              <a:t>No hay un horizonte de duración definido</a:t>
            </a:r>
            <a:endParaRPr kumimoji="0" lang="es-ES" sz="1800" b="0" i="0" u="none" strike="noStrike" kern="0" cap="none" spc="0" normalizeH="0" baseline="0" noProof="0" dirty="0">
              <a:ln>
                <a:noFill/>
              </a:ln>
              <a:solidFill>
                <a:srgbClr val="543E34"/>
              </a:solidFill>
              <a:effectLst/>
              <a:uLnTx/>
              <a:uFillTx/>
              <a:latin typeface="Montserrat-Bold"/>
              <a:ea typeface="+mn-ea"/>
              <a:cs typeface="+mn-cs"/>
            </a:endParaRPr>
          </a:p>
        </p:txBody>
      </p:sp>
      <p:sp>
        <p:nvSpPr>
          <p:cNvPr id="27" name="CuadroTexto 26">
            <a:extLst>
              <a:ext uri="{FF2B5EF4-FFF2-40B4-BE49-F238E27FC236}">
                <a16:creationId xmlns:a16="http://schemas.microsoft.com/office/drawing/2014/main" id="{E75DD9FF-5519-2DFD-F7CC-D51EE3609CAC}"/>
              </a:ext>
            </a:extLst>
          </p:cNvPr>
          <p:cNvSpPr txBox="1"/>
          <p:nvPr/>
        </p:nvSpPr>
        <p:spPr>
          <a:xfrm>
            <a:off x="3587639" y="1728303"/>
            <a:ext cx="5356336" cy="369332"/>
          </a:xfrm>
          <a:prstGeom prst="rect">
            <a:avLst/>
          </a:prstGeom>
          <a:gradFill flip="none" rotWithShape="1">
            <a:gsLst>
              <a:gs pos="0">
                <a:srgbClr val="DCD6EA"/>
              </a:gs>
              <a:gs pos="88000">
                <a:srgbClr val="A09D79">
                  <a:lumMod val="60000"/>
                  <a:lumOff val="40000"/>
                </a:srgbClr>
              </a:gs>
            </a:gsLst>
            <a:lin ang="0" scaled="1"/>
            <a:tileRect/>
          </a:gradFill>
          <a:effectLst>
            <a:outerShdw blurRad="50800" dist="38100" dir="2700000" algn="tl" rotWithShape="0">
              <a:prstClr val="black">
                <a:alpha val="40000"/>
              </a:prstClr>
            </a:outerShdw>
          </a:effectLst>
        </p:spPr>
        <p:txBody>
          <a:bodyPr wrap="square" rtlCol="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800" b="0" i="0" u="none" strike="noStrike" kern="0" cap="none" spc="0" normalizeH="0" baseline="0" noProof="0" dirty="0">
                <a:ln>
                  <a:noFill/>
                </a:ln>
                <a:solidFill>
                  <a:srgbClr val="543E34"/>
                </a:solidFill>
                <a:effectLst/>
                <a:uLnTx/>
                <a:uFillTx/>
                <a:latin typeface="Montserrat-Bold"/>
                <a:ea typeface="+mn-ea"/>
                <a:cs typeface="+mn-cs"/>
              </a:rPr>
              <a:t>Múltiples actores involucrados</a:t>
            </a:r>
            <a:endParaRPr kumimoji="0" lang="es-ES" sz="1800" b="0" i="0" u="none" strike="noStrike" kern="0" cap="none" spc="0" normalizeH="0" baseline="0" noProof="0" dirty="0">
              <a:ln>
                <a:noFill/>
              </a:ln>
              <a:solidFill>
                <a:srgbClr val="543E34"/>
              </a:solidFill>
              <a:effectLst/>
              <a:uLnTx/>
              <a:uFillTx/>
              <a:latin typeface="Montserrat-Bold"/>
              <a:ea typeface="+mn-ea"/>
              <a:cs typeface="+mn-cs"/>
            </a:endParaRPr>
          </a:p>
        </p:txBody>
      </p:sp>
      <p:sp>
        <p:nvSpPr>
          <p:cNvPr id="28" name="CuadroTexto 27">
            <a:extLst>
              <a:ext uri="{FF2B5EF4-FFF2-40B4-BE49-F238E27FC236}">
                <a16:creationId xmlns:a16="http://schemas.microsoft.com/office/drawing/2014/main" id="{9ABA8AF3-4C08-788B-523F-66B646FC4477}"/>
              </a:ext>
            </a:extLst>
          </p:cNvPr>
          <p:cNvSpPr txBox="1"/>
          <p:nvPr/>
        </p:nvSpPr>
        <p:spPr>
          <a:xfrm>
            <a:off x="3607620" y="4903642"/>
            <a:ext cx="5356336" cy="369332"/>
          </a:xfrm>
          <a:prstGeom prst="rect">
            <a:avLst/>
          </a:prstGeom>
          <a:gradFill flip="none" rotWithShape="1">
            <a:gsLst>
              <a:gs pos="0">
                <a:srgbClr val="DCD6EA"/>
              </a:gs>
              <a:gs pos="88000">
                <a:srgbClr val="A09D79">
                  <a:lumMod val="60000"/>
                  <a:lumOff val="40000"/>
                </a:srgbClr>
              </a:gs>
            </a:gsLst>
            <a:lin ang="0" scaled="1"/>
            <a:tileRect/>
          </a:gradFill>
          <a:effectLst>
            <a:outerShdw blurRad="50800" dist="38100" dir="2700000" algn="tl" rotWithShape="0">
              <a:prstClr val="black">
                <a:alpha val="40000"/>
              </a:prstClr>
            </a:outerShdw>
          </a:effectLst>
        </p:spPr>
        <p:txBody>
          <a:bodyPr wrap="square" rtlCol="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800" b="0" i="0" u="none" strike="noStrike" kern="0" cap="none" spc="0" normalizeH="0" baseline="0" noProof="0" dirty="0">
                <a:ln>
                  <a:noFill/>
                </a:ln>
                <a:solidFill>
                  <a:srgbClr val="543E34"/>
                </a:solidFill>
                <a:effectLst/>
                <a:uLnTx/>
                <a:uFillTx/>
                <a:latin typeface="Montserrat-Bold"/>
                <a:ea typeface="+mn-ea"/>
                <a:cs typeface="+mn-cs"/>
              </a:rPr>
              <a:t>Soluciones son altamente costosas</a:t>
            </a:r>
            <a:endParaRPr kumimoji="0" lang="es-ES" sz="1800" b="0" i="0" u="none" strike="noStrike" kern="0" cap="none" spc="0" normalizeH="0" baseline="0" noProof="0" dirty="0">
              <a:ln>
                <a:noFill/>
              </a:ln>
              <a:solidFill>
                <a:srgbClr val="543E34"/>
              </a:solidFill>
              <a:effectLst/>
              <a:uLnTx/>
              <a:uFillTx/>
              <a:latin typeface="Montserrat-Bold"/>
              <a:ea typeface="+mn-ea"/>
              <a:cs typeface="+mn-cs"/>
            </a:endParaRPr>
          </a:p>
        </p:txBody>
      </p:sp>
      <p:sp>
        <p:nvSpPr>
          <p:cNvPr id="29" name="CuadroTexto 28">
            <a:extLst>
              <a:ext uri="{FF2B5EF4-FFF2-40B4-BE49-F238E27FC236}">
                <a16:creationId xmlns:a16="http://schemas.microsoft.com/office/drawing/2014/main" id="{E61B6477-FE9C-6605-A9AD-B8250E44F581}"/>
              </a:ext>
            </a:extLst>
          </p:cNvPr>
          <p:cNvSpPr txBox="1"/>
          <p:nvPr/>
        </p:nvSpPr>
        <p:spPr>
          <a:xfrm>
            <a:off x="3881491" y="3707852"/>
            <a:ext cx="5056078" cy="369332"/>
          </a:xfrm>
          <a:prstGeom prst="rect">
            <a:avLst/>
          </a:prstGeom>
          <a:gradFill flip="none" rotWithShape="1">
            <a:gsLst>
              <a:gs pos="0">
                <a:srgbClr val="DCD6EA"/>
              </a:gs>
              <a:gs pos="88000">
                <a:srgbClr val="A09D79">
                  <a:lumMod val="60000"/>
                  <a:lumOff val="40000"/>
                </a:srgbClr>
              </a:gs>
            </a:gsLst>
            <a:lin ang="0" scaled="1"/>
            <a:tileRect/>
          </a:gradFill>
          <a:effectLst>
            <a:outerShdw blurRad="50800" dist="38100" dir="2700000" algn="tl" rotWithShape="0">
              <a:prstClr val="black">
                <a:alpha val="40000"/>
              </a:prstClr>
            </a:outerShdw>
          </a:effectLst>
        </p:spPr>
        <p:txBody>
          <a:bodyPr wrap="square" rtlCol="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800" b="0" i="0" u="none" strike="noStrike" kern="0" cap="none" spc="0" normalizeH="0" baseline="0" noProof="0" dirty="0">
                <a:ln>
                  <a:noFill/>
                </a:ln>
                <a:solidFill>
                  <a:srgbClr val="543E34"/>
                </a:solidFill>
                <a:effectLst/>
                <a:uLnTx/>
                <a:uFillTx/>
                <a:latin typeface="Montserrat-Bold"/>
                <a:ea typeface="+mn-ea"/>
                <a:cs typeface="+mn-cs"/>
              </a:rPr>
              <a:t>Consecuencias difíciles de revertir</a:t>
            </a:r>
            <a:endParaRPr kumimoji="0" lang="es-ES" sz="1800" b="0" i="0" u="none" strike="noStrike" kern="0" cap="none" spc="0" normalizeH="0" baseline="0" noProof="0" dirty="0">
              <a:ln>
                <a:noFill/>
              </a:ln>
              <a:solidFill>
                <a:srgbClr val="543E34"/>
              </a:solidFill>
              <a:effectLst/>
              <a:uLnTx/>
              <a:uFillTx/>
              <a:latin typeface="Montserrat-Bold"/>
              <a:ea typeface="+mn-ea"/>
              <a:cs typeface="+mn-cs"/>
            </a:endParaRPr>
          </a:p>
        </p:txBody>
      </p:sp>
      <p:sp>
        <p:nvSpPr>
          <p:cNvPr id="30" name="CuadroTexto 29">
            <a:extLst>
              <a:ext uri="{FF2B5EF4-FFF2-40B4-BE49-F238E27FC236}">
                <a16:creationId xmlns:a16="http://schemas.microsoft.com/office/drawing/2014/main" id="{83C79205-D716-BC56-6F8D-3C6B52AFBDF9}"/>
              </a:ext>
            </a:extLst>
          </p:cNvPr>
          <p:cNvSpPr txBox="1"/>
          <p:nvPr/>
        </p:nvSpPr>
        <p:spPr>
          <a:xfrm>
            <a:off x="3710471" y="3029903"/>
            <a:ext cx="5233504" cy="369332"/>
          </a:xfrm>
          <a:prstGeom prst="rect">
            <a:avLst/>
          </a:prstGeom>
          <a:gradFill flip="none" rotWithShape="1">
            <a:gsLst>
              <a:gs pos="0">
                <a:srgbClr val="DCD6EA"/>
              </a:gs>
              <a:gs pos="88000">
                <a:srgbClr val="A09D79">
                  <a:lumMod val="60000"/>
                  <a:lumOff val="40000"/>
                </a:srgbClr>
              </a:gs>
            </a:gsLst>
            <a:lin ang="0" scaled="1"/>
            <a:tileRect/>
          </a:gradFill>
          <a:effectLst>
            <a:outerShdw blurRad="50800" dist="38100" dir="2700000" algn="tl" rotWithShape="0">
              <a:prstClr val="black">
                <a:alpha val="40000"/>
              </a:prstClr>
            </a:outerShdw>
          </a:effectLst>
        </p:spPr>
        <p:txBody>
          <a:bodyPr wrap="square" rtlCol="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800" b="0" i="0" u="none" strike="noStrike" kern="0" cap="none" spc="0" normalizeH="0" baseline="0" noProof="0" dirty="0">
                <a:ln>
                  <a:noFill/>
                </a:ln>
                <a:solidFill>
                  <a:srgbClr val="543E34"/>
                </a:solidFill>
                <a:effectLst/>
                <a:uLnTx/>
                <a:uFillTx/>
                <a:latin typeface="Montserrat-Bold"/>
                <a:ea typeface="+mn-ea"/>
                <a:cs typeface="+mn-cs"/>
              </a:rPr>
              <a:t>Socialmente complejo</a:t>
            </a:r>
            <a:endParaRPr kumimoji="0" lang="es-ES" sz="1800" b="0" i="0" u="none" strike="noStrike" kern="0" cap="none" spc="0" normalizeH="0" baseline="0" noProof="0" dirty="0">
              <a:ln>
                <a:noFill/>
              </a:ln>
              <a:solidFill>
                <a:srgbClr val="543E34"/>
              </a:solidFill>
              <a:effectLst/>
              <a:uLnTx/>
              <a:uFillTx/>
              <a:latin typeface="Montserrat-Bold"/>
              <a:ea typeface="+mn-ea"/>
              <a:cs typeface="+mn-cs"/>
            </a:endParaRPr>
          </a:p>
        </p:txBody>
      </p:sp>
      <p:sp>
        <p:nvSpPr>
          <p:cNvPr id="31" name="CuadroTexto 30">
            <a:extLst>
              <a:ext uri="{FF2B5EF4-FFF2-40B4-BE49-F238E27FC236}">
                <a16:creationId xmlns:a16="http://schemas.microsoft.com/office/drawing/2014/main" id="{CDBC7E8F-68CB-6660-C52C-21827BE145A3}"/>
              </a:ext>
            </a:extLst>
          </p:cNvPr>
          <p:cNvSpPr txBox="1"/>
          <p:nvPr/>
        </p:nvSpPr>
        <p:spPr>
          <a:xfrm>
            <a:off x="3500674" y="4335605"/>
            <a:ext cx="5465516" cy="369332"/>
          </a:xfrm>
          <a:prstGeom prst="rect">
            <a:avLst/>
          </a:prstGeom>
          <a:gradFill flip="none" rotWithShape="1">
            <a:gsLst>
              <a:gs pos="0">
                <a:srgbClr val="DCD6EA"/>
              </a:gs>
              <a:gs pos="88000">
                <a:srgbClr val="A09D79">
                  <a:lumMod val="60000"/>
                  <a:lumOff val="40000"/>
                </a:srgbClr>
              </a:gs>
            </a:gsLst>
            <a:lin ang="0" scaled="1"/>
            <a:tileRect/>
          </a:gradFill>
          <a:effectLst>
            <a:outerShdw blurRad="50800" dist="38100" dir="2700000" algn="tl" rotWithShape="0">
              <a:prstClr val="black">
                <a:alpha val="40000"/>
              </a:prstClr>
            </a:outerShdw>
          </a:effectLst>
        </p:spPr>
        <p:txBody>
          <a:bodyPr wrap="square" rtlCol="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800" b="0" i="0" u="none" strike="noStrike" kern="0" cap="none" spc="0" normalizeH="0" baseline="0" noProof="0" dirty="0">
                <a:ln>
                  <a:noFill/>
                </a:ln>
                <a:solidFill>
                  <a:srgbClr val="543E34"/>
                </a:solidFill>
                <a:effectLst/>
                <a:uLnTx/>
                <a:uFillTx/>
                <a:latin typeface="Montserrat-Bold"/>
                <a:ea typeface="+mn-ea"/>
                <a:cs typeface="+mn-cs"/>
              </a:rPr>
              <a:t>Soluciones pueden causar nuevos problemas</a:t>
            </a:r>
            <a:endParaRPr kumimoji="0" lang="es-ES" sz="1800" b="0" i="0" u="none" strike="noStrike" kern="0" cap="none" spc="0" normalizeH="0" baseline="0" noProof="0" dirty="0">
              <a:ln>
                <a:noFill/>
              </a:ln>
              <a:solidFill>
                <a:srgbClr val="543E34"/>
              </a:solidFill>
              <a:effectLst/>
              <a:uLnTx/>
              <a:uFillTx/>
              <a:latin typeface="Montserrat-Bold"/>
              <a:ea typeface="+mn-ea"/>
              <a:cs typeface="+mn-cs"/>
            </a:endParaRPr>
          </a:p>
        </p:txBody>
      </p:sp>
      <p:sp>
        <p:nvSpPr>
          <p:cNvPr id="32" name="CuadroTexto 31">
            <a:extLst>
              <a:ext uri="{FF2B5EF4-FFF2-40B4-BE49-F238E27FC236}">
                <a16:creationId xmlns:a16="http://schemas.microsoft.com/office/drawing/2014/main" id="{40DBB73F-364C-C499-7AFB-7EAA0B363B54}"/>
              </a:ext>
            </a:extLst>
          </p:cNvPr>
          <p:cNvSpPr txBox="1"/>
          <p:nvPr/>
        </p:nvSpPr>
        <p:spPr>
          <a:xfrm>
            <a:off x="3710471" y="2366436"/>
            <a:ext cx="5233504" cy="369332"/>
          </a:xfrm>
          <a:prstGeom prst="rect">
            <a:avLst/>
          </a:prstGeom>
          <a:gradFill flip="none" rotWithShape="1">
            <a:gsLst>
              <a:gs pos="0">
                <a:srgbClr val="DCD6EA"/>
              </a:gs>
              <a:gs pos="88000">
                <a:srgbClr val="A09D79">
                  <a:lumMod val="60000"/>
                  <a:lumOff val="40000"/>
                </a:srgbClr>
              </a:gs>
            </a:gsLst>
            <a:lin ang="0" scaled="1"/>
            <a:tileRect/>
          </a:gradFill>
          <a:effectLst>
            <a:outerShdw blurRad="50800" dist="38100" dir="2700000" algn="tl" rotWithShape="0">
              <a:prstClr val="black">
                <a:alpha val="40000"/>
              </a:prstClr>
            </a:outerShdw>
          </a:effectLst>
        </p:spPr>
        <p:txBody>
          <a:bodyPr wrap="square" rtlCol="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800" b="0" i="0" u="none" strike="noStrike" kern="0" cap="none" spc="0" normalizeH="0" baseline="0" noProof="0" dirty="0">
                <a:ln>
                  <a:noFill/>
                </a:ln>
                <a:solidFill>
                  <a:srgbClr val="543E34"/>
                </a:solidFill>
                <a:effectLst/>
                <a:uLnTx/>
                <a:uFillTx/>
                <a:latin typeface="Montserrat-Bold"/>
                <a:ea typeface="+mn-ea"/>
                <a:cs typeface="+mn-cs"/>
              </a:rPr>
              <a:t>Elementos y factores interconectados</a:t>
            </a:r>
            <a:endParaRPr kumimoji="0" lang="es-ES" sz="1800" b="0" i="0" u="none" strike="noStrike" kern="0" cap="none" spc="0" normalizeH="0" baseline="0" noProof="0" dirty="0">
              <a:ln>
                <a:noFill/>
              </a:ln>
              <a:solidFill>
                <a:srgbClr val="543E34"/>
              </a:solidFill>
              <a:effectLst/>
              <a:uLnTx/>
              <a:uFillTx/>
              <a:latin typeface="Montserrat-Bold"/>
              <a:ea typeface="+mn-ea"/>
              <a:cs typeface="+mn-cs"/>
            </a:endParaRPr>
          </a:p>
        </p:txBody>
      </p:sp>
      <p:sp>
        <p:nvSpPr>
          <p:cNvPr id="33" name="CuadroTexto 32">
            <a:extLst>
              <a:ext uri="{FF2B5EF4-FFF2-40B4-BE49-F238E27FC236}">
                <a16:creationId xmlns:a16="http://schemas.microsoft.com/office/drawing/2014/main" id="{7FC29190-BE0A-1CC9-944C-C072760578F0}"/>
              </a:ext>
            </a:extLst>
          </p:cNvPr>
          <p:cNvSpPr txBox="1"/>
          <p:nvPr/>
        </p:nvSpPr>
        <p:spPr>
          <a:xfrm>
            <a:off x="3232791" y="5418603"/>
            <a:ext cx="5711184" cy="646331"/>
          </a:xfrm>
          <a:prstGeom prst="rect">
            <a:avLst/>
          </a:prstGeom>
          <a:gradFill flip="none" rotWithShape="1">
            <a:gsLst>
              <a:gs pos="0">
                <a:srgbClr val="DCD6EA"/>
              </a:gs>
              <a:gs pos="88000">
                <a:srgbClr val="A09D79">
                  <a:lumMod val="60000"/>
                  <a:lumOff val="40000"/>
                </a:srgbClr>
              </a:gs>
            </a:gsLst>
            <a:lin ang="0" scaled="1"/>
            <a:tileRect/>
          </a:gradFill>
          <a:effectLst>
            <a:outerShdw blurRad="50800" dist="38100" dir="2700000" algn="tl" rotWithShape="0">
              <a:prstClr val="black">
                <a:alpha val="40000"/>
              </a:prstClr>
            </a:outerShdw>
          </a:effectLst>
        </p:spPr>
        <p:txBody>
          <a:bodyPr wrap="square" rtlCol="0" anchor="ct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800" b="0" i="0" u="none" strike="noStrike" kern="0" cap="none" spc="0" normalizeH="0" baseline="0" noProof="0" dirty="0">
                <a:ln>
                  <a:noFill/>
                </a:ln>
                <a:solidFill>
                  <a:srgbClr val="543E34"/>
                </a:solidFill>
                <a:effectLst/>
                <a:uLnTx/>
                <a:uFillTx/>
                <a:latin typeface="Montserrat-Bold"/>
                <a:ea typeface="+mn-ea"/>
                <a:cs typeface="+mn-cs"/>
              </a:rPr>
              <a:t>Soluciones no pueden evaluarse sin implementarse</a:t>
            </a:r>
            <a:endParaRPr kumimoji="0" lang="es-ES" sz="1800" b="0" i="0" u="none" strike="noStrike" kern="0" cap="none" spc="0" normalizeH="0" baseline="0" noProof="0" dirty="0">
              <a:ln>
                <a:noFill/>
              </a:ln>
              <a:solidFill>
                <a:srgbClr val="543E34"/>
              </a:solidFill>
              <a:effectLst/>
              <a:uLnTx/>
              <a:uFillTx/>
              <a:latin typeface="Montserrat-Bold"/>
              <a:ea typeface="+mn-ea"/>
              <a:cs typeface="+mn-cs"/>
            </a:endParaRPr>
          </a:p>
        </p:txBody>
      </p:sp>
      <p:cxnSp>
        <p:nvCxnSpPr>
          <p:cNvPr id="34" name="Conector recto de flecha 33">
            <a:extLst>
              <a:ext uri="{FF2B5EF4-FFF2-40B4-BE49-F238E27FC236}">
                <a16:creationId xmlns:a16="http://schemas.microsoft.com/office/drawing/2014/main" id="{D52AAFD4-A943-7CDD-D56F-A4B01DC366CE}"/>
              </a:ext>
            </a:extLst>
          </p:cNvPr>
          <p:cNvCxnSpPr>
            <a:cxnSpLocks/>
            <a:stCxn id="24" idx="6"/>
            <a:endCxn id="29" idx="1"/>
          </p:cNvCxnSpPr>
          <p:nvPr/>
        </p:nvCxnSpPr>
        <p:spPr>
          <a:xfrm>
            <a:off x="3333750" y="3211452"/>
            <a:ext cx="547741" cy="681066"/>
          </a:xfrm>
          <a:prstGeom prst="straightConnector1">
            <a:avLst/>
          </a:prstGeom>
          <a:noFill/>
          <a:ln w="38100" cap="flat" cmpd="sng" algn="ctr">
            <a:solidFill>
              <a:srgbClr val="A09D79">
                <a:lumMod val="75000"/>
              </a:srgbClr>
            </a:solidFill>
            <a:prstDash val="solid"/>
            <a:miter lim="800000"/>
            <a:headEnd type="none" w="med" len="med"/>
            <a:tailEnd type="arrow" w="med" len="med"/>
          </a:ln>
          <a:effectLst/>
        </p:spPr>
      </p:cxnSp>
      <p:cxnSp>
        <p:nvCxnSpPr>
          <p:cNvPr id="35" name="Conector recto de flecha 34">
            <a:extLst>
              <a:ext uri="{FF2B5EF4-FFF2-40B4-BE49-F238E27FC236}">
                <a16:creationId xmlns:a16="http://schemas.microsoft.com/office/drawing/2014/main" id="{B6E4C91C-9901-BC1B-59D5-2CD08A45F294}"/>
              </a:ext>
            </a:extLst>
          </p:cNvPr>
          <p:cNvCxnSpPr>
            <a:cxnSpLocks/>
            <a:stCxn id="24" idx="6"/>
            <a:endCxn id="30" idx="1"/>
          </p:cNvCxnSpPr>
          <p:nvPr/>
        </p:nvCxnSpPr>
        <p:spPr>
          <a:xfrm>
            <a:off x="3333750" y="3211452"/>
            <a:ext cx="376721" cy="3117"/>
          </a:xfrm>
          <a:prstGeom prst="straightConnector1">
            <a:avLst/>
          </a:prstGeom>
          <a:noFill/>
          <a:ln w="38100" cap="flat" cmpd="sng" algn="ctr">
            <a:solidFill>
              <a:srgbClr val="A09D79">
                <a:lumMod val="75000"/>
              </a:srgbClr>
            </a:solidFill>
            <a:prstDash val="solid"/>
            <a:miter lim="800000"/>
            <a:headEnd type="none" w="med" len="med"/>
            <a:tailEnd type="arrow" w="med" len="med"/>
          </a:ln>
          <a:effectLst/>
        </p:spPr>
      </p:cxnSp>
      <p:cxnSp>
        <p:nvCxnSpPr>
          <p:cNvPr id="36" name="Conector recto de flecha 35">
            <a:extLst>
              <a:ext uri="{FF2B5EF4-FFF2-40B4-BE49-F238E27FC236}">
                <a16:creationId xmlns:a16="http://schemas.microsoft.com/office/drawing/2014/main" id="{2C1EE118-3604-EE1D-6A04-2335FD373511}"/>
              </a:ext>
            </a:extLst>
          </p:cNvPr>
          <p:cNvCxnSpPr>
            <a:cxnSpLocks/>
            <a:stCxn id="24" idx="5"/>
            <a:endCxn id="28" idx="1"/>
          </p:cNvCxnSpPr>
          <p:nvPr/>
        </p:nvCxnSpPr>
        <p:spPr>
          <a:xfrm>
            <a:off x="3080793" y="3756700"/>
            <a:ext cx="526827" cy="1331608"/>
          </a:xfrm>
          <a:prstGeom prst="straightConnector1">
            <a:avLst/>
          </a:prstGeom>
          <a:noFill/>
          <a:ln w="38100" cap="flat" cmpd="sng" algn="ctr">
            <a:solidFill>
              <a:srgbClr val="A09D79">
                <a:lumMod val="75000"/>
              </a:srgbClr>
            </a:solidFill>
            <a:prstDash val="solid"/>
            <a:miter lim="800000"/>
            <a:headEnd type="none" w="med" len="med"/>
            <a:tailEnd type="arrow" w="med" len="med"/>
          </a:ln>
          <a:effectLst/>
        </p:spPr>
      </p:cxnSp>
      <p:cxnSp>
        <p:nvCxnSpPr>
          <p:cNvPr id="37" name="Conector recto de flecha 36">
            <a:extLst>
              <a:ext uri="{FF2B5EF4-FFF2-40B4-BE49-F238E27FC236}">
                <a16:creationId xmlns:a16="http://schemas.microsoft.com/office/drawing/2014/main" id="{C2FBD445-03A3-4BD7-8B23-D951DD5A11E1}"/>
              </a:ext>
            </a:extLst>
          </p:cNvPr>
          <p:cNvCxnSpPr>
            <a:cxnSpLocks/>
            <a:stCxn id="24" idx="5"/>
            <a:endCxn id="31" idx="1"/>
          </p:cNvCxnSpPr>
          <p:nvPr/>
        </p:nvCxnSpPr>
        <p:spPr>
          <a:xfrm>
            <a:off x="3080793" y="3756700"/>
            <a:ext cx="419881" cy="763571"/>
          </a:xfrm>
          <a:prstGeom prst="straightConnector1">
            <a:avLst/>
          </a:prstGeom>
          <a:noFill/>
          <a:ln w="38100" cap="flat" cmpd="sng" algn="ctr">
            <a:solidFill>
              <a:srgbClr val="A09D79">
                <a:lumMod val="75000"/>
              </a:srgbClr>
            </a:solidFill>
            <a:prstDash val="solid"/>
            <a:miter lim="800000"/>
            <a:headEnd type="none" w="med" len="med"/>
            <a:tailEnd type="arrow" w="med" len="med"/>
          </a:ln>
          <a:effectLst/>
        </p:spPr>
      </p:cxnSp>
      <p:cxnSp>
        <p:nvCxnSpPr>
          <p:cNvPr id="38" name="Conector recto de flecha 37">
            <a:extLst>
              <a:ext uri="{FF2B5EF4-FFF2-40B4-BE49-F238E27FC236}">
                <a16:creationId xmlns:a16="http://schemas.microsoft.com/office/drawing/2014/main" id="{CD84CAF7-9413-C8F2-5071-2AAD05C08D67}"/>
              </a:ext>
            </a:extLst>
          </p:cNvPr>
          <p:cNvCxnSpPr>
            <a:cxnSpLocks/>
            <a:stCxn id="24" idx="5"/>
            <a:endCxn id="33" idx="1"/>
          </p:cNvCxnSpPr>
          <p:nvPr/>
        </p:nvCxnSpPr>
        <p:spPr>
          <a:xfrm>
            <a:off x="3080793" y="3756700"/>
            <a:ext cx="151998" cy="1985069"/>
          </a:xfrm>
          <a:prstGeom prst="straightConnector1">
            <a:avLst/>
          </a:prstGeom>
          <a:noFill/>
          <a:ln w="38100" cap="flat" cmpd="sng" algn="ctr">
            <a:solidFill>
              <a:srgbClr val="A09D79">
                <a:lumMod val="75000"/>
              </a:srgbClr>
            </a:solidFill>
            <a:prstDash val="solid"/>
            <a:miter lim="800000"/>
            <a:headEnd type="none" w="med" len="med"/>
            <a:tailEnd type="arrow" w="med" len="med"/>
          </a:ln>
          <a:effectLst/>
        </p:spPr>
      </p:cxnSp>
      <p:cxnSp>
        <p:nvCxnSpPr>
          <p:cNvPr id="39" name="Conector recto de flecha 38">
            <a:extLst>
              <a:ext uri="{FF2B5EF4-FFF2-40B4-BE49-F238E27FC236}">
                <a16:creationId xmlns:a16="http://schemas.microsoft.com/office/drawing/2014/main" id="{495F7682-643B-D933-E809-CAD0644832DE}"/>
              </a:ext>
            </a:extLst>
          </p:cNvPr>
          <p:cNvCxnSpPr>
            <a:cxnSpLocks/>
            <a:stCxn id="24" idx="6"/>
            <a:endCxn id="32" idx="1"/>
          </p:cNvCxnSpPr>
          <p:nvPr/>
        </p:nvCxnSpPr>
        <p:spPr>
          <a:xfrm flipV="1">
            <a:off x="3333750" y="2551102"/>
            <a:ext cx="376721" cy="660350"/>
          </a:xfrm>
          <a:prstGeom prst="straightConnector1">
            <a:avLst/>
          </a:prstGeom>
          <a:noFill/>
          <a:ln w="38100" cap="flat" cmpd="sng" algn="ctr">
            <a:solidFill>
              <a:srgbClr val="A09D79">
                <a:lumMod val="75000"/>
              </a:srgbClr>
            </a:solidFill>
            <a:prstDash val="solid"/>
            <a:miter lim="800000"/>
            <a:headEnd type="none" w="med" len="med"/>
            <a:tailEnd type="arrow" w="med" len="med"/>
          </a:ln>
          <a:effectLst/>
        </p:spPr>
      </p:cxnSp>
      <p:cxnSp>
        <p:nvCxnSpPr>
          <p:cNvPr id="40" name="Conector recto de flecha 39">
            <a:extLst>
              <a:ext uri="{FF2B5EF4-FFF2-40B4-BE49-F238E27FC236}">
                <a16:creationId xmlns:a16="http://schemas.microsoft.com/office/drawing/2014/main" id="{A87362D5-435D-9BCC-D320-51509A9B3E4E}"/>
              </a:ext>
            </a:extLst>
          </p:cNvPr>
          <p:cNvCxnSpPr>
            <a:cxnSpLocks/>
            <a:stCxn id="24" idx="7"/>
            <a:endCxn id="25" idx="1"/>
          </p:cNvCxnSpPr>
          <p:nvPr/>
        </p:nvCxnSpPr>
        <p:spPr>
          <a:xfrm flipV="1">
            <a:off x="3080793" y="636703"/>
            <a:ext cx="151998" cy="2029500"/>
          </a:xfrm>
          <a:prstGeom prst="straightConnector1">
            <a:avLst/>
          </a:prstGeom>
          <a:noFill/>
          <a:ln w="38100" cap="flat" cmpd="sng" algn="ctr">
            <a:solidFill>
              <a:srgbClr val="A09D79">
                <a:lumMod val="75000"/>
              </a:srgbClr>
            </a:solidFill>
            <a:prstDash val="solid"/>
            <a:miter lim="800000"/>
            <a:headEnd type="none" w="med" len="med"/>
            <a:tailEnd type="arrow" w="med" len="med"/>
          </a:ln>
          <a:effectLst/>
        </p:spPr>
      </p:cxnSp>
      <p:cxnSp>
        <p:nvCxnSpPr>
          <p:cNvPr id="41" name="Conector recto de flecha 40">
            <a:extLst>
              <a:ext uri="{FF2B5EF4-FFF2-40B4-BE49-F238E27FC236}">
                <a16:creationId xmlns:a16="http://schemas.microsoft.com/office/drawing/2014/main" id="{9F57468A-8E0C-862C-43D5-DBA78A6D76CC}"/>
              </a:ext>
            </a:extLst>
          </p:cNvPr>
          <p:cNvCxnSpPr>
            <a:cxnSpLocks/>
            <a:stCxn id="24" idx="7"/>
            <a:endCxn id="26" idx="1"/>
          </p:cNvCxnSpPr>
          <p:nvPr/>
        </p:nvCxnSpPr>
        <p:spPr>
          <a:xfrm flipV="1">
            <a:off x="3080793" y="1274836"/>
            <a:ext cx="397667" cy="1391367"/>
          </a:xfrm>
          <a:prstGeom prst="straightConnector1">
            <a:avLst/>
          </a:prstGeom>
          <a:noFill/>
          <a:ln w="38100" cap="flat" cmpd="sng" algn="ctr">
            <a:solidFill>
              <a:srgbClr val="A09D79">
                <a:lumMod val="75000"/>
              </a:srgbClr>
            </a:solidFill>
            <a:prstDash val="solid"/>
            <a:miter lim="800000"/>
            <a:headEnd type="none" w="med" len="med"/>
            <a:tailEnd type="arrow" w="med" len="med"/>
          </a:ln>
          <a:effectLst/>
        </p:spPr>
      </p:cxnSp>
      <p:cxnSp>
        <p:nvCxnSpPr>
          <p:cNvPr id="42" name="Conector recto de flecha 41">
            <a:extLst>
              <a:ext uri="{FF2B5EF4-FFF2-40B4-BE49-F238E27FC236}">
                <a16:creationId xmlns:a16="http://schemas.microsoft.com/office/drawing/2014/main" id="{C2B50AB7-6561-1627-AD26-94302DCA474E}"/>
              </a:ext>
            </a:extLst>
          </p:cNvPr>
          <p:cNvCxnSpPr>
            <a:cxnSpLocks/>
            <a:stCxn id="24" idx="7"/>
            <a:endCxn id="27" idx="1"/>
          </p:cNvCxnSpPr>
          <p:nvPr/>
        </p:nvCxnSpPr>
        <p:spPr>
          <a:xfrm flipV="1">
            <a:off x="3080793" y="1912969"/>
            <a:ext cx="506846" cy="753234"/>
          </a:xfrm>
          <a:prstGeom prst="straightConnector1">
            <a:avLst/>
          </a:prstGeom>
          <a:noFill/>
          <a:ln w="38100" cap="flat" cmpd="sng" algn="ctr">
            <a:solidFill>
              <a:srgbClr val="A09D79">
                <a:lumMod val="75000"/>
              </a:srgbClr>
            </a:solidFill>
            <a:prstDash val="solid"/>
            <a:miter lim="800000"/>
            <a:headEnd type="none" w="med" len="med"/>
            <a:tailEnd type="arrow" w="med" len="med"/>
          </a:ln>
          <a:effectLst/>
        </p:spPr>
      </p:cxnSp>
      <p:sp>
        <p:nvSpPr>
          <p:cNvPr id="23" name="CuadroTexto 22">
            <a:extLst>
              <a:ext uri="{FF2B5EF4-FFF2-40B4-BE49-F238E27FC236}">
                <a16:creationId xmlns:a16="http://schemas.microsoft.com/office/drawing/2014/main" id="{8B9F1A78-4213-7BFA-6E2C-3EC941AFC777}"/>
              </a:ext>
            </a:extLst>
          </p:cNvPr>
          <p:cNvSpPr txBox="1"/>
          <p:nvPr/>
        </p:nvSpPr>
        <p:spPr>
          <a:xfrm>
            <a:off x="4264201" y="6064934"/>
            <a:ext cx="4831772"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MX" sz="1100" b="0" i="0" u="none" strike="noStrike" kern="1200" cap="none" spc="0" normalizeH="0" baseline="0" noProof="0" dirty="0">
                <a:ln>
                  <a:noFill/>
                </a:ln>
                <a:solidFill>
                  <a:prstClr val="black"/>
                </a:solidFill>
                <a:effectLst/>
                <a:uLnTx/>
                <a:uFillTx/>
                <a:latin typeface="Montserrat-Bold"/>
                <a:ea typeface="+mn-ea"/>
                <a:cs typeface="+mn-cs"/>
              </a:rPr>
              <a:t>Fuente: Horst W.J. </a:t>
            </a:r>
            <a:r>
              <a:rPr kumimoji="0" lang="es-MX" sz="1100" b="0" i="0" u="none" strike="noStrike" kern="1200" cap="none" spc="0" normalizeH="0" baseline="0" noProof="0" dirty="0" err="1">
                <a:ln>
                  <a:noFill/>
                </a:ln>
                <a:solidFill>
                  <a:prstClr val="black"/>
                </a:solidFill>
                <a:effectLst/>
                <a:uLnTx/>
                <a:uFillTx/>
                <a:latin typeface="Montserrat-Bold"/>
                <a:ea typeface="+mn-ea"/>
                <a:cs typeface="+mn-cs"/>
              </a:rPr>
              <a:t>Rittel</a:t>
            </a:r>
            <a:r>
              <a:rPr kumimoji="0" lang="es-MX" sz="1100" b="0" i="0" u="none" strike="noStrike" kern="1200" cap="none" spc="0" normalizeH="0" baseline="0" noProof="0" dirty="0">
                <a:ln>
                  <a:noFill/>
                </a:ln>
                <a:solidFill>
                  <a:prstClr val="black"/>
                </a:solidFill>
                <a:effectLst/>
                <a:uLnTx/>
                <a:uFillTx/>
                <a:latin typeface="Montserrat-Bold"/>
                <a:ea typeface="+mn-ea"/>
                <a:cs typeface="+mn-cs"/>
              </a:rPr>
              <a:t> y Melvin M. Webber (</a:t>
            </a:r>
            <a:r>
              <a:rPr kumimoji="0" lang="es-MX" sz="1100" b="0" i="0" u="none" strike="noStrike" kern="1200" cap="none" spc="0" normalizeH="0" baseline="0" noProof="0" dirty="0" err="1">
                <a:ln>
                  <a:noFill/>
                </a:ln>
                <a:solidFill>
                  <a:prstClr val="black"/>
                </a:solidFill>
                <a:effectLst/>
                <a:uLnTx/>
                <a:uFillTx/>
                <a:latin typeface="Montserrat-Bold"/>
                <a:ea typeface="+mn-ea"/>
                <a:cs typeface="+mn-cs"/>
              </a:rPr>
              <a:t>Sciencies</a:t>
            </a:r>
            <a:r>
              <a:rPr kumimoji="0" lang="es-MX" sz="1100" b="0" i="0" u="none" strike="noStrike" kern="1200" cap="none" spc="0" normalizeH="0" baseline="0" noProof="0" dirty="0">
                <a:ln>
                  <a:noFill/>
                </a:ln>
                <a:solidFill>
                  <a:prstClr val="black"/>
                </a:solidFill>
                <a:effectLst/>
                <a:uLnTx/>
                <a:uFillTx/>
                <a:latin typeface="Montserrat-Bold"/>
                <a:ea typeface="+mn-ea"/>
                <a:cs typeface="+mn-cs"/>
              </a:rPr>
              <a:t>, june 1973)</a:t>
            </a:r>
            <a:endParaRPr kumimoji="0" lang="es-CL" sz="1100" b="0" i="0" u="none" strike="noStrike" kern="1200" cap="none" spc="0" normalizeH="0" baseline="0" noProof="0" dirty="0">
              <a:ln>
                <a:noFill/>
              </a:ln>
              <a:solidFill>
                <a:prstClr val="black"/>
              </a:solidFill>
              <a:effectLst/>
              <a:uLnTx/>
              <a:uFillTx/>
              <a:latin typeface="Montserrat-Bold"/>
              <a:ea typeface="+mn-ea"/>
              <a:cs typeface="+mn-cs"/>
            </a:endParaRPr>
          </a:p>
        </p:txBody>
      </p:sp>
    </p:spTree>
    <p:extLst>
      <p:ext uri="{BB962C8B-B14F-4D97-AF65-F5344CB8AC3E}">
        <p14:creationId xmlns:p14="http://schemas.microsoft.com/office/powerpoint/2010/main" val="276953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0BCA2-4E22-5D53-B4F1-9A4472A543E9}"/>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DB1BDB91-9EE4-6FC1-9132-5AB59037E769}"/>
              </a:ext>
            </a:extLst>
          </p:cNvPr>
          <p:cNvSpPr txBox="1"/>
          <p:nvPr/>
        </p:nvSpPr>
        <p:spPr>
          <a:xfrm>
            <a:off x="4411416" y="125017"/>
            <a:ext cx="3347391"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a:ln>
                  <a:noFill/>
                </a:ln>
                <a:solidFill>
                  <a:prstClr val="black"/>
                </a:solidFill>
                <a:effectLst/>
                <a:uLnTx/>
                <a:uFillTx/>
                <a:latin typeface="Montserrat-Bold"/>
                <a:ea typeface="+mn-ea"/>
                <a:cs typeface="+mn-cs"/>
              </a:rPr>
              <a:t>Tipos de problemas</a:t>
            </a:r>
            <a:endParaRPr kumimoji="0" lang="es-CL" sz="2400" b="1" i="0" u="none" strike="noStrike" kern="1200" cap="none" spc="0" normalizeH="0" baseline="0" noProof="0" dirty="0">
              <a:ln>
                <a:noFill/>
              </a:ln>
              <a:solidFill>
                <a:prstClr val="black"/>
              </a:solidFill>
              <a:effectLst/>
              <a:uLnTx/>
              <a:uFillTx/>
              <a:latin typeface="Montserrat-Bold"/>
              <a:ea typeface="+mn-ea"/>
              <a:cs typeface="+mn-cs"/>
            </a:endParaRPr>
          </a:p>
        </p:txBody>
      </p:sp>
      <p:sp>
        <p:nvSpPr>
          <p:cNvPr id="33" name="Elipse 32">
            <a:extLst>
              <a:ext uri="{FF2B5EF4-FFF2-40B4-BE49-F238E27FC236}">
                <a16:creationId xmlns:a16="http://schemas.microsoft.com/office/drawing/2014/main" id="{2ECA539F-2F41-AB2C-A6DB-5741F1EBD276}"/>
              </a:ext>
            </a:extLst>
          </p:cNvPr>
          <p:cNvSpPr/>
          <p:nvPr/>
        </p:nvSpPr>
        <p:spPr>
          <a:xfrm>
            <a:off x="3745690" y="203052"/>
            <a:ext cx="376558" cy="305596"/>
          </a:xfrm>
          <a:prstGeom prst="ellipse">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8" name="Imagen 27">
            <a:extLst>
              <a:ext uri="{FF2B5EF4-FFF2-40B4-BE49-F238E27FC236}">
                <a16:creationId xmlns:a16="http://schemas.microsoft.com/office/drawing/2014/main" id="{7225DAFD-7746-E88A-BCDB-043316E29C1F}"/>
              </a:ext>
            </a:extLst>
          </p:cNvPr>
          <p:cNvPicPr>
            <a:picLocks noChangeAspect="1"/>
          </p:cNvPicPr>
          <p:nvPr/>
        </p:nvPicPr>
        <p:blipFill>
          <a:blip r:embed="rId3"/>
          <a:stretch>
            <a:fillRect/>
          </a:stretch>
        </p:blipFill>
        <p:spPr>
          <a:xfrm>
            <a:off x="3635828" y="757067"/>
            <a:ext cx="4942115" cy="2535401"/>
          </a:xfrm>
          <a:prstGeom prst="rect">
            <a:avLst/>
          </a:prstGeom>
        </p:spPr>
      </p:pic>
      <p:sp>
        <p:nvSpPr>
          <p:cNvPr id="36" name="Abrir llave 35">
            <a:extLst>
              <a:ext uri="{FF2B5EF4-FFF2-40B4-BE49-F238E27FC236}">
                <a16:creationId xmlns:a16="http://schemas.microsoft.com/office/drawing/2014/main" id="{67DFEE6A-74B9-49C2-03BB-CD263FA7C87B}"/>
              </a:ext>
            </a:extLst>
          </p:cNvPr>
          <p:cNvSpPr/>
          <p:nvPr/>
        </p:nvSpPr>
        <p:spPr>
          <a:xfrm rot="16200000">
            <a:off x="5858245" y="908957"/>
            <a:ext cx="497279" cy="5040085"/>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54" name="Grupo 53">
            <a:extLst>
              <a:ext uri="{FF2B5EF4-FFF2-40B4-BE49-F238E27FC236}">
                <a16:creationId xmlns:a16="http://schemas.microsoft.com/office/drawing/2014/main" id="{56E31027-6F5A-2A7E-8D3C-9967E97F89EB}"/>
              </a:ext>
            </a:extLst>
          </p:cNvPr>
          <p:cNvGrpSpPr/>
          <p:nvPr/>
        </p:nvGrpSpPr>
        <p:grpSpPr>
          <a:xfrm>
            <a:off x="1324935" y="4638346"/>
            <a:ext cx="9563897" cy="1676571"/>
            <a:chOff x="1130771" y="3974318"/>
            <a:chExt cx="9563897" cy="1676571"/>
          </a:xfrm>
        </p:grpSpPr>
        <p:grpSp>
          <p:nvGrpSpPr>
            <p:cNvPr id="49" name="Grupo 48">
              <a:extLst>
                <a:ext uri="{FF2B5EF4-FFF2-40B4-BE49-F238E27FC236}">
                  <a16:creationId xmlns:a16="http://schemas.microsoft.com/office/drawing/2014/main" id="{759C1957-8512-714C-FF38-39EF70A994EA}"/>
                </a:ext>
              </a:extLst>
            </p:cNvPr>
            <p:cNvGrpSpPr/>
            <p:nvPr/>
          </p:nvGrpSpPr>
          <p:grpSpPr>
            <a:xfrm>
              <a:off x="1174314" y="4407983"/>
              <a:ext cx="2503170" cy="1242906"/>
              <a:chOff x="3347356" y="4166222"/>
              <a:chExt cx="2503170" cy="1242906"/>
            </a:xfrm>
          </p:grpSpPr>
          <p:sp>
            <p:nvSpPr>
              <p:cNvPr id="38" name="Diagrama de flujo: decisión 37">
                <a:extLst>
                  <a:ext uri="{FF2B5EF4-FFF2-40B4-BE49-F238E27FC236}">
                    <a16:creationId xmlns:a16="http://schemas.microsoft.com/office/drawing/2014/main" id="{278614CF-453C-0D86-9DF5-93875CAE7ECB}"/>
                  </a:ext>
                </a:extLst>
              </p:cNvPr>
              <p:cNvSpPr/>
              <p:nvPr/>
            </p:nvSpPr>
            <p:spPr>
              <a:xfrm>
                <a:off x="3347356" y="4166222"/>
                <a:ext cx="2503170" cy="1242906"/>
              </a:xfrm>
              <a:prstGeom prst="flowChartDecision">
                <a:avLst/>
              </a:prstGeom>
              <a:solidFill>
                <a:schemeClr val="accent2">
                  <a:lumMod val="20000"/>
                  <a:lumOff val="80000"/>
                </a:schemeClr>
              </a:soli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ES"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endParaRPr>
              </a:p>
            </p:txBody>
          </p:sp>
          <p:sp>
            <p:nvSpPr>
              <p:cNvPr id="39" name="CuadroTexto 38">
                <a:extLst>
                  <a:ext uri="{FF2B5EF4-FFF2-40B4-BE49-F238E27FC236}">
                    <a16:creationId xmlns:a16="http://schemas.microsoft.com/office/drawing/2014/main" id="{DBA49AD5-D57E-5072-C055-009E4A85C731}"/>
                  </a:ext>
                </a:extLst>
              </p:cNvPr>
              <p:cNvSpPr txBox="1"/>
              <p:nvPr/>
            </p:nvSpPr>
            <p:spPr>
              <a:xfrm>
                <a:off x="3732999" y="4603009"/>
                <a:ext cx="1731884"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Administrativos</a:t>
                </a:r>
                <a:endParaRPr kumimoji="0" lang="es-CL" sz="1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grpSp>
        <p:grpSp>
          <p:nvGrpSpPr>
            <p:cNvPr id="50" name="Grupo 49">
              <a:extLst>
                <a:ext uri="{FF2B5EF4-FFF2-40B4-BE49-F238E27FC236}">
                  <a16:creationId xmlns:a16="http://schemas.microsoft.com/office/drawing/2014/main" id="{58192431-C9FF-C02E-03C3-76409FB3C55D}"/>
                </a:ext>
              </a:extLst>
            </p:cNvPr>
            <p:cNvGrpSpPr/>
            <p:nvPr/>
          </p:nvGrpSpPr>
          <p:grpSpPr>
            <a:xfrm>
              <a:off x="4682906" y="4407983"/>
              <a:ext cx="2503170" cy="1242906"/>
              <a:chOff x="6236169" y="4166222"/>
              <a:chExt cx="2503170" cy="1242906"/>
            </a:xfrm>
          </p:grpSpPr>
          <p:sp>
            <p:nvSpPr>
              <p:cNvPr id="41" name="Diagrama de flujo: decisión 40">
                <a:extLst>
                  <a:ext uri="{FF2B5EF4-FFF2-40B4-BE49-F238E27FC236}">
                    <a16:creationId xmlns:a16="http://schemas.microsoft.com/office/drawing/2014/main" id="{D23E1902-6D3F-12D6-6C78-80A8C0490683}"/>
                  </a:ext>
                </a:extLst>
              </p:cNvPr>
              <p:cNvSpPr/>
              <p:nvPr/>
            </p:nvSpPr>
            <p:spPr>
              <a:xfrm>
                <a:off x="6236169" y="4166222"/>
                <a:ext cx="2503170" cy="1242906"/>
              </a:xfrm>
              <a:prstGeom prst="flowChartDecision">
                <a:avLst/>
              </a:prstGeom>
              <a:solidFill>
                <a:schemeClr val="accent2">
                  <a:lumMod val="20000"/>
                  <a:lumOff val="80000"/>
                </a:schemeClr>
              </a:soli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ES"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endParaRPr>
              </a:p>
            </p:txBody>
          </p:sp>
          <p:sp>
            <p:nvSpPr>
              <p:cNvPr id="43" name="CuadroTexto 42">
                <a:extLst>
                  <a:ext uri="{FF2B5EF4-FFF2-40B4-BE49-F238E27FC236}">
                    <a16:creationId xmlns:a16="http://schemas.microsoft.com/office/drawing/2014/main" id="{820DA6C2-1B6D-0A87-8939-ED0D70EE77A5}"/>
                  </a:ext>
                </a:extLst>
              </p:cNvPr>
              <p:cNvSpPr txBox="1"/>
              <p:nvPr/>
            </p:nvSpPr>
            <p:spPr>
              <a:xfrm>
                <a:off x="6937497" y="4603009"/>
                <a:ext cx="1062278"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Técnicos</a:t>
                </a:r>
                <a:endParaRPr kumimoji="0" lang="es-CL" sz="1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grpSp>
        <p:grpSp>
          <p:nvGrpSpPr>
            <p:cNvPr id="51" name="Grupo 50">
              <a:extLst>
                <a:ext uri="{FF2B5EF4-FFF2-40B4-BE49-F238E27FC236}">
                  <a16:creationId xmlns:a16="http://schemas.microsoft.com/office/drawing/2014/main" id="{A675C96B-5B3B-FAF7-EBA2-611BE0F0BA09}"/>
                </a:ext>
              </a:extLst>
            </p:cNvPr>
            <p:cNvGrpSpPr/>
            <p:nvPr/>
          </p:nvGrpSpPr>
          <p:grpSpPr>
            <a:xfrm>
              <a:off x="8191498" y="4407983"/>
              <a:ext cx="2503170" cy="1242906"/>
              <a:chOff x="8387441" y="3356530"/>
              <a:chExt cx="2503170" cy="1242906"/>
            </a:xfrm>
          </p:grpSpPr>
          <p:sp>
            <p:nvSpPr>
              <p:cNvPr id="46" name="Diagrama de flujo: decisión 45">
                <a:extLst>
                  <a:ext uri="{FF2B5EF4-FFF2-40B4-BE49-F238E27FC236}">
                    <a16:creationId xmlns:a16="http://schemas.microsoft.com/office/drawing/2014/main" id="{E45808E4-7F69-4119-DA4C-4E4C0BAAA53D}"/>
                  </a:ext>
                </a:extLst>
              </p:cNvPr>
              <p:cNvSpPr/>
              <p:nvPr/>
            </p:nvSpPr>
            <p:spPr>
              <a:xfrm>
                <a:off x="8387441" y="3356530"/>
                <a:ext cx="2503170" cy="1242906"/>
              </a:xfrm>
              <a:prstGeom prst="flowChartDecision">
                <a:avLst/>
              </a:prstGeom>
              <a:solidFill>
                <a:schemeClr val="accent2">
                  <a:lumMod val="20000"/>
                  <a:lumOff val="80000"/>
                </a:schemeClr>
              </a:soli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ES"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endParaRPr>
              </a:p>
            </p:txBody>
          </p:sp>
          <p:sp>
            <p:nvSpPr>
              <p:cNvPr id="48" name="CuadroTexto 47">
                <a:extLst>
                  <a:ext uri="{FF2B5EF4-FFF2-40B4-BE49-F238E27FC236}">
                    <a16:creationId xmlns:a16="http://schemas.microsoft.com/office/drawing/2014/main" id="{74A5959D-DFFB-CF3D-F0B8-D0FA5271ADCB}"/>
                  </a:ext>
                </a:extLst>
              </p:cNvPr>
              <p:cNvSpPr txBox="1"/>
              <p:nvPr/>
            </p:nvSpPr>
            <p:spPr>
              <a:xfrm>
                <a:off x="9005647" y="3789743"/>
                <a:ext cx="1266757"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Operativos</a:t>
                </a:r>
                <a:endParaRPr kumimoji="0" lang="es-CL" sz="1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grpSp>
        <p:sp>
          <p:nvSpPr>
            <p:cNvPr id="53" name="Abrir llave 52">
              <a:extLst>
                <a:ext uri="{FF2B5EF4-FFF2-40B4-BE49-F238E27FC236}">
                  <a16:creationId xmlns:a16="http://schemas.microsoft.com/office/drawing/2014/main" id="{F97278C6-4CAA-2606-0A1B-520F2DE064EB}"/>
                </a:ext>
              </a:extLst>
            </p:cNvPr>
            <p:cNvSpPr/>
            <p:nvPr/>
          </p:nvSpPr>
          <p:spPr>
            <a:xfrm rot="5400000" flipV="1">
              <a:off x="5642310" y="-537221"/>
              <a:ext cx="497276" cy="9520354"/>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55" name="CuadroTexto 54">
            <a:extLst>
              <a:ext uri="{FF2B5EF4-FFF2-40B4-BE49-F238E27FC236}">
                <a16:creationId xmlns:a16="http://schemas.microsoft.com/office/drawing/2014/main" id="{233A9D69-BDDE-DCB6-C075-09D07AB16129}"/>
              </a:ext>
            </a:extLst>
          </p:cNvPr>
          <p:cNvSpPr txBox="1"/>
          <p:nvPr/>
        </p:nvSpPr>
        <p:spPr>
          <a:xfrm>
            <a:off x="3798399" y="3880471"/>
            <a:ext cx="4581703"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En la Armada cómo los dividimos</a:t>
            </a:r>
            <a:endParaRPr kumimoji="0" lang="es-CL" sz="2400" b="0"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spTree>
    <p:extLst>
      <p:ext uri="{BB962C8B-B14F-4D97-AF65-F5344CB8AC3E}">
        <p14:creationId xmlns:p14="http://schemas.microsoft.com/office/powerpoint/2010/main" val="2852581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D98B0E-700E-00C8-86C8-B679BCF8B61E}"/>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FC756510-E854-69CF-CC46-972D2D6BA57A}"/>
              </a:ext>
            </a:extLst>
          </p:cNvPr>
          <p:cNvSpPr txBox="1"/>
          <p:nvPr/>
        </p:nvSpPr>
        <p:spPr>
          <a:xfrm>
            <a:off x="4348337" y="139229"/>
            <a:ext cx="3347391"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dirty="0">
                <a:ln>
                  <a:noFill/>
                </a:ln>
                <a:solidFill>
                  <a:prstClr val="black"/>
                </a:solidFill>
                <a:effectLst/>
                <a:uLnTx/>
                <a:uFillTx/>
                <a:latin typeface="Montserrat-Bold"/>
                <a:ea typeface="+mn-ea"/>
                <a:cs typeface="+mn-cs"/>
              </a:rPr>
              <a:t>Tipos de problemas</a:t>
            </a:r>
            <a:endParaRPr kumimoji="0" lang="es-CL" sz="2400" b="1" i="0" u="none" strike="noStrike" kern="1200" cap="none" spc="0" normalizeH="0" baseline="0" noProof="0" dirty="0">
              <a:ln>
                <a:noFill/>
              </a:ln>
              <a:solidFill>
                <a:prstClr val="black"/>
              </a:solidFill>
              <a:effectLst/>
              <a:uLnTx/>
              <a:uFillTx/>
              <a:latin typeface="Montserrat-Bold"/>
              <a:ea typeface="+mn-ea"/>
              <a:cs typeface="+mn-cs"/>
            </a:endParaRPr>
          </a:p>
        </p:txBody>
      </p:sp>
      <p:pic>
        <p:nvPicPr>
          <p:cNvPr id="35" name="Imagen 34" descr="Un jardín con flores de colores&#10;&#10;Descripción generada automáticamente con confianza media">
            <a:extLst>
              <a:ext uri="{FF2B5EF4-FFF2-40B4-BE49-F238E27FC236}">
                <a16:creationId xmlns:a16="http://schemas.microsoft.com/office/drawing/2014/main" id="{F4B267DF-79FC-360C-11CE-C0F2EAA3EE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643" y="585905"/>
            <a:ext cx="3935605" cy="2150443"/>
          </a:xfrm>
          <a:prstGeom prst="rect">
            <a:avLst/>
          </a:prstGeom>
        </p:spPr>
      </p:pic>
      <p:pic>
        <p:nvPicPr>
          <p:cNvPr id="34" name="Imagen 33">
            <a:extLst>
              <a:ext uri="{FF2B5EF4-FFF2-40B4-BE49-F238E27FC236}">
                <a16:creationId xmlns:a16="http://schemas.microsoft.com/office/drawing/2014/main" id="{167AF0AA-0AA6-43C4-7BC4-225E7042D144}"/>
              </a:ext>
            </a:extLst>
          </p:cNvPr>
          <p:cNvPicPr>
            <a:picLocks noChangeAspect="1"/>
          </p:cNvPicPr>
          <p:nvPr/>
        </p:nvPicPr>
        <p:blipFill>
          <a:blip r:embed="rId4"/>
          <a:stretch>
            <a:fillRect/>
          </a:stretch>
        </p:blipFill>
        <p:spPr>
          <a:xfrm>
            <a:off x="674224" y="616568"/>
            <a:ext cx="2891129" cy="1899777"/>
          </a:xfrm>
          <a:prstGeom prst="rect">
            <a:avLst/>
          </a:prstGeom>
        </p:spPr>
      </p:pic>
      <p:pic>
        <p:nvPicPr>
          <p:cNvPr id="44" name="Imagen 43">
            <a:extLst>
              <a:ext uri="{FF2B5EF4-FFF2-40B4-BE49-F238E27FC236}">
                <a16:creationId xmlns:a16="http://schemas.microsoft.com/office/drawing/2014/main" id="{2A1FB524-DCF1-18CA-C27B-7FAA9D890D9B}"/>
              </a:ext>
            </a:extLst>
          </p:cNvPr>
          <p:cNvPicPr>
            <a:picLocks noChangeAspect="1"/>
          </p:cNvPicPr>
          <p:nvPr/>
        </p:nvPicPr>
        <p:blipFill>
          <a:blip r:embed="rId5"/>
          <a:stretch>
            <a:fillRect/>
          </a:stretch>
        </p:blipFill>
        <p:spPr>
          <a:xfrm>
            <a:off x="321887" y="684517"/>
            <a:ext cx="3630631" cy="1946179"/>
          </a:xfrm>
          <a:prstGeom prst="rect">
            <a:avLst/>
          </a:prstGeom>
        </p:spPr>
      </p:pic>
      <p:sp>
        <p:nvSpPr>
          <p:cNvPr id="33" name="Elipse 32">
            <a:extLst>
              <a:ext uri="{FF2B5EF4-FFF2-40B4-BE49-F238E27FC236}">
                <a16:creationId xmlns:a16="http://schemas.microsoft.com/office/drawing/2014/main" id="{7C7017A5-5009-BA92-8D85-AA7D5ACB0254}"/>
              </a:ext>
            </a:extLst>
          </p:cNvPr>
          <p:cNvSpPr/>
          <p:nvPr/>
        </p:nvSpPr>
        <p:spPr>
          <a:xfrm>
            <a:off x="3745690" y="203052"/>
            <a:ext cx="376558" cy="305596"/>
          </a:xfrm>
          <a:prstGeom prst="ellipse">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TextBox 1">
            <a:extLst>
              <a:ext uri="{FF2B5EF4-FFF2-40B4-BE49-F238E27FC236}">
                <a16:creationId xmlns:a16="http://schemas.microsoft.com/office/drawing/2014/main" id="{040D1DB7-CB87-5039-40EB-63DC64CDFEF6}"/>
              </a:ext>
            </a:extLst>
          </p:cNvPr>
          <p:cNvSpPr txBox="1">
            <a:spLocks noChangeArrowheads="1"/>
          </p:cNvSpPr>
          <p:nvPr/>
        </p:nvSpPr>
        <p:spPr bwMode="auto">
          <a:xfrm>
            <a:off x="574186" y="831722"/>
            <a:ext cx="2891129" cy="1323439"/>
          </a:xfrm>
          <a:prstGeom prst="rect">
            <a:avLst/>
          </a:prstGeom>
          <a:solidFill>
            <a:srgbClr val="CC9900">
              <a:lumMod val="20000"/>
              <a:lumOff val="80000"/>
            </a:srgbClr>
          </a:solidFill>
          <a:ln>
            <a:noFill/>
          </a:ln>
        </p:spPr>
        <p:txBody>
          <a:bodyPr wrap="square">
            <a:spAutoFit/>
          </a:bodyPr>
          <a:lstStyle>
            <a:lvl1pPr>
              <a:spcBef>
                <a:spcPct val="20000"/>
              </a:spcBef>
              <a:buClr>
                <a:schemeClr val="accent1"/>
              </a:buClr>
              <a:buSzPct val="7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65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hlink"/>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s-CL" altLang="es-CL" sz="2000" b="0" i="0" u="none" strike="noStrike" kern="0" cap="none" spc="0" normalizeH="0" baseline="0" noProof="0" dirty="0">
                <a:ln>
                  <a:noFill/>
                </a:ln>
                <a:solidFill>
                  <a:srgbClr val="292929"/>
                </a:solidFill>
                <a:effectLst/>
                <a:uLnTx/>
                <a:uFillTx/>
                <a:latin typeface="Aptos" panose="020B0004020202020204" pitchFamily="34" charset="0"/>
                <a:ea typeface="+mn-ea"/>
                <a:cs typeface="+mn-cs"/>
              </a:rPr>
              <a:t>Se requiere mejorar el espíritu de cuerpo de su gente.</a:t>
            </a:r>
          </a:p>
          <a:p>
            <a:pPr marL="0" marR="0" lvl="0"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s-CL" altLang="es-CL" sz="2000" b="0" i="0" u="none" strike="noStrike" kern="0" cap="none" spc="0" normalizeH="0" baseline="0" noProof="0" dirty="0">
              <a:ln>
                <a:noFill/>
              </a:ln>
              <a:solidFill>
                <a:srgbClr val="292929"/>
              </a:solidFill>
              <a:effectLst/>
              <a:uLnTx/>
              <a:uFillTx/>
              <a:latin typeface="Aptos" panose="020B0004020202020204" pitchFamily="34" charset="0"/>
              <a:ea typeface="+mn-ea"/>
              <a:cs typeface="+mn-cs"/>
            </a:endParaRPr>
          </a:p>
        </p:txBody>
      </p:sp>
      <p:sp>
        <p:nvSpPr>
          <p:cNvPr id="39" name="TextBox 1">
            <a:extLst>
              <a:ext uri="{FF2B5EF4-FFF2-40B4-BE49-F238E27FC236}">
                <a16:creationId xmlns:a16="http://schemas.microsoft.com/office/drawing/2014/main" id="{110F0512-FBE0-E4BD-2A86-4AE277593C8B}"/>
              </a:ext>
            </a:extLst>
          </p:cNvPr>
          <p:cNvSpPr txBox="1">
            <a:spLocks noChangeArrowheads="1"/>
          </p:cNvSpPr>
          <p:nvPr/>
        </p:nvSpPr>
        <p:spPr bwMode="auto">
          <a:xfrm>
            <a:off x="601616" y="750848"/>
            <a:ext cx="2891129" cy="1631216"/>
          </a:xfrm>
          <a:prstGeom prst="rect">
            <a:avLst/>
          </a:prstGeom>
          <a:solidFill>
            <a:schemeClr val="accent6">
              <a:lumMod val="20000"/>
              <a:lumOff val="80000"/>
            </a:schemeClr>
          </a:solidFill>
          <a:ln>
            <a:noFill/>
          </a:ln>
        </p:spPr>
        <p:txBody>
          <a:bodyPr wrap="square">
            <a:spAutoFit/>
          </a:bodyPr>
          <a:lstStyle>
            <a:lvl1pPr>
              <a:spcBef>
                <a:spcPct val="20000"/>
              </a:spcBef>
              <a:buClr>
                <a:schemeClr val="accent1"/>
              </a:buClr>
              <a:buSzPct val="7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65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hlink"/>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s-CL" altLang="es-CL" sz="2000" b="0" i="0" u="none" strike="noStrike" kern="0" cap="none" spc="0" normalizeH="0" baseline="0" noProof="0" dirty="0">
                <a:ln>
                  <a:noFill/>
                </a:ln>
                <a:solidFill>
                  <a:srgbClr val="292929"/>
                </a:solidFill>
                <a:effectLst/>
                <a:uLnTx/>
                <a:uFillTx/>
                <a:latin typeface="Aptos" panose="020B0004020202020204" pitchFamily="34" charset="0"/>
                <a:ea typeface="+mn-ea"/>
                <a:cs typeface="+mn-cs"/>
              </a:rPr>
              <a:t>Choque de un submarino con una fragata, Ud. es el COMOPER.</a:t>
            </a:r>
          </a:p>
          <a:p>
            <a:pPr marL="0" marR="0" lvl="0"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s-CL" altLang="es-CL" sz="2000" b="0" i="0" u="none" strike="noStrike" kern="0" cap="none" spc="0" normalizeH="0" baseline="0" noProof="0" dirty="0">
              <a:ln>
                <a:noFill/>
              </a:ln>
              <a:solidFill>
                <a:srgbClr val="292929"/>
              </a:solidFill>
              <a:effectLst/>
              <a:uLnTx/>
              <a:uFillTx/>
              <a:latin typeface="Aptos" panose="020B0004020202020204" pitchFamily="34" charset="0"/>
              <a:ea typeface="+mn-ea"/>
              <a:cs typeface="+mn-cs"/>
            </a:endParaRPr>
          </a:p>
        </p:txBody>
      </p:sp>
      <p:pic>
        <p:nvPicPr>
          <p:cNvPr id="28" name="Imagen 27">
            <a:extLst>
              <a:ext uri="{FF2B5EF4-FFF2-40B4-BE49-F238E27FC236}">
                <a16:creationId xmlns:a16="http://schemas.microsoft.com/office/drawing/2014/main" id="{452ABE60-CEB5-CCAF-5741-BC65ABCF0F71}"/>
              </a:ext>
            </a:extLst>
          </p:cNvPr>
          <p:cNvPicPr>
            <a:picLocks noChangeAspect="1"/>
          </p:cNvPicPr>
          <p:nvPr/>
        </p:nvPicPr>
        <p:blipFill>
          <a:blip r:embed="rId6"/>
          <a:stretch>
            <a:fillRect/>
          </a:stretch>
        </p:blipFill>
        <p:spPr>
          <a:xfrm>
            <a:off x="5290457" y="1222528"/>
            <a:ext cx="5998029" cy="3027640"/>
          </a:xfrm>
          <a:prstGeom prst="rect">
            <a:avLst/>
          </a:prstGeom>
        </p:spPr>
      </p:pic>
      <p:cxnSp>
        <p:nvCxnSpPr>
          <p:cNvPr id="36" name="Conector recto de flecha 35">
            <a:extLst>
              <a:ext uri="{FF2B5EF4-FFF2-40B4-BE49-F238E27FC236}">
                <a16:creationId xmlns:a16="http://schemas.microsoft.com/office/drawing/2014/main" id="{C18A1E86-5B03-F09D-5905-2E653E48512D}"/>
              </a:ext>
            </a:extLst>
          </p:cNvPr>
          <p:cNvCxnSpPr/>
          <p:nvPr/>
        </p:nvCxnSpPr>
        <p:spPr>
          <a:xfrm flipH="1">
            <a:off x="4680857" y="1493441"/>
            <a:ext cx="3014871" cy="0"/>
          </a:xfrm>
          <a:prstGeom prst="straightConnector1">
            <a:avLst/>
          </a:prstGeom>
          <a:ln w="28575">
            <a:solidFill>
              <a:schemeClr val="tx2"/>
            </a:solidFill>
            <a:tailEnd type="triangle"/>
          </a:ln>
        </p:spPr>
        <p:style>
          <a:lnRef idx="1">
            <a:schemeClr val="accent1"/>
          </a:lnRef>
          <a:fillRef idx="0">
            <a:schemeClr val="accent1"/>
          </a:fillRef>
          <a:effectRef idx="0">
            <a:schemeClr val="accent1"/>
          </a:effectRef>
          <a:fontRef idx="minor">
            <a:schemeClr val="tx1"/>
          </a:fontRef>
        </p:style>
      </p:cxnSp>
      <p:pic>
        <p:nvPicPr>
          <p:cNvPr id="40" name="Imagen 39">
            <a:extLst>
              <a:ext uri="{FF2B5EF4-FFF2-40B4-BE49-F238E27FC236}">
                <a16:creationId xmlns:a16="http://schemas.microsoft.com/office/drawing/2014/main" id="{D012E778-322F-FFBB-5168-923163A8D1BF}"/>
              </a:ext>
            </a:extLst>
          </p:cNvPr>
          <p:cNvPicPr>
            <a:picLocks noChangeAspect="1"/>
          </p:cNvPicPr>
          <p:nvPr/>
        </p:nvPicPr>
        <p:blipFill>
          <a:blip r:embed="rId7"/>
          <a:stretch>
            <a:fillRect/>
          </a:stretch>
        </p:blipFill>
        <p:spPr>
          <a:xfrm>
            <a:off x="5290457" y="5001729"/>
            <a:ext cx="6096000" cy="1267486"/>
          </a:xfrm>
          <a:prstGeom prst="rect">
            <a:avLst/>
          </a:prstGeom>
        </p:spPr>
      </p:pic>
      <p:sp>
        <p:nvSpPr>
          <p:cNvPr id="41" name="CuadroTexto 40">
            <a:extLst>
              <a:ext uri="{FF2B5EF4-FFF2-40B4-BE49-F238E27FC236}">
                <a16:creationId xmlns:a16="http://schemas.microsoft.com/office/drawing/2014/main" id="{85DB1663-51E3-ACE3-FAD2-8CF97C90E7F0}"/>
              </a:ext>
            </a:extLst>
          </p:cNvPr>
          <p:cNvSpPr txBox="1"/>
          <p:nvPr/>
        </p:nvSpPr>
        <p:spPr>
          <a:xfrm>
            <a:off x="6585413" y="4608141"/>
            <a:ext cx="34756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En la Armada cómo los dividimos</a:t>
            </a:r>
            <a:endParaRPr kumimoji="0" lang="es-CL" sz="1800" b="0" i="0" u="none" strike="noStrike" kern="1200" cap="none" spc="0" normalizeH="0" baseline="0" noProof="0" dirty="0">
              <a:ln>
                <a:noFill/>
              </a:ln>
              <a:solidFill>
                <a:prstClr val="black"/>
              </a:solidFill>
              <a:effectLst/>
              <a:uLnTx/>
              <a:uFillTx/>
              <a:latin typeface="Aptos" panose="020B0004020202020204" pitchFamily="34" charset="0"/>
              <a:ea typeface="+mn-ea"/>
              <a:cs typeface="+mn-cs"/>
            </a:endParaRPr>
          </a:p>
        </p:txBody>
      </p:sp>
      <p:sp>
        <p:nvSpPr>
          <p:cNvPr id="43" name="Abrir llave 42">
            <a:extLst>
              <a:ext uri="{FF2B5EF4-FFF2-40B4-BE49-F238E27FC236}">
                <a16:creationId xmlns:a16="http://schemas.microsoft.com/office/drawing/2014/main" id="{A7ADADF7-D7D6-44FC-05A9-F2C17E13E8E5}"/>
              </a:ext>
            </a:extLst>
          </p:cNvPr>
          <p:cNvSpPr/>
          <p:nvPr/>
        </p:nvSpPr>
        <p:spPr>
          <a:xfrm rot="16200000">
            <a:off x="8040832" y="1360487"/>
            <a:ext cx="497279" cy="5998029"/>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TextBox 1">
            <a:extLst>
              <a:ext uri="{FF2B5EF4-FFF2-40B4-BE49-F238E27FC236}">
                <a16:creationId xmlns:a16="http://schemas.microsoft.com/office/drawing/2014/main" id="{2A870501-E33F-976E-575B-A6F4C91E2CB4}"/>
              </a:ext>
            </a:extLst>
          </p:cNvPr>
          <p:cNvSpPr txBox="1">
            <a:spLocks noChangeArrowheads="1"/>
          </p:cNvSpPr>
          <p:nvPr/>
        </p:nvSpPr>
        <p:spPr bwMode="auto">
          <a:xfrm>
            <a:off x="674223" y="781626"/>
            <a:ext cx="2891129" cy="1569660"/>
          </a:xfrm>
          <a:prstGeom prst="rect">
            <a:avLst/>
          </a:prstGeom>
          <a:solidFill>
            <a:schemeClr val="bg1">
              <a:lumMod val="95000"/>
            </a:schemeClr>
          </a:solidFill>
          <a:ln>
            <a:noFill/>
          </a:ln>
        </p:spPr>
        <p:txBody>
          <a:bodyPr wrap="square">
            <a:spAutoFit/>
          </a:bodyPr>
          <a:lstStyle>
            <a:lvl1pPr>
              <a:spcBef>
                <a:spcPct val="20000"/>
              </a:spcBef>
              <a:buClr>
                <a:schemeClr val="accent1"/>
              </a:buClr>
              <a:buSzPct val="7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65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hlink"/>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s-CL" altLang="es-CL" sz="2400" b="0" i="0" u="none" strike="noStrike" kern="0" cap="none" spc="0" normalizeH="0" baseline="0" noProof="0" dirty="0">
                <a:ln>
                  <a:noFill/>
                </a:ln>
                <a:solidFill>
                  <a:srgbClr val="292929"/>
                </a:solidFill>
                <a:effectLst/>
                <a:uLnTx/>
                <a:uFillTx/>
                <a:latin typeface="Aptos" panose="020B0004020202020204" pitchFamily="34" charset="0"/>
                <a:ea typeface="+mn-ea"/>
                <a:cs typeface="+mn-cs"/>
              </a:rPr>
              <a:t>Modernización equipamiento de la BAE</a:t>
            </a:r>
          </a:p>
          <a:p>
            <a:pPr marL="0" marR="0" lvl="0"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s-CL" altLang="es-CL" sz="2400" b="0" i="0" u="none" strike="noStrike" kern="0" cap="none" spc="0" normalizeH="0" baseline="0" noProof="0" dirty="0">
              <a:ln>
                <a:noFill/>
              </a:ln>
              <a:solidFill>
                <a:srgbClr val="292929"/>
              </a:solidFill>
              <a:effectLst/>
              <a:uLnTx/>
              <a:uFillTx/>
              <a:latin typeface="Aptos" panose="020B0004020202020204" pitchFamily="34" charset="0"/>
              <a:ea typeface="+mn-ea"/>
              <a:cs typeface="+mn-cs"/>
            </a:endParaRPr>
          </a:p>
        </p:txBody>
      </p:sp>
      <p:sp>
        <p:nvSpPr>
          <p:cNvPr id="46" name="TextBox 1">
            <a:extLst>
              <a:ext uri="{FF2B5EF4-FFF2-40B4-BE49-F238E27FC236}">
                <a16:creationId xmlns:a16="http://schemas.microsoft.com/office/drawing/2014/main" id="{121EE446-65C0-2098-93D1-C3D2C30D5AE0}"/>
              </a:ext>
            </a:extLst>
          </p:cNvPr>
          <p:cNvSpPr txBox="1">
            <a:spLocks noChangeArrowheads="1"/>
          </p:cNvSpPr>
          <p:nvPr/>
        </p:nvSpPr>
        <p:spPr bwMode="auto">
          <a:xfrm>
            <a:off x="708880" y="797015"/>
            <a:ext cx="2891129" cy="1569660"/>
          </a:xfrm>
          <a:prstGeom prst="rect">
            <a:avLst/>
          </a:prstGeom>
          <a:solidFill>
            <a:schemeClr val="accent2">
              <a:lumMod val="20000"/>
              <a:lumOff val="80000"/>
            </a:schemeClr>
          </a:solidFill>
          <a:ln>
            <a:noFill/>
          </a:ln>
        </p:spPr>
        <p:txBody>
          <a:bodyPr wrap="square">
            <a:spAutoFit/>
          </a:bodyPr>
          <a:lstStyle>
            <a:lvl1pPr>
              <a:spcBef>
                <a:spcPct val="20000"/>
              </a:spcBef>
              <a:buClr>
                <a:schemeClr val="accent1"/>
              </a:buClr>
              <a:buSzPct val="7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65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hlink"/>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s-CL" altLang="es-CL" sz="2400" b="0" i="0" u="none" strike="noStrike" kern="0" cap="none" spc="0" normalizeH="0" baseline="0" noProof="0" dirty="0">
                <a:ln>
                  <a:noFill/>
                </a:ln>
                <a:solidFill>
                  <a:srgbClr val="292929"/>
                </a:solidFill>
                <a:effectLst/>
                <a:uLnTx/>
                <a:uFillTx/>
                <a:latin typeface="Aptos" panose="020B0004020202020204" pitchFamily="34" charset="0"/>
                <a:ea typeface="+mn-ea"/>
                <a:cs typeface="+mn-cs"/>
              </a:rPr>
              <a:t>Reducción subtítulo 21 (sueldos y viáticos)</a:t>
            </a:r>
          </a:p>
          <a:p>
            <a:pPr marL="0" marR="0" lvl="0"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s-CL" altLang="es-CL" sz="2400" b="0" i="0" u="none" strike="noStrike" kern="0" cap="none" spc="0" normalizeH="0" baseline="0" noProof="0" dirty="0">
              <a:ln>
                <a:noFill/>
              </a:ln>
              <a:solidFill>
                <a:srgbClr val="292929"/>
              </a:solidFill>
              <a:effectLst/>
              <a:uLnTx/>
              <a:uFillTx/>
              <a:latin typeface="Aptos" panose="020B0004020202020204" pitchFamily="34" charset="0"/>
              <a:ea typeface="+mn-ea"/>
              <a:cs typeface="+mn-cs"/>
            </a:endParaRPr>
          </a:p>
        </p:txBody>
      </p:sp>
      <p:sp>
        <p:nvSpPr>
          <p:cNvPr id="50" name="TextBox 1">
            <a:extLst>
              <a:ext uri="{FF2B5EF4-FFF2-40B4-BE49-F238E27FC236}">
                <a16:creationId xmlns:a16="http://schemas.microsoft.com/office/drawing/2014/main" id="{BEE467CB-0DFF-A80B-8DF5-FDA5627B5F1D}"/>
              </a:ext>
            </a:extLst>
          </p:cNvPr>
          <p:cNvSpPr txBox="1">
            <a:spLocks noChangeArrowheads="1"/>
          </p:cNvSpPr>
          <p:nvPr/>
        </p:nvSpPr>
        <p:spPr bwMode="auto">
          <a:xfrm>
            <a:off x="672587" y="370061"/>
            <a:ext cx="2891129" cy="3416320"/>
          </a:xfrm>
          <a:prstGeom prst="rect">
            <a:avLst/>
          </a:prstGeom>
          <a:solidFill>
            <a:schemeClr val="accent6">
              <a:lumMod val="20000"/>
              <a:lumOff val="80000"/>
            </a:schemeClr>
          </a:solidFill>
          <a:ln>
            <a:noFill/>
          </a:ln>
        </p:spPr>
        <p:txBody>
          <a:bodyPr wrap="square">
            <a:spAutoFit/>
          </a:bodyPr>
          <a:lstStyle>
            <a:lvl1pPr>
              <a:spcBef>
                <a:spcPct val="20000"/>
              </a:spcBef>
              <a:buClr>
                <a:schemeClr val="accent1"/>
              </a:buClr>
              <a:buSzPct val="7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65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hlink"/>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s-CL" altLang="es-CL" sz="2400" b="0" i="0" u="none" strike="noStrike" kern="0" cap="none" spc="0" normalizeH="0" baseline="0" noProof="0" dirty="0">
                <a:ln>
                  <a:noFill/>
                </a:ln>
                <a:solidFill>
                  <a:srgbClr val="292929"/>
                </a:solidFill>
                <a:effectLst/>
                <a:uLnTx/>
                <a:uFillTx/>
                <a:latin typeface="Aptos" panose="020B0004020202020204" pitchFamily="34" charset="0"/>
                <a:ea typeface="+mn-ea"/>
                <a:cs typeface="+mn-cs"/>
              </a:rPr>
              <a:t>Situación: Ud. Es el Jefe de un grupo de F.E. y debe entrar a una embajada a rescatar rehenes que mantienen un grupo de terroristas en su interior. ¿Cómo lo hará?</a:t>
            </a:r>
          </a:p>
        </p:txBody>
      </p:sp>
      <p:pic>
        <p:nvPicPr>
          <p:cNvPr id="3" name="Imagen 2">
            <a:extLst>
              <a:ext uri="{FF2B5EF4-FFF2-40B4-BE49-F238E27FC236}">
                <a16:creationId xmlns:a16="http://schemas.microsoft.com/office/drawing/2014/main" id="{7DC456F2-8CDF-9D06-0A94-E3A587E9819E}"/>
              </a:ext>
            </a:extLst>
          </p:cNvPr>
          <p:cNvPicPr>
            <a:picLocks noChangeAspect="1"/>
          </p:cNvPicPr>
          <p:nvPr/>
        </p:nvPicPr>
        <p:blipFill>
          <a:blip r:embed="rId8"/>
          <a:stretch>
            <a:fillRect/>
          </a:stretch>
        </p:blipFill>
        <p:spPr>
          <a:xfrm>
            <a:off x="105474" y="3883490"/>
            <a:ext cx="4759183" cy="2930386"/>
          </a:xfrm>
          <a:prstGeom prst="rect">
            <a:avLst/>
          </a:prstGeom>
        </p:spPr>
      </p:pic>
    </p:spTree>
    <p:extLst>
      <p:ext uri="{BB962C8B-B14F-4D97-AF65-F5344CB8AC3E}">
        <p14:creationId xmlns:p14="http://schemas.microsoft.com/office/powerpoint/2010/main" val="16273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subTnLst>
                                    <p:set>
                                      <p:cBhvr override="childStyle">
                                        <p:cTn dur="1" fill="hold" display="0" masterRel="nextClick" afterEffect="1"/>
                                        <p:tgtEl>
                                          <p:spTgt spid="35"/>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subTnLst>
                                    <p:set>
                                      <p:cBhvr override="childStyle">
                                        <p:cTn dur="1" fill="hold" display="0" masterRel="nextClick" afterEffect="1"/>
                                        <p:tgtEl>
                                          <p:spTgt spid="34"/>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4"/>
                                        </p:tgtEl>
                                        <p:attrNameLst>
                                          <p:attrName>style.visibility</p:attrName>
                                        </p:attrNameLst>
                                      </p:cBhvr>
                                      <p:to>
                                        <p:strVal val="visible"/>
                                      </p:to>
                                    </p:set>
                                  </p:childTnLst>
                                  <p:subTnLst>
                                    <p:set>
                                      <p:cBhvr override="childStyle">
                                        <p:cTn dur="1" fill="hold" display="0" masterRel="nextClick" afterEffect="1"/>
                                        <p:tgtEl>
                                          <p:spTgt spid="44"/>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5" grpId="0" animBg="1"/>
      <p:bldP spid="46" grpId="0" animBg="1"/>
      <p:bldP spid="5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E908988-E8FF-58BC-1696-764488B393B0}"/>
              </a:ext>
            </a:extLst>
          </p:cNvPr>
          <p:cNvSpPr>
            <a:spLocks noGrp="1"/>
          </p:cNvSpPr>
          <p:nvPr>
            <p:ph idx="1"/>
          </p:nvPr>
        </p:nvSpPr>
        <p:spPr>
          <a:xfrm>
            <a:off x="838199" y="1616305"/>
            <a:ext cx="10515600" cy="4351338"/>
          </a:xfrm>
        </p:spPr>
        <p:txBody>
          <a:bodyPr>
            <a:normAutofit/>
          </a:bodyPr>
          <a:lstStyle/>
          <a:p>
            <a:pPr marL="0" indent="0">
              <a:buNone/>
            </a:pPr>
            <a:r>
              <a:rPr lang="es-ES" sz="2400" dirty="0">
                <a:latin typeface="Aptos" panose="020B0004020202020204" pitchFamily="34" charset="0"/>
              </a:rPr>
              <a:t>Para generar esa confianza:</a:t>
            </a:r>
          </a:p>
          <a:p>
            <a:r>
              <a:rPr lang="es-ES" sz="2400" dirty="0">
                <a:latin typeface="Aptos" panose="020B0004020202020204" pitchFamily="34" charset="0"/>
              </a:rPr>
              <a:t>Integridad y coherencia del líder.</a:t>
            </a:r>
          </a:p>
          <a:p>
            <a:r>
              <a:rPr lang="es-ES" sz="2400" dirty="0">
                <a:latin typeface="Aptos" panose="020B0004020202020204" pitchFamily="34" charset="0"/>
              </a:rPr>
              <a:t>Conocimiento personal de la dotación, especialmente de los asesores directos.</a:t>
            </a:r>
          </a:p>
          <a:p>
            <a:r>
              <a:rPr lang="es-ES" sz="2400" dirty="0">
                <a:latin typeface="Aptos" panose="020B0004020202020204" pitchFamily="34" charset="0"/>
              </a:rPr>
              <a:t>Comunicación clara y oportuna del contexto que se vive.</a:t>
            </a:r>
          </a:p>
          <a:p>
            <a:r>
              <a:rPr lang="es-ES" sz="2400" dirty="0">
                <a:latin typeface="Aptos" panose="020B0004020202020204" pitchFamily="34" charset="0"/>
              </a:rPr>
              <a:t>Delegación responsable.</a:t>
            </a:r>
          </a:p>
          <a:p>
            <a:r>
              <a:rPr lang="es-ES" sz="2400" dirty="0">
                <a:latin typeface="Aptos" panose="020B0004020202020204" pitchFamily="34" charset="0"/>
              </a:rPr>
              <a:t>Competencia profesional demostrada por la gente.</a:t>
            </a:r>
          </a:p>
          <a:p>
            <a:r>
              <a:rPr lang="es-ES" sz="2400" dirty="0">
                <a:latin typeface="Aptos" panose="020B0004020202020204" pitchFamily="34" charset="0"/>
              </a:rPr>
              <a:t>Entrenamiento permanente y realista.</a:t>
            </a:r>
          </a:p>
          <a:p>
            <a:r>
              <a:rPr lang="es-ES" sz="2400" dirty="0">
                <a:latin typeface="Aptos" panose="020B0004020202020204" pitchFamily="34" charset="0"/>
              </a:rPr>
              <a:t>En los errores busque la corrección rápida, instruya, después busque responsables (caso la situación lo amerite)</a:t>
            </a:r>
          </a:p>
          <a:p>
            <a:endParaRPr lang="es-CL" sz="2400" dirty="0">
              <a:latin typeface="Aptos" panose="020B0004020202020204" pitchFamily="34" charset="0"/>
            </a:endParaRPr>
          </a:p>
        </p:txBody>
      </p:sp>
      <p:grpSp>
        <p:nvGrpSpPr>
          <p:cNvPr id="4" name="Grupo 3">
            <a:extLst>
              <a:ext uri="{FF2B5EF4-FFF2-40B4-BE49-F238E27FC236}">
                <a16:creationId xmlns:a16="http://schemas.microsoft.com/office/drawing/2014/main" id="{79E9F36A-79D2-4633-5111-4EF4E207CA76}"/>
              </a:ext>
            </a:extLst>
          </p:cNvPr>
          <p:cNvGrpSpPr/>
          <p:nvPr/>
        </p:nvGrpSpPr>
        <p:grpSpPr>
          <a:xfrm>
            <a:off x="2836581" y="449350"/>
            <a:ext cx="5679151" cy="461666"/>
            <a:chOff x="3266239" y="3916623"/>
            <a:chExt cx="5679151" cy="461666"/>
          </a:xfrm>
        </p:grpSpPr>
        <p:sp>
          <p:nvSpPr>
            <p:cNvPr id="9" name="CuadroTexto 8">
              <a:extLst>
                <a:ext uri="{FF2B5EF4-FFF2-40B4-BE49-F238E27FC236}">
                  <a16:creationId xmlns:a16="http://schemas.microsoft.com/office/drawing/2014/main" id="{F6E02E1E-3435-9217-C8D9-D431DC2FEF9D}"/>
                </a:ext>
              </a:extLst>
            </p:cNvPr>
            <p:cNvSpPr txBox="1"/>
            <p:nvPr/>
          </p:nvSpPr>
          <p:spPr>
            <a:xfrm>
              <a:off x="4105925" y="3916624"/>
              <a:ext cx="4839465"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Aptos" panose="020B0004020202020204" pitchFamily="34" charset="0"/>
                  <a:ea typeface="+mn-ea"/>
                  <a:cs typeface="+mn-cs"/>
                </a:rPr>
                <a:t>La confianza que tengo en mi gente</a:t>
              </a:r>
            </a:p>
          </p:txBody>
        </p:sp>
        <p:sp>
          <p:nvSpPr>
            <p:cNvPr id="8" name="Triángulo isósceles 7">
              <a:extLst>
                <a:ext uri="{FF2B5EF4-FFF2-40B4-BE49-F238E27FC236}">
                  <a16:creationId xmlns:a16="http://schemas.microsoft.com/office/drawing/2014/main" id="{2B54766A-1345-034D-F6AF-C058F05C4E2B}"/>
                </a:ext>
              </a:extLst>
            </p:cNvPr>
            <p:cNvSpPr/>
            <p:nvPr/>
          </p:nvSpPr>
          <p:spPr>
            <a:xfrm>
              <a:off x="3266239" y="3916623"/>
              <a:ext cx="479496" cy="461665"/>
            </a:xfrm>
            <a:prstGeom prst="triangl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770880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B2B2B2"/>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B2B2B2"/>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B2B2B2"/>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B2B2B2"/>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B2B2B2"/>
                                      </p:to>
                                    </p:animClr>
                                  </p:sub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rgbClr val="B2B2B2"/>
                                      </p:to>
                                    </p:animClr>
                                  </p:sub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965D5-82A3-7188-55D4-4003807E9AFA}"/>
            </a:ext>
          </a:extLst>
        </p:cNvPr>
        <p:cNvGrpSpPr/>
        <p:nvPr/>
      </p:nvGrpSpPr>
      <p:grpSpPr>
        <a:xfrm>
          <a:off x="0" y="0"/>
          <a:ext cx="0" cy="0"/>
          <a:chOff x="0" y="0"/>
          <a:chExt cx="0" cy="0"/>
        </a:xfrm>
      </p:grpSpPr>
      <p:sp>
        <p:nvSpPr>
          <p:cNvPr id="6" name="Marcador de contenido 2">
            <a:extLst>
              <a:ext uri="{FF2B5EF4-FFF2-40B4-BE49-F238E27FC236}">
                <a16:creationId xmlns:a16="http://schemas.microsoft.com/office/drawing/2014/main" id="{7438F927-9389-FAB4-587D-2387E2723EE0}"/>
              </a:ext>
            </a:extLst>
          </p:cNvPr>
          <p:cNvSpPr txBox="1">
            <a:spLocks/>
          </p:cNvSpPr>
          <p:nvPr/>
        </p:nvSpPr>
        <p:spPr>
          <a:xfrm>
            <a:off x="237564" y="905435"/>
            <a:ext cx="6724890" cy="34452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buFont typeface="Arial" panose="020B0604020202020204" pitchFamily="34" charset="0"/>
              <a:buChar char="•"/>
            </a:pPr>
            <a:endParaRPr lang="es-MX" sz="1800" dirty="0">
              <a:solidFill>
                <a:srgbClr val="29588C"/>
              </a:solidFill>
              <a:latin typeface="Montserrat-Bold"/>
            </a:endParaRPr>
          </a:p>
          <a:p>
            <a:pPr algn="l"/>
            <a:endParaRPr lang="es-CL" sz="1800" dirty="0">
              <a:solidFill>
                <a:srgbClr val="29588C"/>
              </a:solidFill>
              <a:latin typeface="Montserrat-Bold"/>
            </a:endParaRPr>
          </a:p>
          <a:p>
            <a:pPr algn="l"/>
            <a:endParaRPr lang="en-US" sz="1800" dirty="0">
              <a:solidFill>
                <a:srgbClr val="29588C"/>
              </a:solidFill>
              <a:latin typeface="Montserrat-Bold"/>
            </a:endParaRPr>
          </a:p>
        </p:txBody>
      </p:sp>
      <p:pic>
        <p:nvPicPr>
          <p:cNvPr id="4" name="Imagen 3">
            <a:extLst>
              <a:ext uri="{FF2B5EF4-FFF2-40B4-BE49-F238E27FC236}">
                <a16:creationId xmlns:a16="http://schemas.microsoft.com/office/drawing/2014/main" id="{D9583BB2-FD61-C511-4BC3-F81592B55F82}"/>
              </a:ext>
            </a:extLst>
          </p:cNvPr>
          <p:cNvPicPr>
            <a:picLocks noChangeAspect="1"/>
          </p:cNvPicPr>
          <p:nvPr/>
        </p:nvPicPr>
        <p:blipFill>
          <a:blip r:embed="rId3"/>
          <a:stretch>
            <a:fillRect/>
          </a:stretch>
        </p:blipFill>
        <p:spPr>
          <a:xfrm>
            <a:off x="1524000" y="1402018"/>
            <a:ext cx="9144000" cy="4053964"/>
          </a:xfrm>
          <a:prstGeom prst="rect">
            <a:avLst/>
          </a:prstGeom>
        </p:spPr>
      </p:pic>
      <p:sp>
        <p:nvSpPr>
          <p:cNvPr id="5" name="Marcador de contenido 2">
            <a:extLst>
              <a:ext uri="{FF2B5EF4-FFF2-40B4-BE49-F238E27FC236}">
                <a16:creationId xmlns:a16="http://schemas.microsoft.com/office/drawing/2014/main" id="{185B7F89-7E30-BE8D-D692-E390753FAB37}"/>
              </a:ext>
            </a:extLst>
          </p:cNvPr>
          <p:cNvSpPr txBox="1">
            <a:spLocks/>
          </p:cNvSpPr>
          <p:nvPr/>
        </p:nvSpPr>
        <p:spPr>
          <a:xfrm>
            <a:off x="2129883" y="1886949"/>
            <a:ext cx="8084634" cy="3119949"/>
          </a:xfrm>
          <a:prstGeom prst="rect">
            <a:avLst/>
          </a:prstGeom>
        </p:spPr>
        <p:txBody>
          <a:bodyPr vert="horz" lIns="68580" tIns="34290" rIns="68580" bIns="3429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l">
              <a:buNone/>
            </a:pPr>
            <a:r>
              <a:rPr lang="es-ES" sz="1900" dirty="0">
                <a:effectLst/>
                <a:latin typeface="Montserrat-Bold"/>
                <a:ea typeface="Times New Roman" panose="02020603050405020304" pitchFamily="18" charset="0"/>
              </a:rPr>
              <a:t>Resolución de problemas (su identificación) y la toma de decisiones</a:t>
            </a:r>
            <a:endParaRPr lang="es-MX" sz="2800" dirty="0">
              <a:latin typeface="Montserrat-Bold"/>
            </a:endParaRPr>
          </a:p>
          <a:p>
            <a:pPr marL="0" indent="0" algn="just" defTabSz="514350" fontAlgn="auto">
              <a:spcBef>
                <a:spcPts val="563"/>
              </a:spcBef>
              <a:spcAft>
                <a:spcPts val="0"/>
              </a:spcAft>
              <a:buClr>
                <a:srgbClr val="B71E42"/>
              </a:buClr>
              <a:buNone/>
              <a:defRPr/>
            </a:pPr>
            <a:endParaRPr lang="es-CL" sz="1600" b="1" dirty="0">
              <a:solidFill>
                <a:srgbClr val="000000"/>
              </a:solidFill>
              <a:latin typeface="Montserrat-Bold"/>
            </a:endParaRPr>
          </a:p>
          <a:p>
            <a:pPr algn="just" defTabSz="514350">
              <a:spcBef>
                <a:spcPts val="563"/>
              </a:spcBef>
              <a:buClrTx/>
              <a:defRPr/>
            </a:pPr>
            <a:r>
              <a:rPr lang="es-ES" sz="1800" dirty="0">
                <a:latin typeface="Montserrat-Bold"/>
              </a:rPr>
              <a:t>La identificación de un problema.</a:t>
            </a:r>
          </a:p>
          <a:p>
            <a:pPr algn="just" defTabSz="514350">
              <a:spcBef>
                <a:spcPts val="563"/>
              </a:spcBef>
              <a:buClrTx/>
              <a:defRPr/>
            </a:pPr>
            <a:r>
              <a:rPr lang="es-ES" sz="1800" b="1" dirty="0">
                <a:latin typeface="Montserrat-Bold"/>
              </a:rPr>
              <a:t>Los problemas y su resolución.</a:t>
            </a:r>
          </a:p>
          <a:p>
            <a:pPr algn="just" defTabSz="514350">
              <a:spcBef>
                <a:spcPts val="563"/>
              </a:spcBef>
              <a:buClrTx/>
              <a:defRPr/>
            </a:pPr>
            <a:r>
              <a:rPr lang="es-ES" sz="1800" dirty="0">
                <a:latin typeface="Montserrat-Bold"/>
              </a:rPr>
              <a:t>El trabajo en equipo.</a:t>
            </a:r>
          </a:p>
          <a:p>
            <a:pPr algn="just" defTabSz="514350">
              <a:spcBef>
                <a:spcPts val="563"/>
              </a:spcBef>
              <a:buClrTx/>
              <a:defRPr/>
            </a:pPr>
            <a:r>
              <a:rPr lang="es-ES" sz="1800" dirty="0">
                <a:latin typeface="Montserrat-Bold"/>
              </a:rPr>
              <a:t>Efectividad en la solución del problema.</a:t>
            </a:r>
          </a:p>
        </p:txBody>
      </p:sp>
    </p:spTree>
    <p:extLst>
      <p:ext uri="{BB962C8B-B14F-4D97-AF65-F5344CB8AC3E}">
        <p14:creationId xmlns:p14="http://schemas.microsoft.com/office/powerpoint/2010/main" val="3024278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D7A51802-AE56-9760-A0DC-B7FF84A7B339}"/>
              </a:ext>
            </a:extLst>
          </p:cNvPr>
          <p:cNvPicPr>
            <a:picLocks noChangeAspect="1"/>
          </p:cNvPicPr>
          <p:nvPr/>
        </p:nvPicPr>
        <p:blipFill>
          <a:blip r:embed="rId2"/>
          <a:stretch>
            <a:fillRect/>
          </a:stretch>
        </p:blipFill>
        <p:spPr>
          <a:xfrm>
            <a:off x="2160395" y="2514163"/>
            <a:ext cx="8518283" cy="4250351"/>
          </a:xfrm>
          <a:prstGeom prst="rect">
            <a:avLst/>
          </a:prstGeom>
        </p:spPr>
      </p:pic>
      <p:sp>
        <p:nvSpPr>
          <p:cNvPr id="2" name="CuadroTexto 1">
            <a:extLst>
              <a:ext uri="{FF2B5EF4-FFF2-40B4-BE49-F238E27FC236}">
                <a16:creationId xmlns:a16="http://schemas.microsoft.com/office/drawing/2014/main" id="{2B63CD8E-56CC-90AE-5807-A396569F7C01}"/>
              </a:ext>
            </a:extLst>
          </p:cNvPr>
          <p:cNvSpPr txBox="1"/>
          <p:nvPr/>
        </p:nvSpPr>
        <p:spPr>
          <a:xfrm>
            <a:off x="1703538" y="25052"/>
            <a:ext cx="8755693" cy="523220"/>
          </a:xfrm>
          <a:prstGeom prst="rect">
            <a:avLst/>
          </a:prstGeom>
          <a:noFill/>
        </p:spPr>
        <p:txBody>
          <a:bodyPr wrap="square" rtlCol="0">
            <a:spAutoFit/>
          </a:bodyPr>
          <a:lstStyle/>
          <a:p>
            <a:pPr algn="ctr"/>
            <a:r>
              <a:rPr lang="es-CL" sz="2800" b="1" dirty="0">
                <a:solidFill>
                  <a:srgbClr val="000000"/>
                </a:solidFill>
                <a:latin typeface="Aptos" panose="020B0004020202020204" pitchFamily="34" charset="0"/>
                <a:ea typeface="Tahoma" panose="020B0604030504040204" pitchFamily="34" charset="0"/>
                <a:cs typeface="Tahoma" panose="020B0604030504040204" pitchFamily="34" charset="0"/>
              </a:rPr>
              <a:t>La importancia de innovar en la solución</a:t>
            </a:r>
            <a:endParaRPr lang="es-ES" sz="2800" b="1" dirty="0">
              <a:solidFill>
                <a:srgbClr val="000000"/>
              </a:solidFill>
              <a:latin typeface="Aptos" panose="020B0004020202020204" pitchFamily="34" charset="0"/>
              <a:ea typeface="Tahoma" panose="020B0604030504040204" pitchFamily="34" charset="0"/>
              <a:cs typeface="Tahoma" panose="020B0604030504040204" pitchFamily="34" charset="0"/>
            </a:endParaRPr>
          </a:p>
        </p:txBody>
      </p:sp>
      <p:sp>
        <p:nvSpPr>
          <p:cNvPr id="3" name="CuadroTexto 2">
            <a:extLst>
              <a:ext uri="{FF2B5EF4-FFF2-40B4-BE49-F238E27FC236}">
                <a16:creationId xmlns:a16="http://schemas.microsoft.com/office/drawing/2014/main" id="{CC1B1414-25F6-B2EB-D84F-85B5FBB6FA65}"/>
              </a:ext>
            </a:extLst>
          </p:cNvPr>
          <p:cNvSpPr txBox="1"/>
          <p:nvPr/>
        </p:nvSpPr>
        <p:spPr>
          <a:xfrm>
            <a:off x="1616781" y="695159"/>
            <a:ext cx="9173598" cy="1554272"/>
          </a:xfrm>
          <a:prstGeom prst="rect">
            <a:avLst/>
          </a:prstGeom>
          <a:solidFill>
            <a:schemeClr val="accent4">
              <a:lumMod val="20000"/>
              <a:lumOff val="80000"/>
            </a:schemeClr>
          </a:solidFill>
        </p:spPr>
        <p:txBody>
          <a:bodyPr wrap="square" rtlCol="0" anchor="ctr">
            <a:spAutoFit/>
          </a:bodyPr>
          <a:lstStyle/>
          <a:p>
            <a:pPr>
              <a:spcAft>
                <a:spcPts val="600"/>
              </a:spcAft>
              <a:tabLst>
                <a:tab pos="2236788" algn="l"/>
                <a:tab pos="2509838" algn="l"/>
              </a:tabLst>
            </a:pPr>
            <a:r>
              <a:rPr lang="es-CL" sz="2000" dirty="0">
                <a:solidFill>
                  <a:srgbClr val="000000"/>
                </a:solidFill>
                <a:latin typeface="Aptos" panose="020B0004020202020204" pitchFamily="34" charset="0"/>
                <a:ea typeface="Tahoma" panose="020B0604030504040204" pitchFamily="34" charset="0"/>
                <a:cs typeface="Tahoma" panose="020B0604030504040204" pitchFamily="34" charset="0"/>
              </a:rPr>
              <a:t>Las fricciones de	: 	“No es momento para cambiar”</a:t>
            </a:r>
          </a:p>
          <a:p>
            <a:pPr>
              <a:spcAft>
                <a:spcPts val="600"/>
              </a:spcAft>
              <a:tabLst>
                <a:tab pos="2236788" algn="l"/>
                <a:tab pos="2509838" algn="l"/>
              </a:tabLst>
            </a:pPr>
            <a:r>
              <a:rPr lang="es-CL" sz="2000" dirty="0">
                <a:solidFill>
                  <a:srgbClr val="000000"/>
                </a:solidFill>
                <a:latin typeface="Aptos" panose="020B0004020202020204" pitchFamily="34" charset="0"/>
                <a:ea typeface="Tahoma" panose="020B0604030504040204" pitchFamily="34" charset="0"/>
                <a:cs typeface="Tahoma" panose="020B0604030504040204" pitchFamily="34" charset="0"/>
              </a:rPr>
              <a:t>		“No hay tiempo [recursos] para estar cambiando”</a:t>
            </a:r>
          </a:p>
          <a:p>
            <a:pPr>
              <a:spcAft>
                <a:spcPts val="600"/>
              </a:spcAft>
              <a:tabLst>
                <a:tab pos="2236788" algn="l"/>
                <a:tab pos="2509838" algn="l"/>
              </a:tabLst>
            </a:pPr>
            <a:r>
              <a:rPr lang="es-CL" sz="2000" dirty="0">
                <a:solidFill>
                  <a:srgbClr val="000000"/>
                </a:solidFill>
                <a:latin typeface="Aptos" panose="020B0004020202020204" pitchFamily="34" charset="0"/>
                <a:ea typeface="Tahoma" panose="020B0604030504040204" pitchFamily="34" charset="0"/>
                <a:cs typeface="Tahoma" panose="020B0604030504040204" pitchFamily="34" charset="0"/>
              </a:rPr>
              <a:t>		“Siempre se ha hecho así”</a:t>
            </a:r>
          </a:p>
          <a:p>
            <a:pPr>
              <a:spcAft>
                <a:spcPts val="600"/>
              </a:spcAft>
              <a:tabLst>
                <a:tab pos="2236788" algn="l"/>
                <a:tab pos="2509838" algn="l"/>
              </a:tabLst>
            </a:pPr>
            <a:r>
              <a:rPr lang="es-CL" sz="2000" dirty="0">
                <a:solidFill>
                  <a:srgbClr val="000000"/>
                </a:solidFill>
                <a:latin typeface="Aptos" panose="020B0004020202020204" pitchFamily="34" charset="0"/>
                <a:ea typeface="Tahoma" panose="020B0604030504040204" pitchFamily="34" charset="0"/>
                <a:cs typeface="Tahoma" panose="020B0604030504040204" pitchFamily="34" charset="0"/>
              </a:rPr>
              <a:t>		“No en mi guardia”	</a:t>
            </a:r>
          </a:p>
        </p:txBody>
      </p:sp>
      <p:sp>
        <p:nvSpPr>
          <p:cNvPr id="4" name="2 Marcador de número de diapositiva">
            <a:extLst>
              <a:ext uri="{FF2B5EF4-FFF2-40B4-BE49-F238E27FC236}">
                <a16:creationId xmlns:a16="http://schemas.microsoft.com/office/drawing/2014/main" id="{2F49F7B8-6CC4-DC74-75C8-844B9A34ED57}"/>
              </a:ext>
            </a:extLst>
          </p:cNvPr>
          <p:cNvSpPr txBox="1">
            <a:spLocks/>
          </p:cNvSpPr>
          <p:nvPr/>
        </p:nvSpPr>
        <p:spPr>
          <a:xfrm>
            <a:off x="11687944" y="6492875"/>
            <a:ext cx="504056"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defRPr/>
            </a:pPr>
            <a:fld id="{78A65587-7113-4FD8-8683-DB23C2DA2979}" type="slidenum">
              <a:rPr lang="es-CL" sz="1200" smtClean="0">
                <a:solidFill>
                  <a:prstClr val="black">
                    <a:tint val="75000"/>
                  </a:prstClr>
                </a:solidFill>
                <a:latin typeface="Calibri" panose="020F0502020204030204"/>
                <a:ea typeface="+mj-ea"/>
                <a:cs typeface="+mj-cs"/>
                <a:sym typeface="Arial"/>
              </a:rPr>
              <a:pPr algn="r">
                <a:defRPr/>
              </a:pPr>
              <a:t>10</a:t>
            </a:fld>
            <a:endParaRPr lang="es-CL" sz="1200" dirty="0">
              <a:solidFill>
                <a:prstClr val="black">
                  <a:tint val="75000"/>
                </a:prstClr>
              </a:solidFill>
              <a:latin typeface="Calibri" panose="020F0502020204030204"/>
              <a:ea typeface="+mj-ea"/>
              <a:cs typeface="+mj-cs"/>
              <a:sym typeface="Arial"/>
            </a:endParaRPr>
          </a:p>
        </p:txBody>
      </p:sp>
    </p:spTree>
    <p:extLst>
      <p:ext uri="{BB962C8B-B14F-4D97-AF65-F5344CB8AC3E}">
        <p14:creationId xmlns:p14="http://schemas.microsoft.com/office/powerpoint/2010/main" val="2721821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AE4A6-E664-9449-E4B0-335BED254964}"/>
            </a:ext>
          </a:extLst>
        </p:cNvPr>
        <p:cNvGrpSpPr/>
        <p:nvPr/>
      </p:nvGrpSpPr>
      <p:grpSpPr>
        <a:xfrm>
          <a:off x="0" y="0"/>
          <a:ext cx="0" cy="0"/>
          <a:chOff x="0" y="0"/>
          <a:chExt cx="0" cy="0"/>
        </a:xfrm>
      </p:grpSpPr>
      <p:pic>
        <p:nvPicPr>
          <p:cNvPr id="9" name="Imagen 8">
            <a:extLst>
              <a:ext uri="{FF2B5EF4-FFF2-40B4-BE49-F238E27FC236}">
                <a16:creationId xmlns:a16="http://schemas.microsoft.com/office/drawing/2014/main" id="{FB044E63-AAF4-CC72-3C67-ED5E05230041}"/>
              </a:ext>
            </a:extLst>
          </p:cNvPr>
          <p:cNvPicPr>
            <a:picLocks noChangeAspect="1"/>
          </p:cNvPicPr>
          <p:nvPr/>
        </p:nvPicPr>
        <p:blipFill>
          <a:blip r:embed="rId3"/>
          <a:stretch>
            <a:fillRect/>
          </a:stretch>
        </p:blipFill>
        <p:spPr>
          <a:xfrm>
            <a:off x="738337" y="1230413"/>
            <a:ext cx="7994696" cy="4918670"/>
          </a:xfrm>
          <a:prstGeom prst="rect">
            <a:avLst/>
          </a:prstGeom>
        </p:spPr>
      </p:pic>
      <p:sp>
        <p:nvSpPr>
          <p:cNvPr id="11" name="CuadroTexto 10">
            <a:extLst>
              <a:ext uri="{FF2B5EF4-FFF2-40B4-BE49-F238E27FC236}">
                <a16:creationId xmlns:a16="http://schemas.microsoft.com/office/drawing/2014/main" id="{19ECE558-2CD5-29ED-503F-EDA722BF4333}"/>
              </a:ext>
            </a:extLst>
          </p:cNvPr>
          <p:cNvSpPr txBox="1"/>
          <p:nvPr/>
        </p:nvSpPr>
        <p:spPr>
          <a:xfrm>
            <a:off x="2498701" y="308807"/>
            <a:ext cx="7194598" cy="400110"/>
          </a:xfrm>
          <a:prstGeom prst="rect">
            <a:avLst/>
          </a:prstGeom>
          <a:noFill/>
        </p:spPr>
        <p:txBody>
          <a:bodyPr wrap="none" rtlCol="0">
            <a:spAutoFit/>
          </a:bodyPr>
          <a:lstStyle/>
          <a:p>
            <a:r>
              <a:rPr lang="es-ES" sz="2000" dirty="0">
                <a:latin typeface="Montserrat-Bold"/>
              </a:rPr>
              <a:t>Cuidado con los sesgos cognitivos a la hora de resolver</a:t>
            </a:r>
            <a:endParaRPr lang="es-CL" sz="2000" dirty="0">
              <a:latin typeface="Montserrat-Bold"/>
            </a:endParaRPr>
          </a:p>
        </p:txBody>
      </p:sp>
      <p:sp>
        <p:nvSpPr>
          <p:cNvPr id="12" name="CuadroTexto 11">
            <a:extLst>
              <a:ext uri="{FF2B5EF4-FFF2-40B4-BE49-F238E27FC236}">
                <a16:creationId xmlns:a16="http://schemas.microsoft.com/office/drawing/2014/main" id="{5645FC83-5C79-3F48-FA18-0ACE268A9F08}"/>
              </a:ext>
            </a:extLst>
          </p:cNvPr>
          <p:cNvSpPr txBox="1"/>
          <p:nvPr/>
        </p:nvSpPr>
        <p:spPr>
          <a:xfrm>
            <a:off x="9080923" y="1406369"/>
            <a:ext cx="2731850" cy="1938992"/>
          </a:xfrm>
          <a:prstGeom prst="rect">
            <a:avLst/>
          </a:prstGeom>
          <a:noFill/>
        </p:spPr>
        <p:txBody>
          <a:bodyPr wrap="square" rtlCol="0">
            <a:spAutoFit/>
          </a:bodyPr>
          <a:lstStyle/>
          <a:p>
            <a:r>
              <a:rPr lang="es-ES" sz="2000" dirty="0">
                <a:latin typeface="Aptos" panose="020B0004020202020204" pitchFamily="34" charset="0"/>
              </a:rPr>
              <a:t>Indicar 3 números iguales que sumados den 60 y sean distintos de 20.</a:t>
            </a:r>
          </a:p>
          <a:p>
            <a:endParaRPr lang="es-ES" sz="2000" dirty="0">
              <a:latin typeface="Aptos" panose="020B0004020202020204" pitchFamily="34" charset="0"/>
            </a:endParaRPr>
          </a:p>
          <a:p>
            <a:pPr algn="ctr"/>
            <a:r>
              <a:rPr lang="es-ES" sz="2000" dirty="0">
                <a:latin typeface="Aptos" panose="020B0004020202020204" pitchFamily="34" charset="0"/>
              </a:rPr>
              <a:t>20+20+20=60</a:t>
            </a:r>
            <a:endParaRPr lang="es-CL" sz="2000" dirty="0">
              <a:latin typeface="Aptos" panose="020B0004020202020204" pitchFamily="34" charset="0"/>
            </a:endParaRPr>
          </a:p>
        </p:txBody>
      </p:sp>
      <p:sp>
        <p:nvSpPr>
          <p:cNvPr id="14" name="CuadroTexto 13">
            <a:extLst>
              <a:ext uri="{FF2B5EF4-FFF2-40B4-BE49-F238E27FC236}">
                <a16:creationId xmlns:a16="http://schemas.microsoft.com/office/drawing/2014/main" id="{CE241C6A-B625-F7F0-9462-C216F2C8EB67}"/>
              </a:ext>
            </a:extLst>
          </p:cNvPr>
          <p:cNvSpPr txBox="1"/>
          <p:nvPr/>
        </p:nvSpPr>
        <p:spPr>
          <a:xfrm>
            <a:off x="9080923" y="4898928"/>
            <a:ext cx="2731850" cy="400110"/>
          </a:xfrm>
          <a:prstGeom prst="rect">
            <a:avLst/>
          </a:prstGeom>
          <a:noFill/>
        </p:spPr>
        <p:txBody>
          <a:bodyPr wrap="square" rtlCol="0">
            <a:spAutoFit/>
          </a:bodyPr>
          <a:lstStyle/>
          <a:p>
            <a:pPr algn="ctr"/>
            <a:r>
              <a:rPr lang="es-ES" sz="2000" dirty="0">
                <a:latin typeface="Aptos" panose="020B0004020202020204" pitchFamily="34" charset="0"/>
              </a:rPr>
              <a:t>55+5=60</a:t>
            </a:r>
            <a:endParaRPr lang="es-CL" sz="2000" dirty="0">
              <a:latin typeface="Aptos" panose="020B0004020202020204" pitchFamily="34" charset="0"/>
            </a:endParaRPr>
          </a:p>
        </p:txBody>
      </p:sp>
      <p:sp>
        <p:nvSpPr>
          <p:cNvPr id="16" name="CuadroTexto 15">
            <a:extLst>
              <a:ext uri="{FF2B5EF4-FFF2-40B4-BE49-F238E27FC236}">
                <a16:creationId xmlns:a16="http://schemas.microsoft.com/office/drawing/2014/main" id="{F0A22BEF-1D11-DA2C-82E5-76A56A1FC41C}"/>
              </a:ext>
            </a:extLst>
          </p:cNvPr>
          <p:cNvSpPr txBox="1"/>
          <p:nvPr/>
        </p:nvSpPr>
        <p:spPr>
          <a:xfrm>
            <a:off x="9080923" y="4001421"/>
            <a:ext cx="2731850" cy="461665"/>
          </a:xfrm>
          <a:prstGeom prst="rect">
            <a:avLst/>
          </a:prstGeom>
          <a:noFill/>
        </p:spPr>
        <p:txBody>
          <a:bodyPr wrap="square" rtlCol="0">
            <a:spAutoFit/>
          </a:bodyPr>
          <a:lstStyle/>
          <a:p>
            <a:pPr algn="ctr"/>
            <a:r>
              <a:rPr lang="es-ES" sz="2400" dirty="0">
                <a:latin typeface="Aptos" panose="020B0004020202020204" pitchFamily="34" charset="0"/>
              </a:rPr>
              <a:t>?</a:t>
            </a:r>
            <a:endParaRPr lang="es-CL" sz="2400" dirty="0">
              <a:latin typeface="Aptos" panose="020B0004020202020204" pitchFamily="34" charset="0"/>
            </a:endParaRPr>
          </a:p>
        </p:txBody>
      </p:sp>
    </p:spTree>
    <p:extLst>
      <p:ext uri="{BB962C8B-B14F-4D97-AF65-F5344CB8AC3E}">
        <p14:creationId xmlns:p14="http://schemas.microsoft.com/office/powerpoint/2010/main" val="1898857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8097CF-48DA-0283-BE60-0F0D71F57050}"/>
            </a:ext>
          </a:extLst>
        </p:cNvPr>
        <p:cNvGrpSpPr/>
        <p:nvPr/>
      </p:nvGrpSpPr>
      <p:grpSpPr>
        <a:xfrm>
          <a:off x="0" y="0"/>
          <a:ext cx="0" cy="0"/>
          <a:chOff x="0" y="0"/>
          <a:chExt cx="0" cy="0"/>
        </a:xfrm>
      </p:grpSpPr>
      <p:pic>
        <p:nvPicPr>
          <p:cNvPr id="12" name="Imagen 11" descr="Imagen que contiene Texto&#10;&#10;El contenido generado por IA puede ser incorrecto.">
            <a:extLst>
              <a:ext uri="{FF2B5EF4-FFF2-40B4-BE49-F238E27FC236}">
                <a16:creationId xmlns:a16="http://schemas.microsoft.com/office/drawing/2014/main" id="{C470E440-455A-02BB-2FE7-014D6CB330CA}"/>
              </a:ext>
            </a:extLst>
          </p:cNvPr>
          <p:cNvPicPr>
            <a:picLocks noChangeAspect="1"/>
          </p:cNvPicPr>
          <p:nvPr/>
        </p:nvPicPr>
        <p:blipFill>
          <a:blip r:embed="rId2"/>
          <a:stretch>
            <a:fillRect/>
          </a:stretch>
        </p:blipFill>
        <p:spPr>
          <a:xfrm>
            <a:off x="2577571" y="260896"/>
            <a:ext cx="7334854" cy="3184477"/>
          </a:xfrm>
          <a:prstGeom prst="rect">
            <a:avLst/>
          </a:prstGeom>
        </p:spPr>
      </p:pic>
      <p:sp>
        <p:nvSpPr>
          <p:cNvPr id="15" name="CuadroTexto 14">
            <a:extLst>
              <a:ext uri="{FF2B5EF4-FFF2-40B4-BE49-F238E27FC236}">
                <a16:creationId xmlns:a16="http://schemas.microsoft.com/office/drawing/2014/main" id="{7D59740C-2E1F-1FFD-ED67-31B2978E9E76}"/>
              </a:ext>
            </a:extLst>
          </p:cNvPr>
          <p:cNvSpPr txBox="1"/>
          <p:nvPr/>
        </p:nvSpPr>
        <p:spPr>
          <a:xfrm>
            <a:off x="2397393" y="3429001"/>
            <a:ext cx="3077678" cy="2677656"/>
          </a:xfrm>
          <a:prstGeom prst="rect">
            <a:avLst/>
          </a:prstGeom>
          <a:noFill/>
        </p:spPr>
        <p:txBody>
          <a:bodyPr wrap="square" rtlCol="0">
            <a:spAutoFit/>
          </a:bodyPr>
          <a:lstStyle/>
          <a:p>
            <a:pPr marL="285739" indent="-285739" defTabSz="761970">
              <a:buFont typeface="Arial" panose="020B0604020202020204" pitchFamily="34" charset="0"/>
              <a:buChar char="•"/>
            </a:pPr>
            <a:r>
              <a:rPr lang="es-CL" sz="2400" b="1" dirty="0">
                <a:solidFill>
                  <a:prstClr val="black"/>
                </a:solidFill>
                <a:latin typeface="Calibri" panose="020F0502020204030204"/>
              </a:rPr>
              <a:t>Rápido</a:t>
            </a:r>
          </a:p>
          <a:p>
            <a:pPr marL="285739" indent="-285739" defTabSz="761970">
              <a:buFont typeface="Arial" panose="020B0604020202020204" pitchFamily="34" charset="0"/>
              <a:buChar char="•"/>
            </a:pPr>
            <a:r>
              <a:rPr lang="es-CL" sz="2400" b="1" dirty="0">
                <a:solidFill>
                  <a:prstClr val="black"/>
                </a:solidFill>
                <a:latin typeface="Calibri" panose="020F0502020204030204"/>
              </a:rPr>
              <a:t>Automático</a:t>
            </a:r>
          </a:p>
          <a:p>
            <a:pPr marL="285739" indent="-285739" defTabSz="761970">
              <a:buFont typeface="Arial" panose="020B0604020202020204" pitchFamily="34" charset="0"/>
              <a:buChar char="•"/>
            </a:pPr>
            <a:r>
              <a:rPr lang="es-CL" sz="2400" b="1" dirty="0">
                <a:solidFill>
                  <a:prstClr val="black"/>
                </a:solidFill>
                <a:latin typeface="Calibri" panose="020F0502020204030204"/>
              </a:rPr>
              <a:t>Frecuente</a:t>
            </a:r>
          </a:p>
          <a:p>
            <a:pPr marL="285739" indent="-285739" defTabSz="761970">
              <a:buFont typeface="Arial" panose="020B0604020202020204" pitchFamily="34" charset="0"/>
              <a:buChar char="•"/>
            </a:pPr>
            <a:r>
              <a:rPr lang="es-CL" sz="2400" b="1" dirty="0">
                <a:solidFill>
                  <a:prstClr val="black"/>
                </a:solidFill>
                <a:latin typeface="Calibri" panose="020F0502020204030204"/>
              </a:rPr>
              <a:t>Emocional</a:t>
            </a:r>
          </a:p>
          <a:p>
            <a:pPr marL="285739" indent="-285739" defTabSz="761970">
              <a:buFont typeface="Arial" panose="020B0604020202020204" pitchFamily="34" charset="0"/>
              <a:buChar char="•"/>
            </a:pPr>
            <a:r>
              <a:rPr lang="es-CL" sz="2400" b="1" dirty="0">
                <a:solidFill>
                  <a:prstClr val="black"/>
                </a:solidFill>
                <a:latin typeface="Calibri" panose="020F0502020204030204"/>
              </a:rPr>
              <a:t>Intuitivo</a:t>
            </a:r>
          </a:p>
          <a:p>
            <a:pPr marL="285739" indent="-285739" defTabSz="761970">
              <a:buFont typeface="Arial" panose="020B0604020202020204" pitchFamily="34" charset="0"/>
              <a:buChar char="•"/>
            </a:pPr>
            <a:r>
              <a:rPr lang="es-CL" sz="2400" b="1" dirty="0">
                <a:solidFill>
                  <a:prstClr val="black"/>
                </a:solidFill>
                <a:latin typeface="Calibri" panose="020F0502020204030204"/>
              </a:rPr>
              <a:t>Subconsciente</a:t>
            </a:r>
          </a:p>
          <a:p>
            <a:pPr marL="285739" indent="-285739" defTabSz="761970">
              <a:buFont typeface="Arial" panose="020B0604020202020204" pitchFamily="34" charset="0"/>
              <a:buChar char="•"/>
            </a:pPr>
            <a:r>
              <a:rPr lang="es-CL" sz="2400" b="1" dirty="0">
                <a:solidFill>
                  <a:prstClr val="black"/>
                </a:solidFill>
                <a:latin typeface="Calibri" panose="020F0502020204030204"/>
              </a:rPr>
              <a:t>Basado en patrones</a:t>
            </a:r>
            <a:endParaRPr lang="es-CL" b="1" dirty="0">
              <a:solidFill>
                <a:prstClr val="black"/>
              </a:solidFill>
              <a:latin typeface="Calibri" panose="020F0502020204030204"/>
            </a:endParaRPr>
          </a:p>
        </p:txBody>
      </p:sp>
      <p:sp>
        <p:nvSpPr>
          <p:cNvPr id="16" name="CuadroTexto 15">
            <a:extLst>
              <a:ext uri="{FF2B5EF4-FFF2-40B4-BE49-F238E27FC236}">
                <a16:creationId xmlns:a16="http://schemas.microsoft.com/office/drawing/2014/main" id="{0D598F7B-465B-5B5D-4173-6154AFD08305}"/>
              </a:ext>
            </a:extLst>
          </p:cNvPr>
          <p:cNvSpPr txBox="1"/>
          <p:nvPr/>
        </p:nvSpPr>
        <p:spPr>
          <a:xfrm>
            <a:off x="6563080" y="3427839"/>
            <a:ext cx="4031689" cy="2308324"/>
          </a:xfrm>
          <a:prstGeom prst="rect">
            <a:avLst/>
          </a:prstGeom>
          <a:noFill/>
        </p:spPr>
        <p:txBody>
          <a:bodyPr wrap="square" rtlCol="0">
            <a:spAutoFit/>
          </a:bodyPr>
          <a:lstStyle/>
          <a:p>
            <a:pPr marL="285739" indent="-285739" defTabSz="761970">
              <a:buFont typeface="Arial" panose="020B0604020202020204" pitchFamily="34" charset="0"/>
              <a:buChar char="•"/>
            </a:pPr>
            <a:r>
              <a:rPr lang="es-CL" sz="2400" b="1" dirty="0">
                <a:solidFill>
                  <a:prstClr val="black"/>
                </a:solidFill>
                <a:latin typeface="Calibri" panose="020F0502020204030204"/>
              </a:rPr>
              <a:t>Lento</a:t>
            </a:r>
          </a:p>
          <a:p>
            <a:pPr marL="285739" indent="-285739" defTabSz="761970">
              <a:buFont typeface="Arial" panose="020B0604020202020204" pitchFamily="34" charset="0"/>
              <a:buChar char="•"/>
            </a:pPr>
            <a:r>
              <a:rPr lang="es-CL" sz="2400" b="1" dirty="0">
                <a:solidFill>
                  <a:prstClr val="black"/>
                </a:solidFill>
                <a:latin typeface="Calibri" panose="020F0502020204030204"/>
              </a:rPr>
              <a:t>Requiere esfuerzo</a:t>
            </a:r>
          </a:p>
          <a:p>
            <a:pPr marL="285739" indent="-285739" defTabSz="761970">
              <a:buFont typeface="Arial" panose="020B0604020202020204" pitchFamily="34" charset="0"/>
              <a:buChar char="•"/>
            </a:pPr>
            <a:r>
              <a:rPr lang="es-CL" sz="2400" b="1" dirty="0">
                <a:solidFill>
                  <a:prstClr val="black"/>
                </a:solidFill>
                <a:latin typeface="Calibri" panose="020F0502020204030204"/>
              </a:rPr>
              <a:t>Poco frecuente</a:t>
            </a:r>
          </a:p>
          <a:p>
            <a:pPr marL="285739" indent="-285739" defTabSz="761970">
              <a:buFont typeface="Arial" panose="020B0604020202020204" pitchFamily="34" charset="0"/>
              <a:buChar char="•"/>
            </a:pPr>
            <a:r>
              <a:rPr lang="es-CL" sz="2400" b="1" dirty="0">
                <a:solidFill>
                  <a:prstClr val="black"/>
                </a:solidFill>
                <a:latin typeface="Calibri" panose="020F0502020204030204"/>
              </a:rPr>
              <a:t>Lógico</a:t>
            </a:r>
          </a:p>
          <a:p>
            <a:pPr marL="285739" indent="-285739" defTabSz="761970">
              <a:buFont typeface="Arial" panose="020B0604020202020204" pitchFamily="34" charset="0"/>
              <a:buChar char="•"/>
            </a:pPr>
            <a:r>
              <a:rPr lang="es-CL" sz="2400" b="1" dirty="0">
                <a:solidFill>
                  <a:prstClr val="black"/>
                </a:solidFill>
                <a:latin typeface="Calibri" panose="020F0502020204030204"/>
              </a:rPr>
              <a:t>Calculador</a:t>
            </a:r>
          </a:p>
          <a:p>
            <a:pPr marL="285739" indent="-285739" defTabSz="761970">
              <a:buFont typeface="Arial" panose="020B0604020202020204" pitchFamily="34" charset="0"/>
              <a:buChar char="•"/>
            </a:pPr>
            <a:r>
              <a:rPr lang="es-CL" sz="2400" b="1" dirty="0">
                <a:solidFill>
                  <a:prstClr val="black"/>
                </a:solidFill>
                <a:latin typeface="Calibri" panose="020F0502020204030204"/>
              </a:rPr>
              <a:t>Consciente</a:t>
            </a:r>
          </a:p>
        </p:txBody>
      </p:sp>
      <p:pic>
        <p:nvPicPr>
          <p:cNvPr id="10" name="Imagen 9" descr="Imagen de la pantalla de un celular de un mensaje en letras negras&#10;&#10;El contenido generado por IA puede ser incorrecto.">
            <a:extLst>
              <a:ext uri="{FF2B5EF4-FFF2-40B4-BE49-F238E27FC236}">
                <a16:creationId xmlns:a16="http://schemas.microsoft.com/office/drawing/2014/main" id="{93B1DB42-CBE9-3747-2BF9-7B8BC45F0F1B}"/>
              </a:ext>
            </a:extLst>
          </p:cNvPr>
          <p:cNvPicPr>
            <a:picLocks noChangeAspect="1"/>
          </p:cNvPicPr>
          <p:nvPr/>
        </p:nvPicPr>
        <p:blipFill>
          <a:blip r:embed="rId3"/>
          <a:stretch>
            <a:fillRect/>
          </a:stretch>
        </p:blipFill>
        <p:spPr>
          <a:xfrm>
            <a:off x="5219205" y="90031"/>
            <a:ext cx="1643807" cy="2210421"/>
          </a:xfrm>
          <a:prstGeom prst="rect">
            <a:avLst/>
          </a:prstGeom>
          <a:ln>
            <a:solidFill>
              <a:schemeClr val="tx1"/>
            </a:solidFill>
          </a:ln>
        </p:spPr>
      </p:pic>
      <p:sp>
        <p:nvSpPr>
          <p:cNvPr id="2" name="Marcador de número de diapositiva 1">
            <a:extLst>
              <a:ext uri="{FF2B5EF4-FFF2-40B4-BE49-F238E27FC236}">
                <a16:creationId xmlns:a16="http://schemas.microsoft.com/office/drawing/2014/main" id="{4FB83ADF-C53D-10B5-7406-741732C155F0}"/>
              </a:ext>
            </a:extLst>
          </p:cNvPr>
          <p:cNvSpPr>
            <a:spLocks noGrp="1"/>
          </p:cNvSpPr>
          <p:nvPr>
            <p:ph type="sldNum" sz="quarter" idx="12"/>
          </p:nvPr>
        </p:nvSpPr>
        <p:spPr/>
        <p:txBody>
          <a:bodyPr/>
          <a:lstStyle/>
          <a:p>
            <a:pPr defTabSz="761970"/>
            <a:fld id="{E444A55E-DD13-488C-A641-330153BDD2C2}" type="slidenum">
              <a:rPr lang="es-CL" sz="1500">
                <a:solidFill>
                  <a:prstClr val="black"/>
                </a:solidFill>
                <a:latin typeface="Calibri" panose="020F0502020204030204"/>
              </a:rPr>
              <a:pPr defTabSz="761970"/>
              <a:t>12</a:t>
            </a:fld>
            <a:endParaRPr lang="es-CL" sz="1500">
              <a:solidFill>
                <a:prstClr val="black"/>
              </a:solidFill>
              <a:latin typeface="Calibri" panose="020F0502020204030204"/>
            </a:endParaRPr>
          </a:p>
        </p:txBody>
      </p:sp>
      <p:grpSp>
        <p:nvGrpSpPr>
          <p:cNvPr id="20" name="19 Grupo">
            <a:extLst>
              <a:ext uri="{FF2B5EF4-FFF2-40B4-BE49-F238E27FC236}">
                <a16:creationId xmlns:a16="http://schemas.microsoft.com/office/drawing/2014/main" id="{A8E33BD6-141D-DF1C-C509-AC29A642513A}"/>
              </a:ext>
            </a:extLst>
          </p:cNvPr>
          <p:cNvGrpSpPr/>
          <p:nvPr/>
        </p:nvGrpSpPr>
        <p:grpSpPr>
          <a:xfrm>
            <a:off x="8829283" y="37222"/>
            <a:ext cx="2008555" cy="2306651"/>
            <a:chOff x="4068570" y="1"/>
            <a:chExt cx="1291885" cy="1435740"/>
          </a:xfrm>
        </p:grpSpPr>
        <p:pic>
          <p:nvPicPr>
            <p:cNvPr id="11" name="10 Imagen">
              <a:extLst>
                <a:ext uri="{FF2B5EF4-FFF2-40B4-BE49-F238E27FC236}">
                  <a16:creationId xmlns:a16="http://schemas.microsoft.com/office/drawing/2014/main" id="{C452C743-EAA0-24D6-978B-CEEFE60CE7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8570" y="1"/>
              <a:ext cx="1291885" cy="1291885"/>
            </a:xfrm>
            <a:prstGeom prst="rect">
              <a:avLst/>
            </a:prstGeom>
          </p:spPr>
        </p:pic>
        <p:sp>
          <p:nvSpPr>
            <p:cNvPr id="3" name="11 CuadroTexto">
              <a:extLst>
                <a:ext uri="{FF2B5EF4-FFF2-40B4-BE49-F238E27FC236}">
                  <a16:creationId xmlns:a16="http://schemas.microsoft.com/office/drawing/2014/main" id="{DB63518D-EB00-F16F-098C-8E2A44DF6AE8}"/>
                </a:ext>
              </a:extLst>
            </p:cNvPr>
            <p:cNvSpPr txBox="1"/>
            <p:nvPr/>
          </p:nvSpPr>
          <p:spPr>
            <a:xfrm>
              <a:off x="4096148" y="1186699"/>
              <a:ext cx="1053362" cy="249042"/>
            </a:xfrm>
            <a:prstGeom prst="rect">
              <a:avLst/>
            </a:prstGeom>
            <a:noFill/>
          </p:spPr>
          <p:txBody>
            <a:bodyPr wrap="square" rtlCol="0">
              <a:spAutoFit/>
            </a:bodyPr>
            <a:lstStyle/>
            <a:p>
              <a:pPr algn="ctr" defTabSz="761970"/>
              <a:r>
                <a:rPr lang="es-CL" sz="2000" dirty="0">
                  <a:solidFill>
                    <a:prstClr val="black"/>
                  </a:solidFill>
                  <a:latin typeface="Calibri" panose="020F0502020204030204"/>
                </a:rPr>
                <a:t>Racional</a:t>
              </a:r>
            </a:p>
          </p:txBody>
        </p:sp>
      </p:grpSp>
      <p:grpSp>
        <p:nvGrpSpPr>
          <p:cNvPr id="21" name="20 Grupo">
            <a:extLst>
              <a:ext uri="{FF2B5EF4-FFF2-40B4-BE49-F238E27FC236}">
                <a16:creationId xmlns:a16="http://schemas.microsoft.com/office/drawing/2014/main" id="{FF1EF2D2-17EC-40E3-C9E7-325C15DB33D7}"/>
              </a:ext>
            </a:extLst>
          </p:cNvPr>
          <p:cNvGrpSpPr/>
          <p:nvPr/>
        </p:nvGrpSpPr>
        <p:grpSpPr>
          <a:xfrm>
            <a:off x="1899890" y="214221"/>
            <a:ext cx="2236863" cy="1992411"/>
            <a:chOff x="6176896" y="555095"/>
            <a:chExt cx="1727223" cy="1676813"/>
          </a:xfrm>
        </p:grpSpPr>
        <p:pic>
          <p:nvPicPr>
            <p:cNvPr id="13" name="12 Imagen">
              <a:extLst>
                <a:ext uri="{FF2B5EF4-FFF2-40B4-BE49-F238E27FC236}">
                  <a16:creationId xmlns:a16="http://schemas.microsoft.com/office/drawing/2014/main" id="{7B4A00C1-E56F-CFED-AB82-6BA0649D6C9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6896" y="555095"/>
              <a:ext cx="1097264" cy="1345978"/>
            </a:xfrm>
            <a:prstGeom prst="rect">
              <a:avLst/>
            </a:prstGeom>
          </p:spPr>
        </p:pic>
        <p:sp>
          <p:nvSpPr>
            <p:cNvPr id="14" name="13 CuadroTexto">
              <a:extLst>
                <a:ext uri="{FF2B5EF4-FFF2-40B4-BE49-F238E27FC236}">
                  <a16:creationId xmlns:a16="http://schemas.microsoft.com/office/drawing/2014/main" id="{9BAC8133-F241-6B8A-65EF-7E8B0E82F573}"/>
                </a:ext>
              </a:extLst>
            </p:cNvPr>
            <p:cNvSpPr txBox="1"/>
            <p:nvPr/>
          </p:nvSpPr>
          <p:spPr>
            <a:xfrm>
              <a:off x="6306077" y="1895175"/>
              <a:ext cx="1598042" cy="336733"/>
            </a:xfrm>
            <a:prstGeom prst="rect">
              <a:avLst/>
            </a:prstGeom>
            <a:noFill/>
          </p:spPr>
          <p:txBody>
            <a:bodyPr wrap="square" rtlCol="0">
              <a:spAutoFit/>
            </a:bodyPr>
            <a:lstStyle>
              <a:defPPr>
                <a:defRPr lang="es-CL"/>
              </a:defPPr>
              <a:lvl1pPr>
                <a:defRPr sz="2400"/>
              </a:lvl1pPr>
            </a:lstStyle>
            <a:p>
              <a:pPr defTabSz="761970"/>
              <a:r>
                <a:rPr lang="es-CL" sz="2000" dirty="0">
                  <a:solidFill>
                    <a:prstClr val="black"/>
                  </a:solidFill>
                  <a:latin typeface="Calibri" panose="020F0502020204030204"/>
                </a:rPr>
                <a:t>No racional</a:t>
              </a:r>
            </a:p>
          </p:txBody>
        </p:sp>
      </p:grpSp>
      <p:sp>
        <p:nvSpPr>
          <p:cNvPr id="4" name="CuadroTexto 3">
            <a:extLst>
              <a:ext uri="{FF2B5EF4-FFF2-40B4-BE49-F238E27FC236}">
                <a16:creationId xmlns:a16="http://schemas.microsoft.com/office/drawing/2014/main" id="{1B617CC1-8CC3-C96D-64D4-4787DB5FCC49}"/>
              </a:ext>
            </a:extLst>
          </p:cNvPr>
          <p:cNvSpPr txBox="1"/>
          <p:nvPr/>
        </p:nvSpPr>
        <p:spPr>
          <a:xfrm>
            <a:off x="6563080" y="3427839"/>
            <a:ext cx="4031689" cy="3046988"/>
          </a:xfrm>
          <a:prstGeom prst="rect">
            <a:avLst/>
          </a:prstGeom>
          <a:noFill/>
        </p:spPr>
        <p:txBody>
          <a:bodyPr wrap="square" rtlCol="0">
            <a:spAutoFit/>
          </a:bodyPr>
          <a:lstStyle/>
          <a:p>
            <a:pPr marL="285739" indent="-285739" defTabSz="761970">
              <a:buFont typeface="Arial" panose="020B0604020202020204" pitchFamily="34" charset="0"/>
              <a:buChar char="•"/>
            </a:pPr>
            <a:r>
              <a:rPr lang="es-CL" sz="2400" b="1" dirty="0">
                <a:solidFill>
                  <a:prstClr val="black"/>
                </a:solidFill>
                <a:latin typeface="Calibri" panose="020F0502020204030204"/>
              </a:rPr>
              <a:t>Lento</a:t>
            </a:r>
          </a:p>
          <a:p>
            <a:pPr marL="285739" indent="-285739" defTabSz="761970">
              <a:buFont typeface="Arial" panose="020B0604020202020204" pitchFamily="34" charset="0"/>
              <a:buChar char="•"/>
            </a:pPr>
            <a:r>
              <a:rPr lang="es-CL" sz="2400" b="1" dirty="0">
                <a:solidFill>
                  <a:prstClr val="black"/>
                </a:solidFill>
                <a:latin typeface="Calibri" panose="020F0502020204030204"/>
              </a:rPr>
              <a:t>Requiere esfuerzo</a:t>
            </a:r>
          </a:p>
          <a:p>
            <a:pPr marL="285739" indent="-285739" defTabSz="761970">
              <a:buFont typeface="Arial" panose="020B0604020202020204" pitchFamily="34" charset="0"/>
              <a:buChar char="•"/>
            </a:pPr>
            <a:r>
              <a:rPr lang="es-CL" sz="2400" b="1" dirty="0">
                <a:solidFill>
                  <a:prstClr val="black"/>
                </a:solidFill>
                <a:latin typeface="Calibri" panose="020F0502020204030204"/>
              </a:rPr>
              <a:t>Poco frecuente</a:t>
            </a:r>
          </a:p>
          <a:p>
            <a:pPr marL="285739" indent="-285739" defTabSz="761970">
              <a:buFont typeface="Arial" panose="020B0604020202020204" pitchFamily="34" charset="0"/>
              <a:buChar char="•"/>
            </a:pPr>
            <a:r>
              <a:rPr lang="es-CL" sz="2400" b="1" dirty="0">
                <a:solidFill>
                  <a:prstClr val="black"/>
                </a:solidFill>
                <a:latin typeface="Calibri" panose="020F0502020204030204"/>
              </a:rPr>
              <a:t>Lógico</a:t>
            </a:r>
          </a:p>
          <a:p>
            <a:pPr marL="285739" indent="-285739" defTabSz="761970">
              <a:buFont typeface="Arial" panose="020B0604020202020204" pitchFamily="34" charset="0"/>
              <a:buChar char="•"/>
            </a:pPr>
            <a:r>
              <a:rPr lang="es-CL" sz="2400" b="1" dirty="0">
                <a:solidFill>
                  <a:prstClr val="black"/>
                </a:solidFill>
                <a:latin typeface="Calibri" panose="020F0502020204030204"/>
              </a:rPr>
              <a:t>Calculador</a:t>
            </a:r>
          </a:p>
          <a:p>
            <a:pPr marL="285739" indent="-285739" defTabSz="761970">
              <a:buFont typeface="Arial" panose="020B0604020202020204" pitchFamily="34" charset="0"/>
              <a:buChar char="•"/>
            </a:pPr>
            <a:r>
              <a:rPr lang="es-CL" sz="2400" b="1" dirty="0">
                <a:solidFill>
                  <a:prstClr val="black"/>
                </a:solidFill>
                <a:latin typeface="Calibri" panose="020F0502020204030204"/>
              </a:rPr>
              <a:t>Consciente</a:t>
            </a:r>
          </a:p>
          <a:p>
            <a:pPr marL="285739" indent="-285739" defTabSz="761970">
              <a:buFont typeface="Arial" panose="020B0604020202020204" pitchFamily="34" charset="0"/>
              <a:buChar char="•"/>
            </a:pPr>
            <a:r>
              <a:rPr lang="es-CL" sz="2400" b="1" dirty="0">
                <a:solidFill>
                  <a:srgbClr val="FF0000"/>
                </a:solidFill>
                <a:latin typeface="Calibri" panose="020F0502020204030204"/>
              </a:rPr>
              <a:t>Decide observando al sistema 1</a:t>
            </a:r>
            <a:endParaRPr lang="es-CL" b="1" dirty="0">
              <a:solidFill>
                <a:srgbClr val="FF0000"/>
              </a:solidFill>
              <a:latin typeface="Calibri" panose="020F0502020204030204"/>
            </a:endParaRPr>
          </a:p>
        </p:txBody>
      </p:sp>
      <p:pic>
        <p:nvPicPr>
          <p:cNvPr id="5" name="5 Imagen">
            <a:extLst>
              <a:ext uri="{FF2B5EF4-FFF2-40B4-BE49-F238E27FC236}">
                <a16:creationId xmlns:a16="http://schemas.microsoft.com/office/drawing/2014/main" id="{CCACB66A-4C21-3932-9094-49BAE0687D7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5286210" flipH="1">
            <a:off x="5778783" y="5303706"/>
            <a:ext cx="782356" cy="1485100"/>
          </a:xfrm>
          <a:prstGeom prst="rect">
            <a:avLst/>
          </a:prstGeom>
        </p:spPr>
      </p:pic>
      <p:pic>
        <p:nvPicPr>
          <p:cNvPr id="6" name="Imagen 5" descr="Una caricatura de una persona&#10;&#10;El contenido generado por IA puede ser incorrecto.">
            <a:extLst>
              <a:ext uri="{FF2B5EF4-FFF2-40B4-BE49-F238E27FC236}">
                <a16:creationId xmlns:a16="http://schemas.microsoft.com/office/drawing/2014/main" id="{484FFDA2-9321-5785-CE86-373425CFF16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608759" y="2689175"/>
            <a:ext cx="1697795" cy="1697795"/>
          </a:xfrm>
          <a:prstGeom prst="rect">
            <a:avLst/>
          </a:prstGeom>
        </p:spPr>
      </p:pic>
      <p:pic>
        <p:nvPicPr>
          <p:cNvPr id="7" name="Imagen 6" descr="Imagen que contiene juguete, interior, pequeño, sostener&#10;&#10;El contenido generado por IA puede ser incorrecto.">
            <a:extLst>
              <a:ext uri="{FF2B5EF4-FFF2-40B4-BE49-F238E27FC236}">
                <a16:creationId xmlns:a16="http://schemas.microsoft.com/office/drawing/2014/main" id="{B8960164-3DDA-638F-7C91-3C69A34A8FF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7211" y="2779168"/>
            <a:ext cx="1709890" cy="1709890"/>
          </a:xfrm>
          <a:prstGeom prst="rect">
            <a:avLst/>
          </a:prstGeom>
        </p:spPr>
      </p:pic>
    </p:spTree>
    <p:extLst>
      <p:ext uri="{BB962C8B-B14F-4D97-AF65-F5344CB8AC3E}">
        <p14:creationId xmlns:p14="http://schemas.microsoft.com/office/powerpoint/2010/main" val="3887798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F187E-DAD2-FBDA-FFF5-99FFDC84425A}"/>
            </a:ext>
          </a:extLst>
        </p:cNvPr>
        <p:cNvGrpSpPr/>
        <p:nvPr/>
      </p:nvGrpSpPr>
      <p:grpSpPr>
        <a:xfrm>
          <a:off x="0" y="0"/>
          <a:ext cx="0" cy="0"/>
          <a:chOff x="0" y="0"/>
          <a:chExt cx="0" cy="0"/>
        </a:xfrm>
      </p:grpSpPr>
      <p:sp>
        <p:nvSpPr>
          <p:cNvPr id="6" name="Marcador de contenido 2">
            <a:extLst>
              <a:ext uri="{FF2B5EF4-FFF2-40B4-BE49-F238E27FC236}">
                <a16:creationId xmlns:a16="http://schemas.microsoft.com/office/drawing/2014/main" id="{3FB6472D-7ED7-0CD8-7C5F-662A1E7EBCC4}"/>
              </a:ext>
            </a:extLst>
          </p:cNvPr>
          <p:cNvSpPr txBox="1">
            <a:spLocks/>
          </p:cNvSpPr>
          <p:nvPr/>
        </p:nvSpPr>
        <p:spPr>
          <a:xfrm>
            <a:off x="237564" y="905435"/>
            <a:ext cx="6724890" cy="34452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buFont typeface="Arial" panose="020B0604020202020204" pitchFamily="34" charset="0"/>
              <a:buChar char="•"/>
            </a:pPr>
            <a:endParaRPr lang="es-MX" sz="1800" dirty="0">
              <a:solidFill>
                <a:srgbClr val="29588C"/>
              </a:solidFill>
              <a:latin typeface="Montserrat-Bold"/>
            </a:endParaRPr>
          </a:p>
          <a:p>
            <a:pPr algn="l"/>
            <a:endParaRPr lang="es-CL" sz="1800" dirty="0">
              <a:solidFill>
                <a:srgbClr val="29588C"/>
              </a:solidFill>
              <a:latin typeface="Montserrat-Bold"/>
            </a:endParaRPr>
          </a:p>
          <a:p>
            <a:pPr algn="l"/>
            <a:endParaRPr lang="en-US" sz="1800" dirty="0">
              <a:solidFill>
                <a:srgbClr val="29588C"/>
              </a:solidFill>
              <a:latin typeface="Montserrat-Bold"/>
            </a:endParaRPr>
          </a:p>
        </p:txBody>
      </p:sp>
      <p:pic>
        <p:nvPicPr>
          <p:cNvPr id="4" name="Imagen 3">
            <a:extLst>
              <a:ext uri="{FF2B5EF4-FFF2-40B4-BE49-F238E27FC236}">
                <a16:creationId xmlns:a16="http://schemas.microsoft.com/office/drawing/2014/main" id="{933648B4-E81E-0606-3B22-D0752C5A009D}"/>
              </a:ext>
            </a:extLst>
          </p:cNvPr>
          <p:cNvPicPr>
            <a:picLocks noChangeAspect="1"/>
          </p:cNvPicPr>
          <p:nvPr/>
        </p:nvPicPr>
        <p:blipFill>
          <a:blip r:embed="rId3"/>
          <a:stretch>
            <a:fillRect/>
          </a:stretch>
        </p:blipFill>
        <p:spPr>
          <a:xfrm>
            <a:off x="1524000" y="1402018"/>
            <a:ext cx="9144000" cy="4053964"/>
          </a:xfrm>
          <a:prstGeom prst="rect">
            <a:avLst/>
          </a:prstGeom>
        </p:spPr>
      </p:pic>
      <p:sp>
        <p:nvSpPr>
          <p:cNvPr id="5" name="Marcador de contenido 2">
            <a:extLst>
              <a:ext uri="{FF2B5EF4-FFF2-40B4-BE49-F238E27FC236}">
                <a16:creationId xmlns:a16="http://schemas.microsoft.com/office/drawing/2014/main" id="{445931EF-DA21-C05D-E963-6E2E3D46C598}"/>
              </a:ext>
            </a:extLst>
          </p:cNvPr>
          <p:cNvSpPr txBox="1">
            <a:spLocks/>
          </p:cNvSpPr>
          <p:nvPr/>
        </p:nvSpPr>
        <p:spPr>
          <a:xfrm>
            <a:off x="2129883" y="1886949"/>
            <a:ext cx="8084634" cy="3119949"/>
          </a:xfrm>
          <a:prstGeom prst="rect">
            <a:avLst/>
          </a:prstGeom>
        </p:spPr>
        <p:txBody>
          <a:bodyPr vert="horz" lIns="68580" tIns="34290" rIns="68580" bIns="3429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l">
              <a:buNone/>
            </a:pPr>
            <a:r>
              <a:rPr lang="es-ES" sz="1900" dirty="0">
                <a:effectLst/>
                <a:latin typeface="Montserrat-Bold"/>
                <a:ea typeface="Times New Roman" panose="02020603050405020304" pitchFamily="18" charset="0"/>
              </a:rPr>
              <a:t>Resolución de problemas (su identificación) y la toma de decisiones</a:t>
            </a:r>
            <a:endParaRPr lang="es-MX" sz="2800" dirty="0">
              <a:latin typeface="Montserrat-Bold"/>
            </a:endParaRPr>
          </a:p>
          <a:p>
            <a:pPr marL="0" indent="0" algn="just" defTabSz="514350" fontAlgn="auto">
              <a:spcBef>
                <a:spcPts val="563"/>
              </a:spcBef>
              <a:spcAft>
                <a:spcPts val="0"/>
              </a:spcAft>
              <a:buClr>
                <a:srgbClr val="B71E42"/>
              </a:buClr>
              <a:buNone/>
              <a:defRPr/>
            </a:pPr>
            <a:endParaRPr lang="es-CL" sz="1600" b="1" dirty="0">
              <a:solidFill>
                <a:srgbClr val="000000"/>
              </a:solidFill>
              <a:latin typeface="Montserrat-Bold"/>
            </a:endParaRPr>
          </a:p>
          <a:p>
            <a:pPr algn="just" defTabSz="514350">
              <a:spcBef>
                <a:spcPts val="563"/>
              </a:spcBef>
              <a:buClrTx/>
              <a:defRPr/>
            </a:pPr>
            <a:r>
              <a:rPr lang="es-ES" sz="1800" dirty="0">
                <a:latin typeface="Montserrat-Bold"/>
              </a:rPr>
              <a:t>La identificación de un problema.</a:t>
            </a:r>
          </a:p>
          <a:p>
            <a:pPr algn="just" defTabSz="514350">
              <a:spcBef>
                <a:spcPts val="563"/>
              </a:spcBef>
              <a:buClrTx/>
              <a:defRPr/>
            </a:pPr>
            <a:r>
              <a:rPr lang="es-ES" sz="1800" dirty="0">
                <a:latin typeface="Montserrat-Bold"/>
              </a:rPr>
              <a:t>Los problemas y su resolución.</a:t>
            </a:r>
          </a:p>
          <a:p>
            <a:pPr algn="just" defTabSz="514350">
              <a:spcBef>
                <a:spcPts val="563"/>
              </a:spcBef>
              <a:buClrTx/>
              <a:defRPr/>
            </a:pPr>
            <a:r>
              <a:rPr lang="es-ES" sz="1800" b="1" dirty="0">
                <a:latin typeface="Montserrat-Bold"/>
              </a:rPr>
              <a:t>El trabajo en equipo.</a:t>
            </a:r>
          </a:p>
          <a:p>
            <a:pPr algn="just" defTabSz="514350">
              <a:spcBef>
                <a:spcPts val="563"/>
              </a:spcBef>
              <a:buClrTx/>
              <a:defRPr/>
            </a:pPr>
            <a:r>
              <a:rPr lang="es-ES" sz="1800" dirty="0">
                <a:latin typeface="Montserrat-Bold"/>
              </a:rPr>
              <a:t>Efectividad en la solución del problema.</a:t>
            </a:r>
          </a:p>
        </p:txBody>
      </p:sp>
    </p:spTree>
    <p:extLst>
      <p:ext uri="{BB962C8B-B14F-4D97-AF65-F5344CB8AC3E}">
        <p14:creationId xmlns:p14="http://schemas.microsoft.com/office/powerpoint/2010/main" val="879090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71C0F-D5A0-C76C-4A01-C384D4197C87}"/>
            </a:ext>
          </a:extLst>
        </p:cNvPr>
        <p:cNvGrpSpPr/>
        <p:nvPr/>
      </p:nvGrpSpPr>
      <p:grpSpPr>
        <a:xfrm>
          <a:off x="0" y="0"/>
          <a:ext cx="0" cy="0"/>
          <a:chOff x="0" y="0"/>
          <a:chExt cx="0" cy="0"/>
        </a:xfrm>
      </p:grpSpPr>
      <p:sp>
        <p:nvSpPr>
          <p:cNvPr id="18" name="CuadroTexto 17">
            <a:extLst>
              <a:ext uri="{FF2B5EF4-FFF2-40B4-BE49-F238E27FC236}">
                <a16:creationId xmlns:a16="http://schemas.microsoft.com/office/drawing/2014/main" id="{D6A00A82-8286-39DD-D65F-08E2EF76B0F9}"/>
              </a:ext>
            </a:extLst>
          </p:cNvPr>
          <p:cNvSpPr txBox="1"/>
          <p:nvPr/>
        </p:nvSpPr>
        <p:spPr>
          <a:xfrm>
            <a:off x="3821175" y="275918"/>
            <a:ext cx="4549643" cy="369332"/>
          </a:xfrm>
          <a:prstGeom prst="rect">
            <a:avLst/>
          </a:prstGeom>
          <a:noFill/>
        </p:spPr>
        <p:txBody>
          <a:bodyPr wrap="none" rtlCol="0">
            <a:spAutoFit/>
          </a:bodyPr>
          <a:lstStyle/>
          <a:p>
            <a:r>
              <a:rPr lang="es-ES" dirty="0">
                <a:latin typeface="Montserrat-Bold"/>
              </a:rPr>
              <a:t>Trabajo de grupo – trabajo en equipo </a:t>
            </a:r>
            <a:endParaRPr lang="es-CL" dirty="0">
              <a:latin typeface="Montserrat-Bold"/>
            </a:endParaRPr>
          </a:p>
        </p:txBody>
      </p:sp>
      <p:pic>
        <p:nvPicPr>
          <p:cNvPr id="15" name="Imagen 14">
            <a:extLst>
              <a:ext uri="{FF2B5EF4-FFF2-40B4-BE49-F238E27FC236}">
                <a16:creationId xmlns:a16="http://schemas.microsoft.com/office/drawing/2014/main" id="{602BD5EE-3978-8B84-9847-7664BA0625D3}"/>
              </a:ext>
            </a:extLst>
          </p:cNvPr>
          <p:cNvPicPr>
            <a:picLocks noChangeAspect="1"/>
          </p:cNvPicPr>
          <p:nvPr/>
        </p:nvPicPr>
        <p:blipFill>
          <a:blip r:embed="rId3"/>
          <a:srcRect b="46648"/>
          <a:stretch>
            <a:fillRect/>
          </a:stretch>
        </p:blipFill>
        <p:spPr>
          <a:xfrm>
            <a:off x="2028255" y="894605"/>
            <a:ext cx="8135485" cy="2891949"/>
          </a:xfrm>
          <a:prstGeom prst="rect">
            <a:avLst/>
          </a:prstGeom>
        </p:spPr>
      </p:pic>
      <p:pic>
        <p:nvPicPr>
          <p:cNvPr id="19" name="Imagen 18">
            <a:extLst>
              <a:ext uri="{FF2B5EF4-FFF2-40B4-BE49-F238E27FC236}">
                <a16:creationId xmlns:a16="http://schemas.microsoft.com/office/drawing/2014/main" id="{D89D8A47-3375-58AA-2AB7-CEB406773439}"/>
              </a:ext>
            </a:extLst>
          </p:cNvPr>
          <p:cNvPicPr>
            <a:picLocks noChangeAspect="1"/>
          </p:cNvPicPr>
          <p:nvPr/>
        </p:nvPicPr>
        <p:blipFill>
          <a:blip r:embed="rId3"/>
          <a:srcRect t="53352"/>
          <a:stretch>
            <a:fillRect/>
          </a:stretch>
        </p:blipFill>
        <p:spPr>
          <a:xfrm>
            <a:off x="2028255" y="3786554"/>
            <a:ext cx="8135485" cy="2528532"/>
          </a:xfrm>
          <a:prstGeom prst="rect">
            <a:avLst/>
          </a:prstGeom>
        </p:spPr>
      </p:pic>
    </p:spTree>
    <p:extLst>
      <p:ext uri="{BB962C8B-B14F-4D97-AF65-F5344CB8AC3E}">
        <p14:creationId xmlns:p14="http://schemas.microsoft.com/office/powerpoint/2010/main" val="2808280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71C0F-D5A0-C76C-4A01-C384D4197C87}"/>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CC0A80FD-FF38-B263-82FC-39B869831118}"/>
              </a:ext>
            </a:extLst>
          </p:cNvPr>
          <p:cNvSpPr txBox="1"/>
          <p:nvPr/>
        </p:nvSpPr>
        <p:spPr>
          <a:xfrm>
            <a:off x="1397436" y="468486"/>
            <a:ext cx="9146115" cy="707886"/>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¿Cuál es la diferencia de trabajar en grupo y trabajar en equipo?</a:t>
            </a:r>
            <a:endParaRPr lang="es-CL" sz="2000" dirty="0">
              <a:solidFill>
                <a:prstClr val="black"/>
              </a:solidFill>
              <a:latin typeface="Montserrat-Bold"/>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 </a:t>
            </a:r>
            <a:endParaRPr kumimoji="0" lang="es-ES" sz="2000" b="0" i="0" u="none" strike="noStrike" kern="1200" cap="none" spc="0" normalizeH="0" baseline="0" noProof="0" dirty="0">
              <a:ln>
                <a:noFill/>
              </a:ln>
              <a:solidFill>
                <a:prstClr val="black"/>
              </a:solidFill>
              <a:effectLst/>
              <a:uLnTx/>
              <a:uFillTx/>
              <a:latin typeface="Montserrat-Bold"/>
              <a:ea typeface="+mn-ea"/>
              <a:cs typeface="+mn-cs"/>
            </a:endParaRPr>
          </a:p>
        </p:txBody>
      </p:sp>
      <p:sp>
        <p:nvSpPr>
          <p:cNvPr id="2" name="CuadroTexto 1">
            <a:extLst>
              <a:ext uri="{FF2B5EF4-FFF2-40B4-BE49-F238E27FC236}">
                <a16:creationId xmlns:a16="http://schemas.microsoft.com/office/drawing/2014/main" id="{F6520752-EEE3-F101-BD28-5C93195E634B}"/>
              </a:ext>
            </a:extLst>
          </p:cNvPr>
          <p:cNvSpPr txBox="1"/>
          <p:nvPr/>
        </p:nvSpPr>
        <p:spPr>
          <a:xfrm>
            <a:off x="1236963" y="1774907"/>
            <a:ext cx="4733531" cy="317009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L" sz="2000" b="1" i="0" u="none" strike="noStrike" kern="1200" cap="none" spc="0" normalizeH="0" baseline="0" noProof="0" dirty="0">
                <a:ln>
                  <a:noFill/>
                </a:ln>
                <a:solidFill>
                  <a:prstClr val="black"/>
                </a:solidFill>
                <a:effectLst/>
                <a:uLnTx/>
                <a:uFillTx/>
                <a:latin typeface="Montserrat-Bold"/>
                <a:ea typeface="+mn-ea"/>
                <a:cs typeface="+mn-cs"/>
              </a:rPr>
              <a:t>Equipo</a:t>
            </a:r>
          </a:p>
          <a:p>
            <a:pPr marL="342900" indent="-342900">
              <a:buFont typeface="Arial" panose="020B0604020202020204" pitchFamily="34" charset="0"/>
              <a:buChar char="•"/>
              <a:defRPr/>
            </a:pPr>
            <a:r>
              <a:rPr lang="es-CL" sz="2000" dirty="0">
                <a:solidFill>
                  <a:prstClr val="black"/>
                </a:solidFill>
                <a:latin typeface="Montserrat-Bold"/>
              </a:rPr>
              <a:t>Involucrados/compromiso.</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Objetivo común (crecer).</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Se motivan entre ellos.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Se enfrentan los problemas.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Se apoyan unos a otros.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Se comunican.</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Se respetan (son diferentes).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Hay confianza.</a:t>
            </a:r>
          </a:p>
          <a:p>
            <a:pPr marL="0" marR="0" lvl="0" indent="0"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 </a:t>
            </a:r>
            <a:endParaRPr kumimoji="0" lang="es-ES" sz="2000" b="0" i="0" u="none" strike="noStrike" kern="1200" cap="none" spc="0" normalizeH="0" baseline="0" noProof="0" dirty="0">
              <a:ln>
                <a:noFill/>
              </a:ln>
              <a:solidFill>
                <a:prstClr val="black"/>
              </a:solidFill>
              <a:effectLst/>
              <a:uLnTx/>
              <a:uFillTx/>
              <a:latin typeface="Montserrat-Bold"/>
              <a:ea typeface="+mn-ea"/>
              <a:cs typeface="+mn-cs"/>
            </a:endParaRPr>
          </a:p>
        </p:txBody>
      </p:sp>
      <p:sp>
        <p:nvSpPr>
          <p:cNvPr id="4" name="CuadroTexto 3">
            <a:extLst>
              <a:ext uri="{FF2B5EF4-FFF2-40B4-BE49-F238E27FC236}">
                <a16:creationId xmlns:a16="http://schemas.microsoft.com/office/drawing/2014/main" id="{6255F56F-7358-A6EF-2855-DB0432EF3D94}"/>
              </a:ext>
            </a:extLst>
          </p:cNvPr>
          <p:cNvSpPr txBox="1"/>
          <p:nvPr/>
        </p:nvSpPr>
        <p:spPr>
          <a:xfrm>
            <a:off x="6394174" y="1774907"/>
            <a:ext cx="4560863" cy="1938992"/>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L" sz="2000" b="1" i="0" u="none" strike="noStrike" kern="1200" cap="none" spc="0" normalizeH="0" baseline="0" noProof="0" dirty="0">
                <a:ln>
                  <a:noFill/>
                </a:ln>
                <a:solidFill>
                  <a:prstClr val="black"/>
                </a:solidFill>
                <a:effectLst/>
                <a:uLnTx/>
                <a:uFillTx/>
                <a:latin typeface="Montserrat-Bold"/>
                <a:ea typeface="+mn-ea"/>
                <a:cs typeface="+mn-cs"/>
              </a:rPr>
              <a:t>Grupo</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Algo en común.</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Objetivo individual.</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Motivaciones diversas.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Se evitan los conflictos.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 </a:t>
            </a:r>
            <a:endParaRPr kumimoji="0" lang="es-ES" sz="2000" b="0" i="0" u="none" strike="noStrike" kern="1200" cap="none" spc="0" normalizeH="0" baseline="0" noProof="0" dirty="0">
              <a:ln>
                <a:noFill/>
              </a:ln>
              <a:solidFill>
                <a:prstClr val="black"/>
              </a:solidFill>
              <a:effectLst/>
              <a:uLnTx/>
              <a:uFillTx/>
              <a:latin typeface="Montserrat-Bold"/>
              <a:ea typeface="+mn-ea"/>
              <a:cs typeface="+mn-cs"/>
            </a:endParaRPr>
          </a:p>
        </p:txBody>
      </p:sp>
      <p:sp>
        <p:nvSpPr>
          <p:cNvPr id="5" name="CuadroTexto 4">
            <a:extLst>
              <a:ext uri="{FF2B5EF4-FFF2-40B4-BE49-F238E27FC236}">
                <a16:creationId xmlns:a16="http://schemas.microsoft.com/office/drawing/2014/main" id="{6607F8EC-147C-4EBD-DCB3-43962DA38500}"/>
              </a:ext>
            </a:extLst>
          </p:cNvPr>
          <p:cNvSpPr txBox="1"/>
          <p:nvPr/>
        </p:nvSpPr>
        <p:spPr>
          <a:xfrm>
            <a:off x="1522942" y="4910970"/>
            <a:ext cx="9146115" cy="1015663"/>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En un equipo nuestras fortalezas están en nuestras diferencias, no en nuestras similitudes</a:t>
            </a:r>
            <a:endParaRPr lang="es-CL" sz="2000" dirty="0">
              <a:solidFill>
                <a:prstClr val="black"/>
              </a:solidFill>
              <a:latin typeface="Montserrat-Bold"/>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 Stephen Covey</a:t>
            </a:r>
            <a:endParaRPr kumimoji="0" lang="es-ES" sz="2000" b="0" i="0" u="none" strike="noStrike" kern="1200" cap="none" spc="0" normalizeH="0" baseline="0" noProof="0" dirty="0">
              <a:ln>
                <a:noFill/>
              </a:ln>
              <a:solidFill>
                <a:prstClr val="black"/>
              </a:solidFill>
              <a:effectLst/>
              <a:uLnTx/>
              <a:uFillTx/>
              <a:latin typeface="Montserrat-Bold"/>
              <a:ea typeface="+mn-ea"/>
              <a:cs typeface="+mn-cs"/>
            </a:endParaRPr>
          </a:p>
        </p:txBody>
      </p:sp>
    </p:spTree>
    <p:extLst>
      <p:ext uri="{BB962C8B-B14F-4D97-AF65-F5344CB8AC3E}">
        <p14:creationId xmlns:p14="http://schemas.microsoft.com/office/powerpoint/2010/main" val="174209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50375"/>
            <a:ext cx="10515600" cy="5031483"/>
          </a:xfrm>
        </p:spPr>
        <p:txBody>
          <a:bodyPr>
            <a:normAutofit/>
          </a:bodyPr>
          <a:lstStyle/>
          <a:p>
            <a:pPr marL="0" indent="0">
              <a:buNone/>
            </a:pPr>
            <a:endParaRPr lang="es-CL" dirty="0"/>
          </a:p>
          <a:p>
            <a:endParaRPr lang="es-CL" dirty="0"/>
          </a:p>
        </p:txBody>
      </p:sp>
      <p:sp>
        <p:nvSpPr>
          <p:cNvPr id="2" name="CuadroTexto 1"/>
          <p:cNvSpPr txBox="1"/>
          <p:nvPr/>
        </p:nvSpPr>
        <p:spPr>
          <a:xfrm>
            <a:off x="1883762" y="2349181"/>
            <a:ext cx="7976864" cy="2356286"/>
          </a:xfrm>
          <a:prstGeom prst="rect">
            <a:avLst/>
          </a:prstGeom>
          <a:solidFill>
            <a:schemeClr val="accent2">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342900" indent="-342900">
              <a:lnSpc>
                <a:spcPct val="150000"/>
              </a:lnSpc>
              <a:buFont typeface="Arial" panose="020B0604020202020204" pitchFamily="34" charset="0"/>
              <a:buChar char="•"/>
            </a:pPr>
            <a:r>
              <a:rPr lang="es-ES" sz="2000" dirty="0">
                <a:latin typeface="Aptos" panose="020B0004020202020204" pitchFamily="34" charset="0"/>
              </a:rPr>
              <a:t>No todos son iguales y por lo tanto no piensan de la misma manera.</a:t>
            </a:r>
          </a:p>
          <a:p>
            <a:pPr marL="342900" indent="-342900">
              <a:lnSpc>
                <a:spcPct val="150000"/>
              </a:lnSpc>
              <a:buFont typeface="Arial" panose="020B0604020202020204" pitchFamily="34" charset="0"/>
              <a:buChar char="•"/>
            </a:pPr>
            <a:r>
              <a:rPr lang="es-ES" sz="2000" dirty="0">
                <a:latin typeface="Aptos" panose="020B0004020202020204" pitchFamily="34" charset="0"/>
              </a:rPr>
              <a:t>Tener claro hacia donde vamos (visión-propósito).</a:t>
            </a:r>
          </a:p>
          <a:p>
            <a:pPr marL="285750" indent="-285750">
              <a:lnSpc>
                <a:spcPct val="150000"/>
              </a:lnSpc>
              <a:buFont typeface="Arial" panose="020B0604020202020204" pitchFamily="34" charset="0"/>
              <a:buChar char="•"/>
            </a:pPr>
            <a:r>
              <a:rPr lang="es-ES" sz="2000" dirty="0">
                <a:latin typeface="Aptos" panose="020B0004020202020204" pitchFamily="34" charset="0"/>
              </a:rPr>
              <a:t>La importancia de conocerlos.</a:t>
            </a:r>
          </a:p>
          <a:p>
            <a:pPr marL="285750" indent="-285750">
              <a:lnSpc>
                <a:spcPct val="150000"/>
              </a:lnSpc>
              <a:buFont typeface="Arial" panose="020B0604020202020204" pitchFamily="34" charset="0"/>
              <a:buChar char="•"/>
            </a:pPr>
            <a:r>
              <a:rPr lang="es-ES" sz="2000" dirty="0">
                <a:latin typeface="Aptos" panose="020B0004020202020204" pitchFamily="34" charset="0"/>
              </a:rPr>
              <a:t>Las rondas </a:t>
            </a:r>
            <a:r>
              <a:rPr lang="es-ES" sz="2000" b="1" i="1" dirty="0">
                <a:latin typeface="Aptos" panose="020B0004020202020204" pitchFamily="34" charset="0"/>
              </a:rPr>
              <a:t>es lo que más deja</a:t>
            </a:r>
            <a:r>
              <a:rPr lang="es-ES" sz="2000" dirty="0">
                <a:latin typeface="Aptos" panose="020B0004020202020204" pitchFamily="34" charset="0"/>
              </a:rPr>
              <a:t>.</a:t>
            </a:r>
          </a:p>
          <a:p>
            <a:pPr marL="285750" indent="-285750">
              <a:lnSpc>
                <a:spcPct val="150000"/>
              </a:lnSpc>
              <a:buFont typeface="Arial" panose="020B0604020202020204" pitchFamily="34" charset="0"/>
              <a:buChar char="•"/>
            </a:pPr>
            <a:r>
              <a:rPr lang="es-ES" sz="2000" dirty="0">
                <a:latin typeface="Aptos" panose="020B0004020202020204" pitchFamily="34" charset="0"/>
              </a:rPr>
              <a:t>La motivación de la gente.</a:t>
            </a:r>
            <a:endParaRPr lang="es-CL" sz="2000" dirty="0">
              <a:latin typeface="Aptos" panose="020B0004020202020204" pitchFamily="34" charset="0"/>
            </a:endParaRPr>
          </a:p>
        </p:txBody>
      </p:sp>
      <p:sp>
        <p:nvSpPr>
          <p:cNvPr id="5" name="CuadroTexto 4">
            <a:extLst>
              <a:ext uri="{FF2B5EF4-FFF2-40B4-BE49-F238E27FC236}">
                <a16:creationId xmlns:a16="http://schemas.microsoft.com/office/drawing/2014/main" id="{21DE843E-2687-CC51-D3BE-06487A934851}"/>
              </a:ext>
            </a:extLst>
          </p:cNvPr>
          <p:cNvSpPr txBox="1"/>
          <p:nvPr/>
        </p:nvSpPr>
        <p:spPr>
          <a:xfrm>
            <a:off x="838200" y="560954"/>
            <a:ext cx="9620892"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Montserrat-Bold"/>
                <a:ea typeface="+mn-ea"/>
                <a:cs typeface="+mn-cs"/>
              </a:rPr>
              <a:t>Tengan presente que la conducta del individuo es compleja ya que:</a:t>
            </a:r>
            <a:endParaRPr lang="es-CL" sz="2400" dirty="0">
              <a:solidFill>
                <a:prstClr val="black"/>
              </a:solidFill>
              <a:latin typeface="Montserrat-Bold"/>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Montserrat-Bold"/>
                <a:ea typeface="+mn-ea"/>
                <a:cs typeface="+mn-cs"/>
              </a:rPr>
              <a:t> </a:t>
            </a:r>
            <a:endParaRPr kumimoji="0" lang="es-ES" sz="2400" b="0" i="0" u="none" strike="noStrike" kern="1200" cap="none" spc="0" normalizeH="0" baseline="0" noProof="0" dirty="0">
              <a:ln>
                <a:noFill/>
              </a:ln>
              <a:solidFill>
                <a:prstClr val="black"/>
              </a:solidFill>
              <a:effectLst/>
              <a:uLnTx/>
              <a:uFillTx/>
              <a:latin typeface="Montserrat-Bold"/>
              <a:ea typeface="+mn-ea"/>
              <a:cs typeface="+mn-cs"/>
            </a:endParaRPr>
          </a:p>
        </p:txBody>
      </p:sp>
    </p:spTree>
    <p:extLst>
      <p:ext uri="{BB962C8B-B14F-4D97-AF65-F5344CB8AC3E}">
        <p14:creationId xmlns:p14="http://schemas.microsoft.com/office/powerpoint/2010/main" val="33646731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38667-147D-DC6C-1ECF-62F7E973E7EA}"/>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67BBA766-9DBD-388C-0902-18BA1838C0C8}"/>
              </a:ext>
            </a:extLst>
          </p:cNvPr>
          <p:cNvSpPr txBox="1"/>
          <p:nvPr/>
        </p:nvSpPr>
        <p:spPr>
          <a:xfrm>
            <a:off x="2812013" y="186223"/>
            <a:ext cx="617576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Colaboradores</a:t>
            </a:r>
          </a:p>
        </p:txBody>
      </p:sp>
      <p:sp>
        <p:nvSpPr>
          <p:cNvPr id="3" name="CuadroTexto 2">
            <a:extLst>
              <a:ext uri="{FF2B5EF4-FFF2-40B4-BE49-F238E27FC236}">
                <a16:creationId xmlns:a16="http://schemas.microsoft.com/office/drawing/2014/main" id="{C25DA381-7464-9250-AC29-C492AEC674A6}"/>
              </a:ext>
            </a:extLst>
          </p:cNvPr>
          <p:cNvSpPr txBox="1"/>
          <p:nvPr/>
        </p:nvSpPr>
        <p:spPr>
          <a:xfrm>
            <a:off x="973804" y="1193354"/>
            <a:ext cx="7723156" cy="532453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¿Qué los motiva?</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s-CL" sz="2000" b="0" i="0" u="none" strike="noStrike" kern="1200" cap="none" spc="0" normalizeH="0" baseline="0" noProof="0" dirty="0">
              <a:ln>
                <a:noFill/>
              </a:ln>
              <a:solidFill>
                <a:prstClr val="black"/>
              </a:solidFill>
              <a:effectLst/>
              <a:uLnTx/>
              <a:uFillTx/>
              <a:latin typeface="Montserrat-Bold"/>
              <a:ea typeface="+mn-ea"/>
              <a:cs typeface="+mn-cs"/>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sz="2000" dirty="0">
                <a:solidFill>
                  <a:prstClr val="black"/>
                </a:solidFill>
                <a:latin typeface="Montserrat-Bold"/>
              </a:rPr>
              <a:t>La motivación parte por nosotros.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El dinero arrastra pero no necesariamente motiva.</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Teoría de Taylor:</a:t>
            </a:r>
          </a:p>
          <a:p>
            <a:pPr lvl="1">
              <a:defRPr/>
            </a:pPr>
            <a:r>
              <a:rPr lang="es-CL" sz="2000" dirty="0">
                <a:solidFill>
                  <a:prstClr val="black"/>
                </a:solidFill>
                <a:latin typeface="Montserrat-Bold"/>
              </a:rPr>
              <a:t>“el dinero es lo que motiva principalmente a los trabajadores, y los demás asuntos son poco importantes”</a:t>
            </a:r>
            <a:r>
              <a:rPr kumimoji="0" lang="es-CL" sz="2000" b="0" i="0" u="none" strike="noStrike" kern="1200" cap="none" spc="0" normalizeH="0" baseline="0" noProof="0" dirty="0">
                <a:ln>
                  <a:noFill/>
                </a:ln>
                <a:solidFill>
                  <a:prstClr val="black"/>
                </a:solidFill>
                <a:effectLst/>
                <a:uLnTx/>
                <a:uFillTx/>
                <a:latin typeface="Montserrat-Bold"/>
                <a:ea typeface="+mn-ea"/>
                <a:cs typeface="+mn-cs"/>
              </a:rPr>
              <a:t> </a:t>
            </a:r>
          </a:p>
          <a:p>
            <a:pPr lvl="1">
              <a:defRPr/>
            </a:pPr>
            <a:endParaRPr lang="es-CL" sz="2000" dirty="0">
              <a:solidFill>
                <a:prstClr val="black"/>
              </a:solidFill>
              <a:latin typeface="Montserrat-Bold"/>
            </a:endParaRPr>
          </a:p>
          <a:p>
            <a:pPr>
              <a:defRPr/>
            </a:pPr>
            <a:r>
              <a:rPr lang="es-CL" sz="2000" dirty="0">
                <a:solidFill>
                  <a:prstClr val="black"/>
                </a:solidFill>
                <a:latin typeface="Montserrat-Bold"/>
              </a:rPr>
              <a:t>	           </a:t>
            </a:r>
            <a:r>
              <a:rPr kumimoji="0" lang="es-CL" sz="2000" b="0" i="0" u="none" strike="noStrike" kern="1200" cap="none" spc="0" normalizeH="0" baseline="0" noProof="0" dirty="0">
                <a:ln>
                  <a:noFill/>
                </a:ln>
                <a:solidFill>
                  <a:prstClr val="black"/>
                </a:solidFill>
                <a:effectLst/>
                <a:uLnTx/>
                <a:uFillTx/>
                <a:latin typeface="Montserrat-Bold"/>
                <a:ea typeface="+mn-ea"/>
                <a:cs typeface="+mn-cs"/>
              </a:rPr>
              <a:t>Fayol:</a:t>
            </a:r>
          </a:p>
          <a:p>
            <a:pPr>
              <a:defRPr/>
            </a:pPr>
            <a:endParaRPr lang="es-CL" sz="2000" dirty="0">
              <a:solidFill>
                <a:prstClr val="black"/>
              </a:solidFill>
              <a:latin typeface="Montserrat-Bold"/>
            </a:endParaRPr>
          </a:p>
          <a:p>
            <a:pPr lvl="1">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a:t>
            </a:r>
            <a:r>
              <a:rPr lang="es-ES" sz="2000" dirty="0">
                <a:effectLst/>
                <a:latin typeface="Montserrat-Bold"/>
                <a:ea typeface="Calibri" panose="020F0502020204030204" pitchFamily="34" charset="0"/>
                <a:cs typeface="Times New Roman" panose="02020603050405020304" pitchFamily="18" charset="0"/>
              </a:rPr>
              <a:t>hacer que todos trabajen dentro de la empresa con gusto y como si fueran un equipo, hace la fortaleza de una organización y su control”</a:t>
            </a:r>
          </a:p>
          <a:p>
            <a:pPr lvl="1">
              <a:defRPr/>
            </a:pPr>
            <a:endParaRPr lang="es-ES" sz="2000" dirty="0">
              <a:effectLst/>
              <a:latin typeface="Montserrat-Bold"/>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defRPr/>
            </a:pPr>
            <a:r>
              <a:rPr kumimoji="0" lang="es-ES" sz="2000" b="0" i="0" u="none" strike="noStrike" kern="1200" cap="none" spc="0" normalizeH="0" baseline="0" noProof="0" dirty="0">
                <a:ln>
                  <a:noFill/>
                </a:ln>
                <a:solidFill>
                  <a:prstClr val="black"/>
                </a:solidFill>
                <a:uLnTx/>
                <a:uFillTx/>
                <a:latin typeface="Montserrat-Bold"/>
                <a:ea typeface="Calibri" panose="020F0502020204030204" pitchFamily="34" charset="0"/>
                <a:cs typeface="Times New Roman" panose="02020603050405020304" pitchFamily="18" charset="0"/>
              </a:rPr>
              <a:t>Taylor fue más convincente que Fayol </a:t>
            </a:r>
            <a:r>
              <a:rPr kumimoji="0" lang="es-ES" sz="2000" b="0" i="0" u="none" strike="noStrike" kern="1200" cap="none" spc="0" normalizeH="0" baseline="0" noProof="0" dirty="0">
                <a:ln>
                  <a:noFill/>
                </a:ln>
                <a:solidFill>
                  <a:prstClr val="black"/>
                </a:solidFill>
                <a:highlight>
                  <a:srgbClr val="FFFF00"/>
                </a:highlight>
                <a:uLnTx/>
                <a:uFillTx/>
                <a:latin typeface="Montserrat-Bold"/>
                <a:ea typeface="Calibri" panose="020F0502020204030204" pitchFamily="34" charset="0"/>
                <a:cs typeface="Times New Roman" panose="02020603050405020304" pitchFamily="18" charset="0"/>
              </a:rPr>
              <a:t>¿Por qué?</a:t>
            </a:r>
            <a:endParaRPr kumimoji="0" lang="es-CL" sz="2000" b="0" i="0" u="none" strike="noStrike" kern="1200" cap="none" spc="0" normalizeH="0" baseline="0" noProof="0" dirty="0">
              <a:ln>
                <a:noFill/>
              </a:ln>
              <a:solidFill>
                <a:prstClr val="black"/>
              </a:solidFill>
              <a:effectLst/>
              <a:highlight>
                <a:srgbClr val="FFFF00"/>
              </a:highlight>
              <a:uLnTx/>
              <a:uFillTx/>
              <a:latin typeface="Montserrat-Bold"/>
            </a:endParaRPr>
          </a:p>
          <a:p>
            <a:pPr lvl="1">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 </a:t>
            </a:r>
          </a:p>
        </p:txBody>
      </p:sp>
      <p:grpSp>
        <p:nvGrpSpPr>
          <p:cNvPr id="4" name="Grupo 3">
            <a:extLst>
              <a:ext uri="{FF2B5EF4-FFF2-40B4-BE49-F238E27FC236}">
                <a16:creationId xmlns:a16="http://schemas.microsoft.com/office/drawing/2014/main" id="{EA9A3CF0-AACC-CDAB-A564-867ABEC7DBC6}"/>
              </a:ext>
            </a:extLst>
          </p:cNvPr>
          <p:cNvGrpSpPr/>
          <p:nvPr/>
        </p:nvGrpSpPr>
        <p:grpSpPr>
          <a:xfrm>
            <a:off x="8293082" y="1405750"/>
            <a:ext cx="3734203" cy="1570983"/>
            <a:chOff x="8293082" y="1405750"/>
            <a:chExt cx="3734203" cy="1570983"/>
          </a:xfrm>
        </p:grpSpPr>
        <p:pic>
          <p:nvPicPr>
            <p:cNvPr id="5" name="Imagen 4">
              <a:extLst>
                <a:ext uri="{FF2B5EF4-FFF2-40B4-BE49-F238E27FC236}">
                  <a16:creationId xmlns:a16="http://schemas.microsoft.com/office/drawing/2014/main" id="{A084A318-4E37-1CA3-87D5-F17F2F57ECEE}"/>
                </a:ext>
              </a:extLst>
            </p:cNvPr>
            <p:cNvPicPr>
              <a:picLocks noChangeAspect="1"/>
            </p:cNvPicPr>
            <p:nvPr/>
          </p:nvPicPr>
          <p:blipFill>
            <a:blip r:embed="rId3"/>
            <a:stretch>
              <a:fillRect/>
            </a:stretch>
          </p:blipFill>
          <p:spPr>
            <a:xfrm>
              <a:off x="8293082" y="1405750"/>
              <a:ext cx="1389398" cy="1570983"/>
            </a:xfrm>
            <a:prstGeom prst="rect">
              <a:avLst/>
            </a:prstGeom>
          </p:spPr>
        </p:pic>
        <p:pic>
          <p:nvPicPr>
            <p:cNvPr id="8" name="Imagen 7">
              <a:extLst>
                <a:ext uri="{FF2B5EF4-FFF2-40B4-BE49-F238E27FC236}">
                  <a16:creationId xmlns:a16="http://schemas.microsoft.com/office/drawing/2014/main" id="{06522C72-D556-669E-D1E2-1B5608D8355B}"/>
                </a:ext>
              </a:extLst>
            </p:cNvPr>
            <p:cNvPicPr>
              <a:picLocks noChangeAspect="1"/>
            </p:cNvPicPr>
            <p:nvPr/>
          </p:nvPicPr>
          <p:blipFill>
            <a:blip r:embed="rId4"/>
            <a:stretch>
              <a:fillRect/>
            </a:stretch>
          </p:blipFill>
          <p:spPr>
            <a:xfrm>
              <a:off x="9781125" y="1570076"/>
              <a:ext cx="2246160" cy="1213763"/>
            </a:xfrm>
            <a:prstGeom prst="rect">
              <a:avLst/>
            </a:prstGeom>
          </p:spPr>
        </p:pic>
      </p:grpSp>
    </p:spTree>
    <p:extLst>
      <p:ext uri="{BB962C8B-B14F-4D97-AF65-F5344CB8AC3E}">
        <p14:creationId xmlns:p14="http://schemas.microsoft.com/office/powerpoint/2010/main" val="3478423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11" end="11"/>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A39CB23-1DF4-1209-6AA0-369073889F54}"/>
              </a:ext>
            </a:extLst>
          </p:cNvPr>
          <p:cNvSpPr txBox="1"/>
          <p:nvPr/>
        </p:nvSpPr>
        <p:spPr>
          <a:xfrm>
            <a:off x="633619" y="352048"/>
            <a:ext cx="2656233" cy="369332"/>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prstClr val="black"/>
                </a:solidFill>
                <a:effectLst/>
                <a:uLnTx/>
                <a:uFillTx/>
                <a:latin typeface="Montserrat-Bold"/>
                <a:ea typeface="+mn-ea"/>
                <a:cs typeface="+mn-cs"/>
              </a:rPr>
              <a:t>… colaboradores</a:t>
            </a:r>
          </a:p>
        </p:txBody>
      </p:sp>
      <p:sp>
        <p:nvSpPr>
          <p:cNvPr id="3" name="CuadroTexto 2">
            <a:extLst>
              <a:ext uri="{FF2B5EF4-FFF2-40B4-BE49-F238E27FC236}">
                <a16:creationId xmlns:a16="http://schemas.microsoft.com/office/drawing/2014/main" id="{CAE41D6B-9440-2225-EC36-0E9F186586FF}"/>
              </a:ext>
            </a:extLst>
          </p:cNvPr>
          <p:cNvSpPr txBox="1"/>
          <p:nvPr/>
        </p:nvSpPr>
        <p:spPr>
          <a:xfrm>
            <a:off x="973804" y="1193354"/>
            <a:ext cx="7723156" cy="440120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s-CL" sz="2000" b="0" i="0" u="none" strike="noStrike" kern="1200" cap="none" spc="0" normalizeH="0" baseline="0" noProof="0" dirty="0">
              <a:ln>
                <a:noFill/>
              </a:ln>
              <a:solidFill>
                <a:prstClr val="black"/>
              </a:solidFill>
              <a:effectLst/>
              <a:uLnTx/>
              <a:uFillTx/>
              <a:latin typeface="Montserrat-Bold"/>
              <a:ea typeface="+mn-ea"/>
              <a:cs typeface="+mn-cs"/>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2000" dirty="0">
                <a:solidFill>
                  <a:prstClr val="black"/>
                </a:solidFill>
                <a:latin typeface="Montserrat-Bold"/>
              </a:rPr>
              <a:t>¿Qué nos motiva realmente?</a:t>
            </a:r>
          </a:p>
          <a:p>
            <a:pPr marR="0" lvl="0" defTabSz="914400" rtl="0" eaLnBrk="1" fontAlgn="auto" latinLnBrk="0" hangingPunct="1">
              <a:lnSpc>
                <a:spcPct val="100000"/>
              </a:lnSpc>
              <a:spcBef>
                <a:spcPts val="0"/>
              </a:spcBef>
              <a:spcAft>
                <a:spcPts val="0"/>
              </a:spcAft>
              <a:buClrTx/>
              <a:buSzTx/>
              <a:tabLst/>
              <a:defRPr/>
            </a:pPr>
            <a:endParaRPr lang="es-ES" sz="2000" dirty="0">
              <a:solidFill>
                <a:prstClr val="black"/>
              </a:solidFill>
              <a:latin typeface="Montserrat-Bold"/>
            </a:endParaRPr>
          </a:p>
          <a:p>
            <a:pPr marL="800100" lvl="1" indent="-342900">
              <a:buFont typeface="Wingdings" panose="05000000000000000000" pitchFamily="2" charset="2"/>
              <a:buChar char="ü"/>
              <a:defRPr/>
            </a:pPr>
            <a:r>
              <a:rPr kumimoji="0" lang="es-ES" sz="2000" b="0" i="0" u="none" strike="noStrike" kern="1200" cap="none" spc="0" normalizeH="0" baseline="0" noProof="0" dirty="0">
                <a:ln>
                  <a:noFill/>
                </a:ln>
                <a:solidFill>
                  <a:prstClr val="black"/>
                </a:solidFill>
                <a:effectLst/>
                <a:uLnTx/>
                <a:uFillTx/>
                <a:latin typeface="Montserrat-Bold"/>
                <a:ea typeface="+mn-ea"/>
                <a:cs typeface="+mn-cs"/>
              </a:rPr>
              <a:t>Autonomía.</a:t>
            </a:r>
          </a:p>
          <a:p>
            <a:pPr marL="800100" lvl="1" indent="-342900">
              <a:buFont typeface="Wingdings" panose="05000000000000000000" pitchFamily="2" charset="2"/>
              <a:buChar char="ü"/>
              <a:defRPr/>
            </a:pPr>
            <a:r>
              <a:rPr lang="es-ES" sz="2000" dirty="0">
                <a:solidFill>
                  <a:prstClr val="black"/>
                </a:solidFill>
                <a:latin typeface="Montserrat-Bold"/>
              </a:rPr>
              <a:t>Maestría.</a:t>
            </a:r>
          </a:p>
          <a:p>
            <a:pPr marL="800100" lvl="1" indent="-342900">
              <a:buFont typeface="Wingdings" panose="05000000000000000000" pitchFamily="2" charset="2"/>
              <a:buChar char="ü"/>
              <a:defRPr/>
            </a:pPr>
            <a:r>
              <a:rPr kumimoji="0" lang="es-ES" sz="2000" b="0" i="0" u="none" strike="noStrike" kern="1200" cap="none" spc="0" normalizeH="0" baseline="0" noProof="0" dirty="0">
                <a:ln>
                  <a:noFill/>
                </a:ln>
                <a:solidFill>
                  <a:prstClr val="black"/>
                </a:solidFill>
                <a:effectLst/>
                <a:uLnTx/>
                <a:uFillTx/>
                <a:latin typeface="Montserrat-Bold"/>
                <a:ea typeface="+mn-ea"/>
                <a:cs typeface="+mn-cs"/>
              </a:rPr>
              <a:t>Propósito.</a:t>
            </a:r>
          </a:p>
          <a:p>
            <a:pPr marL="800100" lvl="1" indent="-342900">
              <a:buFont typeface="Wingdings" panose="05000000000000000000" pitchFamily="2" charset="2"/>
              <a:buChar char="ü"/>
              <a:defRPr/>
            </a:pPr>
            <a:endParaRPr lang="es-ES" sz="2000" dirty="0">
              <a:solidFill>
                <a:prstClr val="black"/>
              </a:solidFill>
              <a:latin typeface="Montserrat-Bold"/>
            </a:endParaRPr>
          </a:p>
          <a:p>
            <a:pPr marL="342900" indent="-342900">
              <a:buFont typeface="Arial" panose="020B0604020202020204" pitchFamily="34" charset="0"/>
              <a:buChar char="•"/>
              <a:defRPr/>
            </a:pPr>
            <a:r>
              <a:rPr kumimoji="0" lang="es-ES" sz="2000" b="0" i="0" u="none" strike="noStrike" kern="1200" cap="none" spc="0" normalizeH="0" baseline="0" noProof="0" dirty="0">
                <a:ln>
                  <a:noFill/>
                </a:ln>
                <a:solidFill>
                  <a:prstClr val="black"/>
                </a:solidFill>
                <a:effectLst/>
                <a:uLnTx/>
                <a:uFillTx/>
                <a:latin typeface="Montserrat-Bold"/>
                <a:ea typeface="+mn-ea"/>
                <a:cs typeface="+mn-cs"/>
              </a:rPr>
              <a:t>¿Cómo inspirar a las personas?</a:t>
            </a:r>
          </a:p>
          <a:p>
            <a:pPr marL="342900" indent="-342900">
              <a:buFont typeface="Arial" panose="020B0604020202020204" pitchFamily="34" charset="0"/>
              <a:buChar char="•"/>
              <a:defRPr/>
            </a:pPr>
            <a:endParaRPr lang="es-ES" sz="2000" dirty="0">
              <a:solidFill>
                <a:prstClr val="black"/>
              </a:solidFill>
              <a:latin typeface="Montserrat-Bold"/>
            </a:endParaRPr>
          </a:p>
          <a:p>
            <a:pPr marL="800100" lvl="1" indent="-342900">
              <a:buFont typeface="Wingdings" panose="05000000000000000000" pitchFamily="2" charset="2"/>
              <a:buChar char="ü"/>
              <a:defRPr/>
            </a:pPr>
            <a:r>
              <a:rPr kumimoji="0" lang="es-ES" sz="2000" b="0" i="0" u="none" strike="noStrike" kern="1200" cap="none" spc="0" normalizeH="0" baseline="0" noProof="0" dirty="0">
                <a:ln>
                  <a:noFill/>
                </a:ln>
                <a:solidFill>
                  <a:prstClr val="black"/>
                </a:solidFill>
                <a:effectLst/>
                <a:uLnTx/>
                <a:uFillTx/>
                <a:latin typeface="Montserrat-Bold"/>
                <a:ea typeface="+mn-ea"/>
                <a:cs typeface="+mn-cs"/>
              </a:rPr>
              <a:t>Define un propósito.</a:t>
            </a:r>
          </a:p>
          <a:p>
            <a:pPr marL="800100" lvl="1" indent="-342900">
              <a:buFont typeface="Wingdings" panose="05000000000000000000" pitchFamily="2" charset="2"/>
              <a:buChar char="ü"/>
              <a:defRPr/>
            </a:pPr>
            <a:r>
              <a:rPr lang="es-ES" sz="2000" dirty="0">
                <a:solidFill>
                  <a:prstClr val="black"/>
                </a:solidFill>
                <a:latin typeface="Montserrat-Bold"/>
              </a:rPr>
              <a:t>Dedica tiempo a liderar. Rondas, lo que más deja.</a:t>
            </a:r>
          </a:p>
          <a:p>
            <a:pPr marL="800100" lvl="1" indent="-342900">
              <a:buFont typeface="Wingdings" panose="05000000000000000000" pitchFamily="2" charset="2"/>
              <a:buChar char="ü"/>
              <a:defRPr/>
            </a:pPr>
            <a:r>
              <a:rPr lang="es-ES" sz="2000" dirty="0">
                <a:solidFill>
                  <a:prstClr val="black"/>
                </a:solidFill>
                <a:latin typeface="Montserrat-Bold"/>
              </a:rPr>
              <a:t>Se fanático de tu gente.</a:t>
            </a:r>
          </a:p>
          <a:p>
            <a:pPr marL="800100" lvl="1" indent="-342900">
              <a:buFont typeface="Wingdings" panose="05000000000000000000" pitchFamily="2" charset="2"/>
              <a:buChar char="ü"/>
              <a:defRPr/>
            </a:pPr>
            <a:r>
              <a:rPr lang="es-ES" sz="2000" dirty="0">
                <a:solidFill>
                  <a:prstClr val="black"/>
                </a:solidFill>
                <a:latin typeface="Montserrat-Bold"/>
              </a:rPr>
              <a:t>Cuida a las personas.</a:t>
            </a:r>
          </a:p>
          <a:p>
            <a:pPr marL="800100" lvl="1" indent="-342900">
              <a:buFont typeface="Arial" panose="020B0604020202020204" pitchFamily="34" charset="0"/>
              <a:buChar char="•"/>
              <a:defRPr/>
            </a:pPr>
            <a:endParaRPr kumimoji="0" lang="es-CL" sz="2000" b="0" i="0" u="none" strike="noStrike" kern="1200" cap="none" spc="0" normalizeH="0" baseline="0" noProof="0" dirty="0">
              <a:ln>
                <a:noFill/>
              </a:ln>
              <a:solidFill>
                <a:prstClr val="black"/>
              </a:solidFill>
              <a:effectLst/>
              <a:uLnTx/>
              <a:uFillTx/>
              <a:latin typeface="Montserrat-Bold"/>
              <a:ea typeface="+mn-ea"/>
              <a:cs typeface="+mn-cs"/>
            </a:endParaRPr>
          </a:p>
        </p:txBody>
      </p:sp>
    </p:spTree>
    <p:extLst>
      <p:ext uri="{BB962C8B-B14F-4D97-AF65-F5344CB8AC3E}">
        <p14:creationId xmlns:p14="http://schemas.microsoft.com/office/powerpoint/2010/main" val="270501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10" end="10"/>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101E1-C21F-C177-8A1B-4D581339EDE4}"/>
            </a:ext>
          </a:extLst>
        </p:cNvPr>
        <p:cNvGrpSpPr/>
        <p:nvPr/>
      </p:nvGrpSpPr>
      <p:grpSpPr>
        <a:xfrm>
          <a:off x="0" y="0"/>
          <a:ext cx="0" cy="0"/>
          <a:chOff x="0" y="0"/>
          <a:chExt cx="0" cy="0"/>
        </a:xfrm>
      </p:grpSpPr>
      <p:sp>
        <p:nvSpPr>
          <p:cNvPr id="6" name="Marcador de contenido 2">
            <a:extLst>
              <a:ext uri="{FF2B5EF4-FFF2-40B4-BE49-F238E27FC236}">
                <a16:creationId xmlns:a16="http://schemas.microsoft.com/office/drawing/2014/main" id="{9F9CDAB3-48F9-7F39-FB98-37C9072E0FB4}"/>
              </a:ext>
            </a:extLst>
          </p:cNvPr>
          <p:cNvSpPr txBox="1">
            <a:spLocks/>
          </p:cNvSpPr>
          <p:nvPr/>
        </p:nvSpPr>
        <p:spPr>
          <a:xfrm>
            <a:off x="237564" y="905435"/>
            <a:ext cx="6724890" cy="34452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buFont typeface="Arial" panose="020B0604020202020204" pitchFamily="34" charset="0"/>
              <a:buChar char="•"/>
            </a:pPr>
            <a:endParaRPr lang="es-MX" sz="1800" dirty="0">
              <a:solidFill>
                <a:srgbClr val="29588C"/>
              </a:solidFill>
              <a:latin typeface="Montserrat-Bold"/>
            </a:endParaRPr>
          </a:p>
          <a:p>
            <a:pPr algn="l"/>
            <a:endParaRPr lang="es-CL" sz="1800" dirty="0">
              <a:solidFill>
                <a:srgbClr val="29588C"/>
              </a:solidFill>
              <a:latin typeface="Montserrat-Bold"/>
            </a:endParaRPr>
          </a:p>
          <a:p>
            <a:pPr algn="l"/>
            <a:endParaRPr lang="en-US" sz="1800" dirty="0">
              <a:solidFill>
                <a:srgbClr val="29588C"/>
              </a:solidFill>
              <a:latin typeface="Montserrat-Bold"/>
            </a:endParaRPr>
          </a:p>
        </p:txBody>
      </p:sp>
      <p:pic>
        <p:nvPicPr>
          <p:cNvPr id="4" name="Imagen 3">
            <a:extLst>
              <a:ext uri="{FF2B5EF4-FFF2-40B4-BE49-F238E27FC236}">
                <a16:creationId xmlns:a16="http://schemas.microsoft.com/office/drawing/2014/main" id="{195D27B0-B7FD-8DCF-0B97-DB3EF5110A85}"/>
              </a:ext>
            </a:extLst>
          </p:cNvPr>
          <p:cNvPicPr>
            <a:picLocks noChangeAspect="1"/>
          </p:cNvPicPr>
          <p:nvPr/>
        </p:nvPicPr>
        <p:blipFill>
          <a:blip r:embed="rId3"/>
          <a:stretch>
            <a:fillRect/>
          </a:stretch>
        </p:blipFill>
        <p:spPr>
          <a:xfrm>
            <a:off x="1524000" y="1402018"/>
            <a:ext cx="9144000" cy="4053964"/>
          </a:xfrm>
          <a:prstGeom prst="rect">
            <a:avLst/>
          </a:prstGeom>
        </p:spPr>
      </p:pic>
      <p:sp>
        <p:nvSpPr>
          <p:cNvPr id="5" name="Marcador de contenido 2">
            <a:extLst>
              <a:ext uri="{FF2B5EF4-FFF2-40B4-BE49-F238E27FC236}">
                <a16:creationId xmlns:a16="http://schemas.microsoft.com/office/drawing/2014/main" id="{FE5F0F2E-4577-3572-DFF4-31FE7DB30BCA}"/>
              </a:ext>
            </a:extLst>
          </p:cNvPr>
          <p:cNvSpPr txBox="1">
            <a:spLocks/>
          </p:cNvSpPr>
          <p:nvPr/>
        </p:nvSpPr>
        <p:spPr>
          <a:xfrm>
            <a:off x="2129883" y="1886949"/>
            <a:ext cx="8084634" cy="3119949"/>
          </a:xfrm>
          <a:prstGeom prst="rect">
            <a:avLst/>
          </a:prstGeom>
        </p:spPr>
        <p:txBody>
          <a:bodyPr vert="horz" lIns="68580" tIns="34290" rIns="68580" bIns="3429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l">
              <a:buNone/>
            </a:pPr>
            <a:r>
              <a:rPr lang="es-ES" sz="1900" dirty="0">
                <a:effectLst/>
                <a:latin typeface="Montserrat-Bold"/>
                <a:ea typeface="Times New Roman" panose="02020603050405020304" pitchFamily="18" charset="0"/>
              </a:rPr>
              <a:t>Resolución de problemas (su identificación) y la toma de decisiones</a:t>
            </a:r>
            <a:endParaRPr lang="es-MX" sz="2800" dirty="0">
              <a:latin typeface="Montserrat-Bold"/>
            </a:endParaRPr>
          </a:p>
          <a:p>
            <a:pPr marL="0" indent="0" algn="just" defTabSz="514350" fontAlgn="auto">
              <a:spcBef>
                <a:spcPts val="563"/>
              </a:spcBef>
              <a:spcAft>
                <a:spcPts val="0"/>
              </a:spcAft>
              <a:buClr>
                <a:srgbClr val="B71E42"/>
              </a:buClr>
              <a:buNone/>
              <a:defRPr/>
            </a:pPr>
            <a:endParaRPr lang="es-CL" sz="1600" b="1" dirty="0">
              <a:solidFill>
                <a:srgbClr val="000000"/>
              </a:solidFill>
              <a:latin typeface="Montserrat-Bold"/>
            </a:endParaRPr>
          </a:p>
          <a:p>
            <a:pPr algn="just" defTabSz="514350">
              <a:spcBef>
                <a:spcPts val="563"/>
              </a:spcBef>
              <a:buClrTx/>
              <a:defRPr/>
            </a:pPr>
            <a:r>
              <a:rPr lang="es-ES" sz="1800" dirty="0">
                <a:latin typeface="Montserrat-Bold"/>
              </a:rPr>
              <a:t>La identificación de un problema.</a:t>
            </a:r>
          </a:p>
          <a:p>
            <a:pPr algn="just" defTabSz="514350">
              <a:spcBef>
                <a:spcPts val="563"/>
              </a:spcBef>
              <a:buClrTx/>
              <a:defRPr/>
            </a:pPr>
            <a:r>
              <a:rPr lang="es-ES" sz="1800" dirty="0">
                <a:latin typeface="Montserrat-Bold"/>
              </a:rPr>
              <a:t>Los problemas y su resolución.</a:t>
            </a:r>
          </a:p>
          <a:p>
            <a:pPr algn="just" defTabSz="514350">
              <a:spcBef>
                <a:spcPts val="563"/>
              </a:spcBef>
              <a:buClrTx/>
              <a:defRPr/>
            </a:pPr>
            <a:r>
              <a:rPr lang="es-ES" sz="1800" dirty="0">
                <a:latin typeface="Montserrat-Bold"/>
              </a:rPr>
              <a:t>El trabajo en equipo.</a:t>
            </a:r>
          </a:p>
          <a:p>
            <a:pPr algn="just" defTabSz="514350">
              <a:spcBef>
                <a:spcPts val="563"/>
              </a:spcBef>
              <a:buClrTx/>
              <a:defRPr/>
            </a:pPr>
            <a:r>
              <a:rPr lang="es-ES" sz="1800" b="1" dirty="0">
                <a:latin typeface="Montserrat-Bold"/>
              </a:rPr>
              <a:t>Efectividad en la solución del problema.</a:t>
            </a:r>
          </a:p>
        </p:txBody>
      </p:sp>
    </p:spTree>
    <p:extLst>
      <p:ext uri="{BB962C8B-B14F-4D97-AF65-F5344CB8AC3E}">
        <p14:creationId xmlns:p14="http://schemas.microsoft.com/office/powerpoint/2010/main" val="10690498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57F1113-AB29-D365-49CF-75D7CF51833D}"/>
              </a:ext>
            </a:extLst>
          </p:cNvPr>
          <p:cNvSpPr txBox="1"/>
          <p:nvPr/>
        </p:nvSpPr>
        <p:spPr>
          <a:xfrm>
            <a:off x="2934149" y="211042"/>
            <a:ext cx="617576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Efectividad en la solución del problema</a:t>
            </a:r>
            <a:endParaRPr kumimoji="0" lang="es-ES" sz="2000" b="0" i="0" u="none" strike="noStrike" kern="1200" cap="none" spc="0" normalizeH="0" baseline="0" noProof="0" dirty="0">
              <a:ln>
                <a:noFill/>
              </a:ln>
              <a:solidFill>
                <a:prstClr val="black"/>
              </a:solidFill>
              <a:effectLst/>
              <a:uLnTx/>
              <a:uFillTx/>
              <a:latin typeface="Montserrat-Bold"/>
              <a:ea typeface="+mn-ea"/>
              <a:cs typeface="+mn-cs"/>
            </a:endParaRPr>
          </a:p>
        </p:txBody>
      </p:sp>
      <p:sp>
        <p:nvSpPr>
          <p:cNvPr id="4" name="CuadroTexto 3">
            <a:extLst>
              <a:ext uri="{FF2B5EF4-FFF2-40B4-BE49-F238E27FC236}">
                <a16:creationId xmlns:a16="http://schemas.microsoft.com/office/drawing/2014/main" id="{A1B43E58-2393-5874-B756-448C6CA92311}"/>
              </a:ext>
            </a:extLst>
          </p:cNvPr>
          <p:cNvSpPr txBox="1"/>
          <p:nvPr/>
        </p:nvSpPr>
        <p:spPr>
          <a:xfrm>
            <a:off x="429975" y="902457"/>
            <a:ext cx="11418723" cy="132343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Razonar – decidir – organizar - comunicar – liderar.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En ocasiones tenemos que correr riesgos.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Caso submarino.</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000" b="0" i="0" u="none" strike="noStrike" kern="1200" cap="none" spc="0" normalizeH="0" baseline="0" noProof="0" dirty="0">
                <a:ln>
                  <a:noFill/>
                </a:ln>
                <a:solidFill>
                  <a:prstClr val="black"/>
                </a:solidFill>
                <a:effectLst/>
                <a:uLnTx/>
                <a:uFillTx/>
                <a:latin typeface="Montserrat-Bold"/>
                <a:ea typeface="+mn-ea"/>
                <a:cs typeface="+mn-cs"/>
              </a:rPr>
              <a:t>Innovar en la solución.</a:t>
            </a:r>
          </a:p>
        </p:txBody>
      </p:sp>
      <p:pic>
        <p:nvPicPr>
          <p:cNvPr id="5" name="Imagen 4">
            <a:extLst>
              <a:ext uri="{FF2B5EF4-FFF2-40B4-BE49-F238E27FC236}">
                <a16:creationId xmlns:a16="http://schemas.microsoft.com/office/drawing/2014/main" id="{B76F1357-F6DC-0E8B-8042-E63419470D2F}"/>
              </a:ext>
            </a:extLst>
          </p:cNvPr>
          <p:cNvPicPr>
            <a:picLocks noChangeAspect="1"/>
          </p:cNvPicPr>
          <p:nvPr/>
        </p:nvPicPr>
        <p:blipFill>
          <a:blip r:embed="rId3" cstate="print"/>
          <a:stretch>
            <a:fillRect/>
          </a:stretch>
        </p:blipFill>
        <p:spPr>
          <a:xfrm rot="20953076">
            <a:off x="9065298" y="790912"/>
            <a:ext cx="2241634" cy="3389080"/>
          </a:xfrm>
          <a:prstGeom prst="rect">
            <a:avLst/>
          </a:prstGeom>
          <a:effectLst>
            <a:outerShdw blurRad="50800" dist="127000" dir="8100000" algn="tr" rotWithShape="0">
              <a:prstClr val="black">
                <a:alpha val="40000"/>
              </a:prstClr>
            </a:outerShdw>
          </a:effectLst>
          <a:scene3d>
            <a:camera prst="orthographicFront"/>
            <a:lightRig rig="threePt" dir="t"/>
          </a:scene3d>
          <a:sp3d>
            <a:bevelT/>
          </a:sp3d>
        </p:spPr>
      </p:pic>
      <p:grpSp>
        <p:nvGrpSpPr>
          <p:cNvPr id="8" name="Grupo 7">
            <a:extLst>
              <a:ext uri="{FF2B5EF4-FFF2-40B4-BE49-F238E27FC236}">
                <a16:creationId xmlns:a16="http://schemas.microsoft.com/office/drawing/2014/main" id="{A8226A47-7156-5F07-33B0-9539ED9A57A3}"/>
              </a:ext>
            </a:extLst>
          </p:cNvPr>
          <p:cNvGrpSpPr/>
          <p:nvPr/>
        </p:nvGrpSpPr>
        <p:grpSpPr>
          <a:xfrm>
            <a:off x="855057" y="2561850"/>
            <a:ext cx="8254860" cy="3831308"/>
            <a:chOff x="513220" y="2711017"/>
            <a:chExt cx="8254860" cy="3831308"/>
          </a:xfrm>
        </p:grpSpPr>
        <p:sp>
          <p:nvSpPr>
            <p:cNvPr id="6" name="Text Box 5">
              <a:extLst>
                <a:ext uri="{FF2B5EF4-FFF2-40B4-BE49-F238E27FC236}">
                  <a16:creationId xmlns:a16="http://schemas.microsoft.com/office/drawing/2014/main" id="{7B024B05-8A86-9225-C584-FEB4CC19CEAE}"/>
                </a:ext>
              </a:extLst>
            </p:cNvPr>
            <p:cNvSpPr txBox="1">
              <a:spLocks noChangeArrowheads="1"/>
            </p:cNvSpPr>
            <p:nvPr/>
          </p:nvSpPr>
          <p:spPr bwMode="auto">
            <a:xfrm>
              <a:off x="513220" y="2711017"/>
              <a:ext cx="8254860" cy="707886"/>
            </a:xfrm>
            <a:prstGeom prst="rect">
              <a:avLst/>
            </a:prstGeom>
            <a:solidFill>
              <a:schemeClr val="accent2">
                <a:lumMod val="20000"/>
                <a:lumOff val="80000"/>
              </a:schemeClr>
            </a:solidFill>
            <a:ln w="9525">
              <a:solidFill>
                <a:srgbClr val="C00000"/>
              </a:solidFill>
              <a:miter lim="800000"/>
              <a:headEnd/>
              <a:tailEn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Montserrat-Bold"/>
                  <a:ea typeface="ＭＳ Ｐゴシック" pitchFamily="34" charset="-128"/>
                  <a:cs typeface="+mn-cs"/>
                </a:rPr>
                <a:t>Si la única herramienta que tenemos es un martillo…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Montserrat-Bold"/>
                  <a:ea typeface="ＭＳ Ｐゴシック" pitchFamily="34" charset="-128"/>
                  <a:cs typeface="+mn-cs"/>
                </a:rPr>
                <a:t> 		…todos los problemas parecerán un clavo.</a:t>
              </a:r>
            </a:p>
          </p:txBody>
        </p:sp>
        <p:pic>
          <p:nvPicPr>
            <p:cNvPr id="7" name="Picture 2">
              <a:extLst>
                <a:ext uri="{FF2B5EF4-FFF2-40B4-BE49-F238E27FC236}">
                  <a16:creationId xmlns:a16="http://schemas.microsoft.com/office/drawing/2014/main" id="{8A082E4A-D510-0D27-B64D-F0281D1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65135" y="3711460"/>
              <a:ext cx="2830865" cy="2830865"/>
            </a:xfrm>
            <a:prstGeom prst="rect">
              <a:avLst/>
            </a:prstGeom>
            <a:noFill/>
            <a:ln w="9525">
              <a:solidFill>
                <a:srgbClr val="C00000"/>
              </a:solidFill>
              <a:miter lim="800000"/>
              <a:headEnd/>
              <a:tailEnd/>
            </a:ln>
            <a:extLst>
              <a:ext uri="{909E8E84-426E-40DD-AFC4-6F175D3DCCD1}">
                <a14:hiddenFill xmlns:a14="http://schemas.microsoft.com/office/drawing/2010/main">
                  <a:solidFill>
                    <a:schemeClr val="accent1"/>
                  </a:solidFill>
                </a14:hiddenFill>
              </a:ext>
            </a:extLst>
          </p:spPr>
        </p:pic>
      </p:grpSp>
    </p:spTree>
    <p:extLst>
      <p:ext uri="{BB962C8B-B14F-4D97-AF65-F5344CB8AC3E}">
        <p14:creationId xmlns:p14="http://schemas.microsoft.com/office/powerpoint/2010/main" val="292837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F9B2B4-EE5E-1206-043F-870D0A1BCE94}"/>
            </a:ext>
          </a:extLst>
        </p:cNvPr>
        <p:cNvGrpSpPr/>
        <p:nvPr/>
      </p:nvGrpSpPr>
      <p:grpSpPr>
        <a:xfrm>
          <a:off x="0" y="0"/>
          <a:ext cx="0" cy="0"/>
          <a:chOff x="0" y="0"/>
          <a:chExt cx="0" cy="0"/>
        </a:xfrm>
      </p:grpSpPr>
      <p:pic>
        <p:nvPicPr>
          <p:cNvPr id="3" name="Imagen 2" descr="Grupo de personas posando por un foto&#10;&#10;Descripción generada automáticamente">
            <a:extLst>
              <a:ext uri="{FF2B5EF4-FFF2-40B4-BE49-F238E27FC236}">
                <a16:creationId xmlns:a16="http://schemas.microsoft.com/office/drawing/2014/main" id="{3C37B720-739F-B814-E862-232477E96247}"/>
              </a:ext>
            </a:extLst>
          </p:cNvPr>
          <p:cNvPicPr>
            <a:picLocks noChangeAspect="1"/>
          </p:cNvPicPr>
          <p:nvPr/>
        </p:nvPicPr>
        <p:blipFill rotWithShape="1">
          <a:blip r:embed="rId3">
            <a:extLst>
              <a:ext uri="{28A0092B-C50C-407E-A947-70E740481C1C}">
                <a14:useLocalDpi xmlns:a14="http://schemas.microsoft.com/office/drawing/2010/main" val="0"/>
              </a:ext>
            </a:extLst>
          </a:blip>
          <a:srcRect b="10258"/>
          <a:stretch/>
        </p:blipFill>
        <p:spPr>
          <a:xfrm>
            <a:off x="895726" y="1229678"/>
            <a:ext cx="5078239" cy="2452570"/>
          </a:xfrm>
          <a:prstGeom prst="rect">
            <a:avLst/>
          </a:prstGeom>
        </p:spPr>
      </p:pic>
      <p:sp>
        <p:nvSpPr>
          <p:cNvPr id="11" name="CuadroTexto 10">
            <a:extLst>
              <a:ext uri="{FF2B5EF4-FFF2-40B4-BE49-F238E27FC236}">
                <a16:creationId xmlns:a16="http://schemas.microsoft.com/office/drawing/2014/main" id="{436BBDC5-99FA-2F92-916C-517B20479B26}"/>
              </a:ext>
            </a:extLst>
          </p:cNvPr>
          <p:cNvSpPr txBox="1"/>
          <p:nvPr/>
        </p:nvSpPr>
        <p:spPr>
          <a:xfrm>
            <a:off x="180314" y="4625762"/>
            <a:ext cx="10563886" cy="203132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kumimoji="0" lang="es-CL" sz="1800" b="0" i="0" u="none" strike="noStrike" kern="1200" cap="none" spc="0" normalizeH="0" baseline="0" noProof="0" dirty="0">
                <a:ln>
                  <a:noFill/>
                </a:ln>
                <a:solidFill>
                  <a:prstClr val="black"/>
                </a:solidFill>
                <a:effectLst/>
                <a:uLnTx/>
                <a:uFillTx/>
                <a:latin typeface="Montserrat-Bold"/>
                <a:ea typeface="+mn-ea"/>
                <a:cs typeface="+mn-cs"/>
              </a:rPr>
              <a:t>“</a:t>
            </a:r>
            <a:r>
              <a:rPr kumimoji="0" lang="es-CL" sz="1800" b="1" i="0" u="none" strike="noStrike" kern="1200" cap="none" spc="0" normalizeH="0" baseline="0" noProof="0" dirty="0">
                <a:ln>
                  <a:noFill/>
                </a:ln>
                <a:solidFill>
                  <a:prstClr val="black"/>
                </a:solidFill>
                <a:effectLst/>
                <a:uLnTx/>
                <a:uFillTx/>
                <a:latin typeface="Montserrat-Bold"/>
                <a:ea typeface="+mn-ea"/>
                <a:cs typeface="+mn-cs"/>
              </a:rPr>
              <a:t>Imaginamos una sociedad donde las personas se preocupan primero por los demás</a:t>
            </a:r>
            <a:r>
              <a:rPr kumimoji="0" lang="es-CL" sz="1800" b="0" i="0" u="none" strike="noStrike" kern="1200" cap="none" spc="0" normalizeH="0" baseline="0" noProof="0" dirty="0">
                <a:ln>
                  <a:noFill/>
                </a:ln>
                <a:solidFill>
                  <a:prstClr val="black"/>
                </a:solidFill>
                <a:effectLst/>
                <a:uLnTx/>
                <a:uFillTx/>
                <a:latin typeface="Montserrat-Bold"/>
                <a:ea typeface="+mn-ea"/>
                <a:cs typeface="+mn-cs"/>
              </a:rPr>
              <a:t>”.</a:t>
            </a:r>
          </a:p>
          <a:p>
            <a:pPr marR="0" lvl="0" algn="l" defTabSz="914400" rtl="0" eaLnBrk="1" fontAlgn="auto" latinLnBrk="0" hangingPunct="1">
              <a:lnSpc>
                <a:spcPct val="100000"/>
              </a:lnSpc>
              <a:spcBef>
                <a:spcPts val="0"/>
              </a:spcBef>
              <a:spcAft>
                <a:spcPts val="0"/>
              </a:spcAft>
              <a:buClrTx/>
              <a:buSzTx/>
              <a:tabLst/>
              <a:defRPr/>
            </a:pPr>
            <a:endParaRPr kumimoji="0" lang="es-CL" sz="1800" b="0" i="0" u="none" strike="noStrike" kern="1200" cap="none" spc="0" normalizeH="0" baseline="0" noProof="0" dirty="0">
              <a:ln>
                <a:noFill/>
              </a:ln>
              <a:solidFill>
                <a:prstClr val="black"/>
              </a:solidFill>
              <a:effectLst/>
              <a:uLnTx/>
              <a:uFillTx/>
              <a:latin typeface="Montserrat-Bold"/>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1800" b="0" i="0" u="none" strike="noStrike" kern="1200" cap="none" spc="0" normalizeH="0" baseline="0" noProof="0" dirty="0">
                <a:ln>
                  <a:noFill/>
                </a:ln>
                <a:solidFill>
                  <a:prstClr val="black"/>
                </a:solidFill>
                <a:effectLst/>
                <a:uLnTx/>
                <a:uFillTx/>
                <a:latin typeface="Montserrat-Bold"/>
                <a:ea typeface="+mn-ea"/>
                <a:cs typeface="+mn-cs"/>
              </a:rPr>
              <a:t>Empresa fabricante equipos embalaje.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1800" b="0" i="0" u="none" strike="noStrike" kern="1200" cap="none" spc="0" normalizeH="0" baseline="0" noProof="0" dirty="0">
                <a:ln>
                  <a:noFill/>
                </a:ln>
                <a:solidFill>
                  <a:prstClr val="black"/>
                </a:solidFill>
                <a:effectLst/>
                <a:uLnTx/>
                <a:uFillTx/>
                <a:latin typeface="Montserrat-Bold"/>
                <a:ea typeface="+mn-ea"/>
                <a:cs typeface="+mn-cs"/>
              </a:rPr>
              <a:t>Año 2008 gran recesión.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1800" b="0" i="0" u="none" strike="noStrike" kern="1200" cap="none" spc="0" normalizeH="0" baseline="0" noProof="0" dirty="0">
                <a:ln>
                  <a:noFill/>
                </a:ln>
                <a:solidFill>
                  <a:prstClr val="black"/>
                </a:solidFill>
                <a:effectLst/>
                <a:uLnTx/>
                <a:uFillTx/>
                <a:latin typeface="Montserrat-Bold"/>
                <a:ea typeface="+mn-ea"/>
                <a:cs typeface="+mn-cs"/>
              </a:rPr>
              <a:t>Se aborta el 40% de las órdenes de compra.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1800" b="0" i="0" u="none" strike="noStrike" kern="1200" cap="none" spc="0" normalizeH="0" baseline="0" noProof="0" dirty="0">
                <a:ln>
                  <a:noFill/>
                </a:ln>
                <a:solidFill>
                  <a:prstClr val="black"/>
                </a:solidFill>
                <a:effectLst/>
                <a:uLnTx/>
                <a:uFillTx/>
                <a:latin typeface="Montserrat-Bold"/>
                <a:ea typeface="+mn-ea"/>
                <a:cs typeface="+mn-cs"/>
              </a:rPr>
              <a:t>Empresa al borde de la quiebra. Directorio exige del CEO medidas inmediatas.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CL" dirty="0">
                <a:solidFill>
                  <a:prstClr val="black"/>
                </a:solidFill>
                <a:latin typeface="Montserrat-Bold"/>
              </a:rPr>
              <a:t>Hay que recuperar US$ 10 millones.</a:t>
            </a:r>
            <a:endParaRPr kumimoji="0" lang="es-ES" sz="1800" b="0" i="0" u="none" strike="noStrike" kern="1200" cap="none" spc="0" normalizeH="0" baseline="0" noProof="0" dirty="0">
              <a:ln>
                <a:noFill/>
              </a:ln>
              <a:solidFill>
                <a:prstClr val="black"/>
              </a:solidFill>
              <a:effectLst/>
              <a:uLnTx/>
              <a:uFillTx/>
              <a:latin typeface="Montserrat-Bold"/>
              <a:ea typeface="+mn-ea"/>
              <a:cs typeface="+mn-cs"/>
            </a:endParaRPr>
          </a:p>
        </p:txBody>
      </p:sp>
      <p:sp>
        <p:nvSpPr>
          <p:cNvPr id="2" name="CuadroTexto 1">
            <a:extLst>
              <a:ext uri="{FF2B5EF4-FFF2-40B4-BE49-F238E27FC236}">
                <a16:creationId xmlns:a16="http://schemas.microsoft.com/office/drawing/2014/main" id="{CD33ECD3-FE57-A5C9-91A2-69DCE243AB4F}"/>
              </a:ext>
            </a:extLst>
          </p:cNvPr>
          <p:cNvSpPr txBox="1"/>
          <p:nvPr/>
        </p:nvSpPr>
        <p:spPr>
          <a:xfrm>
            <a:off x="180314" y="157961"/>
            <a:ext cx="536403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prstClr val="black"/>
                </a:solidFill>
                <a:effectLst/>
                <a:uLnTx/>
                <a:uFillTx/>
                <a:latin typeface="Montserrat-Bold"/>
                <a:ea typeface="+mn-ea"/>
                <a:cs typeface="+mn-cs"/>
              </a:rPr>
              <a:t>… innovación y flexibilidad adaptativa</a:t>
            </a:r>
            <a:endParaRPr kumimoji="0" lang="es-ES" sz="1800" b="0" i="0" u="none" strike="noStrike" kern="1200" cap="none" spc="0" normalizeH="0" baseline="0" noProof="0" dirty="0">
              <a:ln>
                <a:noFill/>
              </a:ln>
              <a:solidFill>
                <a:prstClr val="black"/>
              </a:solidFill>
              <a:effectLst/>
              <a:uLnTx/>
              <a:uFillTx/>
              <a:latin typeface="Montserrat-Bold"/>
              <a:ea typeface="+mn-ea"/>
              <a:cs typeface="+mn-cs"/>
            </a:endParaRPr>
          </a:p>
        </p:txBody>
      </p:sp>
      <p:pic>
        <p:nvPicPr>
          <p:cNvPr id="8" name="Imagen 7" descr="Un jardín con flores de colores&#10;&#10;Descripción generada automáticamente con confianza media">
            <a:extLst>
              <a:ext uri="{FF2B5EF4-FFF2-40B4-BE49-F238E27FC236}">
                <a16:creationId xmlns:a16="http://schemas.microsoft.com/office/drawing/2014/main" id="{61C6D23D-B1EA-29BB-B439-CE2187E49A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2730" y="1665444"/>
            <a:ext cx="4863112" cy="2657240"/>
          </a:xfrm>
          <a:prstGeom prst="rect">
            <a:avLst/>
          </a:prstGeom>
        </p:spPr>
      </p:pic>
      <p:sp>
        <p:nvSpPr>
          <p:cNvPr id="9" name="CuadroTexto 8">
            <a:extLst>
              <a:ext uri="{FF2B5EF4-FFF2-40B4-BE49-F238E27FC236}">
                <a16:creationId xmlns:a16="http://schemas.microsoft.com/office/drawing/2014/main" id="{04A6FE57-81E9-AA76-D163-E8308907D616}"/>
              </a:ext>
            </a:extLst>
          </p:cNvPr>
          <p:cNvSpPr txBox="1"/>
          <p:nvPr/>
        </p:nvSpPr>
        <p:spPr>
          <a:xfrm>
            <a:off x="2644533" y="3620217"/>
            <a:ext cx="155615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prstClr val="black"/>
                </a:solidFill>
                <a:effectLst/>
                <a:uLnTx/>
                <a:uFillTx/>
                <a:latin typeface="Montserrat-Bold"/>
                <a:ea typeface="+mn-ea"/>
                <a:cs typeface="+mn-cs"/>
              </a:rPr>
              <a:t>Caso real</a:t>
            </a:r>
            <a:endParaRPr kumimoji="0" lang="es-ES" sz="1800" b="0" i="0" u="none" strike="noStrike" kern="1200" cap="none" spc="0" normalizeH="0" baseline="0" noProof="0" dirty="0">
              <a:ln>
                <a:noFill/>
              </a:ln>
              <a:solidFill>
                <a:prstClr val="black"/>
              </a:solidFill>
              <a:effectLst/>
              <a:uLnTx/>
              <a:uFillTx/>
              <a:latin typeface="Montserrat-Bold"/>
              <a:ea typeface="+mn-ea"/>
              <a:cs typeface="+mn-cs"/>
            </a:endParaRPr>
          </a:p>
        </p:txBody>
      </p:sp>
      <p:pic>
        <p:nvPicPr>
          <p:cNvPr id="7" name="Imagen 6">
            <a:extLst>
              <a:ext uri="{FF2B5EF4-FFF2-40B4-BE49-F238E27FC236}">
                <a16:creationId xmlns:a16="http://schemas.microsoft.com/office/drawing/2014/main" id="{8DB1CE68-D135-DC36-049A-60EBDC31EE0D}"/>
              </a:ext>
            </a:extLst>
          </p:cNvPr>
          <p:cNvPicPr>
            <a:picLocks noChangeAspect="1"/>
          </p:cNvPicPr>
          <p:nvPr/>
        </p:nvPicPr>
        <p:blipFill>
          <a:blip r:embed="rId5"/>
          <a:stretch>
            <a:fillRect/>
          </a:stretch>
        </p:blipFill>
        <p:spPr>
          <a:xfrm>
            <a:off x="7592020" y="417328"/>
            <a:ext cx="3463655" cy="5183372"/>
          </a:xfrm>
          <a:prstGeom prst="rect">
            <a:avLst/>
          </a:prstGeom>
        </p:spPr>
      </p:pic>
    </p:spTree>
    <p:extLst>
      <p:ext uri="{BB962C8B-B14F-4D97-AF65-F5344CB8AC3E}">
        <p14:creationId xmlns:p14="http://schemas.microsoft.com/office/powerpoint/2010/main" val="3781081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D5C972-C1A5-7A21-23A3-484695186AA5}"/>
            </a:ext>
          </a:extLst>
        </p:cNvPr>
        <p:cNvGrpSpPr/>
        <p:nvPr/>
      </p:nvGrpSpPr>
      <p:grpSpPr>
        <a:xfrm>
          <a:off x="0" y="0"/>
          <a:ext cx="0" cy="0"/>
          <a:chOff x="0" y="0"/>
          <a:chExt cx="0" cy="0"/>
        </a:xfrm>
      </p:grpSpPr>
      <p:sp>
        <p:nvSpPr>
          <p:cNvPr id="6" name="Marcador de contenido 2">
            <a:extLst>
              <a:ext uri="{FF2B5EF4-FFF2-40B4-BE49-F238E27FC236}">
                <a16:creationId xmlns:a16="http://schemas.microsoft.com/office/drawing/2014/main" id="{08F66739-A5A3-9D91-6CA1-E73C57359EFB}"/>
              </a:ext>
            </a:extLst>
          </p:cNvPr>
          <p:cNvSpPr txBox="1">
            <a:spLocks/>
          </p:cNvSpPr>
          <p:nvPr/>
        </p:nvSpPr>
        <p:spPr>
          <a:xfrm>
            <a:off x="237564" y="905435"/>
            <a:ext cx="6724890" cy="34452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indent="-285750" algn="l">
              <a:buFont typeface="Arial" panose="020B0604020202020204" pitchFamily="34" charset="0"/>
              <a:buChar char="•"/>
            </a:pPr>
            <a:endParaRPr lang="es-MX" sz="1800" dirty="0">
              <a:solidFill>
                <a:srgbClr val="29588C"/>
              </a:solidFill>
              <a:latin typeface="Montserrat-Bold"/>
            </a:endParaRPr>
          </a:p>
          <a:p>
            <a:pPr algn="l"/>
            <a:endParaRPr lang="es-CL" sz="1800" dirty="0">
              <a:solidFill>
                <a:srgbClr val="29588C"/>
              </a:solidFill>
              <a:latin typeface="Montserrat-Bold"/>
            </a:endParaRPr>
          </a:p>
          <a:p>
            <a:pPr algn="l"/>
            <a:endParaRPr lang="en-US" sz="1800" dirty="0">
              <a:solidFill>
                <a:srgbClr val="29588C"/>
              </a:solidFill>
              <a:latin typeface="Montserrat-Bold"/>
            </a:endParaRPr>
          </a:p>
        </p:txBody>
      </p:sp>
      <p:pic>
        <p:nvPicPr>
          <p:cNvPr id="4" name="Imagen 3">
            <a:extLst>
              <a:ext uri="{FF2B5EF4-FFF2-40B4-BE49-F238E27FC236}">
                <a16:creationId xmlns:a16="http://schemas.microsoft.com/office/drawing/2014/main" id="{D282C034-65F9-D1EA-9F7C-9566C1EC1D51}"/>
              </a:ext>
            </a:extLst>
          </p:cNvPr>
          <p:cNvPicPr>
            <a:picLocks noChangeAspect="1"/>
          </p:cNvPicPr>
          <p:nvPr/>
        </p:nvPicPr>
        <p:blipFill>
          <a:blip r:embed="rId3"/>
          <a:stretch>
            <a:fillRect/>
          </a:stretch>
        </p:blipFill>
        <p:spPr>
          <a:xfrm>
            <a:off x="1524000" y="1402018"/>
            <a:ext cx="9144000" cy="4053964"/>
          </a:xfrm>
          <a:prstGeom prst="rect">
            <a:avLst/>
          </a:prstGeom>
        </p:spPr>
      </p:pic>
      <p:sp>
        <p:nvSpPr>
          <p:cNvPr id="5" name="Marcador de contenido 2">
            <a:extLst>
              <a:ext uri="{FF2B5EF4-FFF2-40B4-BE49-F238E27FC236}">
                <a16:creationId xmlns:a16="http://schemas.microsoft.com/office/drawing/2014/main" id="{4986E332-F336-1826-5863-F3EF642C4000}"/>
              </a:ext>
            </a:extLst>
          </p:cNvPr>
          <p:cNvSpPr txBox="1">
            <a:spLocks/>
          </p:cNvSpPr>
          <p:nvPr/>
        </p:nvSpPr>
        <p:spPr>
          <a:xfrm>
            <a:off x="2129883" y="1886949"/>
            <a:ext cx="8084634" cy="3119949"/>
          </a:xfrm>
          <a:prstGeom prst="rect">
            <a:avLst/>
          </a:prstGeom>
        </p:spPr>
        <p:txBody>
          <a:bodyPr vert="horz" lIns="68580" tIns="34290" rIns="68580" bIns="3429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l">
              <a:buNone/>
            </a:pPr>
            <a:r>
              <a:rPr lang="es-ES" sz="1900" dirty="0">
                <a:effectLst/>
                <a:latin typeface="Montserrat-Bold"/>
                <a:ea typeface="Times New Roman" panose="02020603050405020304" pitchFamily="18" charset="0"/>
              </a:rPr>
              <a:t>Resolución de problemas (su identificación) y la toma de decisiones</a:t>
            </a:r>
            <a:endParaRPr lang="es-MX" sz="2800" dirty="0">
              <a:latin typeface="Montserrat-Bold"/>
            </a:endParaRPr>
          </a:p>
          <a:p>
            <a:pPr marL="0" indent="0" algn="just" defTabSz="514350" fontAlgn="auto">
              <a:spcBef>
                <a:spcPts val="563"/>
              </a:spcBef>
              <a:spcAft>
                <a:spcPts val="0"/>
              </a:spcAft>
              <a:buClr>
                <a:srgbClr val="B71E42"/>
              </a:buClr>
              <a:buNone/>
              <a:defRPr/>
            </a:pPr>
            <a:endParaRPr lang="es-CL" sz="1600" b="1" dirty="0">
              <a:solidFill>
                <a:srgbClr val="000000"/>
              </a:solidFill>
              <a:latin typeface="Montserrat-Bold"/>
            </a:endParaRPr>
          </a:p>
          <a:p>
            <a:pPr algn="just" defTabSz="514350">
              <a:spcBef>
                <a:spcPts val="563"/>
              </a:spcBef>
              <a:buClrTx/>
              <a:defRPr/>
            </a:pPr>
            <a:r>
              <a:rPr lang="es-ES" sz="1800" dirty="0">
                <a:latin typeface="Montserrat-Bold"/>
              </a:rPr>
              <a:t>La identificación de un problema.</a:t>
            </a:r>
          </a:p>
          <a:p>
            <a:pPr algn="just" defTabSz="514350">
              <a:spcBef>
                <a:spcPts val="563"/>
              </a:spcBef>
              <a:buClrTx/>
              <a:defRPr/>
            </a:pPr>
            <a:r>
              <a:rPr lang="es-ES" sz="1800" dirty="0">
                <a:latin typeface="Montserrat-Bold"/>
              </a:rPr>
              <a:t>Los problemas y su resolución.</a:t>
            </a:r>
          </a:p>
          <a:p>
            <a:pPr algn="just" defTabSz="514350">
              <a:spcBef>
                <a:spcPts val="563"/>
              </a:spcBef>
              <a:buClrTx/>
              <a:defRPr/>
            </a:pPr>
            <a:r>
              <a:rPr lang="es-ES" sz="1800" dirty="0">
                <a:latin typeface="Montserrat-Bold"/>
              </a:rPr>
              <a:t>El trabajo en equipo.</a:t>
            </a:r>
          </a:p>
          <a:p>
            <a:pPr algn="just" defTabSz="514350">
              <a:spcBef>
                <a:spcPts val="563"/>
              </a:spcBef>
              <a:buClrTx/>
              <a:defRPr/>
            </a:pPr>
            <a:r>
              <a:rPr lang="es-ES" sz="1800" dirty="0">
                <a:latin typeface="Montserrat-Bold"/>
              </a:rPr>
              <a:t>Efectividad en la solución del problema.</a:t>
            </a:r>
          </a:p>
        </p:txBody>
      </p:sp>
    </p:spTree>
    <p:extLst>
      <p:ext uri="{BB962C8B-B14F-4D97-AF65-F5344CB8AC3E}">
        <p14:creationId xmlns:p14="http://schemas.microsoft.com/office/powerpoint/2010/main" val="136444738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9468</TotalTime>
  <Words>8274</Words>
  <Application>Microsoft Macintosh PowerPoint</Application>
  <PresentationFormat>Panorámica</PresentationFormat>
  <Paragraphs>546</Paragraphs>
  <Slides>22</Slides>
  <Notes>17</Notes>
  <HiddenSlides>0</HiddenSlides>
  <MMClips>0</MMClips>
  <ScaleCrop>false</ScaleCrop>
  <HeadingPairs>
    <vt:vector size="6" baseType="variant">
      <vt:variant>
        <vt:lpstr>Fuentes usadas</vt:lpstr>
      </vt:variant>
      <vt:variant>
        <vt:i4>13</vt:i4>
      </vt:variant>
      <vt:variant>
        <vt:lpstr>Tema</vt:lpstr>
      </vt:variant>
      <vt:variant>
        <vt:i4>3</vt:i4>
      </vt:variant>
      <vt:variant>
        <vt:lpstr>Títulos de diapositiva</vt:lpstr>
      </vt:variant>
      <vt:variant>
        <vt:i4>22</vt:i4>
      </vt:variant>
    </vt:vector>
  </HeadingPairs>
  <TitlesOfParts>
    <vt:vector size="38" baseType="lpstr">
      <vt:lpstr>Arial Unicode MS</vt:lpstr>
      <vt:lpstr>Aptos</vt:lpstr>
      <vt:lpstr>Arial</vt:lpstr>
      <vt:lpstr>Calibri</vt:lpstr>
      <vt:lpstr>Calibri Light</vt:lpstr>
      <vt:lpstr>Gill Sans Nova Light</vt:lpstr>
      <vt:lpstr>Helvetica</vt:lpstr>
      <vt:lpstr>Montserrat-Bold</vt:lpstr>
      <vt:lpstr>Palatino</vt:lpstr>
      <vt:lpstr>Symbol</vt:lpstr>
      <vt:lpstr>var(--bodyFont)</vt:lpstr>
      <vt:lpstr>var(--secHlFont)</vt:lpstr>
      <vt:lpstr>Wingdings</vt:lpstr>
      <vt:lpstr>Tema de Office</vt:lpstr>
      <vt:lpstr>Office Theme</vt:lpstr>
      <vt:lpstr>1_Office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 TIPO</dc:title>
  <dc:creator>Ignacio Javier Bahamonde Alvarado</dc:creator>
  <cp:lastModifiedBy>Arturo Undurraga Díaz</cp:lastModifiedBy>
  <cp:revision>182</cp:revision>
  <cp:lastPrinted>2024-02-07T18:47:47Z</cp:lastPrinted>
  <dcterms:created xsi:type="dcterms:W3CDTF">2023-01-11T20:12:54Z</dcterms:created>
  <dcterms:modified xsi:type="dcterms:W3CDTF">2026-07-26T21:24:21Z</dcterms:modified>
</cp:coreProperties>
</file>