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8" r:id="rId4"/>
    <p:sldId id="267" r:id="rId5"/>
    <p:sldId id="266" r:id="rId6"/>
    <p:sldId id="269" r:id="rId7"/>
    <p:sldId id="270" r:id="rId8"/>
    <p:sldId id="257" r:id="rId9"/>
    <p:sldId id="259" r:id="rId10"/>
    <p:sldId id="260" r:id="rId11"/>
    <p:sldId id="261" r:id="rId12"/>
    <p:sldId id="271" r:id="rId13"/>
    <p:sldId id="265" r:id="rId14"/>
    <p:sldId id="272" r:id="rId15"/>
    <p:sldId id="273" r:id="rId16"/>
    <p:sldId id="26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ORDEN DE OPERACIONES</a:t>
            </a:r>
            <a:br>
              <a:rPr lang="es-CL" dirty="0" smtClean="0"/>
            </a:br>
            <a:r>
              <a:rPr lang="es-CL" dirty="0" smtClean="0"/>
              <a:t>O.PAT. «ALAS ROJAS»</a:t>
            </a:r>
            <a:endParaRPr lang="es-C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/>
              <a:t>PATRULLA SNAKE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19618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SITUACIÓN DE COMBATE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943600"/>
          </a:xfrm>
        </p:spPr>
        <p:txBody>
          <a:bodyPr>
            <a:noAutofit/>
          </a:bodyPr>
          <a:lstStyle/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EN LA LIGUA, 15 DE AGOSTO DE 2018</a:t>
            </a: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PAÍS AZUL (propio) EN GUERRA CON PAÍS BLANCO</a:t>
            </a: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Fuerzas Enemigas: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un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grupo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de guerrilleros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WPAF (White </a:t>
            </a:r>
            <a:r>
              <a:rPr lang="es-CL" sz="2000" dirty="0" err="1">
                <a:latin typeface="Arial" pitchFamily="34" charset="0"/>
                <a:cs typeface="Arial" pitchFamily="34" charset="0"/>
              </a:rPr>
              <a:t>People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000" dirty="0" err="1">
                <a:latin typeface="Arial" pitchFamily="34" charset="0"/>
                <a:cs typeface="Arial" pitchFamily="34" charset="0"/>
              </a:rPr>
              <a:t>Armed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000" dirty="0" err="1">
                <a:latin typeface="Arial" pitchFamily="34" charset="0"/>
                <a:cs typeface="Arial" pitchFamily="34" charset="0"/>
              </a:rPr>
              <a:t>Forces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), junto a su </a:t>
            </a:r>
            <a:r>
              <a:rPr lang="es-CL" sz="2000" dirty="0" err="1" smtClean="0">
                <a:latin typeface="Arial" pitchFamily="34" charset="0"/>
                <a:cs typeface="Arial" pitchFamily="34" charset="0"/>
              </a:rPr>
              <a:t>Lider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 visita diariamente San Ramón</a:t>
            </a: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El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objetivo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 físico de la Patrulla es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dar de baja es su líder Antonio </a:t>
            </a:r>
            <a:r>
              <a:rPr lang="es-CL" sz="2000" dirty="0" err="1">
                <a:latin typeface="Arial" pitchFamily="34" charset="0"/>
                <a:cs typeface="Arial" pitchFamily="34" charset="0"/>
              </a:rPr>
              <a:t>Shaffie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, quien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ya ha liquidado a 10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Infantes de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Marina que cumplían tareas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de patrullaje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En Villa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San Ramón viven aproximadamente 200 campesinos, donde la mayoría no tiene interés por integrar las facciones en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pugna</a:t>
            </a: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Su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segundo al mando, es el hombre despiadado y cruel del grupo, que lleva a cabo todos los asesinatos en forma sangrienta y a la vista del pueblo.</a:t>
            </a: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San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Ramón cuenta con alrededor de 25 construcciones de un piso, paredes de adobe y sólo una calle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central.</a:t>
            </a:r>
          </a:p>
          <a:p>
            <a:pPr algn="just"/>
            <a:endParaRPr lang="es-CL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7356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SITUACIÓN DE COMBATE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943600"/>
          </a:xfrm>
        </p:spPr>
        <p:txBody>
          <a:bodyPr>
            <a:noAutofit/>
          </a:bodyPr>
          <a:lstStyle/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 Características de Antonio </a:t>
            </a:r>
            <a:r>
              <a:rPr lang="es-CL" sz="2000" dirty="0" err="1" smtClean="0">
                <a:latin typeface="Arial" pitchFamily="34" charset="0"/>
                <a:cs typeface="Arial" pitchFamily="34" charset="0"/>
              </a:rPr>
              <a:t>Shaffie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: líder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sádico, inteligente y violento. No duda en matar mujeres y niños con el propósito de reclutar a los campesinos. Físicamente, usa aros en ambas orejas, tiene ojos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azules,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mide 1.80 </a:t>
            </a:r>
            <a:r>
              <a:rPr lang="es-CL" sz="2000" dirty="0" err="1">
                <a:latin typeface="Arial" pitchFamily="34" charset="0"/>
                <a:cs typeface="Arial" pitchFamily="34" charset="0"/>
              </a:rPr>
              <a:t>mts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, alrededor de 35 años de edad y en la mano izquierda usa un anillo de oro con sus iniciales inscritas en él (AS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/>
            <a:endParaRPr lang="es-CL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Retrato Conceptual Del Arte Del Hombre Moreno Hermoso De Oriente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1" r="25145"/>
          <a:stretch/>
        </p:blipFill>
        <p:spPr bwMode="auto">
          <a:xfrm>
            <a:off x="5671554" y="3398934"/>
            <a:ext cx="3472446" cy="345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n y foto Conceptual Art (prueba gratis) | Bigstock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7" r="11041" b="11515"/>
          <a:stretch/>
        </p:blipFill>
        <p:spPr bwMode="auto">
          <a:xfrm>
            <a:off x="1" y="3124200"/>
            <a:ext cx="4637684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0841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SITUACIÓN DE COMBATE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943600"/>
          </a:xfrm>
        </p:spPr>
        <p:txBody>
          <a:bodyPr>
            <a:noAutofit/>
          </a:bodyPr>
          <a:lstStyle/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Fuerza Amigas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: Nos apoyará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un Elemento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de helicópteros, para nuestra inserción y extracción del área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objetivo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. </a:t>
            </a:r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El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resto del Pelotón de Reconocimiento, se mantendrá en condición de fuerza de reserva, en la Base de Operaciones</a:t>
            </a: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Fuerzas Propias: La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patrulla Snake se encuentra al 100% de sus capacidades operativas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. Somos 4:</a:t>
            </a:r>
          </a:p>
          <a:p>
            <a:pPr lvl="1" algn="just"/>
            <a:r>
              <a:rPr lang="es-CL" sz="1600" dirty="0" smtClean="0">
                <a:latin typeface="Arial" pitchFamily="34" charset="0"/>
                <a:cs typeface="Arial" pitchFamily="34" charset="0"/>
              </a:rPr>
              <a:t>Comandante de Patrulla			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John Wayne</a:t>
            </a:r>
            <a:endParaRPr lang="es-CL" sz="1600" dirty="0" smtClean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CL" sz="1600" dirty="0" smtClean="0">
                <a:latin typeface="Arial" pitchFamily="34" charset="0"/>
                <a:cs typeface="Arial" pitchFamily="34" charset="0"/>
              </a:rPr>
              <a:t>Segundo Comandante y Franco Tirador		Ford</a:t>
            </a:r>
          </a:p>
          <a:p>
            <a:pPr lvl="1" algn="just"/>
            <a:r>
              <a:rPr lang="es-CL" sz="1600" dirty="0" smtClean="0">
                <a:latin typeface="Arial" pitchFamily="34" charset="0"/>
                <a:cs typeface="Arial" pitchFamily="34" charset="0"/>
              </a:rPr>
              <a:t>Radio-operador				Willis</a:t>
            </a:r>
          </a:p>
          <a:p>
            <a:pPr lvl="1" algn="just"/>
            <a:r>
              <a:rPr lang="es-CL" sz="1600" dirty="0" smtClean="0">
                <a:latin typeface="Arial" pitchFamily="34" charset="0"/>
                <a:cs typeface="Arial" pitchFamily="34" charset="0"/>
              </a:rPr>
              <a:t>Observador					</a:t>
            </a:r>
            <a:r>
              <a:rPr lang="es-CL" sz="1600" dirty="0" err="1" smtClean="0">
                <a:latin typeface="Arial" pitchFamily="34" charset="0"/>
                <a:cs typeface="Arial" pitchFamily="34" charset="0"/>
              </a:rPr>
              <a:t>Eastwood</a:t>
            </a:r>
            <a:endParaRPr lang="es-CL" sz="16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313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SITUACIÓN DE COMBATE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Autofit/>
          </a:bodyPr>
          <a:lstStyle/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Terreno: Villa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San Ramón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rodeada de cerros,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con vegetación alta y consistencia rocosa y tierra dura, que brinda excelente protección y encubrimiento. </a:t>
            </a:r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Las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fuentes de obtención de agua son escasas. </a:t>
            </a:r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La configuración de los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cerros podrían afectar los enlaces de comunicaciones. </a:t>
            </a:r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Enfermedades: es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preciso tener cuidado de los sectores rocosos pues hay gran existencia de Vinchuca, picadura que produce gran picazón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y la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infección de </a:t>
            </a:r>
            <a:r>
              <a:rPr lang="es-CL" sz="2000" dirty="0" err="1">
                <a:latin typeface="Arial" pitchFamily="34" charset="0"/>
                <a:cs typeface="Arial" pitchFamily="34" charset="0"/>
              </a:rPr>
              <a:t>chagas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Tiempo atmosférico: Durante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la noche la temperatura baja cerca de los -1°C, por lo que se requiere llevar buena ropa de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abrigo.</a:t>
            </a:r>
            <a:endParaRPr lang="es-CL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755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MISIÓN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4800600" cy="54864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“La Patrulla Snake, deberá eliminar al Jefe de la facción WPAF, durante su visita a la Villa San Ramón, entre el 16 y 17 de Agosto, con el propósito de disminuir la capacidad de dirección y liderazgo de dicha facción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”.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143000"/>
            <a:ext cx="381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8022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s-CL" sz="3600" dirty="0" smtClean="0">
                <a:latin typeface="Arial" pitchFamily="34" charset="0"/>
                <a:cs typeface="Arial" pitchFamily="34" charset="0"/>
              </a:rPr>
              <a:t>CONCEPTO DE LA OPERACIÓN</a:t>
            </a:r>
            <a:br>
              <a:rPr lang="es-CL" sz="3600" dirty="0" smtClean="0">
                <a:latin typeface="Arial" pitchFamily="34" charset="0"/>
                <a:cs typeface="Arial" pitchFamily="34" charset="0"/>
              </a:rPr>
            </a:br>
            <a:r>
              <a:rPr lang="es-CL" sz="3600" dirty="0" smtClean="0">
                <a:latin typeface="Arial" pitchFamily="34" charset="0"/>
                <a:cs typeface="Arial" pitchFamily="34" charset="0"/>
              </a:rPr>
              <a:t>TRES FASES</a:t>
            </a:r>
            <a:endParaRPr lang="es-CL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800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CL" dirty="0" smtClean="0">
                <a:latin typeface="Arial" pitchFamily="34" charset="0"/>
                <a:cs typeface="Arial" pitchFamily="34" charset="0"/>
              </a:rPr>
              <a:t>	Fase 1: Inserción</a:t>
            </a:r>
          </a:p>
          <a:p>
            <a:pPr marL="0" indent="0" algn="just">
              <a:buNone/>
            </a:pPr>
            <a:endParaRPr lang="es-CL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s-CL" dirty="0" smtClean="0">
                <a:latin typeface="Arial" pitchFamily="34" charset="0"/>
                <a:cs typeface="Arial" pitchFamily="34" charset="0"/>
              </a:rPr>
              <a:t>	Fase 2: Acción en el Objetivo</a:t>
            </a:r>
          </a:p>
          <a:p>
            <a:pPr marL="0" indent="0" algn="just">
              <a:buNone/>
            </a:pPr>
            <a:endParaRPr lang="es-CL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s-CL" dirty="0" smtClean="0">
                <a:latin typeface="Arial" pitchFamily="34" charset="0"/>
                <a:cs typeface="Arial" pitchFamily="34" charset="0"/>
              </a:rPr>
              <a:t>	Fase 3: Extracción.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281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an Sielfeld F\Documents\AROP ARICA\PAIS BLAN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9207179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57200" y="2286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CONCEPTO DE LA OPERACIÓN</a:t>
            </a:r>
            <a:br>
              <a:rPr lang="es-CL" sz="2400" dirty="0" smtClean="0">
                <a:latin typeface="Arial" pitchFamily="34" charset="0"/>
                <a:cs typeface="Arial" pitchFamily="34" charset="0"/>
              </a:rPr>
            </a:br>
            <a:r>
              <a:rPr lang="es-CL" sz="2400" dirty="0" smtClean="0">
                <a:latin typeface="Arial" pitchFamily="34" charset="0"/>
                <a:cs typeface="Arial" pitchFamily="34" charset="0"/>
              </a:rPr>
              <a:t>FASE INSERCIÓN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lowchart: Connector 1"/>
          <p:cNvSpPr/>
          <p:nvPr/>
        </p:nvSpPr>
        <p:spPr>
          <a:xfrm>
            <a:off x="3352800" y="3124200"/>
            <a:ext cx="152400" cy="1143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TextBox 3"/>
          <p:cNvSpPr txBox="1"/>
          <p:nvPr/>
        </p:nvSpPr>
        <p:spPr>
          <a:xfrm>
            <a:off x="4267200" y="3152001"/>
            <a:ext cx="609600" cy="276999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RON</a:t>
            </a:r>
            <a:endParaRPr lang="es-CL" sz="1200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9144000" y="5943600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5486400" y="3921930"/>
            <a:ext cx="1066800" cy="129540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8153400" y="4648200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362700" y="5105400"/>
            <a:ext cx="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5638800" y="2895600"/>
            <a:ext cx="914400" cy="102286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4876800" y="2895600"/>
            <a:ext cx="762000" cy="34290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800600" y="3456801"/>
            <a:ext cx="990600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18.40</a:t>
            </a:r>
          </a:p>
          <a:p>
            <a:pPr algn="ctr"/>
            <a:r>
              <a:rPr lang="es-CL" sz="1200" dirty="0" err="1" smtClean="0"/>
              <a:t>Fast</a:t>
            </a:r>
            <a:r>
              <a:rPr lang="es-CL" sz="1200" dirty="0" smtClean="0"/>
              <a:t> </a:t>
            </a:r>
            <a:r>
              <a:rPr lang="es-CL" sz="1200" dirty="0" err="1" smtClean="0"/>
              <a:t>Rope</a:t>
            </a:r>
            <a:endParaRPr lang="es-CL" sz="1200" dirty="0"/>
          </a:p>
        </p:txBody>
      </p:sp>
      <p:sp>
        <p:nvSpPr>
          <p:cNvPr id="19" name="TextBox 18"/>
          <p:cNvSpPr txBox="1"/>
          <p:nvPr/>
        </p:nvSpPr>
        <p:spPr>
          <a:xfrm>
            <a:off x="5278582" y="5541818"/>
            <a:ext cx="990600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18.00</a:t>
            </a:r>
            <a:endParaRPr lang="es-CL" sz="1200" dirty="0"/>
          </a:p>
        </p:txBody>
      </p:sp>
    </p:spTree>
    <p:extLst>
      <p:ext uri="{BB962C8B-B14F-4D97-AF65-F5344CB8AC3E}">
        <p14:creationId xmlns:p14="http://schemas.microsoft.com/office/powerpoint/2010/main" val="38157422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uan Sielfeld F\Documents\AROP ARICA\RUTA A P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1956"/>
            <a:ext cx="9144000" cy="5146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819400" y="3124200"/>
            <a:ext cx="6096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KUNTSMANN</a:t>
            </a:r>
            <a:endParaRPr lang="es-CL" sz="1200" dirty="0"/>
          </a:p>
        </p:txBody>
      </p:sp>
      <p:sp>
        <p:nvSpPr>
          <p:cNvPr id="4" name="TextBox 3"/>
          <p:cNvSpPr txBox="1"/>
          <p:nvPr/>
        </p:nvSpPr>
        <p:spPr>
          <a:xfrm>
            <a:off x="7467600" y="4523601"/>
            <a:ext cx="990600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151840</a:t>
            </a:r>
            <a:endParaRPr lang="es-CL" sz="1200" dirty="0"/>
          </a:p>
        </p:txBody>
      </p:sp>
      <p:sp>
        <p:nvSpPr>
          <p:cNvPr id="5" name="Flowchart: Connector 4"/>
          <p:cNvSpPr/>
          <p:nvPr/>
        </p:nvSpPr>
        <p:spPr>
          <a:xfrm>
            <a:off x="2362200" y="2781300"/>
            <a:ext cx="152400" cy="1143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TextBox 6"/>
          <p:cNvSpPr txBox="1"/>
          <p:nvPr/>
        </p:nvSpPr>
        <p:spPr>
          <a:xfrm>
            <a:off x="3505200" y="3609201"/>
            <a:ext cx="6096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CORONA</a:t>
            </a:r>
            <a:endParaRPr lang="es-CL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4572000" y="3685401"/>
            <a:ext cx="6096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BUDWEISSER</a:t>
            </a:r>
            <a:endParaRPr lang="es-CL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5638800" y="4447401"/>
            <a:ext cx="762000" cy="276999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AUSTRAL</a:t>
            </a:r>
            <a:endParaRPr lang="es-CL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6858000" y="4218801"/>
            <a:ext cx="609600" cy="276999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RON</a:t>
            </a:r>
            <a:endParaRPr lang="es-CL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1905000" y="3609201"/>
            <a:ext cx="990600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160640</a:t>
            </a:r>
            <a:endParaRPr lang="es-CL" sz="12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57200" y="2286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CONCEPTO DE LA OPERACIÓN</a:t>
            </a:r>
            <a:br>
              <a:rPr lang="es-CL" sz="2400" dirty="0" smtClean="0">
                <a:latin typeface="Arial" pitchFamily="34" charset="0"/>
                <a:cs typeface="Arial" pitchFamily="34" charset="0"/>
              </a:rPr>
            </a:br>
            <a:r>
              <a:rPr lang="es-CL" sz="2400" dirty="0" smtClean="0">
                <a:latin typeface="Arial" pitchFamily="34" charset="0"/>
                <a:cs typeface="Arial" pitchFamily="34" charset="0"/>
              </a:rPr>
              <a:t>FASE INSERCIÓN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914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uan Sielfeld F\Documents\AROP ARICA\CORONA Y KUNSTMAN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1956"/>
            <a:ext cx="9144000" cy="5146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57200" y="2286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CONCEPTO DE LA OPERACIÓN</a:t>
            </a:r>
            <a:br>
              <a:rPr lang="es-CL" sz="2400" dirty="0" smtClean="0">
                <a:latin typeface="Arial" pitchFamily="34" charset="0"/>
                <a:cs typeface="Arial" pitchFamily="34" charset="0"/>
              </a:rPr>
            </a:br>
            <a:r>
              <a:rPr lang="es-CL" sz="2400" dirty="0" smtClean="0">
                <a:latin typeface="Arial" pitchFamily="34" charset="0"/>
                <a:cs typeface="Arial" pitchFamily="34" charset="0"/>
              </a:rPr>
              <a:t>FASE ACCIÓN EN EL OBJETIVO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lowchart: Connector 3"/>
          <p:cNvSpPr/>
          <p:nvPr/>
        </p:nvSpPr>
        <p:spPr>
          <a:xfrm>
            <a:off x="2743200" y="2895600"/>
            <a:ext cx="152400" cy="1143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TextBox 4"/>
          <p:cNvSpPr txBox="1"/>
          <p:nvPr/>
        </p:nvSpPr>
        <p:spPr>
          <a:xfrm>
            <a:off x="3886200" y="3352800"/>
            <a:ext cx="609600" cy="276999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PRO</a:t>
            </a:r>
            <a:endParaRPr lang="es-CL" sz="1200" dirty="0"/>
          </a:p>
        </p:txBody>
      </p:sp>
    </p:spTree>
    <p:extLst>
      <p:ext uri="{BB962C8B-B14F-4D97-AF65-F5344CB8AC3E}">
        <p14:creationId xmlns:p14="http://schemas.microsoft.com/office/powerpoint/2010/main" val="4813270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uan Sielfeld F\Documents\AROP ARICA\P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1956"/>
            <a:ext cx="9144000" cy="5146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lowchart: Connector 2"/>
          <p:cNvSpPr/>
          <p:nvPr/>
        </p:nvSpPr>
        <p:spPr>
          <a:xfrm>
            <a:off x="2743200" y="2895600"/>
            <a:ext cx="152400" cy="1143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TextBox 3"/>
          <p:cNvSpPr txBox="1"/>
          <p:nvPr/>
        </p:nvSpPr>
        <p:spPr>
          <a:xfrm>
            <a:off x="4343400" y="3048000"/>
            <a:ext cx="609600" cy="461665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POS</a:t>
            </a:r>
          </a:p>
          <a:p>
            <a:pPr algn="ctr"/>
            <a:r>
              <a:rPr lang="es-CL" sz="1200" dirty="0" smtClean="0"/>
              <a:t>TIRO</a:t>
            </a:r>
            <a:endParaRPr lang="es-CL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6019800" y="3761601"/>
            <a:ext cx="609600" cy="276999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PRO</a:t>
            </a:r>
            <a:endParaRPr lang="es-CL" sz="12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" y="2286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CONCEPTO DE LA OPERACIÓN</a:t>
            </a:r>
            <a:br>
              <a:rPr lang="es-CL" sz="2400" dirty="0" smtClean="0">
                <a:latin typeface="Arial" pitchFamily="34" charset="0"/>
                <a:cs typeface="Arial" pitchFamily="34" charset="0"/>
              </a:rPr>
            </a:br>
            <a:r>
              <a:rPr lang="es-CL" sz="2400" dirty="0" smtClean="0">
                <a:latin typeface="Arial" pitchFamily="34" charset="0"/>
                <a:cs typeface="Arial" pitchFamily="34" charset="0"/>
              </a:rPr>
              <a:t>FASE ACCIÓN EN EL OBJETIVO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0836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uan Sielfeld F\Documents\AROP ARICA\RUTA A P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1956"/>
            <a:ext cx="9144000" cy="5146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819400" y="3124200"/>
            <a:ext cx="6096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KUNTSMANN</a:t>
            </a:r>
            <a:endParaRPr lang="es-CL" sz="1200" dirty="0"/>
          </a:p>
        </p:txBody>
      </p:sp>
      <p:sp>
        <p:nvSpPr>
          <p:cNvPr id="5" name="Flowchart: Connector 4"/>
          <p:cNvSpPr/>
          <p:nvPr/>
        </p:nvSpPr>
        <p:spPr>
          <a:xfrm>
            <a:off x="2362200" y="2781300"/>
            <a:ext cx="152400" cy="1143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TextBox 9"/>
          <p:cNvSpPr txBox="1"/>
          <p:nvPr/>
        </p:nvSpPr>
        <p:spPr>
          <a:xfrm>
            <a:off x="1752600" y="5715000"/>
            <a:ext cx="914400" cy="276999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dirty="0" smtClean="0"/>
              <a:t>CACHAZA</a:t>
            </a:r>
            <a:endParaRPr lang="es-CL" sz="12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57200" y="2286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CONCEPTO DE LA OPERACIÓN</a:t>
            </a:r>
            <a:br>
              <a:rPr lang="es-CL" sz="2400" dirty="0" smtClean="0">
                <a:latin typeface="Arial" pitchFamily="34" charset="0"/>
                <a:cs typeface="Arial" pitchFamily="34" charset="0"/>
              </a:rPr>
            </a:br>
            <a:r>
              <a:rPr lang="es-CL" sz="2400" dirty="0" smtClean="0">
                <a:latin typeface="Arial" pitchFamily="34" charset="0"/>
                <a:cs typeface="Arial" pitchFamily="34" charset="0"/>
              </a:rPr>
              <a:t>FASE EXTRACCIÓN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57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CONCEPTO DE LA OPERACIÓN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72000"/>
          </a:xfrm>
        </p:spPr>
        <p:txBody>
          <a:bodyPr>
            <a:noAutofit/>
          </a:bodyPr>
          <a:lstStyle/>
          <a:p>
            <a:pPr algn="just"/>
            <a:r>
              <a:rPr lang="es-CL" sz="2000" b="1" dirty="0" smtClean="0">
                <a:latin typeface="Arial" pitchFamily="34" charset="0"/>
                <a:cs typeface="Arial" pitchFamily="34" charset="0"/>
              </a:rPr>
              <a:t>Instrucciones </a:t>
            </a:r>
            <a:r>
              <a:rPr lang="es-CL" sz="2000" b="1" dirty="0">
                <a:latin typeface="Arial" pitchFamily="34" charset="0"/>
                <a:cs typeface="Arial" pitchFamily="34" charset="0"/>
              </a:rPr>
              <a:t>de coordinación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: </a:t>
            </a:r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CL" sz="1600" dirty="0">
                <a:latin typeface="Arial" pitchFamily="34" charset="0"/>
                <a:cs typeface="Arial" pitchFamily="34" charset="0"/>
              </a:rPr>
              <a:t>Palabra clave para referirse al objetivo AS:	PABLO 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PÉREZ</a:t>
            </a:r>
          </a:p>
          <a:p>
            <a:pPr lvl="1" algn="just"/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CL" sz="1600" dirty="0">
                <a:latin typeface="Arial" pitchFamily="34" charset="0"/>
                <a:cs typeface="Arial" pitchFamily="34" charset="0"/>
              </a:rPr>
              <a:t>LZ Ron: 			78.90 – 78.10</a:t>
            </a:r>
          </a:p>
          <a:p>
            <a:pPr lvl="1" algn="just"/>
            <a:r>
              <a:rPr lang="es-CL" sz="1600" dirty="0">
                <a:latin typeface="Arial" pitchFamily="34" charset="0"/>
                <a:cs typeface="Arial" pitchFamily="34" charset="0"/>
              </a:rPr>
              <a:t>LZ Cachaza:		76.20 – 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18.30</a:t>
            </a:r>
          </a:p>
          <a:p>
            <a:pPr lvl="1" algn="just"/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CL" sz="1600" dirty="0">
                <a:latin typeface="Arial" pitchFamily="34" charset="0"/>
                <a:cs typeface="Arial" pitchFamily="34" charset="0"/>
              </a:rPr>
              <a:t>PC Austral:			78.00 – 18.60	Cerro La Aguada Cota 241</a:t>
            </a:r>
          </a:p>
          <a:p>
            <a:pPr lvl="1" algn="just"/>
            <a:r>
              <a:rPr lang="es-CL" sz="1600" dirty="0">
                <a:latin typeface="Arial" pitchFamily="34" charset="0"/>
                <a:cs typeface="Arial" pitchFamily="34" charset="0"/>
              </a:rPr>
              <a:t>PC </a:t>
            </a:r>
            <a:r>
              <a:rPr lang="es-CL" sz="1600" dirty="0" err="1">
                <a:latin typeface="Arial" pitchFamily="34" charset="0"/>
                <a:cs typeface="Arial" pitchFamily="34" charset="0"/>
              </a:rPr>
              <a:t>Budweisser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:		77.20 – 19.20	</a:t>
            </a:r>
          </a:p>
          <a:p>
            <a:pPr lvl="1" algn="just"/>
            <a:r>
              <a:rPr lang="es-CL" sz="1600" dirty="0">
                <a:latin typeface="Arial" pitchFamily="34" charset="0"/>
                <a:cs typeface="Arial" pitchFamily="34" charset="0"/>
              </a:rPr>
              <a:t>PC Corona:			76.90 – 19.80	Cota 229</a:t>
            </a:r>
          </a:p>
          <a:p>
            <a:pPr lvl="1" algn="just"/>
            <a:r>
              <a:rPr lang="es-CL" sz="1600" dirty="0">
                <a:latin typeface="Arial" pitchFamily="34" charset="0"/>
                <a:cs typeface="Arial" pitchFamily="34" charset="0"/>
              </a:rPr>
              <a:t>PC </a:t>
            </a:r>
            <a:r>
              <a:rPr lang="es-CL" sz="1600" dirty="0" err="1">
                <a:latin typeface="Arial" pitchFamily="34" charset="0"/>
                <a:cs typeface="Arial" pitchFamily="34" charset="0"/>
              </a:rPr>
              <a:t>Kuntsmann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 (PRO):	76.20 – 20.00   	Cota 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204</a:t>
            </a:r>
          </a:p>
          <a:p>
            <a:pPr lvl="1" algn="just"/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CL" sz="1600" dirty="0">
                <a:latin typeface="Arial" pitchFamily="34" charset="0"/>
                <a:cs typeface="Arial" pitchFamily="34" charset="0"/>
              </a:rPr>
              <a:t>Criterio de aborto: si durante ambos días no se logra detectar al líder AS, la misión de descarta y se procede con la Fase 3: extracción</a:t>
            </a:r>
          </a:p>
          <a:p>
            <a:pPr algn="just"/>
            <a:endParaRPr lang="es-CL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3137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LOGÍSTICA</a:t>
            </a:r>
            <a:br>
              <a:rPr lang="es-CL" sz="2400" dirty="0" smtClean="0">
                <a:latin typeface="Arial" pitchFamily="34" charset="0"/>
                <a:cs typeface="Arial" pitchFamily="34" charset="0"/>
              </a:rPr>
            </a:br>
            <a:r>
              <a:rPr lang="es-CL" sz="2400" dirty="0" smtClean="0">
                <a:latin typeface="Arial" pitchFamily="34" charset="0"/>
                <a:cs typeface="Arial" pitchFamily="34" charset="0"/>
              </a:rPr>
              <a:t>LA PATRULLA SERÁ AUTOSUFICIENTE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7150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1.  ABASTECIMIENTO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:	</a:t>
            </a:r>
          </a:p>
          <a:p>
            <a:pPr marL="400050" lvl="1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a.  CLASE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I: 2 RC  y 4 litros de agua por hombre.</a:t>
            </a:r>
          </a:p>
          <a:p>
            <a:pPr marL="400050" lvl="1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b.  CLASE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II: Equipo y Armamento</a:t>
            </a:r>
          </a:p>
          <a:p>
            <a:pPr marL="800100" lvl="2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1)  Rollo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de combate</a:t>
            </a:r>
          </a:p>
          <a:p>
            <a:pPr marL="800100" lvl="2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2)  Binoculares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con cámara fotográfica</a:t>
            </a:r>
          </a:p>
          <a:p>
            <a:pPr marL="800100" lvl="2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3)  Ropa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de abrigo para la noche</a:t>
            </a:r>
          </a:p>
          <a:p>
            <a:pPr marL="800100" lvl="2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4)  1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fusil </a:t>
            </a:r>
            <a:r>
              <a:rPr lang="es-CL" sz="1600" dirty="0" err="1">
                <a:latin typeface="Arial" pitchFamily="34" charset="0"/>
                <a:cs typeface="Arial" pitchFamily="34" charset="0"/>
              </a:rPr>
              <a:t>sniper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 MSG-90</a:t>
            </a:r>
          </a:p>
          <a:p>
            <a:pPr marL="400050" lvl="1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c.  CLASE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III: Combustibles y Lubricantes: no considerados.</a:t>
            </a:r>
          </a:p>
          <a:p>
            <a:pPr marL="400050" lvl="1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d.  CLASE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IV: Consumos y Repuestos: no considerados.</a:t>
            </a:r>
          </a:p>
          <a:p>
            <a:pPr marL="400050" lvl="1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e.  CLASE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V: Munición: dos dotaciones básicas por arma.</a:t>
            </a:r>
          </a:p>
          <a:p>
            <a:pPr marL="0" indent="0" algn="just">
              <a:buNone/>
            </a:pPr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2.  MANTENIMIENTO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: Omitido durante la operación.</a:t>
            </a:r>
          </a:p>
          <a:p>
            <a:pPr marL="0" indent="0" algn="just">
              <a:buNone/>
            </a:pPr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3.  TRANSPORTE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: Durante la Fase 1 y 3 seremos apoyados por una Escuadrilla de helicópteros del Ala Aérea</a:t>
            </a:r>
          </a:p>
          <a:p>
            <a:pPr marL="0" indent="0" algn="just">
              <a:buNone/>
            </a:pPr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4.  SANIDAD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: Ante algún herido que no pueda físicamente continuar con la ejecución, será dejado en el lugar y al término de la Fase 2 Acción en el objetivo, se efectuará la solicitud para ser evacuado con apoyo de Helo, 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desde su ubicación al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Puesto Médico de Atención ubicado en la Base de Operaciones.</a:t>
            </a:r>
          </a:p>
          <a:p>
            <a:pPr marL="0" indent="0" algn="just">
              <a:buNone/>
            </a:pPr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s-CL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8666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MANDO Y COMUNICACIONES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7150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CL" sz="1600" dirty="0">
                <a:latin typeface="Arial" pitchFamily="34" charset="0"/>
                <a:cs typeface="Arial" pitchFamily="34" charset="0"/>
              </a:rPr>
              <a:t>El Comandante de la Patrulla se mantendrá en todo momento con la Patrulla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Sucesión 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de Mando: por antigüedad.</a:t>
            </a:r>
          </a:p>
          <a:p>
            <a:pPr marL="0" indent="0" algn="just">
              <a:buNone/>
            </a:pPr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Red interna: PON del pelotón.</a:t>
            </a:r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Red PRITAC: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con el Comandante del BATMILLER en su Puesto de Mando, se mantiene de acuerdo al Plan TC de la Fuerza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. Característica propia: «Snake» </a:t>
            </a:r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PRITAC Alternativa (emergencias):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teléfono digital satelital, de señal abierta (sin seguridad en la transmisión) </a:t>
            </a:r>
            <a:endParaRPr lang="es-CL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s-CL" sz="1600" dirty="0">
                <a:latin typeface="Arial" pitchFamily="34" charset="0"/>
                <a:cs typeface="Arial" pitchFamily="34" charset="0"/>
              </a:rPr>
              <a:t>Horarios: 	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	Puesto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de Mando en la Base: atención permanente.</a:t>
            </a:r>
          </a:p>
          <a:p>
            <a:pPr marL="0" indent="0" algn="just">
              <a:buNone/>
            </a:pPr>
            <a:r>
              <a:rPr lang="es-CL" sz="1600" dirty="0">
                <a:latin typeface="Arial" pitchFamily="34" charset="0"/>
                <a:cs typeface="Arial" pitchFamily="34" charset="0"/>
              </a:rPr>
              <a:t>		Patrulla Snake: Cada 8 horas, a contar de las 20.00 horas. </a:t>
            </a:r>
            <a:endParaRPr lang="es-CL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Instrucciones: Si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en algún horario no se produce el enlace, se pasará al siguiente horario. Pero la patrulla, pudiendo mejorar posición deberá hacerlo para asegurar el enlace.</a:t>
            </a:r>
          </a:p>
          <a:p>
            <a:pPr marL="0" indent="0" algn="just">
              <a:buNone/>
            </a:pPr>
            <a:endParaRPr lang="es-CL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Santo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y seña:	Numeral 4.</a:t>
            </a:r>
          </a:p>
          <a:p>
            <a:pPr marL="0" indent="0" algn="just">
              <a:buNone/>
            </a:pPr>
            <a:endParaRPr lang="es-CL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s-CL" sz="1600" dirty="0" smtClean="0">
                <a:latin typeface="Arial" pitchFamily="34" charset="0"/>
                <a:cs typeface="Arial" pitchFamily="34" charset="0"/>
              </a:rPr>
              <a:t>Demás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instrucciones de comunicaciones: según plan TC de la 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BAE.</a:t>
            </a:r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s-CL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0004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uan Sielfeld F\Documents\AROP ARICA\VIL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1956"/>
            <a:ext cx="9144000" cy="5146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VILLA SAN RAMÓN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0987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591</Words>
  <Application>Microsoft Office PowerPoint</Application>
  <PresentationFormat>On-screen Show (4:3)</PresentationFormat>
  <Paragraphs>105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ORDEN DE OPERACIONES O.PAT. «ALAS ROJAS»</vt:lpstr>
      <vt:lpstr>SITUACIÓN DE COMBATE</vt:lpstr>
      <vt:lpstr>SITUACIÓN DE COMBATE</vt:lpstr>
      <vt:lpstr>SITUACIÓN DE COMBATE</vt:lpstr>
      <vt:lpstr>SITUACIÓN DE COMBATE</vt:lpstr>
      <vt:lpstr>MISIÓN</vt:lpstr>
      <vt:lpstr>CONCEPTO DE LA OPERACIÓN TRES FASES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CONCEPTO DE LA OPERACIÓN</vt:lpstr>
      <vt:lpstr>LOGÍSTICA LA PATRULLA SERÁ AUTOSUFICIENTE</vt:lpstr>
      <vt:lpstr>MANDO Y COMUNICACIONES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ORDEN DE OPERACIONES</dc:title>
  <dc:creator>Juan Sielfeld F</dc:creator>
  <cp:lastModifiedBy>Microsoft</cp:lastModifiedBy>
  <cp:revision>25</cp:revision>
  <dcterms:created xsi:type="dcterms:W3CDTF">2006-08-16T00:00:00Z</dcterms:created>
  <dcterms:modified xsi:type="dcterms:W3CDTF">2020-07-21T22:20:14Z</dcterms:modified>
</cp:coreProperties>
</file>