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9" r:id="rId1"/>
  </p:sldMasterIdLst>
  <p:notesMasterIdLst>
    <p:notesMasterId r:id="rId15"/>
  </p:notesMasterIdLst>
  <p:sldIdLst>
    <p:sldId id="256" r:id="rId2"/>
    <p:sldId id="257" r:id="rId3"/>
    <p:sldId id="841" r:id="rId4"/>
    <p:sldId id="842" r:id="rId5"/>
    <p:sldId id="844" r:id="rId6"/>
    <p:sldId id="888" r:id="rId7"/>
    <p:sldId id="889" r:id="rId8"/>
    <p:sldId id="890" r:id="rId9"/>
    <p:sldId id="895" r:id="rId10"/>
    <p:sldId id="892" r:id="rId11"/>
    <p:sldId id="893" r:id="rId12"/>
    <p:sldId id="894" r:id="rId13"/>
    <p:sldId id="482" r:id="rId14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19C02"/>
    <a:srgbClr val="AFFC24"/>
    <a:srgbClr val="008A3E"/>
    <a:srgbClr val="E22E37"/>
    <a:srgbClr val="0000FF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5087" autoAdjust="0"/>
    <p:restoredTop sz="90323" autoAdjust="0"/>
  </p:normalViewPr>
  <p:slideViewPr>
    <p:cSldViewPr>
      <p:cViewPr>
        <p:scale>
          <a:sx n="66" d="100"/>
          <a:sy n="66" d="100"/>
        </p:scale>
        <p:origin x="-127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57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49C0EB4-0D88-45EA-AD03-6E339152A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es-ES" smtClean="0"/>
              <a:t>Abril 2008</a:t>
            </a:r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DABC050-5ECE-4420-AA49-21AC7FA4F39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C7F8E6-B13C-433A-AD0F-1BD0253ED50E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DDACC4-A0AB-4440-9320-B5E0E34F4CB4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C44E263-5F5A-4F9D-99AD-B35F163DF5F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1A2BDA9-FEC8-4EE0-9243-593511C8B57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E216814-D6F1-45F4-85F0-FC804BF9136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4AAC83C-07D6-461E-A838-00C8005EB69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6200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066800" y="1752600"/>
            <a:ext cx="3733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953000" y="1752600"/>
            <a:ext cx="3733800" cy="4114800"/>
          </a:xfrm>
        </p:spPr>
        <p:txBody>
          <a:bodyPr/>
          <a:lstStyle/>
          <a:p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1014413" y="6107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52813" y="610711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Escuela Naval; Estabilidad -  DIRISNAV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881813" y="6107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3653A569-3CAB-437E-83DA-CF2EC9FC23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CE0E627-7E44-4529-A67F-BA03B262E5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111" r:id="rId2"/>
    <p:sldLayoutId id="2147484112" r:id="rId3"/>
    <p:sldLayoutId id="2147484113" r:id="rId4"/>
    <p:sldLayoutId id="2147484114" r:id="rId5"/>
    <p:sldLayoutId id="2147484115" r:id="rId6"/>
    <p:sldLayoutId id="2147484116" r:id="rId7"/>
    <p:sldLayoutId id="2147484117" r:id="rId8"/>
    <p:sldLayoutId id="2147484118" r:id="rId9"/>
    <p:sldLayoutId id="2147484119" r:id="rId10"/>
    <p:sldLayoutId id="2147484120" r:id="rId11"/>
    <p:sldLayoutId id="2147484121" r:id="rId12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garcien@vtr.ne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 smtClean="0"/>
              <a:t>Estabilidad y Estiba</a:t>
            </a:r>
            <a:endParaRPr lang="es-ES" dirty="0" smtClean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/>
            <a:r>
              <a:rPr lang="es-MX" dirty="0" smtClean="0"/>
              <a:t>Cátedra Especialidad Litoral.</a:t>
            </a:r>
          </a:p>
          <a:p>
            <a:pPr eaLnBrk="1" hangingPunct="1"/>
            <a:r>
              <a:rPr lang="es-MX" dirty="0" smtClean="0"/>
              <a:t>CF (R) Alberto García Covacevich</a:t>
            </a:r>
          </a:p>
          <a:p>
            <a:pPr eaLnBrk="1" hangingPunct="1"/>
            <a:r>
              <a:rPr lang="es-MX" dirty="0" smtClean="0">
                <a:hlinkClick r:id="rId2"/>
              </a:rPr>
              <a:t>garcien@vtr.net</a:t>
            </a:r>
            <a:r>
              <a:rPr lang="es-MX" dirty="0" smtClean="0"/>
              <a:t> </a:t>
            </a:r>
          </a:p>
          <a:p>
            <a:pPr eaLnBrk="1" hangingPunct="1"/>
            <a:r>
              <a:rPr lang="es-MX" dirty="0" smtClean="0"/>
              <a:t>9 9732 8537</a:t>
            </a:r>
          </a:p>
        </p:txBody>
      </p:sp>
      <p:sp>
        <p:nvSpPr>
          <p:cNvPr id="7170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ES" dirty="0" smtClean="0"/>
              <a:t>Febrero 2018</a:t>
            </a:r>
          </a:p>
        </p:txBody>
      </p:sp>
      <p:sp>
        <p:nvSpPr>
          <p:cNvPr id="8203" name="AutoShape 11" descr="Resultado de imagen para escuela naval log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pic>
        <p:nvPicPr>
          <p:cNvPr id="11" name="10 Imagen" descr="FOTO_08200603071028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28604"/>
            <a:ext cx="1669097" cy="192880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Blip>
                <a:blip r:embed="rId2"/>
              </a:buBlip>
            </a:pPr>
            <a:r>
              <a:rPr lang="es-ES" dirty="0" smtClean="0"/>
              <a:t>Introducción</a:t>
            </a:r>
          </a:p>
          <a:p>
            <a:pPr>
              <a:buBlip>
                <a:blip r:embed="rId2"/>
              </a:buBlip>
            </a:pPr>
            <a:r>
              <a:rPr lang="es-ES" dirty="0" smtClean="0"/>
              <a:t>U.T.1 Fundamentos de Estabilidad</a:t>
            </a:r>
          </a:p>
          <a:p>
            <a:pPr eaLnBrk="1" hangingPunct="1"/>
            <a:r>
              <a:rPr lang="es-ES" dirty="0" smtClean="0"/>
              <a:t>U.T.2 Estabilidad Estática Transversal</a:t>
            </a:r>
          </a:p>
          <a:p>
            <a:pPr eaLnBrk="1" hangingPunct="1"/>
            <a:r>
              <a:rPr lang="es-ES" dirty="0" smtClean="0"/>
              <a:t>U.T.3 Superficie Libre y Estabilidad Dinámica</a:t>
            </a:r>
          </a:p>
          <a:p>
            <a:pPr eaLnBrk="1" hangingPunct="1"/>
            <a:r>
              <a:rPr lang="es-ES" dirty="0" smtClean="0"/>
              <a:t>U.T.4 Estabilidad Longitudinal</a:t>
            </a:r>
          </a:p>
          <a:p>
            <a:pPr eaLnBrk="1" hangingPunct="1"/>
            <a:r>
              <a:rPr lang="es-ES" dirty="0" smtClean="0"/>
              <a:t>U.T.5 Estabilidad con Averías y Varada</a:t>
            </a:r>
          </a:p>
          <a:p>
            <a:pPr eaLnBrk="1" hangingPunct="1"/>
            <a:r>
              <a:rPr lang="es-ES" dirty="0" smtClean="0"/>
              <a:t>U.T.6 Taller Interrogador</a:t>
            </a:r>
          </a:p>
          <a:p>
            <a:pPr eaLnBrk="1" hangingPunct="1"/>
            <a:r>
              <a:rPr lang="es-ES" dirty="0" smtClean="0"/>
              <a:t>U.T.7 Esfuerzo en un Buque</a:t>
            </a:r>
          </a:p>
          <a:p>
            <a:pPr eaLnBrk="1" hangingPunct="1"/>
            <a:r>
              <a:rPr lang="es-ES" dirty="0" smtClean="0"/>
              <a:t>U.T.8 Fundamentos de Estiba</a:t>
            </a:r>
          </a:p>
          <a:p>
            <a:pPr eaLnBrk="1" hangingPunct="1"/>
            <a:r>
              <a:rPr lang="es-ES" dirty="0" smtClean="0"/>
              <a:t>U.T.9 Planificación de Estiba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700" dirty="0" smtClean="0"/>
              <a:t>Programa de Asignatura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2" calcmode="lin" valueType="num">
                                      <p:cBhvr override="childStyle">
                                        <p:cTn id="12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s-ES" sz="3200" dirty="0" smtClean="0"/>
              <a:t>Contenido</a:t>
            </a:r>
          </a:p>
          <a:p>
            <a:pPr lvl="1">
              <a:lnSpc>
                <a:spcPct val="120000"/>
              </a:lnSpc>
            </a:pPr>
            <a:r>
              <a:rPr lang="es-ES" sz="2800" dirty="0" smtClean="0"/>
              <a:t>Experimento de Inclinación</a:t>
            </a:r>
            <a:endParaRPr lang="es-ES" dirty="0" smtClean="0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U.T.2 Estabilidad Estática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Introducción</a:t>
            </a:r>
            <a:endParaRPr lang="es-CL" dirty="0"/>
          </a:p>
        </p:txBody>
      </p:sp>
      <p:sp>
        <p:nvSpPr>
          <p:cNvPr id="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800" dirty="0"/>
              <a:t>Antes de determinar las condiciones de estabilidad de un buque, deben conocerse los datos iniciales.</a:t>
            </a:r>
          </a:p>
          <a:p>
            <a:pPr>
              <a:lnSpc>
                <a:spcPct val="90000"/>
              </a:lnSpc>
            </a:pPr>
            <a:r>
              <a:rPr lang="es-ES" sz="2800" dirty="0"/>
              <a:t>Uno de estos datos es la posición del Centro de Gravedad.</a:t>
            </a:r>
          </a:p>
          <a:p>
            <a:pPr lvl="1">
              <a:lnSpc>
                <a:spcPct val="90000"/>
              </a:lnSpc>
            </a:pPr>
            <a:r>
              <a:rPr lang="es-ES" sz="2400" dirty="0"/>
              <a:t>Se determina mediante el “Experimento de Inclinación”</a:t>
            </a:r>
          </a:p>
          <a:p>
            <a:pPr lvl="1">
              <a:lnSpc>
                <a:spcPct val="90000"/>
              </a:lnSpc>
            </a:pPr>
            <a:r>
              <a:rPr lang="es-ES" sz="2400" dirty="0"/>
              <a:t>Lo realizan los constructores cuando el buque está prácticamente listo.</a:t>
            </a:r>
          </a:p>
          <a:p>
            <a:pPr lvl="1">
              <a:lnSpc>
                <a:spcPct val="90000"/>
              </a:lnSpc>
            </a:pPr>
            <a:r>
              <a:rPr lang="es-ES" sz="2400" dirty="0"/>
              <a:t>Se realiza con el buque lo más cercano posible a su condición de carga liviana.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dirty="0" smtClean="0"/>
              <a:t>Introducción</a:t>
            </a:r>
            <a:endParaRPr lang="es-CL" dirty="0"/>
          </a:p>
        </p:txBody>
      </p:sp>
      <p:sp>
        <p:nvSpPr>
          <p:cNvPr id="10" name="9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dirty="0" smtClean="0"/>
              <a:t>Experimento (continuación) </a:t>
            </a:r>
          </a:p>
          <a:p>
            <a:pPr lvl="1">
              <a:lnSpc>
                <a:spcPct val="90000"/>
              </a:lnSpc>
            </a:pPr>
            <a:r>
              <a:rPr lang="es-ES" dirty="0" smtClean="0"/>
              <a:t>El procedimiento consiste en inclinar el buque con pesos conocidos (normalmente bloques de concreto)</a:t>
            </a:r>
          </a:p>
          <a:p>
            <a:pPr lvl="1">
              <a:lnSpc>
                <a:spcPct val="90000"/>
              </a:lnSpc>
            </a:pPr>
            <a:r>
              <a:rPr lang="es-ES" dirty="0" smtClean="0"/>
              <a:t>Se lee la inclinación lograda mediante plomadas largas dispuestas a lo largo del buque (entre dos y tres plomadas)</a:t>
            </a:r>
          </a:p>
          <a:p>
            <a:pPr lvl="1">
              <a:lnSpc>
                <a:spcPct val="90000"/>
              </a:lnSpc>
            </a:pPr>
            <a:r>
              <a:rPr lang="es-ES" dirty="0" smtClean="0"/>
              <a:t>Luego se resuelve el triángulo de la inclinación y se determina la posición de “G”</a:t>
            </a:r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6A350F-57EC-40B5-97ED-FF47DD289A11}" type="slidenum">
              <a:rPr lang="es-ES"/>
              <a:pPr/>
              <a:t>6</a:t>
            </a:fld>
            <a:endParaRPr lang="es-ES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Experimento de inclinación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2400" dirty="0"/>
              <a:t>Consideraciones iniciales:</a:t>
            </a:r>
          </a:p>
          <a:p>
            <a:pPr lvl="1"/>
            <a:r>
              <a:rPr lang="es-ES" sz="2000" dirty="0"/>
              <a:t>No debe haber viento (o despreciable).</a:t>
            </a:r>
          </a:p>
          <a:p>
            <a:pPr lvl="1"/>
            <a:r>
              <a:rPr lang="es-ES" sz="2000" dirty="0"/>
              <a:t>Debe flotar libremente.</a:t>
            </a:r>
          </a:p>
          <a:p>
            <a:pPr lvl="1"/>
            <a:r>
              <a:rPr lang="es-ES" sz="2000" dirty="0"/>
              <a:t>Todos los pesos que se encuentren a bordo deben ser conocidos y estar trincados.</a:t>
            </a:r>
          </a:p>
          <a:p>
            <a:pPr lvl="1"/>
            <a:r>
              <a:rPr lang="es-ES" sz="2000" dirty="0"/>
              <a:t>NO debe haber superficies libres. Estanques llenos o vacíos.</a:t>
            </a:r>
          </a:p>
          <a:p>
            <a:pPr lvl="1"/>
            <a:r>
              <a:rPr lang="es-ES" sz="2000" dirty="0"/>
              <a:t>Todas las personas que no tengan nada que ver fuera del buque.</a:t>
            </a:r>
          </a:p>
          <a:p>
            <a:pPr lvl="1"/>
            <a:r>
              <a:rPr lang="es-ES" sz="2000" dirty="0"/>
              <a:t>El buque debe estar adrizado antes de iniciar el experimento.</a:t>
            </a:r>
          </a:p>
          <a:p>
            <a:pPr lvl="1"/>
            <a:r>
              <a:rPr lang="es-ES" sz="2000" dirty="0"/>
              <a:t>Realizar un listado de todos los pesos existentes a bordo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3E5C9-8FA0-449F-9F51-1E8BF9ADAD51}" type="slidenum">
              <a:rPr lang="es-ES"/>
              <a:pPr/>
              <a:t>7</a:t>
            </a:fld>
            <a:endParaRPr lang="es-ES"/>
          </a:p>
        </p:txBody>
      </p:sp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Experimento de inclinación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s-ES" sz="2400"/>
              <a:t>Procedimiento:</a:t>
            </a:r>
          </a:p>
          <a:p>
            <a:pPr lvl="1"/>
            <a:r>
              <a:rPr lang="es-ES" sz="2000"/>
              <a:t>Se inicia moviendo un peso conocido una distancia establecida</a:t>
            </a:r>
          </a:p>
          <a:p>
            <a:pPr lvl="1"/>
            <a:r>
              <a:rPr lang="es-ES" sz="2000"/>
              <a:t>Una vez escorado el buque unos 2 o 3 grados, se toman lecturas de las plomadas. (Darle tiempo al buque para que se estabilice)</a:t>
            </a:r>
          </a:p>
          <a:p>
            <a:pPr lvl="1"/>
            <a:r>
              <a:rPr lang="es-ES" sz="2000"/>
              <a:t>Se regresa el peso a su posición original y se verifica que el buque regrese a su posición inicial. (Si esto no ocurre es necesario verificar la causa, ya que el experimento no servirá) </a:t>
            </a:r>
          </a:p>
          <a:p>
            <a:pPr lvl="1"/>
            <a:r>
              <a:rPr lang="es-ES" sz="2000"/>
              <a:t>Luego el (los) pesos se mueven hacia la otra banda, generando una escora contraria a la originalmente lograda y se miden las plomadas nuevamente.</a:t>
            </a:r>
          </a:p>
          <a:p>
            <a:pPr lvl="1"/>
            <a:r>
              <a:rPr lang="es-ES" sz="2000"/>
              <a:t>Se centran los pesos y se verifica que el buque regrese a su posición adrizado.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Escuela Naval; Estabilidad -  DIRISNAV</a:t>
            </a:r>
          </a:p>
        </p:txBody>
      </p:sp>
      <p:sp>
        <p:nvSpPr>
          <p:cNvPr id="30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F00FFB-D248-4378-B512-EC6BE4C5AF81}" type="slidenum">
              <a:rPr lang="es-ES"/>
              <a:pPr/>
              <a:t>8</a:t>
            </a:fld>
            <a:endParaRPr lang="es-ES"/>
          </a:p>
        </p:txBody>
      </p:sp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48" y="381000"/>
            <a:ext cx="7972452" cy="1143000"/>
          </a:xfrm>
        </p:spPr>
        <p:txBody>
          <a:bodyPr/>
          <a:lstStyle/>
          <a:p>
            <a:r>
              <a:rPr lang="es-ES" dirty="0"/>
              <a:t>Experimento de inclinación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14348" y="1752600"/>
            <a:ext cx="4086252" cy="4114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ES" sz="2400" dirty="0"/>
              <a:t>Determinación de “G”</a:t>
            </a:r>
          </a:p>
          <a:p>
            <a:pPr lvl="1">
              <a:lnSpc>
                <a:spcPct val="90000"/>
              </a:lnSpc>
            </a:pPr>
            <a:r>
              <a:rPr lang="es-ES" sz="2000" dirty="0" smtClean="0"/>
              <a:t>Una masa </a:t>
            </a:r>
            <a:r>
              <a:rPr lang="es-ES" sz="2000" dirty="0"/>
              <a:t>“w” se mueve de una banda a la otra una distancia “d”.</a:t>
            </a:r>
          </a:p>
          <a:p>
            <a:pPr lvl="1">
              <a:lnSpc>
                <a:spcPct val="90000"/>
              </a:lnSpc>
            </a:pPr>
            <a:r>
              <a:rPr lang="es-ES" sz="2000" dirty="0"/>
              <a:t>El Centro de Gravedad del Buque se mueve desde G a G</a:t>
            </a:r>
            <a:r>
              <a:rPr lang="es-ES" sz="2000" baseline="-25000" dirty="0"/>
              <a:t>1</a:t>
            </a:r>
          </a:p>
          <a:p>
            <a:pPr lvl="1">
              <a:lnSpc>
                <a:spcPct val="90000"/>
              </a:lnSpc>
            </a:pPr>
            <a:r>
              <a:rPr lang="es-ES" sz="2000" dirty="0"/>
              <a:t>G</a:t>
            </a:r>
            <a:r>
              <a:rPr lang="es-ES" sz="2000" baseline="-25000" dirty="0"/>
              <a:t>1</a:t>
            </a:r>
            <a:r>
              <a:rPr lang="es-ES" sz="2000" dirty="0"/>
              <a:t> estará verticalmente bajo “M” y el grado de escora será </a:t>
            </a:r>
            <a:r>
              <a:rPr lang="es-ES" sz="2000" dirty="0">
                <a:latin typeface="Symbol" pitchFamily="18" charset="2"/>
              </a:rPr>
              <a:t>q.</a:t>
            </a:r>
          </a:p>
          <a:p>
            <a:pPr lvl="1">
              <a:lnSpc>
                <a:spcPct val="90000"/>
              </a:lnSpc>
            </a:pPr>
            <a:r>
              <a:rPr lang="es-ES" sz="2000" dirty="0"/>
              <a:t>La plomada se moverá de B hacia C y se formará </a:t>
            </a:r>
            <a:r>
              <a:rPr lang="es-ES" sz="2000" dirty="0" smtClean="0"/>
              <a:t>el </a:t>
            </a:r>
            <a:r>
              <a:rPr lang="es-ES" sz="2000" dirty="0"/>
              <a:t>ángulo BAC = </a:t>
            </a:r>
            <a:r>
              <a:rPr lang="es-ES" sz="2000" dirty="0">
                <a:latin typeface="Symbol" pitchFamily="18" charset="2"/>
              </a:rPr>
              <a:t>q</a:t>
            </a:r>
            <a:r>
              <a:rPr lang="es-ES" sz="2000" dirty="0"/>
              <a:t>.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s-ES" sz="2000" dirty="0"/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 rot="1238802">
            <a:off x="5867400" y="2133600"/>
            <a:ext cx="2057400" cy="2743200"/>
            <a:chOff x="3264" y="1344"/>
            <a:chExt cx="1296" cy="1728"/>
          </a:xfrm>
        </p:grpSpPr>
        <p:grpSp>
          <p:nvGrpSpPr>
            <p:cNvPr id="3" name="Group 46"/>
            <p:cNvGrpSpPr>
              <a:grpSpLocks/>
            </p:cNvGrpSpPr>
            <p:nvPr/>
          </p:nvGrpSpPr>
          <p:grpSpPr bwMode="auto">
            <a:xfrm>
              <a:off x="3264" y="1920"/>
              <a:ext cx="1200" cy="915"/>
              <a:chOff x="3264" y="1920"/>
              <a:chExt cx="1200" cy="915"/>
            </a:xfrm>
          </p:grpSpPr>
          <p:sp>
            <p:nvSpPr>
              <p:cNvPr id="100399" name="Line 47"/>
              <p:cNvSpPr>
                <a:spLocks noChangeShapeType="1"/>
              </p:cNvSpPr>
              <p:nvPr/>
            </p:nvSpPr>
            <p:spPr bwMode="auto">
              <a:xfrm>
                <a:off x="3264" y="2064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es-CL"/>
              </a:p>
            </p:txBody>
          </p:sp>
          <p:sp>
            <p:nvSpPr>
              <p:cNvPr id="100400" name="Line 48"/>
              <p:cNvSpPr>
                <a:spLocks noChangeShapeType="1"/>
              </p:cNvSpPr>
              <p:nvPr/>
            </p:nvSpPr>
            <p:spPr bwMode="auto">
              <a:xfrm>
                <a:off x="4464" y="2064"/>
                <a:ext cx="0" cy="67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es-CL"/>
              </a:p>
            </p:txBody>
          </p:sp>
          <p:sp>
            <p:nvSpPr>
              <p:cNvPr id="100401" name="Line 49"/>
              <p:cNvSpPr>
                <a:spLocks noChangeShapeType="1"/>
              </p:cNvSpPr>
              <p:nvPr/>
            </p:nvSpPr>
            <p:spPr bwMode="auto">
              <a:xfrm>
                <a:off x="3360" y="2832"/>
                <a:ext cx="10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/>
              <a:lstStyle/>
              <a:p>
                <a:endParaRPr lang="es-CL"/>
              </a:p>
            </p:txBody>
          </p:sp>
          <p:sp>
            <p:nvSpPr>
              <p:cNvPr id="100402" name="Arc 50"/>
              <p:cNvSpPr>
                <a:spLocks/>
              </p:cNvSpPr>
              <p:nvPr/>
            </p:nvSpPr>
            <p:spPr bwMode="auto">
              <a:xfrm rot="-11049778">
                <a:off x="3264" y="2736"/>
                <a:ext cx="96" cy="96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403" name="Arc 51"/>
              <p:cNvSpPr>
                <a:spLocks/>
              </p:cNvSpPr>
              <p:nvPr/>
            </p:nvSpPr>
            <p:spPr bwMode="auto">
              <a:xfrm rot="-16550973">
                <a:off x="4377" y="2748"/>
                <a:ext cx="96" cy="78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404" name="Arc 52"/>
              <p:cNvSpPr>
                <a:spLocks/>
              </p:cNvSpPr>
              <p:nvPr/>
            </p:nvSpPr>
            <p:spPr bwMode="auto">
              <a:xfrm flipH="1">
                <a:off x="3267" y="1920"/>
                <a:ext cx="582" cy="14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405" name="Arc 53"/>
              <p:cNvSpPr>
                <a:spLocks/>
              </p:cNvSpPr>
              <p:nvPr/>
            </p:nvSpPr>
            <p:spPr bwMode="auto">
              <a:xfrm>
                <a:off x="3882" y="1920"/>
                <a:ext cx="582" cy="144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100406" name="Rectangle 54"/>
            <p:cNvSpPr>
              <a:spLocks noChangeArrowheads="1"/>
            </p:cNvSpPr>
            <p:nvPr/>
          </p:nvSpPr>
          <p:spPr bwMode="auto">
            <a:xfrm>
              <a:off x="4080" y="1776"/>
              <a:ext cx="288" cy="192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0407" name="Rectangle 55"/>
            <p:cNvSpPr>
              <a:spLocks noChangeArrowheads="1"/>
            </p:cNvSpPr>
            <p:nvPr/>
          </p:nvSpPr>
          <p:spPr bwMode="auto">
            <a:xfrm>
              <a:off x="3312" y="1776"/>
              <a:ext cx="288" cy="192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 w="9525" cap="rnd">
              <a:solidFill>
                <a:schemeClr val="tx1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0408" name="Line 56"/>
            <p:cNvSpPr>
              <a:spLocks noChangeShapeType="1"/>
            </p:cNvSpPr>
            <p:nvPr/>
          </p:nvSpPr>
          <p:spPr bwMode="auto">
            <a:xfrm>
              <a:off x="3456" y="1632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100409" name="Text Box 57"/>
            <p:cNvSpPr txBox="1">
              <a:spLocks noChangeArrowheads="1"/>
            </p:cNvSpPr>
            <p:nvPr/>
          </p:nvSpPr>
          <p:spPr bwMode="auto">
            <a:xfrm>
              <a:off x="3360" y="1344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/>
                <a:t>d</a:t>
              </a:r>
            </a:p>
          </p:txBody>
        </p:sp>
        <p:sp>
          <p:nvSpPr>
            <p:cNvPr id="100410" name="Line 58"/>
            <p:cNvSpPr>
              <a:spLocks noChangeShapeType="1"/>
            </p:cNvSpPr>
            <p:nvPr/>
          </p:nvSpPr>
          <p:spPr bwMode="auto">
            <a:xfrm>
              <a:off x="3840" y="1344"/>
              <a:ext cx="0" cy="17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lgDash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100411" name="Line 59"/>
            <p:cNvSpPr>
              <a:spLocks noChangeShapeType="1"/>
            </p:cNvSpPr>
            <p:nvPr/>
          </p:nvSpPr>
          <p:spPr bwMode="auto">
            <a:xfrm>
              <a:off x="3360" y="2688"/>
              <a:ext cx="1056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100412" name="Line 60"/>
            <p:cNvSpPr>
              <a:spLocks noChangeShapeType="1"/>
            </p:cNvSpPr>
            <p:nvPr/>
          </p:nvSpPr>
          <p:spPr bwMode="auto">
            <a:xfrm>
              <a:off x="3840" y="1920"/>
              <a:ext cx="432" cy="76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100413" name="Text Box 61"/>
            <p:cNvSpPr txBox="1">
              <a:spLocks noChangeArrowheads="1"/>
            </p:cNvSpPr>
            <p:nvPr/>
          </p:nvSpPr>
          <p:spPr bwMode="auto">
            <a:xfrm>
              <a:off x="3552" y="2352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/>
                <a:t>G</a:t>
              </a:r>
            </a:p>
          </p:txBody>
        </p:sp>
        <p:sp>
          <p:nvSpPr>
            <p:cNvPr id="100414" name="Line 62"/>
            <p:cNvSpPr>
              <a:spLocks noChangeShapeType="1"/>
            </p:cNvSpPr>
            <p:nvPr/>
          </p:nvSpPr>
          <p:spPr bwMode="auto">
            <a:xfrm>
              <a:off x="3844" y="2477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100415" name="Text Box 63"/>
            <p:cNvSpPr txBox="1">
              <a:spLocks noChangeArrowheads="1"/>
            </p:cNvSpPr>
            <p:nvPr/>
          </p:nvSpPr>
          <p:spPr bwMode="auto">
            <a:xfrm>
              <a:off x="3840" y="2352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/>
                <a:t>G</a:t>
              </a:r>
              <a:r>
                <a:rPr lang="es-ES" baseline="-25000"/>
                <a:t>1</a:t>
              </a:r>
            </a:p>
          </p:txBody>
        </p:sp>
        <p:sp>
          <p:nvSpPr>
            <p:cNvPr id="100416" name="Line 64"/>
            <p:cNvSpPr>
              <a:spLocks noChangeShapeType="1"/>
            </p:cNvSpPr>
            <p:nvPr/>
          </p:nvSpPr>
          <p:spPr bwMode="auto">
            <a:xfrm>
              <a:off x="3855" y="2268"/>
              <a:ext cx="144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100417" name="Text Box 65"/>
            <p:cNvSpPr txBox="1">
              <a:spLocks noChangeArrowheads="1"/>
            </p:cNvSpPr>
            <p:nvPr/>
          </p:nvSpPr>
          <p:spPr bwMode="auto">
            <a:xfrm>
              <a:off x="3552" y="2112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/>
                <a:t>M</a:t>
              </a:r>
            </a:p>
          </p:txBody>
        </p:sp>
        <p:sp>
          <p:nvSpPr>
            <p:cNvPr id="100418" name="Text Box 66"/>
            <p:cNvSpPr txBox="1">
              <a:spLocks noChangeArrowheads="1"/>
            </p:cNvSpPr>
            <p:nvPr/>
          </p:nvSpPr>
          <p:spPr bwMode="auto">
            <a:xfrm>
              <a:off x="3600" y="1680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/>
                <a:t>A</a:t>
              </a:r>
            </a:p>
          </p:txBody>
        </p:sp>
        <p:sp>
          <p:nvSpPr>
            <p:cNvPr id="100419" name="Text Box 67"/>
            <p:cNvSpPr txBox="1">
              <a:spLocks noChangeArrowheads="1"/>
            </p:cNvSpPr>
            <p:nvPr/>
          </p:nvSpPr>
          <p:spPr bwMode="auto">
            <a:xfrm>
              <a:off x="4224" y="2640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/>
                <a:t>C</a:t>
              </a:r>
            </a:p>
          </p:txBody>
        </p:sp>
        <p:sp>
          <p:nvSpPr>
            <p:cNvPr id="100420" name="Text Box 68"/>
            <p:cNvSpPr txBox="1">
              <a:spLocks noChangeArrowheads="1"/>
            </p:cNvSpPr>
            <p:nvPr/>
          </p:nvSpPr>
          <p:spPr bwMode="auto">
            <a:xfrm>
              <a:off x="3600" y="2640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/>
                <a:t>B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929190" y="1785926"/>
            <a:ext cx="40005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s-ES" sz="2400" dirty="0" smtClean="0"/>
              <a:t>Luego:</a:t>
            </a:r>
          </a:p>
          <a:p>
            <a:pPr lvl="1">
              <a:lnSpc>
                <a:spcPct val="90000"/>
              </a:lnSpc>
            </a:pPr>
            <a:r>
              <a:rPr lang="es-ES" dirty="0" smtClean="0"/>
              <a:t>GM = </a:t>
            </a:r>
            <a:r>
              <a:rPr lang="es-ES" u="sng" dirty="0" smtClean="0"/>
              <a:t>w x d</a:t>
            </a:r>
            <a:r>
              <a:rPr lang="es-ES" dirty="0" smtClean="0"/>
              <a:t> x </a:t>
            </a:r>
            <a:r>
              <a:rPr lang="es-ES" u="sng" dirty="0" smtClean="0"/>
              <a:t>AB</a:t>
            </a:r>
          </a:p>
          <a:p>
            <a:pPr lvl="1">
              <a:lnSpc>
                <a:spcPct val="90000"/>
              </a:lnSpc>
            </a:pPr>
            <a:r>
              <a:rPr lang="es-ES" dirty="0" smtClean="0"/>
              <a:t>	</a:t>
            </a:r>
            <a:r>
              <a:rPr lang="es-ES" dirty="0" smtClean="0"/>
              <a:t>      W</a:t>
            </a:r>
            <a:r>
              <a:rPr lang="es-ES" dirty="0" smtClean="0"/>
              <a:t>	  </a:t>
            </a:r>
            <a:r>
              <a:rPr lang="es-ES" dirty="0" smtClean="0"/>
              <a:t> </a:t>
            </a:r>
            <a:r>
              <a:rPr lang="es-ES" dirty="0" smtClean="0"/>
              <a:t>BC</a:t>
            </a:r>
          </a:p>
          <a:p>
            <a:pPr>
              <a:lnSpc>
                <a:spcPct val="90000"/>
              </a:lnSpc>
            </a:pPr>
            <a:r>
              <a:rPr lang="es-ES" sz="2000" dirty="0" smtClean="0"/>
              <a:t>Por lo tanto:</a:t>
            </a:r>
          </a:p>
          <a:p>
            <a:pPr>
              <a:lnSpc>
                <a:spcPct val="90000"/>
              </a:lnSpc>
            </a:pPr>
            <a:endParaRPr lang="es-ES" sz="2000" dirty="0" smtClean="0"/>
          </a:p>
          <a:p>
            <a:pPr>
              <a:lnSpc>
                <a:spcPct val="90000"/>
              </a:lnSpc>
            </a:pPr>
            <a:r>
              <a:rPr lang="es-ES" sz="2000" dirty="0" smtClean="0"/>
              <a:t>	GM =      </a:t>
            </a:r>
            <a:r>
              <a:rPr lang="es-ES" sz="2000" u="sng" dirty="0" smtClean="0"/>
              <a:t>w x d</a:t>
            </a:r>
          </a:p>
          <a:p>
            <a:pPr>
              <a:lnSpc>
                <a:spcPct val="90000"/>
              </a:lnSpc>
            </a:pPr>
            <a:r>
              <a:rPr lang="es-ES" sz="2000" dirty="0" smtClean="0"/>
              <a:t>		   </a:t>
            </a:r>
            <a:r>
              <a:rPr lang="es-ES" sz="2000" dirty="0" smtClean="0"/>
              <a:t> </a:t>
            </a:r>
            <a:r>
              <a:rPr lang="es-ES" sz="2000" dirty="0" smtClean="0"/>
              <a:t>W tan </a:t>
            </a:r>
            <a:r>
              <a:rPr lang="es-ES" sz="2000" dirty="0" smtClean="0">
                <a:latin typeface="Symbol" pitchFamily="18" charset="2"/>
              </a:rPr>
              <a:t>q</a:t>
            </a:r>
          </a:p>
          <a:p>
            <a:pPr>
              <a:lnSpc>
                <a:spcPct val="90000"/>
              </a:lnSpc>
            </a:pPr>
            <a:endParaRPr lang="es-ES" sz="2000" dirty="0" smtClean="0"/>
          </a:p>
          <a:p>
            <a:pPr>
              <a:lnSpc>
                <a:spcPct val="90000"/>
              </a:lnSpc>
            </a:pPr>
            <a:endParaRPr lang="es-ES" sz="2000" dirty="0" smtClean="0"/>
          </a:p>
          <a:p>
            <a:pPr>
              <a:lnSpc>
                <a:spcPct val="90000"/>
              </a:lnSpc>
            </a:pPr>
            <a:r>
              <a:rPr lang="es-ES" sz="2000" dirty="0" smtClean="0"/>
              <a:t>De esta ecuación son conocidos el peso a mover, la distancia, el desplazamiento del buque y el ángulo de escora provocado.</a:t>
            </a:r>
          </a:p>
          <a:p>
            <a:pPr>
              <a:lnSpc>
                <a:spcPct val="90000"/>
              </a:lnSpc>
            </a:pPr>
            <a:endParaRPr lang="es-ES" sz="2000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4400" dirty="0" smtClean="0"/>
              <a:t>Determinación de “G”</a:t>
            </a:r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s-ES" sz="2400" dirty="0" smtClean="0"/>
              <a:t>En el triángulo BAC:</a:t>
            </a:r>
          </a:p>
          <a:p>
            <a:pPr lvl="1">
              <a:spcBef>
                <a:spcPct val="0"/>
              </a:spcBef>
            </a:pPr>
            <a:r>
              <a:rPr lang="es-ES" sz="1800" dirty="0" err="1" smtClean="0"/>
              <a:t>cot</a:t>
            </a:r>
            <a:r>
              <a:rPr lang="es-ES" sz="1800" dirty="0" smtClean="0"/>
              <a:t> </a:t>
            </a:r>
            <a:r>
              <a:rPr lang="es-ES" sz="1800" dirty="0" smtClean="0">
                <a:latin typeface="Symbol" pitchFamily="18" charset="2"/>
              </a:rPr>
              <a:t>q</a:t>
            </a:r>
            <a:r>
              <a:rPr lang="es-ES" sz="1800" dirty="0" smtClean="0"/>
              <a:t> =  </a:t>
            </a:r>
            <a:r>
              <a:rPr lang="es-ES" sz="1800" u="sng" dirty="0" smtClean="0"/>
              <a:t>AB</a:t>
            </a:r>
          </a:p>
          <a:p>
            <a:pPr lvl="2">
              <a:lnSpc>
                <a:spcPct val="50000"/>
              </a:lnSpc>
              <a:buFontTx/>
              <a:buNone/>
            </a:pPr>
            <a:r>
              <a:rPr lang="es-ES" sz="1800" dirty="0" smtClean="0"/>
              <a:t>	       </a:t>
            </a:r>
            <a:r>
              <a:rPr lang="es-ES" sz="1800" dirty="0" smtClean="0"/>
              <a:t>   BC</a:t>
            </a:r>
            <a:endParaRPr lang="es-ES" sz="1800" dirty="0" smtClean="0"/>
          </a:p>
          <a:p>
            <a:r>
              <a:rPr lang="es-ES" sz="2400" dirty="0" smtClean="0"/>
              <a:t>En el triángulo GG</a:t>
            </a:r>
            <a:r>
              <a:rPr lang="es-ES" sz="2400" baseline="-25000" dirty="0" smtClean="0"/>
              <a:t>1</a:t>
            </a:r>
            <a:r>
              <a:rPr lang="es-ES" sz="2400" dirty="0" smtClean="0"/>
              <a:t>M:</a:t>
            </a:r>
          </a:p>
          <a:p>
            <a:pPr lvl="1">
              <a:spcBef>
                <a:spcPct val="0"/>
              </a:spcBef>
            </a:pPr>
            <a:r>
              <a:rPr lang="es-ES" sz="1800" dirty="0" smtClean="0"/>
              <a:t>tan </a:t>
            </a:r>
            <a:r>
              <a:rPr lang="es-ES" sz="1800" dirty="0" smtClean="0">
                <a:latin typeface="Symbol" pitchFamily="18" charset="2"/>
              </a:rPr>
              <a:t>q</a:t>
            </a:r>
            <a:r>
              <a:rPr lang="es-ES" sz="1800" dirty="0" smtClean="0"/>
              <a:t> =</a:t>
            </a:r>
            <a:r>
              <a:rPr lang="es-ES" sz="1800" u="sng" dirty="0" smtClean="0"/>
              <a:t> GG</a:t>
            </a:r>
            <a:r>
              <a:rPr lang="es-ES" sz="1800" baseline="-25000" dirty="0" smtClean="0"/>
              <a:t>1 </a:t>
            </a:r>
          </a:p>
          <a:p>
            <a:pPr lvl="2">
              <a:lnSpc>
                <a:spcPct val="50000"/>
              </a:lnSpc>
              <a:buFontTx/>
              <a:buNone/>
            </a:pPr>
            <a:r>
              <a:rPr lang="es-ES" sz="1800" dirty="0" smtClean="0"/>
              <a:t>	     </a:t>
            </a:r>
            <a:r>
              <a:rPr lang="es-ES" sz="1800" dirty="0" smtClean="0"/>
              <a:t>    GM </a:t>
            </a:r>
            <a:endParaRPr lang="es-ES" sz="1800" dirty="0" smtClean="0"/>
          </a:p>
          <a:p>
            <a:r>
              <a:rPr lang="es-ES" sz="2400" dirty="0" smtClean="0"/>
              <a:t>Luego:</a:t>
            </a:r>
          </a:p>
          <a:p>
            <a:pPr lvl="1">
              <a:spcBef>
                <a:spcPct val="0"/>
              </a:spcBef>
            </a:pPr>
            <a:r>
              <a:rPr lang="es-ES" sz="1800" dirty="0" smtClean="0"/>
              <a:t>GM = GG1  x </a:t>
            </a:r>
            <a:r>
              <a:rPr lang="es-ES" sz="1800" u="sng" dirty="0" smtClean="0"/>
              <a:t>AB</a:t>
            </a:r>
          </a:p>
          <a:p>
            <a:pPr lvl="2">
              <a:lnSpc>
                <a:spcPct val="50000"/>
              </a:lnSpc>
              <a:buFontTx/>
              <a:buNone/>
            </a:pPr>
            <a:r>
              <a:rPr lang="es-ES" sz="1800" dirty="0" smtClean="0"/>
              <a:t>	 	     BC 	</a:t>
            </a:r>
          </a:p>
          <a:p>
            <a:pPr>
              <a:lnSpc>
                <a:spcPct val="50000"/>
              </a:lnSpc>
              <a:spcAft>
                <a:spcPts val="600"/>
              </a:spcAft>
            </a:pPr>
            <a:r>
              <a:rPr lang="es-ES" sz="2400" dirty="0" smtClean="0"/>
              <a:t>Pero:</a:t>
            </a:r>
          </a:p>
          <a:p>
            <a:pPr lvl="1">
              <a:lnSpc>
                <a:spcPct val="50000"/>
              </a:lnSpc>
              <a:spcAft>
                <a:spcPts val="600"/>
              </a:spcAft>
            </a:pPr>
            <a:r>
              <a:rPr lang="es-ES" sz="2000" dirty="0" smtClean="0"/>
              <a:t>GG</a:t>
            </a:r>
            <a:r>
              <a:rPr lang="es-ES" sz="2000" baseline="-25000" dirty="0" smtClean="0"/>
              <a:t>1</a:t>
            </a:r>
            <a:r>
              <a:rPr lang="es-ES" sz="2000" dirty="0" smtClean="0"/>
              <a:t> = </a:t>
            </a:r>
            <a:r>
              <a:rPr lang="es-ES" sz="2000" u="sng" dirty="0" smtClean="0"/>
              <a:t>w x d</a:t>
            </a:r>
          </a:p>
          <a:p>
            <a:pPr lvl="1">
              <a:lnSpc>
                <a:spcPct val="50000"/>
              </a:lnSpc>
              <a:buFontTx/>
              <a:buNone/>
            </a:pPr>
            <a:r>
              <a:rPr lang="es-ES" sz="2000" dirty="0" smtClean="0"/>
              <a:t>		           W</a:t>
            </a:r>
          </a:p>
          <a:p>
            <a:pPr lvl="2">
              <a:lnSpc>
                <a:spcPct val="50000"/>
              </a:lnSpc>
              <a:buFontTx/>
              <a:buNone/>
            </a:pPr>
            <a:r>
              <a:rPr lang="es-ES" sz="1800" dirty="0" smtClean="0"/>
              <a:t>		</a:t>
            </a:r>
          </a:p>
          <a:p>
            <a:endParaRPr lang="es-CL" dirty="0"/>
          </a:p>
        </p:txBody>
      </p:sp>
      <p:sp>
        <p:nvSpPr>
          <p:cNvPr id="7" name="6 Rectángulo redondeado"/>
          <p:cNvSpPr/>
          <p:nvPr/>
        </p:nvSpPr>
        <p:spPr>
          <a:xfrm>
            <a:off x="5429256" y="3071810"/>
            <a:ext cx="3071834" cy="85725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Escuela Naval; Estabilidad -  DIRISNAV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889BE-CE11-41A3-9FC0-BB275FBD9061}" type="slidenum">
              <a:rPr lang="es-ES"/>
              <a:pPr/>
              <a:t>10</a:t>
            </a:fld>
            <a:endParaRPr lang="es-ES"/>
          </a:p>
        </p:txBody>
      </p:sp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Resumen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/>
              <a:t>Cada buque nuevo tiene su experimento de inclinación.</a:t>
            </a:r>
          </a:p>
          <a:p>
            <a:pPr>
              <a:lnSpc>
                <a:spcPct val="90000"/>
              </a:lnSpc>
            </a:pPr>
            <a:r>
              <a:rPr lang="es-ES"/>
              <a:t>Cuando existe muchos buques de una misma clase, se puede asumir el mismo experimento de inclinación.</a:t>
            </a:r>
          </a:p>
          <a:p>
            <a:pPr>
              <a:lnSpc>
                <a:spcPct val="90000"/>
              </a:lnSpc>
            </a:pPr>
            <a:r>
              <a:rPr lang="es-ES"/>
              <a:t>Si el buque ha sido sometido a una modificación mayor, debe realizársele un experimento de inclinación.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Escuela Naval; Estabilidad -  DIRISNAV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FE167-AB03-4219-8207-07CE3B30F967}" type="slidenum">
              <a:rPr lang="es-ES"/>
              <a:pPr/>
              <a:t>11</a:t>
            </a:fld>
            <a:endParaRPr lang="es-ES"/>
          </a:p>
        </p:txBody>
      </p:sp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Ejercicios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2400" dirty="0"/>
              <a:t>Cuando una masa de 25 toneladas se mueve 15 metros transversalmente a través de la cubierta de un buque de 8.000 toneladas de desplazamiento, genera una deflexión de 20 cm en la plomada que es de 4 metros de longitud. Si KM es 7 metros, calcular KG.</a:t>
            </a:r>
          </a:p>
          <a:p>
            <a:r>
              <a:rPr lang="es-ES" sz="2000" dirty="0"/>
              <a:t>Resolución:</a:t>
            </a:r>
          </a:p>
          <a:p>
            <a:pPr lvl="1"/>
            <a:r>
              <a:rPr lang="es-ES" sz="2000" dirty="0"/>
              <a:t>GM = </a:t>
            </a:r>
            <a:r>
              <a:rPr lang="es-ES" sz="2000" u="sng" dirty="0"/>
              <a:t>25 x 15 </a:t>
            </a:r>
            <a:r>
              <a:rPr lang="es-ES" sz="2000" dirty="0" smtClean="0"/>
              <a:t>x	</a:t>
            </a:r>
            <a:r>
              <a:rPr lang="es-ES" sz="2000" u="sng" dirty="0" smtClean="0"/>
              <a:t> </a:t>
            </a:r>
            <a:r>
              <a:rPr lang="es-ES" sz="2000" u="sng" dirty="0"/>
              <a:t>4</a:t>
            </a:r>
          </a:p>
          <a:p>
            <a:pPr lvl="1">
              <a:buFontTx/>
              <a:buNone/>
            </a:pPr>
            <a:r>
              <a:rPr lang="es-ES" sz="2000" dirty="0"/>
              <a:t>		      </a:t>
            </a:r>
            <a:r>
              <a:rPr lang="es-ES" sz="2000" dirty="0" smtClean="0"/>
              <a:t>  8.000     	0,2</a:t>
            </a:r>
            <a:endParaRPr lang="es-ES" sz="2000" dirty="0"/>
          </a:p>
          <a:p>
            <a:pPr lvl="1"/>
            <a:r>
              <a:rPr lang="es-ES" sz="2000" dirty="0"/>
              <a:t>GM = 0,94 m</a:t>
            </a:r>
          </a:p>
          <a:p>
            <a:pPr lvl="1"/>
            <a:r>
              <a:rPr lang="es-ES" sz="2000" dirty="0"/>
              <a:t>KM = 7 m</a:t>
            </a:r>
          </a:p>
          <a:p>
            <a:pPr lvl="1"/>
            <a:r>
              <a:rPr lang="es-ES" sz="2000" dirty="0"/>
              <a:t>KG = 6,06 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Escuela Naval; Estabilidad -  DIRISNAV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D91EF-F9ED-4654-9CF6-BB9177D2D29B}" type="slidenum">
              <a:rPr lang="es-ES"/>
              <a:pPr/>
              <a:t>12</a:t>
            </a:fld>
            <a:endParaRPr lang="es-ES"/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Ejercicios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s-ES" sz="2400"/>
              <a:t>Un buque de 8.000 tons tiene un KM de 7,3 m y un KG de 6,1 m. Se mueve sobre cubierta una masa de 25 tons en forma transversal una distancias de 15 m. Encontrar la deflexión de la plomada si esta mide 4 m de largo. 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es-ES" sz="2400"/>
              <a:t>Como resultado del experimento de inclinación, se encontró que la altura metacéntrica del mismo era de 1 m. Se utilizó una masa de 10 tons que se movió 12 m en forma transversal y escoró el buque 3 grados y medio, con una deflexión de la plomada de 0,25m. Encontrar el desplazamiento del buque y el largo de la plomada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dirty="0" smtClean="0"/>
              <a:t>Estabilidad y Estiba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dirty="0" smtClean="0"/>
              <a:t>Término Unidad Temática N°2 </a:t>
            </a:r>
          </a:p>
          <a:p>
            <a:pPr eaLnBrk="1" hangingPunct="1"/>
            <a:r>
              <a:rPr lang="es-ES" dirty="0" smtClean="0"/>
              <a:t>Fundamentos de la Estabilidad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144419</TotalTime>
  <Words>759</Words>
  <Application>Microsoft Office PowerPoint</Application>
  <PresentationFormat>Presentación en pantalla (4:3)</PresentationFormat>
  <Paragraphs>112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Concurrencia</vt:lpstr>
      <vt:lpstr>Estabilidad y Estiba</vt:lpstr>
      <vt:lpstr>Programa de Asignatura</vt:lpstr>
      <vt:lpstr>U.T.2 Estabilidad Estática</vt:lpstr>
      <vt:lpstr>Introducción</vt:lpstr>
      <vt:lpstr>Introducción</vt:lpstr>
      <vt:lpstr>Experimento de inclinación</vt:lpstr>
      <vt:lpstr>Experimento de inclinación</vt:lpstr>
      <vt:lpstr>Experimento de inclinación</vt:lpstr>
      <vt:lpstr>Determinación de “G”</vt:lpstr>
      <vt:lpstr>Resumen</vt:lpstr>
      <vt:lpstr>Ejercicios</vt:lpstr>
      <vt:lpstr>Ejercicios</vt:lpstr>
      <vt:lpstr>Estabilidad y Estiba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Alberto García Covacevich</cp:lastModifiedBy>
  <cp:revision>277</cp:revision>
  <dcterms:created xsi:type="dcterms:W3CDTF">2008-04-11T19:59:31Z</dcterms:created>
  <dcterms:modified xsi:type="dcterms:W3CDTF">2018-06-17T02:42:46Z</dcterms:modified>
</cp:coreProperties>
</file>