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72" r:id="rId2"/>
    <p:sldId id="258" r:id="rId3"/>
    <p:sldId id="259" r:id="rId4"/>
    <p:sldId id="260" r:id="rId5"/>
    <p:sldId id="279" r:id="rId6"/>
    <p:sldId id="280" r:id="rId7"/>
    <p:sldId id="281" r:id="rId8"/>
    <p:sldId id="282" r:id="rId9"/>
    <p:sldId id="256" r:id="rId10"/>
    <p:sldId id="257" r:id="rId11"/>
    <p:sldId id="261" r:id="rId12"/>
    <p:sldId id="262" r:id="rId13"/>
    <p:sldId id="263" r:id="rId14"/>
    <p:sldId id="264" r:id="rId15"/>
    <p:sldId id="283" r:id="rId16"/>
    <p:sldId id="284" r:id="rId17"/>
    <p:sldId id="268" r:id="rId18"/>
    <p:sldId id="266" r:id="rId19"/>
    <p:sldId id="265" r:id="rId20"/>
    <p:sldId id="267" r:id="rId21"/>
    <p:sldId id="274" r:id="rId22"/>
    <p:sldId id="275" r:id="rId23"/>
    <p:sldId id="276" r:id="rId24"/>
    <p:sldId id="270" r:id="rId25"/>
    <p:sldId id="277" r:id="rId26"/>
    <p:sldId id="273" r:id="rId27"/>
    <p:sldId id="269" r:id="rId28"/>
    <p:sldId id="271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78" r:id="rId45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990"/>
    <p:restoredTop sz="92006"/>
  </p:normalViewPr>
  <p:slideViewPr>
    <p:cSldViewPr>
      <p:cViewPr varScale="1">
        <p:scale>
          <a:sx n="63" d="100"/>
          <a:sy n="63" d="100"/>
        </p:scale>
        <p:origin x="-2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FD023-811B-3540-A39E-F0E57F2CA8FD}" type="datetimeFigureOut">
              <a:rPr lang="es-CL" smtClean="0"/>
              <a:pPr/>
              <a:t>12-02-2025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F413-FAB7-9048-B52F-A6B9F5C97CD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8597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DF413-FAB7-9048-B52F-A6B9F5C97CD8}" type="slidenum">
              <a:rPr lang="es-CL" smtClean="0"/>
              <a:pPr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9551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D9DE2A46-D6F9-9A40-84BD-7E55CC56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1C28-4B45-8849-B11C-625D80F9A5A6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37A23F92-BB68-7543-B3CC-6C75E64D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31371661-D24E-A940-B02F-325D89B7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1A89-6883-994A-B9DA-4DBAAD58DBB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263480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3491B48A-7246-0543-9A68-410CEC4D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E7E-5593-2248-B208-C981C58C4105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2E93EFAD-7CAF-F04B-BBB9-A2F1F7DC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D0E3E40C-FE24-FE4F-8EFA-476D0534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2A0A-87E0-2143-A9C0-C2FA5934350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308171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150AB4E3-0DC0-8F4E-8691-E30FFA9F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BF85B-232D-624F-A6E9-1951A3E18F24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E231C12B-706A-BE41-AA69-7936A5C5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88A87230-944B-7F46-BC36-E5D27BEF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F84B-871E-134B-9B8B-2B516087865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7568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10C8A06B-FC14-D249-9D4A-981AEDA72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098B-021C-7641-B063-28E79F26370D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E0D44D15-B74C-674E-A81C-AC8AB037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C47AC734-5E98-C94E-97AA-36EA5DF7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5C79-3EE7-0542-81C2-13D490C017F8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268129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xmlns="" id="{CE6704C1-7783-AE40-AAC5-B9751F63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4006-7993-D242-8CE5-2E29D9334F46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xmlns="" id="{70D9F2BB-EB08-2B45-831B-8C1748F7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xmlns="" id="{CB49E297-C545-174A-87CB-10D88C9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D5FD-9082-164F-AE78-6EF3E2FC5BF1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25513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xmlns="" id="{4584573E-3248-DF40-81CE-919439B6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930E1-1A8A-D04F-8943-C5270B990662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xmlns="" id="{16D635E2-5506-4748-B0A1-06F977FD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xmlns="" id="{E14F1341-7056-E142-A04F-B498693D2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E9BCB-1998-F640-82D1-32E43B63957E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87233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xmlns="" id="{116D2152-5276-4E43-9C68-BA03D09F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87A-466A-704C-914F-B2D4F4946BC5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xmlns="" id="{598835ED-CCA0-E248-94D6-BE02D18FA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xmlns="" id="{762F7CCD-3673-B242-A108-D1CDC956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0688-A129-7A41-9E1D-40F7ACE3D2CA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9993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7800E0B9-5AF9-624C-8E69-2D7DB22F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E9D-65AF-674A-82A3-DC35D0C0CC17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5EF666CE-334E-9543-96AB-DFDCB338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3C9D602B-D9FF-724B-9909-952ED867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070B4-E6E6-3740-B147-C054D2282D8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20985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xmlns="" id="{ECAABEDB-E086-8F4B-8CEF-A5CF7CAC1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885-876B-1B47-BE5F-3FDAE727BE09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xmlns="" id="{78A603A3-E674-3942-BE29-719C823E9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xmlns="" id="{1BA3923A-7F3D-A34C-AA29-50CD20FD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6732-A422-BC4D-B826-DB82DD744D5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274260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2D665CB1-F673-764A-8481-8B23DB1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DB2D-2311-314F-B611-8D509238E6F3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BF674E13-916E-504B-99A2-468C6F37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001DBBB8-4780-5645-837B-36629910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19BA-AC37-DB48-BC82-3D0B9E3CA63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159190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5CAAE899-00A9-B04B-81DA-8D493F09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CA2D-913E-854C-88D0-D0A56141EB70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CEACED80-B9B7-404B-9DE0-124F0C77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66B2DBC3-F640-764C-92BC-BAFC50662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9050-BCF0-4B4B-AC34-B25E46BD6BFD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xmlns="" val="1293237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xmlns="" id="{DA87DF5B-E97B-CD4F-B564-418716819A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MX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xmlns="" id="{3EFCFA57-3476-1449-9630-D13B1FAC1A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MX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xmlns="" id="{70215C7B-08E2-484D-BA5D-9DE4596BB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630ECA-EFA5-E04B-9DE5-277EE2BA9E39}" type="datetimeFigureOut">
              <a:rPr lang="es-MX"/>
              <a:pPr>
                <a:defRPr/>
              </a:pPr>
              <a:t>12/02/2025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xmlns="" id="{51E4808D-D0FD-FA40-B13E-02B2B0083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xmlns="" id="{21B5A004-8482-D84E-AE2D-5C58E787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4ABA88-FE1D-4249-AD0F-0DBE3B7756B6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>
            <a:extLst>
              <a:ext uri="{FF2B5EF4-FFF2-40B4-BE49-F238E27FC236}">
                <a16:creationId xmlns:a16="http://schemas.microsoft.com/office/drawing/2014/main" xmlns="" id="{0D292BEC-5D26-C248-9A64-60A43BB26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05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1 Título">
            <a:extLst>
              <a:ext uri="{FF2B5EF4-FFF2-40B4-BE49-F238E27FC236}">
                <a16:creationId xmlns:a16="http://schemas.microsoft.com/office/drawing/2014/main" xmlns="" id="{C5678D8F-93DE-6541-BC49-FDE6BA70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3200" b="1" i="1"/>
              <a:t>I UNIDAD: </a:t>
            </a:r>
            <a:br>
              <a:rPr lang="es-MX" altLang="es-CL" sz="3200" b="1" i="1"/>
            </a:br>
            <a:r>
              <a:rPr lang="es-MX" altLang="es-CL" sz="3200" b="1" i="1"/>
              <a:t>Magnitudes escalares y vectoriales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xmlns="" id="{26E498D1-491A-1147-A7AC-0B9478D5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5624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>
            <a:extLst>
              <a:ext uri="{FF2B5EF4-FFF2-40B4-BE49-F238E27FC236}">
                <a16:creationId xmlns:a16="http://schemas.microsoft.com/office/drawing/2014/main" xmlns="" id="{562DD68A-62F9-FF44-839D-7D14CC795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1. Sistemas coordenados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9854839-BF60-1B44-9281-00CB863AB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504031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Muchos aspectos de la Física incluyen una descripción de una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ubicación en el espacio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Por ejemplo, “la descripción matemática del movimiento de un objeto requiere un método para describir la posición del objeto en varios tiempos”. En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dos dimensiones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esta descripción se logra con el uso del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cartesianas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en el que ejes perpendiculares cruzan en un punto definido como el origen (figura 3.1).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5" name="4 Imagen">
            <a:extLst>
              <a:ext uri="{FF2B5EF4-FFF2-40B4-BE49-F238E27FC236}">
                <a16:creationId xmlns:a16="http://schemas.microsoft.com/office/drawing/2014/main" xmlns="" id="{62596565-0397-4F4E-AC59-80F71D4D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857" t="18784" r="8484" b="18102"/>
          <a:stretch>
            <a:fillRect/>
          </a:stretch>
        </p:blipFill>
        <p:spPr bwMode="auto">
          <a:xfrm>
            <a:off x="5867400" y="1484313"/>
            <a:ext cx="294957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xmlns="" id="{A44DDF98-D038-2747-ADC6-02894EF4E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908675"/>
            <a:ext cx="8532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Las coordenadas cartesianas también se llaman </a:t>
            </a:r>
            <a:r>
              <a:rPr lang="es-MX" altLang="es-CL" sz="2000" b="1" i="1">
                <a:latin typeface="Garamond" panose="02020404030301010803" pitchFamily="18" charset="0"/>
              </a:rPr>
              <a:t>coordenadas rectangulares</a:t>
            </a:r>
            <a:r>
              <a:rPr lang="es-MX" altLang="es-CL" sz="2000" i="1">
                <a:latin typeface="Garamond" panose="02020404030301010803" pitchFamily="18" charset="0"/>
              </a:rPr>
              <a:t>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>
            <a:extLst>
              <a:ext uri="{FF2B5EF4-FFF2-40B4-BE49-F238E27FC236}">
                <a16:creationId xmlns:a16="http://schemas.microsoft.com/office/drawing/2014/main" xmlns="" id="{5D601CC4-054E-D94F-8961-92A13D40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2. Coordenadas Polares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ADE46FD-559E-7A43-93D0-3FDE321B9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66800"/>
            <a:ext cx="46085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A veces es más conveniente representar un punto en un plano por sus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Italic"/>
              </a:rPr>
              <a:t>coordenadas polares planas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l-GR" altLang="es-CL" sz="2000" b="1">
                <a:ea typeface="NewBaskerville-Roman"/>
                <a:cs typeface="NewBaskerville-Roman"/>
              </a:rPr>
              <a:t>θ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como se muestra en la figura a. En este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polares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es la distancia desde el origen hasta el punto que tiene coordenadas cartesianas 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x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y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y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θ es el ángulo entre un eje fijo y una línea dibujada desde el origen hasta el punto.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El eje fijo es el eje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x 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positivo y θ se mide contra el sentido de las manecillas del reloj desde el mismo. 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xmlns="" id="{68471C8C-D7E8-7A45-A188-95C70BA85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600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xmlns="" id="{D9A984AE-2619-8549-B35D-551606320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1623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>
            <a:extLst>
              <a:ext uri="{FF2B5EF4-FFF2-40B4-BE49-F238E27FC236}">
                <a16:creationId xmlns:a16="http://schemas.microsoft.com/office/drawing/2014/main" xmlns="" id="{C4337C23-FB37-F54D-9FDC-CF8020D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3. Ejemplo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xmlns="" id="{A5A488F1-45B1-CA4B-BD32-D7A777A5D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84313"/>
            <a:ext cx="44656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A partir del triángulo rectángulo de la figura, se encuentra que:</a:t>
            </a:r>
            <a:endParaRPr lang="es-MX" altLang="es-CL" sz="2000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xmlns="" id="{7A20EC53-A600-C44C-B164-82B0BCF6B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7" y="2295525"/>
            <a:ext cx="4249737" cy="23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b="1" dirty="0">
                <a:latin typeface="Garamond" panose="02020404030301010803" pitchFamily="18" charset="0"/>
              </a:rPr>
              <a:t>EJEMPLO: Las coordenadas cartesianas de un punto en el plano </a:t>
            </a:r>
            <a:r>
              <a:rPr lang="es-MX" altLang="es-CL" sz="2000" b="1" i="1" dirty="0">
                <a:latin typeface="Garamond" panose="02020404030301010803" pitchFamily="18" charset="0"/>
              </a:rPr>
              <a:t>xy son (x, y) [m] (-3.50, -2.50) [m]</a:t>
            </a:r>
            <a:r>
              <a:rPr lang="es-MX" altLang="es-CL" sz="2000" b="1" dirty="0">
                <a:latin typeface="Garamond" panose="02020404030301010803" pitchFamily="18" charset="0"/>
              </a:rPr>
              <a:t>. Encuentre las coordenadas polares de este punto.</a:t>
            </a:r>
          </a:p>
        </p:txBody>
      </p:sp>
      <p:pic>
        <p:nvPicPr>
          <p:cNvPr id="7" name="6 Imagen" descr="11888015_602680843206856_7118840919432798035_n.jpg">
            <a:extLst>
              <a:ext uri="{FF2B5EF4-FFF2-40B4-BE49-F238E27FC236}">
                <a16:creationId xmlns:a16="http://schemas.microsoft.com/office/drawing/2014/main" xmlns="" id="{B3137FF4-5D3A-F44D-9829-E03B9165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508500"/>
            <a:ext cx="3360738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AAB79E1-44B7-E945-B685-682002C84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0B3B3206-A361-2D49-ACDB-649791CF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Corresponde a un sistema de coordenadas utilizado en navegación. </a:t>
            </a:r>
          </a:p>
          <a:p>
            <a:pPr algn="just"/>
            <a:r>
              <a:rPr lang="es-ES" dirty="0"/>
              <a:t>Está compuesta de círculos concéntricos que representan distancias o velocidades y radios espaciados de diez en diez grados que representan rumbos o demarcaciones, según el caso.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1632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Resultado de imagen para rosa de maniobras cinematica">
            <a:extLst>
              <a:ext uri="{FF2B5EF4-FFF2-40B4-BE49-F238E27FC236}">
                <a16:creationId xmlns:a16="http://schemas.microsoft.com/office/drawing/2014/main" xmlns="" id="{D74F7E2C-8003-AC4E-9EC6-6F07F829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4200" y="698500"/>
            <a:ext cx="5435600" cy="546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5456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E5F7973-C37E-1E4E-9C49-9B6EFEB2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Maniobras. Ejemplo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A2229B0-E8A7-6943-A6EB-F79DCE8C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/>
              <a:t>En el plano cartesiano, un buque parte de la posición inicial P(-3,-3) [MN] y llega al punto de coordenadas Q(-1,6) [MN]  en 1[h]. </a:t>
            </a:r>
            <a:endParaRPr lang="es-CL" sz="2400" dirty="0"/>
          </a:p>
          <a:p>
            <a:pPr lvl="0" algn="just"/>
            <a:r>
              <a:rPr lang="es-ES" sz="2400" dirty="0"/>
              <a:t>Dibuje ambas posiciones en la Rosa de maniobras, usando una escala adecuada. Trace los vectores de posición y el desplazamiento del buque.</a:t>
            </a:r>
          </a:p>
          <a:p>
            <a:pPr algn="just"/>
            <a:r>
              <a:rPr lang="es-ES" sz="2400" dirty="0"/>
              <a:t>Escriba en notación de navegación, la distancia que recorre el buque desde el punto P al punto Q, con su respectivo rumbo. Exprese aproximando a la décima.</a:t>
            </a:r>
            <a:endParaRPr lang="es-CL" sz="2400" dirty="0"/>
          </a:p>
          <a:p>
            <a:pPr lvl="0"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495149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1998FC3E-5B8F-E141-AB28-F133F6AB2E42}"/>
              </a:ext>
            </a:extLst>
          </p:cNvPr>
          <p:cNvSpPr txBox="1"/>
          <p:nvPr/>
        </p:nvSpPr>
        <p:spPr>
          <a:xfrm>
            <a:off x="457200" y="199542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3B4E4857-3F66-4D4C-94DA-A89615807B8F}"/>
              </a:ext>
            </a:extLst>
          </p:cNvPr>
          <p:cNvSpPr txBox="1"/>
          <p:nvPr/>
        </p:nvSpPr>
        <p:spPr>
          <a:xfrm>
            <a:off x="323528" y="3701772"/>
            <a:ext cx="46686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xmlns="" id="{DCFE2EA4-D3A1-D847-925D-A3AC3E4C67DC}"/>
              </a:ext>
            </a:extLst>
          </p:cNvPr>
          <p:cNvGrpSpPr/>
          <p:nvPr/>
        </p:nvGrpSpPr>
        <p:grpSpPr>
          <a:xfrm>
            <a:off x="5193867" y="3933056"/>
            <a:ext cx="3587968" cy="1512168"/>
            <a:chOff x="6096600" y="3645024"/>
            <a:chExt cx="5400000" cy="2016224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xmlns="" id="{8604473E-1611-7F43-BCDC-3C2EA4001B08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8" name="Gráfico 7" descr="Coche">
              <a:extLst>
                <a:ext uri="{FF2B5EF4-FFF2-40B4-BE49-F238E27FC236}">
                  <a16:creationId xmlns:a16="http://schemas.microsoft.com/office/drawing/2014/main" xmlns="" id="{93B653C6-A723-EA44-BC7E-F50C12D70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xmlns="" id="{07FC0630-B0DE-8248-92B9-C0F80B51D7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xmlns="" id="{4A8E9914-5DCA-A94A-AF40-597F1F791AAC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727070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>
            <a:extLst>
              <a:ext uri="{FF2B5EF4-FFF2-40B4-BE49-F238E27FC236}">
                <a16:creationId xmlns:a16="http://schemas.microsoft.com/office/drawing/2014/main" xmlns="" id="{402D68E1-D617-1A4E-8BF0-1360D7A2B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09663"/>
          </a:xfrm>
        </p:spPr>
        <p:txBody>
          <a:bodyPr/>
          <a:lstStyle/>
          <a:p>
            <a:pPr eaLnBrk="1" hangingPunct="1"/>
            <a:r>
              <a:rPr lang="es-MX" altLang="es-CL" b="1" i="1" dirty="0"/>
              <a:t>5. MAGNITUDES FÍSICAS</a:t>
            </a:r>
            <a:endParaRPr lang="es-MX" altLang="es-CL" dirty="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xmlns="" id="{65105BCF-81C5-0745-BDE0-730051C8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xmlns="" id="{69D244EC-A9E7-9741-8B28-E3022C21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113" y="1535113"/>
            <a:ext cx="1936751" cy="80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xmlns="" id="{03F71001-AD58-C649-B59F-280F00446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01700"/>
            <a:ext cx="8353425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escalares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son caracterizadas a través de una cantidad (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módulo)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longitud 5 [m], masa 70 [kg], tiempo 60 [s], etc.</a:t>
            </a:r>
            <a:endParaRPr lang="es-MX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vectoriales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se caracterizan por tener tres cantidades asociadas,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módulo, dirección y sentido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velocidad 20 [km/h] en dirección norte, posición 3 [m]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aceleración 9.8 [m/s</a:t>
            </a:r>
            <a:r>
              <a:rPr lang="es-CL" altLang="es-CL" sz="2800" baseline="30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ĵ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etc.</a:t>
            </a:r>
            <a:endParaRPr lang="es-CL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>
            <a:extLst>
              <a:ext uri="{FF2B5EF4-FFF2-40B4-BE49-F238E27FC236}">
                <a16:creationId xmlns:a16="http://schemas.microsoft.com/office/drawing/2014/main" xmlns="" id="{A7ACB358-F1B5-8A4D-9112-0D37CECA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6.Suma de vectores a lo largo de la misma recta.</a:t>
            </a:r>
            <a:endParaRPr lang="es-MX" dirty="0"/>
          </a:p>
        </p:txBody>
      </p:sp>
      <p:sp>
        <p:nvSpPr>
          <p:cNvPr id="19458" name="5 Rectángulo">
            <a:extLst>
              <a:ext uri="{FF2B5EF4-FFF2-40B4-BE49-F238E27FC236}">
                <a16:creationId xmlns:a16="http://schemas.microsoft.com/office/drawing/2014/main" xmlns="" id="{D9237319-BA9B-EC4C-9231-612197C6E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628775"/>
            <a:ext cx="8064500" cy="466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Para sumar escalares se usa la aritmética simple: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Aritmética simple se usa para sumar vectores si tienen la misma dirección.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Ejemplo: Una persona camina 8 km al este en un día, y 6 km al este al día siguiente.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es el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Pero; una persona camina 10.0 km hacia el este y 5.0 km al norte – no es en la misma recta-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será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>
            <a:extLst>
              <a:ext uri="{FF2B5EF4-FFF2-40B4-BE49-F238E27FC236}">
                <a16:creationId xmlns:a16="http://schemas.microsoft.com/office/drawing/2014/main" xmlns="" id="{56706CEE-4B89-7043-AEDA-AD8436BD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7.Suma de vectores</a:t>
            </a:r>
            <a:endParaRPr lang="es-MX" altLang="es-CL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En un diagrama, trace uno de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sz="2400" dirty="0">
                    <a:latin typeface="Garamond" panose="02020404030301010803" pitchFamily="18" charset="0"/>
                  </a:rPr>
                  <a:t/>
                </a:r>
                <a:r>
                  <a:rPr lang="es-MX" altLang="es-CL" sz="2000" b="1" dirty="0">
                    <a:latin typeface="Garamond" panose="02020404030301010803" pitchFamily="18" charset="0"/>
                  </a:rPr>
                  <a:t>a escala.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Trace el segundo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s-MX" altLang="es-CL" sz="2000" b="1" dirty="0">
                    <a:latin typeface="Garamond" panose="02020404030301010803" pitchFamily="18" charset="0"/>
                  </a:rPr>
                  <a:t> a escala, </a:t>
                </a:r>
                <a:r>
                  <a:rPr lang="es-MX" altLang="es-CL" sz="2000" dirty="0">
                    <a:latin typeface="Garamond" panose="02020404030301010803" pitchFamily="18" charset="0"/>
                  </a:rPr>
                  <a:t>el origen de este vector, coincide con el final del primer vector.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La flecha que se traza desde la origen del primer vector hasta el final  del segundo representa la suma.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MX" altLang="es-CL" sz="2800" dirty="0"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52C87D2-6C58-B24E-AF9E-56ADAF8B36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blipFill>
                <a:blip r:embed="rId2"/>
                <a:stretch>
                  <a:fillRect l="-847" r="-10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xmlns="" id="{3288A0E8-38A6-D740-887F-A37926BE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8.Suma de vectores: método polígono</a:t>
            </a:r>
            <a:endParaRPr lang="es-MX" dirty="0"/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xmlns="" id="{3D39E492-5213-1B47-AE6D-AC506E9C9F58}"/>
              </a:ext>
            </a:extLst>
          </p:cNvPr>
          <p:cNvCxnSpPr/>
          <p:nvPr/>
        </p:nvCxnSpPr>
        <p:spPr>
          <a:xfrm>
            <a:off x="1908175" y="429260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xmlns="" id="{BA6B2FBF-F262-EE48-ABD5-45AD8863EC22}"/>
              </a:ext>
            </a:extLst>
          </p:cNvPr>
          <p:cNvCxnSpPr/>
          <p:nvPr/>
        </p:nvCxnSpPr>
        <p:spPr>
          <a:xfrm flipV="1">
            <a:off x="5580063" y="1773238"/>
            <a:ext cx="1655762" cy="25193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>
            <a:extLst>
              <a:ext uri="{FF2B5EF4-FFF2-40B4-BE49-F238E27FC236}">
                <a16:creationId xmlns:a16="http://schemas.microsoft.com/office/drawing/2014/main" xmlns="" id="{C15EAB63-F002-5E44-9962-EA6729315BBF}"/>
              </a:ext>
            </a:extLst>
          </p:cNvPr>
          <p:cNvCxnSpPr/>
          <p:nvPr/>
        </p:nvCxnSpPr>
        <p:spPr>
          <a:xfrm flipV="1">
            <a:off x="1908175" y="1773238"/>
            <a:ext cx="5256213" cy="25193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/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AFD78A43-6425-1A49-A413-CFC77D4EC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190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/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3BCDCD0-1576-054F-887F-9B2BFB0ED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/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BAF9271-9357-4147-A273-4DCCED68F8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xmlns="" id="{0F95DAD3-C068-1847-9314-82E56A7C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9.Suma de vectores: método paralelogramo</a:t>
            </a:r>
            <a:endParaRPr lang="es-MX" dirty="0"/>
          </a:p>
        </p:txBody>
      </p:sp>
      <p:sp>
        <p:nvSpPr>
          <p:cNvPr id="22530" name="3 Rectángulo">
            <a:extLst>
              <a:ext uri="{FF2B5EF4-FFF2-40B4-BE49-F238E27FC236}">
                <a16:creationId xmlns:a16="http://schemas.microsoft.com/office/drawing/2014/main" xmlns="" id="{DC76F468-5DBA-0F4D-9050-14E9703E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Un segundo método para sumar dos vectores es el método del paralelogramo. Se trazan los dos vectores desde un origen común y se forma un paralelogramo de lados A y B.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vector resultante o suma es: la diagonal del paralelogramo.</a:t>
            </a: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xmlns="" id="{3B02D7BE-5D07-C944-8EF1-0FE5AF5DC35C}"/>
              </a:ext>
            </a:extLst>
          </p:cNvPr>
          <p:cNvCxnSpPr/>
          <p:nvPr/>
        </p:nvCxnSpPr>
        <p:spPr>
          <a:xfrm>
            <a:off x="1908175" y="603885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xmlns="" id="{CEDDBBD5-496A-C343-9952-69F00C125C60}"/>
              </a:ext>
            </a:extLst>
          </p:cNvPr>
          <p:cNvCxnSpPr/>
          <p:nvPr/>
        </p:nvCxnSpPr>
        <p:spPr>
          <a:xfrm flipV="1">
            <a:off x="1908175" y="3500438"/>
            <a:ext cx="1655763" cy="252095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xmlns="" id="{4BAC8469-6AF8-D449-B610-FF2090D67769}"/>
              </a:ext>
            </a:extLst>
          </p:cNvPr>
          <p:cNvCxnSpPr/>
          <p:nvPr/>
        </p:nvCxnSpPr>
        <p:spPr>
          <a:xfrm flipV="1">
            <a:off x="1908175" y="3517900"/>
            <a:ext cx="5256213" cy="25209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>
            <a:extLst>
              <a:ext uri="{FF2B5EF4-FFF2-40B4-BE49-F238E27FC236}">
                <a16:creationId xmlns:a16="http://schemas.microsoft.com/office/drawing/2014/main" xmlns="" id="{F08D9912-A072-3A4B-96D9-59DC09E36DA8}"/>
              </a:ext>
            </a:extLst>
          </p:cNvPr>
          <p:cNvCxnSpPr/>
          <p:nvPr/>
        </p:nvCxnSpPr>
        <p:spPr>
          <a:xfrm>
            <a:off x="2843213" y="3500438"/>
            <a:ext cx="4608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>
            <a:extLst>
              <a:ext uri="{FF2B5EF4-FFF2-40B4-BE49-F238E27FC236}">
                <a16:creationId xmlns:a16="http://schemas.microsoft.com/office/drawing/2014/main" xmlns="" id="{A8812A76-3DD7-E443-9506-D170FDD01F0E}"/>
              </a:ext>
            </a:extLst>
          </p:cNvPr>
          <p:cNvCxnSpPr/>
          <p:nvPr/>
        </p:nvCxnSpPr>
        <p:spPr>
          <a:xfrm flipV="1">
            <a:off x="5148263" y="3068638"/>
            <a:ext cx="2376487" cy="36004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/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E02A0734-03F7-194D-8CB9-DE3C038688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/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A84D5631-403E-9246-828B-878560A86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/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D480956E-8716-DA44-9F07-CEFBF43A5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C1C2C5-E687-9049-B7CC-E76A8B40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xmlns="" id="{761C357A-BCFB-A44D-BF8A-AC72D94E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997" y="1628800"/>
            <a:ext cx="8578006" cy="2910394"/>
          </a:xfrm>
        </p:spPr>
      </p:pic>
    </p:spTree>
    <p:extLst>
      <p:ext uri="{BB962C8B-B14F-4D97-AF65-F5344CB8AC3E}">
        <p14:creationId xmlns:p14="http://schemas.microsoft.com/office/powerpoint/2010/main" xmlns="" val="389114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0F3647A-31C1-6E40-8A3C-EEEF38EA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 descr="Texto, Carta&#10;&#10;Descripción generada automáticamente">
            <a:extLst>
              <a:ext uri="{FF2B5EF4-FFF2-40B4-BE49-F238E27FC236}">
                <a16:creationId xmlns:a16="http://schemas.microsoft.com/office/drawing/2014/main" xmlns="" id="{556AB6C7-1D03-8944-9E27-CBD1AC0D1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496" y="1484784"/>
            <a:ext cx="8642349" cy="2753102"/>
          </a:xfrm>
        </p:spPr>
      </p:pic>
    </p:spTree>
    <p:extLst>
      <p:ext uri="{BB962C8B-B14F-4D97-AF65-F5344CB8AC3E}">
        <p14:creationId xmlns:p14="http://schemas.microsoft.com/office/powerpoint/2010/main" xmlns="" val="261190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>
            <a:extLst>
              <a:ext uri="{FF2B5EF4-FFF2-40B4-BE49-F238E27FC236}">
                <a16:creationId xmlns:a16="http://schemas.microsoft.com/office/drawing/2014/main" xmlns="" id="{93BF75D9-6310-874B-A1DD-78A196755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13.Suma de vectores: resta de vectores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xmlns="" id="{64AF6DC5-505F-694E-A6F9-714E57EE5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55733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Vector </a:t>
            </a:r>
            <a:r>
              <a:rPr lang="es-MX" altLang="es-CL" sz="2000" b="1">
                <a:latin typeface="Garamond" panose="02020404030301010803" pitchFamily="18" charset="0"/>
              </a:rPr>
              <a:t>V y vector </a:t>
            </a:r>
            <a:r>
              <a:rPr lang="es-MX" altLang="es-CL" sz="2000">
                <a:latin typeface="Garamond" panose="02020404030301010803" pitchFamily="18" charset="0"/>
              </a:rPr>
              <a:t>–</a:t>
            </a:r>
            <a:r>
              <a:rPr lang="es-MX" altLang="es-CL" sz="2000" b="1">
                <a:latin typeface="Garamond" panose="02020404030301010803" pitchFamily="18" charset="0"/>
              </a:rPr>
              <a:t>V </a:t>
            </a:r>
            <a:r>
              <a:rPr lang="es-MX" altLang="es-CL" sz="2000">
                <a:latin typeface="Garamond" panose="02020404030301010803" pitchFamily="18" charset="0"/>
              </a:rPr>
              <a:t>La misma magnitud, la dirección –opuesta.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 b="1">
                <a:latin typeface="Garamond" panose="02020404030301010803" pitchFamily="18" charset="0"/>
              </a:rPr>
              <a:t>A – B = A + (-B)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xmlns="" id="{DA54555E-DD3C-2247-947A-789393EE6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74" t="10114"/>
          <a:stretch>
            <a:fillRect/>
          </a:stretch>
        </p:blipFill>
        <p:spPr bwMode="auto">
          <a:xfrm>
            <a:off x="2916238" y="2060575"/>
            <a:ext cx="49164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>
            <a:extLst>
              <a:ext uri="{FF2B5EF4-FFF2-40B4-BE49-F238E27FC236}">
                <a16:creationId xmlns:a16="http://schemas.microsoft.com/office/drawing/2014/main" xmlns="" id="{302AF01F-E97E-3C40-A0D8-DE95C754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14. PROBLEMA</a:t>
            </a:r>
            <a:endParaRPr lang="es-MX" altLang="es-CL" dirty="0"/>
          </a:p>
        </p:txBody>
      </p:sp>
      <p:sp>
        <p:nvSpPr>
          <p:cNvPr id="26626" name="3 Rectángulo">
            <a:extLst>
              <a:ext uri="{FF2B5EF4-FFF2-40B4-BE49-F238E27FC236}">
                <a16:creationId xmlns:a16="http://schemas.microsoft.com/office/drawing/2014/main" xmlns="" id="{03AE21A0-AB9F-E842-8B2F-CF224CAFD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4572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Observa el dibujo: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Indica el origen y el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extremo (cola)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 de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los vectores.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1. Calcula el módulo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2. ¿Cuáles tienen la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misma dirección?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xmlns="" id="{F2AEE645-D2CF-9742-ACC3-14E79D538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412875"/>
            <a:ext cx="539115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xmlns="" id="{F4BCDF7F-6477-DF4E-BA97-F983FC20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15. Vector unitario 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Un vector unitario se define como aquel cuya magnitud es la unidad y se escribe con un acento circunflejo sobre la letra que lo representa, por ejemplo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es-MX" altLang="es-CL" dirty="0"/>
                  <a:t>; dado que al vector unitario siempre se le toma como una cantidad sin dimensiones; se tiene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s-MX" alt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es-ES" altLang="es-CL" b="0" i="1" smtClean="0">
                        <a:latin typeface="Cambria Math" panose="02040503050406030204" pitchFamily="18" charset="0"/>
                      </a:rPr>
                      <m:t>=1.</m:t>
                    </m:r>
                  </m:oMath>
                </a14:m>
                <a:r>
                  <a:rPr lang="es-MX" altLang="es-CL" dirty="0"/>
                  <a:t/>
                </a:r>
              </a:p>
            </p:txBody>
          </p:sp>
        </mc:Choice>
        <mc:Fallback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86F9883A-2130-02FD-F35A-E5AAFA17A0E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l="-1852" r="-1852" b="-13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>
            <a:extLst>
              <a:ext uri="{FF2B5EF4-FFF2-40B4-BE49-F238E27FC236}">
                <a16:creationId xmlns:a16="http://schemas.microsoft.com/office/drawing/2014/main" xmlns="" id="{68FB5736-6867-2943-B3AA-7AC3D720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15. </a:t>
            </a:r>
            <a:r>
              <a:rPr lang="es-MX" altLang="es-CL" b="1" dirty="0"/>
              <a:t>Vector Unitario </a:t>
            </a:r>
            <a:endParaRPr lang="es-MX" altLang="es-CL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Si por ejemplo, se escoge un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s-MX" alt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altLang="es-CL" dirty="0"/>
                  <a:t> unitario en la misma dirección de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dirty="0"/>
                  <a:t> se puede escribir:</a:t>
                </a:r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sSub>
                        <m:sSub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d>
                        </m:den>
                      </m:f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:endParaRPr lang="es-MX" altLang="es-CL" dirty="0"/>
              </a:p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endParaRPr lang="es-MX" altLang="es-CL" dirty="0"/>
              </a:p>
            </p:txBody>
          </p:sp>
        </mc:Choice>
        <mc:Fallback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FE661DC-BD32-624E-8E24-AEB3220C09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b="-125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xmlns="" id="{520B58E7-05CC-7E44-9DCB-55EFB8436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997200"/>
            <a:ext cx="28194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1 Título">
            <a:extLst>
              <a:ext uri="{FF2B5EF4-FFF2-40B4-BE49-F238E27FC236}">
                <a16:creationId xmlns:a16="http://schemas.microsoft.com/office/drawing/2014/main" xmlns="" id="{C9943E07-021F-9642-9BB4-F69C315B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16. </a:t>
            </a:r>
            <a:r>
              <a:rPr lang="es-MX" altLang="es-CL" b="1" dirty="0"/>
              <a:t>Vectores Unitarios base </a:t>
            </a:r>
            <a:endParaRPr lang="es-MX" altLang="es-CL" dirty="0"/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xmlns="" id="{E98269F7-90FC-A549-8095-99EE90D2C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Un conjunto de vectores unitarios de gran utilidad pueden asociarse con un sistema de coordenadas rectangulares. Se les define en las direcciones de los ejes x, y, z, respectivamente;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En otras palabras, la dirección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 cada uno de ellos está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determinada por la dirección de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incremento de la coordenada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rectangular correspondiente.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>
            <a:extLst>
              <a:ext uri="{FF2B5EF4-FFF2-40B4-BE49-F238E27FC236}">
                <a16:creationId xmlns:a16="http://schemas.microsoft.com/office/drawing/2014/main" xmlns="" id="{FB7124FF-0581-5142-8B07-DAEBADB1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18. </a:t>
            </a:r>
            <a:r>
              <a:rPr lang="es-MX" altLang="es-CL" b="1" dirty="0"/>
              <a:t>Método analítico para la suma de vectores.</a:t>
            </a:r>
            <a:endParaRPr lang="es-MX" altLang="es-CL" dirty="0"/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xmlns="" id="{575C6954-7230-5542-ACC9-82D11F9F4A30}"/>
              </a:ext>
            </a:extLst>
          </p:cNvPr>
          <p:cNvCxnSpPr/>
          <p:nvPr/>
        </p:nvCxnSpPr>
        <p:spPr>
          <a:xfrm flipV="1">
            <a:off x="1763713" y="1844675"/>
            <a:ext cx="0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xmlns="" id="{D5D43693-25AD-B246-AAC3-6D24653EC422}"/>
              </a:ext>
            </a:extLst>
          </p:cNvPr>
          <p:cNvCxnSpPr/>
          <p:nvPr/>
        </p:nvCxnSpPr>
        <p:spPr>
          <a:xfrm>
            <a:off x="1331913" y="5084763"/>
            <a:ext cx="5472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xmlns="" id="{87D01E63-A93B-A94C-A7E6-D18F589C97D6}"/>
              </a:ext>
            </a:extLst>
          </p:cNvPr>
          <p:cNvCxnSpPr/>
          <p:nvPr/>
        </p:nvCxnSpPr>
        <p:spPr>
          <a:xfrm flipV="1">
            <a:off x="1763713" y="4149725"/>
            <a:ext cx="2879725" cy="9350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xmlns="" id="{B16DC616-C68A-5D4B-B482-A73BA8770197}"/>
              </a:ext>
            </a:extLst>
          </p:cNvPr>
          <p:cNvCxnSpPr/>
          <p:nvPr/>
        </p:nvCxnSpPr>
        <p:spPr>
          <a:xfrm flipV="1">
            <a:off x="4643438" y="2420938"/>
            <a:ext cx="649287" cy="172878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>
            <a:extLst>
              <a:ext uri="{FF2B5EF4-FFF2-40B4-BE49-F238E27FC236}">
                <a16:creationId xmlns:a16="http://schemas.microsoft.com/office/drawing/2014/main" xmlns="" id="{8D42ECFB-AC6C-F442-AD79-A60FD6867320}"/>
              </a:ext>
            </a:extLst>
          </p:cNvPr>
          <p:cNvCxnSpPr/>
          <p:nvPr/>
        </p:nvCxnSpPr>
        <p:spPr>
          <a:xfrm flipV="1">
            <a:off x="1763713" y="2492375"/>
            <a:ext cx="34559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>
            <a:extLst>
              <a:ext uri="{FF2B5EF4-FFF2-40B4-BE49-F238E27FC236}">
                <a16:creationId xmlns:a16="http://schemas.microsoft.com/office/drawing/2014/main" xmlns="" id="{6D794FE1-78AD-8D41-AEF9-C26962550D9B}"/>
              </a:ext>
            </a:extLst>
          </p:cNvPr>
          <p:cNvCxnSpPr/>
          <p:nvPr/>
        </p:nvCxnSpPr>
        <p:spPr>
          <a:xfrm>
            <a:off x="4632325" y="4149725"/>
            <a:ext cx="0" cy="10795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xmlns="" id="{9AB1321D-A584-714F-96FB-94FE8DA47045}"/>
              </a:ext>
            </a:extLst>
          </p:cNvPr>
          <p:cNvCxnSpPr/>
          <p:nvPr/>
        </p:nvCxnSpPr>
        <p:spPr>
          <a:xfrm>
            <a:off x="5292725" y="2420938"/>
            <a:ext cx="0" cy="280828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>
            <a:extLst>
              <a:ext uri="{FF2B5EF4-FFF2-40B4-BE49-F238E27FC236}">
                <a16:creationId xmlns:a16="http://schemas.microsoft.com/office/drawing/2014/main" xmlns="" id="{155A56FB-1299-484E-8A11-67D99C6E1768}"/>
              </a:ext>
            </a:extLst>
          </p:cNvPr>
          <p:cNvCxnSpPr/>
          <p:nvPr/>
        </p:nvCxnSpPr>
        <p:spPr>
          <a:xfrm flipV="1">
            <a:off x="1476375" y="4149725"/>
            <a:ext cx="40322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xmlns="" id="{EA10BBAA-B8B1-DA47-9EF0-1C3A1BBD0D1C}"/>
              </a:ext>
            </a:extLst>
          </p:cNvPr>
          <p:cNvCxnSpPr/>
          <p:nvPr/>
        </p:nvCxnSpPr>
        <p:spPr>
          <a:xfrm>
            <a:off x="1547813" y="2492375"/>
            <a:ext cx="38163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>
            <a:extLst>
              <a:ext uri="{FF2B5EF4-FFF2-40B4-BE49-F238E27FC236}">
                <a16:creationId xmlns:a16="http://schemas.microsoft.com/office/drawing/2014/main" xmlns="" id="{7009C0CB-58AE-4645-883B-2F0EFC02202E}"/>
              </a:ext>
            </a:extLst>
          </p:cNvPr>
          <p:cNvCxnSpPr/>
          <p:nvPr/>
        </p:nvCxnSpPr>
        <p:spPr>
          <a:xfrm>
            <a:off x="1763713" y="5084763"/>
            <a:ext cx="2879725" cy="0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>
            <a:extLst>
              <a:ext uri="{FF2B5EF4-FFF2-40B4-BE49-F238E27FC236}">
                <a16:creationId xmlns:a16="http://schemas.microsoft.com/office/drawing/2014/main" xmlns="" id="{13546EB2-A326-7346-8730-42EEE1265A47}"/>
              </a:ext>
            </a:extLst>
          </p:cNvPr>
          <p:cNvCxnSpPr/>
          <p:nvPr/>
        </p:nvCxnSpPr>
        <p:spPr>
          <a:xfrm flipV="1">
            <a:off x="4643438" y="4149725"/>
            <a:ext cx="0" cy="935038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>
            <a:extLst>
              <a:ext uri="{FF2B5EF4-FFF2-40B4-BE49-F238E27FC236}">
                <a16:creationId xmlns:a16="http://schemas.microsoft.com/office/drawing/2014/main" xmlns="" id="{B0BA00B4-C04B-8246-BAF4-97B6BB4A8198}"/>
              </a:ext>
            </a:extLst>
          </p:cNvPr>
          <p:cNvCxnSpPr/>
          <p:nvPr/>
        </p:nvCxnSpPr>
        <p:spPr>
          <a:xfrm>
            <a:off x="4643438" y="4149725"/>
            <a:ext cx="6143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>
            <a:extLst>
              <a:ext uri="{FF2B5EF4-FFF2-40B4-BE49-F238E27FC236}">
                <a16:creationId xmlns:a16="http://schemas.microsoft.com/office/drawing/2014/main" xmlns="" id="{E830C19A-8A15-A042-90DA-417713398CC8}"/>
              </a:ext>
            </a:extLst>
          </p:cNvPr>
          <p:cNvCxnSpPr/>
          <p:nvPr/>
        </p:nvCxnSpPr>
        <p:spPr>
          <a:xfrm flipV="1">
            <a:off x="5292725" y="2492375"/>
            <a:ext cx="0" cy="165735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 de flecha">
            <a:extLst>
              <a:ext uri="{FF2B5EF4-FFF2-40B4-BE49-F238E27FC236}">
                <a16:creationId xmlns:a16="http://schemas.microsoft.com/office/drawing/2014/main" xmlns="" id="{F0F96736-C4E0-2343-8DD9-09B5D34DD4E7}"/>
              </a:ext>
            </a:extLst>
          </p:cNvPr>
          <p:cNvCxnSpPr/>
          <p:nvPr/>
        </p:nvCxnSpPr>
        <p:spPr>
          <a:xfrm>
            <a:off x="1763713" y="5084763"/>
            <a:ext cx="35290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recto de flecha">
            <a:extLst>
              <a:ext uri="{FF2B5EF4-FFF2-40B4-BE49-F238E27FC236}">
                <a16:creationId xmlns:a16="http://schemas.microsoft.com/office/drawing/2014/main" xmlns="" id="{840AF19B-6665-454B-B63B-A747C1B60F24}"/>
              </a:ext>
            </a:extLst>
          </p:cNvPr>
          <p:cNvCxnSpPr/>
          <p:nvPr/>
        </p:nvCxnSpPr>
        <p:spPr>
          <a:xfrm flipH="1" flipV="1">
            <a:off x="1763713" y="2492375"/>
            <a:ext cx="142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>
            <a:extLst>
              <a:ext uri="{FF2B5EF4-FFF2-40B4-BE49-F238E27FC236}">
                <a16:creationId xmlns:a16="http://schemas.microsoft.com/office/drawing/2014/main" xmlns="" id="{8CF90F46-E437-6C48-BD9C-8BF7E16C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675" y="1773238"/>
            <a:ext cx="30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47" name="46 CuadroTexto">
            <a:extLst>
              <a:ext uri="{FF2B5EF4-FFF2-40B4-BE49-F238E27FC236}">
                <a16:creationId xmlns:a16="http://schemas.microsoft.com/office/drawing/2014/main" xmlns="" id="{06B63C95-1071-1447-9666-652F7941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84763"/>
            <a:ext cx="30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48" name="47 CuadroTexto">
            <a:extLst>
              <a:ext uri="{FF2B5EF4-FFF2-40B4-BE49-F238E27FC236}">
                <a16:creationId xmlns:a16="http://schemas.microsoft.com/office/drawing/2014/main" xmlns="" id="{41E8F208-420D-0143-9A69-7664E703A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22116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49" name="48 CuadroTexto">
            <a:extLst>
              <a:ext uri="{FF2B5EF4-FFF2-40B4-BE49-F238E27FC236}">
                <a16:creationId xmlns:a16="http://schemas.microsoft.com/office/drawing/2014/main" xmlns="" id="{B6DBC8A4-BA14-B941-A24D-F053201C8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0847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0" name="49 CuadroTexto">
            <a:extLst>
              <a:ext uri="{FF2B5EF4-FFF2-40B4-BE49-F238E27FC236}">
                <a16:creationId xmlns:a16="http://schemas.microsoft.com/office/drawing/2014/main" xmlns="" id="{238B50B4-25BC-864F-BD1D-4F7289B48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50" y="4437063"/>
            <a:ext cx="41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xmlns="" id="{DCEAF96D-CC9B-5747-86E2-2274C640B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1310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2" name="51 CuadroTexto">
            <a:extLst>
              <a:ext uri="{FF2B5EF4-FFF2-40B4-BE49-F238E27FC236}">
                <a16:creationId xmlns:a16="http://schemas.microsoft.com/office/drawing/2014/main" xmlns="" id="{1B19E5EA-F079-8142-A4B7-251383E72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4076700"/>
            <a:ext cx="41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3" name="52 CuadroTexto">
            <a:extLst>
              <a:ext uri="{FF2B5EF4-FFF2-40B4-BE49-F238E27FC236}">
                <a16:creationId xmlns:a16="http://schemas.microsoft.com/office/drawing/2014/main" xmlns="" id="{CB2F98BF-EDD8-8D40-ACD6-8F7E399FF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3644900"/>
            <a:ext cx="415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4" name="53 CuadroTexto">
            <a:extLst>
              <a:ext uri="{FF2B5EF4-FFF2-40B4-BE49-F238E27FC236}">
                <a16:creationId xmlns:a16="http://schemas.microsoft.com/office/drawing/2014/main" xmlns="" id="{7CA0363D-6E10-3B45-9AF3-825223D01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27501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R</a:t>
            </a:r>
          </a:p>
        </p:txBody>
      </p:sp>
      <p:sp>
        <p:nvSpPr>
          <p:cNvPr id="56" name="55 CuadroTexto">
            <a:extLst>
              <a:ext uri="{FF2B5EF4-FFF2-40B4-BE49-F238E27FC236}">
                <a16:creationId xmlns:a16="http://schemas.microsoft.com/office/drawing/2014/main" xmlns="" id="{1DD3DF55-C805-704A-99B9-E7E3776C4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075238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7" name="56 CuadroTexto">
            <a:extLst>
              <a:ext uri="{FF2B5EF4-FFF2-40B4-BE49-F238E27FC236}">
                <a16:creationId xmlns:a16="http://schemas.microsoft.com/office/drawing/2014/main" xmlns="" id="{62A720B9-2A8E-E943-8768-605180D9B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357563"/>
            <a:ext cx="427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>
            <a:extLst>
              <a:ext uri="{FF2B5EF4-FFF2-40B4-BE49-F238E27FC236}">
                <a16:creationId xmlns:a16="http://schemas.microsoft.com/office/drawing/2014/main" xmlns="" id="{D15798C7-DEF6-7747-A36D-B13CC401D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67138"/>
            <a:ext cx="4772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1 Título">
            <a:extLst>
              <a:ext uri="{FF2B5EF4-FFF2-40B4-BE49-F238E27FC236}">
                <a16:creationId xmlns:a16="http://schemas.microsoft.com/office/drawing/2014/main" xmlns="" id="{B629A673-1650-884B-8AB0-5980EFB7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33795" name="2 Marcador de contenido">
            <a:extLst>
              <a:ext uri="{FF2B5EF4-FFF2-40B4-BE49-F238E27FC236}">
                <a16:creationId xmlns:a16="http://schemas.microsoft.com/office/drawing/2014/main" xmlns="" id="{4FCA7842-1761-3F4C-A7B0-07698FAF8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295275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Dados los puntos en el plano </a:t>
            </a:r>
            <a:r>
              <a:rPr lang="es-MX" altLang="es-CL" sz="2400" b="1" dirty="0"/>
              <a:t>a(5,-3) y b (-2,6)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1. Sume analíticamente.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2.Sume geométricamente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 dirty="0"/>
              <a:t>3. calcule analíticamente 4</a:t>
            </a:r>
            <a:r>
              <a:rPr lang="es-MX" altLang="es-CL" sz="2400" b="1" dirty="0"/>
              <a:t>a-</a:t>
            </a:r>
            <a:r>
              <a:rPr lang="es-MX" altLang="es-CL" sz="2400" dirty="0"/>
              <a:t>7</a:t>
            </a:r>
            <a:r>
              <a:rPr lang="es-MX" altLang="es-CL" sz="2400" b="1" dirty="0"/>
              <a:t>b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/>
              <a:t>Expresa el vector </a:t>
            </a:r>
            <a:r>
              <a:rPr lang="es-MX" altLang="es-CL" sz="2400" b="1" dirty="0"/>
              <a:t>x como combinación </a:t>
            </a:r>
            <a:r>
              <a:rPr lang="es-MX" altLang="es-CL" sz="2400" dirty="0"/>
              <a:t>lineal de </a:t>
            </a:r>
            <a:r>
              <a:rPr lang="es-MX" altLang="es-CL" sz="2400" b="1" dirty="0"/>
              <a:t>a y b.</a:t>
            </a:r>
            <a:endParaRPr lang="es-MX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>
            <a:extLst>
              <a:ext uri="{FF2B5EF4-FFF2-40B4-BE49-F238E27FC236}">
                <a16:creationId xmlns:a16="http://schemas.microsoft.com/office/drawing/2014/main" xmlns="" id="{08ADA5E7-E6F3-074C-8022-3239144D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xmlns="" id="{AEE9DF91-3AC4-AC4C-886D-4ADF62CD4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268413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Una persona camina 22.0 [km] en dirección norte, y a continuación camina con una dirección de 60° al sur del este otros 47.0 km. ¿A qué distancia habrá llegado desde donde empezó?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 dirty="0">
                <a:latin typeface="Garamond" panose="02020404030301010803" pitchFamily="18" charset="0"/>
              </a:rPr>
              <a:t>Un viaje en aeroplano implica tres etapas y dos escalas. La primera etapa es en dirección este durante 620 [km]; la segunda etapa es en dirección sureste (45°) durante 440 [km]; y tercera es en dirección 53° al sur del oeste durante 550 [km]. ¿Cuál es el desplazamiento total del aeroplano?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>
            <a:extLst>
              <a:ext uri="{FF2B5EF4-FFF2-40B4-BE49-F238E27FC236}">
                <a16:creationId xmlns:a16="http://schemas.microsoft.com/office/drawing/2014/main" xmlns="" id="{54246E40-75D6-A242-8A43-6ED6F5A4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20. Propiedades de los vectores (síntesis)</a:t>
            </a:r>
            <a:endParaRPr lang="es-MX" altLang="es-CL" dirty="0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xmlns="" id="{1B0FC077-4A96-2C44-A6A7-1E29AFB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7438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96B5C33-7F87-0C44-D3A2-0822E28C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21. VECTORES EN 3D</a:t>
            </a:r>
            <a:endParaRPr lang="es-CL" dirty="0"/>
          </a:p>
        </p:txBody>
      </p:sp>
      <p:pic>
        <p:nvPicPr>
          <p:cNvPr id="5" name="Imagen 4" descr="Gráfico, Gráfico radial&#10;&#10;Descripción generada automáticamente">
            <a:extLst>
              <a:ext uri="{FF2B5EF4-FFF2-40B4-BE49-F238E27FC236}">
                <a16:creationId xmlns:a16="http://schemas.microsoft.com/office/drawing/2014/main" xmlns="" id="{E9582BBB-978D-ED57-330B-4244DBAF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52736"/>
            <a:ext cx="3505200" cy="3187700"/>
          </a:xfrm>
          <a:prstGeom prst="rect">
            <a:avLst/>
          </a:prstGeom>
        </p:spPr>
      </p:pic>
      <p:pic>
        <p:nvPicPr>
          <p:cNvPr id="7" name="Imagen 6" descr="Gráfico, Gráfico radial&#10;&#10;Descripción generada automáticamente">
            <a:extLst>
              <a:ext uri="{FF2B5EF4-FFF2-40B4-BE49-F238E27FC236}">
                <a16:creationId xmlns:a16="http://schemas.microsoft.com/office/drawing/2014/main" xmlns="" id="{5F230847-CD33-FF7B-A281-277B97523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00" y="4138464"/>
            <a:ext cx="3194564" cy="2719536"/>
          </a:xfrm>
          <a:prstGeom prst="rect">
            <a:avLst/>
          </a:prstGeom>
        </p:spPr>
      </p:pic>
      <p:pic>
        <p:nvPicPr>
          <p:cNvPr id="9" name="Imagen 8" descr="Gráfico, Gráfico de líneas&#10;&#10;Descripción generada automáticamente">
            <a:extLst>
              <a:ext uri="{FF2B5EF4-FFF2-40B4-BE49-F238E27FC236}">
                <a16:creationId xmlns:a16="http://schemas.microsoft.com/office/drawing/2014/main" xmlns="" id="{2363DE75-5E2F-DB1A-90A7-C7AB9AE5F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271191"/>
            <a:ext cx="2776601" cy="2661865"/>
          </a:xfrm>
          <a:prstGeom prst="rect">
            <a:avLst/>
          </a:prstGeom>
        </p:spPr>
      </p:pic>
      <p:pic>
        <p:nvPicPr>
          <p:cNvPr id="11" name="Imagen 10" descr="Gráfico, Gráfico radial&#10;&#10;Descripción generada automáticamente">
            <a:extLst>
              <a:ext uri="{FF2B5EF4-FFF2-40B4-BE49-F238E27FC236}">
                <a16:creationId xmlns:a16="http://schemas.microsoft.com/office/drawing/2014/main" xmlns="" id="{15031C98-B3A7-05C8-95C6-559EE3A87F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39163" y="3933056"/>
            <a:ext cx="3052001" cy="249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317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84F11C9-68F9-C92E-2DE7-DFF28B65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2800" b="1" i="1" dirty="0"/>
              <a:t>21. VECTOR DEFINIDO EN TERMINOS DE SU MAGNITUD Y DOS PUNTOS SOBRE SU LÍNEA DE ACCIÓN.</a:t>
            </a:r>
            <a:endParaRPr lang="es-CL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</p:spPr>
            <p:txBody>
              <a:bodyPr/>
              <a:lstStyle/>
              <a:p>
                <a:pPr algn="just"/>
                <a:r>
                  <a:rPr lang="es-CL" sz="2800" dirty="0"/>
                  <a:t>En muchas aplicaciones la dirección de un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/>
                  <a:t> está definido por las coordenadas de dos puntos P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(x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) y P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 (x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) cualquiera, localizadas sobre su línea de acción.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40B0C291-5A5C-F1EF-6313-23C412A794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  <a:blipFill>
                <a:blip r:embed="rId2"/>
                <a:stretch>
                  <a:fillRect l="-1387" t="-6623" r="-1541" b="-59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xmlns="" id="{1A317AC9-8DDB-F76E-EE35-3911023C4AC2}"/>
              </a:ext>
            </a:extLst>
          </p:cNvPr>
          <p:cNvCxnSpPr>
            <a:cxnSpLocks/>
          </p:cNvCxnSpPr>
          <p:nvPr/>
        </p:nvCxnSpPr>
        <p:spPr>
          <a:xfrm>
            <a:off x="2555776" y="5373216"/>
            <a:ext cx="4608512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xmlns="" id="{4F04DE29-C679-64C0-24F5-2A8DFBDF70CE}"/>
              </a:ext>
            </a:extLst>
          </p:cNvPr>
          <p:cNvCxnSpPr/>
          <p:nvPr/>
        </p:nvCxnSpPr>
        <p:spPr>
          <a:xfrm flipH="1">
            <a:off x="1187624" y="5229200"/>
            <a:ext cx="2232248" cy="11521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xmlns="" id="{A116B69B-5E5F-6904-5D06-55694E85199D}"/>
              </a:ext>
            </a:extLst>
          </p:cNvPr>
          <p:cNvCxnSpPr/>
          <p:nvPr/>
        </p:nvCxnSpPr>
        <p:spPr>
          <a:xfrm flipV="1">
            <a:off x="3131840" y="3501008"/>
            <a:ext cx="0" cy="1908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xmlns="" id="{7DBE21BD-24F0-3A2E-1912-C41186477B15}"/>
              </a:ext>
            </a:extLst>
          </p:cNvPr>
          <p:cNvCxnSpPr>
            <a:cxnSpLocks/>
          </p:cNvCxnSpPr>
          <p:nvPr/>
        </p:nvCxnSpPr>
        <p:spPr>
          <a:xfrm>
            <a:off x="2915816" y="4437112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xmlns="" id="{DA23D6E8-48AB-C7C8-B694-40DFFC394898}"/>
              </a:ext>
            </a:extLst>
          </p:cNvPr>
          <p:cNvCxnSpPr/>
          <p:nvPr/>
        </p:nvCxnSpPr>
        <p:spPr>
          <a:xfrm flipH="1">
            <a:off x="1547664" y="4365104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xmlns="" id="{C27A09E6-CABF-8FD3-1F44-15C4DD539528}"/>
              </a:ext>
            </a:extLst>
          </p:cNvPr>
          <p:cNvCxnSpPr/>
          <p:nvPr/>
        </p:nvCxnSpPr>
        <p:spPr>
          <a:xfrm flipH="1">
            <a:off x="3779912" y="4365104"/>
            <a:ext cx="1728192" cy="86409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xmlns="" id="{65323FC0-2DF9-4D64-820F-5DBA5BFB0BFF}"/>
              </a:ext>
            </a:extLst>
          </p:cNvPr>
          <p:cNvCxnSpPr>
            <a:cxnSpLocks/>
          </p:cNvCxnSpPr>
          <p:nvPr/>
        </p:nvCxnSpPr>
        <p:spPr>
          <a:xfrm>
            <a:off x="1547664" y="5157192"/>
            <a:ext cx="3096344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xmlns="" id="{91DD26F6-50DE-1619-A2B7-A8E5420B46D2}"/>
              </a:ext>
            </a:extLst>
          </p:cNvPr>
          <p:cNvCxnSpPr>
            <a:cxnSpLocks/>
          </p:cNvCxnSpPr>
          <p:nvPr/>
        </p:nvCxnSpPr>
        <p:spPr>
          <a:xfrm>
            <a:off x="1583668" y="6093296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xmlns="" id="{0FBF6C56-2AE2-26FE-DE73-B1FFA1C7DA5F}"/>
              </a:ext>
            </a:extLst>
          </p:cNvPr>
          <p:cNvCxnSpPr/>
          <p:nvPr/>
        </p:nvCxnSpPr>
        <p:spPr>
          <a:xfrm flipH="1">
            <a:off x="3779912" y="5301208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xmlns="" id="{BF3600BB-A47D-27EE-D0F5-97BB8414CC7F}"/>
              </a:ext>
            </a:extLst>
          </p:cNvPr>
          <p:cNvCxnSpPr/>
          <p:nvPr/>
        </p:nvCxnSpPr>
        <p:spPr>
          <a:xfrm>
            <a:off x="5364088" y="4110534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xmlns="" id="{F0153A88-A9B6-8A56-3936-BD50845BCF8D}"/>
              </a:ext>
            </a:extLst>
          </p:cNvPr>
          <p:cNvCxnSpPr/>
          <p:nvPr/>
        </p:nvCxnSpPr>
        <p:spPr>
          <a:xfrm>
            <a:off x="1763688" y="4606950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xmlns="" id="{4E13A050-4108-EB04-C628-CAD23F8193CF}"/>
              </a:ext>
            </a:extLst>
          </p:cNvPr>
          <p:cNvCxnSpPr/>
          <p:nvPr/>
        </p:nvCxnSpPr>
        <p:spPr>
          <a:xfrm>
            <a:off x="3923928" y="4726682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xmlns="" id="{7301C030-338D-FD42-B380-94671A438F59}"/>
              </a:ext>
            </a:extLst>
          </p:cNvPr>
          <p:cNvCxnSpPr>
            <a:cxnSpLocks/>
          </p:cNvCxnSpPr>
          <p:nvPr/>
        </p:nvCxnSpPr>
        <p:spPr>
          <a:xfrm>
            <a:off x="3158843" y="4455114"/>
            <a:ext cx="747083" cy="16381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/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F323F2B-8A9C-94C3-6503-C6E7CA9D6A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/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7CAB699E-10FB-1854-B60D-EA62522989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blipFill>
                <a:blip r:embed="rId4"/>
                <a:stretch>
                  <a:fillRect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/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</m:oMath>
                  </m:oMathPara>
                </a14:m>
                <a:endParaRPr lang="es-CL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6DA9B9A2-9C7A-862B-7CDD-B270DEE39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xmlns="" id="{446AA8B0-F63B-9A80-65ED-F853FCCC15E1}"/>
              </a:ext>
            </a:extLst>
          </p:cNvPr>
          <p:cNvCxnSpPr>
            <a:cxnSpLocks/>
          </p:cNvCxnSpPr>
          <p:nvPr/>
        </p:nvCxnSpPr>
        <p:spPr>
          <a:xfrm>
            <a:off x="3167605" y="4444840"/>
            <a:ext cx="117013" cy="26875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/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851C4A30-ED2C-9C8E-A829-E03915E90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xmlns="" id="{C4BFE46F-92F7-967F-DDA4-7C606201E727}"/>
              </a:ext>
            </a:extLst>
          </p:cNvPr>
          <p:cNvCxnSpPr/>
          <p:nvPr/>
        </p:nvCxnSpPr>
        <p:spPr>
          <a:xfrm flipH="1" flipV="1">
            <a:off x="3131840" y="4455114"/>
            <a:ext cx="0" cy="91810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xmlns="" id="{37D75246-C482-060A-90D3-C58D31CE2BB3}"/>
              </a:ext>
            </a:extLst>
          </p:cNvPr>
          <p:cNvCxnSpPr/>
          <p:nvPr/>
        </p:nvCxnSpPr>
        <p:spPr>
          <a:xfrm>
            <a:off x="3095836" y="5373216"/>
            <a:ext cx="784197" cy="72008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/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39A4DC6-25D5-F9C2-C4E9-B78052C1E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/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DD1AD92-F1CA-B0F0-4FF3-8FB8E718B5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blipFill>
                <a:blip r:embed="rId8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/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B09B818-7F63-2D3F-E469-65ACFD813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Elipse 41">
            <a:extLst>
              <a:ext uri="{FF2B5EF4-FFF2-40B4-BE49-F238E27FC236}">
                <a16:creationId xmlns:a16="http://schemas.microsoft.com/office/drawing/2014/main" xmlns="" id="{BFCDD0C5-4058-C5AB-1903-D562B3D78567}"/>
              </a:ext>
            </a:extLst>
          </p:cNvPr>
          <p:cNvSpPr/>
          <p:nvPr/>
        </p:nvSpPr>
        <p:spPr>
          <a:xfrm>
            <a:off x="3131840" y="4401112"/>
            <a:ext cx="36000" cy="36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/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F1CFB46-2BFE-00C2-37FA-7CAF618CA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Elipse 43">
            <a:extLst>
              <a:ext uri="{FF2B5EF4-FFF2-40B4-BE49-F238E27FC236}">
                <a16:creationId xmlns:a16="http://schemas.microsoft.com/office/drawing/2014/main" xmlns="" id="{0DCBF1C1-F0A2-57FB-E8E4-F3CE03F6A270}"/>
              </a:ext>
            </a:extLst>
          </p:cNvPr>
          <p:cNvSpPr/>
          <p:nvPr/>
        </p:nvSpPr>
        <p:spPr>
          <a:xfrm>
            <a:off x="3923928" y="6057296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/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84D78D15-6299-51AE-19E1-A9240A7C7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/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DDC2717-D613-FEEF-5B70-44978A213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xmlns="" id="{928A2FBC-8A20-5386-588B-763294FECE74}"/>
              </a:ext>
            </a:extLst>
          </p:cNvPr>
          <p:cNvCxnSpPr>
            <a:cxnSpLocks/>
          </p:cNvCxnSpPr>
          <p:nvPr/>
        </p:nvCxnSpPr>
        <p:spPr>
          <a:xfrm>
            <a:off x="3154343" y="4443522"/>
            <a:ext cx="747083" cy="163818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/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0F2FFA38-2419-A79D-E549-BE5EAF404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9534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 animBg="1"/>
      <p:bldP spid="30" grpId="0" animBg="1"/>
      <p:bldP spid="31" grpId="0" animBg="1"/>
      <p:bldP spid="31" grpId="1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1" animBg="1"/>
      <p:bldP spid="48" grpId="0" animBg="1"/>
      <p:bldP spid="4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>
            <a:extLst>
              <a:ext uri="{FF2B5EF4-FFF2-40B4-BE49-F238E27FC236}">
                <a16:creationId xmlns:a16="http://schemas.microsoft.com/office/drawing/2014/main" xmlns="" id="{91CF6E45-CEA4-1944-88D0-41D83BD9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xmlns="" id="{5A6D923D-2327-FF4A-81B4-219962C2B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825" y="1484313"/>
            <a:ext cx="8531225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>
            <a:extLst>
              <a:ext uri="{FF2B5EF4-FFF2-40B4-BE49-F238E27FC236}">
                <a16:creationId xmlns:a16="http://schemas.microsoft.com/office/drawing/2014/main" xmlns="" id="{C59B4902-1BE7-D045-8EF6-2E579C70F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pic>
        <p:nvPicPr>
          <p:cNvPr id="27651" name="Picture 2">
            <a:extLst>
              <a:ext uri="{FF2B5EF4-FFF2-40B4-BE49-F238E27FC236}">
                <a16:creationId xmlns:a16="http://schemas.microsoft.com/office/drawing/2014/main" xmlns="" id="{ECAC391B-C330-5948-B42C-802E0EFFB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725" y="1916113"/>
            <a:ext cx="82629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>
            <a:extLst>
              <a:ext uri="{FF2B5EF4-FFF2-40B4-BE49-F238E27FC236}">
                <a16:creationId xmlns:a16="http://schemas.microsoft.com/office/drawing/2014/main" xmlns="" id="{F3286FE9-6858-DE4B-8003-B2E7857A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sp>
        <p:nvSpPr>
          <p:cNvPr id="28675" name="2 Marcador de contenido">
            <a:extLst>
              <a:ext uri="{FF2B5EF4-FFF2-40B4-BE49-F238E27FC236}">
                <a16:creationId xmlns:a16="http://schemas.microsoft.com/office/drawing/2014/main" xmlns="" id="{9F075615-0A79-C146-A3E6-BFD249FFF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>
                <a:latin typeface="Garamond" panose="02020404030301010803" pitchFamily="18" charset="0"/>
              </a:rPr>
              <a:t>En la figura se muestra que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forma ángulos específicos con cada uno de los ejes; estos ángulos, </a:t>
            </a:r>
            <a:r>
              <a:rPr lang="el-GR" altLang="es-CL">
                <a:latin typeface="Garamond" panose="02020404030301010803" pitchFamily="18" charset="0"/>
              </a:rPr>
              <a:t>α</a:t>
            </a:r>
            <a:r>
              <a:rPr lang="es-MX" altLang="es-CL">
                <a:latin typeface="Garamond" panose="02020404030301010803" pitchFamily="18" charset="0"/>
              </a:rPr>
              <a:t>, </a:t>
            </a:r>
            <a:r>
              <a:rPr lang="el-GR" altLang="es-CL">
                <a:latin typeface="Garamond" panose="02020404030301010803" pitchFamily="18" charset="0"/>
              </a:rPr>
              <a:t>β</a:t>
            </a:r>
            <a:r>
              <a:rPr lang="es-MX" altLang="es-CL">
                <a:latin typeface="Garamond" panose="02020404030301010803" pitchFamily="18" charset="0"/>
              </a:rPr>
              <a:t> y </a:t>
            </a:r>
            <a:r>
              <a:rPr lang="el-GR" altLang="es-CL">
                <a:latin typeface="Garamond" panose="02020404030301010803" pitchFamily="18" charset="0"/>
              </a:rPr>
              <a:t>γ</a:t>
            </a:r>
            <a:r>
              <a:rPr lang="es-MX" altLang="es-CL">
                <a:latin typeface="Garamond" panose="02020404030301010803" pitchFamily="18" charset="0"/>
              </a:rPr>
              <a:t>, reciben el nombre de ángulos directores de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y se miden a partir de la dirección positiva de cada uno de los ejes.</a:t>
            </a:r>
          </a:p>
          <a:p>
            <a:pPr algn="just"/>
            <a:endParaRPr lang="es-MX" altLang="es-CL" b="1">
              <a:latin typeface="Garamond" panose="02020404030301010803" pitchFamily="18" charset="0"/>
            </a:endParaRP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xmlns="" id="{4714B666-2CB3-C64D-9F9D-A55B87829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2675" y="4076700"/>
            <a:ext cx="73056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>
            <a:extLst>
              <a:ext uri="{FF2B5EF4-FFF2-40B4-BE49-F238E27FC236}">
                <a16:creationId xmlns:a16="http://schemas.microsoft.com/office/drawing/2014/main" xmlns="" id="{732240BB-4872-DF40-87E2-F5FD3A68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1747" name="2 Marcador de contenido">
            <a:extLst>
              <a:ext uri="{FF2B5EF4-FFF2-40B4-BE49-F238E27FC236}">
                <a16:creationId xmlns:a16="http://schemas.microsoft.com/office/drawing/2014/main" xmlns="" id="{C198FCD3-569C-694A-8390-D62261CFE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interpretación simple del producto escalar: </a:t>
            </a:r>
          </a:p>
          <a:p>
            <a:endParaRPr lang="es-MX" altLang="es-CL" dirty="0"/>
          </a:p>
          <a:p>
            <a:endParaRPr lang="es-MX" altLang="es-CL" dirty="0"/>
          </a:p>
          <a:p>
            <a:endParaRPr lang="es-MX" altLang="es-CL" dirty="0"/>
          </a:p>
          <a:p>
            <a:r>
              <a:rPr lang="es-MX" altLang="es-CL" dirty="0">
                <a:latin typeface="Garamond" panose="02020404030301010803" pitchFamily="18" charset="0"/>
              </a:rPr>
              <a:t>(Bcos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)A:“La componente de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dirección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” (Acos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)B = “la componente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en la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endParaRPr lang="es-MX" altLang="es-CL" dirty="0">
              <a:latin typeface="Garamond" panose="02020404030301010803" pitchFamily="18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xmlns="" id="{B2229D8B-F0CC-A443-8D94-D41836E7A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1213" y="2205038"/>
            <a:ext cx="7834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>
            <a:extLst>
              <a:ext uri="{FF2B5EF4-FFF2-40B4-BE49-F238E27FC236}">
                <a16:creationId xmlns:a16="http://schemas.microsoft.com/office/drawing/2014/main" xmlns="" id="{82092561-DA93-0C47-8A4F-06BDE6676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27. Producto Cruz o Vectorial</a:t>
            </a:r>
            <a:endParaRPr lang="es-MX" altLang="es-CL" dirty="0"/>
          </a:p>
        </p:txBody>
      </p:sp>
      <p:sp>
        <p:nvSpPr>
          <p:cNvPr id="36867" name="2 Marcador de contenido">
            <a:extLst>
              <a:ext uri="{FF2B5EF4-FFF2-40B4-BE49-F238E27FC236}">
                <a16:creationId xmlns:a16="http://schemas.microsoft.com/office/drawing/2014/main" xmlns="" id="{0052AD1B-B6EA-394A-A482-F4CDD0239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>
                <a:latin typeface="Garamond" panose="02020404030301010803" pitchFamily="18" charset="0"/>
              </a:rPr>
              <a:t>Si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y </a:t>
            </a:r>
            <a:r>
              <a:rPr lang="es-MX" altLang="es-CL" b="1">
                <a:latin typeface="Garamond" panose="02020404030301010803" pitchFamily="18" charset="0"/>
              </a:rPr>
              <a:t>B </a:t>
            </a:r>
            <a:r>
              <a:rPr lang="es-MX" altLang="es-CL">
                <a:latin typeface="Garamond" panose="02020404030301010803" pitchFamily="18" charset="0"/>
              </a:rPr>
              <a:t>son paralelos, se desprende que el producto cruz entre ellos es cero, y recíprocamente en particular.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>
            <a:extLst>
              <a:ext uri="{FF2B5EF4-FFF2-40B4-BE49-F238E27FC236}">
                <a16:creationId xmlns:a16="http://schemas.microsoft.com/office/drawing/2014/main" xmlns="" id="{1EFE9742-5100-6042-9864-92D96CA7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28. Bibliografía</a:t>
            </a:r>
            <a:endParaRPr lang="es-MX" altLang="es-CL" dirty="0"/>
          </a:p>
        </p:txBody>
      </p:sp>
      <p:sp>
        <p:nvSpPr>
          <p:cNvPr id="35842" name="2 Marcador de contenido">
            <a:extLst>
              <a:ext uri="{FF2B5EF4-FFF2-40B4-BE49-F238E27FC236}">
                <a16:creationId xmlns:a16="http://schemas.microsoft.com/office/drawing/2014/main" xmlns="" id="{A657A367-7E6D-B24B-BFD4-9E4750E3E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Murray R. Spiegel, “Análisis Vectorial”, Editorial Mc Graw-Hill,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Resnick-Halliday-Kramer, “Física” Parte I. Cuarta Edición. CECSA. México.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Sears-Zemansky, “Física Universitaria”. Tomo I. Novena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Serway – </a:t>
            </a:r>
            <a:r>
              <a:rPr lang="es-ES_tradnl" altLang="es-CL" sz="1800" dirty="0" err="1">
                <a:latin typeface="Garamond" panose="02020404030301010803" pitchFamily="18" charset="0"/>
              </a:rPr>
              <a:t>Faughn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“Física”. Editorial Prentice Hall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Tippens, “Física, Conceptos y Aplicaciones”, Editorial Mc Graw Hill, 2001.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Alvarenga Beatriz, “Física General”, Editorial </a:t>
            </a:r>
            <a:r>
              <a:rPr lang="es-ES_tradnl" altLang="es-CL" sz="1800" dirty="0" err="1">
                <a:latin typeface="Garamond" panose="02020404030301010803" pitchFamily="18" charset="0"/>
              </a:rPr>
              <a:t>Harla</a:t>
            </a:r>
            <a:r>
              <a:rPr lang="es-ES_tradnl" altLang="es-CL" sz="1800" dirty="0">
                <a:latin typeface="Garamond" panose="02020404030301010803" pitchFamily="18" charset="0"/>
              </a:rPr>
              <a:t>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Hecht</a:t>
            </a:r>
            <a:r>
              <a:rPr lang="es-ES_tradnl" altLang="es-CL" sz="1800" dirty="0">
                <a:latin typeface="Garamond" panose="02020404030301010803" pitchFamily="18" charset="0"/>
              </a:rPr>
              <a:t> Eugene, “Física 1”, Editorial Thomson, Segunda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Jones&amp;Childers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 Contemporánea”, Editorial Mc Graw Hill, 2001.</a:t>
            </a:r>
          </a:p>
          <a:p>
            <a:pPr marL="357188" lvl="3" algn="just">
              <a:lnSpc>
                <a:spcPct val="150000"/>
              </a:lnSpc>
            </a:pPr>
            <a:r>
              <a:rPr lang="es-MX" altLang="es-CL" sz="1800" dirty="0">
                <a:latin typeface="Garamond" panose="02020404030301010803" pitchFamily="18" charset="0"/>
              </a:rPr>
              <a:t>www.dfa.uv.cl/~</a:t>
            </a:r>
            <a:r>
              <a:rPr lang="es-MX" altLang="es-CL" sz="1800" b="1" dirty="0">
                <a:latin typeface="Garamond" panose="02020404030301010803" pitchFamily="18" charset="0"/>
              </a:rPr>
              <a:t>jura</a:t>
            </a:r>
            <a:r>
              <a:rPr lang="es-MX" altLang="es-CL" sz="1800" dirty="0">
                <a:latin typeface="Garamond" panose="02020404030301010803" pitchFamily="18" charset="0"/>
              </a:rPr>
              <a:t>/Fisica_I/semana_II_2.pdf</a:t>
            </a:r>
          </a:p>
          <a:p>
            <a:pPr>
              <a:buFont typeface="Arial" panose="020B0604020202020204" pitchFamily="34" charset="0"/>
              <a:buNone/>
            </a:pPr>
            <a:r>
              <a:rPr lang="es-MX" altLang="es-CL" dirty="0"/>
              <a:t/>
            </a:r>
            <a:br>
              <a:rPr lang="es-MX" altLang="es-CL" dirty="0"/>
            </a:br>
            <a:endParaRPr lang="es-MX" altLang="es-CL" sz="1600" dirty="0"/>
          </a:p>
          <a:p>
            <a:endParaRPr lang="es-MX" altLang="es-C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5676</TotalTime>
  <Words>1383</Words>
  <Application>Microsoft Macintosh PowerPoint</Application>
  <PresentationFormat>Presentación en pantalla (4:3)</PresentationFormat>
  <Paragraphs>132</Paragraphs>
  <Slides>44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5" baseType="lpstr">
      <vt:lpstr>Tema de Office</vt:lpstr>
      <vt:lpstr>I UNIDAD:  Magnitudes escalares y vectoriales</vt:lpstr>
      <vt:lpstr>1. Sistemas coordenados</vt:lpstr>
      <vt:lpstr>2. Coordenadas Polares</vt:lpstr>
      <vt:lpstr>3. Ejemplo</vt:lpstr>
      <vt:lpstr>4. Rosa de Maniobras</vt:lpstr>
      <vt:lpstr>Diapositiva 6</vt:lpstr>
      <vt:lpstr>4. Rosa de Maniobras. Ejemplo</vt:lpstr>
      <vt:lpstr>Diapositiva 8</vt:lpstr>
      <vt:lpstr>5. MAGNITUDES FÍSICAS</vt:lpstr>
      <vt:lpstr>Diapositiva 10</vt:lpstr>
      <vt:lpstr>6.Suma de vectores a lo largo de la misma recta.</vt:lpstr>
      <vt:lpstr>7.Suma de vectores</vt:lpstr>
      <vt:lpstr>8.Suma de vectores: método polígono</vt:lpstr>
      <vt:lpstr>9.Suma de vectores: método paralelogramo</vt:lpstr>
      <vt:lpstr>10. Ejemplos</vt:lpstr>
      <vt:lpstr>10. Ejemplos</vt:lpstr>
      <vt:lpstr>Diapositiva 17</vt:lpstr>
      <vt:lpstr>Diapositiva 18</vt:lpstr>
      <vt:lpstr>13.Suma de vectores: resta de vectores</vt:lpstr>
      <vt:lpstr>14. PROBLEMA</vt:lpstr>
      <vt:lpstr>15. Vector unitario </vt:lpstr>
      <vt:lpstr>15. Vector Unitario </vt:lpstr>
      <vt:lpstr>16. Vectores Unitarios base </vt:lpstr>
      <vt:lpstr>Diapositiva 24</vt:lpstr>
      <vt:lpstr>18. Método analítico para la suma de vectores.</vt:lpstr>
      <vt:lpstr>19. PROBLEMA</vt:lpstr>
      <vt:lpstr>19. PROBLEMA</vt:lpstr>
      <vt:lpstr>20. Propiedades de los vectores (síntesis)</vt:lpstr>
      <vt:lpstr>21. VECTORES EN 3D</vt:lpstr>
      <vt:lpstr>21. VECTOR DEFINIDO EN TERMINOS DE SU MAGNITUD Y DOS PUNTOS SOBRE SU LÍNEA DE ACCIÓN.</vt:lpstr>
      <vt:lpstr>Diapositiva 31</vt:lpstr>
      <vt:lpstr>23. Componentes rectangulares de un vector.</vt:lpstr>
      <vt:lpstr>Diapositiva 33</vt:lpstr>
      <vt:lpstr>24. Ángulos y Cosenos directores</vt:lpstr>
      <vt:lpstr>24. Ángulos y Cosenos directores</vt:lpstr>
      <vt:lpstr>Diapositiva 36</vt:lpstr>
      <vt:lpstr>Diapositiva 37</vt:lpstr>
      <vt:lpstr>25. Producto Punto o Escalar</vt:lpstr>
      <vt:lpstr>Diapositiva 39</vt:lpstr>
      <vt:lpstr>Diapositiva 40</vt:lpstr>
      <vt:lpstr>Diapositiva 41</vt:lpstr>
      <vt:lpstr>Diapositiva 42</vt:lpstr>
      <vt:lpstr>27. Producto Cruz o Vectorial</vt:lpstr>
      <vt:lpstr>28. Bibliografía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MAGNITUDES FÍSICAS</dc:title>
  <dc:creator>Keno</dc:creator>
  <cp:lastModifiedBy>cadete</cp:lastModifiedBy>
  <cp:revision>165</cp:revision>
  <dcterms:created xsi:type="dcterms:W3CDTF">2015-08-16T19:54:03Z</dcterms:created>
  <dcterms:modified xsi:type="dcterms:W3CDTF">2025-02-12T07:09:16Z</dcterms:modified>
</cp:coreProperties>
</file>