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9" r:id="rId1"/>
  </p:sldMasterIdLst>
  <p:notesMasterIdLst>
    <p:notesMasterId r:id="rId28"/>
  </p:notesMasterIdLst>
  <p:sldIdLst>
    <p:sldId id="256" r:id="rId2"/>
    <p:sldId id="257" r:id="rId3"/>
    <p:sldId id="1011" r:id="rId4"/>
    <p:sldId id="1012" r:id="rId5"/>
    <p:sldId id="1013" r:id="rId6"/>
    <p:sldId id="1014" r:id="rId7"/>
    <p:sldId id="1015" r:id="rId8"/>
    <p:sldId id="1007" r:id="rId9"/>
    <p:sldId id="1008" r:id="rId10"/>
    <p:sldId id="1016" r:id="rId11"/>
    <p:sldId id="1021" r:id="rId12"/>
    <p:sldId id="1017" r:id="rId13"/>
    <p:sldId id="1018" r:id="rId14"/>
    <p:sldId id="1019" r:id="rId15"/>
    <p:sldId id="1020" r:id="rId16"/>
    <p:sldId id="1022" r:id="rId17"/>
    <p:sldId id="1024" r:id="rId18"/>
    <p:sldId id="1025" r:id="rId19"/>
    <p:sldId id="1026" r:id="rId20"/>
    <p:sldId id="1027" r:id="rId21"/>
    <p:sldId id="1028" r:id="rId22"/>
    <p:sldId id="1029" r:id="rId23"/>
    <p:sldId id="1030" r:id="rId24"/>
    <p:sldId id="1031" r:id="rId25"/>
    <p:sldId id="1032" r:id="rId26"/>
    <p:sldId id="482" r:id="rId27"/>
  </p:sldIdLst>
  <p:sldSz cx="9144000" cy="6858000" type="screen4x3"/>
  <p:notesSz cx="6858000" cy="9077325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CCCC00"/>
    <a:srgbClr val="619C02"/>
    <a:srgbClr val="008A3E"/>
    <a:srgbClr val="AFFC24"/>
    <a:srgbClr val="99B56B"/>
    <a:srgbClr val="E22E37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Estilo claro 3 - Acento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27102A9-8310-4765-A935-A1911B00CA55}" styleName="Estilo claro 1 - Acento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7DF18680-E054-41AD-8BC1-D1AEF772440D}" styleName="Estilo medio 2 - Énfasi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B9631B5-78F2-41C9-869B-9F39066F8104}" styleName="Estilo medio 3 - Énfasis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89247" autoAdjust="0"/>
  </p:normalViewPr>
  <p:slideViewPr>
    <p:cSldViewPr>
      <p:cViewPr varScale="1">
        <p:scale>
          <a:sx n="91" d="100"/>
          <a:sy n="91" d="100"/>
        </p:scale>
        <p:origin x="475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31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57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60463" y="681038"/>
            <a:ext cx="4538662" cy="34036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11650"/>
            <a:ext cx="5486400" cy="408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368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21713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68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21713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C49C0EB4-0D88-45EA-AD03-6E339152A89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9C0EB4-0D88-45EA-AD03-6E339152A895}" type="slidenum">
              <a:rPr lang="es-ES" smtClean="0"/>
              <a:pPr>
                <a:defRPr/>
              </a:pPr>
              <a:t>23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9C0EB4-0D88-45EA-AD03-6E339152A895}" type="slidenum">
              <a:rPr lang="es-ES" smtClean="0"/>
              <a:pPr>
                <a:defRPr/>
              </a:pPr>
              <a:t>24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Triángulo rectángulo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/>
              <a:t>Haga clic para modificar el estilo de subtítulo del patrón</a:t>
            </a:r>
            <a:endParaRPr kumimoji="0" lang="en-US"/>
          </a:p>
        </p:txBody>
      </p:sp>
      <p:grpSp>
        <p:nvGrpSpPr>
          <p:cNvPr id="2" name="1 Grupo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6 Forma libre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7 Forma libre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10 Forma libre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11 Conector recto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r>
              <a:rPr lang="es-ES"/>
              <a:t>Abril 2008</a:t>
            </a:r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C0A89749-771D-4773-9046-528091631E70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7" name="6 Título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DABC050-5ECE-4420-AA49-21AC7FA4F390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7" name="6 Cheurón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7 Cheurón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C7F8E6-B13C-433A-AD0F-1BD0253ED50E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642D2A-D80B-46DB-B70F-213340C71A31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DDACC4-A0AB-4440-9320-B5E0E34F4CB4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6" name="5 Título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44E263-5F5A-4F9D-99AD-B35F163DF5F3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/>
              <a:t>Haga clic en el icono para agregar una imagen</a:t>
            </a:r>
            <a:endParaRPr kumimoji="0" lang="en-US" dirty="0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91A2BDA9-FEC8-4EE0-9243-593511C8B572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Forma libre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9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10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11 Cheurón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12 Cheurón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216814-D6F1-45F4-85F0-FC804BF91361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4AAC83C-07D6-461E-A838-00C8005EB69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Forma libre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Forma libre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13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14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  <a:p>
            <a:pPr lvl="1" eaLnBrk="1" latinLnBrk="0" hangingPunct="1"/>
            <a:r>
              <a:rPr kumimoji="0" lang="es-ES"/>
              <a:t>Segundo nivel</a:t>
            </a:r>
          </a:p>
          <a:p>
            <a:pPr lvl="2" eaLnBrk="1" latinLnBrk="0" hangingPunct="1"/>
            <a:r>
              <a:rPr kumimoji="0" lang="es-ES"/>
              <a:t>Tercer nivel</a:t>
            </a:r>
          </a:p>
          <a:p>
            <a:pPr lvl="3" eaLnBrk="1" latinLnBrk="0" hangingPunct="1"/>
            <a:r>
              <a:rPr kumimoji="0" lang="es-ES"/>
              <a:t>Cuarto nivel</a:t>
            </a:r>
          </a:p>
          <a:p>
            <a:pPr lvl="4" eaLnBrk="1" latinLnBrk="0" hangingPunct="1"/>
            <a:r>
              <a:rPr kumimoji="0" lang="es-ES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8CE0E627-7E44-4529-A67F-BA03B262E588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0" r:id="rId1"/>
    <p:sldLayoutId id="2147484111" r:id="rId2"/>
    <p:sldLayoutId id="2147484112" r:id="rId3"/>
    <p:sldLayoutId id="2147484113" r:id="rId4"/>
    <p:sldLayoutId id="2147484114" r:id="rId5"/>
    <p:sldLayoutId id="2147484115" r:id="rId6"/>
    <p:sldLayoutId id="2147484116" r:id="rId7"/>
    <p:sldLayoutId id="2147484117" r:id="rId8"/>
    <p:sldLayoutId id="2147484118" r:id="rId9"/>
    <p:sldLayoutId id="2147484119" r:id="rId10"/>
    <p:sldLayoutId id="2147484120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mailto:garcien@vtr.net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5.png"/><Relationship Id="rId4" Type="http://schemas.openxmlformats.org/officeDocument/2006/relationships/image" Target="../media/image4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7.png"/><Relationship Id="rId4" Type="http://schemas.openxmlformats.org/officeDocument/2006/relationships/image" Target="../media/image6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9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8.w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7" Type="http://schemas.openxmlformats.org/officeDocument/2006/relationships/image" Target="../media/image12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1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10.w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14.png"/><Relationship Id="rId4" Type="http://schemas.openxmlformats.org/officeDocument/2006/relationships/image" Target="../media/image13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oleObject" Target="../embeddings/oleObject8.bin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0.wmf"/><Relationship Id="rId9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38.emf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s-MX" dirty="0"/>
              <a:t>Estabilidad y Estiba</a:t>
            </a:r>
            <a:endParaRPr lang="es-ES" dirty="0"/>
          </a:p>
        </p:txBody>
      </p:sp>
      <p:sp>
        <p:nvSpPr>
          <p:cNvPr id="8196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pPr eaLnBrk="1" hangingPunct="1"/>
            <a:r>
              <a:rPr lang="es-MX" dirty="0"/>
              <a:t>Cátedra Especialidad Litoral.</a:t>
            </a:r>
          </a:p>
          <a:p>
            <a:pPr eaLnBrk="1" hangingPunct="1"/>
            <a:r>
              <a:rPr lang="es-MX" dirty="0"/>
              <a:t>CF (R) Alberto García Covacevich</a:t>
            </a:r>
          </a:p>
          <a:p>
            <a:pPr eaLnBrk="1" hangingPunct="1"/>
            <a:r>
              <a:rPr lang="es-MX" dirty="0">
                <a:hlinkClick r:id="rId2"/>
              </a:rPr>
              <a:t>garcien@vtr.net</a:t>
            </a:r>
            <a:r>
              <a:rPr lang="es-MX" dirty="0"/>
              <a:t> </a:t>
            </a:r>
          </a:p>
          <a:p>
            <a:pPr eaLnBrk="1" hangingPunct="1"/>
            <a:r>
              <a:rPr lang="es-MX" dirty="0"/>
              <a:t>9 9732 8537</a:t>
            </a:r>
          </a:p>
        </p:txBody>
      </p:sp>
      <p:sp>
        <p:nvSpPr>
          <p:cNvPr id="7170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ES" dirty="0"/>
              <a:t>Febrero 2018</a:t>
            </a:r>
          </a:p>
        </p:txBody>
      </p:sp>
      <p:sp>
        <p:nvSpPr>
          <p:cNvPr id="8203" name="AutoShape 11" descr="Resultado de imagen para escuela naval logo"/>
          <p:cNvSpPr>
            <a:spLocks noChangeAspect="1" noChangeArrowheads="1"/>
          </p:cNvSpPr>
          <p:nvPr/>
        </p:nvSpPr>
        <p:spPr bwMode="auto">
          <a:xfrm>
            <a:off x="173038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 dirty="0"/>
          </a:p>
        </p:txBody>
      </p:sp>
      <p:pic>
        <p:nvPicPr>
          <p:cNvPr id="11" name="10 Imagen" descr="FOTO_08200603071028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428604"/>
            <a:ext cx="1669097" cy="1928802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buBlip>
                <a:blip r:embed="rId2"/>
              </a:buBlip>
            </a:pPr>
            <a:r>
              <a:rPr lang="es-ES" dirty="0"/>
              <a:t>Introducción</a:t>
            </a:r>
          </a:p>
          <a:p>
            <a:pPr>
              <a:buBlip>
                <a:blip r:embed="rId2"/>
              </a:buBlip>
            </a:pPr>
            <a:r>
              <a:rPr lang="es-ES" dirty="0"/>
              <a:t>U.T.1 Fundamentos de Estabilidad</a:t>
            </a:r>
          </a:p>
          <a:p>
            <a:pPr>
              <a:buBlip>
                <a:blip r:embed="rId2"/>
              </a:buBlip>
            </a:pPr>
            <a:r>
              <a:rPr lang="es-ES" dirty="0"/>
              <a:t>U.T.2 Estabilidad Estática Transversal</a:t>
            </a:r>
          </a:p>
          <a:p>
            <a:pPr>
              <a:buBlip>
                <a:blip r:embed="rId2"/>
              </a:buBlip>
            </a:pPr>
            <a:r>
              <a:rPr lang="es-ES" dirty="0"/>
              <a:t>U.T.3 Superficie Libre y Estabilidad Dinámica</a:t>
            </a:r>
          </a:p>
          <a:p>
            <a:pPr>
              <a:buBlip>
                <a:blip r:embed="rId2"/>
              </a:buBlip>
            </a:pPr>
            <a:r>
              <a:rPr lang="es-ES" dirty="0"/>
              <a:t>U.T.4 Estabilidad Longitudinal</a:t>
            </a:r>
          </a:p>
          <a:p>
            <a:pPr>
              <a:buBlip>
                <a:blip r:embed="rId2"/>
              </a:buBlip>
            </a:pPr>
            <a:r>
              <a:rPr lang="es-ES" dirty="0"/>
              <a:t>U.T.5 Estabilidad con Averías y Varada</a:t>
            </a:r>
          </a:p>
          <a:p>
            <a:pPr>
              <a:buBlip>
                <a:blip r:embed="rId2"/>
              </a:buBlip>
            </a:pPr>
            <a:r>
              <a:rPr lang="es-ES" dirty="0"/>
              <a:t>U.T.6 Taller Interrogador</a:t>
            </a:r>
          </a:p>
          <a:p>
            <a:pPr>
              <a:buBlip>
                <a:blip r:embed="rId2"/>
              </a:buBlip>
            </a:pPr>
            <a:r>
              <a:rPr lang="es-ES" dirty="0"/>
              <a:t>U.T.7 Esfuerzo en un Buque</a:t>
            </a:r>
          </a:p>
          <a:p>
            <a:pPr eaLnBrk="1" hangingPunct="1"/>
            <a:r>
              <a:rPr lang="es-ES" dirty="0"/>
              <a:t>U.T.8 Fundamentos de Estiba</a:t>
            </a:r>
          </a:p>
          <a:p>
            <a:pPr eaLnBrk="1" hangingPunct="1"/>
            <a:r>
              <a:rPr lang="es-ES" dirty="0"/>
              <a:t>U.T.9 Planificación de Estiba</a:t>
            </a:r>
          </a:p>
        </p:txBody>
      </p:sp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ES" sz="3700" dirty="0"/>
              <a:t>Programa de Asignatura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20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20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20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2000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000" fill="hold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000" fill="hold"/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295 -0.00601 L 0.19705 -0.00601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CL" dirty="0"/>
              <a:t>Acción de colocar la carga a bordo de un buque, teniendo presente los siguientes conceptos:</a:t>
            </a:r>
          </a:p>
          <a:p>
            <a:pPr lvl="1"/>
            <a:r>
              <a:rPr lang="es-CL" dirty="0"/>
              <a:t>Carga sea transportada con un máximo de seguridad para el buque y su tripulación</a:t>
            </a:r>
          </a:p>
          <a:p>
            <a:pPr lvl="1"/>
            <a:r>
              <a:rPr lang="es-CL" dirty="0"/>
              <a:t>Ocupar el mínimo espacio posible.</a:t>
            </a:r>
          </a:p>
          <a:p>
            <a:pPr lvl="1"/>
            <a:r>
              <a:rPr lang="es-CL" dirty="0"/>
              <a:t>Evitar averías en la misma y reduciendo al mínimo las demoras en el puerto de descarga. </a:t>
            </a:r>
          </a:p>
          <a:p>
            <a:r>
              <a:rPr lang="es-CL" dirty="0"/>
              <a:t>Elementos básicos de la estiba:</a:t>
            </a:r>
          </a:p>
          <a:p>
            <a:pPr lvl="1"/>
            <a:r>
              <a:rPr lang="es-CL" dirty="0"/>
              <a:t>La seguridad </a:t>
            </a:r>
          </a:p>
          <a:p>
            <a:pPr lvl="1"/>
            <a:r>
              <a:rPr lang="es-CL" dirty="0"/>
              <a:t>La economía.</a:t>
            </a:r>
          </a:p>
          <a:p>
            <a:endParaRPr lang="es-CL" dirty="0"/>
          </a:p>
          <a:p>
            <a:endParaRPr lang="es-CL" b="1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Definición de estiba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CL" dirty="0"/>
              <a:t>Seguridad abarca tres diferente aspectos:</a:t>
            </a:r>
          </a:p>
          <a:p>
            <a:pPr lvl="1"/>
            <a:r>
              <a:rPr lang="es-CL" dirty="0"/>
              <a:t>Seguridad del buque.</a:t>
            </a:r>
          </a:p>
          <a:p>
            <a:pPr lvl="1"/>
            <a:r>
              <a:rPr lang="es-CL" dirty="0"/>
              <a:t>Integridad de las mercancías.</a:t>
            </a:r>
          </a:p>
          <a:p>
            <a:pPr lvl="1"/>
            <a:r>
              <a:rPr lang="es-CL" dirty="0"/>
              <a:t>Seguridad de la tripulación y estibadores.</a:t>
            </a:r>
          </a:p>
          <a:p>
            <a:r>
              <a:rPr lang="es-CL" dirty="0"/>
              <a:t>Seguridad del buque</a:t>
            </a:r>
          </a:p>
          <a:p>
            <a:pPr lvl="1"/>
            <a:r>
              <a:rPr lang="es-CL" dirty="0"/>
              <a:t>Estabilidad del buque</a:t>
            </a:r>
          </a:p>
          <a:p>
            <a:pPr lvl="1"/>
            <a:r>
              <a:rPr lang="es-CL" dirty="0"/>
              <a:t>Escora. (buque adrizado)</a:t>
            </a:r>
          </a:p>
          <a:p>
            <a:pPr lvl="1"/>
            <a:r>
              <a:rPr lang="es-CL" dirty="0"/>
              <a:t>Calados.</a:t>
            </a:r>
          </a:p>
          <a:p>
            <a:pPr lvl="1"/>
            <a:r>
              <a:rPr lang="es-CL" dirty="0"/>
              <a:t>Esfuerzos.</a:t>
            </a:r>
          </a:p>
          <a:p>
            <a:endParaRPr lang="es-CL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Seguridad de Estiba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s-CL" b="1" dirty="0"/>
              <a:t>Factores agresivos;</a:t>
            </a:r>
          </a:p>
          <a:p>
            <a:pPr lvl="1"/>
            <a:r>
              <a:rPr lang="es-CL" dirty="0"/>
              <a:t>Aquellos externos o internos a las mercancías que actúan de forma activa y agresiva sobre ellas como la humedad del aire, temperatura del aire, acción bioquímica o química, fuerzas mecánicas, etc.</a:t>
            </a:r>
          </a:p>
          <a:p>
            <a:r>
              <a:rPr lang="es-CL" b="1" dirty="0"/>
              <a:t>Factores opuestos; </a:t>
            </a:r>
          </a:p>
          <a:p>
            <a:pPr lvl="1"/>
            <a:r>
              <a:rPr lang="es-CL" dirty="0"/>
              <a:t>Factores que oponen resistencia a la acción agresiva del medio ambiente y las condiciones del transporte como la manipulación, el embalaje, envasados etc.</a:t>
            </a:r>
          </a:p>
          <a:p>
            <a:r>
              <a:rPr lang="es-CL" b="1" dirty="0"/>
              <a:t>Factores profilácticos.</a:t>
            </a:r>
          </a:p>
          <a:p>
            <a:pPr lvl="1"/>
            <a:r>
              <a:rPr lang="es-CL" dirty="0"/>
              <a:t>Acciones que realizan estibadores y dotación del buque para asegurar dicha integridad de la mercancía, como son la preparación de las bodegas, ventilación, segregación y trinca de la carga, etc.</a:t>
            </a:r>
          </a:p>
          <a:p>
            <a:endParaRPr lang="es-CL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Integridad de la mercadería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s-CL" dirty="0"/>
              <a:t>El planeamiento de una estiba correcta debe asegurar la correcta manipulación de la misma, la integridad física de las personas que van a intervenir en este proceso, ya sean estibadores, portuarios o dotación del buque. Esta planificación debe tener en cuenta los siguientes elementos:</a:t>
            </a:r>
          </a:p>
          <a:p>
            <a:pPr lvl="1"/>
            <a:r>
              <a:rPr lang="es-CL" b="1" dirty="0"/>
              <a:t>Circulación</a:t>
            </a:r>
            <a:r>
              <a:rPr lang="es-CL" dirty="0"/>
              <a:t>: Al estibar la carga debemos tener en cuenta la circulación de las personas por la cubierta y en el interior de la bodega.</a:t>
            </a:r>
          </a:p>
          <a:p>
            <a:pPr lvl="1"/>
            <a:r>
              <a:rPr lang="es-CL" b="1" dirty="0"/>
              <a:t>Acceso</a:t>
            </a:r>
            <a:r>
              <a:rPr lang="es-CL" dirty="0"/>
              <a:t>: Los accesos a la bodega, </a:t>
            </a:r>
            <a:r>
              <a:rPr lang="es-CL"/>
              <a:t>entrepuentes y </a:t>
            </a:r>
            <a:r>
              <a:rPr lang="es-CL" dirty="0"/>
              <a:t>a la mercancía estibada debe estar garantizada con seguridad. </a:t>
            </a:r>
          </a:p>
          <a:p>
            <a:pPr lvl="2"/>
            <a:r>
              <a:rPr lang="es-CL" dirty="0"/>
              <a:t>Deben estar planificados para poder realizar la trinca adecuada de la carga y para que durante la descarga, la misma sea accesible de la forma más cómoda posible y que su manipulación sea la correcta.</a:t>
            </a:r>
          </a:p>
          <a:p>
            <a:pPr lvl="1"/>
            <a:r>
              <a:rPr lang="es-CL" b="1" dirty="0"/>
              <a:t>Mercancías peligrosas</a:t>
            </a:r>
            <a:r>
              <a:rPr lang="es-CL" dirty="0"/>
              <a:t>: Deben estar indicadas de la forma más clara posible para asegurar que se manipularán adecuadamente en caso de ser necesario.</a:t>
            </a:r>
          </a:p>
          <a:p>
            <a:endParaRPr lang="es-CL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/>
              <a:t>Integridad de la tripulación y estibadores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s-CL" dirty="0"/>
              <a:t>La economía en la estiba se consigue teniendo en cuenta los siguientes factores:</a:t>
            </a:r>
          </a:p>
          <a:p>
            <a:pPr lvl="1"/>
            <a:r>
              <a:rPr lang="es-CL" b="1" dirty="0"/>
              <a:t>Conocimiento de los espacios de carga del buque</a:t>
            </a:r>
            <a:endParaRPr lang="es-CL" dirty="0"/>
          </a:p>
          <a:p>
            <a:pPr lvl="1"/>
            <a:r>
              <a:rPr lang="es-CL" b="1" dirty="0"/>
              <a:t>Planeamiento de la carga</a:t>
            </a:r>
          </a:p>
          <a:p>
            <a:pPr lvl="2"/>
            <a:r>
              <a:rPr lang="es-CL" dirty="0"/>
              <a:t>Antes de la carga hay que preparar el plano de estiba; cómo se va a realizar, teniendo en cuenta los puertos de carga y descarga, el tipo de mercancía, su peso y propiedades físico-químicas, el embalaje, la pérdida de estiba, etc. </a:t>
            </a:r>
          </a:p>
          <a:p>
            <a:pPr lvl="2"/>
            <a:r>
              <a:rPr lang="es-CL" dirty="0"/>
              <a:t>Muchas veces el buque no saldrá cargado como se había planeado, pues a menudo las listas de carga aumentan a última hora, o aparece una partida grande para el último puerto de descarga cuando ya están todos los planes de la bodega llenos, y se tendrá que negociar con el cargador si esa carga se coloca sobre otra que tendrá que ser descargada antes, con su consiguiente remoción y los costos involucrados.</a:t>
            </a:r>
          </a:p>
          <a:p>
            <a:pPr lvl="1"/>
            <a:r>
              <a:rPr lang="es-CL" b="1" dirty="0"/>
              <a:t>Preparación de la bodega</a:t>
            </a:r>
          </a:p>
          <a:p>
            <a:pPr lvl="2"/>
            <a:r>
              <a:rPr lang="es-CL" dirty="0"/>
              <a:t>Antes de la carga hay que preparar la bodega, teniendo en cuenta la carga a transportar y la que se transportó anteriormente. </a:t>
            </a:r>
          </a:p>
          <a:p>
            <a:pPr lvl="2"/>
            <a:r>
              <a:rPr lang="es-CL" dirty="0"/>
              <a:t>Tener preparados elementos de estiba (madera de estiba, separadores, marcas), y realizar una serie de operaciones en las bodegas (barrido, baldeo, secado, ventilación, desinfección, etc.)</a:t>
            </a:r>
          </a:p>
          <a:p>
            <a:endParaRPr lang="es-CL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Economía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s-CL" dirty="0"/>
              <a:t>Operación contraria a la Estiba</a:t>
            </a:r>
          </a:p>
          <a:p>
            <a:pPr lvl="1"/>
            <a:r>
              <a:rPr lang="es-CL" dirty="0"/>
              <a:t>La remoción de la carga y entrega al equipo de descarga para extraer del buque la mercadería previamente estibada.</a:t>
            </a:r>
          </a:p>
          <a:p>
            <a:r>
              <a:rPr lang="es-CL" dirty="0"/>
              <a:t>Carga y descarga</a:t>
            </a:r>
          </a:p>
          <a:p>
            <a:pPr lvl="1"/>
            <a:r>
              <a:rPr lang="es-CL" dirty="0"/>
              <a:t>Desde el momento que la carga queda colgada del equipo de carga, hasta que es desenganchada por los estibadores de un buque o viceversa.</a:t>
            </a:r>
          </a:p>
          <a:p>
            <a:pPr lvl="1"/>
            <a:r>
              <a:rPr lang="es-CL" dirty="0"/>
              <a:t>El proceso de carga/descarga se considera finalizado cuando la carga (mercadería) descansa en el medio de transporte y ha sido desenganchado de la grúa.</a:t>
            </a:r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Definición de Desestiba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s-CL" dirty="0"/>
              <a:t>Transporte</a:t>
            </a:r>
          </a:p>
          <a:p>
            <a:pPr lvl="1"/>
            <a:r>
              <a:rPr lang="es-CL" dirty="0"/>
              <a:t>Mover carga de un lugar a otro.</a:t>
            </a:r>
          </a:p>
          <a:p>
            <a:pPr lvl="1"/>
            <a:r>
              <a:rPr lang="es-CL" dirty="0"/>
              <a:t>Se aplica a mercaderías y a personas, incluyendo su manipulación durante el traslado desde el origen a su destino. </a:t>
            </a:r>
          </a:p>
          <a:p>
            <a:r>
              <a:rPr lang="es-CL" dirty="0"/>
              <a:t>Mercaderías</a:t>
            </a:r>
          </a:p>
          <a:p>
            <a:pPr lvl="1"/>
            <a:r>
              <a:rPr lang="es-CL" dirty="0"/>
              <a:t>Bienes muebles cuantificables que pueden ser o no ser comerciales.</a:t>
            </a:r>
          </a:p>
          <a:p>
            <a:pPr lvl="1"/>
            <a:r>
              <a:rPr lang="es-CL" dirty="0"/>
              <a:t>Se excluyen los efectos personales de los pasajeros</a:t>
            </a:r>
          </a:p>
          <a:p>
            <a:r>
              <a:rPr lang="es-CL" dirty="0"/>
              <a:t>Diferencias entre carga y estiba (definición portuaria) </a:t>
            </a:r>
          </a:p>
          <a:p>
            <a:pPr lvl="1"/>
            <a:r>
              <a:rPr lang="es-CL" b="1" dirty="0"/>
              <a:t>Carga</a:t>
            </a:r>
            <a:r>
              <a:rPr lang="es-CL" dirty="0"/>
              <a:t>; Conjunto de operaciones para trasladar las mercaderías a bordo de un buque.</a:t>
            </a:r>
          </a:p>
          <a:p>
            <a:pPr lvl="1"/>
            <a:r>
              <a:rPr lang="es-CL" b="1" dirty="0"/>
              <a:t>Estiba</a:t>
            </a:r>
            <a:r>
              <a:rPr lang="es-CL" dirty="0"/>
              <a:t>;  Conjunto de operaciones necesarias para la adecuada colocación de la mercadería a bordo de modo que no entorpezca la maniobra, no se perjudiquen ente ellas ni perjudiquen a las  demás durante el viaje.</a:t>
            </a:r>
          </a:p>
          <a:p>
            <a:pPr lvl="1"/>
            <a:endParaRPr lang="es-CL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Otros conceptos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s-CL" b="1" dirty="0"/>
              <a:t>Factor de estiba</a:t>
            </a:r>
            <a:r>
              <a:rPr lang="es-CL" dirty="0"/>
              <a:t>  o </a:t>
            </a:r>
            <a:r>
              <a:rPr lang="es-CL" b="1" dirty="0"/>
              <a:t>Coeficiente de Estiba</a:t>
            </a:r>
            <a:r>
              <a:rPr lang="es-CL" dirty="0"/>
              <a:t>:</a:t>
            </a:r>
          </a:p>
          <a:p>
            <a:pPr lvl="1"/>
            <a:r>
              <a:rPr lang="es-CL" dirty="0"/>
              <a:t>Relación entre el volumen que ocupa una carga y su peso. </a:t>
            </a:r>
          </a:p>
          <a:p>
            <a:r>
              <a:rPr lang="es-CL" dirty="0"/>
              <a:t>El factor de estiba relaciona la pérdida de espacio entre bulto y bulto; es decir, es el inverso a peso específico </a:t>
            </a:r>
          </a:p>
          <a:p>
            <a:pPr>
              <a:buNone/>
            </a:pPr>
            <a:endParaRPr lang="es-CL" dirty="0"/>
          </a:p>
          <a:p>
            <a:pPr>
              <a:buNone/>
            </a:pPr>
            <a:endParaRPr lang="es-CL" dirty="0"/>
          </a:p>
          <a:p>
            <a:pPr lvl="1"/>
            <a:endParaRPr lang="es-CL" dirty="0"/>
          </a:p>
          <a:p>
            <a:r>
              <a:rPr lang="es-CL" dirty="0"/>
              <a:t>El Fe de un producto varía en función de muchas variables. </a:t>
            </a:r>
          </a:p>
          <a:p>
            <a:pPr lvl="1"/>
            <a:r>
              <a:rPr lang="es-CL" dirty="0"/>
              <a:t>La carga de granos, está afectada su contenido de humedad, procedencia y tipo de vegetal.</a:t>
            </a:r>
          </a:p>
          <a:p>
            <a:pPr lvl="1"/>
            <a:r>
              <a:rPr lang="es-CL" dirty="0"/>
              <a:t>Los fardos y las balas (fardos de algodón o lana), de la máquina enfardadora.</a:t>
            </a:r>
          </a:p>
          <a:p>
            <a:endParaRPr lang="es-CL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Factor de Estiba</a:t>
            </a:r>
          </a:p>
        </p:txBody>
      </p:sp>
      <p:graphicFrame>
        <p:nvGraphicFramePr>
          <p:cNvPr id="1027" name="Object 3"/>
          <p:cNvGraphicFramePr>
            <a:graphicFrameLocks noChangeAspect="1"/>
          </p:cNvGraphicFramePr>
          <p:nvPr/>
        </p:nvGraphicFramePr>
        <p:xfrm>
          <a:off x="1643042" y="3000372"/>
          <a:ext cx="1785950" cy="665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Ecuación" r:id="rId3" imgW="1130040" imgH="393480" progId="Equation.3">
                  <p:embed/>
                </p:oleObj>
              </mc:Choice>
              <mc:Fallback>
                <p:oleObj name="Ecuación" r:id="rId3" imgW="1130040" imgH="393480" progId="Equation.3">
                  <p:embed/>
                  <p:pic>
                    <p:nvPicPr>
                      <p:cNvPr id="1027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43042" y="3000372"/>
                        <a:ext cx="1785950" cy="6651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57686" y="2714620"/>
            <a:ext cx="2643206" cy="1110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Ejemplo 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/>
              <a:t>Un buque tiene una capacidad de carga de 60.000 ton y un volumen disponible de 75.000 m</a:t>
            </a:r>
            <a:r>
              <a:rPr lang="es-CL" baseline="30000" dirty="0"/>
              <a:t>3</a:t>
            </a:r>
            <a:r>
              <a:rPr lang="es-CL" dirty="0"/>
              <a:t>.</a:t>
            </a:r>
          </a:p>
          <a:p>
            <a:r>
              <a:rPr lang="es-CL" dirty="0"/>
              <a:t>Se quiere cargar poroto de soya a granel con un Fe de 1,274 m</a:t>
            </a:r>
            <a:r>
              <a:rPr lang="es-CL" baseline="30000" dirty="0"/>
              <a:t>3</a:t>
            </a:r>
            <a:r>
              <a:rPr lang="es-CL" dirty="0"/>
              <a:t>/ton; es decir, que 1 tonelada de soya ocupa 1,274 m</a:t>
            </a:r>
            <a:r>
              <a:rPr lang="es-CL" baseline="30000" dirty="0"/>
              <a:t>3</a:t>
            </a:r>
            <a:r>
              <a:rPr lang="es-CL" dirty="0"/>
              <a:t>. ¿Cuántas toneladas de soya podemos cargar?</a:t>
            </a:r>
          </a:p>
        </p:txBody>
      </p:sp>
      <p:graphicFrame>
        <p:nvGraphicFramePr>
          <p:cNvPr id="25601" name="Object 1"/>
          <p:cNvGraphicFramePr>
            <a:graphicFrameLocks noChangeAspect="1"/>
          </p:cNvGraphicFramePr>
          <p:nvPr/>
        </p:nvGraphicFramePr>
        <p:xfrm>
          <a:off x="2500298" y="4429132"/>
          <a:ext cx="4213226" cy="665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" name="Ecuación" r:id="rId3" imgW="2666880" imgH="393480" progId="Equation.3">
                  <p:embed/>
                </p:oleObj>
              </mc:Choice>
              <mc:Fallback>
                <p:oleObj name="Ecuación" r:id="rId3" imgW="2666880" imgH="393480" progId="Equation.3">
                  <p:embed/>
                  <p:pic>
                    <p:nvPicPr>
                      <p:cNvPr id="25601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0298" y="4429132"/>
                        <a:ext cx="4213226" cy="6651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00100" y="5214950"/>
            <a:ext cx="7579947" cy="15001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5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s-CL" dirty="0"/>
              <a:t>Los fletes marítimos se calculan por peso o volumen según lo que resulte mayor</a:t>
            </a:r>
          </a:p>
          <a:p>
            <a:pPr lvl="1"/>
            <a:r>
              <a:rPr lang="es-CL" dirty="0"/>
              <a:t>Se utiliza el agua dulce como unidad de referencia:</a:t>
            </a:r>
          </a:p>
          <a:p>
            <a:pPr lvl="1"/>
            <a:endParaRPr lang="es-CL" dirty="0"/>
          </a:p>
          <a:p>
            <a:endParaRPr lang="es-CL" dirty="0"/>
          </a:p>
          <a:p>
            <a:endParaRPr lang="es-CL" dirty="0"/>
          </a:p>
          <a:p>
            <a:endParaRPr lang="es-CL" dirty="0"/>
          </a:p>
          <a:p>
            <a:pPr lvl="1"/>
            <a:r>
              <a:rPr lang="es-CL" dirty="0"/>
              <a:t>La equivalencia anterior sirve de referencia para considerar si una carga se tarifará por peso o por volumen.</a:t>
            </a:r>
          </a:p>
          <a:p>
            <a:pPr lvl="1"/>
            <a:r>
              <a:rPr lang="es-CL" dirty="0"/>
              <a:t>Toda carga cuyo factor de estiba sea superior a 1 o 36 (en el S.I. o inglés respectivamente) será considerada carga de volumen, porque ocupa un volumen mayor de lo que ocuparía su peso en agua.</a:t>
            </a:r>
          </a:p>
          <a:p>
            <a:r>
              <a:rPr lang="es-CL" b="1" dirty="0"/>
              <a:t>Factor de estiba ideal</a:t>
            </a:r>
          </a:p>
          <a:p>
            <a:pPr lvl="1"/>
            <a:r>
              <a:rPr lang="es-CL" dirty="0"/>
              <a:t>El factor de estiba ideal para un buque determinado será el que proporcione aquella mercadería que complete todos los espacios de carga cuando el buque alcance a su máximo calado.</a:t>
            </a:r>
          </a:p>
          <a:p>
            <a:pPr lvl="1">
              <a:buNone/>
            </a:pPr>
            <a:r>
              <a:rPr lang="es-CL" dirty="0"/>
              <a:t> </a:t>
            </a:r>
          </a:p>
          <a:p>
            <a:pPr lvl="1"/>
            <a:endParaRPr lang="es-CL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Factor de Estiba</a:t>
            </a:r>
          </a:p>
        </p:txBody>
      </p:sp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3071802" y="2357430"/>
          <a:ext cx="2487612" cy="708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Ecuación" r:id="rId3" imgW="1574640" imgH="419040" progId="Equation.3">
                  <p:embed/>
                </p:oleObj>
              </mc:Choice>
              <mc:Fallback>
                <p:oleObj name="Ecuación" r:id="rId3" imgW="1574640" imgH="419040" progId="Equation.3">
                  <p:embed/>
                  <p:pic>
                    <p:nvPicPr>
                      <p:cNvPr id="205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71802" y="2357430"/>
                        <a:ext cx="2487612" cy="708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2"/>
          <p:cNvGraphicFramePr>
            <a:graphicFrameLocks noChangeAspect="1"/>
          </p:cNvGraphicFramePr>
          <p:nvPr/>
        </p:nvGraphicFramePr>
        <p:xfrm>
          <a:off x="3428992" y="5429264"/>
          <a:ext cx="2487612" cy="708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Ecuación" r:id="rId5" imgW="1574640" imgH="419040" progId="Equation.3">
                  <p:embed/>
                </p:oleObj>
              </mc:Choice>
              <mc:Fallback>
                <p:oleObj name="Ecuación" r:id="rId5" imgW="1574640" imgH="419040" progId="Equation.3">
                  <p:embed/>
                  <p:pic>
                    <p:nvPicPr>
                      <p:cNvPr id="5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28992" y="5429264"/>
                        <a:ext cx="2487612" cy="708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1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idx="1"/>
          </p:nvPr>
        </p:nvSpPr>
        <p:spPr>
          <a:xfrm>
            <a:off x="357158" y="1428736"/>
            <a:ext cx="8229600" cy="4525963"/>
          </a:xfrm>
        </p:spPr>
        <p:txBody>
          <a:bodyPr>
            <a:normAutofit fontScale="62500" lnSpcReduction="20000"/>
          </a:bodyPr>
          <a:lstStyle/>
          <a:p>
            <a:r>
              <a:rPr lang="es-CL" dirty="0"/>
              <a:t>Se quiere transportar la siguiente mercadería:</a:t>
            </a:r>
          </a:p>
          <a:p>
            <a:pPr marL="850392" lvl="1" indent="-457200">
              <a:buFont typeface="+mj-lt"/>
              <a:buAutoNum type="arabicPeriod"/>
            </a:pPr>
            <a:r>
              <a:rPr lang="es-CL" dirty="0"/>
              <a:t>Cajas de madera conteniendo explosivo para la minería. El peso de que caja es de 27 kg y sus dimensiones son de 25 x 40 x 10 cm.</a:t>
            </a:r>
          </a:p>
          <a:p>
            <a:pPr marL="850392" lvl="1" indent="-457200">
              <a:buFont typeface="+mj-lt"/>
              <a:buAutoNum type="arabicPeriod"/>
            </a:pPr>
            <a:r>
              <a:rPr lang="es-CL" dirty="0"/>
              <a:t>Cajas de madera conteniendo repuestos para maquinaria de perforación. Cada caja pesa 460 </a:t>
            </a:r>
            <a:r>
              <a:rPr lang="es-CL" dirty="0" err="1"/>
              <a:t>lbs</a:t>
            </a:r>
            <a:r>
              <a:rPr lang="es-CL" dirty="0"/>
              <a:t> y tiene unas dimensiones de 54 x 32 x 34 pulgadas.</a:t>
            </a:r>
          </a:p>
          <a:p>
            <a:pPr marL="850392" lvl="1" indent="-457200">
              <a:buFont typeface="+mj-lt"/>
              <a:buAutoNum type="arabicPeriod"/>
            </a:pPr>
            <a:r>
              <a:rPr lang="es-CL" dirty="0"/>
              <a:t>Tambores de plástico conteniendo jabón líquido para la limpieza de piezas y de herramientas. El peso bruto de cada uno es de 483 lbs., su altura de 70 cm y un dímetro de 40 cm. </a:t>
            </a:r>
          </a:p>
          <a:p>
            <a:pPr marL="594360" indent="-457200"/>
            <a:r>
              <a:rPr lang="es-CL" dirty="0"/>
              <a:t>Esta carga se transportara en forma </a:t>
            </a:r>
            <a:r>
              <a:rPr lang="es-CL" dirty="0" err="1"/>
              <a:t>conteinerizada</a:t>
            </a:r>
            <a:r>
              <a:rPr lang="es-CL" dirty="0"/>
              <a:t> utilizando un contenedor IC (20 pie no estándar) con un peso bruto de 24 T, un peso de tara de 2,2 T y dimensiones de 5902x2350x2390mm.</a:t>
            </a:r>
          </a:p>
          <a:p>
            <a:pPr marL="594360" indent="-457200"/>
            <a:r>
              <a:rPr lang="es-CL" dirty="0"/>
              <a:t>Preguntas:</a:t>
            </a:r>
          </a:p>
          <a:p>
            <a:pPr marL="850392" lvl="1" indent="-457200">
              <a:buFont typeface="+mj-lt"/>
              <a:buAutoNum type="arabicPeriod"/>
            </a:pPr>
            <a:r>
              <a:rPr lang="es-CL" dirty="0"/>
              <a:t>Determinar el factor de estiba para cada carga y establezca si son livianas o pesadas respecto del contenedor.</a:t>
            </a:r>
          </a:p>
          <a:p>
            <a:pPr marL="850392" lvl="1" indent="-457200">
              <a:buFont typeface="+mj-lt"/>
              <a:buAutoNum type="arabicPeriod"/>
            </a:pPr>
            <a:r>
              <a:rPr lang="es-CL" dirty="0"/>
              <a:t>¿Cuántas cajas de explosivos cabrían en un contenedor?</a:t>
            </a:r>
          </a:p>
          <a:p>
            <a:pPr marL="850392" lvl="1" indent="-457200">
              <a:buFont typeface="+mj-lt"/>
              <a:buAutoNum type="arabicPeriod"/>
            </a:pPr>
            <a:r>
              <a:rPr lang="es-CL" dirty="0"/>
              <a:t>Determine el factor de estiba medio ponderado si se sabe que las cantidades de envío son las siguientes:</a:t>
            </a:r>
          </a:p>
          <a:p>
            <a:pPr marL="1088136" lvl="2" indent="-457200"/>
            <a:r>
              <a:rPr lang="es-CL" dirty="0"/>
              <a:t>Explosivos: 1.100 cajas</a:t>
            </a:r>
          </a:p>
          <a:p>
            <a:pPr marL="1088136" lvl="2" indent="-457200"/>
            <a:r>
              <a:rPr lang="es-CL" dirty="0"/>
              <a:t>Piezas de repuestos: 25 cajas</a:t>
            </a:r>
          </a:p>
          <a:p>
            <a:pPr marL="1088136" lvl="2" indent="-457200"/>
            <a:r>
              <a:rPr lang="es-CL" dirty="0"/>
              <a:t>Jabón líquido: 84 estanques.  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/>
              <a:t>Ejercicio – </a:t>
            </a:r>
            <a:r>
              <a:rPr lang="es-CL" sz="3600" dirty="0"/>
              <a:t>Fundamentación Teórica</a:t>
            </a:r>
            <a:endParaRPr lang="es-CL" dirty="0"/>
          </a:p>
        </p:txBody>
      </p:sp>
      <p:sp>
        <p:nvSpPr>
          <p:cNvPr id="5" name="4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s-CL" b="1" dirty="0"/>
              <a:t>Consolidación</a:t>
            </a:r>
            <a:r>
              <a:rPr lang="es-CL" dirty="0"/>
              <a:t>: Proceso de carga de una o distintas mercaderías en una unidad de carga.</a:t>
            </a:r>
          </a:p>
          <a:p>
            <a:r>
              <a:rPr lang="es-CL" b="1" dirty="0"/>
              <a:t>Factor de Estiba</a:t>
            </a:r>
            <a:r>
              <a:rPr lang="es-CL" dirty="0"/>
              <a:t>; cantidad de metros cúbicos que ocupa una tonelada de carga en un medio de transporte o medio unitario de carga.</a:t>
            </a:r>
          </a:p>
          <a:p>
            <a:pPr lvl="1"/>
            <a:r>
              <a:rPr lang="es-CL" dirty="0"/>
              <a:t> 				</a:t>
            </a:r>
            <a:r>
              <a:rPr lang="es-CL" sz="1800" dirty="0">
                <a:latin typeface="Symbol" pitchFamily="18" charset="2"/>
              </a:rPr>
              <a:t>m</a:t>
            </a:r>
            <a:r>
              <a:rPr lang="es-CL" sz="1800" dirty="0"/>
              <a:t> = Factor de estiba m</a:t>
            </a:r>
            <a:r>
              <a:rPr lang="es-CL" sz="1800" baseline="30000" dirty="0"/>
              <a:t>3</a:t>
            </a:r>
            <a:r>
              <a:rPr lang="es-CL" sz="1800" dirty="0"/>
              <a:t>/T</a:t>
            </a:r>
          </a:p>
          <a:p>
            <a:pPr lvl="1">
              <a:buNone/>
            </a:pPr>
            <a:r>
              <a:rPr lang="es-CL" sz="1800" dirty="0"/>
              <a:t>					V = Volumen de carga en m</a:t>
            </a:r>
            <a:r>
              <a:rPr lang="es-CL" sz="1800" baseline="30000" dirty="0"/>
              <a:t>3</a:t>
            </a:r>
          </a:p>
          <a:p>
            <a:pPr lvl="1">
              <a:buNone/>
            </a:pPr>
            <a:r>
              <a:rPr lang="es-CL" sz="1800" dirty="0"/>
              <a:t>					Pb = Peso bruto de la carga en T</a:t>
            </a:r>
          </a:p>
          <a:p>
            <a:pPr lvl="1">
              <a:buNone/>
            </a:pPr>
            <a:r>
              <a:rPr lang="es-CL" sz="1800" dirty="0"/>
              <a:t>					</a:t>
            </a:r>
            <a:r>
              <a:rPr lang="es-CL" sz="1800" dirty="0" err="1"/>
              <a:t>kp</a:t>
            </a:r>
            <a:r>
              <a:rPr lang="es-CL" sz="1800" dirty="0"/>
              <a:t> = coeficiente de pérdida de estiba</a:t>
            </a:r>
          </a:p>
          <a:p>
            <a:pPr>
              <a:spcBef>
                <a:spcPts val="3600"/>
              </a:spcBef>
            </a:pPr>
            <a:r>
              <a:rPr lang="es-CL" sz="3100" b="1" dirty="0"/>
              <a:t>Coeficiente de pérdidas; </a:t>
            </a:r>
            <a:r>
              <a:rPr lang="es-CL" sz="3100" dirty="0"/>
              <a:t>índice que toma en cuenta las pérdidas de espacio que se produce al estibar las cargas en medios unitarios.</a:t>
            </a:r>
          </a:p>
        </p:txBody>
      </p:sp>
      <p:graphicFrame>
        <p:nvGraphicFramePr>
          <p:cNvPr id="4099" name="Object 2"/>
          <p:cNvGraphicFramePr>
            <a:graphicFrameLocks noChangeAspect="1"/>
          </p:cNvGraphicFramePr>
          <p:nvPr/>
        </p:nvGraphicFramePr>
        <p:xfrm>
          <a:off x="1698615" y="3429000"/>
          <a:ext cx="1444625" cy="665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0" name="Ecuación" r:id="rId3" imgW="914400" imgH="393480" progId="Equation.3">
                  <p:embed/>
                </p:oleObj>
              </mc:Choice>
              <mc:Fallback>
                <p:oleObj name="Ecuación" r:id="rId3" imgW="914400" imgH="393480" progId="Equation.3">
                  <p:embed/>
                  <p:pic>
                    <p:nvPicPr>
                      <p:cNvPr id="4099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98615" y="3429000"/>
                        <a:ext cx="1444625" cy="6651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7 Objeto"/>
          <p:cNvGraphicFramePr>
            <a:graphicFrameLocks noChangeAspect="1"/>
          </p:cNvGraphicFramePr>
          <p:nvPr/>
        </p:nvGraphicFramePr>
        <p:xfrm>
          <a:off x="8001000" y="571500"/>
          <a:ext cx="914400" cy="771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1" name="PDF" showAsIcon="1" r:id="rId5" imgW="914400" imgH="771480" progId="FoxitPhantomPDF.Document">
                  <p:embed/>
                </p:oleObj>
              </mc:Choice>
              <mc:Fallback>
                <p:oleObj name="PDF" showAsIcon="1" r:id="rId5" imgW="914400" imgH="771480" progId="FoxitPhantomPDF.Document">
                  <p:embed/>
                  <p:pic>
                    <p:nvPicPr>
                      <p:cNvPr id="8" name="7 Objeto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01000" y="571500"/>
                        <a:ext cx="914400" cy="771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8 Imagen" descr="estiba_grafico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57422" y="2143116"/>
            <a:ext cx="3810000" cy="38481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/>
              <a:t>Ejercicio 1 – </a:t>
            </a:r>
            <a:r>
              <a:rPr lang="es-CL" sz="3600" dirty="0"/>
              <a:t>Fundamentación Teórica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4770788"/>
          </a:xfrm>
        </p:spPr>
        <p:txBody>
          <a:bodyPr>
            <a:normAutofit/>
          </a:bodyPr>
          <a:lstStyle/>
          <a:p>
            <a:r>
              <a:rPr lang="es-CL" sz="3100" b="1" dirty="0"/>
              <a:t>Coeficiente de pérdidas; </a:t>
            </a:r>
            <a:r>
              <a:rPr lang="es-CL" sz="3100" dirty="0"/>
              <a:t>índice que toma en cuenta las pérdidas de espacio que se produce al estibar las cargas en medios unitarios.</a:t>
            </a:r>
          </a:p>
        </p:txBody>
      </p:sp>
      <p:graphicFrame>
        <p:nvGraphicFramePr>
          <p:cNvPr id="14" name="13 Marcador de contenido"/>
          <p:cNvGraphicFramePr>
            <a:graphicFrameLocks noGrp="1"/>
          </p:cNvGraphicFramePr>
          <p:nvPr>
            <p:ph sz="quarter" idx="4"/>
          </p:nvPr>
        </p:nvGraphicFramePr>
        <p:xfrm>
          <a:off x="4645025" y="1444625"/>
          <a:ext cx="4041776" cy="41989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558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59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4869"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Cargas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err="1"/>
                        <a:t>kp</a:t>
                      </a:r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4869">
                <a:tc>
                  <a:txBody>
                    <a:bodyPr/>
                    <a:lstStyle/>
                    <a:p>
                      <a:r>
                        <a:rPr lang="es-CL" dirty="0"/>
                        <a:t>Cajas y cartones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1.01~1.04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4869">
                <a:tc>
                  <a:txBody>
                    <a:bodyPr/>
                    <a:lstStyle/>
                    <a:p>
                      <a:r>
                        <a:rPr lang="es-CL" dirty="0"/>
                        <a:t>Sacos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800" dirty="0"/>
                        <a:t>1.04~1.06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4869">
                <a:tc>
                  <a:txBody>
                    <a:bodyPr/>
                    <a:lstStyle/>
                    <a:p>
                      <a:r>
                        <a:rPr lang="es-CL" dirty="0"/>
                        <a:t>Fardos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1.03~1.10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4869">
                <a:tc>
                  <a:txBody>
                    <a:bodyPr/>
                    <a:lstStyle/>
                    <a:p>
                      <a:r>
                        <a:rPr lang="es-CL" dirty="0"/>
                        <a:t>Cilíndricas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1.12~1.30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24869">
                <a:tc>
                  <a:txBody>
                    <a:bodyPr/>
                    <a:lstStyle/>
                    <a:p>
                      <a:r>
                        <a:rPr lang="es-CL" dirty="0" err="1"/>
                        <a:t>Paletizadas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1.20~1.25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24869">
                <a:tc>
                  <a:txBody>
                    <a:bodyPr/>
                    <a:lstStyle/>
                    <a:p>
                      <a:r>
                        <a:rPr lang="es-CL" dirty="0"/>
                        <a:t>Irregular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1,30~1.60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24869">
                <a:tc>
                  <a:txBody>
                    <a:bodyPr/>
                    <a:lstStyle/>
                    <a:p>
                      <a:r>
                        <a:rPr lang="es-CL" dirty="0" err="1"/>
                        <a:t>Preeslingadas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1.14~1.17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/>
              <a:t>Ejercicio 1 – </a:t>
            </a:r>
            <a:r>
              <a:rPr lang="es-CL" sz="3600" dirty="0"/>
              <a:t>Fundamentación Teórica</a:t>
            </a:r>
            <a:endParaRPr lang="es-CL" dirty="0"/>
          </a:p>
        </p:txBody>
      </p:sp>
      <p:graphicFrame>
        <p:nvGraphicFramePr>
          <p:cNvPr id="8" name="7 Marcador de contenido"/>
          <p:cNvGraphicFramePr>
            <a:graphicFrameLocks noGrp="1"/>
          </p:cNvGraphicFramePr>
          <p:nvPr>
            <p:ph sz="quarter" idx="4"/>
          </p:nvPr>
        </p:nvGraphicFramePr>
        <p:xfrm>
          <a:off x="642910" y="1428736"/>
          <a:ext cx="8286808" cy="4302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796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071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s-CL" dirty="0">
                          <a:latin typeface="+mn-lt"/>
                        </a:rPr>
                        <a:t>Factor de Estiba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latin typeface="+mn-lt"/>
                        </a:rPr>
                        <a:t>Comparación entre </a:t>
                      </a:r>
                    </a:p>
                    <a:p>
                      <a:pPr algn="ctr"/>
                      <a:r>
                        <a:rPr lang="es-CL" dirty="0">
                          <a:latin typeface="Symbol" pitchFamily="18" charset="2"/>
                        </a:rPr>
                        <a:t>m</a:t>
                      </a:r>
                      <a:r>
                        <a:rPr lang="es-CL" dirty="0">
                          <a:latin typeface="+mn-lt"/>
                        </a:rPr>
                        <a:t>  y w</a:t>
                      </a:r>
                      <a:endParaRPr lang="es-CL" dirty="0">
                        <a:latin typeface="Symbol" pitchFamily="18" charset="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Comentarios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latin typeface="Symbol" pitchFamily="18" charset="2"/>
                        </a:rPr>
                        <a:t>m</a:t>
                      </a:r>
                      <a:r>
                        <a:rPr lang="es-CL" dirty="0">
                          <a:latin typeface="+mn-lt"/>
                        </a:rPr>
                        <a:t>  = w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/>
                        <a:t>Carga ideal: </a:t>
                      </a:r>
                    </a:p>
                    <a:p>
                      <a:r>
                        <a:rPr lang="es-CL" dirty="0"/>
                        <a:t>Se aprovechan ambas capacidades del medio de transporte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latin typeface="Symbol" pitchFamily="18" charset="2"/>
                        </a:rPr>
                        <a:t>m</a:t>
                      </a:r>
                      <a:r>
                        <a:rPr lang="es-CL" dirty="0">
                          <a:latin typeface="+mn-lt"/>
                        </a:rPr>
                        <a:t>  &gt; w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/>
                        <a:t>Carga ligera: </a:t>
                      </a:r>
                    </a:p>
                    <a:p>
                      <a:r>
                        <a:rPr lang="es-CL" dirty="0"/>
                        <a:t>Se aprovecha toda la capacidad volumétrica del medio, pero se desaprovecha la capacidad de peso.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latin typeface="Symbol" pitchFamily="18" charset="2"/>
                        </a:rPr>
                        <a:t>m</a:t>
                      </a:r>
                      <a:r>
                        <a:rPr lang="es-CL" dirty="0">
                          <a:latin typeface="+mn-lt"/>
                        </a:rPr>
                        <a:t>  &lt; w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/>
                        <a:t>Carga pesada: </a:t>
                      </a:r>
                    </a:p>
                    <a:p>
                      <a:r>
                        <a:rPr lang="es-CL" dirty="0"/>
                        <a:t>La carga aprovecha toda la capacidad de peso del medio, pero le sobrará</a:t>
                      </a:r>
                      <a:r>
                        <a:rPr lang="es-CL" baseline="0" dirty="0"/>
                        <a:t> espacio; es decir, desaprovecha el espacio</a:t>
                      </a:r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/>
              <a:t>Ejercicio 1 – </a:t>
            </a:r>
            <a:r>
              <a:rPr lang="es-CL" sz="3600" dirty="0"/>
              <a:t>Fundamentación Teórica</a:t>
            </a:r>
            <a:endParaRPr lang="es-CL" dirty="0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4699350"/>
          </a:xfrm>
        </p:spPr>
        <p:txBody>
          <a:bodyPr>
            <a:normAutofit/>
          </a:bodyPr>
          <a:lstStyle/>
          <a:p>
            <a:r>
              <a:rPr lang="es-CL" dirty="0"/>
              <a:t>Factor de carga promedio o ponderado</a:t>
            </a:r>
          </a:p>
          <a:p>
            <a:endParaRPr lang="es-CL" dirty="0"/>
          </a:p>
          <a:p>
            <a:endParaRPr lang="es-CL" dirty="0"/>
          </a:p>
          <a:p>
            <a:endParaRPr lang="es-CL" dirty="0"/>
          </a:p>
          <a:p>
            <a:endParaRPr lang="es-CL" dirty="0"/>
          </a:p>
          <a:p>
            <a:pPr lvl="1"/>
            <a:endParaRPr lang="es-CL" dirty="0">
              <a:latin typeface="Symbol" pitchFamily="18" charset="2"/>
            </a:endParaRPr>
          </a:p>
          <a:p>
            <a:pPr lvl="1"/>
            <a:r>
              <a:rPr lang="es-CL" dirty="0">
                <a:latin typeface="Symbol" pitchFamily="18" charset="2"/>
              </a:rPr>
              <a:t>m</a:t>
            </a:r>
            <a:r>
              <a:rPr lang="es-CL" dirty="0"/>
              <a:t> = </a:t>
            </a:r>
            <a:r>
              <a:rPr lang="es-CL" sz="1600" dirty="0"/>
              <a:t>factor de estiba medio ponderado</a:t>
            </a:r>
          </a:p>
          <a:p>
            <a:pPr lvl="1"/>
            <a:r>
              <a:rPr lang="es-CL" sz="1600" dirty="0" err="1"/>
              <a:t>q</a:t>
            </a:r>
            <a:r>
              <a:rPr lang="es-CL" sz="1600" baseline="-25000" dirty="0" err="1"/>
              <a:t>i</a:t>
            </a:r>
            <a:r>
              <a:rPr lang="es-CL" sz="1600" dirty="0"/>
              <a:t> = cantidad de carga en ton.</a:t>
            </a:r>
          </a:p>
          <a:p>
            <a:pPr lvl="1"/>
            <a:r>
              <a:rPr lang="es-CL" dirty="0">
                <a:latin typeface="Symbol" pitchFamily="18" charset="2"/>
              </a:rPr>
              <a:t>m</a:t>
            </a:r>
            <a:r>
              <a:rPr lang="es-CL" baseline="-25000" dirty="0"/>
              <a:t>i</a:t>
            </a:r>
            <a:r>
              <a:rPr lang="es-CL" dirty="0"/>
              <a:t> = </a:t>
            </a:r>
            <a:r>
              <a:rPr lang="es-CL" sz="1600" dirty="0"/>
              <a:t>Factor de estiba de carga tipo i en m3/ton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4770788"/>
          </a:xfrm>
        </p:spPr>
        <p:txBody>
          <a:bodyPr>
            <a:normAutofit fontScale="85000" lnSpcReduction="10000"/>
          </a:bodyPr>
          <a:lstStyle/>
          <a:p>
            <a:r>
              <a:rPr lang="es-CL" dirty="0"/>
              <a:t>Capacidad volumétrica específica:</a:t>
            </a:r>
          </a:p>
          <a:p>
            <a:pPr lvl="1"/>
            <a:r>
              <a:rPr lang="es-CL" dirty="0"/>
              <a:t>A través del factor de estiba se puede determinar la cantidad de carga que puede estibarse en un contenedor</a:t>
            </a:r>
          </a:p>
          <a:p>
            <a:r>
              <a:rPr lang="es-CL" dirty="0"/>
              <a:t>CVE = cantidad de m</a:t>
            </a:r>
            <a:r>
              <a:rPr lang="es-CL" baseline="30000" dirty="0"/>
              <a:t>3</a:t>
            </a:r>
            <a:r>
              <a:rPr lang="es-CL" dirty="0"/>
              <a:t> de un contenedor para una ton de carga</a:t>
            </a:r>
          </a:p>
          <a:p>
            <a:endParaRPr lang="es-CL" dirty="0"/>
          </a:p>
          <a:p>
            <a:pPr lvl="1"/>
            <a:endParaRPr lang="es-CL" dirty="0"/>
          </a:p>
          <a:p>
            <a:pPr lvl="1"/>
            <a:endParaRPr lang="es-CL" dirty="0"/>
          </a:p>
          <a:p>
            <a:pPr lvl="1"/>
            <a:r>
              <a:rPr lang="es-CL" dirty="0"/>
              <a:t>w= CVE del medio </a:t>
            </a:r>
            <a:r>
              <a:rPr lang="es-CL" dirty="0" err="1"/>
              <a:t>unitarizador</a:t>
            </a:r>
            <a:r>
              <a:rPr lang="es-CL" dirty="0"/>
              <a:t> utilizado m</a:t>
            </a:r>
            <a:r>
              <a:rPr lang="es-CL" baseline="30000" dirty="0"/>
              <a:t>3</a:t>
            </a:r>
            <a:r>
              <a:rPr lang="es-CL" dirty="0"/>
              <a:t>/ton</a:t>
            </a:r>
          </a:p>
          <a:p>
            <a:pPr lvl="1"/>
            <a:r>
              <a:rPr lang="es-CL" dirty="0"/>
              <a:t>W= capacidad en m</a:t>
            </a:r>
            <a:r>
              <a:rPr lang="es-CL" baseline="30000" dirty="0"/>
              <a:t>3</a:t>
            </a:r>
            <a:r>
              <a:rPr lang="es-CL" dirty="0"/>
              <a:t> de un contenedor</a:t>
            </a:r>
          </a:p>
          <a:p>
            <a:pPr lvl="1"/>
            <a:r>
              <a:rPr lang="es-CL" dirty="0"/>
              <a:t>Q= capacidad en tonelaje de un contenedor (ton)</a:t>
            </a:r>
          </a:p>
        </p:txBody>
      </p:sp>
      <p:graphicFrame>
        <p:nvGraphicFramePr>
          <p:cNvPr id="29698" name="Object 2"/>
          <p:cNvGraphicFramePr>
            <a:graphicFrameLocks noChangeAspect="1"/>
          </p:cNvGraphicFramePr>
          <p:nvPr/>
        </p:nvGraphicFramePr>
        <p:xfrm>
          <a:off x="1571604" y="2513016"/>
          <a:ext cx="1746250" cy="1416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3" name="Ecuación" r:id="rId3" imgW="1104840" imgH="838080" progId="Equation.3">
                  <p:embed/>
                </p:oleObj>
              </mc:Choice>
              <mc:Fallback>
                <p:oleObj name="Ecuación" r:id="rId3" imgW="1104840" imgH="838080" progId="Equation.3">
                  <p:embed/>
                  <p:pic>
                    <p:nvPicPr>
                      <p:cNvPr id="29698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71604" y="2513016"/>
                        <a:ext cx="1746250" cy="14160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9702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15074" y="3786190"/>
            <a:ext cx="1128429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/>
              <a:t>Ejercicio 1 – </a:t>
            </a:r>
            <a:r>
              <a:rPr lang="es-CL" sz="3600" dirty="0"/>
              <a:t>Fundamentación Teórica</a:t>
            </a:r>
            <a:endParaRPr lang="es-CL" dirty="0"/>
          </a:p>
        </p:txBody>
      </p:sp>
      <p:pic>
        <p:nvPicPr>
          <p:cNvPr id="30723" name="Picture 3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571736" y="1142984"/>
            <a:ext cx="3391444" cy="2921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24" name="Picture 4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/>
          <a:srcRect b="67842"/>
          <a:stretch>
            <a:fillRect/>
          </a:stretch>
        </p:blipFill>
        <p:spPr bwMode="auto">
          <a:xfrm>
            <a:off x="928662" y="4071942"/>
            <a:ext cx="7643866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25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28662" y="4889006"/>
            <a:ext cx="8001056" cy="7545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26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00100" y="5715016"/>
            <a:ext cx="7397290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66928" lvl="1" indent="-457200">
              <a:spcBef>
                <a:spcPts val="400"/>
              </a:spcBef>
              <a:buSzPct val="68000"/>
              <a:buFont typeface="+mj-lt"/>
              <a:buAutoNum type="arabicPeriod"/>
            </a:pPr>
            <a:r>
              <a:rPr lang="es-CL" dirty="0"/>
              <a:t>Determinar el factor de estiba para cada carga y establezca si son livianas o pesadas respecto del contenedor.</a:t>
            </a:r>
          </a:p>
          <a:p>
            <a:pPr>
              <a:buNone/>
            </a:pPr>
            <a:r>
              <a:rPr lang="es-CL" dirty="0"/>
              <a:t>		</a:t>
            </a:r>
          </a:p>
          <a:p>
            <a:pPr>
              <a:buNone/>
            </a:pPr>
            <a:endParaRPr lang="pl-PL" sz="2000" dirty="0"/>
          </a:p>
          <a:p>
            <a:pPr marL="804672" lvl="2" indent="-457200">
              <a:spcBef>
                <a:spcPts val="400"/>
              </a:spcBef>
              <a:buSzPct val="68000"/>
            </a:pPr>
            <a:endParaRPr lang="es-CL" dirty="0"/>
          </a:p>
          <a:p>
            <a:pPr>
              <a:buNone/>
            </a:pPr>
            <a:endParaRPr lang="es-CL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Problema 1 - Desarrollo</a:t>
            </a:r>
          </a:p>
        </p:txBody>
      </p:sp>
      <p:graphicFrame>
        <p:nvGraphicFramePr>
          <p:cNvPr id="31748" name="Object 2"/>
          <p:cNvGraphicFramePr>
            <a:graphicFrameLocks noChangeAspect="1"/>
          </p:cNvGraphicFramePr>
          <p:nvPr/>
        </p:nvGraphicFramePr>
        <p:xfrm>
          <a:off x="3428992" y="2357430"/>
          <a:ext cx="1241215" cy="5715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7" name="Ecuación" r:id="rId3" imgW="914400" imgH="393480" progId="Equation.3">
                  <p:embed/>
                </p:oleObj>
              </mc:Choice>
              <mc:Fallback>
                <p:oleObj name="Ecuación" r:id="rId3" imgW="914400" imgH="393480" progId="Equation.3">
                  <p:embed/>
                  <p:pic>
                    <p:nvPicPr>
                      <p:cNvPr id="31748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28992" y="2357430"/>
                        <a:ext cx="1241215" cy="571504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1750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01088" y="2928934"/>
            <a:ext cx="2342944" cy="717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1752" name="Picture 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786578" y="3857628"/>
            <a:ext cx="2286016" cy="5341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1754" name="Picture 1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50577" y="3000372"/>
            <a:ext cx="5402499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1755" name="Picture 11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57158" y="3686863"/>
            <a:ext cx="6286544" cy="8851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1756" name="Picture 12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85720" y="4500570"/>
            <a:ext cx="6656963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1757" name="Picture 13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EFF"/>
              </a:clrFrom>
              <a:clrTo>
                <a:srgbClr val="FFFE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92881" y="4572008"/>
            <a:ext cx="2279713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1758" name="Picture 14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1043019" y="2619391"/>
            <a:ext cx="802957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1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1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17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17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1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17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17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1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2000"/>
                                        <p:tgtEl>
                                          <p:spTgt spid="317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2000"/>
                                        <p:tgtEl>
                                          <p:spTgt spid="317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Problema 1 - Desarrollo</a:t>
            </a:r>
          </a:p>
        </p:txBody>
      </p:sp>
      <p:pic>
        <p:nvPicPr>
          <p:cNvPr id="3277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1285860"/>
            <a:ext cx="79819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77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2000240"/>
            <a:ext cx="8048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773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3143248"/>
            <a:ext cx="8067675" cy="127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Problema 1 - Desarrollo</a:t>
            </a:r>
          </a:p>
        </p:txBody>
      </p:sp>
      <p:pic>
        <p:nvPicPr>
          <p:cNvPr id="337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1214422"/>
            <a:ext cx="7924800" cy="164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5345" y="2795588"/>
            <a:ext cx="7262803" cy="1490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4214818"/>
            <a:ext cx="6976367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797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488" y="5000636"/>
            <a:ext cx="2514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Problema 1 – Notas prácticas</a:t>
            </a:r>
          </a:p>
        </p:txBody>
      </p:sp>
      <p:pic>
        <p:nvPicPr>
          <p:cNvPr id="348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1472" y="1000108"/>
            <a:ext cx="7081831" cy="21472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0034" y="3214686"/>
            <a:ext cx="7764877" cy="3577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Problema 1 - Desarrollo</a:t>
            </a:r>
          </a:p>
        </p:txBody>
      </p:sp>
      <p:pic>
        <p:nvPicPr>
          <p:cNvPr id="358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00034" y="1071546"/>
            <a:ext cx="8010525" cy="112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2214554"/>
            <a:ext cx="8134350" cy="280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9 Flecha derecha"/>
          <p:cNvSpPr/>
          <p:nvPr/>
        </p:nvSpPr>
        <p:spPr>
          <a:xfrm>
            <a:off x="5572132" y="5429264"/>
            <a:ext cx="2214578" cy="78581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CuadroTexto"/>
          <p:cNvSpPr txBox="1"/>
          <p:nvPr/>
        </p:nvSpPr>
        <p:spPr>
          <a:xfrm>
            <a:off x="6000760" y="5643578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>
                <a:solidFill>
                  <a:schemeClr val="bg1"/>
                </a:solidFill>
              </a:rPr>
              <a:t>Sigue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Problema 1 - Desarrollo</a:t>
            </a:r>
          </a:p>
        </p:txBody>
      </p:sp>
      <p:pic>
        <p:nvPicPr>
          <p:cNvPr id="3686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89891" y="1481138"/>
            <a:ext cx="7964218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/>
              <a:t>Portacontenedores</a:t>
            </a:r>
          </a:p>
          <a:p>
            <a:r>
              <a:rPr lang="es-CL" dirty="0"/>
              <a:t>Graneleros Líquidos (Petroleros, </a:t>
            </a:r>
            <a:r>
              <a:rPr lang="es-CL" dirty="0" err="1"/>
              <a:t>Quimiqueros</a:t>
            </a:r>
            <a:r>
              <a:rPr lang="es-CL" dirty="0"/>
              <a:t>, Gaseros) </a:t>
            </a:r>
          </a:p>
          <a:p>
            <a:r>
              <a:rPr lang="es-CL" dirty="0"/>
              <a:t>Graneleros Sólidos (Metaleros, Vegetales) </a:t>
            </a:r>
          </a:p>
          <a:p>
            <a:r>
              <a:rPr lang="es-CL" dirty="0"/>
              <a:t>RO-RO (Trasbordadores y porta vehículos)</a:t>
            </a:r>
          </a:p>
          <a:p>
            <a:r>
              <a:rPr lang="es-CL" dirty="0"/>
              <a:t>Pasajeros </a:t>
            </a:r>
          </a:p>
          <a:p>
            <a:r>
              <a:rPr lang="es-CL" dirty="0"/>
              <a:t>Buques especiales</a:t>
            </a:r>
          </a:p>
          <a:p>
            <a:endParaRPr lang="es-CL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Sistemas de </a:t>
            </a:r>
            <a:r>
              <a:rPr lang="es-CL" dirty="0" err="1"/>
              <a:t>cargío</a:t>
            </a:r>
            <a:endParaRPr lang="es-CL" dirty="0"/>
          </a:p>
        </p:txBody>
      </p:sp>
      <p:graphicFrame>
        <p:nvGraphicFramePr>
          <p:cNvPr id="5" name="Objeto 4">
            <a:extLst>
              <a:ext uri="{FF2B5EF4-FFF2-40B4-BE49-F238E27FC236}">
                <a16:creationId xmlns:a16="http://schemas.microsoft.com/office/drawing/2014/main" id="{15EBF49F-FE01-44F0-A5C0-739EB94873D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42299751"/>
              </p:ext>
            </p:extLst>
          </p:nvPr>
        </p:nvGraphicFramePr>
        <p:xfrm>
          <a:off x="5076056" y="4221088"/>
          <a:ext cx="555625" cy="466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1" name="PDF" showAsIcon="1" r:id="rId3" imgW="556200" imgH="467280" progId="FoxitReader.Document">
                  <p:embed/>
                </p:oleObj>
              </mc:Choice>
              <mc:Fallback>
                <p:oleObj name="PDF" showAsIcon="1" r:id="rId3" imgW="556200" imgH="467280" progId="FoxitReader.Document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076056" y="4221088"/>
                        <a:ext cx="555625" cy="466725"/>
                      </a:xfrm>
                      <a:prstGeom prst="rect">
                        <a:avLst/>
                      </a:prstGeom>
                      <a:solidFill>
                        <a:schemeClr val="bg2">
                          <a:lumMod val="90000"/>
                        </a:schemeClr>
                      </a:solidFill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7" name="Rectangle 4"/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s-ES" dirty="0"/>
              <a:t>Estabilidad y Estiba</a:t>
            </a:r>
          </a:p>
        </p:txBody>
      </p:sp>
      <p:sp>
        <p:nvSpPr>
          <p:cNvPr id="113668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s-ES" dirty="0"/>
              <a:t>Término Unidad Temática N°8 </a:t>
            </a:r>
          </a:p>
          <a:p>
            <a:pPr eaLnBrk="1" hangingPunct="1"/>
            <a:r>
              <a:rPr lang="es-ES" dirty="0"/>
              <a:t>Fundamentos de Estiba</a:t>
            </a:r>
          </a:p>
        </p:txBody>
      </p:sp>
    </p:spTree>
  </p:cSld>
  <p:clrMapOvr>
    <a:masterClrMapping/>
  </p:clrMapOvr>
  <p:transition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urrencia">
  <a:themeElements>
    <a:clrScheme name="Concurrencia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urrencia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urrenc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157684</TotalTime>
  <Words>1827</Words>
  <Application>Microsoft Office PowerPoint</Application>
  <PresentationFormat>Presentación en pantalla (4:3)</PresentationFormat>
  <Paragraphs>193</Paragraphs>
  <Slides>26</Slides>
  <Notes>2</Notes>
  <HiddenSlides>0</HiddenSlides>
  <MMClips>0</MMClips>
  <ScaleCrop>false</ScaleCrop>
  <HeadingPairs>
    <vt:vector size="8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3</vt:i4>
      </vt:variant>
      <vt:variant>
        <vt:lpstr>Títulos de diapositiva</vt:lpstr>
      </vt:variant>
      <vt:variant>
        <vt:i4>26</vt:i4>
      </vt:variant>
    </vt:vector>
  </HeadingPairs>
  <TitlesOfParts>
    <vt:vector size="36" baseType="lpstr">
      <vt:lpstr>Arial</vt:lpstr>
      <vt:lpstr>Lucida Sans Unicode</vt:lpstr>
      <vt:lpstr>Symbol</vt:lpstr>
      <vt:lpstr>Verdana</vt:lpstr>
      <vt:lpstr>Wingdings 2</vt:lpstr>
      <vt:lpstr>Wingdings 3</vt:lpstr>
      <vt:lpstr>Concurrencia</vt:lpstr>
      <vt:lpstr>Ecuación</vt:lpstr>
      <vt:lpstr>PDF</vt:lpstr>
      <vt:lpstr>Foxit PDF Document</vt:lpstr>
      <vt:lpstr>Estabilidad y Estiba</vt:lpstr>
      <vt:lpstr>Programa de Asignatura</vt:lpstr>
      <vt:lpstr>Definición de estiba</vt:lpstr>
      <vt:lpstr>Seguridad de Estiba</vt:lpstr>
      <vt:lpstr>Integridad de la mercadería</vt:lpstr>
      <vt:lpstr>Integridad de la tripulación y estibadores </vt:lpstr>
      <vt:lpstr>Economía </vt:lpstr>
      <vt:lpstr>Definición de Desestiba</vt:lpstr>
      <vt:lpstr>Otros conceptos</vt:lpstr>
      <vt:lpstr>Factor de Estiba</vt:lpstr>
      <vt:lpstr>Ejemplo </vt:lpstr>
      <vt:lpstr>Factor de Estiba</vt:lpstr>
      <vt:lpstr>Ejercicio 1</vt:lpstr>
      <vt:lpstr>Ejercicio – Fundamentación Teórica</vt:lpstr>
      <vt:lpstr>Ejercicio 1 – Fundamentación Teórica</vt:lpstr>
      <vt:lpstr>Ejercicio 1 – Fundamentación Teórica</vt:lpstr>
      <vt:lpstr>Ejercicio 1 – Fundamentación Teórica</vt:lpstr>
      <vt:lpstr>Ejercicio 1 – Fundamentación Teórica</vt:lpstr>
      <vt:lpstr>Problema 1 - Desarrollo</vt:lpstr>
      <vt:lpstr>Problema 1 - Desarrollo</vt:lpstr>
      <vt:lpstr>Problema 1 - Desarrollo</vt:lpstr>
      <vt:lpstr>Problema 1 – Notas prácticas</vt:lpstr>
      <vt:lpstr>Problema 1 - Desarrollo</vt:lpstr>
      <vt:lpstr>Problema 1 - Desarrollo</vt:lpstr>
      <vt:lpstr>Sistemas de cargío</vt:lpstr>
      <vt:lpstr>Estabilidad y Estiba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Sistemas de Ingeniería</dc:title>
  <dc:creator>USUARIO</dc:creator>
  <cp:lastModifiedBy>ALberto Garcia</cp:lastModifiedBy>
  <cp:revision>365</cp:revision>
  <dcterms:created xsi:type="dcterms:W3CDTF">2008-04-11T19:59:31Z</dcterms:created>
  <dcterms:modified xsi:type="dcterms:W3CDTF">2021-10-13T15:43:35Z</dcterms:modified>
</cp:coreProperties>
</file>