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4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1253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843491-508E-49AD-AFCC-9F0CFA81DB10}" type="datetimeFigureOut">
              <a:rPr lang="es-CL" smtClean="0"/>
              <a:t>02-11-2025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C7EB9-141E-4AE6-B0B3-273BC854D72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20281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5C7EB9-141E-4AE6-B0B3-273BC854D725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8622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5C7EB9-141E-4AE6-B0B3-273BC854D725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0100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FC8A1-0FD0-4BCB-8B5B-B4B40DE60CAB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CE871-989F-4A30-8B5B-14607182FEE3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87A0D-FAB3-43C6-B7E7-C312A9DB65D1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8732F-4F49-458E-AD6D-7D21FADD06E9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2312-F648-496F-8897-9C1C5CDC0E7D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7451-9F6D-40C5-830C-9EAFC9A291C7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0A28A-D30B-488D-A863-B97F847C701B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E2AF-F86E-4A6A-90F5-CD19C34172A0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8C22-AF3E-4131-A1A3-B0C2D87DCCD0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11287-0A81-4893-ADC1-FC01AF764F3F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A5C1-DEF8-4231-9094-A0D31825EA87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78619-D3C1-43FC-A8C1-BBFD1F9127A3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43E7C-5423-4217-B8F1-AB54C888E3C7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BDED6-5DC9-4848-88E9-000CA922F6AD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6D1E8-A7CB-42B6-814D-23D494C781F6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73E1E-B6B6-4930-AD96-E30A11C92675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AA374-D156-4EE0-BFBC-B7D866133EAD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2E49436A-72E3-4653-866A-2096845B82C0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F28FB93-0A08-4E7D-8E63-9EFA29F1E093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2" r:id="rId10"/>
    <p:sldLayoutId id="2147483853" r:id="rId11"/>
    <p:sldLayoutId id="2147483854" r:id="rId12"/>
    <p:sldLayoutId id="2147483855" r:id="rId13"/>
    <p:sldLayoutId id="2147483858" r:id="rId14"/>
    <p:sldLayoutId id="2147483859" r:id="rId15"/>
    <p:sldLayoutId id="2147483850" r:id="rId16"/>
    <p:sldLayoutId id="2147483851" r:id="rId1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CE38F14-8964-7CD2-6117-0122483BD94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</a:blip>
          <a:srcRect t="15050" b="37418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C6B0AFD-A1B5-50C7-C53A-C31D4DFF38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5983" y="2382998"/>
            <a:ext cx="9440034" cy="1828801"/>
          </a:xfrm>
          <a:solidFill>
            <a:schemeClr val="bg1">
              <a:lumMod val="65000"/>
              <a:lumOff val="35000"/>
              <a:alpha val="46000"/>
            </a:schemeClr>
          </a:solidFill>
        </p:spPr>
        <p:txBody>
          <a:bodyPr>
            <a:normAutofit/>
          </a:bodyPr>
          <a:lstStyle/>
          <a:p>
            <a:r>
              <a:rPr lang="es-CL" b="1" dirty="0"/>
              <a:t>Programación Fin de Año Curso de Brigadieres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33CFBD6-DEF8-6365-90A2-B05F7AD02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5808123"/>
            <a:ext cx="4054643" cy="1049867"/>
          </a:xfrm>
        </p:spPr>
        <p:txBody>
          <a:bodyPr>
            <a:normAutofit/>
          </a:bodyPr>
          <a:lstStyle/>
          <a:p>
            <a:r>
              <a:rPr lang="es-CL" b="1" dirty="0"/>
              <a:t>CC. C. TEICHELMANN P.</a:t>
            </a:r>
          </a:p>
          <a:p>
            <a:r>
              <a:rPr lang="es-CL" b="1" dirty="0"/>
              <a:t>03 de noviembre 2025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A62F269-69C5-C52F-DDDE-13F25644DD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80" b="89880" l="10000" r="91667">
                        <a14:foregroundMark x1="34667" y1="38795" x2="33667" y2="53012"/>
                        <a14:foregroundMark x1="33667" y1="53012" x2="38000" y2="65783"/>
                        <a14:foregroundMark x1="38000" y1="65783" x2="60333" y2="66265"/>
                        <a14:foregroundMark x1="60333" y1="66265" x2="71333" y2="52771"/>
                        <a14:foregroundMark x1="71333" y1="52771" x2="69000" y2="38072"/>
                        <a14:foregroundMark x1="69000" y1="38072" x2="43333" y2="35904"/>
                        <a14:foregroundMark x1="43333" y1="35904" x2="35000" y2="38072"/>
                        <a14:foregroundMark x1="64333" y1="60000" x2="42667" y2="54217"/>
                        <a14:foregroundMark x1="42667" y1="54217" x2="60333" y2="60482"/>
                        <a14:foregroundMark x1="60333" y1="60482" x2="56000" y2="53253"/>
                        <a14:foregroundMark x1="63333" y1="43614" x2="67333" y2="46265"/>
                        <a14:foregroundMark x1="59667" y1="43855" x2="57333" y2="45060"/>
                        <a14:foregroundMark x1="43333" y1="44096" x2="41333" y2="44819"/>
                        <a14:foregroundMark x1="29000" y1="66265" x2="43000" y2="73735"/>
                        <a14:foregroundMark x1="43000" y1="73735" x2="66667" y2="73735"/>
                        <a14:foregroundMark x1="66667" y1="73735" x2="84000" y2="65542"/>
                        <a14:foregroundMark x1="84000" y1="65542" x2="65000" y2="69880"/>
                        <a14:foregroundMark x1="65000" y1="69880" x2="27333" y2="66988"/>
                        <a14:foregroundMark x1="48667" y1="74217" x2="30667" y2="78795"/>
                        <a14:foregroundMark x1="51481" y1="83156" x2="51883" y2="83240"/>
                        <a14:foregroundMark x1="30667" y1="78795" x2="51042" y2="83064"/>
                        <a14:foregroundMark x1="58187" y1="83070" x2="68376" y2="81842"/>
                        <a14:foregroundMark x1="70620" y1="80910" x2="55667" y2="73253"/>
                        <a14:foregroundMark x1="55667" y1="73253" x2="43667" y2="74699"/>
                        <a14:foregroundMark x1="91531" y1="56420" x2="92000" y2="59277"/>
                        <a14:foregroundMark x1="89912" y1="46556" x2="91467" y2="56031"/>
                        <a14:foregroundMark x1="91909" y1="55215" x2="91709" y2="46244"/>
                        <a14:foregroundMark x1="92000" y1="59277" x2="91920" y2="55702"/>
                        <a14:foregroundMark x1="89665" y1="43924" x2="89333" y2="43855"/>
                        <a14:backgroundMark x1="57000" y1="83373" x2="52000" y2="83373"/>
                        <a14:backgroundMark x1="58667" y1="83614" x2="57000" y2="83614"/>
                        <a14:backgroundMark x1="50667" y1="83614" x2="51333" y2="83373"/>
                        <a14:backgroundMark x1="72000" y1="81446" x2="71333" y2="81446"/>
                        <a14:backgroundMark x1="71000" y1="80964" x2="70667" y2="82169"/>
                        <a14:backgroundMark x1="91667" y1="55663" x2="92333" y2="54940"/>
                        <a14:backgroundMark x1="90333" y1="43855" x2="92333" y2="44096"/>
                        <a14:backgroundMark x1="95333" y1="44578" x2="92667" y2="44578"/>
                        <a14:backgroundMark x1="92000" y1="45060" x2="90667" y2="45060"/>
                        <a14:backgroundMark x1="66667" y1="27711" x2="73000" y2="19036"/>
                        <a14:backgroundMark x1="56000" y1="25542" x2="60667" y2="17831"/>
                        <a14:backgroundMark x1="49333" y1="26024" x2="45000" y2="22169"/>
                        <a14:backgroundMark x1="36000" y1="28434" x2="33667" y2="1807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21735" y="-104095"/>
            <a:ext cx="1428750" cy="197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072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95BC9F-B5AE-AA3E-00DB-36825AD2F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Semana del 3 al 9 de Noviembre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3EB38E8-D45D-B8E3-CCFA-0DD2D3950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0" b="89880" l="10000" r="91667">
                        <a14:foregroundMark x1="34667" y1="38795" x2="33667" y2="53012"/>
                        <a14:foregroundMark x1="33667" y1="53012" x2="38000" y2="65783"/>
                        <a14:foregroundMark x1="38000" y1="65783" x2="60333" y2="66265"/>
                        <a14:foregroundMark x1="60333" y1="66265" x2="71333" y2="52771"/>
                        <a14:foregroundMark x1="71333" y1="52771" x2="69000" y2="38072"/>
                        <a14:foregroundMark x1="69000" y1="38072" x2="43333" y2="35904"/>
                        <a14:foregroundMark x1="43333" y1="35904" x2="35000" y2="38072"/>
                        <a14:foregroundMark x1="64333" y1="60000" x2="42667" y2="54217"/>
                        <a14:foregroundMark x1="42667" y1="54217" x2="60333" y2="60482"/>
                        <a14:foregroundMark x1="60333" y1="60482" x2="56000" y2="53253"/>
                        <a14:foregroundMark x1="63333" y1="43614" x2="67333" y2="46265"/>
                        <a14:foregroundMark x1="59667" y1="43855" x2="57333" y2="45060"/>
                        <a14:foregroundMark x1="43333" y1="44096" x2="41333" y2="44819"/>
                        <a14:foregroundMark x1="29000" y1="66265" x2="43000" y2="73735"/>
                        <a14:foregroundMark x1="43000" y1="73735" x2="66667" y2="73735"/>
                        <a14:foregroundMark x1="66667" y1="73735" x2="84000" y2="65542"/>
                        <a14:foregroundMark x1="84000" y1="65542" x2="65000" y2="69880"/>
                        <a14:foregroundMark x1="65000" y1="69880" x2="27333" y2="66988"/>
                        <a14:foregroundMark x1="48667" y1="74217" x2="30667" y2="78795"/>
                        <a14:foregroundMark x1="51481" y1="83156" x2="51883" y2="83240"/>
                        <a14:foregroundMark x1="30667" y1="78795" x2="51042" y2="83064"/>
                        <a14:foregroundMark x1="58187" y1="83070" x2="68376" y2="81842"/>
                        <a14:foregroundMark x1="70620" y1="80910" x2="55667" y2="73253"/>
                        <a14:foregroundMark x1="55667" y1="73253" x2="43667" y2="74699"/>
                        <a14:foregroundMark x1="91531" y1="56420" x2="92000" y2="59277"/>
                        <a14:foregroundMark x1="89912" y1="46556" x2="91467" y2="56031"/>
                        <a14:foregroundMark x1="91909" y1="55215" x2="91709" y2="46244"/>
                        <a14:foregroundMark x1="92000" y1="59277" x2="91920" y2="55702"/>
                        <a14:foregroundMark x1="89665" y1="43924" x2="89333" y2="43855"/>
                        <a14:backgroundMark x1="57000" y1="83373" x2="52000" y2="83373"/>
                        <a14:backgroundMark x1="58667" y1="83614" x2="57000" y2="83614"/>
                        <a14:backgroundMark x1="50667" y1="83614" x2="51333" y2="83373"/>
                        <a14:backgroundMark x1="72000" y1="81446" x2="71333" y2="81446"/>
                        <a14:backgroundMark x1="71000" y1="80964" x2="70667" y2="82169"/>
                        <a14:backgroundMark x1="91667" y1="55663" x2="92333" y2="54940"/>
                        <a14:backgroundMark x1="90333" y1="43855" x2="92333" y2="44096"/>
                        <a14:backgroundMark x1="95333" y1="44578" x2="92667" y2="44578"/>
                        <a14:backgroundMark x1="92000" y1="45060" x2="90667" y2="45060"/>
                        <a14:backgroundMark x1="66667" y1="27711" x2="73000" y2="19036"/>
                        <a14:backgroundMark x1="56000" y1="25542" x2="60667" y2="17831"/>
                        <a14:backgroundMark x1="49333" y1="26024" x2="45000" y2="22169"/>
                        <a14:backgroundMark x1="36000" y1="28434" x2="33667" y2="1807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21735" y="-104095"/>
            <a:ext cx="1428750" cy="1976438"/>
          </a:xfrm>
          <a:prstGeom prst="rect">
            <a:avLst/>
          </a:prstGeom>
        </p:spPr>
      </p:pic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49F42F3E-555C-318D-C6B5-50ABA6285E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280123"/>
              </p:ext>
            </p:extLst>
          </p:nvPr>
        </p:nvGraphicFramePr>
        <p:xfrm>
          <a:off x="914400" y="1878530"/>
          <a:ext cx="10353675" cy="3766103"/>
        </p:xfrm>
        <a:graphic>
          <a:graphicData uri="http://schemas.openxmlformats.org/drawingml/2006/table">
            <a:tbl>
              <a:tblPr/>
              <a:tblGrid>
                <a:gridCol w="1628249">
                  <a:extLst>
                    <a:ext uri="{9D8B030D-6E8A-4147-A177-3AD203B41FA5}">
                      <a16:colId xmlns:a16="http://schemas.microsoft.com/office/drawing/2014/main" val="277428336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3067367747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1082404058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219663578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941829090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2782151867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258953251"/>
                    </a:ext>
                  </a:extLst>
                </a:gridCol>
              </a:tblGrid>
              <a:tr h="17898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032956"/>
                  </a:ext>
                </a:extLst>
              </a:tr>
              <a:tr h="1073899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Navegación.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Navegación.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Inv. Operaciones.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Navegación.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Ingles.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Ingles.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Inv. Ingles.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Ingles.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Navales.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ARNI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ARNI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Mando.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Anfibias.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SS.AA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 Ing.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Mando.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Seguridad.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Sist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De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Log.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851065"/>
                  </a:ext>
                </a:extLst>
              </a:tr>
              <a:tr h="17898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1395301"/>
                  </a:ext>
                </a:extLst>
              </a:tr>
              <a:tr h="17898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1483314"/>
                  </a:ext>
                </a:extLst>
              </a:tr>
              <a:tr h="186441">
                <a:tc gridSpan="7"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3435072"/>
                  </a:ext>
                </a:extLst>
              </a:tr>
              <a:tr h="17898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2185202"/>
                  </a:ext>
                </a:extLst>
              </a:tr>
              <a:tr h="1073899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Derecho.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Táctica III.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Derecho.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Marítimas.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Matemáticas.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Derecho.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Finanzas Pub.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Ed. Cívica.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Ed. Cívica.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Ed. Cívica.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Ed. Cívica.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Mod.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Sist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/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Nav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Apoyo Combate.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Marítimos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Examen: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Administración.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Ab: 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- 4 </a:t>
                      </a:r>
                      <a:r>
                        <a:rPr lang="es-CL" sz="11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Lt</a:t>
                      </a: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Administración. 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t">
                        <a:buNone/>
                      </a:pPr>
                      <a:b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PRIMERA VUELTA ELECCIONES PRESIDENCIALES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t">
                        <a:buNone/>
                      </a:pPr>
                      <a:b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PRIMERA VUELTA ELECCIONES PRESIDENCIALES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1920014"/>
                  </a:ext>
                </a:extLst>
              </a:tr>
              <a:tr h="536949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Exposición Mutual de Seguros (1430-1630)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Confirmación de Cadetes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9425549"/>
                  </a:ext>
                </a:extLst>
              </a:tr>
              <a:tr h="17898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4862152"/>
                  </a:ext>
                </a:extLst>
              </a:tr>
            </a:tbl>
          </a:graphicData>
        </a:graphic>
      </p:graphicFrame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A9D6C38-CCE9-4FA0-6F70-9C2D519DF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600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BA879-4EF1-13BD-81B4-BC2627A66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B58EF5-6B9B-5D5A-FF61-7419F43CD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Semana del 17 al 23 de Noviembre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549464D-7E44-CEA2-9EB0-051C14B0C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0" b="89880" l="10000" r="91667">
                        <a14:foregroundMark x1="34667" y1="38795" x2="33667" y2="53012"/>
                        <a14:foregroundMark x1="33667" y1="53012" x2="38000" y2="65783"/>
                        <a14:foregroundMark x1="38000" y1="65783" x2="60333" y2="66265"/>
                        <a14:foregroundMark x1="60333" y1="66265" x2="71333" y2="52771"/>
                        <a14:foregroundMark x1="71333" y1="52771" x2="69000" y2="38072"/>
                        <a14:foregroundMark x1="69000" y1="38072" x2="43333" y2="35904"/>
                        <a14:foregroundMark x1="43333" y1="35904" x2="35000" y2="38072"/>
                        <a14:foregroundMark x1="64333" y1="60000" x2="42667" y2="54217"/>
                        <a14:foregroundMark x1="42667" y1="54217" x2="60333" y2="60482"/>
                        <a14:foregroundMark x1="60333" y1="60482" x2="56000" y2="53253"/>
                        <a14:foregroundMark x1="63333" y1="43614" x2="67333" y2="46265"/>
                        <a14:foregroundMark x1="59667" y1="43855" x2="57333" y2="45060"/>
                        <a14:foregroundMark x1="43333" y1="44096" x2="41333" y2="44819"/>
                        <a14:foregroundMark x1="29000" y1="66265" x2="43000" y2="73735"/>
                        <a14:foregroundMark x1="43000" y1="73735" x2="66667" y2="73735"/>
                        <a14:foregroundMark x1="66667" y1="73735" x2="84000" y2="65542"/>
                        <a14:foregroundMark x1="84000" y1="65542" x2="65000" y2="69880"/>
                        <a14:foregroundMark x1="65000" y1="69880" x2="27333" y2="66988"/>
                        <a14:foregroundMark x1="48667" y1="74217" x2="30667" y2="78795"/>
                        <a14:foregroundMark x1="51481" y1="83156" x2="51883" y2="83240"/>
                        <a14:foregroundMark x1="30667" y1="78795" x2="51042" y2="83064"/>
                        <a14:foregroundMark x1="58187" y1="83070" x2="68376" y2="81842"/>
                        <a14:foregroundMark x1="70620" y1="80910" x2="55667" y2="73253"/>
                        <a14:foregroundMark x1="55667" y1="73253" x2="43667" y2="74699"/>
                        <a14:foregroundMark x1="91531" y1="56420" x2="92000" y2="59277"/>
                        <a14:foregroundMark x1="89912" y1="46556" x2="91467" y2="56031"/>
                        <a14:foregroundMark x1="91909" y1="55215" x2="91709" y2="46244"/>
                        <a14:foregroundMark x1="92000" y1="59277" x2="91920" y2="55702"/>
                        <a14:foregroundMark x1="89665" y1="43924" x2="89333" y2="43855"/>
                        <a14:backgroundMark x1="57000" y1="83373" x2="52000" y2="83373"/>
                        <a14:backgroundMark x1="58667" y1="83614" x2="57000" y2="83614"/>
                        <a14:backgroundMark x1="50667" y1="83614" x2="51333" y2="83373"/>
                        <a14:backgroundMark x1="72000" y1="81446" x2="71333" y2="81446"/>
                        <a14:backgroundMark x1="71000" y1="80964" x2="70667" y2="82169"/>
                        <a14:backgroundMark x1="91667" y1="55663" x2="92333" y2="54940"/>
                        <a14:backgroundMark x1="90333" y1="43855" x2="92333" y2="44096"/>
                        <a14:backgroundMark x1="95333" y1="44578" x2="92667" y2="44578"/>
                        <a14:backgroundMark x1="92000" y1="45060" x2="90667" y2="45060"/>
                        <a14:backgroundMark x1="66667" y1="27711" x2="73000" y2="19036"/>
                        <a14:backgroundMark x1="56000" y1="25542" x2="60667" y2="17831"/>
                        <a14:backgroundMark x1="49333" y1="26024" x2="45000" y2="22169"/>
                        <a14:backgroundMark x1="36000" y1="28434" x2="33667" y2="1807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21735" y="-104095"/>
            <a:ext cx="1428750" cy="1976438"/>
          </a:xfrm>
          <a:prstGeom prst="rect">
            <a:avLst/>
          </a:prstGeom>
        </p:spPr>
      </p:pic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65764FBC-B88D-2BCA-6E06-F9D3714471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949380"/>
              </p:ext>
            </p:extLst>
          </p:nvPr>
        </p:nvGraphicFramePr>
        <p:xfrm>
          <a:off x="914400" y="2057513"/>
          <a:ext cx="10353675" cy="3408136"/>
        </p:xfrm>
        <a:graphic>
          <a:graphicData uri="http://schemas.openxmlformats.org/drawingml/2006/table">
            <a:tbl>
              <a:tblPr/>
              <a:tblGrid>
                <a:gridCol w="1628249">
                  <a:extLst>
                    <a:ext uri="{9D8B030D-6E8A-4147-A177-3AD203B41FA5}">
                      <a16:colId xmlns:a16="http://schemas.microsoft.com/office/drawing/2014/main" val="2386801320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3194664916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3101738252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1306573309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3352315372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2856645186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3188072604"/>
                    </a:ext>
                  </a:extLst>
                </a:gridCol>
              </a:tblGrid>
              <a:tr h="186441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668353"/>
                  </a:ext>
                </a:extLst>
              </a:tr>
              <a:tr h="1610848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Exposición </a:t>
                      </a:r>
                      <a:r>
                        <a:rPr lang="es-CL" sz="1100" b="0" i="0" u="none" strike="noStrike" noProof="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Dalegría</a:t>
                      </a: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(0900-1000)</a:t>
                      </a:r>
                      <a:b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Exposición Hogar Arturo Prat (1100-1200)</a:t>
                      </a:r>
                      <a:b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Fotos Gamas 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Exposición </a:t>
                      </a:r>
                      <a:r>
                        <a:rPr lang="es-CL" sz="1100" b="0" i="0" u="none" strike="noStrike" noProof="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CNDN</a:t>
                      </a: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(0900-1000)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Exposición Revista de Marina (1130-1230)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• Fotos Gamas (Res.)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Charla Financiera Banco (1000-1100): </a:t>
                      </a: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Banco Santander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Charla Financiera Banco (0900-1000): </a:t>
                      </a: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Banco Edwards.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Inscripción de Bancos (0900-1100)</a:t>
                      </a:r>
                      <a:b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Firma de Cauciones</a:t>
                      </a:r>
                    </a:p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Visita Monumento a los Héroes. (1130 – 1400)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3204037"/>
                  </a:ext>
                </a:extLst>
              </a:tr>
              <a:tr h="89491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Charla </a:t>
                      </a:r>
                      <a:r>
                        <a:rPr lang="es-CL" sz="1100" b="0" i="0" u="none" strike="noStrike" noProof="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MRO</a:t>
                      </a: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(1430 - 1600)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Charla Financiera Banco (1430-1530): </a:t>
                      </a: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Banco BCI</a:t>
                      </a:r>
                      <a:b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• Clases de Cueca 1°Grupo </a:t>
                      </a:r>
                      <a:r>
                        <a:rPr lang="es-CL" sz="1100" b="0" i="0" u="none" strike="noStrike" noProof="0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TBD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Charla Financiera Banco (1430-1530): </a:t>
                      </a: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Banco Estado</a:t>
                      </a:r>
                      <a:b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• Clases de Cueca 2°Grupo </a:t>
                      </a:r>
                      <a:r>
                        <a:rPr lang="es-CL" sz="1100" b="0" i="0" u="none" strike="noStrike" noProof="0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TBD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7664561"/>
                  </a:ext>
                </a:extLst>
              </a:tr>
              <a:tr h="715932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• Capacitación Guerra Especial </a:t>
                      </a:r>
                      <a:r>
                        <a:rPr lang="es-CL" sz="1100" b="0" i="0" u="none" strike="noStrike" noProof="0" dirty="0" err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OM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• Capacitación Guerra Especial </a:t>
                      </a:r>
                      <a:r>
                        <a:rPr lang="es-CL" sz="1100" b="0" i="0" u="none" strike="noStrike" noProof="0" dirty="0" err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OM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• Capacitación Guerra Especial </a:t>
                      </a:r>
                      <a:r>
                        <a:rPr lang="es-CL" sz="1100" b="0" i="0" u="none" strike="noStrike" noProof="0" dirty="0" err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OM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• Capacitación Guerra Especial </a:t>
                      </a:r>
                      <a:r>
                        <a:rPr lang="es-CL" sz="1100" b="0" i="0" u="none" strike="noStrike" noProof="0" dirty="0" err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OM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• Capacitación Guerra Especial </a:t>
                      </a:r>
                      <a:r>
                        <a:rPr lang="es-CL" sz="1100" b="0" i="0" u="none" strike="noStrike" noProof="0" dirty="0" err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OM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226891"/>
                  </a:ext>
                </a:extLst>
              </a:tr>
            </a:tbl>
          </a:graphicData>
        </a:graphic>
      </p:graphicFrame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A2E2092-48F9-0D12-B8C1-89A77212C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735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9454B-8F56-0FDE-B9CB-265A3F94F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2518E-C297-6ACA-CCD1-E5E51DA88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Semana del 24 al 30 de Noviembre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70D5A27-FDA3-1148-0076-50D32F77F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0" b="89880" l="10000" r="91667">
                        <a14:foregroundMark x1="34667" y1="38795" x2="33667" y2="53012"/>
                        <a14:foregroundMark x1="33667" y1="53012" x2="38000" y2="65783"/>
                        <a14:foregroundMark x1="38000" y1="65783" x2="60333" y2="66265"/>
                        <a14:foregroundMark x1="60333" y1="66265" x2="71333" y2="52771"/>
                        <a14:foregroundMark x1="71333" y1="52771" x2="69000" y2="38072"/>
                        <a14:foregroundMark x1="69000" y1="38072" x2="43333" y2="35904"/>
                        <a14:foregroundMark x1="43333" y1="35904" x2="35000" y2="38072"/>
                        <a14:foregroundMark x1="64333" y1="60000" x2="42667" y2="54217"/>
                        <a14:foregroundMark x1="42667" y1="54217" x2="60333" y2="60482"/>
                        <a14:foregroundMark x1="60333" y1="60482" x2="56000" y2="53253"/>
                        <a14:foregroundMark x1="63333" y1="43614" x2="67333" y2="46265"/>
                        <a14:foregroundMark x1="59667" y1="43855" x2="57333" y2="45060"/>
                        <a14:foregroundMark x1="43333" y1="44096" x2="41333" y2="44819"/>
                        <a14:foregroundMark x1="29000" y1="66265" x2="43000" y2="73735"/>
                        <a14:foregroundMark x1="43000" y1="73735" x2="66667" y2="73735"/>
                        <a14:foregroundMark x1="66667" y1="73735" x2="84000" y2="65542"/>
                        <a14:foregroundMark x1="84000" y1="65542" x2="65000" y2="69880"/>
                        <a14:foregroundMark x1="65000" y1="69880" x2="27333" y2="66988"/>
                        <a14:foregroundMark x1="48667" y1="74217" x2="30667" y2="78795"/>
                        <a14:foregroundMark x1="51481" y1="83156" x2="51883" y2="83240"/>
                        <a14:foregroundMark x1="30667" y1="78795" x2="51042" y2="83064"/>
                        <a14:foregroundMark x1="58187" y1="83070" x2="68376" y2="81842"/>
                        <a14:foregroundMark x1="70620" y1="80910" x2="55667" y2="73253"/>
                        <a14:foregroundMark x1="55667" y1="73253" x2="43667" y2="74699"/>
                        <a14:foregroundMark x1="91531" y1="56420" x2="92000" y2="59277"/>
                        <a14:foregroundMark x1="89912" y1="46556" x2="91467" y2="56031"/>
                        <a14:foregroundMark x1="91909" y1="55215" x2="91709" y2="46244"/>
                        <a14:foregroundMark x1="92000" y1="59277" x2="91920" y2="55702"/>
                        <a14:foregroundMark x1="89665" y1="43924" x2="89333" y2="43855"/>
                        <a14:backgroundMark x1="57000" y1="83373" x2="52000" y2="83373"/>
                        <a14:backgroundMark x1="58667" y1="83614" x2="57000" y2="83614"/>
                        <a14:backgroundMark x1="50667" y1="83614" x2="51333" y2="83373"/>
                        <a14:backgroundMark x1="72000" y1="81446" x2="71333" y2="81446"/>
                        <a14:backgroundMark x1="71000" y1="80964" x2="70667" y2="82169"/>
                        <a14:backgroundMark x1="91667" y1="55663" x2="92333" y2="54940"/>
                        <a14:backgroundMark x1="90333" y1="43855" x2="92333" y2="44096"/>
                        <a14:backgroundMark x1="95333" y1="44578" x2="92667" y2="44578"/>
                        <a14:backgroundMark x1="92000" y1="45060" x2="90667" y2="45060"/>
                        <a14:backgroundMark x1="66667" y1="27711" x2="73000" y2="19036"/>
                        <a14:backgroundMark x1="56000" y1="25542" x2="60667" y2="17831"/>
                        <a14:backgroundMark x1="49333" y1="26024" x2="45000" y2="22169"/>
                        <a14:backgroundMark x1="36000" y1="28434" x2="33667" y2="1807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21735" y="-104095"/>
            <a:ext cx="1428750" cy="1976438"/>
          </a:xfrm>
          <a:prstGeom prst="rect">
            <a:avLst/>
          </a:prstGeom>
        </p:spPr>
      </p:pic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00B7255-296A-F993-88F8-A1540B51E1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407370"/>
              </p:ext>
            </p:extLst>
          </p:nvPr>
        </p:nvGraphicFramePr>
        <p:xfrm>
          <a:off x="914400" y="2150734"/>
          <a:ext cx="10353675" cy="3221695"/>
        </p:xfrm>
        <a:graphic>
          <a:graphicData uri="http://schemas.openxmlformats.org/drawingml/2006/table">
            <a:tbl>
              <a:tblPr/>
              <a:tblGrid>
                <a:gridCol w="1628249">
                  <a:extLst>
                    <a:ext uri="{9D8B030D-6E8A-4147-A177-3AD203B41FA5}">
                      <a16:colId xmlns:a16="http://schemas.microsoft.com/office/drawing/2014/main" val="3425134290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2568375856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2761287682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529276137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86958737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3599336960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450603185"/>
                    </a:ext>
                  </a:extLst>
                </a:gridCol>
              </a:tblGrid>
              <a:tr h="17898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5838940"/>
                  </a:ext>
                </a:extLst>
              </a:tr>
              <a:tr h="1252882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Infantería </a:t>
                      </a:r>
                      <a:r>
                        <a:rPr lang="es-CL" sz="1100" b="0" i="0" u="none" strike="noStrike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Brigs</a:t>
                      </a:r>
                      <a:r>
                        <a:rPr lang="es-CL" sz="1100" b="0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. (Academia Espadas)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ES" sz="1100" b="0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Infantería </a:t>
                      </a:r>
                      <a:r>
                        <a:rPr lang="es-ES" sz="1100" b="0" i="0" u="none" strike="noStrike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Brigs</a:t>
                      </a:r>
                      <a:r>
                        <a:rPr lang="es-ES" sz="1100" b="0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. (Academia Espadas)</a:t>
                      </a:r>
                      <a:b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  <a:b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ES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Exposición DAN (0900-1130)</a:t>
                      </a:r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Infantería </a:t>
                      </a:r>
                      <a:r>
                        <a:rPr lang="es-CL" sz="1100" b="0" i="0" u="none" strike="noStrike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Brigs</a:t>
                      </a:r>
                      <a:r>
                        <a:rPr lang="es-CL" sz="1100" b="0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. (Academia Espadas)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Infantería Brigs.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</a:t>
                      </a:r>
                      <a:r>
                        <a:rPr lang="es-CL" sz="1100" b="0" i="0" u="none" strike="noStrike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 Infantería Brigs.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Periodo de Exámenes Cadetes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760357"/>
                  </a:ext>
                </a:extLst>
              </a:tr>
              <a:tr h="89491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Infantería Brigs. (Academia Espadas)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Infantería Brigs. (Academia Espadas)</a:t>
                      </a:r>
                      <a:br>
                        <a:rPr lang="es-CL" sz="1100" b="0" i="0" u="none" strike="noStrike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Evento Club Naval (1700)</a:t>
                      </a:r>
                      <a:b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</a:t>
                      </a:r>
                      <a:r>
                        <a:rPr lang="es-ES" sz="1100" b="0" i="0" u="none" strike="noStrike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 Infantería Brigs.</a:t>
                      </a:r>
                      <a:br>
                        <a:rPr lang="es-ES" sz="1100" b="0" i="0" u="none" strike="noStrike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ES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Consejo de Educación Brigadieres (1400-1700)</a:t>
                      </a:r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Exposició SHOA (1430-1530)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1230 Evento Escuelas Matrices (Escuela de Formación de Carabineros)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3564707"/>
                  </a:ext>
                </a:extLst>
              </a:tr>
              <a:tr h="89491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CEREMONIA RETIROS DE CAPITANES DE NAVÍO (1730)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Raid Costero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047170"/>
                  </a:ext>
                </a:extLst>
              </a:tr>
            </a:tbl>
          </a:graphicData>
        </a:graphic>
      </p:graphicFrame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BD4843-382D-B613-6D24-EDAF6C242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511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F276D-893B-101E-CBA6-0CA5B2F78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35CAF7-BB0A-BAC5-0957-AF8CBE3C1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Semana del 1 al 7 de Diciembre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865E5F4-B1E0-1740-9648-ED2261064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0" b="89880" l="10000" r="91667">
                        <a14:foregroundMark x1="34667" y1="38795" x2="33667" y2="53012"/>
                        <a14:foregroundMark x1="33667" y1="53012" x2="38000" y2="65783"/>
                        <a14:foregroundMark x1="38000" y1="65783" x2="60333" y2="66265"/>
                        <a14:foregroundMark x1="60333" y1="66265" x2="71333" y2="52771"/>
                        <a14:foregroundMark x1="71333" y1="52771" x2="69000" y2="38072"/>
                        <a14:foregroundMark x1="69000" y1="38072" x2="43333" y2="35904"/>
                        <a14:foregroundMark x1="43333" y1="35904" x2="35000" y2="38072"/>
                        <a14:foregroundMark x1="64333" y1="60000" x2="42667" y2="54217"/>
                        <a14:foregroundMark x1="42667" y1="54217" x2="60333" y2="60482"/>
                        <a14:foregroundMark x1="60333" y1="60482" x2="56000" y2="53253"/>
                        <a14:foregroundMark x1="63333" y1="43614" x2="67333" y2="46265"/>
                        <a14:foregroundMark x1="59667" y1="43855" x2="57333" y2="45060"/>
                        <a14:foregroundMark x1="43333" y1="44096" x2="41333" y2="44819"/>
                        <a14:foregroundMark x1="29000" y1="66265" x2="43000" y2="73735"/>
                        <a14:foregroundMark x1="43000" y1="73735" x2="66667" y2="73735"/>
                        <a14:foregroundMark x1="66667" y1="73735" x2="84000" y2="65542"/>
                        <a14:foregroundMark x1="84000" y1="65542" x2="65000" y2="69880"/>
                        <a14:foregroundMark x1="65000" y1="69880" x2="27333" y2="66988"/>
                        <a14:foregroundMark x1="48667" y1="74217" x2="30667" y2="78795"/>
                        <a14:foregroundMark x1="51481" y1="83156" x2="51883" y2="83240"/>
                        <a14:foregroundMark x1="30667" y1="78795" x2="51042" y2="83064"/>
                        <a14:foregroundMark x1="58187" y1="83070" x2="68376" y2="81842"/>
                        <a14:foregroundMark x1="70620" y1="80910" x2="55667" y2="73253"/>
                        <a14:foregroundMark x1="55667" y1="73253" x2="43667" y2="74699"/>
                        <a14:foregroundMark x1="91531" y1="56420" x2="92000" y2="59277"/>
                        <a14:foregroundMark x1="89912" y1="46556" x2="91467" y2="56031"/>
                        <a14:foregroundMark x1="91909" y1="55215" x2="91709" y2="46244"/>
                        <a14:foregroundMark x1="92000" y1="59277" x2="91920" y2="55702"/>
                        <a14:foregroundMark x1="89665" y1="43924" x2="89333" y2="43855"/>
                        <a14:backgroundMark x1="57000" y1="83373" x2="52000" y2="83373"/>
                        <a14:backgroundMark x1="58667" y1="83614" x2="57000" y2="83614"/>
                        <a14:backgroundMark x1="50667" y1="83614" x2="51333" y2="83373"/>
                        <a14:backgroundMark x1="72000" y1="81446" x2="71333" y2="81446"/>
                        <a14:backgroundMark x1="71000" y1="80964" x2="70667" y2="82169"/>
                        <a14:backgroundMark x1="91667" y1="55663" x2="92333" y2="54940"/>
                        <a14:backgroundMark x1="90333" y1="43855" x2="92333" y2="44096"/>
                        <a14:backgroundMark x1="95333" y1="44578" x2="92667" y2="44578"/>
                        <a14:backgroundMark x1="92000" y1="45060" x2="90667" y2="45060"/>
                        <a14:backgroundMark x1="66667" y1="27711" x2="73000" y2="19036"/>
                        <a14:backgroundMark x1="56000" y1="25542" x2="60667" y2="17831"/>
                        <a14:backgroundMark x1="49333" y1="26024" x2="45000" y2="22169"/>
                        <a14:backgroundMark x1="36000" y1="28434" x2="33667" y2="1807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21735" y="-104095"/>
            <a:ext cx="1428750" cy="1976438"/>
          </a:xfrm>
          <a:prstGeom prst="rect">
            <a:avLst/>
          </a:prstGeom>
        </p:spPr>
      </p:pic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9AAFF782-9962-6D77-7D35-738E601AA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9293908"/>
              </p:ext>
            </p:extLst>
          </p:nvPr>
        </p:nvGraphicFramePr>
        <p:xfrm>
          <a:off x="914400" y="2956158"/>
          <a:ext cx="10353675" cy="1610847"/>
        </p:xfrm>
        <a:graphic>
          <a:graphicData uri="http://schemas.openxmlformats.org/drawingml/2006/table">
            <a:tbl>
              <a:tblPr/>
              <a:tblGrid>
                <a:gridCol w="1628249">
                  <a:extLst>
                    <a:ext uri="{9D8B030D-6E8A-4147-A177-3AD203B41FA5}">
                      <a16:colId xmlns:a16="http://schemas.microsoft.com/office/drawing/2014/main" val="3385098451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1998559463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2993919208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2163685863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1254707767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2711966734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1585661684"/>
                    </a:ext>
                  </a:extLst>
                </a:gridCol>
              </a:tblGrid>
              <a:tr h="17898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DE DICIEMBRE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8615074"/>
                  </a:ext>
                </a:extLst>
              </a:tr>
              <a:tr h="536949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Infantería </a:t>
                      </a:r>
                      <a:r>
                        <a:rPr lang="es-CL" sz="1100" b="0" i="0" u="none" strike="noStrike" noProof="0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Brigs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Infantería </a:t>
                      </a:r>
                      <a:r>
                        <a:rPr lang="es-CL" sz="1100" b="0" i="0" u="none" strike="noStrike" noProof="0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Brigs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• Infantería </a:t>
                      </a:r>
                      <a:r>
                        <a:rPr lang="es-CL" sz="1100" b="0" i="0" u="none" strike="noStrike" noProof="0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Brigs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Ceremonia Interna (toda la Escuela)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PREPARATORIA CEREMONIA DE EGRESO DE GUARDIAMARINAS</a:t>
                      </a:r>
                    </a:p>
                  </a:txBody>
                  <a:tcPr marL="7458" marR="7458" marT="745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6636885"/>
                  </a:ext>
                </a:extLst>
              </a:tr>
              <a:tr h="536949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 Infantería </a:t>
                      </a:r>
                      <a:r>
                        <a:rPr lang="es-CL" sz="1100" b="0" i="0" u="none" strike="noStrike" noProof="0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Brigs</a:t>
                      </a:r>
                      <a:r>
                        <a:rPr lang="es-CL" sz="11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CEREMONIA RETIROS DE ALMIRANTES (1730)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Infantería (toda la Escuela)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• Evento </a:t>
                      </a:r>
                      <a:r>
                        <a:rPr lang="es-CL" sz="1100" b="0" i="0" u="none" strike="noStrike" noProof="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CNCS</a:t>
                      </a:r>
                      <a:r>
                        <a:rPr lang="es-CL" sz="1100" b="0" i="0" u="none" strike="noStrike" noProof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(1900)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648277"/>
                  </a:ext>
                </a:extLst>
              </a:tr>
              <a:tr h="357966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</a:t>
                      </a: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Inicio de Guardias 3° Año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</a:t>
                      </a:r>
                      <a:r>
                        <a:rPr lang="es-CL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Consejo de Cadetes</a:t>
                      </a: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646712"/>
                  </a:ext>
                </a:extLst>
              </a:tr>
            </a:tbl>
          </a:graphicData>
        </a:graphic>
      </p:graphicFrame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D7E5253-8B82-FE18-A4CD-9CD307DCE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719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0D1015-F5BD-9802-10D0-875283C90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8BF4B4-9B74-3A19-395F-6E751CCA8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Semana del 8 al 14 de Diciembre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689D9E2-29D8-E7D2-8A37-02186E40E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0" b="89880" l="10000" r="91667">
                        <a14:foregroundMark x1="34667" y1="38795" x2="33667" y2="53012"/>
                        <a14:foregroundMark x1="33667" y1="53012" x2="38000" y2="65783"/>
                        <a14:foregroundMark x1="38000" y1="65783" x2="60333" y2="66265"/>
                        <a14:foregroundMark x1="60333" y1="66265" x2="71333" y2="52771"/>
                        <a14:foregroundMark x1="71333" y1="52771" x2="69000" y2="38072"/>
                        <a14:foregroundMark x1="69000" y1="38072" x2="43333" y2="35904"/>
                        <a14:foregroundMark x1="43333" y1="35904" x2="35000" y2="38072"/>
                        <a14:foregroundMark x1="64333" y1="60000" x2="42667" y2="54217"/>
                        <a14:foregroundMark x1="42667" y1="54217" x2="60333" y2="60482"/>
                        <a14:foregroundMark x1="60333" y1="60482" x2="56000" y2="53253"/>
                        <a14:foregroundMark x1="63333" y1="43614" x2="67333" y2="46265"/>
                        <a14:foregroundMark x1="59667" y1="43855" x2="57333" y2="45060"/>
                        <a14:foregroundMark x1="43333" y1="44096" x2="41333" y2="44819"/>
                        <a14:foregroundMark x1="29000" y1="66265" x2="43000" y2="73735"/>
                        <a14:foregroundMark x1="43000" y1="73735" x2="66667" y2="73735"/>
                        <a14:foregroundMark x1="66667" y1="73735" x2="84000" y2="65542"/>
                        <a14:foregroundMark x1="84000" y1="65542" x2="65000" y2="69880"/>
                        <a14:foregroundMark x1="65000" y1="69880" x2="27333" y2="66988"/>
                        <a14:foregroundMark x1="48667" y1="74217" x2="30667" y2="78795"/>
                        <a14:foregroundMark x1="51481" y1="83156" x2="51883" y2="83240"/>
                        <a14:foregroundMark x1="30667" y1="78795" x2="51042" y2="83064"/>
                        <a14:foregroundMark x1="58187" y1="83070" x2="68376" y2="81842"/>
                        <a14:foregroundMark x1="70620" y1="80910" x2="55667" y2="73253"/>
                        <a14:foregroundMark x1="55667" y1="73253" x2="43667" y2="74699"/>
                        <a14:foregroundMark x1="91531" y1="56420" x2="92000" y2="59277"/>
                        <a14:foregroundMark x1="89912" y1="46556" x2="91467" y2="56031"/>
                        <a14:foregroundMark x1="91909" y1="55215" x2="91709" y2="46244"/>
                        <a14:foregroundMark x1="92000" y1="59277" x2="91920" y2="55702"/>
                        <a14:foregroundMark x1="89665" y1="43924" x2="89333" y2="43855"/>
                        <a14:backgroundMark x1="57000" y1="83373" x2="52000" y2="83373"/>
                        <a14:backgroundMark x1="58667" y1="83614" x2="57000" y2="83614"/>
                        <a14:backgroundMark x1="50667" y1="83614" x2="51333" y2="83373"/>
                        <a14:backgroundMark x1="72000" y1="81446" x2="71333" y2="81446"/>
                        <a14:backgroundMark x1="71000" y1="80964" x2="70667" y2="82169"/>
                        <a14:backgroundMark x1="91667" y1="55663" x2="92333" y2="54940"/>
                        <a14:backgroundMark x1="90333" y1="43855" x2="92333" y2="44096"/>
                        <a14:backgroundMark x1="95333" y1="44578" x2="92667" y2="44578"/>
                        <a14:backgroundMark x1="92000" y1="45060" x2="90667" y2="45060"/>
                        <a14:backgroundMark x1="66667" y1="27711" x2="73000" y2="19036"/>
                        <a14:backgroundMark x1="56000" y1="25542" x2="60667" y2="17831"/>
                        <a14:backgroundMark x1="49333" y1="26024" x2="45000" y2="22169"/>
                        <a14:backgroundMark x1="36000" y1="28434" x2="33667" y2="1807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21735" y="-104095"/>
            <a:ext cx="1428750" cy="1976438"/>
          </a:xfrm>
          <a:prstGeom prst="rect">
            <a:avLst/>
          </a:prstGeom>
        </p:spPr>
      </p:pic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77DD4E9-9A6C-9306-2F1F-2EB8B2577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148609"/>
              </p:ext>
            </p:extLst>
          </p:nvPr>
        </p:nvGraphicFramePr>
        <p:xfrm>
          <a:off x="913881" y="2177548"/>
          <a:ext cx="10353675" cy="1431864"/>
        </p:xfrm>
        <a:graphic>
          <a:graphicData uri="http://schemas.openxmlformats.org/drawingml/2006/table">
            <a:tbl>
              <a:tblPr/>
              <a:tblGrid>
                <a:gridCol w="1628249">
                  <a:extLst>
                    <a:ext uri="{9D8B030D-6E8A-4147-A177-3AD203B41FA5}">
                      <a16:colId xmlns:a16="http://schemas.microsoft.com/office/drawing/2014/main" val="4183745601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1073021776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2219095564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3661307896"/>
                    </a:ext>
                  </a:extLst>
                </a:gridCol>
                <a:gridCol w="1628249">
                  <a:extLst>
                    <a:ext uri="{9D8B030D-6E8A-4147-A177-3AD203B41FA5}">
                      <a16:colId xmlns:a16="http://schemas.microsoft.com/office/drawing/2014/main" val="3805719294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3832645803"/>
                    </a:ext>
                  </a:extLst>
                </a:gridCol>
                <a:gridCol w="1106215">
                  <a:extLst>
                    <a:ext uri="{9D8B030D-6E8A-4147-A177-3AD203B41FA5}">
                      <a16:colId xmlns:a16="http://schemas.microsoft.com/office/drawing/2014/main" val="1452309344"/>
                    </a:ext>
                  </a:extLst>
                </a:gridCol>
              </a:tblGrid>
              <a:tr h="17898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313607"/>
                  </a:ext>
                </a:extLst>
              </a:tr>
              <a:tr h="536949"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DÍA DE LA INMACULADA CONCEPCIÓN</a:t>
                      </a:r>
                    </a:p>
                  </a:txBody>
                  <a:tcPr marL="7458" marR="7458" marT="745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 Repetición Preparatoria (por definir)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CEREMONIA DE EGRESO DE GUARDIAMARINAS</a:t>
                      </a:r>
                    </a:p>
                  </a:txBody>
                  <a:tcPr marL="7458" marR="7458" marT="745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FIESTA DE EGRESESO GUARDIAMARINAS</a:t>
                      </a:r>
                    </a:p>
                  </a:txBody>
                  <a:tcPr marL="7458" marR="7458" marT="745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SEGUNDA VUELTA ELECCIONES PRESIDENCIALES</a:t>
                      </a:r>
                    </a:p>
                  </a:txBody>
                  <a:tcPr marL="7458" marR="7458" marT="745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SEGUNDA VUELTA ELECCIONES PRESIDENCIALES</a:t>
                      </a:r>
                    </a:p>
                  </a:txBody>
                  <a:tcPr marL="7458" marR="7458" marT="745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787271"/>
                  </a:ext>
                </a:extLst>
              </a:tr>
              <a:tr h="3579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•Trinca de Equipo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5496963"/>
                  </a:ext>
                </a:extLst>
              </a:tr>
              <a:tr h="3579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58" marR="7458" marT="745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942943"/>
                  </a:ext>
                </a:extLst>
              </a:tr>
            </a:tbl>
          </a:graphicData>
        </a:graphic>
      </p:graphicFrame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96DA62B-FF1B-EA6F-D324-874D03E7F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C186DEA-D011-4BA6-3830-CAD3600A4266}"/>
              </a:ext>
            </a:extLst>
          </p:cNvPr>
          <p:cNvSpPr txBox="1"/>
          <p:nvPr/>
        </p:nvSpPr>
        <p:spPr>
          <a:xfrm>
            <a:off x="3509521" y="4206910"/>
            <a:ext cx="51623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u="sng" dirty="0" err="1"/>
              <a:t>TBD</a:t>
            </a:r>
            <a:endParaRPr lang="es-CL" b="1" u="sng" dirty="0"/>
          </a:p>
          <a:p>
            <a:endParaRPr lang="es-CL" dirty="0"/>
          </a:p>
          <a:p>
            <a:pPr marL="342900" indent="-342900">
              <a:buFont typeface="+mj-lt"/>
              <a:buAutoNum type="arabicPeriod"/>
            </a:pPr>
            <a:r>
              <a:rPr lang="es-CL" dirty="0"/>
              <a:t>Blanca Estela (</a:t>
            </a:r>
            <a:r>
              <a:rPr lang="es-CL" dirty="0" err="1"/>
              <a:t>CJA</a:t>
            </a:r>
            <a:r>
              <a:rPr lang="es-CL" dirty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es-CL" dirty="0"/>
              <a:t>Club Aeronaval</a:t>
            </a:r>
          </a:p>
          <a:p>
            <a:pPr marL="342900" indent="-342900">
              <a:buFont typeface="+mj-lt"/>
              <a:buAutoNum type="arabicPeriod"/>
            </a:pPr>
            <a:r>
              <a:rPr lang="es-CL" dirty="0"/>
              <a:t>Exposición:</a:t>
            </a:r>
          </a:p>
          <a:p>
            <a:pPr marL="800100" lvl="1" indent="-342900">
              <a:buFont typeface="+mj-lt"/>
              <a:buAutoNum type="alphaLcParenR"/>
            </a:pPr>
            <a:r>
              <a:rPr lang="es-CL" dirty="0"/>
              <a:t>Ingeniería (El/</a:t>
            </a:r>
            <a:r>
              <a:rPr lang="es-CL" dirty="0" err="1"/>
              <a:t>Mq</a:t>
            </a:r>
            <a:r>
              <a:rPr lang="es-CL" dirty="0"/>
              <a:t>)</a:t>
            </a:r>
          </a:p>
          <a:p>
            <a:pPr marL="800100" lvl="1" indent="-342900">
              <a:buFont typeface="+mj-lt"/>
              <a:buAutoNum type="alphaLcParenR"/>
            </a:pPr>
            <a:r>
              <a:rPr lang="es-CL" dirty="0"/>
              <a:t>Inteligencia</a:t>
            </a:r>
          </a:p>
        </p:txBody>
      </p:sp>
    </p:spTree>
    <p:extLst>
      <p:ext uri="{BB962C8B-B14F-4D97-AF65-F5344CB8AC3E}">
        <p14:creationId xmlns:p14="http://schemas.microsoft.com/office/powerpoint/2010/main" val="564812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Un velero en el agua&#10;&#10;El contenido generado por IA puede ser incorrecto.">
            <a:extLst>
              <a:ext uri="{FF2B5EF4-FFF2-40B4-BE49-F238E27FC236}">
                <a16:creationId xmlns:a16="http://schemas.microsoft.com/office/drawing/2014/main" id="{65E72E29-C295-64CF-E8FD-DE8EC823BB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40000"/>
          </a:blip>
          <a:srcRect t="10586" b="4828"/>
          <a:stretch>
            <a:fillRect/>
          </a:stretch>
        </p:blipFill>
        <p:spPr>
          <a:xfrm>
            <a:off x="-32637" y="0"/>
            <a:ext cx="1219198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4F51D24-0512-FB5F-E2A3-FB6D8BD4C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955" y="4865903"/>
            <a:ext cx="9440034" cy="18288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s-CL" sz="4800" b="1" noProof="0"/>
              <a:t>LXX</a:t>
            </a:r>
            <a:br>
              <a:rPr lang="es-CL" sz="4800" b="1" noProof="0"/>
            </a:br>
            <a:r>
              <a:rPr lang="es-CL" sz="4800" b="1" noProof="0"/>
              <a:t>Crucero de Instrucción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B994C35-4682-CD60-3422-8B1B7045C3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200" b="94400" l="6667" r="93333">
                        <a14:foregroundMark x1="52778" y1="40000" x2="41111" y2="58800"/>
                        <a14:foregroundMark x1="41111" y1="58800" x2="65000" y2="42000"/>
                        <a14:foregroundMark x1="65000" y1="42000" x2="53333" y2="40400"/>
                        <a14:foregroundMark x1="57222" y1="56400" x2="57222" y2="55600"/>
                        <a14:foregroundMark x1="59444" y1="59600" x2="57222" y2="60000"/>
                        <a14:foregroundMark x1="76667" y1="63600" x2="48333" y2="66000"/>
                        <a14:foregroundMark x1="48333" y1="66000" x2="77222" y2="64800"/>
                        <a14:foregroundMark x1="77222" y1="64800" x2="76667" y2="64400"/>
                        <a14:foregroundMark x1="75556" y1="23200" x2="73889" y2="23200"/>
                        <a14:foregroundMark x1="75556" y1="22400" x2="76667" y2="22000"/>
                        <a14:foregroundMark x1="74444" y1="22400" x2="76111" y2="22400"/>
                        <a14:foregroundMark x1="76111" y1="20800" x2="73333" y2="23200"/>
                        <a14:foregroundMark x1="65000" y1="20400" x2="65556" y2="20400"/>
                        <a14:foregroundMark x1="65556" y1="20400" x2="56667" y2="19600"/>
                        <a14:foregroundMark x1="58889" y1="18400" x2="65556" y2="18000"/>
                        <a14:foregroundMark x1="71667" y1="18400" x2="78889" y2="18800"/>
                        <a14:foregroundMark x1="76111" y1="15200" x2="75000" y2="16400"/>
                        <a14:foregroundMark x1="79444" y1="16800" x2="77222" y2="16400"/>
                        <a14:foregroundMark x1="77778" y1="15600" x2="80000" y2="14800"/>
                        <a14:foregroundMark x1="83333" y1="11200" x2="82778" y2="12000"/>
                        <a14:foregroundMark x1="51111" y1="19600" x2="49444" y2="18800"/>
                        <a14:foregroundMark x1="49444" y1="18800" x2="47222" y2="20400"/>
                        <a14:foregroundMark x1="52778" y1="18000" x2="47778" y2="17600"/>
                        <a14:foregroundMark x1="53889" y1="17200" x2="45556" y2="17200"/>
                        <a14:foregroundMark x1="50000" y1="16400" x2="49444" y2="6800"/>
                        <a14:foregroundMark x1="26667" y1="21600" x2="21111" y2="12000"/>
                        <a14:foregroundMark x1="18889" y1="12000" x2="17222" y2="11200"/>
                        <a14:foregroundMark x1="33889" y1="10000" x2="32222" y2="8000"/>
                        <a14:foregroundMark x1="49444" y1="6000" x2="52222" y2="5600"/>
                        <a14:foregroundMark x1="67778" y1="9600" x2="69444" y2="10000"/>
                        <a14:foregroundMark x1="15556" y1="31200" x2="11111" y2="71600"/>
                        <a14:foregroundMark x1="8889" y1="67600" x2="8889" y2="30400"/>
                        <a14:foregroundMark x1="7778" y1="68800" x2="13333" y2="48000"/>
                        <a14:foregroundMark x1="13333" y1="48000" x2="8333" y2="69200"/>
                        <a14:foregroundMark x1="8333" y1="69200" x2="11111" y2="68400"/>
                        <a14:foregroundMark x1="91111" y1="68000" x2="91111" y2="35600"/>
                        <a14:foregroundMark x1="73333" y1="89600" x2="41111" y2="89600"/>
                        <a14:foregroundMark x1="41111" y1="89600" x2="73333" y2="91600"/>
                        <a14:foregroundMark x1="73333" y1="91600" x2="71667" y2="89200"/>
                        <a14:foregroundMark x1="60556" y1="94000" x2="60000" y2="94400"/>
                        <a14:foregroundMark x1="55556" y1="54800" x2="45556" y2="63200"/>
                        <a14:foregroundMark x1="47778" y1="66400" x2="22222" y2="65200"/>
                        <a14:foregroundMark x1="7778" y1="35600" x2="10000" y2="66000"/>
                        <a14:foregroundMark x1="8889" y1="47600" x2="9444" y2="67200"/>
                        <a14:foregroundMark x1="7222" y1="47600" x2="8333" y2="66800"/>
                        <a14:foregroundMark x1="92222" y1="37600" x2="93333" y2="68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01318" y="47651"/>
            <a:ext cx="1103327" cy="1532399"/>
          </a:xfrm>
          <a:prstGeom prst="rect">
            <a:avLst/>
          </a:prstGeom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E612CEB-80A5-2CFE-7816-332FEBA30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358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8EA1654-83A5-B32E-A13B-ADC68A1BAF7B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5000"/>
          </a:blip>
          <a:srcRect l="44" t="3601" r="-44" b="11811"/>
          <a:stretch>
            <a:fillRect/>
          </a:stretch>
        </p:blipFill>
        <p:spPr>
          <a:xfrm>
            <a:off x="-5314" y="0"/>
            <a:ext cx="1219198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7A351A7-150B-C529-9D80-7FB3E9AFF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>
            <a:normAutofit/>
          </a:bodyPr>
          <a:lstStyle/>
          <a:p>
            <a:r>
              <a:rPr lang="es-CL" dirty="0"/>
              <a:t>Itinerario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C9EB9FE-DE35-2569-BC61-7D8ECD5363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</p:spPr>
        <p:txBody>
          <a:bodyPr anchor="ctr">
            <a:normAutofit/>
          </a:bodyPr>
          <a:lstStyle/>
          <a:p>
            <a:r>
              <a:rPr lang="es-CL" b="1"/>
              <a:t>Zarpe: 		05 – Abril – 2026 (Domingo)</a:t>
            </a:r>
          </a:p>
          <a:p>
            <a:r>
              <a:rPr lang="es-CL" b="1"/>
              <a:t>Recalada: 	25 – Septiembre – 2026 (Viernes)</a:t>
            </a:r>
          </a:p>
          <a:p>
            <a:r>
              <a:rPr lang="es-CL" b="1"/>
              <a:t>Total días:	173</a:t>
            </a:r>
            <a:endParaRPr lang="es-CL" b="1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80578B6-7213-3AB3-2906-7DDEA888A9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200" b="94400" l="6667" r="93333">
                        <a14:foregroundMark x1="52778" y1="40000" x2="41111" y2="58800"/>
                        <a14:foregroundMark x1="41111" y1="58800" x2="65000" y2="42000"/>
                        <a14:foregroundMark x1="65000" y1="42000" x2="53333" y2="40400"/>
                        <a14:foregroundMark x1="57222" y1="56400" x2="57222" y2="55600"/>
                        <a14:foregroundMark x1="59444" y1="59600" x2="57222" y2="60000"/>
                        <a14:foregroundMark x1="76667" y1="63600" x2="48333" y2="66000"/>
                        <a14:foregroundMark x1="48333" y1="66000" x2="77222" y2="64800"/>
                        <a14:foregroundMark x1="77222" y1="64800" x2="76667" y2="64400"/>
                        <a14:foregroundMark x1="75556" y1="23200" x2="73889" y2="23200"/>
                        <a14:foregroundMark x1="75556" y1="22400" x2="76667" y2="22000"/>
                        <a14:foregroundMark x1="74444" y1="22400" x2="76111" y2="22400"/>
                        <a14:foregroundMark x1="76111" y1="20800" x2="73333" y2="23200"/>
                        <a14:foregroundMark x1="65000" y1="20400" x2="65556" y2="20400"/>
                        <a14:foregroundMark x1="65556" y1="20400" x2="56667" y2="19600"/>
                        <a14:foregroundMark x1="58889" y1="18400" x2="65556" y2="18000"/>
                        <a14:foregroundMark x1="71667" y1="18400" x2="78889" y2="18800"/>
                        <a14:foregroundMark x1="76111" y1="15200" x2="75000" y2="16400"/>
                        <a14:foregroundMark x1="79444" y1="16800" x2="77222" y2="16400"/>
                        <a14:foregroundMark x1="77778" y1="15600" x2="80000" y2="14800"/>
                        <a14:foregroundMark x1="83333" y1="11200" x2="82778" y2="12000"/>
                        <a14:foregroundMark x1="51111" y1="19600" x2="49444" y2="18800"/>
                        <a14:foregroundMark x1="49444" y1="18800" x2="47222" y2="20400"/>
                        <a14:foregroundMark x1="52778" y1="18000" x2="47778" y2="17600"/>
                        <a14:foregroundMark x1="53889" y1="17200" x2="45556" y2="17200"/>
                        <a14:foregroundMark x1="50000" y1="16400" x2="49444" y2="6800"/>
                        <a14:foregroundMark x1="26667" y1="21600" x2="21111" y2="12000"/>
                        <a14:foregroundMark x1="18889" y1="12000" x2="17222" y2="11200"/>
                        <a14:foregroundMark x1="33889" y1="10000" x2="32222" y2="8000"/>
                        <a14:foregroundMark x1="49444" y1="6000" x2="52222" y2="5600"/>
                        <a14:foregroundMark x1="67778" y1="9600" x2="69444" y2="10000"/>
                        <a14:foregroundMark x1="15556" y1="31200" x2="11111" y2="71600"/>
                        <a14:foregroundMark x1="8889" y1="67600" x2="8889" y2="30400"/>
                        <a14:foregroundMark x1="7778" y1="68800" x2="13333" y2="48000"/>
                        <a14:foregroundMark x1="13333" y1="48000" x2="8333" y2="69200"/>
                        <a14:foregroundMark x1="8333" y1="69200" x2="11111" y2="68400"/>
                        <a14:foregroundMark x1="91111" y1="68000" x2="91111" y2="35600"/>
                        <a14:foregroundMark x1="73333" y1="89600" x2="41111" y2="89600"/>
                        <a14:foregroundMark x1="41111" y1="89600" x2="73333" y2="91600"/>
                        <a14:foregroundMark x1="73333" y1="91600" x2="71667" y2="89200"/>
                        <a14:foregroundMark x1="60556" y1="94000" x2="60000" y2="94400"/>
                        <a14:foregroundMark x1="55556" y1="54800" x2="45556" y2="63200"/>
                        <a14:foregroundMark x1="47778" y1="66400" x2="22222" y2="65200"/>
                        <a14:foregroundMark x1="7778" y1="35600" x2="10000" y2="66000"/>
                        <a14:foregroundMark x1="8889" y1="47600" x2="9444" y2="67200"/>
                        <a14:foregroundMark x1="7222" y1="47600" x2="8333" y2="66800"/>
                        <a14:foregroundMark x1="92222" y1="37600" x2="93333" y2="68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01318" y="47651"/>
            <a:ext cx="1103327" cy="1532399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43E8951-223D-56C5-F6C9-C18FEE3ED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034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7F20A5-3DC0-F347-C6B1-EB11BFF06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Itinerario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C1458DA8-1997-400B-230C-DA7FDD739C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09998"/>
              </p:ext>
            </p:extLst>
          </p:nvPr>
        </p:nvGraphicFramePr>
        <p:xfrm>
          <a:off x="1304372" y="1680264"/>
          <a:ext cx="9573731" cy="4162635"/>
        </p:xfrm>
        <a:graphic>
          <a:graphicData uri="http://schemas.openxmlformats.org/drawingml/2006/table">
            <a:tbl>
              <a:tblPr/>
              <a:tblGrid>
                <a:gridCol w="1201361">
                  <a:extLst>
                    <a:ext uri="{9D8B030D-6E8A-4147-A177-3AD203B41FA5}">
                      <a16:colId xmlns:a16="http://schemas.microsoft.com/office/drawing/2014/main" val="1000222457"/>
                    </a:ext>
                  </a:extLst>
                </a:gridCol>
                <a:gridCol w="1399523">
                  <a:extLst>
                    <a:ext uri="{9D8B030D-6E8A-4147-A177-3AD203B41FA5}">
                      <a16:colId xmlns:a16="http://schemas.microsoft.com/office/drawing/2014/main" val="1456234409"/>
                    </a:ext>
                  </a:extLst>
                </a:gridCol>
                <a:gridCol w="978428">
                  <a:extLst>
                    <a:ext uri="{9D8B030D-6E8A-4147-A177-3AD203B41FA5}">
                      <a16:colId xmlns:a16="http://schemas.microsoft.com/office/drawing/2014/main" val="3101003141"/>
                    </a:ext>
                  </a:extLst>
                </a:gridCol>
                <a:gridCol w="1250901">
                  <a:extLst>
                    <a:ext uri="{9D8B030D-6E8A-4147-A177-3AD203B41FA5}">
                      <a16:colId xmlns:a16="http://schemas.microsoft.com/office/drawing/2014/main" val="4161841242"/>
                    </a:ext>
                  </a:extLst>
                </a:gridCol>
                <a:gridCol w="891732">
                  <a:extLst>
                    <a:ext uri="{9D8B030D-6E8A-4147-A177-3AD203B41FA5}">
                      <a16:colId xmlns:a16="http://schemas.microsoft.com/office/drawing/2014/main" val="3958366477"/>
                    </a:ext>
                  </a:extLst>
                </a:gridCol>
                <a:gridCol w="730725">
                  <a:extLst>
                    <a:ext uri="{9D8B030D-6E8A-4147-A177-3AD203B41FA5}">
                      <a16:colId xmlns:a16="http://schemas.microsoft.com/office/drawing/2014/main" val="3333770876"/>
                    </a:ext>
                  </a:extLst>
                </a:gridCol>
                <a:gridCol w="755495">
                  <a:extLst>
                    <a:ext uri="{9D8B030D-6E8A-4147-A177-3AD203B41FA5}">
                      <a16:colId xmlns:a16="http://schemas.microsoft.com/office/drawing/2014/main" val="197587089"/>
                    </a:ext>
                  </a:extLst>
                </a:gridCol>
                <a:gridCol w="792650">
                  <a:extLst>
                    <a:ext uri="{9D8B030D-6E8A-4147-A177-3AD203B41FA5}">
                      <a16:colId xmlns:a16="http://schemas.microsoft.com/office/drawing/2014/main" val="267921229"/>
                    </a:ext>
                  </a:extLst>
                </a:gridCol>
                <a:gridCol w="1572916">
                  <a:extLst>
                    <a:ext uri="{9D8B030D-6E8A-4147-A177-3AD203B41FA5}">
                      <a16:colId xmlns:a16="http://schemas.microsoft.com/office/drawing/2014/main" val="1314310438"/>
                    </a:ext>
                  </a:extLst>
                </a:gridCol>
              </a:tblGrid>
              <a:tr h="18577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ETA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Lugar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País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ETD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Tipo puerto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Dist. tabla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Días mar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Días puerto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3F3F76"/>
                          </a:solidFill>
                          <a:effectLst/>
                          <a:latin typeface="Tahoma" panose="020B0604030504040204" pitchFamily="34" charset="0"/>
                        </a:rPr>
                        <a:t>SOA ajustado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5281555"/>
                  </a:ext>
                </a:extLst>
              </a:tr>
              <a:tr h="19506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Valparaíso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Chile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05-abr-26  (dom)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Inicio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2049954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11-abr-26  (sáb)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Arica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chile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13-abr-26  (lun)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882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6,00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6,13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557832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24-abr-26  (vie)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Ingreso Canal Panama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Panamá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26-abr-26  (dom)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Tránsito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1.921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11,00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2,00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7,28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0419008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01-may-26  (vie)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Curaçao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Curaçao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02-may-26  (sáb)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Pintado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742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5,00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6,18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6642527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02-may-26  (sáb)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Curaçao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Curaçao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05-may-26  (mar)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629414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17-may-26  (dom)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Veracruz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Mexico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18-may-26  (lun)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Pintado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1.756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12,00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6,10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647738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18-may-26  (lun)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Veracruz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Mexico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22-may-26  (vie)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4,00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842565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27-may-26  (mié)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New Orleans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EE.UU.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28-may-26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Pintado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789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5,00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6,58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2790929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28-may-26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New Orleans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EE.UU.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01-jun-26  (lun)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4,00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6338748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18-jun-26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Norfolk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EE.UU.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19-jun-26  (vie)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pintado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1.423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17,00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3,49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526039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19-jun-26  (vie)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Norfolk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EE.UU.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24-jun-26  (mié)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5,00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417936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25-jun-26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Baltimore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EE.UU.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01-jul-26  (mié)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156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6,00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6,50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626951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04-jul-26  (sáb)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New York &amp; New Jersey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EE.UU.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08-jul-26  (mié)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450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3,00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4,00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6,25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556769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11-jul-26  (sáb)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Boston 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EE.UU.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16-jul-26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416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3,00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5,00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5,78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564061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23-jul-26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Quebec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Canadá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27-jul-26  (lun)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1.169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7,00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6,96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7342813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20-ago-26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Ingreso Canal Panamá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Panamá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22-ago-26  (sáb)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Pintado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3.400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24,00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2,00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</a:rPr>
                        <a:t>5,90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5332260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22-ago-26  (sáb)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Ciudad de Panamá (Balboa)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Panamá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26-ago-26  (mié)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906373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16-sept-26  (mié)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Iquique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Chile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17-sept-26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Pintado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1.987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21,00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 dirty="0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3,94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696158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17-sept-26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Iquique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Chile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19-sept-26  (sáb)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Visita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294160"/>
                  </a:ext>
                </a:extLst>
              </a:tr>
              <a:tr h="17834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24-sept-26  (jue)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Quintero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Chile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25-sept-26  (vie)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1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Pintado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763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5,00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1,00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 dirty="0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</a:rPr>
                        <a:t>6,36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290605"/>
                  </a:ext>
                </a:extLst>
              </a:tr>
              <a:tr h="18577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25-sept-26  (vie)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Valparaíso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Chile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25-sept-26  (vie)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Recalada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13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5,70</a:t>
                      </a:r>
                    </a:p>
                  </a:txBody>
                  <a:tcPr marL="7431" marR="7431" marT="74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45205"/>
                  </a:ext>
                </a:extLst>
              </a:tr>
            </a:tbl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95574F0C-97BB-70C8-F2B4-997E28859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00" b="94400" l="6667" r="93333">
                        <a14:foregroundMark x1="52778" y1="40000" x2="41111" y2="58800"/>
                        <a14:foregroundMark x1="41111" y1="58800" x2="65000" y2="42000"/>
                        <a14:foregroundMark x1="65000" y1="42000" x2="53333" y2="40400"/>
                        <a14:foregroundMark x1="57222" y1="56400" x2="57222" y2="55600"/>
                        <a14:foregroundMark x1="59444" y1="59600" x2="57222" y2="60000"/>
                        <a14:foregroundMark x1="76667" y1="63600" x2="48333" y2="66000"/>
                        <a14:foregroundMark x1="48333" y1="66000" x2="77222" y2="64800"/>
                        <a14:foregroundMark x1="77222" y1="64800" x2="76667" y2="64400"/>
                        <a14:foregroundMark x1="75556" y1="23200" x2="73889" y2="23200"/>
                        <a14:foregroundMark x1="75556" y1="22400" x2="76667" y2="22000"/>
                        <a14:foregroundMark x1="74444" y1="22400" x2="76111" y2="22400"/>
                        <a14:foregroundMark x1="76111" y1="20800" x2="73333" y2="23200"/>
                        <a14:foregroundMark x1="65000" y1="20400" x2="65556" y2="20400"/>
                        <a14:foregroundMark x1="65556" y1="20400" x2="56667" y2="19600"/>
                        <a14:foregroundMark x1="58889" y1="18400" x2="65556" y2="18000"/>
                        <a14:foregroundMark x1="71667" y1="18400" x2="78889" y2="18800"/>
                        <a14:foregroundMark x1="76111" y1="15200" x2="75000" y2="16400"/>
                        <a14:foregroundMark x1="79444" y1="16800" x2="77222" y2="16400"/>
                        <a14:foregroundMark x1="77778" y1="15600" x2="80000" y2="14800"/>
                        <a14:foregroundMark x1="83333" y1="11200" x2="82778" y2="12000"/>
                        <a14:foregroundMark x1="51111" y1="19600" x2="49444" y2="18800"/>
                        <a14:foregroundMark x1="49444" y1="18800" x2="47222" y2="20400"/>
                        <a14:foregroundMark x1="52778" y1="18000" x2="47778" y2="17600"/>
                        <a14:foregroundMark x1="53889" y1="17200" x2="45556" y2="17200"/>
                        <a14:foregroundMark x1="50000" y1="16400" x2="49444" y2="6800"/>
                        <a14:foregroundMark x1="26667" y1="21600" x2="21111" y2="12000"/>
                        <a14:foregroundMark x1="18889" y1="12000" x2="17222" y2="11200"/>
                        <a14:foregroundMark x1="33889" y1="10000" x2="32222" y2="8000"/>
                        <a14:foregroundMark x1="49444" y1="6000" x2="52222" y2="5600"/>
                        <a14:foregroundMark x1="67778" y1="9600" x2="69444" y2="10000"/>
                        <a14:foregroundMark x1="15556" y1="31200" x2="11111" y2="71600"/>
                        <a14:foregroundMark x1="8889" y1="67600" x2="8889" y2="30400"/>
                        <a14:foregroundMark x1="7778" y1="68800" x2="13333" y2="48000"/>
                        <a14:foregroundMark x1="13333" y1="48000" x2="8333" y2="69200"/>
                        <a14:foregroundMark x1="8333" y1="69200" x2="11111" y2="68400"/>
                        <a14:foregroundMark x1="91111" y1="68000" x2="91111" y2="35600"/>
                        <a14:foregroundMark x1="73333" y1="89600" x2="41111" y2="89600"/>
                        <a14:foregroundMark x1="41111" y1="89600" x2="73333" y2="91600"/>
                        <a14:foregroundMark x1="73333" y1="91600" x2="71667" y2="89200"/>
                        <a14:foregroundMark x1="60556" y1="94000" x2="60000" y2="94400"/>
                        <a14:foregroundMark x1="55556" y1="54800" x2="45556" y2="63200"/>
                        <a14:foregroundMark x1="47778" y1="66400" x2="22222" y2="65200"/>
                        <a14:foregroundMark x1="7778" y1="35600" x2="10000" y2="66000"/>
                        <a14:foregroundMark x1="8889" y1="47600" x2="9444" y2="67200"/>
                        <a14:foregroundMark x1="7222" y1="47600" x2="8333" y2="66800"/>
                        <a14:foregroundMark x1="92222" y1="37600" x2="93333" y2="68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01318" y="47651"/>
            <a:ext cx="1103327" cy="1532399"/>
          </a:xfrm>
          <a:prstGeom prst="rect">
            <a:avLst/>
          </a:prstGeom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F1419C5-625C-327A-9A25-ABABBC73B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7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19B9C4A-1AC6-28B3-103A-E861C244E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6318" y="1142999"/>
            <a:ext cx="5715000" cy="4572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8DF25E3-C227-2499-4089-25CB022DC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8" y="830261"/>
            <a:ext cx="3431202" cy="519747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3BB9AF7-6639-A375-BAD8-F4B218294C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00" b="94400" l="6667" r="93333">
                        <a14:foregroundMark x1="52778" y1="40000" x2="41111" y2="58800"/>
                        <a14:foregroundMark x1="41111" y1="58800" x2="65000" y2="42000"/>
                        <a14:foregroundMark x1="65000" y1="42000" x2="53333" y2="40400"/>
                        <a14:foregroundMark x1="57222" y1="56400" x2="57222" y2="55600"/>
                        <a14:foregroundMark x1="59444" y1="59600" x2="57222" y2="60000"/>
                        <a14:foregroundMark x1="76667" y1="63600" x2="48333" y2="66000"/>
                        <a14:foregroundMark x1="48333" y1="66000" x2="77222" y2="64800"/>
                        <a14:foregroundMark x1="77222" y1="64800" x2="76667" y2="64400"/>
                        <a14:foregroundMark x1="75556" y1="23200" x2="73889" y2="23200"/>
                        <a14:foregroundMark x1="75556" y1="22400" x2="76667" y2="22000"/>
                        <a14:foregroundMark x1="74444" y1="22400" x2="76111" y2="22400"/>
                        <a14:foregroundMark x1="76111" y1="20800" x2="73333" y2="23200"/>
                        <a14:foregroundMark x1="65000" y1="20400" x2="65556" y2="20400"/>
                        <a14:foregroundMark x1="65556" y1="20400" x2="56667" y2="19600"/>
                        <a14:foregroundMark x1="58889" y1="18400" x2="65556" y2="18000"/>
                        <a14:foregroundMark x1="71667" y1="18400" x2="78889" y2="18800"/>
                        <a14:foregroundMark x1="76111" y1="15200" x2="75000" y2="16400"/>
                        <a14:foregroundMark x1="79444" y1="16800" x2="77222" y2="16400"/>
                        <a14:foregroundMark x1="77778" y1="15600" x2="80000" y2="14800"/>
                        <a14:foregroundMark x1="83333" y1="11200" x2="82778" y2="12000"/>
                        <a14:foregroundMark x1="51111" y1="19600" x2="49444" y2="18800"/>
                        <a14:foregroundMark x1="49444" y1="18800" x2="47222" y2="20400"/>
                        <a14:foregroundMark x1="52778" y1="18000" x2="47778" y2="17600"/>
                        <a14:foregroundMark x1="53889" y1="17200" x2="45556" y2="17200"/>
                        <a14:foregroundMark x1="50000" y1="16400" x2="49444" y2="6800"/>
                        <a14:foregroundMark x1="26667" y1="21600" x2="21111" y2="12000"/>
                        <a14:foregroundMark x1="18889" y1="12000" x2="17222" y2="11200"/>
                        <a14:foregroundMark x1="33889" y1="10000" x2="32222" y2="8000"/>
                        <a14:foregroundMark x1="49444" y1="6000" x2="52222" y2="5600"/>
                        <a14:foregroundMark x1="67778" y1="9600" x2="69444" y2="10000"/>
                        <a14:foregroundMark x1="15556" y1="31200" x2="11111" y2="71600"/>
                        <a14:foregroundMark x1="8889" y1="67600" x2="8889" y2="30400"/>
                        <a14:foregroundMark x1="7778" y1="68800" x2="13333" y2="48000"/>
                        <a14:foregroundMark x1="13333" y1="48000" x2="8333" y2="69200"/>
                        <a14:foregroundMark x1="8333" y1="69200" x2="11111" y2="68400"/>
                        <a14:foregroundMark x1="91111" y1="68000" x2="91111" y2="35600"/>
                        <a14:foregroundMark x1="73333" y1="89600" x2="41111" y2="89600"/>
                        <a14:foregroundMark x1="41111" y1="89600" x2="73333" y2="91600"/>
                        <a14:foregroundMark x1="73333" y1="91600" x2="71667" y2="89200"/>
                        <a14:foregroundMark x1="60556" y1="94000" x2="60000" y2="94400"/>
                        <a14:foregroundMark x1="55556" y1="54800" x2="45556" y2="63200"/>
                        <a14:foregroundMark x1="47778" y1="66400" x2="22222" y2="65200"/>
                        <a14:foregroundMark x1="7778" y1="35600" x2="10000" y2="66000"/>
                        <a14:foregroundMark x1="8889" y1="47600" x2="9444" y2="67200"/>
                        <a14:foregroundMark x1="7222" y1="47600" x2="8333" y2="66800"/>
                        <a14:foregroundMark x1="92222" y1="37600" x2="93333" y2="68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01318" y="47651"/>
            <a:ext cx="1103327" cy="1532399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FA6DAA9-9271-6BAF-3748-B45810E33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0086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zarra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826F61"/>
      </a:accent1>
      <a:accent2>
        <a:srgbClr val="A19C7F"/>
      </a:accent2>
      <a:accent3>
        <a:srgbClr val="9AA489"/>
      </a:accent3>
      <a:accent4>
        <a:srgbClr val="7C938B"/>
      </a:accent4>
      <a:accent5>
        <a:srgbClr val="7C7D92"/>
      </a:accent5>
      <a:accent6>
        <a:srgbClr val="897376"/>
      </a:accent6>
      <a:hlink>
        <a:srgbClr val="D29B73"/>
      </a:hlink>
      <a:folHlink>
        <a:srgbClr val="F4C5A4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FF747C5C-A8E8-4833-9E55-3D08FE4E487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TM04033929[[fn=Pizarra]]</Template>
  <TotalTime>98</TotalTime>
  <Words>1490</Words>
  <Application>Microsoft Office PowerPoint</Application>
  <PresentationFormat>Panorámica</PresentationFormat>
  <Paragraphs>384</Paragraphs>
  <Slides>10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Aptos</vt:lpstr>
      <vt:lpstr>Calibri</vt:lpstr>
      <vt:lpstr>Calisto MT</vt:lpstr>
      <vt:lpstr>Tahoma</vt:lpstr>
      <vt:lpstr>Wingdings 2</vt:lpstr>
      <vt:lpstr>Pizarra</vt:lpstr>
      <vt:lpstr>Programación Fin de Año Curso de Brigadieres</vt:lpstr>
      <vt:lpstr>Semana del 3 al 9 de Noviembre </vt:lpstr>
      <vt:lpstr>Semana del 17 al 23 de Noviembre </vt:lpstr>
      <vt:lpstr>Semana del 24 al 30 de Noviembre </vt:lpstr>
      <vt:lpstr>Semana del 1 al 7 de Diciembre </vt:lpstr>
      <vt:lpstr>Semana del 8 al 14 de Diciembre </vt:lpstr>
      <vt:lpstr>LXX Crucero de Instrucción</vt:lpstr>
      <vt:lpstr>Itinerario</vt:lpstr>
      <vt:lpstr>Itinerario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Cristian Teichelmann</dc:creator>
  <cp:lastModifiedBy>Cristian Teichelmann</cp:lastModifiedBy>
  <cp:revision>3</cp:revision>
  <dcterms:created xsi:type="dcterms:W3CDTF">2025-11-02T14:57:41Z</dcterms:created>
  <dcterms:modified xsi:type="dcterms:W3CDTF">2025-11-02T23:24:54Z</dcterms:modified>
</cp:coreProperties>
</file>