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5" r:id="rId1"/>
  </p:sldMasterIdLst>
  <p:notesMasterIdLst>
    <p:notesMasterId r:id="rId13"/>
  </p:notesMasterIdLst>
  <p:sldIdLst>
    <p:sldId id="256" r:id="rId2"/>
    <p:sldId id="309" r:id="rId3"/>
    <p:sldId id="310" r:id="rId4"/>
    <p:sldId id="340" r:id="rId5"/>
    <p:sldId id="345" r:id="rId6"/>
    <p:sldId id="350" r:id="rId7"/>
    <p:sldId id="346" r:id="rId8"/>
    <p:sldId id="348" r:id="rId9"/>
    <p:sldId id="347" r:id="rId10"/>
    <p:sldId id="328" r:id="rId11"/>
    <p:sldId id="329" r:id="rId1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CB00"/>
    <a:srgbClr val="FF9900"/>
    <a:srgbClr val="EB4335"/>
    <a:srgbClr val="FFCC00"/>
    <a:srgbClr val="34A853"/>
    <a:srgbClr val="2349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C79F851-550F-4878-8478-3036136A5350}">
  <a:tblStyle styleId="{0C79F851-550F-4878-8478-3036136A535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882" y="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a9469d1f40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a9469d1f40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a9469d1f40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a9469d1f40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a9fa940987_3_2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a9fa940987_3_2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a9fa940987_3_2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a9fa940987_3_2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9503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a9fa940987_3_2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a9fa940987_3_2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893026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a9fa940987_3_2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a9fa940987_3_2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1615621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a9469d1f40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a9469d1f40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192931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a9fa940987_3_2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a9fa940987_3_2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238585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" name="Google Shape;487;ga9fa940987_2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8" name="Google Shape;488;ga9fa940987_2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a9fa940987_1_1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5" name="Google Shape;475;ga9fa940987_1_1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1643858" y="1172225"/>
            <a:ext cx="67707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52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1643852" y="3261775"/>
            <a:ext cx="6770700" cy="557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>
                <a:solidFill>
                  <a:schemeClr val="accent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0" y="0"/>
            <a:ext cx="1216200" cy="2571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713225" y="1152475"/>
            <a:ext cx="77175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Font typeface="Barlow"/>
              <a:buChar char="●"/>
              <a:defRPr sz="1200"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Font typeface="Barlow"/>
              <a:buChar char="○"/>
              <a:defRPr sz="1200"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Barlow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Barlow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713225" y="384048"/>
            <a:ext cx="7717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body" idx="1"/>
          </p:nvPr>
        </p:nvSpPr>
        <p:spPr>
          <a:xfrm>
            <a:off x="713225" y="544075"/>
            <a:ext cx="4264800" cy="154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3800" b="1">
                <a:solidFill>
                  <a:schemeClr val="accent1"/>
                </a:solidFill>
                <a:latin typeface="Inter"/>
                <a:ea typeface="Inter"/>
                <a:cs typeface="Inter"/>
                <a:sym typeface="Inter"/>
              </a:defRPr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_1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717800" y="383175"/>
            <a:ext cx="7708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None/>
              <a:defRPr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ctrTitle" idx="2"/>
          </p:nvPr>
        </p:nvSpPr>
        <p:spPr>
          <a:xfrm>
            <a:off x="2310350" y="1446813"/>
            <a:ext cx="2150400" cy="3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1800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title" idx="3" hasCustomPrompt="1"/>
          </p:nvPr>
        </p:nvSpPr>
        <p:spPr>
          <a:xfrm>
            <a:off x="717800" y="1521025"/>
            <a:ext cx="1493400" cy="941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8000"/>
              <a:buNone/>
              <a:defRPr sz="7000">
                <a:solidFill>
                  <a:srgbClr val="4A8C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9pPr>
          </a:lstStyle>
          <a:p>
            <a:r>
              <a:t>xx%</a:t>
            </a:r>
          </a:p>
        </p:txBody>
      </p:sp>
      <p:sp>
        <p:nvSpPr>
          <p:cNvPr id="65" name="Google Shape;65;p14"/>
          <p:cNvSpPr txBox="1">
            <a:spLocks noGrp="1"/>
          </p:cNvSpPr>
          <p:nvPr>
            <p:ph type="subTitle" idx="1"/>
          </p:nvPr>
        </p:nvSpPr>
        <p:spPr>
          <a:xfrm>
            <a:off x="2310350" y="1858875"/>
            <a:ext cx="2150400" cy="76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Montserrat"/>
              <a:buNone/>
              <a:defRPr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ctrTitle" idx="4"/>
          </p:nvPr>
        </p:nvSpPr>
        <p:spPr>
          <a:xfrm>
            <a:off x="6233050" y="1446813"/>
            <a:ext cx="2150400" cy="3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1800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title" idx="5" hasCustomPrompt="1"/>
          </p:nvPr>
        </p:nvSpPr>
        <p:spPr>
          <a:xfrm>
            <a:off x="4686400" y="1521025"/>
            <a:ext cx="1493400" cy="941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8000"/>
              <a:buNone/>
              <a:defRPr sz="7000">
                <a:solidFill>
                  <a:srgbClr val="4A8C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9pPr>
          </a:lstStyle>
          <a:p>
            <a:r>
              <a:t>xx%</a:t>
            </a:r>
          </a:p>
        </p:txBody>
      </p:sp>
      <p:sp>
        <p:nvSpPr>
          <p:cNvPr id="68" name="Google Shape;68;p14"/>
          <p:cNvSpPr txBox="1">
            <a:spLocks noGrp="1"/>
          </p:cNvSpPr>
          <p:nvPr>
            <p:ph type="subTitle" idx="6"/>
          </p:nvPr>
        </p:nvSpPr>
        <p:spPr>
          <a:xfrm>
            <a:off x="6275800" y="1858878"/>
            <a:ext cx="2150400" cy="76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Montserrat"/>
              <a:buNone/>
              <a:defRPr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69" name="Google Shape;69;p14"/>
          <p:cNvSpPr txBox="1">
            <a:spLocks noGrp="1"/>
          </p:cNvSpPr>
          <p:nvPr>
            <p:ph type="ctrTitle" idx="7"/>
          </p:nvPr>
        </p:nvSpPr>
        <p:spPr>
          <a:xfrm>
            <a:off x="2310350" y="2868777"/>
            <a:ext cx="2150400" cy="3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1800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title" idx="8" hasCustomPrompt="1"/>
          </p:nvPr>
        </p:nvSpPr>
        <p:spPr>
          <a:xfrm>
            <a:off x="717800" y="2960450"/>
            <a:ext cx="1493400" cy="941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8000"/>
              <a:buNone/>
              <a:defRPr sz="7000">
                <a:solidFill>
                  <a:srgbClr val="4A8C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9pPr>
          </a:lstStyle>
          <a:p>
            <a:r>
              <a:t>xx%</a:t>
            </a:r>
          </a:p>
        </p:txBody>
      </p:sp>
      <p:sp>
        <p:nvSpPr>
          <p:cNvPr id="71" name="Google Shape;71;p14"/>
          <p:cNvSpPr txBox="1">
            <a:spLocks noGrp="1"/>
          </p:cNvSpPr>
          <p:nvPr>
            <p:ph type="subTitle" idx="9"/>
          </p:nvPr>
        </p:nvSpPr>
        <p:spPr>
          <a:xfrm>
            <a:off x="2310350" y="3298325"/>
            <a:ext cx="2150400" cy="76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Montserrat"/>
              <a:buNone/>
              <a:defRPr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ctrTitle" idx="13"/>
          </p:nvPr>
        </p:nvSpPr>
        <p:spPr>
          <a:xfrm>
            <a:off x="6275650" y="2868775"/>
            <a:ext cx="2150400" cy="38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1800">
                <a:solidFill>
                  <a:schemeClr val="accen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Font typeface="Montserrat"/>
              <a:buNone/>
              <a:defRPr sz="2000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title" idx="14" hasCustomPrompt="1"/>
          </p:nvPr>
        </p:nvSpPr>
        <p:spPr>
          <a:xfrm>
            <a:off x="4686400" y="2960450"/>
            <a:ext cx="1493400" cy="9417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8000"/>
              <a:buNone/>
              <a:defRPr sz="7000">
                <a:solidFill>
                  <a:srgbClr val="4A8C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8000"/>
              <a:buFont typeface="Fira Sans Extra Condensed"/>
              <a:buNone/>
              <a:defRPr sz="8000"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9pPr>
          </a:lstStyle>
          <a:p>
            <a:r>
              <a:t>xx%</a:t>
            </a:r>
          </a:p>
        </p:txBody>
      </p:sp>
      <p:sp>
        <p:nvSpPr>
          <p:cNvPr id="74" name="Google Shape;74;p14"/>
          <p:cNvSpPr txBox="1">
            <a:spLocks noGrp="1"/>
          </p:cNvSpPr>
          <p:nvPr>
            <p:ph type="subTitle" idx="15"/>
          </p:nvPr>
        </p:nvSpPr>
        <p:spPr>
          <a:xfrm>
            <a:off x="6275800" y="3298325"/>
            <a:ext cx="2150400" cy="76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Font typeface="Montserrat"/>
              <a:buNone/>
              <a:defRPr sz="1400">
                <a:solidFill>
                  <a:schemeClr val="accent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Font typeface="Montserrat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5" name="Google Shape;75;p14"/>
          <p:cNvSpPr/>
          <p:nvPr/>
        </p:nvSpPr>
        <p:spPr>
          <a:xfrm>
            <a:off x="50" y="4834275"/>
            <a:ext cx="4572000" cy="309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14"/>
          <p:cNvSpPr/>
          <p:nvPr/>
        </p:nvSpPr>
        <p:spPr>
          <a:xfrm>
            <a:off x="4572000" y="4834275"/>
            <a:ext cx="4572000" cy="3093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2">
  <p:cSld name="CUSTOM_10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1"/>
          <p:cNvSpPr txBox="1">
            <a:spLocks noGrp="1"/>
          </p:cNvSpPr>
          <p:nvPr>
            <p:ph type="title"/>
          </p:nvPr>
        </p:nvSpPr>
        <p:spPr>
          <a:xfrm>
            <a:off x="3730075" y="1631700"/>
            <a:ext cx="4700700" cy="109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None/>
              <a:defRPr sz="30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1"/>
          <p:cNvSpPr txBox="1">
            <a:spLocks noGrp="1"/>
          </p:cNvSpPr>
          <p:nvPr>
            <p:ph type="subTitle" idx="1"/>
          </p:nvPr>
        </p:nvSpPr>
        <p:spPr>
          <a:xfrm>
            <a:off x="3730075" y="2726700"/>
            <a:ext cx="4700700" cy="861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p21"/>
          <p:cNvSpPr/>
          <p:nvPr/>
        </p:nvSpPr>
        <p:spPr>
          <a:xfrm rot="10800000" flipH="1">
            <a:off x="2110925" y="0"/>
            <a:ext cx="1216200" cy="2571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21"/>
          <p:cNvSpPr/>
          <p:nvPr/>
        </p:nvSpPr>
        <p:spPr>
          <a:xfrm rot="10800000" flipH="1">
            <a:off x="0" y="2571750"/>
            <a:ext cx="1216200" cy="25716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3968425" y="2227050"/>
            <a:ext cx="44625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3600"/>
              <a:buNone/>
              <a:defRPr sz="4700"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>
            <a:off x="3968275" y="3045375"/>
            <a:ext cx="4462500" cy="67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800"/>
              <a:buNone/>
              <a:defRPr sz="1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title" idx="2" hasCustomPrompt="1"/>
          </p:nvPr>
        </p:nvSpPr>
        <p:spPr>
          <a:xfrm>
            <a:off x="3968350" y="1262325"/>
            <a:ext cx="4462500" cy="114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>
            <a:r>
              <a:t>xx%</a:t>
            </a:r>
          </a:p>
        </p:txBody>
      </p:sp>
      <p:sp>
        <p:nvSpPr>
          <p:cNvPr id="16" name="Google Shape;16;p3"/>
          <p:cNvSpPr/>
          <p:nvPr/>
        </p:nvSpPr>
        <p:spPr>
          <a:xfrm rot="10800000" flipH="1">
            <a:off x="1441925" y="2571600"/>
            <a:ext cx="1216200" cy="1592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3"/>
          <p:cNvSpPr/>
          <p:nvPr/>
        </p:nvSpPr>
        <p:spPr>
          <a:xfrm rot="10800000" flipH="1">
            <a:off x="2658125" y="0"/>
            <a:ext cx="1216200" cy="25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"/>
              <a:buNone/>
              <a:defRPr sz="2800" b="1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Montserrat"/>
              <a:buChar char="●"/>
              <a:defRPr sz="1800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■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●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○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Montserrat"/>
              <a:buChar char="■"/>
              <a:defRPr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6" r:id="rId3"/>
    <p:sldLayoutId id="2147483660" r:id="rId4"/>
    <p:sldLayoutId id="2147483667" r:id="rId5"/>
    <p:sldLayoutId id="2147483677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0"/>
          <p:cNvSpPr txBox="1">
            <a:spLocks noGrp="1"/>
          </p:cNvSpPr>
          <p:nvPr>
            <p:ph type="ctrTitle"/>
          </p:nvPr>
        </p:nvSpPr>
        <p:spPr>
          <a:xfrm>
            <a:off x="2051720" y="411510"/>
            <a:ext cx="6696744" cy="1980592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es-ES" sz="4000" dirty="0" smtClean="0">
                <a:solidFill>
                  <a:schemeClr val="accent1"/>
                </a:solidFill>
              </a:rPr>
              <a:t>PRESENTACIÓN OPI N°17 Y LA LEY N°21.369   </a:t>
            </a:r>
            <a:endParaRPr sz="4000" dirty="0">
              <a:solidFill>
                <a:srgbClr val="4A8CFF"/>
              </a:solidFill>
            </a:endParaRPr>
          </a:p>
        </p:txBody>
      </p:sp>
      <p:sp>
        <p:nvSpPr>
          <p:cNvPr id="186" name="Google Shape;186;p30"/>
          <p:cNvSpPr txBox="1">
            <a:spLocks noGrp="1"/>
          </p:cNvSpPr>
          <p:nvPr>
            <p:ph type="subTitle" idx="1"/>
          </p:nvPr>
        </p:nvSpPr>
        <p:spPr>
          <a:xfrm>
            <a:off x="6572264" y="4157790"/>
            <a:ext cx="1842288" cy="41422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s-CL" sz="12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P/AC 6 J.WELDT P</a:t>
            </a:r>
            <a:endParaRPr lang="es-CL" sz="12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2"/>
          <p:cNvSpPr txBox="1">
            <a:spLocks noGrp="1"/>
          </p:cNvSpPr>
          <p:nvPr>
            <p:ph type="title"/>
          </p:nvPr>
        </p:nvSpPr>
        <p:spPr>
          <a:xfrm>
            <a:off x="717800" y="383175"/>
            <a:ext cx="7708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Temas a Exponer</a:t>
            </a:r>
            <a:endParaRPr dirty="0"/>
          </a:p>
        </p:txBody>
      </p:sp>
      <p:sp>
        <p:nvSpPr>
          <p:cNvPr id="199" name="Google Shape;199;p32"/>
          <p:cNvSpPr txBox="1">
            <a:spLocks noGrp="1"/>
          </p:cNvSpPr>
          <p:nvPr>
            <p:ph type="title" idx="3"/>
          </p:nvPr>
        </p:nvSpPr>
        <p:spPr>
          <a:xfrm>
            <a:off x="717800" y="1071552"/>
            <a:ext cx="1493400" cy="94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200" name="Google Shape;200;p32"/>
          <p:cNvSpPr txBox="1">
            <a:spLocks noGrp="1"/>
          </p:cNvSpPr>
          <p:nvPr>
            <p:ph type="subTitle" idx="1"/>
          </p:nvPr>
        </p:nvSpPr>
        <p:spPr>
          <a:xfrm>
            <a:off x="2310350" y="1211700"/>
            <a:ext cx="2269338" cy="16480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just"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s-ES_tradnl" dirty="0" smtClean="0"/>
              <a:t>OPI N°17 y Ley N°21.369</a:t>
            </a:r>
          </a:p>
          <a:p>
            <a:pPr marL="0" lvl="0" indent="0" algn="just">
              <a:buClr>
                <a:schemeClr val="dk1"/>
              </a:buClr>
              <a:buSzPts val="1100"/>
            </a:pPr>
            <a:endParaRPr lang="es-ES_tradnl" dirty="0"/>
          </a:p>
          <a:p>
            <a:pPr marL="285750" lvl="0" indent="-285750" algn="just"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endParaRPr lang="es-ES_tradnl" dirty="0" smtClean="0"/>
          </a:p>
          <a:p>
            <a:pPr marL="0" indent="0">
              <a:buClr>
                <a:schemeClr val="dk1"/>
              </a:buClr>
              <a:buSzPts val="1100"/>
            </a:pPr>
            <a:endParaRPr lang="es-CL" dirty="0" smtClean="0"/>
          </a:p>
          <a:p>
            <a:pPr marL="0" lvl="0" indent="0">
              <a:buClr>
                <a:schemeClr val="dk1"/>
              </a:buClr>
              <a:buSzPts val="1100"/>
            </a:pPr>
            <a:endParaRPr lang="es-CL" dirty="0" smtClean="0"/>
          </a:p>
          <a:p>
            <a:pPr marL="0" lvl="0" indent="0" algn="just">
              <a:buClr>
                <a:schemeClr val="dk1"/>
              </a:buClr>
              <a:buSzPts val="1100"/>
            </a:pP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9" name="Google Shape;209;p32"/>
          <p:cNvSpPr txBox="1">
            <a:spLocks noGrp="1"/>
          </p:cNvSpPr>
          <p:nvPr>
            <p:ph type="subTitle" idx="15"/>
          </p:nvPr>
        </p:nvSpPr>
        <p:spPr>
          <a:xfrm>
            <a:off x="6300192" y="3147814"/>
            <a:ext cx="2368166" cy="102093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</a:pPr>
            <a:endParaRPr lang="es-ES" dirty="0" smtClean="0"/>
          </a:p>
          <a:p>
            <a:pPr marL="0" lvl="0" indent="0">
              <a:buClr>
                <a:schemeClr val="dk1"/>
              </a:buClr>
              <a:buSzPts val="1100"/>
            </a:pPr>
            <a:endParaRPr dirty="0"/>
          </a:p>
        </p:txBody>
      </p:sp>
      <p:sp>
        <p:nvSpPr>
          <p:cNvPr id="19" name="Google Shape;205;p32"/>
          <p:cNvSpPr txBox="1">
            <a:spLocks/>
          </p:cNvSpPr>
          <p:nvPr/>
        </p:nvSpPr>
        <p:spPr>
          <a:xfrm>
            <a:off x="721146" y="3630314"/>
            <a:ext cx="1493400" cy="9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Montserrat"/>
              <a:buNone/>
              <a:tabLst/>
              <a:defRPr/>
            </a:pPr>
            <a:endParaRPr kumimoji="0" lang="en" sz="7000" b="1" i="0" u="none" strike="noStrike" kern="0" cap="none" spc="0" normalizeH="0" baseline="0" noProof="0" dirty="0">
              <a:ln>
                <a:noFill/>
              </a:ln>
              <a:solidFill>
                <a:srgbClr val="4A8CFF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" name="Google Shape;199;p32"/>
          <p:cNvSpPr txBox="1">
            <a:spLocks noGrp="1"/>
          </p:cNvSpPr>
          <p:nvPr>
            <p:ph type="title" idx="3"/>
          </p:nvPr>
        </p:nvSpPr>
        <p:spPr>
          <a:xfrm>
            <a:off x="724502" y="2270365"/>
            <a:ext cx="1493400" cy="94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02</a:t>
            </a:r>
            <a:endParaRPr dirty="0"/>
          </a:p>
        </p:txBody>
      </p:sp>
      <p:sp>
        <p:nvSpPr>
          <p:cNvPr id="9" name="Google Shape;200;p32"/>
          <p:cNvSpPr txBox="1">
            <a:spLocks noGrp="1"/>
          </p:cNvSpPr>
          <p:nvPr>
            <p:ph type="subTitle" idx="1"/>
          </p:nvPr>
        </p:nvSpPr>
        <p:spPr>
          <a:xfrm>
            <a:off x="2313696" y="2388024"/>
            <a:ext cx="2269338" cy="164808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just"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s-ES_tradnl" dirty="0" smtClean="0"/>
              <a:t>Formato de Denuncias y protocolo </a:t>
            </a:r>
          </a:p>
          <a:p>
            <a:pPr marL="0" lvl="0" indent="0" algn="just">
              <a:buClr>
                <a:schemeClr val="dk1"/>
              </a:buClr>
              <a:buSzPts val="1100"/>
            </a:pPr>
            <a:endParaRPr lang="es-ES_tradnl" dirty="0"/>
          </a:p>
          <a:p>
            <a:pPr marL="285750" lvl="0" indent="-285750" algn="just"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endParaRPr lang="es-ES_tradnl" dirty="0" smtClean="0"/>
          </a:p>
          <a:p>
            <a:pPr marL="0" indent="0">
              <a:buClr>
                <a:schemeClr val="dk1"/>
              </a:buClr>
              <a:buSzPts val="1100"/>
            </a:pPr>
            <a:endParaRPr lang="es-CL" dirty="0" smtClean="0"/>
          </a:p>
          <a:p>
            <a:pPr marL="0" lvl="0" indent="0">
              <a:buClr>
                <a:schemeClr val="dk1"/>
              </a:buClr>
              <a:buSzPts val="1100"/>
            </a:pPr>
            <a:endParaRPr lang="es-CL" dirty="0" smtClean="0"/>
          </a:p>
          <a:p>
            <a:pPr marL="0" lvl="0" indent="0" algn="just">
              <a:buClr>
                <a:schemeClr val="dk1"/>
              </a:buClr>
              <a:buSzPts val="1100"/>
            </a:pPr>
            <a:endParaRPr lang="es-CL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4"/>
          <p:cNvSpPr txBox="1">
            <a:spLocks noGrp="1"/>
          </p:cNvSpPr>
          <p:nvPr>
            <p:ph type="title" idx="2"/>
          </p:nvPr>
        </p:nvSpPr>
        <p:spPr>
          <a:xfrm>
            <a:off x="3995936" y="411510"/>
            <a:ext cx="1294148" cy="114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4" name="Rectángulo 3"/>
          <p:cNvSpPr/>
          <p:nvPr/>
        </p:nvSpPr>
        <p:spPr>
          <a:xfrm>
            <a:off x="3995936" y="1347614"/>
            <a:ext cx="352839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_tradnl" sz="32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OPI N°17 Y LEY N°21.369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1"/>
          <p:cNvSpPr txBox="1">
            <a:spLocks noGrp="1"/>
          </p:cNvSpPr>
          <p:nvPr>
            <p:ph type="title"/>
          </p:nvPr>
        </p:nvSpPr>
        <p:spPr>
          <a:xfrm>
            <a:off x="713225" y="285734"/>
            <a:ext cx="7717500" cy="12058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Orden Permanente Interna N°17 y  la Implicancias de la Ley N°21.369</a:t>
            </a:r>
            <a:endParaRPr sz="2400" dirty="0"/>
          </a:p>
        </p:txBody>
      </p:sp>
      <p:sp>
        <p:nvSpPr>
          <p:cNvPr id="192" name="Google Shape;192;p31"/>
          <p:cNvSpPr txBox="1">
            <a:spLocks noGrp="1"/>
          </p:cNvSpPr>
          <p:nvPr>
            <p:ph type="body" idx="1"/>
          </p:nvPr>
        </p:nvSpPr>
        <p:spPr>
          <a:xfrm>
            <a:off x="611560" y="907089"/>
            <a:ext cx="7695158" cy="4320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>
                <a:solidFill>
                  <a:schemeClr val="tx1"/>
                </a:solidFill>
              </a:rPr>
              <a:t>Se </a:t>
            </a:r>
            <a:r>
              <a:rPr lang="es-ES" sz="1600" dirty="0" smtClean="0">
                <a:solidFill>
                  <a:schemeClr val="tx1"/>
                </a:solidFill>
              </a:rPr>
              <a:t>efectuó MAY17, reunión </a:t>
            </a:r>
            <a:r>
              <a:rPr lang="es-ES" sz="1600" dirty="0">
                <a:solidFill>
                  <a:schemeClr val="tx1"/>
                </a:solidFill>
              </a:rPr>
              <a:t>en DEA sobre LEY N°21.369 (15 </a:t>
            </a:r>
            <a:r>
              <a:rPr lang="es-ES" sz="1600" dirty="0" smtClean="0">
                <a:solidFill>
                  <a:schemeClr val="tx1"/>
                </a:solidFill>
              </a:rPr>
              <a:t>SEP </a:t>
            </a:r>
            <a:r>
              <a:rPr lang="es-ES" sz="1600" dirty="0">
                <a:solidFill>
                  <a:schemeClr val="tx1"/>
                </a:solidFill>
              </a:rPr>
              <a:t>2021) “Regula el acoso sexual, la violencia y discriminación de género en el ámbito de la educación superior</a:t>
            </a:r>
            <a:r>
              <a:rPr lang="es-ES" sz="1600" dirty="0" smtClean="0">
                <a:solidFill>
                  <a:schemeClr val="tx1"/>
                </a:solidFill>
              </a:rPr>
              <a:t>” </a:t>
            </a:r>
            <a:endParaRPr lang="es-ES" sz="1600" dirty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_tradnl" sz="1600" dirty="0" smtClean="0">
                <a:solidFill>
                  <a:schemeClr val="tx1"/>
                </a:solidFill>
              </a:rPr>
              <a:t>Se Recibió mensaje Naval 280938 AGO 2022 donde entrega instrucciones para implementar una Política que regula el Acoso Sexual, la Violencia y la discriminación de genero, estableciendo procedimiento para la formulación de denuncias ante situación que puedan constituir  conductas indeseadas relacionadas con violencia  en la dotación y el cuerpo de cadetes.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_tradnl" sz="1600" dirty="0" smtClean="0">
                <a:solidFill>
                  <a:schemeClr val="tx1"/>
                </a:solidFill>
              </a:rPr>
              <a:t>Se conformaron grupos de trabajo para evaluar y corregir OPI N°17(efectuado)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_tradnl" sz="1600" dirty="0">
                <a:solidFill>
                  <a:schemeClr val="tx1"/>
                </a:solidFill>
              </a:rPr>
              <a:t>Se promulga Internamente la OPI N°17 (15 SEP </a:t>
            </a:r>
            <a:r>
              <a:rPr lang="es-ES_tradnl" sz="1600" dirty="0" smtClean="0">
                <a:solidFill>
                  <a:schemeClr val="tx1"/>
                </a:solidFill>
              </a:rPr>
              <a:t>2022) </a:t>
            </a:r>
            <a:r>
              <a:rPr lang="es-ES_tradnl" sz="1600" b="1" u="sng" dirty="0" smtClean="0">
                <a:solidFill>
                  <a:schemeClr val="tx1"/>
                </a:solidFill>
              </a:rPr>
              <a:t>ACTUALIZADA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_tradnl" sz="1600" dirty="0" smtClean="0">
                <a:solidFill>
                  <a:schemeClr val="tx1"/>
                </a:solidFill>
              </a:rPr>
              <a:t>Difundir a toda la Organización para su conocimiento y realizar planificación para realización de charlas informativas y preventivas  (</a:t>
            </a:r>
            <a:r>
              <a:rPr lang="es-ES_tradnl" sz="1600" b="1" dirty="0" smtClean="0">
                <a:solidFill>
                  <a:schemeClr val="tx1"/>
                </a:solidFill>
              </a:rPr>
              <a:t>Se efectuarán con los asistentes sociales de la DIREBIEN en el primer semestre año 2023)</a:t>
            </a:r>
          </a:p>
          <a:p>
            <a:pPr indent="-304800" algn="just">
              <a:spcBef>
                <a:spcPts val="1000"/>
              </a:spcBef>
              <a:buSzPts val="1200"/>
            </a:pPr>
            <a:endParaRPr lang="es-CL" sz="20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1"/>
          <p:cNvSpPr txBox="1">
            <a:spLocks noGrp="1"/>
          </p:cNvSpPr>
          <p:nvPr>
            <p:ph type="title"/>
          </p:nvPr>
        </p:nvSpPr>
        <p:spPr>
          <a:xfrm>
            <a:off x="713225" y="285734"/>
            <a:ext cx="7717500" cy="12058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Orden Permanente Interna N°17 y  la Implicancias de la Ley N°21.369</a:t>
            </a:r>
            <a:endParaRPr sz="2400" dirty="0"/>
          </a:p>
        </p:txBody>
      </p:sp>
      <p:sp>
        <p:nvSpPr>
          <p:cNvPr id="192" name="Google Shape;192;p31"/>
          <p:cNvSpPr txBox="1">
            <a:spLocks noGrp="1"/>
          </p:cNvSpPr>
          <p:nvPr>
            <p:ph type="body" idx="1"/>
          </p:nvPr>
        </p:nvSpPr>
        <p:spPr>
          <a:xfrm>
            <a:off x="713225" y="906988"/>
            <a:ext cx="7695158" cy="4113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 smtClean="0">
                <a:solidFill>
                  <a:schemeClr val="tx1"/>
                </a:solidFill>
              </a:rPr>
              <a:t>La Ley N°21.369 contiene 10 Artículos.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 smtClean="0">
                <a:solidFill>
                  <a:schemeClr val="tx1"/>
                </a:solidFill>
              </a:rPr>
              <a:t>Se señala en el </a:t>
            </a:r>
            <a:r>
              <a:rPr lang="es-ES" sz="1600" b="1" dirty="0" smtClean="0">
                <a:solidFill>
                  <a:schemeClr val="tx1"/>
                </a:solidFill>
              </a:rPr>
              <a:t>Articulo 3° </a:t>
            </a:r>
            <a:r>
              <a:rPr lang="es-ES" sz="1600" dirty="0" smtClean="0">
                <a:solidFill>
                  <a:schemeClr val="tx1"/>
                </a:solidFill>
              </a:rPr>
              <a:t>que las Instituciones de Educación Superior contarán con unidades responsables de la Implementación de sus Políticas, planes, protocolos y reglamentos sobre violencia y discriminación de género y, de forma separada, contará también con una o mas unidades responsables de llevar a cabo los procesos de investigación y sanción del acoso sexual, violencia y discriminación de género y de protección y reparación de las víctimas. Estas unidades deben ser integradas por personal capacitado en derechos humanos y perspectiva de género, dispondrán de recursos humanos y presupuestario suficientes y de las facultades necesarias par el efectivo cumplimento de sus tareas.  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" sz="1600" b="1" dirty="0" smtClean="0">
                <a:solidFill>
                  <a:schemeClr val="tx1"/>
                </a:solidFill>
              </a:rPr>
              <a:t>Articulo 4° </a:t>
            </a:r>
            <a:r>
              <a:rPr lang="es-ES" sz="1600" dirty="0" smtClean="0">
                <a:solidFill>
                  <a:schemeClr val="tx1"/>
                </a:solidFill>
              </a:rPr>
              <a:t>Las  Instituciones de Educación Superior deberán implementar mecanismos que contemplen apoyo psicológico, médico, social y jurídico para las víctimas y los miembros de la comunidad educativa afectados por los hechos de denunciados.</a:t>
            </a:r>
            <a:endParaRPr lang="es-ES_tradnl" sz="1600" dirty="0" smtClean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CL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069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1"/>
          <p:cNvSpPr txBox="1">
            <a:spLocks noGrp="1"/>
          </p:cNvSpPr>
          <p:nvPr>
            <p:ph type="title"/>
          </p:nvPr>
        </p:nvSpPr>
        <p:spPr>
          <a:xfrm>
            <a:off x="713225" y="285734"/>
            <a:ext cx="7717500" cy="12058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Orden Permanente Interna N°17 y  la Implicancias de la Ley N°21.369</a:t>
            </a:r>
            <a:endParaRPr sz="2400" dirty="0"/>
          </a:p>
        </p:txBody>
      </p:sp>
      <p:sp>
        <p:nvSpPr>
          <p:cNvPr id="192" name="Google Shape;192;p31"/>
          <p:cNvSpPr txBox="1">
            <a:spLocks noGrp="1"/>
          </p:cNvSpPr>
          <p:nvPr>
            <p:ph type="body" idx="1"/>
          </p:nvPr>
        </p:nvSpPr>
        <p:spPr>
          <a:xfrm>
            <a:off x="713225" y="906988"/>
            <a:ext cx="7695158" cy="41130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 smtClean="0">
                <a:solidFill>
                  <a:schemeClr val="tx1"/>
                </a:solidFill>
              </a:rPr>
              <a:t>La Ley N°21.369 contiene 10 Artículos.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 smtClean="0">
                <a:solidFill>
                  <a:schemeClr val="tx1"/>
                </a:solidFill>
              </a:rPr>
              <a:t>Se señala en el </a:t>
            </a:r>
            <a:r>
              <a:rPr lang="es-ES" sz="1600" b="1" dirty="0" smtClean="0">
                <a:solidFill>
                  <a:schemeClr val="tx1"/>
                </a:solidFill>
              </a:rPr>
              <a:t>Articulo 6° </a:t>
            </a:r>
            <a:r>
              <a:rPr lang="es-ES" sz="1600" dirty="0" smtClean="0">
                <a:solidFill>
                  <a:schemeClr val="tx1"/>
                </a:solidFill>
              </a:rPr>
              <a:t>El modelo de investigación y sanción del acoso sexual, la violencia y discriminación de genero y de protección y reparación a las víctimas. 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 smtClean="0">
                <a:solidFill>
                  <a:schemeClr val="tx1"/>
                </a:solidFill>
              </a:rPr>
              <a:t>El </a:t>
            </a:r>
            <a:r>
              <a:rPr lang="es-ES" sz="1600" b="1" dirty="0" smtClean="0">
                <a:solidFill>
                  <a:schemeClr val="tx1"/>
                </a:solidFill>
              </a:rPr>
              <a:t>Articulo 6° </a:t>
            </a:r>
            <a:r>
              <a:rPr lang="es-ES" sz="1600" dirty="0" smtClean="0">
                <a:solidFill>
                  <a:schemeClr val="tx1"/>
                </a:solidFill>
              </a:rPr>
              <a:t>contiene 8 </a:t>
            </a:r>
            <a:r>
              <a:rPr lang="es-ES" sz="1600" dirty="0" err="1" smtClean="0">
                <a:solidFill>
                  <a:schemeClr val="tx1"/>
                </a:solidFill>
              </a:rPr>
              <a:t>subcategorias</a:t>
            </a:r>
            <a:r>
              <a:rPr lang="es-ES" sz="1600" dirty="0" smtClean="0">
                <a:solidFill>
                  <a:schemeClr val="tx1"/>
                </a:solidFill>
              </a:rPr>
              <a:t> que contemplan los procedimientos, definiciones, medidas y garantías.  (</a:t>
            </a:r>
            <a:r>
              <a:rPr lang="es-ES" sz="1600" b="1" i="1" dirty="0" smtClean="0">
                <a:solidFill>
                  <a:schemeClr val="tx1"/>
                </a:solidFill>
              </a:rPr>
              <a:t>Importante conocer y tener presente</a:t>
            </a:r>
            <a:r>
              <a:rPr lang="es-ES" sz="1600" dirty="0" smtClean="0">
                <a:solidFill>
                  <a:schemeClr val="tx1"/>
                </a:solidFill>
              </a:rPr>
              <a:t>)                                                                                   </a:t>
            </a:r>
            <a:endParaRPr lang="es-ES" sz="1600" dirty="0">
              <a:solidFill>
                <a:schemeClr val="tx1"/>
              </a:solidFill>
            </a:endParaRPr>
          </a:p>
          <a:p>
            <a:pPr marL="152400" indent="0" algn="just">
              <a:spcBef>
                <a:spcPts val="1000"/>
              </a:spcBef>
              <a:buSzPts val="1200"/>
              <a:buNone/>
            </a:pPr>
            <a:endParaRPr lang="es-CL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90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1"/>
          <p:cNvSpPr txBox="1">
            <a:spLocks noGrp="1"/>
          </p:cNvSpPr>
          <p:nvPr>
            <p:ph type="title"/>
          </p:nvPr>
        </p:nvSpPr>
        <p:spPr>
          <a:xfrm>
            <a:off x="713225" y="285734"/>
            <a:ext cx="7717500" cy="12058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Orden Permanente Interna N°17 y  la Implicancias de la Ley N°21.369</a:t>
            </a:r>
            <a:endParaRPr sz="2400" dirty="0"/>
          </a:p>
        </p:txBody>
      </p:sp>
      <p:sp>
        <p:nvSpPr>
          <p:cNvPr id="192" name="Google Shape;192;p31"/>
          <p:cNvSpPr txBox="1">
            <a:spLocks noGrp="1"/>
          </p:cNvSpPr>
          <p:nvPr>
            <p:ph type="body" idx="1"/>
          </p:nvPr>
        </p:nvSpPr>
        <p:spPr>
          <a:xfrm>
            <a:off x="713225" y="906988"/>
            <a:ext cx="7695158" cy="8001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indent="-304800" algn="just">
              <a:spcBef>
                <a:spcPts val="1000"/>
              </a:spcBef>
              <a:buSzPts val="1200"/>
            </a:pPr>
            <a:r>
              <a:rPr lang="es-ES" sz="1600" b="1" u="sng" dirty="0" smtClean="0">
                <a:solidFill>
                  <a:schemeClr val="tx1"/>
                </a:solidFill>
              </a:rPr>
              <a:t>Ejecución:</a:t>
            </a:r>
            <a:r>
              <a:rPr lang="es-ES" sz="1600" dirty="0" smtClean="0">
                <a:solidFill>
                  <a:schemeClr val="tx1"/>
                </a:solidFill>
              </a:rPr>
              <a:t> La </a:t>
            </a:r>
            <a:r>
              <a:rPr lang="es-ES" sz="1600" dirty="0">
                <a:solidFill>
                  <a:schemeClr val="tx1"/>
                </a:solidFill>
              </a:rPr>
              <a:t>autoridad competente para recibir denuncias por hechos que se enmarcan en las conductas violentas e indeseadas tratadas en la presente OPI será de acuerdo al siguiente cuadro</a:t>
            </a:r>
            <a:r>
              <a:rPr lang="es-ES" sz="1600" dirty="0" smtClean="0">
                <a:solidFill>
                  <a:schemeClr val="tx1"/>
                </a:solidFill>
              </a:rPr>
              <a:t>:</a:t>
            </a: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 smtClean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 smtClean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 smtClean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 smtClean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 smtClean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_tradnl" sz="1600" dirty="0" smtClean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CL" sz="2000" dirty="0" smtClean="0">
              <a:solidFill>
                <a:schemeClr val="tx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083" y="1995686"/>
            <a:ext cx="7056325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782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4"/>
          <p:cNvSpPr txBox="1">
            <a:spLocks noGrp="1"/>
          </p:cNvSpPr>
          <p:nvPr>
            <p:ph type="title" idx="2"/>
          </p:nvPr>
        </p:nvSpPr>
        <p:spPr>
          <a:xfrm>
            <a:off x="3995936" y="411510"/>
            <a:ext cx="1294148" cy="1141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 smtClean="0"/>
              <a:t>02</a:t>
            </a:r>
            <a:endParaRPr dirty="0"/>
          </a:p>
        </p:txBody>
      </p:sp>
      <p:sp>
        <p:nvSpPr>
          <p:cNvPr id="4" name="Rectángulo 3"/>
          <p:cNvSpPr/>
          <p:nvPr/>
        </p:nvSpPr>
        <p:spPr>
          <a:xfrm>
            <a:off x="3995936" y="1347614"/>
            <a:ext cx="35283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_tradnl" sz="32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Formato de denuncia y protocolo</a:t>
            </a:r>
          </a:p>
        </p:txBody>
      </p:sp>
    </p:spTree>
    <p:extLst>
      <p:ext uri="{BB962C8B-B14F-4D97-AF65-F5344CB8AC3E}">
        <p14:creationId xmlns:p14="http://schemas.microsoft.com/office/powerpoint/2010/main" val="2531998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1"/>
          <p:cNvSpPr txBox="1">
            <a:spLocks noGrp="1"/>
          </p:cNvSpPr>
          <p:nvPr>
            <p:ph type="title"/>
          </p:nvPr>
        </p:nvSpPr>
        <p:spPr>
          <a:xfrm>
            <a:off x="716229" y="-92546"/>
            <a:ext cx="7717500" cy="12058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Orden Permanente Interna N°17 y  la Implicancias de la Ley N°21.369</a:t>
            </a:r>
            <a:endParaRPr sz="2400" dirty="0"/>
          </a:p>
        </p:txBody>
      </p:sp>
      <p:sp>
        <p:nvSpPr>
          <p:cNvPr id="192" name="Google Shape;192;p31"/>
          <p:cNvSpPr txBox="1">
            <a:spLocks noGrp="1"/>
          </p:cNvSpPr>
          <p:nvPr>
            <p:ph type="body" idx="1"/>
          </p:nvPr>
        </p:nvSpPr>
        <p:spPr>
          <a:xfrm>
            <a:off x="716229" y="640791"/>
            <a:ext cx="7695158" cy="4536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2400" indent="0" algn="ctr">
              <a:spcBef>
                <a:spcPts val="1000"/>
              </a:spcBef>
              <a:buSzPts val="1200"/>
              <a:buNone/>
            </a:pPr>
            <a:r>
              <a:rPr lang="es-ES" sz="1600" b="1" u="sng" dirty="0" smtClean="0">
                <a:solidFill>
                  <a:schemeClr val="tx1"/>
                </a:solidFill>
              </a:rPr>
              <a:t>ANEXOS</a:t>
            </a:r>
            <a:r>
              <a:rPr lang="es-ES" sz="1600" b="1" u="sng" dirty="0">
                <a:solidFill>
                  <a:schemeClr val="tx1"/>
                </a:solidFill>
              </a:rPr>
              <a:t>.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>
                <a:solidFill>
                  <a:schemeClr val="tx1"/>
                </a:solidFill>
              </a:rPr>
              <a:t>Anexo N°1:   Situaciones que se pueden denunciar por constituir violencias.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>
                <a:solidFill>
                  <a:schemeClr val="tx1"/>
                </a:solidFill>
              </a:rPr>
              <a:t>Anexo N°2:   Procedimiento para denuncias de acoso sexual.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>
                <a:solidFill>
                  <a:schemeClr val="tx1"/>
                </a:solidFill>
              </a:rPr>
              <a:t>Anexo N°3: </a:t>
            </a:r>
            <a:r>
              <a:rPr lang="es-ES" sz="1600" dirty="0" smtClean="0">
                <a:solidFill>
                  <a:schemeClr val="tx1"/>
                </a:solidFill>
              </a:rPr>
              <a:t>  Derechos </a:t>
            </a:r>
            <a:r>
              <a:rPr lang="es-ES" sz="1600" dirty="0">
                <a:solidFill>
                  <a:schemeClr val="tx1"/>
                </a:solidFill>
              </a:rPr>
              <a:t>de las personas involucradas en situaciones de </a:t>
            </a:r>
            <a:r>
              <a:rPr lang="es-ES" sz="1600" dirty="0" smtClean="0">
                <a:solidFill>
                  <a:schemeClr val="tx1"/>
                </a:solidFill>
              </a:rPr>
              <a:t>		             violencia</a:t>
            </a:r>
            <a:r>
              <a:rPr lang="es-ES" sz="1600" dirty="0">
                <a:solidFill>
                  <a:schemeClr val="tx1"/>
                </a:solidFill>
              </a:rPr>
              <a:t>.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>
                <a:solidFill>
                  <a:schemeClr val="tx1"/>
                </a:solidFill>
              </a:rPr>
              <a:t>Anexo N°4:   Procedimiento de Investigación y sanción.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>
                <a:solidFill>
                  <a:schemeClr val="tx1"/>
                </a:solidFill>
              </a:rPr>
              <a:t>Anexo N°5:   Formulario de denuncia y resolución del Mando.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 smtClean="0">
                <a:solidFill>
                  <a:schemeClr val="tx1"/>
                </a:solidFill>
              </a:rPr>
              <a:t>Anexo N°6</a:t>
            </a:r>
            <a:r>
              <a:rPr lang="es-ES" sz="1600" dirty="0">
                <a:solidFill>
                  <a:schemeClr val="tx1"/>
                </a:solidFill>
              </a:rPr>
              <a:t>:  </a:t>
            </a:r>
            <a:r>
              <a:rPr lang="es-ES" sz="1600" dirty="0" smtClean="0">
                <a:solidFill>
                  <a:schemeClr val="tx1"/>
                </a:solidFill>
              </a:rPr>
              <a:t> Protocolo </a:t>
            </a:r>
            <a:r>
              <a:rPr lang="es-ES" sz="1600" dirty="0">
                <a:solidFill>
                  <a:schemeClr val="tx1"/>
                </a:solidFill>
              </a:rPr>
              <a:t>de actuación ante denuncia por violencia entre </a:t>
            </a:r>
            <a:r>
              <a:rPr lang="es-ES" sz="1600" dirty="0" smtClean="0">
                <a:solidFill>
                  <a:schemeClr val="tx1"/>
                </a:solidFill>
              </a:rPr>
              <a:t>     		             miembros </a:t>
            </a:r>
            <a:r>
              <a:rPr lang="es-ES" sz="1600" dirty="0">
                <a:solidFill>
                  <a:schemeClr val="tx1"/>
                </a:solidFill>
              </a:rPr>
              <a:t>de la comunidad académica.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>
                <a:solidFill>
                  <a:schemeClr val="tx1"/>
                </a:solidFill>
              </a:rPr>
              <a:t>Anexo N°7: </a:t>
            </a:r>
            <a:r>
              <a:rPr lang="es-ES" sz="1600" dirty="0" smtClean="0">
                <a:solidFill>
                  <a:schemeClr val="tx1"/>
                </a:solidFill>
              </a:rPr>
              <a:t>  Definiciones</a:t>
            </a:r>
            <a:r>
              <a:rPr lang="es-ES" sz="1600" dirty="0">
                <a:solidFill>
                  <a:schemeClr val="tx1"/>
                </a:solidFill>
              </a:rPr>
              <a:t>.</a:t>
            </a:r>
          </a:p>
          <a:p>
            <a:pPr indent="-304800" algn="just">
              <a:spcBef>
                <a:spcPts val="1000"/>
              </a:spcBef>
              <a:buSzPts val="1200"/>
            </a:pPr>
            <a:r>
              <a:rPr lang="es-ES" sz="1600" dirty="0">
                <a:solidFill>
                  <a:schemeClr val="tx1"/>
                </a:solidFill>
              </a:rPr>
              <a:t>Anexo N°8: </a:t>
            </a:r>
            <a:r>
              <a:rPr lang="es-ES" sz="1600" dirty="0" smtClean="0">
                <a:solidFill>
                  <a:schemeClr val="tx1"/>
                </a:solidFill>
              </a:rPr>
              <a:t> Actividades</a:t>
            </a:r>
            <a:r>
              <a:rPr lang="es-ES" sz="1600" dirty="0">
                <a:solidFill>
                  <a:schemeClr val="tx1"/>
                </a:solidFill>
              </a:rPr>
              <a:t>, procesos o interacciones regulares o esporádicas, </a:t>
            </a:r>
            <a:r>
              <a:rPr lang="es-ES" sz="1600" dirty="0" smtClean="0">
                <a:solidFill>
                  <a:schemeClr val="tx1"/>
                </a:solidFill>
              </a:rPr>
              <a:t>	             que </a:t>
            </a:r>
            <a:r>
              <a:rPr lang="es-ES" sz="1600" dirty="0">
                <a:solidFill>
                  <a:schemeClr val="tx1"/>
                </a:solidFill>
              </a:rPr>
              <a:t>generan o incrementan el riesgo de acoso sexual. violencia </a:t>
            </a:r>
            <a:r>
              <a:rPr lang="es-ES" sz="1600" dirty="0" smtClean="0">
                <a:solidFill>
                  <a:schemeClr val="tx1"/>
                </a:solidFill>
              </a:rPr>
              <a:t>   	             y </a:t>
            </a:r>
            <a:r>
              <a:rPr lang="es-ES" sz="1600" dirty="0">
                <a:solidFill>
                  <a:schemeClr val="tx1"/>
                </a:solidFill>
              </a:rPr>
              <a:t>discriminación de género.</a:t>
            </a: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 smtClean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 smtClean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 smtClean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 smtClean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" sz="1600" dirty="0" smtClean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ES_tradnl" sz="1600" dirty="0" smtClean="0">
              <a:solidFill>
                <a:schemeClr val="tx1"/>
              </a:solidFill>
            </a:endParaRPr>
          </a:p>
          <a:p>
            <a:pPr indent="-304800" algn="just">
              <a:spcBef>
                <a:spcPts val="1000"/>
              </a:spcBef>
              <a:buSzPts val="1200"/>
            </a:pPr>
            <a:endParaRPr lang="es-CL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055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13 Imagen" descr="imagen_fond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" y="-13230"/>
            <a:ext cx="9139276" cy="5143500"/>
          </a:xfrm>
          <a:prstGeom prst="rect">
            <a:avLst/>
          </a:prstGeom>
        </p:spPr>
      </p:pic>
      <p:sp>
        <p:nvSpPr>
          <p:cNvPr id="490" name="Google Shape;490;p52"/>
          <p:cNvSpPr txBox="1">
            <a:spLocks noGrp="1"/>
          </p:cNvSpPr>
          <p:nvPr>
            <p:ph type="title"/>
          </p:nvPr>
        </p:nvSpPr>
        <p:spPr>
          <a:xfrm>
            <a:off x="4000496" y="1695864"/>
            <a:ext cx="4700700" cy="109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4800" dirty="0" smtClean="0"/>
              <a:t>Preguntas</a:t>
            </a:r>
            <a:endParaRPr sz="4800"/>
          </a:p>
        </p:txBody>
      </p:sp>
      <p:pic>
        <p:nvPicPr>
          <p:cNvPr id="492" name="Google Shape;492;p52"/>
          <p:cNvPicPr preferRelativeResize="0"/>
          <p:nvPr/>
        </p:nvPicPr>
        <p:blipFill rotWithShape="1">
          <a:blip r:embed="rId4">
            <a:alphaModFix/>
          </a:blip>
          <a:srcRect l="10502" r="15379"/>
          <a:stretch/>
        </p:blipFill>
        <p:spPr>
          <a:xfrm>
            <a:off x="0" y="1075474"/>
            <a:ext cx="3327121" cy="299255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Google Shape;818;p69"/>
          <p:cNvGrpSpPr/>
          <p:nvPr/>
        </p:nvGrpSpPr>
        <p:grpSpPr>
          <a:xfrm>
            <a:off x="6858016" y="2928940"/>
            <a:ext cx="428628" cy="428628"/>
            <a:chOff x="5681300" y="2527788"/>
            <a:chExt cx="805800" cy="805800"/>
          </a:xfrm>
        </p:grpSpPr>
        <p:sp>
          <p:nvSpPr>
            <p:cNvPr id="6" name="Google Shape;819;p69"/>
            <p:cNvSpPr/>
            <p:nvPr/>
          </p:nvSpPr>
          <p:spPr>
            <a:xfrm>
              <a:off x="5681300" y="2527788"/>
              <a:ext cx="805800" cy="805800"/>
            </a:xfrm>
            <a:prstGeom prst="ellipse">
              <a:avLst/>
            </a:prstGeom>
            <a:noFill/>
            <a:ln w="9525" cap="flat" cmpd="sng">
              <a:solidFill>
                <a:srgbClr val="37495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820;p69"/>
            <p:cNvSpPr/>
            <p:nvPr/>
          </p:nvSpPr>
          <p:spPr>
            <a:xfrm>
              <a:off x="5681300" y="2527788"/>
              <a:ext cx="805800" cy="805800"/>
            </a:xfrm>
            <a:prstGeom prst="pie">
              <a:avLst>
                <a:gd name="adj1" fmla="val 0"/>
                <a:gd name="adj2" fmla="val 16200000"/>
              </a:avLst>
            </a:prstGeom>
            <a:solidFill>
              <a:srgbClr val="667E9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" name="Google Shape;855;p69"/>
          <p:cNvGrpSpPr/>
          <p:nvPr/>
        </p:nvGrpSpPr>
        <p:grpSpPr>
          <a:xfrm>
            <a:off x="6072198" y="2857502"/>
            <a:ext cx="500066" cy="530358"/>
            <a:chOff x="1825800" y="1651625"/>
            <a:chExt cx="539989" cy="571775"/>
          </a:xfrm>
        </p:grpSpPr>
        <p:sp>
          <p:nvSpPr>
            <p:cNvPr id="9" name="Google Shape;856;p69"/>
            <p:cNvSpPr/>
            <p:nvPr/>
          </p:nvSpPr>
          <p:spPr>
            <a:xfrm>
              <a:off x="2093189" y="1651625"/>
              <a:ext cx="272600" cy="287950"/>
            </a:xfrm>
            <a:custGeom>
              <a:avLst/>
              <a:gdLst/>
              <a:ahLst/>
              <a:cxnLst/>
              <a:rect l="l" t="t" r="r" b="b"/>
              <a:pathLst>
                <a:path w="10904" h="11518" extrusionOk="0">
                  <a:moveTo>
                    <a:pt x="2" y="1"/>
                  </a:moveTo>
                  <a:lnTo>
                    <a:pt x="0" y="11518"/>
                  </a:lnTo>
                  <a:lnTo>
                    <a:pt x="10904" y="11518"/>
                  </a:lnTo>
                  <a:cubicBezTo>
                    <a:pt x="10391" y="5596"/>
                    <a:pt x="5836" y="826"/>
                    <a:pt x="2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667E9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857;p69"/>
            <p:cNvSpPr/>
            <p:nvPr/>
          </p:nvSpPr>
          <p:spPr>
            <a:xfrm>
              <a:off x="1825800" y="1967150"/>
              <a:ext cx="231900" cy="233575"/>
            </a:xfrm>
            <a:custGeom>
              <a:avLst/>
              <a:gdLst/>
              <a:ahLst/>
              <a:cxnLst/>
              <a:rect l="l" t="t" r="r" b="b"/>
              <a:pathLst>
                <a:path w="9276" h="9343" extrusionOk="0">
                  <a:moveTo>
                    <a:pt x="0" y="1"/>
                  </a:moveTo>
                  <a:cubicBezTo>
                    <a:pt x="465" y="4930"/>
                    <a:pt x="4350" y="8842"/>
                    <a:pt x="9275" y="9343"/>
                  </a:cubicBezTo>
                  <a:lnTo>
                    <a:pt x="9275" y="1"/>
                  </a:lnTo>
                  <a:close/>
                </a:path>
              </a:pathLst>
            </a:custGeom>
            <a:noFill/>
            <a:ln w="9525" cap="flat" cmpd="sng">
              <a:solidFill>
                <a:srgbClr val="445D7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858;p69"/>
            <p:cNvSpPr/>
            <p:nvPr/>
          </p:nvSpPr>
          <p:spPr>
            <a:xfrm>
              <a:off x="2093189" y="1967150"/>
              <a:ext cx="244350" cy="256250"/>
            </a:xfrm>
            <a:custGeom>
              <a:avLst/>
              <a:gdLst/>
              <a:ahLst/>
              <a:cxnLst/>
              <a:rect l="l" t="t" r="r" b="b"/>
              <a:pathLst>
                <a:path w="9774" h="10250" extrusionOk="0">
                  <a:moveTo>
                    <a:pt x="0" y="1"/>
                  </a:moveTo>
                  <a:lnTo>
                    <a:pt x="0" y="10249"/>
                  </a:lnTo>
                  <a:cubicBezTo>
                    <a:pt x="5200" y="9514"/>
                    <a:pt x="9280" y="5280"/>
                    <a:pt x="9773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CFD9E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859;p69"/>
            <p:cNvSpPr/>
            <p:nvPr/>
          </p:nvSpPr>
          <p:spPr>
            <a:xfrm>
              <a:off x="1851375" y="1730300"/>
              <a:ext cx="206325" cy="209275"/>
            </a:xfrm>
            <a:custGeom>
              <a:avLst/>
              <a:gdLst/>
              <a:ahLst/>
              <a:cxnLst/>
              <a:rect l="l" t="t" r="r" b="b"/>
              <a:pathLst>
                <a:path w="8253" h="8371" extrusionOk="0">
                  <a:moveTo>
                    <a:pt x="8252" y="1"/>
                  </a:moveTo>
                  <a:cubicBezTo>
                    <a:pt x="3865" y="441"/>
                    <a:pt x="383" y="3959"/>
                    <a:pt x="1" y="8371"/>
                  </a:cubicBezTo>
                  <a:lnTo>
                    <a:pt x="8252" y="8371"/>
                  </a:lnTo>
                  <a:lnTo>
                    <a:pt x="8252" y="1"/>
                  </a:lnTo>
                  <a:close/>
                </a:path>
              </a:pathLst>
            </a:custGeom>
            <a:noFill/>
            <a:ln w="9525" cap="flat" cmpd="sng">
              <a:solidFill>
                <a:srgbClr val="869FB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3" name="Google Shape;731;p69"/>
          <p:cNvGrpSpPr/>
          <p:nvPr/>
        </p:nvGrpSpPr>
        <p:grpSpPr>
          <a:xfrm>
            <a:off x="7572397" y="2943413"/>
            <a:ext cx="428628" cy="429691"/>
            <a:chOff x="4820425" y="1329900"/>
            <a:chExt cx="70175" cy="70350"/>
          </a:xfrm>
        </p:grpSpPr>
        <p:sp>
          <p:nvSpPr>
            <p:cNvPr id="14" name="Google Shape;732;p69"/>
            <p:cNvSpPr/>
            <p:nvPr/>
          </p:nvSpPr>
          <p:spPr>
            <a:xfrm>
              <a:off x="4862975" y="1335475"/>
              <a:ext cx="27625" cy="34650"/>
            </a:xfrm>
            <a:custGeom>
              <a:avLst/>
              <a:gdLst/>
              <a:ahLst/>
              <a:cxnLst/>
              <a:rect l="l" t="t" r="r" b="b"/>
              <a:pathLst>
                <a:path w="1105" h="1386" extrusionOk="0">
                  <a:moveTo>
                    <a:pt x="1" y="1"/>
                  </a:moveTo>
                  <a:lnTo>
                    <a:pt x="1" y="491"/>
                  </a:lnTo>
                  <a:cubicBezTo>
                    <a:pt x="217" y="585"/>
                    <a:pt x="376" y="765"/>
                    <a:pt x="441" y="989"/>
                  </a:cubicBezTo>
                  <a:lnTo>
                    <a:pt x="275" y="989"/>
                  </a:lnTo>
                  <a:lnTo>
                    <a:pt x="679" y="1386"/>
                  </a:lnTo>
                  <a:lnTo>
                    <a:pt x="1104" y="989"/>
                  </a:lnTo>
                  <a:lnTo>
                    <a:pt x="917" y="989"/>
                  </a:lnTo>
                  <a:cubicBezTo>
                    <a:pt x="830" y="513"/>
                    <a:pt x="470" y="123"/>
                    <a:pt x="1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5F7D9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733;p69"/>
            <p:cNvSpPr/>
            <p:nvPr/>
          </p:nvSpPr>
          <p:spPr>
            <a:xfrm>
              <a:off x="4820425" y="1360000"/>
              <a:ext cx="27625" cy="34650"/>
            </a:xfrm>
            <a:custGeom>
              <a:avLst/>
              <a:gdLst/>
              <a:ahLst/>
              <a:cxnLst/>
              <a:rect l="l" t="t" r="r" b="b"/>
              <a:pathLst>
                <a:path w="1105" h="1386" extrusionOk="0">
                  <a:moveTo>
                    <a:pt x="426" y="1"/>
                  </a:moveTo>
                  <a:lnTo>
                    <a:pt x="1" y="397"/>
                  </a:lnTo>
                  <a:lnTo>
                    <a:pt x="188" y="397"/>
                  </a:lnTo>
                  <a:cubicBezTo>
                    <a:pt x="275" y="873"/>
                    <a:pt x="628" y="1263"/>
                    <a:pt x="1097" y="1386"/>
                  </a:cubicBezTo>
                  <a:lnTo>
                    <a:pt x="1104" y="895"/>
                  </a:lnTo>
                  <a:cubicBezTo>
                    <a:pt x="888" y="801"/>
                    <a:pt x="729" y="621"/>
                    <a:pt x="664" y="397"/>
                  </a:cubicBezTo>
                  <a:lnTo>
                    <a:pt x="830" y="397"/>
                  </a:lnTo>
                  <a:lnTo>
                    <a:pt x="426" y="1"/>
                  </a:lnTo>
                  <a:close/>
                </a:path>
              </a:pathLst>
            </a:custGeom>
            <a:noFill/>
            <a:ln w="9525" cap="flat" cmpd="sng">
              <a:solidFill>
                <a:srgbClr val="A5B7C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734;p69"/>
            <p:cNvSpPr/>
            <p:nvPr/>
          </p:nvSpPr>
          <p:spPr>
            <a:xfrm>
              <a:off x="4850375" y="1372800"/>
              <a:ext cx="34625" cy="27450"/>
            </a:xfrm>
            <a:custGeom>
              <a:avLst/>
              <a:gdLst/>
              <a:ahLst/>
              <a:cxnLst/>
              <a:rect l="l" t="t" r="r" b="b"/>
              <a:pathLst>
                <a:path w="1385" h="1098" extrusionOk="0">
                  <a:moveTo>
                    <a:pt x="894" y="1"/>
                  </a:moveTo>
                  <a:cubicBezTo>
                    <a:pt x="801" y="210"/>
                    <a:pt x="620" y="369"/>
                    <a:pt x="397" y="434"/>
                  </a:cubicBezTo>
                  <a:lnTo>
                    <a:pt x="397" y="275"/>
                  </a:lnTo>
                  <a:lnTo>
                    <a:pt x="0" y="672"/>
                  </a:lnTo>
                  <a:lnTo>
                    <a:pt x="397" y="1097"/>
                  </a:lnTo>
                  <a:lnTo>
                    <a:pt x="397" y="910"/>
                  </a:lnTo>
                  <a:cubicBezTo>
                    <a:pt x="873" y="823"/>
                    <a:pt x="1262" y="470"/>
                    <a:pt x="1385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37495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735;p69"/>
            <p:cNvSpPr/>
            <p:nvPr/>
          </p:nvSpPr>
          <p:spPr>
            <a:xfrm>
              <a:off x="4825850" y="1329900"/>
              <a:ext cx="34625" cy="27975"/>
            </a:xfrm>
            <a:custGeom>
              <a:avLst/>
              <a:gdLst/>
              <a:ahLst/>
              <a:cxnLst/>
              <a:rect l="l" t="t" r="r" b="b"/>
              <a:pathLst>
                <a:path w="1385" h="1119" extrusionOk="0">
                  <a:moveTo>
                    <a:pt x="988" y="0"/>
                  </a:moveTo>
                  <a:lnTo>
                    <a:pt x="988" y="188"/>
                  </a:lnTo>
                  <a:cubicBezTo>
                    <a:pt x="505" y="274"/>
                    <a:pt x="123" y="635"/>
                    <a:pt x="0" y="1118"/>
                  </a:cubicBezTo>
                  <a:lnTo>
                    <a:pt x="491" y="1118"/>
                  </a:lnTo>
                  <a:cubicBezTo>
                    <a:pt x="584" y="895"/>
                    <a:pt x="765" y="729"/>
                    <a:pt x="995" y="664"/>
                  </a:cubicBezTo>
                  <a:lnTo>
                    <a:pt x="995" y="830"/>
                  </a:lnTo>
                  <a:lnTo>
                    <a:pt x="1385" y="426"/>
                  </a:lnTo>
                  <a:lnTo>
                    <a:pt x="988" y="0"/>
                  </a:lnTo>
                  <a:close/>
                </a:path>
              </a:pathLst>
            </a:custGeom>
            <a:noFill/>
            <a:ln w="9525" cap="flat" cmpd="sng">
              <a:solidFill>
                <a:srgbClr val="869FB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7638;p71"/>
          <p:cNvGrpSpPr/>
          <p:nvPr/>
        </p:nvGrpSpPr>
        <p:grpSpPr>
          <a:xfrm>
            <a:off x="6286512" y="3643320"/>
            <a:ext cx="1565716" cy="366729"/>
            <a:chOff x="1247650" y="2075423"/>
            <a:chExt cx="6648477" cy="1557238"/>
          </a:xfrm>
        </p:grpSpPr>
        <p:sp>
          <p:nvSpPr>
            <p:cNvPr id="19" name="Google Shape;7639;p71"/>
            <p:cNvSpPr/>
            <p:nvPr/>
          </p:nvSpPr>
          <p:spPr>
            <a:xfrm>
              <a:off x="6633862" y="2075423"/>
              <a:ext cx="953444" cy="825696"/>
            </a:xfrm>
            <a:custGeom>
              <a:avLst/>
              <a:gdLst/>
              <a:ahLst/>
              <a:cxnLst/>
              <a:rect l="l" t="t" r="r" b="b"/>
              <a:pathLst>
                <a:path w="57767" h="50027" extrusionOk="0">
                  <a:moveTo>
                    <a:pt x="14439" y="0"/>
                  </a:moveTo>
                  <a:lnTo>
                    <a:pt x="0" y="25014"/>
                  </a:lnTo>
                  <a:lnTo>
                    <a:pt x="14439" y="50027"/>
                  </a:lnTo>
                  <a:lnTo>
                    <a:pt x="43329" y="50027"/>
                  </a:lnTo>
                  <a:lnTo>
                    <a:pt x="57767" y="25014"/>
                  </a:lnTo>
                  <a:lnTo>
                    <a:pt x="43329" y="0"/>
                  </a:lnTo>
                  <a:close/>
                </a:path>
              </a:pathLst>
            </a:custGeom>
            <a:noFill/>
            <a:ln w="9525" cap="flat" cmpd="sng">
              <a:solidFill>
                <a:srgbClr val="BAC8D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7640;p71"/>
            <p:cNvSpPr/>
            <p:nvPr/>
          </p:nvSpPr>
          <p:spPr>
            <a:xfrm>
              <a:off x="5359252" y="2806965"/>
              <a:ext cx="953461" cy="825696"/>
            </a:xfrm>
            <a:custGeom>
              <a:avLst/>
              <a:gdLst/>
              <a:ahLst/>
              <a:cxnLst/>
              <a:rect l="l" t="t" r="r" b="b"/>
              <a:pathLst>
                <a:path w="57768" h="50027" extrusionOk="0">
                  <a:moveTo>
                    <a:pt x="14439" y="0"/>
                  </a:moveTo>
                  <a:lnTo>
                    <a:pt x="1" y="25013"/>
                  </a:lnTo>
                  <a:lnTo>
                    <a:pt x="14439" y="50027"/>
                  </a:lnTo>
                  <a:lnTo>
                    <a:pt x="43329" y="50027"/>
                  </a:lnTo>
                  <a:lnTo>
                    <a:pt x="57767" y="25013"/>
                  </a:lnTo>
                  <a:lnTo>
                    <a:pt x="43329" y="0"/>
                  </a:lnTo>
                  <a:close/>
                </a:path>
              </a:pathLst>
            </a:custGeom>
            <a:noFill/>
            <a:ln w="9525" cap="flat" cmpd="sng">
              <a:solidFill>
                <a:srgbClr val="BAC8D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7641;p71"/>
            <p:cNvSpPr/>
            <p:nvPr/>
          </p:nvSpPr>
          <p:spPr>
            <a:xfrm>
              <a:off x="1601478" y="2075425"/>
              <a:ext cx="953316" cy="825696"/>
            </a:xfrm>
            <a:custGeom>
              <a:avLst/>
              <a:gdLst/>
              <a:ahLst/>
              <a:cxnLst/>
              <a:rect l="l" t="t" r="r" b="b"/>
              <a:pathLst>
                <a:path w="57768" h="50027" extrusionOk="0">
                  <a:moveTo>
                    <a:pt x="14439" y="0"/>
                  </a:moveTo>
                  <a:lnTo>
                    <a:pt x="1" y="25013"/>
                  </a:lnTo>
                  <a:lnTo>
                    <a:pt x="14439" y="50027"/>
                  </a:lnTo>
                  <a:lnTo>
                    <a:pt x="43329" y="50027"/>
                  </a:lnTo>
                  <a:lnTo>
                    <a:pt x="57768" y="25013"/>
                  </a:lnTo>
                  <a:lnTo>
                    <a:pt x="43329" y="0"/>
                  </a:lnTo>
                  <a:close/>
                </a:path>
              </a:pathLst>
            </a:custGeom>
            <a:noFill/>
            <a:ln w="9525" cap="flat" cmpd="sng">
              <a:solidFill>
                <a:srgbClr val="BAC8D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7642;p71"/>
            <p:cNvSpPr/>
            <p:nvPr/>
          </p:nvSpPr>
          <p:spPr>
            <a:xfrm>
              <a:off x="2857827" y="2807112"/>
              <a:ext cx="953370" cy="825320"/>
            </a:xfrm>
            <a:custGeom>
              <a:avLst/>
              <a:gdLst/>
              <a:ahLst/>
              <a:cxnLst/>
              <a:rect l="l" t="t" r="r" b="b"/>
              <a:pathLst>
                <a:path w="57780" h="50027" extrusionOk="0">
                  <a:moveTo>
                    <a:pt x="14452" y="0"/>
                  </a:moveTo>
                  <a:lnTo>
                    <a:pt x="0" y="25013"/>
                  </a:lnTo>
                  <a:lnTo>
                    <a:pt x="14452" y="50027"/>
                  </a:lnTo>
                  <a:lnTo>
                    <a:pt x="43328" y="50027"/>
                  </a:lnTo>
                  <a:lnTo>
                    <a:pt x="57780" y="25013"/>
                  </a:lnTo>
                  <a:lnTo>
                    <a:pt x="43328" y="0"/>
                  </a:lnTo>
                  <a:close/>
                </a:path>
              </a:pathLst>
            </a:custGeom>
            <a:noFill/>
            <a:ln w="9525" cap="flat" cmpd="sng">
              <a:solidFill>
                <a:srgbClr val="BAC8D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7643;p71"/>
            <p:cNvSpPr/>
            <p:nvPr/>
          </p:nvSpPr>
          <p:spPr>
            <a:xfrm>
              <a:off x="4097386" y="2075425"/>
              <a:ext cx="953444" cy="825696"/>
            </a:xfrm>
            <a:custGeom>
              <a:avLst/>
              <a:gdLst/>
              <a:ahLst/>
              <a:cxnLst/>
              <a:rect l="l" t="t" r="r" b="b"/>
              <a:pathLst>
                <a:path w="57767" h="50027" extrusionOk="0">
                  <a:moveTo>
                    <a:pt x="14439" y="0"/>
                  </a:moveTo>
                  <a:lnTo>
                    <a:pt x="0" y="25013"/>
                  </a:lnTo>
                  <a:lnTo>
                    <a:pt x="14439" y="50027"/>
                  </a:lnTo>
                  <a:lnTo>
                    <a:pt x="43328" y="50027"/>
                  </a:lnTo>
                  <a:lnTo>
                    <a:pt x="57767" y="25013"/>
                  </a:lnTo>
                  <a:lnTo>
                    <a:pt x="43328" y="0"/>
                  </a:lnTo>
                  <a:close/>
                </a:path>
              </a:pathLst>
            </a:custGeom>
            <a:noFill/>
            <a:ln w="9525" cap="flat" cmpd="sng">
              <a:solidFill>
                <a:srgbClr val="BAC8D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7644;p71"/>
            <p:cNvSpPr/>
            <p:nvPr/>
          </p:nvSpPr>
          <p:spPr>
            <a:xfrm>
              <a:off x="1247650" y="2490334"/>
              <a:ext cx="6648477" cy="729445"/>
            </a:xfrm>
            <a:custGeom>
              <a:avLst/>
              <a:gdLst/>
              <a:ahLst/>
              <a:cxnLst/>
              <a:rect l="l" t="t" r="r" b="b"/>
              <a:pathLst>
                <a:path w="285373" h="31310" fill="none" extrusionOk="0">
                  <a:moveTo>
                    <a:pt x="285373" y="3317"/>
                  </a:moveTo>
                  <a:lnTo>
                    <a:pt x="269256" y="31309"/>
                  </a:lnTo>
                  <a:lnTo>
                    <a:pt x="233095" y="31309"/>
                  </a:lnTo>
                  <a:lnTo>
                    <a:pt x="215067" y="352"/>
                  </a:lnTo>
                  <a:lnTo>
                    <a:pt x="179426" y="352"/>
                  </a:lnTo>
                  <a:lnTo>
                    <a:pt x="161606" y="31218"/>
                  </a:lnTo>
                  <a:lnTo>
                    <a:pt x="125718" y="31309"/>
                  </a:lnTo>
                  <a:lnTo>
                    <a:pt x="107651" y="0"/>
                  </a:lnTo>
                  <a:lnTo>
                    <a:pt x="71490" y="0"/>
                  </a:lnTo>
                  <a:lnTo>
                    <a:pt x="53669" y="31075"/>
                  </a:lnTo>
                  <a:lnTo>
                    <a:pt x="18042" y="31075"/>
                  </a:lnTo>
                  <a:lnTo>
                    <a:pt x="0" y="118"/>
                  </a:lnTo>
                </a:path>
              </a:pathLst>
            </a:custGeom>
            <a:noFill/>
            <a:ln w="9525" cap="flat" cmpd="sng">
              <a:solidFill>
                <a:srgbClr val="869FB2"/>
              </a:solidFill>
              <a:prstDash val="solid"/>
              <a:miter lim="13007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imagen_fond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" y="-13230"/>
            <a:ext cx="9139276" cy="5143500"/>
          </a:xfrm>
          <a:prstGeom prst="rect">
            <a:avLst/>
          </a:prstGeom>
        </p:spPr>
      </p:pic>
      <p:sp>
        <p:nvSpPr>
          <p:cNvPr id="16" name="Google Shape;478;p50"/>
          <p:cNvSpPr/>
          <p:nvPr/>
        </p:nvSpPr>
        <p:spPr>
          <a:xfrm>
            <a:off x="0" y="3798300"/>
            <a:ext cx="1216200" cy="1345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479;p50"/>
          <p:cNvSpPr/>
          <p:nvPr/>
        </p:nvSpPr>
        <p:spPr>
          <a:xfrm>
            <a:off x="1216200" y="2453100"/>
            <a:ext cx="1216200" cy="13452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5;p30"/>
          <p:cNvSpPr txBox="1">
            <a:spLocks/>
          </p:cNvSpPr>
          <p:nvPr/>
        </p:nvSpPr>
        <p:spPr>
          <a:xfrm>
            <a:off x="1691680" y="627534"/>
            <a:ext cx="7271582" cy="221542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s-ES" sz="3600" noProof="0" dirty="0" smtClean="0">
                <a:solidFill>
                  <a:schemeClr val="accent1"/>
                </a:solidFill>
              </a:rPr>
              <a:t>Sección de Aseguramiento de la Calidad y</a:t>
            </a:r>
            <a:r>
              <a:rPr kumimoji="0" lang="es-E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s-ES" sz="3600" dirty="0" smtClean="0">
                <a:solidFill>
                  <a:schemeClr val="accent1"/>
                </a:solidFill>
              </a:rPr>
              <a:t>Acreditación, </a:t>
            </a:r>
            <a:r>
              <a:rPr kumimoji="0" lang="es-E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Vinculación con el medio y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s-ES" sz="36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Control de Gestión</a:t>
            </a:r>
            <a:endParaRPr kumimoji="0" lang="es-ES" sz="3600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nagement Consulting Toolkit by Slidesgo">
  <a:themeElements>
    <a:clrScheme name="Simple Light">
      <a:dk1>
        <a:srgbClr val="000000"/>
      </a:dk1>
      <a:lt1>
        <a:srgbClr val="FFFFFF"/>
      </a:lt1>
      <a:dk2>
        <a:srgbClr val="4A8CFF"/>
      </a:dk2>
      <a:lt2>
        <a:srgbClr val="EFEFEF"/>
      </a:lt2>
      <a:accent1>
        <a:srgbClr val="003BA3"/>
      </a:accent1>
      <a:accent2>
        <a:srgbClr val="000000"/>
      </a:accent2>
      <a:accent3>
        <a:srgbClr val="4A8CFF"/>
      </a:accent3>
      <a:accent4>
        <a:srgbClr val="EFEFEF"/>
      </a:accent4>
      <a:accent5>
        <a:srgbClr val="003BA3"/>
      </a:accent5>
      <a:accent6>
        <a:srgbClr val="000000"/>
      </a:accent6>
      <a:hlink>
        <a:srgbClr val="003BA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5722</TotalTime>
  <Words>547</Words>
  <Application>Microsoft Office PowerPoint</Application>
  <PresentationFormat>Presentación en pantalla (16:9)</PresentationFormat>
  <Paragraphs>63</Paragraphs>
  <Slides>11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Arial</vt:lpstr>
      <vt:lpstr>Barlow</vt:lpstr>
      <vt:lpstr>Fira Sans Extra Condensed</vt:lpstr>
      <vt:lpstr>Inter</vt:lpstr>
      <vt:lpstr>Montserrat</vt:lpstr>
      <vt:lpstr>Management Consulting Toolkit by Slidesgo</vt:lpstr>
      <vt:lpstr>PRESENTACIÓN OPI N°17 Y LA LEY N°21.369   </vt:lpstr>
      <vt:lpstr>Temas a Exponer</vt:lpstr>
      <vt:lpstr>01</vt:lpstr>
      <vt:lpstr>Orden Permanente Interna N°17 y  la Implicancias de la Ley N°21.369</vt:lpstr>
      <vt:lpstr>Orden Permanente Interna N°17 y  la Implicancias de la Ley N°21.369</vt:lpstr>
      <vt:lpstr>Orden Permanente Interna N°17 y  la Implicancias de la Ley N°21.369</vt:lpstr>
      <vt:lpstr>Orden Permanente Interna N°17 y  la Implicancias de la Ley N°21.369</vt:lpstr>
      <vt:lpstr>02</vt:lpstr>
      <vt:lpstr>Orden Permanente Interna N°17 y  la Implicancias de la Ley N°21.369</vt:lpstr>
      <vt:lpstr>Preguntas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Departamento de Vinculación con el medio, acreditación y Control de Gestión</dc:title>
  <dc:creator>A09 Acreditación P. A/C Jorge Weldt.</dc:creator>
  <cp:lastModifiedBy>16941282-0</cp:lastModifiedBy>
  <cp:revision>243</cp:revision>
  <dcterms:modified xsi:type="dcterms:W3CDTF">2023-02-24T19:14:43Z</dcterms:modified>
</cp:coreProperties>
</file>