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314" r:id="rId2"/>
    <p:sldId id="315" r:id="rId3"/>
    <p:sldId id="257" r:id="rId4"/>
    <p:sldId id="378" r:id="rId5"/>
    <p:sldId id="366" r:id="rId6"/>
    <p:sldId id="367" r:id="rId7"/>
    <p:sldId id="350" r:id="rId8"/>
    <p:sldId id="349" r:id="rId9"/>
    <p:sldId id="351" r:id="rId10"/>
    <p:sldId id="381" r:id="rId11"/>
    <p:sldId id="309" r:id="rId12"/>
    <p:sldId id="334" r:id="rId13"/>
    <p:sldId id="312" r:id="rId14"/>
    <p:sldId id="316" r:id="rId15"/>
    <p:sldId id="353" r:id="rId16"/>
    <p:sldId id="317" r:id="rId17"/>
    <p:sldId id="386" r:id="rId18"/>
    <p:sldId id="318" r:id="rId19"/>
    <p:sldId id="336" r:id="rId20"/>
    <p:sldId id="337" r:id="rId21"/>
    <p:sldId id="342" r:id="rId22"/>
    <p:sldId id="338" r:id="rId23"/>
    <p:sldId id="339" r:id="rId24"/>
    <p:sldId id="379" r:id="rId25"/>
    <p:sldId id="319" r:id="rId26"/>
    <p:sldId id="320" r:id="rId27"/>
    <p:sldId id="321" r:id="rId28"/>
    <p:sldId id="322" r:id="rId29"/>
    <p:sldId id="323" r:id="rId30"/>
    <p:sldId id="324" r:id="rId31"/>
    <p:sldId id="325" r:id="rId32"/>
    <p:sldId id="328" r:id="rId33"/>
    <p:sldId id="370" r:id="rId34"/>
    <p:sldId id="326" r:id="rId35"/>
    <p:sldId id="327" r:id="rId36"/>
    <p:sldId id="395" r:id="rId37"/>
    <p:sldId id="383" r:id="rId38"/>
    <p:sldId id="385" r:id="rId39"/>
    <p:sldId id="384" r:id="rId40"/>
    <p:sldId id="344" r:id="rId41"/>
    <p:sldId id="345" r:id="rId42"/>
    <p:sldId id="365" r:id="rId43"/>
    <p:sldId id="368" r:id="rId44"/>
    <p:sldId id="369" r:id="rId45"/>
    <p:sldId id="373" r:id="rId46"/>
    <p:sldId id="387" r:id="rId47"/>
    <p:sldId id="374" r:id="rId48"/>
    <p:sldId id="388" r:id="rId49"/>
    <p:sldId id="371" r:id="rId50"/>
    <p:sldId id="376" r:id="rId51"/>
    <p:sldId id="355" r:id="rId52"/>
    <p:sldId id="396" r:id="rId53"/>
    <p:sldId id="397" r:id="rId54"/>
    <p:sldId id="330" r:id="rId55"/>
    <p:sldId id="394" r:id="rId56"/>
    <p:sldId id="389" r:id="rId57"/>
    <p:sldId id="390" r:id="rId58"/>
    <p:sldId id="393" r:id="rId59"/>
    <p:sldId id="377" r:id="rId60"/>
    <p:sldId id="331" r:id="rId61"/>
    <p:sldId id="332" r:id="rId62"/>
    <p:sldId id="391" r:id="rId63"/>
    <p:sldId id="392" r:id="rId64"/>
    <p:sldId id="356" r:id="rId6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4660"/>
  </p:normalViewPr>
  <p:slideViewPr>
    <p:cSldViewPr>
      <p:cViewPr varScale="1">
        <p:scale>
          <a:sx n="66" d="100"/>
          <a:sy n="66" d="100"/>
        </p:scale>
        <p:origin x="129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26/06/2020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55</a:t>
            </a:fld>
            <a:endParaRPr lang="es-ES"/>
          </a:p>
        </p:txBody>
      </p:sp>
    </p:spTree>
    <p:extLst>
      <p:ext uri="{BB962C8B-B14F-4D97-AF65-F5344CB8AC3E}">
        <p14:creationId xmlns:p14="http://schemas.microsoft.com/office/powerpoint/2010/main" val="2352807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56</a:t>
            </a:fld>
            <a:endParaRPr lang="es-ES"/>
          </a:p>
        </p:txBody>
      </p:sp>
    </p:spTree>
    <p:extLst>
      <p:ext uri="{BB962C8B-B14F-4D97-AF65-F5344CB8AC3E}">
        <p14:creationId xmlns:p14="http://schemas.microsoft.com/office/powerpoint/2010/main" val="1536486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57</a:t>
            </a:fld>
            <a:endParaRPr lang="es-ES"/>
          </a:p>
        </p:txBody>
      </p:sp>
    </p:spTree>
    <p:extLst>
      <p:ext uri="{BB962C8B-B14F-4D97-AF65-F5344CB8AC3E}">
        <p14:creationId xmlns:p14="http://schemas.microsoft.com/office/powerpoint/2010/main" val="2199190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58</a:t>
            </a:fld>
            <a:endParaRPr lang="es-ES"/>
          </a:p>
        </p:txBody>
      </p:sp>
    </p:spTree>
    <p:extLst>
      <p:ext uri="{BB962C8B-B14F-4D97-AF65-F5344CB8AC3E}">
        <p14:creationId xmlns:p14="http://schemas.microsoft.com/office/powerpoint/2010/main" val="2174532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62</a:t>
            </a:fld>
            <a:endParaRPr lang="es-ES"/>
          </a:p>
        </p:txBody>
      </p:sp>
    </p:spTree>
    <p:extLst>
      <p:ext uri="{BB962C8B-B14F-4D97-AF65-F5344CB8AC3E}">
        <p14:creationId xmlns:p14="http://schemas.microsoft.com/office/powerpoint/2010/main" val="2641124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8D1805FE-EEC5-4407-B760-1F4A9E00F398}" type="slidenum">
              <a:rPr lang="es-ES" smtClean="0"/>
              <a:pPr/>
              <a:t>63</a:t>
            </a:fld>
            <a:endParaRPr lang="es-ES"/>
          </a:p>
        </p:txBody>
      </p:sp>
    </p:spTree>
    <p:extLst>
      <p:ext uri="{BB962C8B-B14F-4D97-AF65-F5344CB8AC3E}">
        <p14:creationId xmlns:p14="http://schemas.microsoft.com/office/powerpoint/2010/main" val="974470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8C0901-CA30-46FB-B6E4-8DBACF9943FD}" type="datetime1">
              <a:rPr lang="es-ES" smtClean="0"/>
              <a:pPr/>
              <a:t>26/06/2020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F23A-443E-43DC-9A76-5538BEDD3DA3}" type="datetime1">
              <a:rPr lang="es-ES" smtClean="0"/>
              <a:pPr/>
              <a:t>26/06/2020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26/06/2020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AC1E082-348C-4EF2-ABC5-8463FC7F8E9B}" type="datetime1">
              <a:rPr lang="es-ES" smtClean="0"/>
              <a:pPr/>
              <a:t>26/06/2020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C6A14-1846-4688-B8F1-6201895C94C1}" type="datetime1">
              <a:rPr lang="es-ES" smtClean="0"/>
              <a:pPr/>
              <a:t>26/06/2020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561DE3-AD82-4BAC-BD2C-862F7038691E}" type="datetime1">
              <a:rPr lang="es-ES" smtClean="0"/>
              <a:pPr/>
              <a:t>26/06/2020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26/06/2020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26/06/2020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26/06/2020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165AB3B-1FCC-4FCB-8BF6-3E2741A76976}" type="datetime1">
              <a:rPr lang="es-ES" smtClean="0"/>
              <a:pPr/>
              <a:t>26/06/2020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3A2A52-3B2E-4ED4-88B0-013DE32E928B}" type="datetime1">
              <a:rPr lang="es-ES" smtClean="0"/>
              <a:pPr/>
              <a:t>26/06/2020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26/06/2020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www.un.org/es/documents/udhr/" TargetMode="External"/><Relationship Id="rId2" Type="http://schemas.openxmlformats.org/officeDocument/2006/relationships/hyperlink" Target="http://www.un.org/es/documents/charter/" TargetMode="Externa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hyperlink" Target="http://www.google.com/imgres?imgurl=http://es.comunicas.org/files/2010/06/un-security-council.jpg&amp;imgrefurl=http://es.comunicas.org/2010/06/09/consejo-de-seguridad-de-la-onu-voto-por-mas-sanciones-para-iran-por-el-tema-nuclear/&amp;usg=__3M1qI89iibWtKu59OCorVAsm53U=&amp;h=332&amp;w=512&amp;sz=55&amp;hl=es&amp;start=12&amp;zoom=1&amp;tbnid=_sBX-3gaBVvVeM:&amp;tbnh=153&amp;tbnw=205&amp;ei=1B_gTf-nONGdgQfWmfTZCg&amp;prev=/search?q=consejo+de+seguridad&amp;um=1&amp;hl=es&amp;sa=N&amp;rls=com.microsoft:es-co:IE-SearchBox&amp;rlz=1I7GPCK_enCO381&amp;biw=1065&amp;bih=664&amp;tbm=isch&amp;um=1&amp;itbs=1&amp;iact=rc&amp;dur=29&amp;page=2&amp;ndsp=12&amp;ved=1t:429,r:2,s:12&amp;tx=69&amp;ty=83" TargetMode="External"/><Relationship Id="rId4" Type="http://schemas.openxmlformats.org/officeDocument/2006/relationships/image" Target="../media/image15.jpeg"/></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slide" Target="slide62.xml"/><Relationship Id="rId1" Type="http://schemas.openxmlformats.org/officeDocument/2006/relationships/slideLayout" Target="../slideLayouts/slideLayout1.xml"/><Relationship Id="rId4" Type="http://schemas.openxmlformats.org/officeDocument/2006/relationships/slide" Target="slide57.xml"/></Relationships>
</file>

<file path=ppt/slides/_rels/slide50.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slide" Target="slide5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1.png"/><Relationship Id="rId4" Type="http://schemas.openxmlformats.org/officeDocument/2006/relationships/slide" Target="slide50.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slide" Target="slide49.xml"/></Relationships>
</file>

<file path=ppt/slides/_rels/slide5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slide" Target="slide49.xml"/></Relationships>
</file>

<file path=ppt/slides/_rels/slide5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slide" Target="slide50.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slide" Target="slide49.xml"/><Relationship Id="rId2" Type="http://schemas.openxmlformats.org/officeDocument/2006/relationships/image" Target="../media/image4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55916" y="188640"/>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smtClean="0">
                <a:solidFill>
                  <a:schemeClr val="bg2">
                    <a:lumMod val="75000"/>
                  </a:schemeClr>
                </a:solidFill>
              </a:rPr>
              <a:t>EDUCACIÓN CÍVICA</a:t>
            </a:r>
            <a:endParaRPr lang="es-CL" sz="4000" dirty="0">
              <a:solidFill>
                <a:schemeClr val="bg2">
                  <a:lumMod val="75000"/>
                </a:schemeClr>
              </a:solidFill>
            </a:endParaRPr>
          </a:p>
        </p:txBody>
      </p:sp>
      <p:sp>
        <p:nvSpPr>
          <p:cNvPr id="3" name="Flecha abajo 2"/>
          <p:cNvSpPr/>
          <p:nvPr/>
        </p:nvSpPr>
        <p:spPr>
          <a:xfrm>
            <a:off x="4407329" y="1052736"/>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2858713" y="1916832"/>
            <a:ext cx="3433376" cy="584775"/>
          </a:xfrm>
          <a:prstGeom prst="rect">
            <a:avLst/>
          </a:prstGeom>
          <a:solidFill>
            <a:schemeClr val="tx1"/>
          </a:solidFill>
          <a:ln>
            <a:solidFill>
              <a:schemeClr val="bg2"/>
            </a:solidFill>
          </a:ln>
        </p:spPr>
        <p:txBody>
          <a:bodyPr wrap="none" rtlCol="0">
            <a:spAutoFit/>
          </a:bodyPr>
          <a:lstStyle/>
          <a:p>
            <a:r>
              <a:rPr lang="es-CL" sz="3200" dirty="0" smtClean="0">
                <a:solidFill>
                  <a:schemeClr val="bg2">
                    <a:lumMod val="75000"/>
                  </a:schemeClr>
                </a:solidFill>
              </a:rPr>
              <a:t>Derechos Humanos</a:t>
            </a:r>
            <a:endParaRPr lang="es-CL" sz="3200" dirty="0">
              <a:solidFill>
                <a:schemeClr val="bg2">
                  <a:lumMod val="75000"/>
                </a:schemeClr>
              </a:solidFill>
            </a:endParaRPr>
          </a:p>
        </p:txBody>
      </p:sp>
      <p:sp>
        <p:nvSpPr>
          <p:cNvPr id="6" name="CuadroTexto 5"/>
          <p:cNvSpPr txBox="1"/>
          <p:nvPr/>
        </p:nvSpPr>
        <p:spPr>
          <a:xfrm>
            <a:off x="683569" y="2505085"/>
            <a:ext cx="8136903" cy="4585871"/>
          </a:xfrm>
          <a:prstGeom prst="rect">
            <a:avLst/>
          </a:prstGeom>
          <a:noFill/>
        </p:spPr>
        <p:txBody>
          <a:bodyPr wrap="square" rtlCol="0">
            <a:spAutoFit/>
          </a:bodyPr>
          <a:lstStyle/>
          <a:p>
            <a:pPr algn="just"/>
            <a:r>
              <a:rPr lang="es-CL" sz="2800" b="1" dirty="0" smtClean="0">
                <a:solidFill>
                  <a:schemeClr val="bg1"/>
                </a:solidFill>
              </a:rPr>
              <a:t>Objetivos:</a:t>
            </a:r>
          </a:p>
          <a:p>
            <a:pPr algn="just"/>
            <a:r>
              <a:rPr lang="es-MX" sz="2400" b="1" dirty="0" smtClean="0">
                <a:solidFill>
                  <a:schemeClr val="bg1"/>
                </a:solidFill>
              </a:rPr>
              <a:t>Comprender </a:t>
            </a:r>
            <a:r>
              <a:rPr lang="es-MX" sz="2400" dirty="0" smtClean="0">
                <a:solidFill>
                  <a:schemeClr val="bg1"/>
                </a:solidFill>
              </a:rPr>
              <a:t> </a:t>
            </a:r>
            <a:r>
              <a:rPr lang="es-MX" sz="2400" dirty="0">
                <a:solidFill>
                  <a:schemeClr val="bg1"/>
                </a:solidFill>
              </a:rPr>
              <a:t>las dimensiones conceptuales, morales y el contexto histórico de los DD.HH.</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principios y normas jurídicas que regulan el tratamiento de los DD.HH., en el ámbito del derecho internacional como del derecho nacional.</a:t>
            </a:r>
            <a:endParaRPr lang="es-CL" sz="2400" dirty="0">
              <a:solidFill>
                <a:schemeClr val="bg1"/>
              </a:solidFill>
            </a:endParaRPr>
          </a:p>
          <a:p>
            <a:pPr algn="just"/>
            <a:endParaRPr lang="es-CL" sz="2400" dirty="0">
              <a:solidFill>
                <a:schemeClr val="bg1"/>
              </a:solidFill>
            </a:endParaRPr>
          </a:p>
          <a:p>
            <a:pPr algn="just"/>
            <a:r>
              <a:rPr lang="es-MX" sz="2400" b="1" dirty="0">
                <a:solidFill>
                  <a:schemeClr val="bg1"/>
                </a:solidFill>
              </a:rPr>
              <a:t>Comprender </a:t>
            </a:r>
            <a:r>
              <a:rPr lang="es-MX" sz="2400" dirty="0">
                <a:solidFill>
                  <a:schemeClr val="bg1"/>
                </a:solidFill>
              </a:rPr>
              <a:t>los principios y normas que regulan las dimensiones específicas de los DD.HH., en el desempeño profesional, desde la perspectiva material y personal.</a:t>
            </a:r>
            <a:endParaRPr lang="es-CL" sz="2400" dirty="0">
              <a:solidFill>
                <a:schemeClr val="bg1"/>
              </a:solidFill>
            </a:endParaRPr>
          </a:p>
          <a:p>
            <a:r>
              <a:rPr lang="es-CL" sz="2400" dirty="0" smtClean="0">
                <a:solidFill>
                  <a:srgbClr val="FF0000"/>
                </a:solidFill>
              </a:rPr>
              <a:t> </a:t>
            </a:r>
            <a:endParaRPr lang="es-CL" sz="2400" dirty="0">
              <a:solidFill>
                <a:srgbClr val="FF0000"/>
              </a:solidFill>
            </a:endParaRPr>
          </a:p>
        </p:txBody>
      </p:sp>
    </p:spTree>
    <p:extLst>
      <p:ext uri="{BB962C8B-B14F-4D97-AF65-F5344CB8AC3E}">
        <p14:creationId xmlns:p14="http://schemas.microsoft.com/office/powerpoint/2010/main" val="2703133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5950496" y="3284984"/>
            <a:ext cx="2736304"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3: ENFOQUE DE GÉNERO</a:t>
            </a:r>
            <a:endParaRPr lang="es-ES" b="1" dirty="0">
              <a:solidFill>
                <a:schemeClr val="bg1"/>
              </a:solidFill>
            </a:endParaRPr>
          </a:p>
        </p:txBody>
      </p:sp>
      <p:sp>
        <p:nvSpPr>
          <p:cNvPr id="9" name="8 Recortar rectángulo de esquina sencilla"/>
          <p:cNvSpPr/>
          <p:nvPr/>
        </p:nvSpPr>
        <p:spPr>
          <a:xfrm>
            <a:off x="3076881" y="3284984"/>
            <a:ext cx="2660895"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2: DERECHO PENAL EN DERECHOS HUMANOS Y ROL DE LAS FFAA</a:t>
            </a:r>
            <a:endParaRPr lang="es-ES" b="1" dirty="0">
              <a:solidFill>
                <a:schemeClr val="bg1"/>
              </a:solidFill>
            </a:endParaRPr>
          </a:p>
        </p:txBody>
      </p:sp>
      <p:sp>
        <p:nvSpPr>
          <p:cNvPr id="10" name="9 Recortar rectángulo de esquina sencilla"/>
          <p:cNvSpPr/>
          <p:nvPr/>
        </p:nvSpPr>
        <p:spPr>
          <a:xfrm>
            <a:off x="251520" y="3284984"/>
            <a:ext cx="2607193" cy="1296144"/>
          </a:xfrm>
          <a:prstGeom prst="snip1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UT 1: DERECHOS HUMANOS</a:t>
            </a:r>
            <a:endParaRPr lang="es-ES" b="1" dirty="0">
              <a:solidFill>
                <a:schemeClr val="bg1"/>
              </a:solidFill>
            </a:endParaRPr>
          </a:p>
        </p:txBody>
      </p:sp>
      <p:sp>
        <p:nvSpPr>
          <p:cNvPr id="2" name="CuadroTexto 1"/>
          <p:cNvSpPr txBox="1"/>
          <p:nvPr/>
        </p:nvSpPr>
        <p:spPr>
          <a:xfrm>
            <a:off x="2355916" y="404664"/>
            <a:ext cx="4233275" cy="707886"/>
          </a:xfrm>
          <a:prstGeom prst="rect">
            <a:avLst/>
          </a:prstGeom>
          <a:solidFill>
            <a:schemeClr val="tx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es-CL" sz="4000" dirty="0" smtClean="0">
                <a:solidFill>
                  <a:schemeClr val="bg2">
                    <a:lumMod val="75000"/>
                  </a:schemeClr>
                </a:solidFill>
              </a:rPr>
              <a:t>EDUCACIÓN CÍVICA</a:t>
            </a:r>
            <a:endParaRPr lang="es-CL" sz="4000" dirty="0">
              <a:solidFill>
                <a:schemeClr val="bg2">
                  <a:lumMod val="75000"/>
                </a:schemeClr>
              </a:solidFill>
            </a:endParaRPr>
          </a:p>
        </p:txBody>
      </p:sp>
      <p:sp>
        <p:nvSpPr>
          <p:cNvPr id="3" name="Flecha abajo 2"/>
          <p:cNvSpPr/>
          <p:nvPr/>
        </p:nvSpPr>
        <p:spPr>
          <a:xfrm>
            <a:off x="4407329" y="1268760"/>
            <a:ext cx="336145"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2858713" y="2276872"/>
            <a:ext cx="3433376" cy="584775"/>
          </a:xfrm>
          <a:prstGeom prst="rect">
            <a:avLst/>
          </a:prstGeom>
          <a:solidFill>
            <a:schemeClr val="tx1"/>
          </a:solidFill>
          <a:ln>
            <a:solidFill>
              <a:schemeClr val="bg2"/>
            </a:solidFill>
          </a:ln>
        </p:spPr>
        <p:txBody>
          <a:bodyPr wrap="none" rtlCol="0">
            <a:spAutoFit/>
          </a:bodyPr>
          <a:lstStyle/>
          <a:p>
            <a:r>
              <a:rPr lang="es-CL" sz="3200" dirty="0" smtClean="0">
                <a:solidFill>
                  <a:schemeClr val="bg2">
                    <a:lumMod val="75000"/>
                  </a:schemeClr>
                </a:solidFill>
              </a:rPr>
              <a:t>Derechos Humanos</a:t>
            </a:r>
            <a:endParaRPr lang="es-CL" sz="3200" dirty="0">
              <a:solidFill>
                <a:schemeClr val="bg2">
                  <a:lumMod val="75000"/>
                </a:schemeClr>
              </a:solidFill>
            </a:endParaRPr>
          </a:p>
        </p:txBody>
      </p:sp>
      <p:sp>
        <p:nvSpPr>
          <p:cNvPr id="5" name="CuadroTexto 4"/>
          <p:cNvSpPr txBox="1"/>
          <p:nvPr/>
        </p:nvSpPr>
        <p:spPr>
          <a:xfrm>
            <a:off x="293529" y="4668720"/>
            <a:ext cx="2124299" cy="1477328"/>
          </a:xfrm>
          <a:prstGeom prst="rect">
            <a:avLst/>
          </a:prstGeom>
          <a:solidFill>
            <a:schemeClr val="tx1"/>
          </a:solidFill>
        </p:spPr>
        <p:txBody>
          <a:bodyPr wrap="none" rtlCol="0">
            <a:spAutoFit/>
          </a:bodyPr>
          <a:lstStyle/>
          <a:p>
            <a:r>
              <a:rPr lang="es-CL" dirty="0">
                <a:solidFill>
                  <a:schemeClr val="bg1"/>
                </a:solidFill>
              </a:rPr>
              <a:t>3</a:t>
            </a:r>
            <a:r>
              <a:rPr lang="es-CL" dirty="0" smtClean="0">
                <a:solidFill>
                  <a:schemeClr val="bg1"/>
                </a:solidFill>
              </a:rPr>
              <a:t> Sesiones de clases.</a:t>
            </a:r>
          </a:p>
          <a:p>
            <a:r>
              <a:rPr lang="es-CL" dirty="0" smtClean="0">
                <a:solidFill>
                  <a:schemeClr val="bg1"/>
                </a:solidFill>
              </a:rPr>
              <a:t>1 Desarrollo de</a:t>
            </a:r>
          </a:p>
          <a:p>
            <a:r>
              <a:rPr lang="es-CL" dirty="0" smtClean="0">
                <a:solidFill>
                  <a:schemeClr val="bg1"/>
                </a:solidFill>
              </a:rPr>
              <a:t> taller en clase.</a:t>
            </a:r>
          </a:p>
          <a:p>
            <a:r>
              <a:rPr lang="es-CL" dirty="0" smtClean="0">
                <a:solidFill>
                  <a:schemeClr val="bg1"/>
                </a:solidFill>
              </a:rPr>
              <a:t>1 Exposición</a:t>
            </a:r>
          </a:p>
          <a:p>
            <a:r>
              <a:rPr lang="es-CL" dirty="0" smtClean="0">
                <a:solidFill>
                  <a:schemeClr val="bg1"/>
                </a:solidFill>
              </a:rPr>
              <a:t>1 nota</a:t>
            </a:r>
            <a:endParaRPr lang="es-CL" dirty="0">
              <a:solidFill>
                <a:schemeClr val="bg1"/>
              </a:solidFill>
            </a:endParaRPr>
          </a:p>
        </p:txBody>
      </p:sp>
      <p:sp>
        <p:nvSpPr>
          <p:cNvPr id="4" name="CuadroTexto 3"/>
          <p:cNvSpPr txBox="1"/>
          <p:nvPr/>
        </p:nvSpPr>
        <p:spPr>
          <a:xfrm>
            <a:off x="2544732" y="6270119"/>
            <a:ext cx="3826112" cy="461665"/>
          </a:xfrm>
          <a:prstGeom prst="rect">
            <a:avLst/>
          </a:prstGeom>
          <a:noFill/>
        </p:spPr>
        <p:txBody>
          <a:bodyPr wrap="none" rtlCol="0">
            <a:spAutoFit/>
          </a:bodyPr>
          <a:lstStyle/>
          <a:p>
            <a:r>
              <a:rPr lang="es-CL" sz="2400" b="1" dirty="0" smtClean="0">
                <a:solidFill>
                  <a:schemeClr val="bg1"/>
                </a:solidFill>
              </a:rPr>
              <a:t>Total: 3 notas en 14 sesiones</a:t>
            </a:r>
            <a:endParaRPr lang="es-CL" sz="2400" b="1" dirty="0">
              <a:solidFill>
                <a:schemeClr val="bg1"/>
              </a:solidFill>
            </a:endParaRPr>
          </a:p>
        </p:txBody>
      </p:sp>
      <p:sp>
        <p:nvSpPr>
          <p:cNvPr id="15" name="CuadroTexto 14"/>
          <p:cNvSpPr txBox="1"/>
          <p:nvPr/>
        </p:nvSpPr>
        <p:spPr>
          <a:xfrm>
            <a:off x="3317853" y="4668720"/>
            <a:ext cx="2124299" cy="1477328"/>
          </a:xfrm>
          <a:prstGeom prst="rect">
            <a:avLst/>
          </a:prstGeom>
          <a:solidFill>
            <a:schemeClr val="tx1"/>
          </a:solidFill>
        </p:spPr>
        <p:txBody>
          <a:bodyPr wrap="none" rtlCol="0">
            <a:spAutoFit/>
          </a:bodyPr>
          <a:lstStyle/>
          <a:p>
            <a:r>
              <a:rPr lang="es-CL" dirty="0">
                <a:solidFill>
                  <a:schemeClr val="bg1"/>
                </a:solidFill>
              </a:rPr>
              <a:t>3</a:t>
            </a:r>
            <a:r>
              <a:rPr lang="es-CL" dirty="0" smtClean="0">
                <a:solidFill>
                  <a:schemeClr val="bg1"/>
                </a:solidFill>
              </a:rPr>
              <a:t> Sesiones de clases.</a:t>
            </a:r>
          </a:p>
          <a:p>
            <a:r>
              <a:rPr lang="es-CL" dirty="0" smtClean="0">
                <a:solidFill>
                  <a:schemeClr val="bg1"/>
                </a:solidFill>
              </a:rPr>
              <a:t>1 Desarrollo de</a:t>
            </a:r>
          </a:p>
          <a:p>
            <a:r>
              <a:rPr lang="es-CL" dirty="0" smtClean="0">
                <a:solidFill>
                  <a:schemeClr val="bg1"/>
                </a:solidFill>
              </a:rPr>
              <a:t> taller en clase.</a:t>
            </a:r>
          </a:p>
          <a:p>
            <a:r>
              <a:rPr lang="es-CL" dirty="0" smtClean="0">
                <a:solidFill>
                  <a:schemeClr val="bg1"/>
                </a:solidFill>
              </a:rPr>
              <a:t>1 Exposición</a:t>
            </a:r>
          </a:p>
          <a:p>
            <a:r>
              <a:rPr lang="es-CL" dirty="0" smtClean="0">
                <a:solidFill>
                  <a:schemeClr val="bg1"/>
                </a:solidFill>
              </a:rPr>
              <a:t>1 nota</a:t>
            </a:r>
            <a:endParaRPr lang="es-CL" dirty="0">
              <a:solidFill>
                <a:schemeClr val="bg1"/>
              </a:solidFill>
            </a:endParaRPr>
          </a:p>
        </p:txBody>
      </p:sp>
      <p:sp>
        <p:nvSpPr>
          <p:cNvPr id="16" name="CuadroTexto 15"/>
          <p:cNvSpPr txBox="1"/>
          <p:nvPr/>
        </p:nvSpPr>
        <p:spPr>
          <a:xfrm>
            <a:off x="6342177" y="4730075"/>
            <a:ext cx="2124299" cy="1477328"/>
          </a:xfrm>
          <a:prstGeom prst="rect">
            <a:avLst/>
          </a:prstGeom>
          <a:solidFill>
            <a:schemeClr val="tx1"/>
          </a:solidFill>
        </p:spPr>
        <p:txBody>
          <a:bodyPr wrap="none" rtlCol="0">
            <a:spAutoFit/>
          </a:bodyPr>
          <a:lstStyle/>
          <a:p>
            <a:r>
              <a:rPr lang="es-CL" dirty="0">
                <a:solidFill>
                  <a:schemeClr val="bg1"/>
                </a:solidFill>
              </a:rPr>
              <a:t>2</a:t>
            </a:r>
            <a:r>
              <a:rPr lang="es-CL" dirty="0" smtClean="0">
                <a:solidFill>
                  <a:schemeClr val="bg1"/>
                </a:solidFill>
              </a:rPr>
              <a:t> Sesiones de clases.</a:t>
            </a:r>
          </a:p>
          <a:p>
            <a:r>
              <a:rPr lang="es-CL" dirty="0" smtClean="0">
                <a:solidFill>
                  <a:schemeClr val="bg1"/>
                </a:solidFill>
              </a:rPr>
              <a:t>1 Desarrollo de</a:t>
            </a:r>
          </a:p>
          <a:p>
            <a:r>
              <a:rPr lang="es-CL" dirty="0" smtClean="0">
                <a:solidFill>
                  <a:schemeClr val="bg1"/>
                </a:solidFill>
              </a:rPr>
              <a:t> taller en clase.</a:t>
            </a:r>
          </a:p>
          <a:p>
            <a:r>
              <a:rPr lang="es-CL" dirty="0" smtClean="0">
                <a:solidFill>
                  <a:schemeClr val="bg1"/>
                </a:solidFill>
              </a:rPr>
              <a:t>1 Exposición</a:t>
            </a:r>
          </a:p>
          <a:p>
            <a:r>
              <a:rPr lang="es-CL" dirty="0" smtClean="0">
                <a:solidFill>
                  <a:schemeClr val="bg1"/>
                </a:solidFill>
              </a:rPr>
              <a:t>1 nota</a:t>
            </a:r>
            <a:endParaRPr lang="es-CL" dirty="0">
              <a:solidFill>
                <a:schemeClr val="bg1"/>
              </a:solidFill>
            </a:endParaRPr>
          </a:p>
        </p:txBody>
      </p:sp>
    </p:spTree>
    <p:extLst>
      <p:ext uri="{BB962C8B-B14F-4D97-AF65-F5344CB8AC3E}">
        <p14:creationId xmlns:p14="http://schemas.microsoft.com/office/powerpoint/2010/main" val="169381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45"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2000"/>
                                        <p:tgtEl>
                                          <p:spTgt spid="15"/>
                                        </p:tgtEl>
                                      </p:cBhvr>
                                    </p:animEffect>
                                    <p:anim calcmode="lin" valueType="num">
                                      <p:cBhvr>
                                        <p:cTn id="25" dur="2000" fill="hold"/>
                                        <p:tgtEl>
                                          <p:spTgt spid="15"/>
                                        </p:tgtEl>
                                        <p:attrNameLst>
                                          <p:attrName>ppt_w</p:attrName>
                                        </p:attrNameLst>
                                      </p:cBhvr>
                                      <p:tavLst>
                                        <p:tav tm="0" fmla="#ppt_w*sin(2.5*pi*$)">
                                          <p:val>
                                            <p:fltVal val="0"/>
                                          </p:val>
                                        </p:tav>
                                        <p:tav tm="100000">
                                          <p:val>
                                            <p:fltVal val="1"/>
                                          </p:val>
                                        </p:tav>
                                      </p:tavLst>
                                    </p:anim>
                                    <p:anim calcmode="lin" valueType="num">
                                      <p:cBhvr>
                                        <p:cTn id="26"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par>
                                <p:cTn id="45" presetID="45"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2000"/>
                                        <p:tgtEl>
                                          <p:spTgt spid="16"/>
                                        </p:tgtEl>
                                      </p:cBhvr>
                                    </p:animEffect>
                                    <p:anim calcmode="lin" valueType="num">
                                      <p:cBhvr>
                                        <p:cTn id="48" dur="2000" fill="hold"/>
                                        <p:tgtEl>
                                          <p:spTgt spid="16"/>
                                        </p:tgtEl>
                                        <p:attrNameLst>
                                          <p:attrName>ppt_w</p:attrName>
                                        </p:attrNameLst>
                                      </p:cBhvr>
                                      <p:tavLst>
                                        <p:tav tm="0" fmla="#ppt_w*sin(2.5*pi*$)">
                                          <p:val>
                                            <p:fltVal val="0"/>
                                          </p:val>
                                        </p:tav>
                                        <p:tav tm="100000">
                                          <p:val>
                                            <p:fltVal val="1"/>
                                          </p:val>
                                        </p:tav>
                                      </p:tavLst>
                                    </p:anim>
                                    <p:anim calcmode="lin" valueType="num">
                                      <p:cBhvr>
                                        <p:cTn id="49"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1000" fill="hold"/>
                                        <p:tgtEl>
                                          <p:spTgt spid="4"/>
                                        </p:tgtEl>
                                        <p:attrNameLst>
                                          <p:attrName>ppt_w</p:attrName>
                                        </p:attrNameLst>
                                      </p:cBhvr>
                                      <p:tavLst>
                                        <p:tav tm="0">
                                          <p:val>
                                            <p:fltVal val="0"/>
                                          </p:val>
                                        </p:tav>
                                        <p:tav tm="100000">
                                          <p:val>
                                            <p:strVal val="#ppt_w"/>
                                          </p:val>
                                        </p:tav>
                                      </p:tavLst>
                                    </p:anim>
                                    <p:anim calcmode="lin" valueType="num">
                                      <p:cBhvr>
                                        <p:cTn id="55" dur="1000" fill="hold"/>
                                        <p:tgtEl>
                                          <p:spTgt spid="4"/>
                                        </p:tgtEl>
                                        <p:attrNameLst>
                                          <p:attrName>ppt_h</p:attrName>
                                        </p:attrNameLst>
                                      </p:cBhvr>
                                      <p:tavLst>
                                        <p:tav tm="0">
                                          <p:val>
                                            <p:fltVal val="0"/>
                                          </p:val>
                                        </p:tav>
                                        <p:tav tm="100000">
                                          <p:val>
                                            <p:strVal val="#ppt_h"/>
                                          </p:val>
                                        </p:tav>
                                      </p:tavLst>
                                    </p:anim>
                                    <p:anim calcmode="lin" valueType="num">
                                      <p:cBhvr>
                                        <p:cTn id="56" dur="1000" fill="hold"/>
                                        <p:tgtEl>
                                          <p:spTgt spid="4"/>
                                        </p:tgtEl>
                                        <p:attrNameLst>
                                          <p:attrName>style.rotation</p:attrName>
                                        </p:attrNameLst>
                                      </p:cBhvr>
                                      <p:tavLst>
                                        <p:tav tm="0">
                                          <p:val>
                                            <p:fltVal val="90"/>
                                          </p:val>
                                        </p:tav>
                                        <p:tav tm="100000">
                                          <p:val>
                                            <p:fltVal val="0"/>
                                          </p:val>
                                        </p:tav>
                                      </p:tavLst>
                                    </p:anim>
                                    <p:animEffect transition="in" filter="fade">
                                      <p:cBhvr>
                                        <p:cTn id="5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5" grpId="0" animBg="1"/>
      <p:bldP spid="4" grpId="0"/>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733129" y="220359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77057" y="3280752"/>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12474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82824" y="1777840"/>
            <a:ext cx="7776864" cy="1200329"/>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de derecho y </a:t>
            </a:r>
            <a:r>
              <a:rPr lang="es-CL" sz="2400" dirty="0">
                <a:solidFill>
                  <a:srgbClr val="002060"/>
                </a:solidFill>
              </a:rPr>
              <a:t>DD.HH</a:t>
            </a:r>
            <a:r>
              <a:rPr lang="es-CL" sz="2400" dirty="0" smtClean="0">
                <a:solidFill>
                  <a:srgbClr val="002060"/>
                </a:solidFill>
              </a:rPr>
              <a:t>. </a:t>
            </a:r>
            <a:endParaRPr lang="es-CL" sz="2400" dirty="0">
              <a:solidFill>
                <a:srgbClr val="002060"/>
              </a:solidFill>
            </a:endParaRPr>
          </a:p>
          <a:p>
            <a:pPr marL="457200" indent="-457200">
              <a:buFont typeface="+mj-lt"/>
              <a:buAutoNum type="arabicPeriod"/>
            </a:pPr>
            <a:r>
              <a:rPr lang="es-CL" sz="2400" dirty="0">
                <a:solidFill>
                  <a:srgbClr val="002060"/>
                </a:solidFill>
              </a:rPr>
              <a:t>Definición de DD.HH.</a:t>
            </a:r>
          </a:p>
          <a:p>
            <a:pPr marL="457200" indent="-457200">
              <a:buFont typeface="+mj-lt"/>
              <a:buAutoNum type="arabicPeriod"/>
            </a:pPr>
            <a:r>
              <a:rPr lang="es-CL" sz="2400" dirty="0">
                <a:solidFill>
                  <a:srgbClr val="002060"/>
                </a:solidFill>
              </a:rPr>
              <a:t>Evolución histórica de los DD.HH. </a:t>
            </a:r>
          </a:p>
        </p:txBody>
      </p:sp>
      <p:sp>
        <p:nvSpPr>
          <p:cNvPr id="14" name="13 CuadroTexto"/>
          <p:cNvSpPr txBox="1"/>
          <p:nvPr/>
        </p:nvSpPr>
        <p:spPr>
          <a:xfrm>
            <a:off x="782824" y="3231947"/>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38065" y="393275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785685" y="1124744"/>
            <a:ext cx="5320174" cy="461665"/>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TEORÍA DE</a:t>
            </a:r>
            <a:r>
              <a:rPr lang="es-CL" sz="2400" dirty="0" smtClean="0">
                <a:solidFill>
                  <a:srgbClr val="002060"/>
                </a:solidFill>
              </a:rPr>
              <a:t> LOS DERECHOS HUMANOS.</a:t>
            </a:r>
          </a:p>
        </p:txBody>
      </p:sp>
    </p:spTree>
    <p:extLst>
      <p:ext uri="{BB962C8B-B14F-4D97-AF65-F5344CB8AC3E}">
        <p14:creationId xmlns:p14="http://schemas.microsoft.com/office/powerpoint/2010/main" val="3557333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4" name="13 CuadroTexto"/>
          <p:cNvSpPr txBox="1"/>
          <p:nvPr/>
        </p:nvSpPr>
        <p:spPr>
          <a:xfrm>
            <a:off x="830242" y="1805915"/>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5" name="14 Rectángulo"/>
          <p:cNvSpPr/>
          <p:nvPr/>
        </p:nvSpPr>
        <p:spPr>
          <a:xfrm>
            <a:off x="834480" y="2420888"/>
            <a:ext cx="7776864" cy="2677656"/>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Declaraciones, principios y tratados internacionales de DD.HH.</a:t>
            </a:r>
          </a:p>
          <a:p>
            <a:pPr marL="457200" indent="-457200">
              <a:buFont typeface="+mj-lt"/>
              <a:buAutoNum type="arabicPeriod"/>
            </a:pPr>
            <a:r>
              <a:rPr lang="es-ES" sz="2400" dirty="0" smtClean="0">
                <a:solidFill>
                  <a:srgbClr val="002060"/>
                </a:solidFill>
              </a:rPr>
              <a:t>Sistema Universal de DD.HH.</a:t>
            </a:r>
          </a:p>
          <a:p>
            <a:pPr marL="457200" indent="-457200">
              <a:buFont typeface="+mj-lt"/>
              <a:buAutoNum type="arabicPeriod"/>
            </a:pPr>
            <a:r>
              <a:rPr lang="es-ES" sz="2400" dirty="0" smtClean="0">
                <a:solidFill>
                  <a:srgbClr val="002060"/>
                </a:solidFill>
              </a:rPr>
              <a:t>Sistema Interamericano de DD.HH.</a:t>
            </a:r>
          </a:p>
          <a:p>
            <a:pPr marL="457200" indent="-457200">
              <a:buFont typeface="+mj-lt"/>
              <a:buAutoNum type="arabicPeriod"/>
            </a:pPr>
            <a:r>
              <a:rPr lang="es-ES" sz="2400" dirty="0" smtClean="0">
                <a:solidFill>
                  <a:srgbClr val="002060"/>
                </a:solidFill>
              </a:rPr>
              <a:t>Los tratados y convenios chilenos sobre DD.HH.</a:t>
            </a:r>
          </a:p>
          <a:p>
            <a:pPr marL="457200" indent="-457200">
              <a:buFont typeface="+mj-lt"/>
              <a:buAutoNum type="arabicPeriod"/>
            </a:pPr>
            <a:r>
              <a:rPr lang="es-ES" sz="2400" dirty="0" smtClean="0">
                <a:solidFill>
                  <a:srgbClr val="002060"/>
                </a:solidFill>
              </a:rPr>
              <a:t>Jerarquización Nacional.</a:t>
            </a:r>
          </a:p>
          <a:p>
            <a:pPr marL="457200" indent="-457200">
              <a:buFont typeface="+mj-lt"/>
              <a:buAutoNum type="arabicPeriod"/>
            </a:pPr>
            <a:r>
              <a:rPr lang="es-ES" sz="2400" dirty="0" smtClean="0">
                <a:solidFill>
                  <a:srgbClr val="002060"/>
                </a:solidFill>
              </a:rPr>
              <a:t>Constitución Nacional (art 5).</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782824" y="5373216"/>
            <a:ext cx="7821623" cy="461665"/>
          </a:xfrm>
          <a:prstGeom prst="rect">
            <a:avLst/>
          </a:prstGeom>
        </p:spPr>
        <p:txBody>
          <a:bodyPr wrap="square">
            <a:spAutoFit/>
          </a:bodyPr>
          <a:lstStyle/>
          <a:p>
            <a:r>
              <a:rPr lang="es-CL" sz="2400" dirty="0" smtClean="0">
                <a:solidFill>
                  <a:schemeClr val="bg2">
                    <a:lumMod val="75000"/>
                  </a:schemeClr>
                </a:solidFill>
              </a:rPr>
              <a:t>C. REGÍMENES JURÍDICOS EN DD.HH. </a:t>
            </a:r>
            <a:endParaRPr lang="es-CL" sz="2400" dirty="0">
              <a:solidFill>
                <a:schemeClr val="bg2">
                  <a:lumMod val="75000"/>
                </a:schemeClr>
              </a:solidFill>
            </a:endParaRPr>
          </a:p>
        </p:txBody>
      </p:sp>
      <p:sp>
        <p:nvSpPr>
          <p:cNvPr id="17" name="13 CuadroTexto"/>
          <p:cNvSpPr txBox="1"/>
          <p:nvPr/>
        </p:nvSpPr>
        <p:spPr>
          <a:xfrm>
            <a:off x="819110" y="1233051"/>
            <a:ext cx="5461239" cy="830997"/>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a:t>
            </a:r>
            <a:r>
              <a:rPr lang="es-CL" sz="2400" dirty="0" smtClean="0">
                <a:solidFill>
                  <a:srgbClr val="002060"/>
                </a:solidFill>
              </a:rPr>
              <a:t>TEORÍAS DE LOS DERECHOS HUMANOS.</a:t>
            </a:r>
          </a:p>
          <a:p>
            <a:endParaRPr lang="es-ES" sz="2400" dirty="0">
              <a:solidFill>
                <a:srgbClr val="002060"/>
              </a:solidFill>
            </a:endParaRPr>
          </a:p>
        </p:txBody>
      </p:sp>
    </p:spTree>
    <p:extLst>
      <p:ext uri="{BB962C8B-B14F-4D97-AF65-F5344CB8AC3E}">
        <p14:creationId xmlns:p14="http://schemas.microsoft.com/office/powerpoint/2010/main" val="12623291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a:t>
            </a:fld>
            <a:endParaRPr lang="es-ES" dirty="0">
              <a:solidFill>
                <a:srgbClr val="002060"/>
              </a:solidFill>
            </a:endParaRPr>
          </a:p>
        </p:txBody>
      </p:sp>
      <p:sp>
        <p:nvSpPr>
          <p:cNvPr id="14" name="13 CuadroTexto"/>
          <p:cNvSpPr txBox="1"/>
          <p:nvPr/>
        </p:nvSpPr>
        <p:spPr>
          <a:xfrm>
            <a:off x="830242" y="1462350"/>
            <a:ext cx="6522619" cy="461665"/>
          </a:xfrm>
          <a:prstGeom prst="rect">
            <a:avLst/>
          </a:prstGeom>
          <a:noFill/>
        </p:spPr>
        <p:txBody>
          <a:bodyPr wrap="none" rtlCol="0">
            <a:spAutoFit/>
          </a:bodyPr>
          <a:lstStyle/>
          <a:p>
            <a:r>
              <a:rPr lang="es-ES" sz="2400" dirty="0">
                <a:solidFill>
                  <a:srgbClr val="002060"/>
                </a:solidFill>
              </a:rPr>
              <a:t>B</a:t>
            </a:r>
            <a:r>
              <a:rPr lang="es-ES" sz="2400" dirty="0" smtClean="0">
                <a:solidFill>
                  <a:srgbClr val="002060"/>
                </a:solidFill>
              </a:rPr>
              <a:t>. </a:t>
            </a:r>
            <a:r>
              <a:rPr lang="es-CL" sz="2400" dirty="0" smtClean="0">
                <a:solidFill>
                  <a:srgbClr val="002060"/>
                </a:solidFill>
              </a:rPr>
              <a:t>BASES JURÍDICAS EN LOS DERECHOS HUMANOS.</a:t>
            </a:r>
          </a:p>
        </p:txBody>
      </p:sp>
      <p:sp>
        <p:nvSpPr>
          <p:cNvPr id="15" name="14 Rectángulo"/>
          <p:cNvSpPr/>
          <p:nvPr/>
        </p:nvSpPr>
        <p:spPr>
          <a:xfrm>
            <a:off x="822354" y="2566491"/>
            <a:ext cx="7776864" cy="415498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Principios pro –</a:t>
            </a:r>
            <a:r>
              <a:rPr lang="es-ES" sz="2400" dirty="0" err="1" smtClean="0">
                <a:solidFill>
                  <a:srgbClr val="002060"/>
                </a:solidFill>
              </a:rPr>
              <a:t>homine</a:t>
            </a:r>
            <a:r>
              <a:rPr lang="es-ES" sz="2400" dirty="0" smtClean="0">
                <a:solidFill>
                  <a:srgbClr val="002060"/>
                </a:solidFill>
              </a:rPr>
              <a:t> y </a:t>
            </a:r>
            <a:r>
              <a:rPr lang="es-ES" sz="2400" dirty="0" err="1" smtClean="0">
                <a:solidFill>
                  <a:srgbClr val="002060"/>
                </a:solidFill>
              </a:rPr>
              <a:t>ius</a:t>
            </a:r>
            <a:r>
              <a:rPr lang="es-ES" sz="2400" dirty="0" smtClean="0">
                <a:solidFill>
                  <a:srgbClr val="002060"/>
                </a:solidFill>
              </a:rPr>
              <a:t> – </a:t>
            </a:r>
            <a:r>
              <a:rPr lang="es-ES" sz="2400" dirty="0" err="1" smtClean="0">
                <a:solidFill>
                  <a:srgbClr val="002060"/>
                </a:solidFill>
              </a:rPr>
              <a:t>cogens</a:t>
            </a:r>
            <a:r>
              <a:rPr lang="es-ES" sz="2400" dirty="0" smtClean="0">
                <a:solidFill>
                  <a:srgbClr val="002060"/>
                </a:solidFill>
              </a:rPr>
              <a:t>.</a:t>
            </a:r>
          </a:p>
          <a:p>
            <a:pPr marL="457200" indent="-457200">
              <a:buFont typeface="+mj-lt"/>
              <a:buAutoNum type="arabicPeriod"/>
            </a:pPr>
            <a:r>
              <a:rPr lang="es-ES" sz="2400" dirty="0" smtClean="0">
                <a:solidFill>
                  <a:srgbClr val="002060"/>
                </a:solidFill>
              </a:rPr>
              <a:t>El derecho consuetudinario.</a:t>
            </a:r>
          </a:p>
          <a:p>
            <a:pPr marL="457200" indent="-457200">
              <a:buFont typeface="+mj-lt"/>
              <a:buAutoNum type="arabicPeriod"/>
            </a:pPr>
            <a:r>
              <a:rPr lang="es-ES" sz="2400" dirty="0" smtClean="0">
                <a:solidFill>
                  <a:srgbClr val="002060"/>
                </a:solidFill>
              </a:rPr>
              <a:t>La jurisprudencia. </a:t>
            </a:r>
          </a:p>
          <a:p>
            <a:pPr marL="457200" indent="-457200">
              <a:buFont typeface="+mj-lt"/>
              <a:buAutoNum type="arabicPeriod"/>
            </a:pPr>
            <a:r>
              <a:rPr lang="es-ES" sz="2400" dirty="0">
                <a:solidFill>
                  <a:srgbClr val="002060"/>
                </a:solidFill>
              </a:rPr>
              <a:t>Principios de obligación de garantía y obligación de no discriminación.</a:t>
            </a:r>
          </a:p>
          <a:p>
            <a:pPr marL="457200" indent="-457200">
              <a:buFont typeface="+mj-lt"/>
              <a:buAutoNum type="arabicPeriod"/>
            </a:pPr>
            <a:r>
              <a:rPr lang="es-ES" sz="2400" dirty="0" smtClean="0">
                <a:solidFill>
                  <a:srgbClr val="002060"/>
                </a:solidFill>
              </a:rPr>
              <a:t>Prevención</a:t>
            </a:r>
            <a:r>
              <a:rPr lang="es-ES" sz="2400" dirty="0">
                <a:solidFill>
                  <a:srgbClr val="002060"/>
                </a:solidFill>
              </a:rPr>
              <a:t>, investigación, sanción, restablecimiento de los daños y </a:t>
            </a:r>
            <a:r>
              <a:rPr lang="es-ES" sz="2400" dirty="0" smtClean="0">
                <a:solidFill>
                  <a:srgbClr val="002060"/>
                </a:solidFill>
              </a:rPr>
              <a:t>reparación</a:t>
            </a:r>
          </a:p>
          <a:p>
            <a:pPr marL="457200" indent="-457200">
              <a:buFont typeface="+mj-lt"/>
              <a:buAutoNum type="arabicPeriod"/>
            </a:pPr>
            <a:r>
              <a:rPr lang="es-ES" sz="2400" dirty="0" smtClean="0">
                <a:solidFill>
                  <a:srgbClr val="002060"/>
                </a:solidFill>
              </a:rPr>
              <a:t>Los </a:t>
            </a:r>
            <a:r>
              <a:rPr lang="es-ES" sz="2400" dirty="0">
                <a:solidFill>
                  <a:srgbClr val="002060"/>
                </a:solidFill>
              </a:rPr>
              <a:t>derechos de los niños.</a:t>
            </a:r>
          </a:p>
          <a:p>
            <a:pPr marL="457200" indent="-457200">
              <a:buFont typeface="+mj-lt"/>
              <a:buAutoNum type="arabicPeriod"/>
            </a:pPr>
            <a:r>
              <a:rPr lang="es-ES" sz="2400" dirty="0" smtClean="0">
                <a:solidFill>
                  <a:srgbClr val="002060"/>
                </a:solidFill>
              </a:rPr>
              <a:t>La </a:t>
            </a:r>
            <a:r>
              <a:rPr lang="es-ES" sz="2400" dirty="0">
                <a:solidFill>
                  <a:srgbClr val="002060"/>
                </a:solidFill>
              </a:rPr>
              <a:t>discriminación.</a:t>
            </a:r>
          </a:p>
          <a:p>
            <a:pPr marL="457200" indent="-457200">
              <a:buFont typeface="+mj-lt"/>
              <a:buAutoNum type="arabicPeriod"/>
            </a:pPr>
            <a:r>
              <a:rPr lang="es-ES" sz="2400" dirty="0" smtClean="0">
                <a:solidFill>
                  <a:srgbClr val="002060"/>
                </a:solidFill>
              </a:rPr>
              <a:t>Los </a:t>
            </a:r>
            <a:r>
              <a:rPr lang="es-ES" sz="2400" dirty="0">
                <a:solidFill>
                  <a:srgbClr val="002060"/>
                </a:solidFill>
              </a:rPr>
              <a:t>pueblos indígenas</a:t>
            </a:r>
          </a:p>
          <a:p>
            <a:pPr marL="457200" indent="-457200">
              <a:buFont typeface="+mj-lt"/>
              <a:buAutoNum type="arabicPeriod"/>
            </a:pPr>
            <a:r>
              <a:rPr lang="es-ES" sz="2400" dirty="0" smtClean="0">
                <a:solidFill>
                  <a:srgbClr val="002060"/>
                </a:solidFill>
              </a:rPr>
              <a:t>Los </a:t>
            </a:r>
            <a:r>
              <a:rPr lang="es-ES" sz="2400" dirty="0">
                <a:solidFill>
                  <a:srgbClr val="002060"/>
                </a:solidFill>
              </a:rPr>
              <a:t>migrantes y </a:t>
            </a:r>
            <a:r>
              <a:rPr lang="es-ES" sz="2400" dirty="0" smtClean="0">
                <a:solidFill>
                  <a:srgbClr val="002060"/>
                </a:solidFill>
              </a:rPr>
              <a:t>refugiados</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Rectángulo 1"/>
          <p:cNvSpPr/>
          <p:nvPr/>
        </p:nvSpPr>
        <p:spPr>
          <a:xfrm>
            <a:off x="830242" y="2012149"/>
            <a:ext cx="7821623" cy="461665"/>
          </a:xfrm>
          <a:prstGeom prst="rect">
            <a:avLst/>
          </a:prstGeom>
        </p:spPr>
        <p:txBody>
          <a:bodyPr wrap="square">
            <a:spAutoFit/>
          </a:bodyPr>
          <a:lstStyle/>
          <a:p>
            <a:r>
              <a:rPr lang="es-CL" sz="2400" dirty="0" smtClean="0">
                <a:solidFill>
                  <a:schemeClr val="bg2">
                    <a:lumMod val="75000"/>
                  </a:schemeClr>
                </a:solidFill>
              </a:rPr>
              <a:t>C. REGÍMENES JURÍDICOS EN DD.HH.</a:t>
            </a:r>
            <a:endParaRPr lang="es-CL" sz="2400" dirty="0">
              <a:solidFill>
                <a:schemeClr val="bg2">
                  <a:lumMod val="75000"/>
                </a:schemeClr>
              </a:solidFill>
            </a:endParaRPr>
          </a:p>
        </p:txBody>
      </p:sp>
      <p:sp>
        <p:nvSpPr>
          <p:cNvPr id="17" name="13 CuadroTexto"/>
          <p:cNvSpPr txBox="1"/>
          <p:nvPr/>
        </p:nvSpPr>
        <p:spPr>
          <a:xfrm>
            <a:off x="822354" y="1024756"/>
            <a:ext cx="5461239" cy="830997"/>
          </a:xfrm>
          <a:prstGeom prst="rect">
            <a:avLst/>
          </a:prstGeom>
          <a:noFill/>
        </p:spPr>
        <p:txBody>
          <a:bodyPr wrap="none" rtlCol="0">
            <a:spAutoFit/>
          </a:bodyPr>
          <a:lstStyle/>
          <a:p>
            <a:r>
              <a:rPr lang="es-ES" sz="2400" dirty="0">
                <a:solidFill>
                  <a:srgbClr val="002060"/>
                </a:solidFill>
              </a:rPr>
              <a:t>A</a:t>
            </a:r>
            <a:r>
              <a:rPr lang="es-ES" sz="2400" dirty="0" smtClean="0">
                <a:solidFill>
                  <a:srgbClr val="002060"/>
                </a:solidFill>
              </a:rPr>
              <a:t>. </a:t>
            </a:r>
            <a:r>
              <a:rPr lang="es-CL" sz="2400" dirty="0" smtClean="0">
                <a:solidFill>
                  <a:srgbClr val="002060"/>
                </a:solidFill>
              </a:rPr>
              <a:t>TEORÍAS DE LOS DERECHOS HUMANOS.</a:t>
            </a:r>
          </a:p>
          <a:p>
            <a:endParaRPr lang="es-ES" sz="2400" dirty="0">
              <a:solidFill>
                <a:srgbClr val="002060"/>
              </a:solidFill>
            </a:endParaRPr>
          </a:p>
        </p:txBody>
      </p:sp>
    </p:spTree>
    <p:extLst>
      <p:ext uri="{BB962C8B-B14F-4D97-AF65-F5344CB8AC3E}">
        <p14:creationId xmlns:p14="http://schemas.microsoft.com/office/powerpoint/2010/main" val="1020814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a:t>
            </a:fld>
            <a:endParaRPr lang="es-ES" dirty="0">
              <a:solidFill>
                <a:srgbClr val="002060"/>
              </a:solidFill>
            </a:endParaRPr>
          </a:p>
        </p:txBody>
      </p:sp>
      <p:sp>
        <p:nvSpPr>
          <p:cNvPr id="13" name="12 CuadroTexto"/>
          <p:cNvSpPr txBox="1"/>
          <p:nvPr/>
        </p:nvSpPr>
        <p:spPr>
          <a:xfrm>
            <a:off x="782825" y="1113219"/>
            <a:ext cx="5320174" cy="461665"/>
          </a:xfrm>
          <a:prstGeom prst="rect">
            <a:avLst/>
          </a:prstGeom>
          <a:noFill/>
        </p:spPr>
        <p:txBody>
          <a:bodyPr wrap="non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4653136"/>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smtClean="0">
                <a:solidFill>
                  <a:schemeClr val="bg1"/>
                </a:solidFill>
              </a:rPr>
              <a:t>El estado de derecho exige que los </a:t>
            </a:r>
            <a:r>
              <a:rPr lang="es-CL" sz="3000" dirty="0" smtClean="0">
                <a:solidFill>
                  <a:srgbClr val="FF0000"/>
                </a:solidFill>
              </a:rPr>
              <a:t>procesos jurídicos</a:t>
            </a:r>
            <a:r>
              <a:rPr lang="es-CL" sz="3000" dirty="0" smtClean="0">
                <a:solidFill>
                  <a:schemeClr val="bg1"/>
                </a:solidFill>
              </a:rPr>
              <a:t>, </a:t>
            </a:r>
            <a:r>
              <a:rPr lang="es-CL" sz="3000" dirty="0" smtClean="0">
                <a:solidFill>
                  <a:srgbClr val="FF0000"/>
                </a:solidFill>
              </a:rPr>
              <a:t>las instituciones </a:t>
            </a:r>
            <a:r>
              <a:rPr lang="es-CL" sz="3000" dirty="0" smtClean="0">
                <a:solidFill>
                  <a:schemeClr val="bg1"/>
                </a:solidFill>
              </a:rPr>
              <a:t>y </a:t>
            </a:r>
            <a:r>
              <a:rPr lang="es-CL" sz="3000" dirty="0" smtClean="0">
                <a:solidFill>
                  <a:srgbClr val="FF0000"/>
                </a:solidFill>
              </a:rPr>
              <a:t>las normas sustantivas </a:t>
            </a:r>
            <a:r>
              <a:rPr lang="es-CL" sz="3000" u="sng" dirty="0" smtClean="0">
                <a:solidFill>
                  <a:schemeClr val="bg1"/>
                </a:solidFill>
              </a:rPr>
              <a:t>sean compatibles</a:t>
            </a:r>
            <a:r>
              <a:rPr lang="es-CL" sz="3000" dirty="0" smtClean="0">
                <a:solidFill>
                  <a:schemeClr val="bg1"/>
                </a:solidFill>
              </a:rPr>
              <a:t> con las normas de los derechos humanos.  </a:t>
            </a:r>
          </a:p>
          <a:p>
            <a:pPr algn="just"/>
            <a:endParaRPr lang="es-CL" sz="3000" dirty="0" smtClean="0">
              <a:solidFill>
                <a:schemeClr val="bg1"/>
              </a:solidFill>
            </a:endParaRPr>
          </a:p>
        </p:txBody>
      </p:sp>
      <p:pic>
        <p:nvPicPr>
          <p:cNvPr id="2" name="Imagen 1"/>
          <p:cNvPicPr>
            <a:picLocks noChangeAspect="1"/>
          </p:cNvPicPr>
          <p:nvPr/>
        </p:nvPicPr>
        <p:blipFill>
          <a:blip r:embed="rId2"/>
          <a:stretch>
            <a:fillRect/>
          </a:stretch>
        </p:blipFill>
        <p:spPr>
          <a:xfrm>
            <a:off x="3859261" y="4063733"/>
            <a:ext cx="4716016" cy="2300604"/>
          </a:xfrm>
          <a:prstGeom prst="rect">
            <a:avLst/>
          </a:prstGeom>
        </p:spPr>
      </p:pic>
    </p:spTree>
    <p:extLst>
      <p:ext uri="{BB962C8B-B14F-4D97-AF65-F5344CB8AC3E}">
        <p14:creationId xmlns:p14="http://schemas.microsoft.com/office/powerpoint/2010/main" val="5048023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827584" y="1630731"/>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
        <p:nvSpPr>
          <p:cNvPr id="13" name="12 CuadroTexto"/>
          <p:cNvSpPr txBox="1"/>
          <p:nvPr/>
        </p:nvSpPr>
        <p:spPr>
          <a:xfrm>
            <a:off x="782825" y="1113219"/>
            <a:ext cx="5320174" cy="830997"/>
          </a:xfrm>
          <a:prstGeom prst="rect">
            <a:avLst/>
          </a:prstGeom>
          <a:noFill/>
        </p:spPr>
        <p:txBody>
          <a:bodyPr wrap="non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a:p>
            <a:r>
              <a:rPr lang="es-ES" sz="2400" dirty="0" smtClean="0">
                <a:solidFill>
                  <a:srgbClr val="002060"/>
                </a:solidFill>
              </a:rPr>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551195" y="2204864"/>
            <a:ext cx="8329642" cy="4653136"/>
          </a:xfrm>
          <a:prstGeom prst="rect">
            <a:avLst/>
          </a:prstGeom>
          <a:solidFill>
            <a:schemeClr val="tx1">
              <a:lumMod val="8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3000" dirty="0" smtClean="0">
                <a:solidFill>
                  <a:schemeClr val="bg1"/>
                </a:solidFill>
              </a:rPr>
              <a:t>El estado de derecho </a:t>
            </a:r>
            <a:r>
              <a:rPr lang="es-CL" sz="3000" u="sng" dirty="0" smtClean="0">
                <a:solidFill>
                  <a:schemeClr val="bg1"/>
                </a:solidFill>
              </a:rPr>
              <a:t>es el mecanismo de aplicación </a:t>
            </a:r>
            <a:r>
              <a:rPr lang="es-CL" sz="3000" dirty="0" smtClean="0">
                <a:solidFill>
                  <a:schemeClr val="bg1"/>
                </a:solidFill>
              </a:rPr>
              <a:t>de los derechos humanos, convirtiéndolos de un principio en una realidad.</a:t>
            </a:r>
          </a:p>
          <a:p>
            <a:pPr algn="just"/>
            <a:endParaRPr lang="es-CL" sz="3000" dirty="0" smtClean="0">
              <a:solidFill>
                <a:schemeClr val="bg1"/>
              </a:solidFill>
            </a:endParaRPr>
          </a:p>
          <a:p>
            <a:pPr algn="just"/>
            <a:r>
              <a:rPr lang="es-CL" sz="3000" dirty="0" smtClean="0">
                <a:solidFill>
                  <a:schemeClr val="bg1"/>
                </a:solidFill>
              </a:rPr>
              <a:t>El estado de derecho debe cimentarse en un contexto nacional, e incluir </a:t>
            </a:r>
            <a:r>
              <a:rPr lang="es-CL" sz="3000" u="sng" dirty="0" smtClean="0">
                <a:solidFill>
                  <a:schemeClr val="bg1"/>
                </a:solidFill>
              </a:rPr>
              <a:t>la cultura, la historia y la política del país</a:t>
            </a:r>
            <a:r>
              <a:rPr lang="es-CL" sz="3000" dirty="0" smtClean="0">
                <a:solidFill>
                  <a:schemeClr val="bg1"/>
                </a:solidFill>
              </a:rPr>
              <a:t>. </a:t>
            </a:r>
            <a:endParaRPr lang="es-CL" dirty="0" smtClean="0">
              <a:solidFill>
                <a:schemeClr val="bg1"/>
              </a:solidFill>
            </a:endParaRPr>
          </a:p>
        </p:txBody>
      </p:sp>
    </p:spTree>
    <p:extLst>
      <p:ext uri="{BB962C8B-B14F-4D97-AF65-F5344CB8AC3E}">
        <p14:creationId xmlns:p14="http://schemas.microsoft.com/office/powerpoint/2010/main" val="36597034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0016" y="662484"/>
            <a:ext cx="9123983" cy="5693866"/>
          </a:xfrm>
          <a:prstGeom prst="rect">
            <a:avLst/>
          </a:prstGeom>
          <a:solidFill>
            <a:schemeClr val="tx1"/>
          </a:solidFill>
        </p:spPr>
        <p:txBody>
          <a:bodyPr wrap="square">
            <a:spAutoFit/>
          </a:bodyPr>
          <a:lstStyle/>
          <a:p>
            <a:pPr algn="just"/>
            <a:r>
              <a:rPr lang="es-CL" sz="2800" dirty="0">
                <a:solidFill>
                  <a:schemeClr val="bg1"/>
                </a:solidFill>
              </a:rPr>
              <a:t>Según el Secretario </a:t>
            </a:r>
            <a:r>
              <a:rPr lang="es-CL" sz="2800" dirty="0" smtClean="0">
                <a:solidFill>
                  <a:schemeClr val="bg1"/>
                </a:solidFill>
              </a:rPr>
              <a:t>General de las NNUU, </a:t>
            </a:r>
            <a:r>
              <a:rPr lang="es-CL" sz="2800" dirty="0">
                <a:solidFill>
                  <a:schemeClr val="bg1"/>
                </a:solidFill>
              </a:rPr>
              <a:t>el estado de derecho puede definirse </a:t>
            </a:r>
            <a:r>
              <a:rPr lang="es-CL" sz="2800" dirty="0" smtClean="0">
                <a:solidFill>
                  <a:schemeClr val="bg1"/>
                </a:solidFill>
              </a:rPr>
              <a:t>como:</a:t>
            </a:r>
          </a:p>
          <a:p>
            <a:pPr algn="just"/>
            <a:r>
              <a:rPr lang="es-CL" sz="2800" dirty="0" smtClean="0">
                <a:solidFill>
                  <a:schemeClr val="bg1"/>
                </a:solidFill>
              </a:rPr>
              <a:t>«Un </a:t>
            </a:r>
            <a:r>
              <a:rPr lang="es-CL" sz="2800" dirty="0">
                <a:solidFill>
                  <a:schemeClr val="bg1"/>
                </a:solidFill>
              </a:rPr>
              <a:t>principio de gobernanza en el que todas las personas, instituciones y entidades, públicas y privadas, incluido el propio Estado, están sometidas a leyes que se promulgan públicamente, se hacen cumplir por igual y se aplican con independencia, además de ser compatibles con las normas y los principios internacionales de derechos humanos. Asimismo, exige que se adopten medidas para garantizar el respeto de los principios de primacía de la ley, igualdad ante la ley, separación de poderes, participación en la adopción de decisiones, legalidad, no arbitrariedad, y transparencia procesal y legal»</a:t>
            </a:r>
          </a:p>
        </p:txBody>
      </p:sp>
    </p:spTree>
    <p:extLst>
      <p:ext uri="{BB962C8B-B14F-4D97-AF65-F5344CB8AC3E}">
        <p14:creationId xmlns:p14="http://schemas.microsoft.com/office/powerpoint/2010/main" val="27725099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8517184" y="980728"/>
            <a:ext cx="598241" cy="369332"/>
          </a:xfrm>
          <a:prstGeom prst="rect">
            <a:avLst/>
          </a:prstGeom>
          <a:noFill/>
        </p:spPr>
        <p:txBody>
          <a:bodyPr wrap="none" rtlCol="0">
            <a:spAutoFit/>
          </a:bodyPr>
          <a:lstStyle/>
          <a:p>
            <a:r>
              <a:rPr lang="es-CL" dirty="0" smtClean="0"/>
              <a:t>3:56</a:t>
            </a:r>
            <a:endParaRPr lang="es-CL" dirty="0"/>
          </a:p>
        </p:txBody>
      </p:sp>
      <p:sp>
        <p:nvSpPr>
          <p:cNvPr id="2" name="Rectángulo 1"/>
          <p:cNvSpPr/>
          <p:nvPr/>
        </p:nvSpPr>
        <p:spPr>
          <a:xfrm>
            <a:off x="179512" y="2967335"/>
            <a:ext cx="8640960" cy="1754326"/>
          </a:xfrm>
          <a:prstGeom prst="rect">
            <a:avLst/>
          </a:prstGeom>
          <a:solidFill>
            <a:schemeClr val="tx1">
              <a:lumMod val="95000"/>
            </a:schemeClr>
          </a:solidFill>
        </p:spPr>
        <p:txBody>
          <a:bodyPr wrap="square" lIns="91440" tIns="45720" rIns="91440" bIns="45720">
            <a:spAutoFit/>
          </a:bodyPr>
          <a:lstStyle/>
          <a:p>
            <a:pPr algn="ctr"/>
            <a:r>
              <a:rPr lang="es-ES" sz="5400" b="1" spc="50" dirty="0">
                <a:ln w="9525" cmpd="sng">
                  <a:solidFill>
                    <a:schemeClr val="accent1"/>
                  </a:solidFill>
                  <a:prstDash val="solid"/>
                </a:ln>
                <a:solidFill>
                  <a:srgbClr val="FF0000"/>
                </a:solidFill>
                <a:effectLst>
                  <a:glow rad="38100">
                    <a:schemeClr val="accent1">
                      <a:alpha val="40000"/>
                    </a:schemeClr>
                  </a:glow>
                </a:effectLst>
              </a:rPr>
              <a:t>¿</a:t>
            </a:r>
            <a:r>
              <a:rPr lang="es-ES" sz="5400" b="1" cap="none" spc="50" dirty="0" smtClean="0">
                <a:ln w="9525" cmpd="sng">
                  <a:solidFill>
                    <a:schemeClr val="accent1"/>
                  </a:solidFill>
                  <a:prstDash val="solid"/>
                </a:ln>
                <a:solidFill>
                  <a:srgbClr val="FF0000"/>
                </a:solidFill>
                <a:effectLst>
                  <a:glow rad="38100">
                    <a:schemeClr val="accent1">
                      <a:alpha val="40000"/>
                    </a:schemeClr>
                  </a:glow>
                </a:effectLst>
              </a:rPr>
              <a:t>Se cumplió el estado de derecho ?</a:t>
            </a:r>
            <a:endParaRPr lang="es-ES" sz="5400" b="1" cap="none" spc="50" dirty="0">
              <a:ln w="9525" cmpd="sng">
                <a:solidFill>
                  <a:schemeClr val="accent1"/>
                </a:solidFill>
                <a:prstDash val="solid"/>
              </a:ln>
              <a:solidFill>
                <a:srgbClr val="FF0000"/>
              </a:solidFill>
              <a:effectLst>
                <a:glow rad="38100">
                  <a:schemeClr val="accent1">
                    <a:alpha val="40000"/>
                  </a:schemeClr>
                </a:glow>
              </a:effectLst>
            </a:endParaRPr>
          </a:p>
        </p:txBody>
      </p:sp>
      <p:sp>
        <p:nvSpPr>
          <p:cNvPr id="3" name="Rectángulo 2"/>
          <p:cNvSpPr/>
          <p:nvPr/>
        </p:nvSpPr>
        <p:spPr>
          <a:xfrm>
            <a:off x="1835696" y="5517232"/>
            <a:ext cx="4312912" cy="461665"/>
          </a:xfrm>
          <a:prstGeom prst="rect">
            <a:avLst/>
          </a:prstGeom>
        </p:spPr>
        <p:txBody>
          <a:bodyPr wrap="none">
            <a:spAutoFit/>
          </a:bodyPr>
          <a:lstStyle/>
          <a:p>
            <a:r>
              <a:rPr lang="en-US" sz="2400" dirty="0">
                <a:solidFill>
                  <a:schemeClr val="bg1"/>
                </a:solidFill>
              </a:rPr>
              <a:t>https://youtu.be/n6KpM8YkmRA</a:t>
            </a:r>
          </a:p>
        </p:txBody>
      </p:sp>
      <p:sp>
        <p:nvSpPr>
          <p:cNvPr id="5" name="CuadroTexto 4"/>
          <p:cNvSpPr txBox="1"/>
          <p:nvPr/>
        </p:nvSpPr>
        <p:spPr>
          <a:xfrm>
            <a:off x="7452320" y="5430553"/>
            <a:ext cx="732893" cy="461665"/>
          </a:xfrm>
          <a:prstGeom prst="rect">
            <a:avLst/>
          </a:prstGeom>
          <a:noFill/>
        </p:spPr>
        <p:txBody>
          <a:bodyPr wrap="none" rtlCol="0">
            <a:spAutoFit/>
          </a:bodyPr>
          <a:lstStyle/>
          <a:p>
            <a:r>
              <a:rPr lang="es-ES" sz="2400" dirty="0" smtClean="0">
                <a:solidFill>
                  <a:schemeClr val="bg1"/>
                </a:solidFill>
              </a:rPr>
              <a:t>3:56</a:t>
            </a:r>
            <a:endParaRPr lang="en-US" sz="2400" dirty="0">
              <a:solidFill>
                <a:schemeClr val="bg1"/>
              </a:solidFill>
            </a:endParaRPr>
          </a:p>
        </p:txBody>
      </p:sp>
    </p:spTree>
    <p:extLst>
      <p:ext uri="{BB962C8B-B14F-4D97-AF65-F5344CB8AC3E}">
        <p14:creationId xmlns:p14="http://schemas.microsoft.com/office/powerpoint/2010/main" val="478713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82824" y="1713383"/>
            <a:ext cx="7776864" cy="461665"/>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CL" sz="2400" dirty="0" smtClean="0">
                <a:solidFill>
                  <a:srgbClr val="002060"/>
                </a:solidFill>
              </a:rPr>
              <a:t>Estado </a:t>
            </a:r>
            <a:r>
              <a:rPr lang="es-CL" sz="2400" dirty="0">
                <a:solidFill>
                  <a:srgbClr val="002060"/>
                </a:solidFill>
              </a:rPr>
              <a:t>de </a:t>
            </a:r>
            <a:r>
              <a:rPr lang="es-CL" sz="2400" dirty="0" smtClean="0">
                <a:solidFill>
                  <a:srgbClr val="002060"/>
                </a:solidFill>
              </a:rPr>
              <a:t>derecho y DD.HH.</a:t>
            </a:r>
            <a:endParaRPr lang="es-CL" sz="2400" dirty="0">
              <a:solidFill>
                <a:srgbClr val="002060"/>
              </a:solidFill>
            </a:endParaRPr>
          </a:p>
        </p:txBody>
      </p:sp>
      <p:sp>
        <p:nvSpPr>
          <p:cNvPr id="13" name="12 CuadroTexto"/>
          <p:cNvSpPr txBox="1"/>
          <p:nvPr/>
        </p:nvSpPr>
        <p:spPr>
          <a:xfrm>
            <a:off x="782824" y="1113219"/>
            <a:ext cx="6381463" cy="830997"/>
          </a:xfrm>
          <a:prstGeom prst="rect">
            <a:avLst/>
          </a:prstGeom>
          <a:noFill/>
        </p:spPr>
        <p:txBody>
          <a:bodyPr wrap="square" rtlCol="0">
            <a:spAutoFit/>
          </a:bodyPr>
          <a:lstStyle/>
          <a:p>
            <a:r>
              <a:rPr lang="es-ES" sz="2400" dirty="0" smtClean="0">
                <a:solidFill>
                  <a:srgbClr val="002060"/>
                </a:solidFill>
              </a:rPr>
              <a:t>A</a:t>
            </a:r>
            <a:r>
              <a:rPr lang="es-ES" sz="2400" dirty="0" smtClean="0">
                <a:solidFill>
                  <a:schemeClr val="bg2">
                    <a:lumMod val="75000"/>
                  </a:schemeClr>
                </a:solidFill>
              </a:rPr>
              <a:t>. </a:t>
            </a:r>
            <a:r>
              <a:rPr lang="es-ES_tradnl" sz="2400" dirty="0" smtClean="0">
                <a:solidFill>
                  <a:schemeClr val="bg2">
                    <a:lumMod val="75000"/>
                  </a:schemeClr>
                </a:solidFill>
              </a:rPr>
              <a:t>TEORÍA DE LOS DERECHOS HUMANOS.</a:t>
            </a:r>
          </a:p>
          <a:p>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2 Marcador de contenido"/>
          <p:cNvSpPr txBox="1">
            <a:spLocks/>
          </p:cNvSpPr>
          <p:nvPr/>
        </p:nvSpPr>
        <p:spPr>
          <a:xfrm>
            <a:off x="457200" y="2461728"/>
            <a:ext cx="8102488" cy="3775584"/>
          </a:xfrm>
          <a:prstGeom prst="rect">
            <a:avLst/>
          </a:prstGeom>
          <a:solidFill>
            <a:schemeClr val="tx1">
              <a:lumMod val="85000"/>
            </a:schemeClr>
          </a:solidFill>
        </p:spPr>
        <p:txBody>
          <a:bodyPr vert="horz" lIns="91440" tIns="45720" rIns="91440" bIns="45720" rtlCol="0">
            <a:normAutofit fontScale="850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dirty="0" smtClean="0">
              <a:solidFill>
                <a:schemeClr val="bg1"/>
              </a:solidFill>
            </a:endParaRPr>
          </a:p>
          <a:p>
            <a:pPr algn="just"/>
            <a:r>
              <a:rPr lang="es-CL" dirty="0" smtClean="0">
                <a:solidFill>
                  <a:schemeClr val="bg1"/>
                </a:solidFill>
              </a:rPr>
              <a:t>Cada Estado, por tanto, experimenta el desarrollo nacional de su sistema de estado de derecho de manera diferente. No obstante, comparten características </a:t>
            </a:r>
            <a:r>
              <a:rPr lang="es-CL" u="sng" dirty="0" smtClean="0">
                <a:solidFill>
                  <a:schemeClr val="bg1"/>
                </a:solidFill>
              </a:rPr>
              <a:t>fundadas en reglas y normas internacionales</a:t>
            </a:r>
            <a:r>
              <a:rPr lang="es-CL" dirty="0" smtClean="0">
                <a:solidFill>
                  <a:schemeClr val="bg1"/>
                </a:solidFill>
              </a:rPr>
              <a:t>. </a:t>
            </a:r>
          </a:p>
          <a:p>
            <a:pPr algn="just"/>
            <a:endParaRPr lang="es-CL" dirty="0" smtClean="0">
              <a:solidFill>
                <a:schemeClr val="bg1"/>
              </a:solidFill>
            </a:endParaRPr>
          </a:p>
          <a:p>
            <a:pPr algn="just"/>
            <a:r>
              <a:rPr lang="es-CL" dirty="0" smtClean="0">
                <a:solidFill>
                  <a:schemeClr val="bg1"/>
                </a:solidFill>
              </a:rPr>
              <a:t>El estado de derecho y los derechos humanos son las dos caras del mismo principio: la libertad para vivir con dignidad. </a:t>
            </a:r>
          </a:p>
          <a:p>
            <a:pPr algn="just"/>
            <a:endParaRPr lang="es-CL" dirty="0" smtClean="0">
              <a:solidFill>
                <a:schemeClr val="bg1"/>
              </a:solidFill>
            </a:endParaRPr>
          </a:p>
          <a:p>
            <a:pPr algn="just"/>
            <a:endParaRPr lang="es-CL" dirty="0">
              <a:solidFill>
                <a:schemeClr val="bg1"/>
              </a:solidFill>
            </a:endParaRPr>
          </a:p>
        </p:txBody>
      </p:sp>
    </p:spTree>
    <p:extLst>
      <p:ext uri="{BB962C8B-B14F-4D97-AF65-F5344CB8AC3E}">
        <p14:creationId xmlns:p14="http://schemas.microsoft.com/office/powerpoint/2010/main" val="1832137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2115" y="2545296"/>
            <a:ext cx="9016389" cy="830997"/>
          </a:xfrm>
          <a:prstGeom prst="rect">
            <a:avLst/>
          </a:prstGeom>
          <a:noFill/>
        </p:spPr>
        <p:txBody>
          <a:bodyPr wrap="square" lIns="91440" tIns="45720" rIns="91440" bIns="45720">
            <a:spAutoFit/>
          </a:bodyPr>
          <a:lstStyle/>
          <a:p>
            <a:pPr algn="ctr"/>
            <a:r>
              <a:rPr lang="es-ES" sz="4800" b="1" dirty="0" smtClean="0">
                <a:ln w="9525">
                  <a:solidFill>
                    <a:schemeClr val="bg1"/>
                  </a:solidFill>
                  <a:prstDash val="solid"/>
                </a:ln>
                <a:effectLst>
                  <a:outerShdw blurRad="12700" dist="38100" dir="2700000" algn="tl" rotWithShape="0">
                    <a:schemeClr val="bg1">
                      <a:lumMod val="50000"/>
                    </a:schemeClr>
                  </a:outerShdw>
                </a:effectLst>
              </a:rPr>
              <a:t>Historia de los Derechos Humanos</a:t>
            </a:r>
            <a:endParaRPr lang="es-ES"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 name="Rectángulo 1"/>
          <p:cNvSpPr/>
          <p:nvPr/>
        </p:nvSpPr>
        <p:spPr>
          <a:xfrm>
            <a:off x="2023801" y="4140536"/>
            <a:ext cx="4090159" cy="461665"/>
          </a:xfrm>
          <a:prstGeom prst="rect">
            <a:avLst/>
          </a:prstGeom>
        </p:spPr>
        <p:txBody>
          <a:bodyPr wrap="none">
            <a:spAutoFit/>
          </a:bodyPr>
          <a:lstStyle/>
          <a:p>
            <a:r>
              <a:rPr lang="en-US" sz="2400" dirty="0">
                <a:solidFill>
                  <a:schemeClr val="bg1"/>
                </a:solidFill>
              </a:rPr>
              <a:t>https://youtu.be/sA7AGPc8Fq4</a:t>
            </a:r>
          </a:p>
        </p:txBody>
      </p:sp>
      <p:sp>
        <p:nvSpPr>
          <p:cNvPr id="4" name="CuadroTexto 3"/>
          <p:cNvSpPr txBox="1"/>
          <p:nvPr/>
        </p:nvSpPr>
        <p:spPr>
          <a:xfrm>
            <a:off x="6988707" y="4171313"/>
            <a:ext cx="643125" cy="400110"/>
          </a:xfrm>
          <a:prstGeom prst="rect">
            <a:avLst/>
          </a:prstGeom>
          <a:noFill/>
        </p:spPr>
        <p:txBody>
          <a:bodyPr wrap="none" rtlCol="0">
            <a:spAutoFit/>
          </a:bodyPr>
          <a:lstStyle/>
          <a:p>
            <a:r>
              <a:rPr lang="es-ES" sz="2000" dirty="0" smtClean="0">
                <a:solidFill>
                  <a:schemeClr val="bg1"/>
                </a:solidFill>
              </a:rPr>
              <a:t>9:45</a:t>
            </a:r>
            <a:endParaRPr lang="en-US" sz="2000" dirty="0">
              <a:solidFill>
                <a:schemeClr val="bg1"/>
              </a:solidFill>
            </a:endParaRPr>
          </a:p>
        </p:txBody>
      </p:sp>
    </p:spTree>
    <p:extLst>
      <p:ext uri="{BB962C8B-B14F-4D97-AF65-F5344CB8AC3E}">
        <p14:creationId xmlns:p14="http://schemas.microsoft.com/office/powerpoint/2010/main" val="17319540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909936" y="2624713"/>
            <a:ext cx="7776864" cy="3108543"/>
          </a:xfrm>
          <a:prstGeom prst="rect">
            <a:avLst/>
          </a:prstGeom>
        </p:spPr>
        <p:txBody>
          <a:bodyPr wrap="square">
            <a:spAutoFit/>
          </a:bodyPr>
          <a:lstStyle/>
          <a:p>
            <a:pPr algn="ctr"/>
            <a:r>
              <a:rPr lang="es-CL" sz="2800" i="1" dirty="0">
                <a:solidFill>
                  <a:schemeClr val="bg1"/>
                </a:solidFill>
                <a:latin typeface="Arial Rounded MT Bold" panose="020F0704030504030204" pitchFamily="34" charset="0"/>
              </a:rPr>
              <a:t>Son un conjunto de cualidades y exigencias básicas que todos los seres humanos tienen por el hecho de ser persona. </a:t>
            </a:r>
            <a:endParaRPr lang="es-CL" sz="2800" i="1" dirty="0" smtClean="0">
              <a:solidFill>
                <a:schemeClr val="bg1"/>
              </a:solidFill>
              <a:latin typeface="Arial Rounded MT Bold" panose="020F0704030504030204" pitchFamily="34" charset="0"/>
            </a:endParaRPr>
          </a:p>
          <a:p>
            <a:pPr algn="just"/>
            <a:endParaRPr lang="es-CL" sz="2800" dirty="0">
              <a:solidFill>
                <a:schemeClr val="bg1"/>
              </a:solidFill>
            </a:endParaRPr>
          </a:p>
          <a:p>
            <a:pPr algn="just"/>
            <a:endParaRPr lang="es-CL" sz="2800" dirty="0">
              <a:solidFill>
                <a:schemeClr val="bg1"/>
              </a:solidFill>
            </a:endParaRPr>
          </a:p>
          <a:p>
            <a:pPr algn="just"/>
            <a:r>
              <a:rPr lang="es-CL" sz="2800" dirty="0">
                <a:solidFill>
                  <a:schemeClr val="bg1"/>
                </a:solidFill>
              </a:rPr>
              <a:t>En educación y en ciencias sociales referirse a los derechos humanos es acercarse a la ética. </a:t>
            </a:r>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Tree>
    <p:extLst>
      <p:ext uri="{BB962C8B-B14F-4D97-AF65-F5344CB8AC3E}">
        <p14:creationId xmlns:p14="http://schemas.microsoft.com/office/powerpoint/2010/main" val="39407685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Sus Características.</a:t>
            </a:r>
            <a:endParaRPr lang="es-CL"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14</a:t>
            </a:fld>
            <a:endParaRPr lang="es-ES"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3" name="Rectangle 3"/>
          <p:cNvSpPr txBox="1">
            <a:spLocks noChangeArrowheads="1"/>
          </p:cNvSpPr>
          <p:nvPr/>
        </p:nvSpPr>
        <p:spPr>
          <a:xfrm>
            <a:off x="756444" y="2132856"/>
            <a:ext cx="7920038" cy="4652864"/>
          </a:xfrm>
          <a:prstGeom prst="rect">
            <a:avLst/>
          </a:prstGeom>
          <a:solidFill>
            <a:schemeClr val="tx1">
              <a:lumMod val="95000"/>
            </a:schemeClr>
          </a:solidFill>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lnSpc>
                <a:spcPct val="90000"/>
              </a:lnSpc>
            </a:pPr>
            <a:r>
              <a:rPr lang="es-ES" sz="2000" b="1" u="sng" dirty="0" smtClean="0">
                <a:solidFill>
                  <a:schemeClr val="bg1"/>
                </a:solidFill>
              </a:rPr>
              <a:t>Inherentes al ser humano</a:t>
            </a:r>
            <a:r>
              <a:rPr lang="es-ES" sz="2000" b="1" dirty="0" smtClean="0">
                <a:solidFill>
                  <a:schemeClr val="bg1"/>
                </a:solidFill>
              </a:rPr>
              <a:t>: </a:t>
            </a:r>
          </a:p>
          <a:p>
            <a:pPr lvl="1" algn="just">
              <a:lnSpc>
                <a:spcPct val="90000"/>
              </a:lnSpc>
            </a:pPr>
            <a:r>
              <a:rPr lang="es-ES" sz="2000" dirty="0" smtClean="0">
                <a:solidFill>
                  <a:schemeClr val="bg1"/>
                </a:solidFill>
              </a:rPr>
              <a:t>significa que se generan o nacen de la naturaleza humana.</a:t>
            </a:r>
          </a:p>
          <a:p>
            <a:pPr algn="just">
              <a:lnSpc>
                <a:spcPct val="90000"/>
              </a:lnSpc>
              <a:buFont typeface="Wingdings" pitchFamily="2" charset="2"/>
              <a:buNone/>
            </a:pPr>
            <a:endParaRPr lang="es-ES" sz="2000" dirty="0" smtClean="0">
              <a:solidFill>
                <a:schemeClr val="bg1"/>
              </a:solidFill>
            </a:endParaRPr>
          </a:p>
          <a:p>
            <a:pPr algn="just">
              <a:lnSpc>
                <a:spcPct val="90000"/>
              </a:lnSpc>
            </a:pPr>
            <a:r>
              <a:rPr lang="es-ES" sz="2000" b="1" u="sng" dirty="0" smtClean="0">
                <a:solidFill>
                  <a:schemeClr val="bg1"/>
                </a:solidFill>
              </a:rPr>
              <a:t>Universales</a:t>
            </a:r>
            <a:r>
              <a:rPr lang="es-ES" sz="2000" b="1" dirty="0" smtClean="0">
                <a:solidFill>
                  <a:schemeClr val="bg1"/>
                </a:solidFill>
              </a:rPr>
              <a:t>: </a:t>
            </a:r>
          </a:p>
          <a:p>
            <a:pPr lvl="1" algn="just">
              <a:lnSpc>
                <a:spcPct val="90000"/>
              </a:lnSpc>
            </a:pPr>
            <a:r>
              <a:rPr lang="es-ES" sz="2000" dirty="0" smtClean="0">
                <a:solidFill>
                  <a:schemeClr val="bg1"/>
                </a:solidFill>
              </a:rPr>
              <a:t>significa que constituyen un bien y son posesión de todos y cada uno de los seres humanos por el solo hecho de ser personas.</a:t>
            </a:r>
            <a:br>
              <a:rPr lang="es-ES" sz="2000" dirty="0" smtClean="0">
                <a:solidFill>
                  <a:schemeClr val="bg1"/>
                </a:solidFill>
              </a:rPr>
            </a:br>
            <a:endParaRPr lang="es-ES" sz="2000" dirty="0" smtClean="0">
              <a:solidFill>
                <a:schemeClr val="bg1"/>
              </a:solidFill>
            </a:endParaRPr>
          </a:p>
          <a:p>
            <a:pPr algn="just">
              <a:lnSpc>
                <a:spcPct val="90000"/>
              </a:lnSpc>
            </a:pPr>
            <a:r>
              <a:rPr lang="es-ES" sz="2000" b="1" u="sng" dirty="0" smtClean="0">
                <a:solidFill>
                  <a:schemeClr val="bg1"/>
                </a:solidFill>
              </a:rPr>
              <a:t>Inalienables</a:t>
            </a:r>
            <a:r>
              <a:rPr lang="es-ES" sz="2000" b="1" dirty="0" smtClean="0">
                <a:solidFill>
                  <a:schemeClr val="bg1"/>
                </a:solidFill>
              </a:rPr>
              <a:t>: </a:t>
            </a:r>
          </a:p>
          <a:p>
            <a:pPr lvl="1" algn="just">
              <a:lnSpc>
                <a:spcPct val="90000"/>
              </a:lnSpc>
            </a:pPr>
            <a:r>
              <a:rPr lang="es-ES" sz="2000" dirty="0" smtClean="0">
                <a:solidFill>
                  <a:schemeClr val="bg1"/>
                </a:solidFill>
              </a:rPr>
              <a:t>quiere decir que los derechos humanos no se pueden quitar, porque son parte de la propia naturaleza del ser humano.</a:t>
            </a:r>
            <a:br>
              <a:rPr lang="es-ES" sz="2000" dirty="0" smtClean="0">
                <a:solidFill>
                  <a:schemeClr val="bg1"/>
                </a:solidFill>
              </a:rPr>
            </a:br>
            <a:endParaRPr lang="es-ES" sz="2000" dirty="0" smtClean="0">
              <a:solidFill>
                <a:schemeClr val="bg1"/>
              </a:solidFill>
            </a:endParaRPr>
          </a:p>
          <a:p>
            <a:pPr algn="just">
              <a:lnSpc>
                <a:spcPct val="90000"/>
              </a:lnSpc>
            </a:pPr>
            <a:r>
              <a:rPr lang="es-ES" sz="2000" b="1" u="sng" dirty="0" smtClean="0">
                <a:solidFill>
                  <a:schemeClr val="bg1"/>
                </a:solidFill>
              </a:rPr>
              <a:t>Inviolables</a:t>
            </a:r>
            <a:r>
              <a:rPr lang="es-ES" sz="2000" b="1" dirty="0" smtClean="0">
                <a:solidFill>
                  <a:schemeClr val="bg1"/>
                </a:solidFill>
              </a:rPr>
              <a:t>: </a:t>
            </a:r>
          </a:p>
          <a:p>
            <a:pPr lvl="1" algn="just">
              <a:lnSpc>
                <a:spcPct val="90000"/>
              </a:lnSpc>
            </a:pPr>
            <a:r>
              <a:rPr lang="es-ES" sz="2000" dirty="0" smtClean="0">
                <a:solidFill>
                  <a:schemeClr val="bg1"/>
                </a:solidFill>
              </a:rPr>
              <a:t>significa que los derechos humanos no se pueden o no se deben transgredir.</a:t>
            </a:r>
            <a:r>
              <a:rPr lang="es-ES" sz="1800" dirty="0" smtClean="0">
                <a:solidFill>
                  <a:schemeClr val="bg1"/>
                </a:solidFill>
              </a:rPr>
              <a:t> </a:t>
            </a:r>
          </a:p>
        </p:txBody>
      </p:sp>
    </p:spTree>
    <p:extLst>
      <p:ext uri="{BB962C8B-B14F-4D97-AF65-F5344CB8AC3E}">
        <p14:creationId xmlns:p14="http://schemas.microsoft.com/office/powerpoint/2010/main" val="16059138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Sus Características.</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2" name="CuadroTexto 1"/>
          <p:cNvSpPr txBox="1"/>
          <p:nvPr/>
        </p:nvSpPr>
        <p:spPr>
          <a:xfrm>
            <a:off x="847048" y="3828234"/>
            <a:ext cx="1607748" cy="830997"/>
          </a:xfrm>
          <a:prstGeom prst="rect">
            <a:avLst/>
          </a:prstGeom>
          <a:noFill/>
        </p:spPr>
        <p:txBody>
          <a:bodyPr wrap="none" rtlCol="0">
            <a:spAutoFit/>
          </a:bodyPr>
          <a:lstStyle/>
          <a:p>
            <a:r>
              <a:rPr lang="es-CL" sz="2400" dirty="0" smtClean="0">
                <a:solidFill>
                  <a:srgbClr val="FF0000"/>
                </a:solidFill>
              </a:rPr>
              <a:t>DERECHOS </a:t>
            </a:r>
          </a:p>
          <a:p>
            <a:r>
              <a:rPr lang="es-CL" sz="2400" dirty="0" smtClean="0">
                <a:solidFill>
                  <a:srgbClr val="FF0000"/>
                </a:solidFill>
              </a:rPr>
              <a:t>HUMANOS</a:t>
            </a:r>
            <a:endParaRPr lang="es-CL" sz="2400" dirty="0">
              <a:solidFill>
                <a:srgbClr val="FF0000"/>
              </a:solidFill>
            </a:endParaRPr>
          </a:p>
        </p:txBody>
      </p:sp>
      <p:sp>
        <p:nvSpPr>
          <p:cNvPr id="4" name="Flecha derecha 3"/>
          <p:cNvSpPr/>
          <p:nvPr/>
        </p:nvSpPr>
        <p:spPr>
          <a:xfrm rot="19017724">
            <a:off x="2333540" y="2847841"/>
            <a:ext cx="1512168" cy="5242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Flecha derecha 4"/>
          <p:cNvSpPr/>
          <p:nvPr/>
        </p:nvSpPr>
        <p:spPr>
          <a:xfrm rot="20654124">
            <a:off x="2671546" y="3758844"/>
            <a:ext cx="1440160" cy="5215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Flecha derecha 5"/>
          <p:cNvSpPr/>
          <p:nvPr/>
        </p:nvSpPr>
        <p:spPr>
          <a:xfrm rot="267138">
            <a:off x="2772251" y="4549108"/>
            <a:ext cx="1368152" cy="44129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derecha 6"/>
          <p:cNvSpPr/>
          <p:nvPr/>
        </p:nvSpPr>
        <p:spPr>
          <a:xfrm rot="929906">
            <a:off x="2498064" y="5359418"/>
            <a:ext cx="1670798"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adroTexto 14"/>
          <p:cNvSpPr txBox="1"/>
          <p:nvPr/>
        </p:nvSpPr>
        <p:spPr>
          <a:xfrm>
            <a:off x="4387878" y="2373888"/>
            <a:ext cx="3452163" cy="369332"/>
          </a:xfrm>
          <a:prstGeom prst="rect">
            <a:avLst/>
          </a:prstGeom>
          <a:noFill/>
        </p:spPr>
        <p:txBody>
          <a:bodyPr wrap="none" rtlCol="0">
            <a:spAutoFit/>
          </a:bodyPr>
          <a:lstStyle/>
          <a:p>
            <a:r>
              <a:rPr lang="es-CL" dirty="0" smtClean="0">
                <a:solidFill>
                  <a:schemeClr val="bg1"/>
                </a:solidFill>
              </a:rPr>
              <a:t>Son parte de la naturaleza humana</a:t>
            </a:r>
            <a:endParaRPr lang="es-CL" dirty="0">
              <a:solidFill>
                <a:schemeClr val="bg1"/>
              </a:solidFill>
            </a:endParaRPr>
          </a:p>
        </p:txBody>
      </p:sp>
      <p:sp>
        <p:nvSpPr>
          <p:cNvPr id="17" name="CuadroTexto 16"/>
          <p:cNvSpPr txBox="1"/>
          <p:nvPr/>
        </p:nvSpPr>
        <p:spPr>
          <a:xfrm>
            <a:off x="4389707" y="3501008"/>
            <a:ext cx="3189848" cy="369332"/>
          </a:xfrm>
          <a:prstGeom prst="rect">
            <a:avLst/>
          </a:prstGeom>
          <a:noFill/>
        </p:spPr>
        <p:txBody>
          <a:bodyPr wrap="none" rtlCol="0">
            <a:spAutoFit/>
          </a:bodyPr>
          <a:lstStyle/>
          <a:p>
            <a:r>
              <a:rPr lang="es-CL" dirty="0" smtClean="0">
                <a:solidFill>
                  <a:schemeClr val="bg1"/>
                </a:solidFill>
              </a:rPr>
              <a:t>Son de todos los seres humanos</a:t>
            </a:r>
            <a:endParaRPr lang="es-CL" dirty="0">
              <a:solidFill>
                <a:schemeClr val="bg1"/>
              </a:solidFill>
            </a:endParaRPr>
          </a:p>
        </p:txBody>
      </p:sp>
      <p:sp>
        <p:nvSpPr>
          <p:cNvPr id="18" name="CuadroTexto 17"/>
          <p:cNvSpPr txBox="1"/>
          <p:nvPr/>
        </p:nvSpPr>
        <p:spPr>
          <a:xfrm>
            <a:off x="4457858" y="4583204"/>
            <a:ext cx="2099036" cy="369332"/>
          </a:xfrm>
          <a:prstGeom prst="rect">
            <a:avLst/>
          </a:prstGeom>
          <a:noFill/>
        </p:spPr>
        <p:txBody>
          <a:bodyPr wrap="none" rtlCol="0">
            <a:spAutoFit/>
          </a:bodyPr>
          <a:lstStyle/>
          <a:p>
            <a:r>
              <a:rPr lang="es-CL" dirty="0" smtClean="0">
                <a:solidFill>
                  <a:schemeClr val="bg1"/>
                </a:solidFill>
              </a:rPr>
              <a:t>No se pueden quitar</a:t>
            </a:r>
            <a:endParaRPr lang="es-CL" dirty="0">
              <a:solidFill>
                <a:schemeClr val="bg1"/>
              </a:solidFill>
            </a:endParaRPr>
          </a:p>
        </p:txBody>
      </p:sp>
      <p:sp>
        <p:nvSpPr>
          <p:cNvPr id="19" name="CuadroTexto 18"/>
          <p:cNvSpPr txBox="1"/>
          <p:nvPr/>
        </p:nvSpPr>
        <p:spPr>
          <a:xfrm>
            <a:off x="4457858" y="5723964"/>
            <a:ext cx="2446760" cy="369332"/>
          </a:xfrm>
          <a:prstGeom prst="rect">
            <a:avLst/>
          </a:prstGeom>
          <a:noFill/>
        </p:spPr>
        <p:txBody>
          <a:bodyPr wrap="none" rtlCol="0">
            <a:spAutoFit/>
          </a:bodyPr>
          <a:lstStyle/>
          <a:p>
            <a:r>
              <a:rPr lang="es-CL" dirty="0" smtClean="0">
                <a:solidFill>
                  <a:schemeClr val="bg1"/>
                </a:solidFill>
              </a:rPr>
              <a:t>No se deben transgredir</a:t>
            </a:r>
            <a:endParaRPr lang="es-CL" dirty="0">
              <a:solidFill>
                <a:schemeClr val="bg1"/>
              </a:solidFill>
            </a:endParaRPr>
          </a:p>
        </p:txBody>
      </p:sp>
    </p:spTree>
    <p:extLst>
      <p:ext uri="{BB962C8B-B14F-4D97-AF65-F5344CB8AC3E}">
        <p14:creationId xmlns:p14="http://schemas.microsoft.com/office/powerpoint/2010/main" val="38598486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484784"/>
            <a:ext cx="7776864" cy="830997"/>
          </a:xfrm>
          <a:prstGeom prst="rect">
            <a:avLst/>
          </a:prstGeom>
          <a:solidFill>
            <a:schemeClr val="tx1"/>
          </a:solidFill>
          <a:ln>
            <a:solidFill>
              <a:schemeClr val="bg2"/>
            </a:solidFill>
          </a:ln>
        </p:spPr>
        <p:txBody>
          <a:bodyPr wrap="square">
            <a:spAutoFit/>
          </a:bodyPr>
          <a:lstStyle/>
          <a:p>
            <a:pPr algn="ctr"/>
            <a:r>
              <a:rPr lang="es-CL" sz="2400" dirty="0" smtClean="0">
                <a:solidFill>
                  <a:srgbClr val="002060"/>
                </a:solidFill>
              </a:rPr>
              <a:t>2. Definición de DD.HH.   </a:t>
            </a:r>
            <a:r>
              <a:rPr lang="es-MX" sz="2400" dirty="0" smtClean="0">
                <a:solidFill>
                  <a:srgbClr val="002060"/>
                </a:solidFill>
              </a:rPr>
              <a:t>¿quiénes están obligados a respetar </a:t>
            </a:r>
          </a:p>
          <a:p>
            <a:r>
              <a:rPr lang="es-MX" sz="2400" dirty="0" smtClean="0">
                <a:solidFill>
                  <a:srgbClr val="002060"/>
                </a:solidFill>
              </a:rPr>
              <a:t>los derechos humanos?</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5" name="Text Box 7"/>
          <p:cNvSpPr txBox="1">
            <a:spLocks noChangeArrowheads="1"/>
          </p:cNvSpPr>
          <p:nvPr/>
        </p:nvSpPr>
        <p:spPr bwMode="auto">
          <a:xfrm>
            <a:off x="251520" y="2771401"/>
            <a:ext cx="4752975" cy="3378200"/>
          </a:xfrm>
          <a:prstGeom prst="rect">
            <a:avLst/>
          </a:prstGeom>
          <a:noFill/>
          <a:ln w="9525">
            <a:noFill/>
            <a:miter lim="800000"/>
            <a:headEnd/>
            <a:tailEnd/>
          </a:ln>
        </p:spPr>
        <p:txBody>
          <a:bodyPr>
            <a:spAutoFit/>
          </a:bodyPr>
          <a:lstStyle/>
          <a:p>
            <a:pPr algn="just"/>
            <a:r>
              <a:rPr lang="es-ES" sz="2400" u="sng" dirty="0">
                <a:solidFill>
                  <a:srgbClr val="000000"/>
                </a:solidFill>
                <a:latin typeface="Arial" charset="0"/>
              </a:rPr>
              <a:t>Todos</a:t>
            </a:r>
            <a:r>
              <a:rPr lang="es-ES" sz="2400" dirty="0">
                <a:solidFill>
                  <a:srgbClr val="000000"/>
                </a:solidFill>
                <a:latin typeface="Arial" charset="0"/>
              </a:rPr>
              <a:t> estamos obligados a respetar los Derechos Humanos.  </a:t>
            </a:r>
          </a:p>
          <a:p>
            <a:pPr algn="just"/>
            <a:endParaRPr lang="es-ES" sz="2400" dirty="0">
              <a:solidFill>
                <a:srgbClr val="000000"/>
              </a:solidFill>
              <a:latin typeface="Arial" charset="0"/>
            </a:endParaRPr>
          </a:p>
          <a:p>
            <a:pPr algn="just"/>
            <a:r>
              <a:rPr lang="es-ES" sz="2400" dirty="0">
                <a:solidFill>
                  <a:srgbClr val="000000"/>
                </a:solidFill>
                <a:latin typeface="Arial" charset="0"/>
              </a:rPr>
              <a:t>Sin embargo, quienes tienen mayor responsabilidad son las autoridades gubernamentales, es decir, hombres y mujeres que ejercen la función de </a:t>
            </a:r>
            <a:r>
              <a:rPr lang="es-ES" sz="2400" u="sng" dirty="0">
                <a:solidFill>
                  <a:srgbClr val="000000"/>
                </a:solidFill>
                <a:latin typeface="Arial" charset="0"/>
              </a:rPr>
              <a:t>servidores públicos</a:t>
            </a:r>
            <a:r>
              <a:rPr lang="es-ES" sz="2400" dirty="0">
                <a:solidFill>
                  <a:srgbClr val="000000"/>
                </a:solidFill>
                <a:latin typeface="Arial" charset="0"/>
              </a:rPr>
              <a:t>.</a:t>
            </a:r>
          </a:p>
        </p:txBody>
      </p:sp>
      <p:pic>
        <p:nvPicPr>
          <p:cNvPr id="2" name="Imagen 1"/>
          <p:cNvPicPr>
            <a:picLocks noChangeAspect="1"/>
          </p:cNvPicPr>
          <p:nvPr/>
        </p:nvPicPr>
        <p:blipFill>
          <a:blip r:embed="rId2"/>
          <a:stretch>
            <a:fillRect/>
          </a:stretch>
        </p:blipFill>
        <p:spPr>
          <a:xfrm>
            <a:off x="5724128" y="2865292"/>
            <a:ext cx="2810500" cy="3017782"/>
          </a:xfrm>
          <a:prstGeom prst="rect">
            <a:avLst/>
          </a:prstGeom>
        </p:spPr>
      </p:pic>
    </p:spTree>
    <p:extLst>
      <p:ext uri="{BB962C8B-B14F-4D97-AF65-F5344CB8AC3E}">
        <p14:creationId xmlns:p14="http://schemas.microsoft.com/office/powerpoint/2010/main" val="26468176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2738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a:t>
            </a:r>
            <a:r>
              <a:rPr lang="es-ES" dirty="0" smtClean="0">
                <a:solidFill>
                  <a:schemeClr val="tx1">
                    <a:lumMod val="75000"/>
                  </a:schemeClr>
                </a:solidFill>
              </a:rPr>
              <a:t>DERECHOS HUMANOS  </a:t>
            </a:r>
            <a:r>
              <a:rPr lang="es-ES" dirty="0" smtClean="0">
                <a:solidFill>
                  <a:schemeClr val="tx1">
                    <a:lumMod val="75000"/>
                  </a:schemeClr>
                </a:solidFill>
              </a:rPr>
              <a:t>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99183"/>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a:t>
            </a:r>
            <a:endParaRPr lang="es-CL"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51106" y="2373566"/>
            <a:ext cx="316285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DIGNIDAD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3" name="Rectángulo 12"/>
          <p:cNvSpPr/>
          <p:nvPr/>
        </p:nvSpPr>
        <p:spPr>
          <a:xfrm>
            <a:off x="649428" y="4797152"/>
            <a:ext cx="3232424"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IGUALDAD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15" name="Rectángulo 14"/>
          <p:cNvSpPr/>
          <p:nvPr/>
        </p:nvSpPr>
        <p:spPr>
          <a:xfrm>
            <a:off x="5502893" y="4769941"/>
            <a:ext cx="2915927" cy="923330"/>
          </a:xfrm>
          <a:prstGeom prst="rect">
            <a:avLst/>
          </a:prstGeom>
          <a:noFill/>
          <a:ln>
            <a:noFill/>
          </a:ln>
        </p:spPr>
        <p:txBody>
          <a:bodyPr wrap="none" lIns="91440" tIns="45720" rIns="91440" bIns="45720">
            <a:spAutoFit/>
          </a:bodyPr>
          <a:lstStyle/>
          <a:p>
            <a:pPr algn="ctr"/>
            <a:r>
              <a:rPr lang="es-ES" sz="5400" b="1" dirty="0" smtClean="0">
                <a:ln w="22225">
                  <a:solidFill>
                    <a:schemeClr val="accent2"/>
                  </a:solidFill>
                  <a:prstDash val="solid"/>
                </a:ln>
                <a:solidFill>
                  <a:srgbClr val="FF0000"/>
                </a:solidFill>
              </a:rPr>
              <a:t>LIBERTAD</a:t>
            </a:r>
            <a:endParaRPr lang="es-ES" sz="5400" b="1" cap="none" spc="0" dirty="0">
              <a:ln w="12700">
                <a:solidFill>
                  <a:schemeClr val="accent1"/>
                </a:solidFill>
                <a:prstDash val="solid"/>
              </a:ln>
              <a:solidFill>
                <a:srgbClr val="FF0000"/>
              </a:solidFill>
              <a:effectLst>
                <a:outerShdw dist="38100" dir="2640000" algn="bl" rotWithShape="0">
                  <a:schemeClr val="accent1"/>
                </a:outerShdw>
              </a:effectLst>
            </a:endParaRPr>
          </a:p>
        </p:txBody>
      </p:sp>
      <p:sp>
        <p:nvSpPr>
          <p:cNvPr id="5" name="Flecha derecha 4"/>
          <p:cNvSpPr/>
          <p:nvPr/>
        </p:nvSpPr>
        <p:spPr>
          <a:xfrm rot="8014251">
            <a:off x="1820012" y="3624152"/>
            <a:ext cx="1584176" cy="636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16005530">
            <a:off x="5538153" y="3296000"/>
            <a:ext cx="1255885" cy="1292464"/>
          </a:xfrm>
          <a:prstGeom prst="rect">
            <a:avLst/>
          </a:prstGeom>
        </p:spPr>
      </p:pic>
    </p:spTree>
    <p:extLst>
      <p:ext uri="{BB962C8B-B14F-4D97-AF65-F5344CB8AC3E}">
        <p14:creationId xmlns:p14="http://schemas.microsoft.com/office/powerpoint/2010/main" val="10499376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Definición de DD.HH. </a:t>
            </a:r>
            <a:r>
              <a:rPr lang="es-MX" sz="2400" dirty="0">
                <a:solidFill>
                  <a:srgbClr val="002060"/>
                </a:solidFill>
              </a:rPr>
              <a:t>Los </a:t>
            </a:r>
            <a:r>
              <a:rPr lang="es-MX" sz="2400" dirty="0" smtClean="0">
                <a:solidFill>
                  <a:srgbClr val="002060"/>
                </a:solidFill>
              </a:rPr>
              <a:t>DD.HH. </a:t>
            </a:r>
            <a:r>
              <a:rPr lang="es-MX" sz="2400" dirty="0">
                <a:solidFill>
                  <a:srgbClr val="002060"/>
                </a:solidFill>
              </a:rPr>
              <a:t>protegen</a:t>
            </a:r>
            <a:r>
              <a:rPr lang="es-MX" sz="2400" dirty="0" smtClean="0">
                <a:solidFill>
                  <a:srgbClr val="002060"/>
                </a:solidFill>
              </a:rPr>
              <a:t>:</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13" name="Text Box 4"/>
          <p:cNvSpPr txBox="1">
            <a:spLocks noChangeArrowheads="1"/>
          </p:cNvSpPr>
          <p:nvPr/>
        </p:nvSpPr>
        <p:spPr bwMode="auto">
          <a:xfrm>
            <a:off x="251520" y="3031805"/>
            <a:ext cx="3652396" cy="2062103"/>
          </a:xfrm>
          <a:prstGeom prst="rect">
            <a:avLst/>
          </a:prstGeom>
          <a:noFill/>
          <a:ln w="9525">
            <a:noFill/>
            <a:miter lim="800000"/>
            <a:headEnd/>
            <a:tailEnd/>
          </a:ln>
        </p:spPr>
        <p:txBody>
          <a:bodyPr wrap="square">
            <a:spAutoFit/>
          </a:bodyPr>
          <a:lstStyle/>
          <a:p>
            <a:pPr algn="ctr">
              <a:lnSpc>
                <a:spcPct val="80000"/>
              </a:lnSpc>
            </a:pPr>
            <a:r>
              <a:rPr lang="es-MX" sz="3200" dirty="0">
                <a:solidFill>
                  <a:srgbClr val="000000"/>
                </a:solidFill>
                <a:latin typeface="Arial" charset="0"/>
              </a:rPr>
              <a:t>“Todo aquello que nos permite crecer y desarrollarnos plenamente como personas</a:t>
            </a:r>
            <a:r>
              <a:rPr lang="es-MX" sz="3200" dirty="0" smtClean="0">
                <a:solidFill>
                  <a:srgbClr val="000000"/>
                </a:solidFill>
                <a:latin typeface="Arial" charset="0"/>
              </a:rPr>
              <a:t>”.</a:t>
            </a:r>
            <a:endParaRPr lang="es-MX" sz="3200" dirty="0">
              <a:solidFill>
                <a:srgbClr val="000000"/>
              </a:solidFill>
              <a:latin typeface="Arial" charset="0"/>
            </a:endParaRPr>
          </a:p>
        </p:txBody>
      </p:sp>
      <p:pic>
        <p:nvPicPr>
          <p:cNvPr id="4" name="Imagen 3"/>
          <p:cNvPicPr>
            <a:picLocks noChangeAspect="1"/>
          </p:cNvPicPr>
          <p:nvPr/>
        </p:nvPicPr>
        <p:blipFill>
          <a:blip r:embed="rId2"/>
          <a:stretch>
            <a:fillRect/>
          </a:stretch>
        </p:blipFill>
        <p:spPr>
          <a:xfrm>
            <a:off x="3903916" y="2295728"/>
            <a:ext cx="4474852" cy="4243184"/>
          </a:xfrm>
          <a:prstGeom prst="rect">
            <a:avLst/>
          </a:prstGeom>
        </p:spPr>
      </p:pic>
    </p:spTree>
    <p:extLst>
      <p:ext uri="{BB962C8B-B14F-4D97-AF65-F5344CB8AC3E}">
        <p14:creationId xmlns:p14="http://schemas.microsoft.com/office/powerpoint/2010/main" val="36336093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3047469"/>
            <a:ext cx="7991993" cy="3477875"/>
          </a:xfrm>
          <a:prstGeom prst="rect">
            <a:avLst/>
          </a:prstGeom>
        </p:spPr>
        <p:txBody>
          <a:bodyPr wrap="square">
            <a:spAutoFit/>
          </a:bodyPr>
          <a:lstStyle/>
          <a:p>
            <a:r>
              <a:rPr lang="es-CL" sz="2000" b="1" dirty="0">
                <a:solidFill>
                  <a:srgbClr val="FF0000"/>
                </a:solidFill>
                <a:latin typeface="Arial" panose="020B0604020202020204" pitchFamily="34" charset="0"/>
              </a:rPr>
              <a:t>Toda persona tiene los derechos y libertades proclamados en esta Declaración</a:t>
            </a:r>
            <a:r>
              <a:rPr lang="es-CL" sz="2000" dirty="0">
                <a:solidFill>
                  <a:schemeClr val="bg1"/>
                </a:solidFill>
                <a:latin typeface="Arial" panose="020B0604020202020204" pitchFamily="34" charset="0"/>
              </a:rPr>
              <a:t>, sin distinción alguna de raza, color, sexo, idioma, religión, opinión política o de cualquier otra índole, origen nacional o social, posición económica, nacimiento o cualquier otra condición. </a:t>
            </a:r>
            <a:endParaRPr lang="es-CL" sz="2000" dirty="0" smtClean="0">
              <a:solidFill>
                <a:schemeClr val="bg1"/>
              </a:solidFill>
              <a:latin typeface="Arial" panose="020B0604020202020204" pitchFamily="34" charset="0"/>
            </a:endParaRPr>
          </a:p>
          <a:p>
            <a:endParaRPr lang="es-CL" sz="2000" dirty="0" smtClean="0">
              <a:solidFill>
                <a:schemeClr val="bg1"/>
              </a:solidFill>
              <a:latin typeface="Arial" panose="020B0604020202020204" pitchFamily="34" charset="0"/>
            </a:endParaRPr>
          </a:p>
          <a:p>
            <a:endParaRPr lang="es-CL" sz="2000" dirty="0">
              <a:solidFill>
                <a:schemeClr val="bg1"/>
              </a:solidFill>
              <a:latin typeface="Arial" panose="020B0604020202020204" pitchFamily="34" charset="0"/>
            </a:endParaRPr>
          </a:p>
          <a:p>
            <a:r>
              <a:rPr lang="es-CL" sz="2000" dirty="0" smtClean="0">
                <a:solidFill>
                  <a:schemeClr val="bg1"/>
                </a:solidFill>
                <a:latin typeface="Arial" panose="020B0604020202020204" pitchFamily="34" charset="0"/>
              </a:rPr>
              <a:t>Además</a:t>
            </a:r>
            <a:r>
              <a:rPr lang="es-CL" sz="2000" dirty="0">
                <a:solidFill>
                  <a:schemeClr val="bg1"/>
                </a:solidFill>
                <a:latin typeface="Arial" panose="020B0604020202020204" pitchFamily="34" charset="0"/>
              </a:rPr>
              <a:t>, </a:t>
            </a:r>
            <a:r>
              <a:rPr lang="es-CL" sz="2000" b="1" dirty="0">
                <a:solidFill>
                  <a:srgbClr val="FF0000"/>
                </a:solidFill>
                <a:latin typeface="Arial" panose="020B0604020202020204" pitchFamily="34" charset="0"/>
              </a:rPr>
              <a:t>no se hará distinción alguna</a:t>
            </a:r>
            <a:r>
              <a:rPr lang="es-CL" sz="2000" dirty="0">
                <a:solidFill>
                  <a:schemeClr val="bg1"/>
                </a:solidFill>
                <a:latin typeface="Arial" panose="020B0604020202020204" pitchFamily="34" charset="0"/>
              </a:rPr>
              <a:t> fundada en la condición política, jurídica o internacional del país o territorio de cuya jurisdicción dependa una persona, tanto si se trata de un país independiente, como de un territorio bajo administración fiduciaria, no autónomo o sometido a cualquier otra limitación de soberanía.</a:t>
            </a:r>
            <a:endParaRPr lang="es-CL" sz="2000" dirty="0">
              <a:solidFill>
                <a:schemeClr val="bg1"/>
              </a:solidFill>
            </a:endParaRPr>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468438" y="2497921"/>
            <a:ext cx="3599506" cy="461665"/>
          </a:xfrm>
          <a:prstGeom prst="rect">
            <a:avLst/>
          </a:prstGeom>
          <a:noFill/>
        </p:spPr>
        <p:txBody>
          <a:bodyPr wrap="square" rtlCol="0">
            <a:spAutoFit/>
          </a:bodyPr>
          <a:lstStyle/>
          <a:p>
            <a:r>
              <a:rPr lang="es-CL" sz="2400" dirty="0" smtClean="0">
                <a:solidFill>
                  <a:schemeClr val="bg1"/>
                </a:solidFill>
              </a:rPr>
              <a:t>Artículo 2</a:t>
            </a:r>
            <a:endParaRPr lang="es-CL" sz="2400" dirty="0">
              <a:solidFill>
                <a:schemeClr val="bg1"/>
              </a:solidFill>
            </a:endParaRPr>
          </a:p>
        </p:txBody>
      </p:sp>
    </p:spTree>
    <p:extLst>
      <p:ext uri="{BB962C8B-B14F-4D97-AF65-F5344CB8AC3E}">
        <p14:creationId xmlns:p14="http://schemas.microsoft.com/office/powerpoint/2010/main" val="4017599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9" y="2242589"/>
            <a:ext cx="6191794" cy="830997"/>
          </a:xfrm>
          <a:prstGeom prst="rect">
            <a:avLst/>
          </a:prstGeom>
          <a:noFill/>
        </p:spPr>
        <p:txBody>
          <a:bodyPr wrap="square" rtlCol="0">
            <a:spAutoFit/>
          </a:bodyPr>
          <a:lstStyle/>
          <a:p>
            <a:r>
              <a:rPr lang="es-CL" sz="2400" dirty="0">
                <a:solidFill>
                  <a:schemeClr val="bg1"/>
                </a:solidFill>
              </a:rPr>
              <a:t>Los </a:t>
            </a:r>
            <a:r>
              <a:rPr lang="es-CL" sz="2400" i="1" dirty="0">
                <a:solidFill>
                  <a:schemeClr val="bg1"/>
                </a:solidFill>
              </a:rPr>
              <a:t>artículos del 3 al 11</a:t>
            </a:r>
            <a:r>
              <a:rPr lang="es-CL" sz="2400" dirty="0">
                <a:solidFill>
                  <a:schemeClr val="bg1"/>
                </a:solidFill>
              </a:rPr>
              <a:t> recogen </a:t>
            </a:r>
            <a:r>
              <a:rPr lang="es-CL" sz="2400" b="1" dirty="0">
                <a:solidFill>
                  <a:schemeClr val="bg1"/>
                </a:solidFill>
              </a:rPr>
              <a:t>derechos de carácter </a:t>
            </a:r>
            <a:r>
              <a:rPr lang="es-CL" sz="2400" b="1" dirty="0" smtClean="0">
                <a:solidFill>
                  <a:schemeClr val="bg1"/>
                </a:solidFill>
              </a:rPr>
              <a:t>personal</a:t>
            </a:r>
            <a:r>
              <a:rPr lang="es-CL" sz="2400" dirty="0">
                <a:solidFill>
                  <a:schemeClr val="bg1"/>
                </a:solidFill>
              </a:rPr>
              <a:t>.</a:t>
            </a:r>
          </a:p>
        </p:txBody>
      </p:sp>
      <p:sp>
        <p:nvSpPr>
          <p:cNvPr id="2" name="Rectángulo 1"/>
          <p:cNvSpPr/>
          <p:nvPr/>
        </p:nvSpPr>
        <p:spPr>
          <a:xfrm>
            <a:off x="640259" y="3257023"/>
            <a:ext cx="8046540" cy="2554545"/>
          </a:xfrm>
          <a:prstGeom prst="rect">
            <a:avLst/>
          </a:prstGeom>
        </p:spPr>
        <p:txBody>
          <a:bodyPr wrap="square">
            <a:spAutoFit/>
          </a:bodyPr>
          <a:lstStyle/>
          <a:p>
            <a:r>
              <a:rPr lang="es-CL" sz="2000" dirty="0">
                <a:solidFill>
                  <a:srgbClr val="222222"/>
                </a:solidFill>
                <a:latin typeface="Arial" panose="020B0604020202020204" pitchFamily="34" charset="0"/>
              </a:rPr>
              <a:t>Nadie estará sometido a esclavitud ni a servidumbre, la esclavitud y la </a:t>
            </a:r>
            <a:r>
              <a:rPr lang="es-CL" sz="2000" b="1" dirty="0">
                <a:solidFill>
                  <a:srgbClr val="FF0000"/>
                </a:solidFill>
                <a:latin typeface="Arial" panose="020B0604020202020204" pitchFamily="34" charset="0"/>
              </a:rPr>
              <a:t>trata de esclavos están prohibidas en todas sus formas.</a:t>
            </a:r>
            <a:br>
              <a:rPr lang="es-CL" sz="2000" b="1" dirty="0">
                <a:solidFill>
                  <a:srgbClr val="FF0000"/>
                </a:solidFill>
                <a:latin typeface="Arial" panose="020B0604020202020204" pitchFamily="34" charset="0"/>
              </a:rPr>
            </a:br>
            <a:r>
              <a:rPr lang="es-CL" sz="2000" b="1" dirty="0">
                <a:solidFill>
                  <a:srgbClr val="FF0000"/>
                </a:solidFill>
                <a:latin typeface="Arial" panose="020B0604020202020204" pitchFamily="34" charset="0"/>
              </a:rPr>
              <a:t>Nadie será sometido a torturas</a:t>
            </a:r>
            <a:r>
              <a:rPr lang="es-CL" sz="2000" dirty="0">
                <a:solidFill>
                  <a:srgbClr val="222222"/>
                </a:solidFill>
                <a:latin typeface="Arial" panose="020B0604020202020204" pitchFamily="34" charset="0"/>
              </a:rPr>
              <a:t> ni a penas o tratos crueles, inhumanos o degradantes</a:t>
            </a:r>
            <a:r>
              <a:rPr lang="es-CL" sz="2000" dirty="0" smtClean="0">
                <a:solidFill>
                  <a:srgbClr val="222222"/>
                </a:solidFill>
                <a:latin typeface="Arial" panose="020B0604020202020204" pitchFamily="34" charset="0"/>
              </a:rPr>
              <a:t>.</a:t>
            </a:r>
          </a:p>
          <a:p>
            <a:endParaRPr lang="es-CL" sz="2000" dirty="0">
              <a:solidFill>
                <a:srgbClr val="222222"/>
              </a:solidFill>
              <a:latin typeface="Arial" panose="020B0604020202020204" pitchFamily="34" charset="0"/>
            </a:endParaRPr>
          </a:p>
          <a:p>
            <a:r>
              <a:rPr lang="es-CL" sz="2000" dirty="0"/>
              <a:t/>
            </a:r>
            <a:br>
              <a:rPr lang="es-CL" sz="2000" dirty="0"/>
            </a:br>
            <a:r>
              <a:rPr lang="es-CL" sz="2000" dirty="0">
                <a:solidFill>
                  <a:srgbClr val="222222"/>
                </a:solidFill>
                <a:latin typeface="Arial" panose="020B0604020202020204" pitchFamily="34" charset="0"/>
              </a:rPr>
              <a:t>Toda persona acusada de delito tiene derecho a que se presuma su inocencia mientras no se pruebe su culpabilidad[...]</a:t>
            </a:r>
            <a:endParaRPr lang="es-CL" sz="2000" dirty="0"/>
          </a:p>
        </p:txBody>
      </p:sp>
    </p:spTree>
    <p:extLst>
      <p:ext uri="{BB962C8B-B14F-4D97-AF65-F5344CB8AC3E}">
        <p14:creationId xmlns:p14="http://schemas.microsoft.com/office/powerpoint/2010/main" val="20875679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8" y="2153635"/>
            <a:ext cx="7676157" cy="830997"/>
          </a:xfrm>
          <a:prstGeom prst="rect">
            <a:avLst/>
          </a:prstGeom>
          <a:noFill/>
        </p:spPr>
        <p:txBody>
          <a:bodyPr wrap="square" rtlCol="0">
            <a:spAutoFit/>
          </a:bodyPr>
          <a:lstStyle/>
          <a:p>
            <a:r>
              <a:rPr lang="es-CL" sz="2400" i="1" dirty="0">
                <a:solidFill>
                  <a:schemeClr val="bg1"/>
                </a:solidFill>
              </a:rPr>
              <a:t>Los artículos 12 a 17</a:t>
            </a:r>
            <a:r>
              <a:rPr lang="es-CL" sz="2400" dirty="0">
                <a:solidFill>
                  <a:schemeClr val="bg1"/>
                </a:solidFill>
              </a:rPr>
              <a:t> recogen </a:t>
            </a:r>
            <a:r>
              <a:rPr lang="es-CL" sz="2400" b="1" dirty="0">
                <a:solidFill>
                  <a:srgbClr val="FF0000"/>
                </a:solidFill>
              </a:rPr>
              <a:t>derechos del individuo en relación con </a:t>
            </a:r>
            <a:r>
              <a:rPr lang="es-CL" sz="2400" b="1" dirty="0" smtClean="0">
                <a:solidFill>
                  <a:srgbClr val="FF0000"/>
                </a:solidFill>
              </a:rPr>
              <a:t>la comunidad.</a:t>
            </a:r>
            <a:endParaRPr lang="es-CL" sz="2400" dirty="0">
              <a:solidFill>
                <a:srgbClr val="FF0000"/>
              </a:solidFill>
            </a:endParaRPr>
          </a:p>
        </p:txBody>
      </p:sp>
      <p:sp>
        <p:nvSpPr>
          <p:cNvPr id="3" name="Rectángulo 2"/>
          <p:cNvSpPr/>
          <p:nvPr/>
        </p:nvSpPr>
        <p:spPr>
          <a:xfrm>
            <a:off x="467544" y="3573016"/>
            <a:ext cx="7200800" cy="1631216"/>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salir de cualquier país, incluso del propio, y a regresar a su país</a:t>
            </a:r>
            <a:r>
              <a:rPr lang="es-CL" sz="2000" dirty="0" smtClean="0">
                <a:solidFill>
                  <a:srgbClr val="222222"/>
                </a:solidFill>
                <a:latin typeface="Arial" panose="020B0604020202020204" pitchFamily="34" charset="0"/>
              </a:rPr>
              <a:t>.</a:t>
            </a:r>
          </a:p>
          <a:p>
            <a:r>
              <a:rPr lang="es-CL" sz="2000" dirty="0"/>
              <a:t/>
            </a:r>
            <a:br>
              <a:rPr lang="es-CL" sz="2000" dirty="0"/>
            </a:br>
            <a:r>
              <a:rPr lang="es-CL" sz="2000" dirty="0">
                <a:solidFill>
                  <a:srgbClr val="222222"/>
                </a:solidFill>
                <a:latin typeface="Arial" panose="020B0604020202020204" pitchFamily="34" charset="0"/>
              </a:rPr>
              <a:t>Toda persona tiene derecho a la propiedad, individual y colectivamente.</a:t>
            </a:r>
            <a:endParaRPr lang="es-CL" sz="2000" dirty="0"/>
          </a:p>
        </p:txBody>
      </p:sp>
    </p:spTree>
    <p:extLst>
      <p:ext uri="{BB962C8B-B14F-4D97-AF65-F5344CB8AC3E}">
        <p14:creationId xmlns:p14="http://schemas.microsoft.com/office/powerpoint/2010/main" val="267197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40259" y="2122039"/>
            <a:ext cx="7892181" cy="830997"/>
          </a:xfrm>
          <a:prstGeom prst="rect">
            <a:avLst/>
          </a:prstGeom>
          <a:noFill/>
        </p:spPr>
        <p:txBody>
          <a:bodyPr wrap="square" rtlCol="0">
            <a:spAutoFit/>
          </a:bodyPr>
          <a:lstStyle/>
          <a:p>
            <a:r>
              <a:rPr lang="es-CL" sz="2400" i="1" dirty="0">
                <a:solidFill>
                  <a:schemeClr val="bg1"/>
                </a:solidFill>
              </a:rPr>
              <a:t>Los artículos 18 a 21</a:t>
            </a:r>
            <a:r>
              <a:rPr lang="es-CL" sz="2400" dirty="0">
                <a:solidFill>
                  <a:schemeClr val="bg1"/>
                </a:solidFill>
              </a:rPr>
              <a:t> recogen </a:t>
            </a:r>
            <a:r>
              <a:rPr lang="es-CL" sz="2400" b="1" dirty="0">
                <a:solidFill>
                  <a:srgbClr val="FF0000"/>
                </a:solidFill>
              </a:rPr>
              <a:t>derechos de pensamiento, de conciencia, de religión y libertades </a:t>
            </a:r>
            <a:r>
              <a:rPr lang="es-CL" sz="2400" b="1" dirty="0" smtClean="0">
                <a:solidFill>
                  <a:srgbClr val="FF0000"/>
                </a:solidFill>
              </a:rPr>
              <a:t>políticas.</a:t>
            </a:r>
            <a:endParaRPr lang="es-CL" sz="2400" dirty="0">
              <a:solidFill>
                <a:srgbClr val="FF0000"/>
              </a:solidFill>
            </a:endParaRPr>
          </a:p>
        </p:txBody>
      </p:sp>
      <p:sp>
        <p:nvSpPr>
          <p:cNvPr id="3" name="Rectángulo 2"/>
          <p:cNvSpPr/>
          <p:nvPr/>
        </p:nvSpPr>
        <p:spPr>
          <a:xfrm>
            <a:off x="633388" y="3068960"/>
            <a:ext cx="7611020" cy="3785652"/>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la libertad de pensamiento, de conciencia y de religión; este derecho incluye la libertad de cambiar de religión o de Creencia, así como la libertad de manifestar su religión o su creencia, individual y colectivamente, tanto en público como en privado, por la enseñanza, la práctica, el culto y la observancia</a:t>
            </a:r>
            <a:r>
              <a:rPr lang="es-CL" sz="2000" dirty="0" smtClean="0">
                <a:solidFill>
                  <a:srgbClr val="222222"/>
                </a:solidFill>
                <a:latin typeface="Arial" panose="020B0604020202020204" pitchFamily="34" charset="0"/>
              </a:rPr>
              <a:t>.</a:t>
            </a:r>
          </a:p>
          <a:p>
            <a:r>
              <a:rPr lang="es-CL" sz="2000" dirty="0"/>
              <a:t/>
            </a:r>
            <a:br>
              <a:rPr lang="es-CL" sz="2000" dirty="0"/>
            </a:br>
            <a:r>
              <a:rPr lang="es-CL" sz="2000" dirty="0">
                <a:solidFill>
                  <a:srgbClr val="222222"/>
                </a:solidFill>
                <a:latin typeface="Arial" panose="020B0604020202020204" pitchFamily="34" charset="0"/>
              </a:rPr>
              <a:t>Todo individuo tiene derecho a la libertad de opinión y de expresión; este derecho incluye el de no ser molestado a causa de sus opiniones, el de investigar y recibir informaciones y opiniones, y el de difundirlas, sin limitación de fronteras, por cualquier medio de expresión.</a:t>
            </a:r>
            <a:endParaRPr lang="es-CL" sz="2000" dirty="0"/>
          </a:p>
        </p:txBody>
      </p:sp>
    </p:spTree>
    <p:extLst>
      <p:ext uri="{BB962C8B-B14F-4D97-AF65-F5344CB8AC3E}">
        <p14:creationId xmlns:p14="http://schemas.microsoft.com/office/powerpoint/2010/main" val="142777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33908" y="2042051"/>
            <a:ext cx="7892181" cy="830997"/>
          </a:xfrm>
          <a:prstGeom prst="rect">
            <a:avLst/>
          </a:prstGeom>
          <a:noFill/>
        </p:spPr>
        <p:txBody>
          <a:bodyPr wrap="square" rtlCol="0">
            <a:spAutoFit/>
          </a:bodyPr>
          <a:lstStyle/>
          <a:p>
            <a:r>
              <a:rPr lang="es-CL" sz="2400" dirty="0">
                <a:solidFill>
                  <a:schemeClr val="bg1"/>
                </a:solidFill>
              </a:rPr>
              <a:t>L</a:t>
            </a:r>
            <a:r>
              <a:rPr lang="es-CL" sz="2400" i="1" dirty="0" smtClean="0">
                <a:solidFill>
                  <a:schemeClr val="bg1"/>
                </a:solidFill>
              </a:rPr>
              <a:t>os </a:t>
            </a:r>
            <a:r>
              <a:rPr lang="es-CL" sz="2400" i="1" dirty="0">
                <a:solidFill>
                  <a:schemeClr val="bg1"/>
                </a:solidFill>
              </a:rPr>
              <a:t>artículos 22 a 27</a:t>
            </a:r>
            <a:r>
              <a:rPr lang="es-CL" sz="2400" dirty="0">
                <a:solidFill>
                  <a:schemeClr val="bg1"/>
                </a:solidFill>
              </a:rPr>
              <a:t> recogen </a:t>
            </a:r>
            <a:r>
              <a:rPr lang="es-CL" sz="2400" b="1" dirty="0">
                <a:solidFill>
                  <a:srgbClr val="FF0000"/>
                </a:solidFill>
              </a:rPr>
              <a:t>derechos económicos, sociales y culturales</a:t>
            </a:r>
            <a:r>
              <a:rPr lang="es-CL" sz="2400" dirty="0" smtClean="0">
                <a:solidFill>
                  <a:srgbClr val="FF0000"/>
                </a:solidFill>
              </a:rPr>
              <a:t>.</a:t>
            </a:r>
          </a:p>
        </p:txBody>
      </p:sp>
      <p:sp>
        <p:nvSpPr>
          <p:cNvPr id="2" name="Rectángulo 1"/>
          <p:cNvSpPr/>
          <p:nvPr/>
        </p:nvSpPr>
        <p:spPr>
          <a:xfrm>
            <a:off x="633908" y="3158140"/>
            <a:ext cx="6746404" cy="1877437"/>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un nivel de vida adecuado que le asegure, así como a su familia, la salud, el bienestar, y en especial la alimentación, el vestido, la vivienda, la asistencia médica [...]</a:t>
            </a:r>
          </a:p>
          <a:p>
            <a:r>
              <a:rPr lang="es-CL" dirty="0"/>
              <a:t/>
            </a:r>
            <a:br>
              <a:rPr lang="es-CL" dirty="0"/>
            </a:br>
            <a:endParaRPr lang="es-CL" dirty="0"/>
          </a:p>
        </p:txBody>
      </p:sp>
    </p:spTree>
    <p:extLst>
      <p:ext uri="{BB962C8B-B14F-4D97-AF65-F5344CB8AC3E}">
        <p14:creationId xmlns:p14="http://schemas.microsoft.com/office/powerpoint/2010/main" val="2003681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6" name="CuadroTexto 5"/>
          <p:cNvSpPr txBox="1"/>
          <p:nvPr/>
        </p:nvSpPr>
        <p:spPr>
          <a:xfrm>
            <a:off x="684212" y="1421671"/>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Declaración Universal de los Derechos Humanos</a:t>
            </a:r>
            <a:endParaRPr lang="es-CL" sz="2800" dirty="0">
              <a:solidFill>
                <a:schemeClr val="bg1"/>
              </a:solidFill>
            </a:endParaRPr>
          </a:p>
        </p:txBody>
      </p:sp>
      <p:sp>
        <p:nvSpPr>
          <p:cNvPr id="7" name="CuadroTexto 6"/>
          <p:cNvSpPr txBox="1"/>
          <p:nvPr/>
        </p:nvSpPr>
        <p:spPr>
          <a:xfrm>
            <a:off x="633908" y="2042051"/>
            <a:ext cx="7892181" cy="830997"/>
          </a:xfrm>
          <a:prstGeom prst="rect">
            <a:avLst/>
          </a:prstGeom>
          <a:noFill/>
        </p:spPr>
        <p:txBody>
          <a:bodyPr wrap="square" rtlCol="0">
            <a:spAutoFit/>
          </a:bodyPr>
          <a:lstStyle/>
          <a:p>
            <a:r>
              <a:rPr lang="es-CL" sz="2400" dirty="0" smtClean="0">
                <a:solidFill>
                  <a:schemeClr val="bg1"/>
                </a:solidFill>
              </a:rPr>
              <a:t>Y los artículos </a:t>
            </a:r>
            <a:r>
              <a:rPr lang="es-CL" sz="2400" dirty="0">
                <a:solidFill>
                  <a:schemeClr val="bg1"/>
                </a:solidFill>
              </a:rPr>
              <a:t>del 28 al </a:t>
            </a:r>
            <a:r>
              <a:rPr lang="es-CL" sz="2400" dirty="0" smtClean="0">
                <a:solidFill>
                  <a:schemeClr val="bg1"/>
                </a:solidFill>
              </a:rPr>
              <a:t>30 </a:t>
            </a:r>
            <a:r>
              <a:rPr lang="es-CL" sz="2400" dirty="0">
                <a:solidFill>
                  <a:schemeClr val="bg1"/>
                </a:solidFill>
              </a:rPr>
              <a:t>r</a:t>
            </a:r>
            <a:r>
              <a:rPr lang="es-CL" sz="2400" dirty="0" smtClean="0">
                <a:solidFill>
                  <a:schemeClr val="bg1"/>
                </a:solidFill>
              </a:rPr>
              <a:t>ecogen </a:t>
            </a:r>
            <a:r>
              <a:rPr lang="es-CL" sz="2400" dirty="0">
                <a:solidFill>
                  <a:schemeClr val="bg1"/>
                </a:solidFill>
              </a:rPr>
              <a:t>las </a:t>
            </a:r>
            <a:r>
              <a:rPr lang="es-CL" sz="2400" b="1" dirty="0">
                <a:solidFill>
                  <a:srgbClr val="FF0000"/>
                </a:solidFill>
              </a:rPr>
              <a:t>condiciones y límites </a:t>
            </a:r>
            <a:r>
              <a:rPr lang="es-CL" sz="2400" dirty="0">
                <a:solidFill>
                  <a:schemeClr val="bg1"/>
                </a:solidFill>
              </a:rPr>
              <a:t>con que estos derechos deben ejercerse</a:t>
            </a:r>
            <a:r>
              <a:rPr lang="es-CL" sz="2400" dirty="0" smtClean="0">
                <a:solidFill>
                  <a:schemeClr val="bg1"/>
                </a:solidFill>
              </a:rPr>
              <a:t>.</a:t>
            </a:r>
            <a:endParaRPr lang="es-CL" sz="2400" b="1" dirty="0">
              <a:solidFill>
                <a:schemeClr val="bg1"/>
              </a:solidFill>
            </a:endParaRPr>
          </a:p>
        </p:txBody>
      </p:sp>
      <p:sp>
        <p:nvSpPr>
          <p:cNvPr id="3" name="Rectángulo 2"/>
          <p:cNvSpPr/>
          <p:nvPr/>
        </p:nvSpPr>
        <p:spPr>
          <a:xfrm>
            <a:off x="612154" y="3402031"/>
            <a:ext cx="7632848" cy="1015663"/>
          </a:xfrm>
          <a:prstGeom prst="rect">
            <a:avLst/>
          </a:prstGeom>
        </p:spPr>
        <p:txBody>
          <a:bodyPr wrap="square">
            <a:spAutoFit/>
          </a:bodyPr>
          <a:lstStyle/>
          <a:p>
            <a:r>
              <a:rPr lang="es-CL" sz="2000" dirty="0">
                <a:solidFill>
                  <a:srgbClr val="222222"/>
                </a:solidFill>
                <a:latin typeface="Arial" panose="020B0604020202020204" pitchFamily="34" charset="0"/>
              </a:rPr>
              <a:t>Toda persona tiene derecho a que se establezca un orden social e internacional en el que los derechos y libertades proclamados en esta declaración se hagan plenamente efectivos.</a:t>
            </a:r>
            <a:endParaRPr lang="es-CL" sz="2000" dirty="0"/>
          </a:p>
        </p:txBody>
      </p:sp>
    </p:spTree>
    <p:extLst>
      <p:ext uri="{BB962C8B-B14F-4D97-AF65-F5344CB8AC3E}">
        <p14:creationId xmlns:p14="http://schemas.microsoft.com/office/powerpoint/2010/main" val="12754988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pic>
        <p:nvPicPr>
          <p:cNvPr id="2" name="Imagen 1"/>
          <p:cNvPicPr>
            <a:picLocks noChangeAspect="1"/>
          </p:cNvPicPr>
          <p:nvPr/>
        </p:nvPicPr>
        <p:blipFill>
          <a:blip r:embed="rId2"/>
          <a:stretch>
            <a:fillRect/>
          </a:stretch>
        </p:blipFill>
        <p:spPr>
          <a:xfrm>
            <a:off x="6553200" y="2350703"/>
            <a:ext cx="2381250" cy="1314450"/>
          </a:xfrm>
          <a:prstGeom prst="rect">
            <a:avLst/>
          </a:prstGeom>
        </p:spPr>
      </p:pic>
      <p:sp>
        <p:nvSpPr>
          <p:cNvPr id="5" name="Rectángulo 4"/>
          <p:cNvSpPr/>
          <p:nvPr/>
        </p:nvSpPr>
        <p:spPr>
          <a:xfrm>
            <a:off x="285470" y="2445712"/>
            <a:ext cx="5718423" cy="3477875"/>
          </a:xfrm>
          <a:prstGeom prst="rect">
            <a:avLst/>
          </a:prstGeom>
        </p:spPr>
        <p:txBody>
          <a:bodyPr wrap="square">
            <a:spAutoFit/>
          </a:bodyPr>
          <a:lstStyle/>
          <a:p>
            <a:pPr algn="just"/>
            <a:r>
              <a:rPr lang="es-CL" sz="2000" dirty="0">
                <a:solidFill>
                  <a:schemeClr val="bg1"/>
                </a:solidFill>
              </a:rPr>
              <a:t>Originalmente, los individuos tenían derechos sólo por pertenecer a un grupo (familia o clase social). </a:t>
            </a:r>
          </a:p>
          <a:p>
            <a:pPr algn="just">
              <a:buNone/>
            </a:pPr>
            <a:r>
              <a:rPr lang="es-CL" sz="2000" dirty="0">
                <a:solidFill>
                  <a:schemeClr val="bg1"/>
                </a:solidFill>
              </a:rPr>
              <a:t>	</a:t>
            </a:r>
          </a:p>
          <a:p>
            <a:pPr algn="just"/>
            <a:r>
              <a:rPr lang="es-CL" sz="2000" dirty="0">
                <a:solidFill>
                  <a:schemeClr val="bg1"/>
                </a:solidFill>
              </a:rPr>
              <a:t>En 539 a.C., Ciro el Grande, tras conquistar la ciudad de Babilonia, liberó a todos los esclavos y les permitió volver a casa. Aún más, declaró que la gente tenía derecho a escoger su propia religión. </a:t>
            </a:r>
          </a:p>
          <a:p>
            <a:pPr algn="just"/>
            <a:endParaRPr lang="es-CL" sz="2000" dirty="0">
              <a:solidFill>
                <a:schemeClr val="bg1"/>
              </a:solidFill>
            </a:endParaRPr>
          </a:p>
          <a:p>
            <a:pPr algn="just"/>
            <a:r>
              <a:rPr lang="es-CL" sz="2000" dirty="0">
                <a:solidFill>
                  <a:schemeClr val="bg1"/>
                </a:solidFill>
              </a:rPr>
              <a:t>El </a:t>
            </a:r>
            <a:r>
              <a:rPr lang="es-CL" sz="2000" u="sng" dirty="0">
                <a:solidFill>
                  <a:schemeClr val="bg1"/>
                </a:solidFill>
              </a:rPr>
              <a:t>cilindro de Ciro</a:t>
            </a:r>
            <a:r>
              <a:rPr lang="es-CL" sz="2000" dirty="0">
                <a:solidFill>
                  <a:schemeClr val="bg1"/>
                </a:solidFill>
              </a:rPr>
              <a:t>, es una tablilla de arcilla con estas proclamaciones inscritas, se considera la primera declaración de derechos humanos en toda la historia</a:t>
            </a:r>
            <a:r>
              <a:rPr lang="es-CL" dirty="0"/>
              <a:t>. </a:t>
            </a:r>
          </a:p>
        </p:txBody>
      </p:sp>
      <p:pic>
        <p:nvPicPr>
          <p:cNvPr id="6" name="Imagen 5"/>
          <p:cNvPicPr>
            <a:picLocks noChangeAspect="1"/>
          </p:cNvPicPr>
          <p:nvPr/>
        </p:nvPicPr>
        <p:blipFill>
          <a:blip r:embed="rId3"/>
          <a:stretch>
            <a:fillRect/>
          </a:stretch>
        </p:blipFill>
        <p:spPr>
          <a:xfrm>
            <a:off x="6520027" y="4209152"/>
            <a:ext cx="2414423" cy="1524104"/>
          </a:xfrm>
          <a:prstGeom prst="rect">
            <a:avLst/>
          </a:prstGeom>
        </p:spPr>
      </p:pic>
    </p:spTree>
    <p:extLst>
      <p:ext uri="{BB962C8B-B14F-4D97-AF65-F5344CB8AC3E}">
        <p14:creationId xmlns:p14="http://schemas.microsoft.com/office/powerpoint/2010/main" val="3719452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291656" y="2329156"/>
            <a:ext cx="4506712" cy="4093428"/>
          </a:xfrm>
          <a:prstGeom prst="rect">
            <a:avLst/>
          </a:prstGeom>
        </p:spPr>
        <p:txBody>
          <a:bodyPr wrap="square">
            <a:spAutoFit/>
          </a:bodyPr>
          <a:lstStyle/>
          <a:p>
            <a:pPr algn="just"/>
            <a:r>
              <a:rPr lang="es-CL" sz="2000" dirty="0">
                <a:solidFill>
                  <a:schemeClr val="bg1"/>
                </a:solidFill>
              </a:rPr>
              <a:t>La idea de los derechos humanos se difundió rápidamente hasta India, Grecia y finalmente Roma. Los hitos más importantes incluyeron:</a:t>
            </a:r>
          </a:p>
          <a:p>
            <a:pPr algn="just">
              <a:buNone/>
            </a:pPr>
            <a:endParaRPr lang="es-CL" sz="2000" dirty="0">
              <a:solidFill>
                <a:schemeClr val="bg1"/>
              </a:solidFill>
            </a:endParaRPr>
          </a:p>
          <a:p>
            <a:pPr lvl="1" algn="just"/>
            <a:r>
              <a:rPr lang="es-CL" sz="2000" b="1" dirty="0">
                <a:solidFill>
                  <a:schemeClr val="bg1"/>
                </a:solidFill>
              </a:rPr>
              <a:t>1215:  Carta Magna</a:t>
            </a:r>
            <a:r>
              <a:rPr lang="es-CL" sz="2000" dirty="0">
                <a:solidFill>
                  <a:schemeClr val="bg1"/>
                </a:solidFill>
              </a:rPr>
              <a:t>, dio a la gente nuevos derechos e hizo que el rey estuviera sujeto a la ley.</a:t>
            </a:r>
          </a:p>
          <a:p>
            <a:pPr lvl="1" algn="just"/>
            <a:endParaRPr lang="es-CL" sz="2000" dirty="0" smtClean="0">
              <a:solidFill>
                <a:schemeClr val="bg1"/>
              </a:solidFill>
            </a:endParaRPr>
          </a:p>
          <a:p>
            <a:pPr lvl="1" algn="just"/>
            <a:endParaRPr lang="es-CL" sz="2000" dirty="0">
              <a:solidFill>
                <a:schemeClr val="bg1"/>
              </a:solidFill>
            </a:endParaRPr>
          </a:p>
          <a:p>
            <a:pPr lvl="1" algn="just"/>
            <a:endParaRPr lang="es-CL" sz="2000" dirty="0">
              <a:solidFill>
                <a:schemeClr val="bg1"/>
              </a:solidFill>
            </a:endParaRPr>
          </a:p>
          <a:p>
            <a:pPr lvl="1" algn="just"/>
            <a:r>
              <a:rPr lang="es-CL" sz="2000" b="1" dirty="0">
                <a:solidFill>
                  <a:schemeClr val="bg1"/>
                </a:solidFill>
              </a:rPr>
              <a:t>1628:  Petición de Derechos</a:t>
            </a:r>
            <a:r>
              <a:rPr lang="es-CL" sz="2000" dirty="0">
                <a:solidFill>
                  <a:schemeClr val="bg1"/>
                </a:solidFill>
              </a:rPr>
              <a:t>,  estableció los derechos de la gente</a:t>
            </a:r>
            <a:r>
              <a:rPr lang="es-CL" sz="2000" dirty="0" smtClean="0">
                <a:solidFill>
                  <a:schemeClr val="bg1"/>
                </a:solidFill>
              </a:rPr>
              <a:t>.</a:t>
            </a:r>
            <a:endParaRPr lang="es-CL" sz="2000" dirty="0">
              <a:solidFill>
                <a:schemeClr val="bg1"/>
              </a:solidFill>
            </a:endParaRPr>
          </a:p>
        </p:txBody>
      </p:sp>
      <p:pic>
        <p:nvPicPr>
          <p:cNvPr id="7" name="Imagen 6"/>
          <p:cNvPicPr>
            <a:picLocks noChangeAspect="1"/>
          </p:cNvPicPr>
          <p:nvPr/>
        </p:nvPicPr>
        <p:blipFill>
          <a:blip r:embed="rId2"/>
          <a:stretch>
            <a:fillRect/>
          </a:stretch>
        </p:blipFill>
        <p:spPr>
          <a:xfrm>
            <a:off x="5190925" y="2192735"/>
            <a:ext cx="3682752" cy="1970051"/>
          </a:xfrm>
          <a:prstGeom prst="rect">
            <a:avLst/>
          </a:prstGeom>
        </p:spPr>
      </p:pic>
      <p:pic>
        <p:nvPicPr>
          <p:cNvPr id="13" name="Imagen 12"/>
          <p:cNvPicPr>
            <a:picLocks noChangeAspect="1"/>
          </p:cNvPicPr>
          <p:nvPr/>
        </p:nvPicPr>
        <p:blipFill>
          <a:blip r:embed="rId3"/>
          <a:stretch>
            <a:fillRect/>
          </a:stretch>
        </p:blipFill>
        <p:spPr>
          <a:xfrm>
            <a:off x="6049592" y="4413614"/>
            <a:ext cx="1466946" cy="2193564"/>
          </a:xfrm>
          <a:prstGeom prst="rect">
            <a:avLst/>
          </a:prstGeom>
        </p:spPr>
      </p:pic>
    </p:spTree>
    <p:extLst>
      <p:ext uri="{BB962C8B-B14F-4D97-AF65-F5344CB8AC3E}">
        <p14:creationId xmlns:p14="http://schemas.microsoft.com/office/powerpoint/2010/main" val="24353921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79512" y="2248233"/>
            <a:ext cx="3570608" cy="4062651"/>
          </a:xfrm>
          <a:prstGeom prst="rect">
            <a:avLst/>
          </a:prstGeom>
        </p:spPr>
        <p:txBody>
          <a:bodyPr wrap="square">
            <a:spAutoFit/>
          </a:bodyPr>
          <a:lstStyle/>
          <a:p>
            <a:pPr lvl="1" algn="just"/>
            <a:r>
              <a:rPr lang="es-CL" sz="2000" b="1" dirty="0" smtClean="0">
                <a:solidFill>
                  <a:schemeClr val="bg1"/>
                </a:solidFill>
              </a:rPr>
              <a:t>1776</a:t>
            </a:r>
            <a:r>
              <a:rPr lang="es-CL" sz="2000" b="1" dirty="0">
                <a:solidFill>
                  <a:schemeClr val="bg1"/>
                </a:solidFill>
              </a:rPr>
              <a:t>:  Declaración de Independencia de los EE.UU., </a:t>
            </a:r>
            <a:r>
              <a:rPr lang="es-CL" sz="2000" dirty="0">
                <a:solidFill>
                  <a:schemeClr val="bg1"/>
                </a:solidFill>
              </a:rPr>
              <a:t>proclamaba el derecho a la vida, libertad y búsqueda de la felicidad.</a:t>
            </a:r>
          </a:p>
          <a:p>
            <a:pPr lvl="1" algn="just">
              <a:buNone/>
            </a:pPr>
            <a:endParaRPr lang="es-CL" sz="2000" dirty="0">
              <a:solidFill>
                <a:schemeClr val="bg1"/>
              </a:solidFill>
            </a:endParaRPr>
          </a:p>
          <a:p>
            <a:pPr lvl="1" algn="just"/>
            <a:r>
              <a:rPr lang="es-CL" sz="2000" b="1" dirty="0">
                <a:solidFill>
                  <a:schemeClr val="bg1"/>
                </a:solidFill>
              </a:rPr>
              <a:t>1789:  Declaración de los Derechos del Hombre y del </a:t>
            </a:r>
            <a:r>
              <a:rPr lang="es-CL" sz="2000" dirty="0">
                <a:solidFill>
                  <a:schemeClr val="bg1"/>
                </a:solidFill>
              </a:rPr>
              <a:t>Ciudadano (Francia)</a:t>
            </a:r>
            <a:r>
              <a:rPr lang="es-CL" sz="2000" b="1" dirty="0">
                <a:solidFill>
                  <a:schemeClr val="bg1"/>
                </a:solidFill>
              </a:rPr>
              <a:t>,</a:t>
            </a:r>
            <a:r>
              <a:rPr lang="es-CL" sz="2000" dirty="0">
                <a:solidFill>
                  <a:schemeClr val="bg1"/>
                </a:solidFill>
              </a:rPr>
              <a:t>  establecía que todos los ciudadanos son iguales ante la ley.</a:t>
            </a:r>
          </a:p>
          <a:p>
            <a:pPr lvl="1" algn="just">
              <a:buNone/>
            </a:pPr>
            <a:endParaRPr lang="es-CL" dirty="0"/>
          </a:p>
        </p:txBody>
      </p:sp>
      <p:pic>
        <p:nvPicPr>
          <p:cNvPr id="2" name="Imagen 1"/>
          <p:cNvPicPr>
            <a:picLocks noChangeAspect="1"/>
          </p:cNvPicPr>
          <p:nvPr/>
        </p:nvPicPr>
        <p:blipFill>
          <a:blip r:embed="rId2"/>
          <a:stretch>
            <a:fillRect/>
          </a:stretch>
        </p:blipFill>
        <p:spPr>
          <a:xfrm>
            <a:off x="4813534" y="2248233"/>
            <a:ext cx="3355506" cy="4194383"/>
          </a:xfrm>
          <a:prstGeom prst="rect">
            <a:avLst/>
          </a:prstGeom>
        </p:spPr>
      </p:pic>
    </p:spTree>
    <p:extLst>
      <p:ext uri="{BB962C8B-B14F-4D97-AF65-F5344CB8AC3E}">
        <p14:creationId xmlns:p14="http://schemas.microsoft.com/office/powerpoint/2010/main" val="12166340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3</a:t>
            </a:r>
            <a:r>
              <a:rPr lang="es-CL" sz="2400" dirty="0" smtClean="0">
                <a:solidFill>
                  <a:srgbClr val="002060"/>
                </a:solidFill>
              </a:rPr>
              <a:t>. Evolución </a:t>
            </a:r>
            <a:r>
              <a:rPr lang="es-CL" sz="2400" dirty="0">
                <a:solidFill>
                  <a:srgbClr val="002060"/>
                </a:solidFill>
              </a:rPr>
              <a:t>histórica de los </a:t>
            </a:r>
            <a:r>
              <a:rPr lang="es-CL" sz="2400" dirty="0" smtClean="0">
                <a:solidFill>
                  <a:srgbClr val="002060"/>
                </a:solidFill>
              </a:rPr>
              <a:t>DD.HH.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469493" cy="400110"/>
          </a:xfrm>
          <a:prstGeom prst="rect">
            <a:avLst/>
          </a:prstGeom>
        </p:spPr>
        <p:txBody>
          <a:bodyPr wrap="none">
            <a:spAutoFit/>
          </a:bodyPr>
          <a:lstStyle/>
          <a:p>
            <a:r>
              <a:rPr lang="es-ES" sz="2000" dirty="0">
                <a:solidFill>
                  <a:srgbClr val="002060"/>
                </a:solidFill>
              </a:rPr>
              <a:t>A</a:t>
            </a:r>
            <a:r>
              <a:rPr lang="es-ES" sz="2000" dirty="0">
                <a:solidFill>
                  <a:schemeClr val="bg2">
                    <a:lumMod val="75000"/>
                  </a:schemeClr>
                </a:solidFill>
              </a:rPr>
              <a:t>. </a:t>
            </a:r>
            <a:r>
              <a:rPr lang="es-ES_tradnl" sz="2000" dirty="0">
                <a:solidFill>
                  <a:schemeClr val="bg2">
                    <a:lumMod val="75000"/>
                  </a:schemeClr>
                </a:solidFill>
              </a:rPr>
              <a:t>TEORÍA DE LOS DERECHOS HUMANOS.</a:t>
            </a:r>
          </a:p>
        </p:txBody>
      </p:sp>
      <p:sp>
        <p:nvSpPr>
          <p:cNvPr id="4" name="Rectángulo 3"/>
          <p:cNvSpPr/>
          <p:nvPr/>
        </p:nvSpPr>
        <p:spPr>
          <a:xfrm>
            <a:off x="-144016" y="2191782"/>
            <a:ext cx="3347864" cy="1200329"/>
          </a:xfrm>
          <a:prstGeom prst="rect">
            <a:avLst/>
          </a:prstGeom>
        </p:spPr>
        <p:txBody>
          <a:bodyPr wrap="square">
            <a:spAutoFit/>
          </a:bodyPr>
          <a:lstStyle/>
          <a:p>
            <a:pPr lvl="1" algn="just"/>
            <a:r>
              <a:rPr lang="es-CL" sz="2400" b="1" dirty="0" smtClean="0">
                <a:solidFill>
                  <a:schemeClr val="bg1"/>
                </a:solidFill>
              </a:rPr>
              <a:t>1948</a:t>
            </a:r>
            <a:r>
              <a:rPr lang="es-CL" sz="2400" b="1" dirty="0">
                <a:solidFill>
                  <a:schemeClr val="bg1"/>
                </a:solidFill>
              </a:rPr>
              <a:t>:  </a:t>
            </a:r>
            <a:r>
              <a:rPr lang="es-CL" sz="2400" b="1" dirty="0" smtClean="0">
                <a:solidFill>
                  <a:schemeClr val="bg1"/>
                </a:solidFill>
              </a:rPr>
              <a:t>Declaración Universal </a:t>
            </a:r>
            <a:r>
              <a:rPr lang="es-CL" sz="2400" b="1" dirty="0">
                <a:solidFill>
                  <a:schemeClr val="bg1"/>
                </a:solidFill>
              </a:rPr>
              <a:t>de Derechos </a:t>
            </a:r>
            <a:r>
              <a:rPr lang="es-CL" sz="2400" b="1" dirty="0" smtClean="0">
                <a:solidFill>
                  <a:schemeClr val="bg1"/>
                </a:solidFill>
              </a:rPr>
              <a:t>Humanos</a:t>
            </a:r>
            <a:r>
              <a:rPr lang="es-CL" sz="2400" dirty="0">
                <a:solidFill>
                  <a:schemeClr val="bg1"/>
                </a:solidFill>
              </a:rPr>
              <a:t>.</a:t>
            </a:r>
            <a:r>
              <a:rPr lang="es-CL" sz="2400" dirty="0" smtClean="0">
                <a:solidFill>
                  <a:schemeClr val="bg1"/>
                </a:solidFill>
              </a:rPr>
              <a:t> </a:t>
            </a:r>
            <a:endParaRPr lang="es-CL" sz="2400" dirty="0">
              <a:solidFill>
                <a:schemeClr val="bg1"/>
              </a:solidFill>
            </a:endParaRPr>
          </a:p>
        </p:txBody>
      </p:sp>
      <p:pic>
        <p:nvPicPr>
          <p:cNvPr id="2" name="Imagen 1"/>
          <p:cNvPicPr>
            <a:picLocks noChangeAspect="1"/>
          </p:cNvPicPr>
          <p:nvPr/>
        </p:nvPicPr>
        <p:blipFill>
          <a:blip r:embed="rId2"/>
          <a:stretch>
            <a:fillRect/>
          </a:stretch>
        </p:blipFill>
        <p:spPr>
          <a:xfrm>
            <a:off x="4440071" y="2180868"/>
            <a:ext cx="3627439" cy="2038883"/>
          </a:xfrm>
          <a:prstGeom prst="rect">
            <a:avLst/>
          </a:prstGeom>
        </p:spPr>
      </p:pic>
      <p:pic>
        <p:nvPicPr>
          <p:cNvPr id="5" name="Imagen 4"/>
          <p:cNvPicPr>
            <a:picLocks noChangeAspect="1"/>
          </p:cNvPicPr>
          <p:nvPr/>
        </p:nvPicPr>
        <p:blipFill>
          <a:blip r:embed="rId3"/>
          <a:stretch>
            <a:fillRect/>
          </a:stretch>
        </p:blipFill>
        <p:spPr>
          <a:xfrm>
            <a:off x="4440071" y="4491805"/>
            <a:ext cx="3656702" cy="2056895"/>
          </a:xfrm>
          <a:prstGeom prst="rect">
            <a:avLst/>
          </a:prstGeom>
        </p:spPr>
      </p:pic>
      <p:sp>
        <p:nvSpPr>
          <p:cNvPr id="13" name="Rectángulo 12"/>
          <p:cNvSpPr/>
          <p:nvPr/>
        </p:nvSpPr>
        <p:spPr>
          <a:xfrm>
            <a:off x="-146742" y="3511431"/>
            <a:ext cx="3233640" cy="1569660"/>
          </a:xfrm>
          <a:prstGeom prst="rect">
            <a:avLst/>
          </a:prstGeom>
        </p:spPr>
        <p:txBody>
          <a:bodyPr wrap="square">
            <a:spAutoFit/>
          </a:bodyPr>
          <a:lstStyle/>
          <a:p>
            <a:pPr lvl="1" algn="just"/>
            <a:r>
              <a:rPr lang="es-CL" sz="2400" b="1" dirty="0" smtClean="0">
                <a:solidFill>
                  <a:schemeClr val="bg1"/>
                </a:solidFill>
              </a:rPr>
              <a:t>1948</a:t>
            </a:r>
            <a:r>
              <a:rPr lang="es-CL" sz="2400" b="1" dirty="0">
                <a:solidFill>
                  <a:schemeClr val="bg1"/>
                </a:solidFill>
              </a:rPr>
              <a:t>:  Declaración </a:t>
            </a:r>
            <a:r>
              <a:rPr lang="es-CL" sz="2400" b="1" dirty="0" smtClean="0">
                <a:solidFill>
                  <a:schemeClr val="bg1"/>
                </a:solidFill>
              </a:rPr>
              <a:t>Americana de los Derechos y Deberes del Hombre.</a:t>
            </a:r>
            <a:endParaRPr lang="es-CL" sz="2400" dirty="0">
              <a:solidFill>
                <a:schemeClr val="bg1"/>
              </a:solidFill>
            </a:endParaRPr>
          </a:p>
        </p:txBody>
      </p:sp>
      <p:sp>
        <p:nvSpPr>
          <p:cNvPr id="15" name="Rectángulo 14"/>
          <p:cNvSpPr/>
          <p:nvPr/>
        </p:nvSpPr>
        <p:spPr>
          <a:xfrm>
            <a:off x="-146742" y="5101366"/>
            <a:ext cx="3233640" cy="1200329"/>
          </a:xfrm>
          <a:prstGeom prst="rect">
            <a:avLst/>
          </a:prstGeom>
        </p:spPr>
        <p:txBody>
          <a:bodyPr wrap="square">
            <a:spAutoFit/>
          </a:bodyPr>
          <a:lstStyle/>
          <a:p>
            <a:pPr lvl="1" algn="just"/>
            <a:r>
              <a:rPr lang="es-CL" sz="2400" b="1" dirty="0" smtClean="0">
                <a:solidFill>
                  <a:schemeClr val="bg1"/>
                </a:solidFill>
              </a:rPr>
              <a:t>1969:  Convención americana sobre los DD.HH.</a:t>
            </a:r>
            <a:endParaRPr lang="es-CL" sz="2400" dirty="0">
              <a:solidFill>
                <a:schemeClr val="bg1"/>
              </a:solidFill>
            </a:endParaRPr>
          </a:p>
        </p:txBody>
      </p:sp>
      <p:sp>
        <p:nvSpPr>
          <p:cNvPr id="6" name="Rectángulo 5"/>
          <p:cNvSpPr/>
          <p:nvPr/>
        </p:nvSpPr>
        <p:spPr>
          <a:xfrm rot="19497529">
            <a:off x="2063395" y="2967335"/>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1</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625709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909936" y="1514004"/>
            <a:ext cx="7776864"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1. Los DD.HH. en las NN.UU.</a:t>
            </a:r>
            <a:r>
              <a:rPr lang="es-CL" sz="2400" b="1" dirty="0" smtClean="0"/>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909936" y="1061273"/>
            <a:ext cx="4558492" cy="461665"/>
          </a:xfrm>
          <a:prstGeom prst="rect">
            <a:avLst/>
          </a:prstGeom>
        </p:spPr>
        <p:txBody>
          <a:bodyPr wrap="none">
            <a:spAutoFit/>
          </a:bodyPr>
          <a:lstStyle/>
          <a:p>
            <a:r>
              <a:rPr lang="es-ES" sz="2400" dirty="0" smtClean="0">
                <a:solidFill>
                  <a:srgbClr val="002060"/>
                </a:solidFill>
              </a:rPr>
              <a:t>B</a:t>
            </a:r>
            <a:r>
              <a:rPr lang="es-ES_tradnl" sz="2400" dirty="0" smtClean="0">
                <a:solidFill>
                  <a:schemeClr val="bg2">
                    <a:lumMod val="75000"/>
                  </a:schemeClr>
                </a:solidFill>
              </a:rPr>
              <a:t>. BASES JURÍDICAS EN LOS DD.HH.</a:t>
            </a:r>
            <a:endParaRPr lang="es-ES_tradnl" sz="2400" dirty="0">
              <a:solidFill>
                <a:schemeClr val="bg2">
                  <a:lumMod val="75000"/>
                </a:schemeClr>
              </a:solidFill>
            </a:endParaRPr>
          </a:p>
        </p:txBody>
      </p:sp>
      <p:sp>
        <p:nvSpPr>
          <p:cNvPr id="6" name="Rectángulo 5"/>
          <p:cNvSpPr/>
          <p:nvPr/>
        </p:nvSpPr>
        <p:spPr>
          <a:xfrm>
            <a:off x="395536" y="2214499"/>
            <a:ext cx="4572000" cy="4401205"/>
          </a:xfrm>
          <a:prstGeom prst="rect">
            <a:avLst/>
          </a:prstGeom>
          <a:solidFill>
            <a:schemeClr val="tx1"/>
          </a:solidFill>
        </p:spPr>
        <p:txBody>
          <a:bodyPr>
            <a:spAutoFit/>
          </a:bodyPr>
          <a:lstStyle/>
          <a:p>
            <a:pPr algn="just"/>
            <a:r>
              <a:rPr lang="es-CL" sz="2000" dirty="0">
                <a:solidFill>
                  <a:schemeClr val="bg1"/>
                </a:solidFill>
              </a:rPr>
              <a:t>La ONU ha logrado la creación de un sistema de leyes de DD.HH. que, nos dotan de un código de derechos fundamentales, universales e internacionalmente protegidos.</a:t>
            </a:r>
          </a:p>
          <a:p>
            <a:pPr algn="just">
              <a:buNone/>
            </a:pPr>
            <a:endParaRPr lang="es-CL" sz="2000" dirty="0">
              <a:solidFill>
                <a:schemeClr val="bg1"/>
              </a:solidFill>
            </a:endParaRPr>
          </a:p>
          <a:p>
            <a:pPr algn="just"/>
            <a:r>
              <a:rPr lang="es-CL" sz="2000" dirty="0">
                <a:solidFill>
                  <a:schemeClr val="bg1"/>
                </a:solidFill>
              </a:rPr>
              <a:t>Leyes </a:t>
            </a:r>
            <a:r>
              <a:rPr lang="es-CL" sz="2000" dirty="0" smtClean="0">
                <a:solidFill>
                  <a:schemeClr val="bg1"/>
                </a:solidFill>
              </a:rPr>
              <a:t>basadas</a:t>
            </a:r>
            <a:r>
              <a:rPr lang="es-CL" sz="2000" dirty="0">
                <a:solidFill>
                  <a:schemeClr val="bg1"/>
                </a:solidFill>
              </a:rPr>
              <a:t>: </a:t>
            </a:r>
            <a:r>
              <a:rPr lang="es-CL" sz="2000" u="sng" dirty="0">
                <a:solidFill>
                  <a:schemeClr val="bg1"/>
                </a:solidFill>
                <a:hlinkClick r:id="rId2"/>
              </a:rPr>
              <a:t>Carta de las NU</a:t>
            </a:r>
            <a:r>
              <a:rPr lang="es-CL" sz="2000" dirty="0">
                <a:solidFill>
                  <a:schemeClr val="bg1"/>
                </a:solidFill>
              </a:rPr>
              <a:t> y </a:t>
            </a:r>
            <a:r>
              <a:rPr lang="es-CL" sz="2000" u="sng" dirty="0">
                <a:solidFill>
                  <a:schemeClr val="bg1"/>
                </a:solidFill>
                <a:hlinkClick r:id="rId3"/>
              </a:rPr>
              <a:t>Declaración Universal de los DD.HH.</a:t>
            </a:r>
            <a:r>
              <a:rPr lang="es-CL" sz="2000" dirty="0">
                <a:solidFill>
                  <a:schemeClr val="bg1"/>
                </a:solidFill>
              </a:rPr>
              <a:t>, aprobadas  1948. </a:t>
            </a:r>
          </a:p>
          <a:p>
            <a:pPr algn="just"/>
            <a:endParaRPr lang="es-CL" sz="2000" dirty="0">
              <a:solidFill>
                <a:schemeClr val="bg1"/>
              </a:solidFill>
            </a:endParaRPr>
          </a:p>
          <a:p>
            <a:pPr algn="just"/>
            <a:r>
              <a:rPr lang="es-CL" sz="2000" dirty="0">
                <a:solidFill>
                  <a:schemeClr val="bg1"/>
                </a:solidFill>
              </a:rPr>
              <a:t>Los acuerdos han permitido crear una “cultura de derechos humanos” y son un poderoso instrumento para poner freno a las violaciones de estos derechos.</a:t>
            </a:r>
          </a:p>
        </p:txBody>
      </p:sp>
      <p:pic>
        <p:nvPicPr>
          <p:cNvPr id="7" name="Imagen 6"/>
          <p:cNvPicPr>
            <a:picLocks noChangeAspect="1"/>
          </p:cNvPicPr>
          <p:nvPr/>
        </p:nvPicPr>
        <p:blipFill>
          <a:blip r:embed="rId4"/>
          <a:stretch>
            <a:fillRect/>
          </a:stretch>
        </p:blipFill>
        <p:spPr>
          <a:xfrm>
            <a:off x="5379429" y="3132547"/>
            <a:ext cx="3048000" cy="2066925"/>
          </a:xfrm>
          <a:prstGeom prst="rect">
            <a:avLst/>
          </a:prstGeom>
        </p:spPr>
      </p:pic>
    </p:spTree>
    <p:extLst>
      <p:ext uri="{BB962C8B-B14F-4D97-AF65-F5344CB8AC3E}">
        <p14:creationId xmlns:p14="http://schemas.microsoft.com/office/powerpoint/2010/main" val="17571086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55576" y="1515546"/>
            <a:ext cx="3934322"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1. Los DD.HH. en las NN.UU.</a:t>
            </a:r>
            <a:r>
              <a:rPr lang="es-CL" sz="2400" b="1" dirty="0"/>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684213" y="1089049"/>
            <a:ext cx="4558492" cy="461665"/>
          </a:xfrm>
          <a:prstGeom prst="rect">
            <a:avLst/>
          </a:prstGeom>
        </p:spPr>
        <p:txBody>
          <a:bodyPr wrap="none">
            <a:spAutoFit/>
          </a:bodyPr>
          <a:lstStyle/>
          <a:p>
            <a:r>
              <a:rPr lang="es-ES" sz="2400" dirty="0" smtClean="0">
                <a:solidFill>
                  <a:srgbClr val="002060"/>
                </a:solidFill>
              </a:rPr>
              <a:t>B. </a:t>
            </a:r>
            <a:r>
              <a:rPr lang="es-ES_tradnl" sz="2400" dirty="0" smtClean="0">
                <a:solidFill>
                  <a:schemeClr val="bg2">
                    <a:lumMod val="75000"/>
                  </a:schemeClr>
                </a:solidFill>
              </a:rPr>
              <a:t>BASES JURÍDICAS EN LOS DD.HH.</a:t>
            </a:r>
            <a:endParaRPr lang="es-ES_tradnl" sz="2400" dirty="0">
              <a:solidFill>
                <a:schemeClr val="bg2">
                  <a:lumMod val="75000"/>
                </a:schemeClr>
              </a:solidFill>
            </a:endParaRPr>
          </a:p>
        </p:txBody>
      </p:sp>
      <p:pic>
        <p:nvPicPr>
          <p:cNvPr id="5" name="Imagen 4"/>
          <p:cNvPicPr>
            <a:picLocks noChangeAspect="1"/>
          </p:cNvPicPr>
          <p:nvPr/>
        </p:nvPicPr>
        <p:blipFill>
          <a:blip r:embed="rId2"/>
          <a:stretch>
            <a:fillRect/>
          </a:stretch>
        </p:blipFill>
        <p:spPr>
          <a:xfrm>
            <a:off x="251520" y="2432313"/>
            <a:ext cx="1871634" cy="1371719"/>
          </a:xfrm>
          <a:prstGeom prst="rect">
            <a:avLst/>
          </a:prstGeom>
        </p:spPr>
      </p:pic>
      <p:sp>
        <p:nvSpPr>
          <p:cNvPr id="15" name="TextBox 5"/>
          <p:cNvSpPr txBox="1">
            <a:spLocks noChangeArrowheads="1"/>
          </p:cNvSpPr>
          <p:nvPr/>
        </p:nvSpPr>
        <p:spPr bwMode="auto">
          <a:xfrm>
            <a:off x="251520" y="3856806"/>
            <a:ext cx="1871662" cy="339725"/>
          </a:xfrm>
          <a:prstGeom prst="rect">
            <a:avLst/>
          </a:prstGeom>
          <a:solidFill>
            <a:schemeClr val="tx1"/>
          </a:solidFill>
          <a:ln w="9525">
            <a:noFill/>
            <a:miter lim="800000"/>
            <a:headEnd/>
            <a:tailEnd/>
          </a:ln>
        </p:spPr>
        <p:txBody>
          <a:bodyPr>
            <a:spAutoFit/>
          </a:bodyPr>
          <a:lstStyle/>
          <a:p>
            <a:pPr algn="ctr"/>
            <a:r>
              <a:rPr lang="es-CO" sz="1600" dirty="0">
                <a:solidFill>
                  <a:schemeClr val="bg1"/>
                </a:solidFill>
              </a:rPr>
              <a:t>Asamblea General</a:t>
            </a:r>
          </a:p>
        </p:txBody>
      </p:sp>
      <p:pic>
        <p:nvPicPr>
          <p:cNvPr id="13" name="Imagen 12"/>
          <p:cNvPicPr>
            <a:picLocks noChangeAspect="1"/>
          </p:cNvPicPr>
          <p:nvPr/>
        </p:nvPicPr>
        <p:blipFill>
          <a:blip r:embed="rId3"/>
          <a:stretch>
            <a:fillRect/>
          </a:stretch>
        </p:blipFill>
        <p:spPr>
          <a:xfrm>
            <a:off x="268153" y="4509212"/>
            <a:ext cx="1903818" cy="1395345"/>
          </a:xfrm>
          <a:prstGeom prst="rect">
            <a:avLst/>
          </a:prstGeom>
        </p:spPr>
      </p:pic>
      <p:sp>
        <p:nvSpPr>
          <p:cNvPr id="17" name="TextBox 13"/>
          <p:cNvSpPr txBox="1">
            <a:spLocks noChangeArrowheads="1"/>
          </p:cNvSpPr>
          <p:nvPr/>
        </p:nvSpPr>
        <p:spPr bwMode="auto">
          <a:xfrm>
            <a:off x="179512" y="6030354"/>
            <a:ext cx="1992459" cy="584775"/>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Corte Internacional de Justicia</a:t>
            </a:r>
          </a:p>
        </p:txBody>
      </p:sp>
      <p:pic>
        <p:nvPicPr>
          <p:cNvPr id="18" name="il_fi" descr="http://rsandino.com/Wpsg/wp-content/uploads/2011/03/ban-ki-moon-secretario-general-de-la-ONU.jpg"/>
          <p:cNvPicPr>
            <a:picLocks noChangeAspect="1" noChangeArrowheads="1"/>
          </p:cNvPicPr>
          <p:nvPr/>
        </p:nvPicPr>
        <p:blipFill>
          <a:blip r:embed="rId4"/>
          <a:srcRect/>
          <a:stretch>
            <a:fillRect/>
          </a:stretch>
        </p:blipFill>
        <p:spPr bwMode="auto">
          <a:xfrm>
            <a:off x="2549676" y="2391278"/>
            <a:ext cx="1873250" cy="1368425"/>
          </a:xfrm>
          <a:prstGeom prst="rect">
            <a:avLst/>
          </a:prstGeom>
          <a:noFill/>
          <a:ln w="9525">
            <a:noFill/>
            <a:miter lim="800000"/>
            <a:headEnd/>
            <a:tailEnd/>
          </a:ln>
        </p:spPr>
      </p:pic>
      <p:sp>
        <p:nvSpPr>
          <p:cNvPr id="19" name="TextBox 7"/>
          <p:cNvSpPr txBox="1">
            <a:spLocks noChangeArrowheads="1"/>
          </p:cNvSpPr>
          <p:nvPr/>
        </p:nvSpPr>
        <p:spPr bwMode="auto">
          <a:xfrm>
            <a:off x="2549676" y="3853366"/>
            <a:ext cx="1873250" cy="33813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Secretaría General</a:t>
            </a:r>
          </a:p>
        </p:txBody>
      </p:sp>
      <p:pic>
        <p:nvPicPr>
          <p:cNvPr id="20" name="Picture 8" descr="http://t3.gstatic.com/images?q=tbn:ANd9GcToe7BuckEIr_9P0QN0SKGj1D6wHtW3t-IM7WV4CikSqqzkKyup_Q">
            <a:hlinkClick r:id="rId5"/>
          </p:cNvPr>
          <p:cNvPicPr>
            <a:picLocks noChangeAspect="1" noChangeArrowheads="1"/>
          </p:cNvPicPr>
          <p:nvPr/>
        </p:nvPicPr>
        <p:blipFill>
          <a:blip r:embed="rId6"/>
          <a:srcRect/>
          <a:stretch>
            <a:fillRect/>
          </a:stretch>
        </p:blipFill>
        <p:spPr bwMode="auto">
          <a:xfrm>
            <a:off x="4781701" y="2391278"/>
            <a:ext cx="1873250" cy="1368425"/>
          </a:xfrm>
          <a:prstGeom prst="rect">
            <a:avLst/>
          </a:prstGeom>
          <a:noFill/>
          <a:ln w="9525">
            <a:noFill/>
            <a:miter lim="800000"/>
            <a:headEnd/>
            <a:tailEnd/>
          </a:ln>
        </p:spPr>
      </p:pic>
      <p:sp>
        <p:nvSpPr>
          <p:cNvPr id="21" name="TextBox 9"/>
          <p:cNvSpPr txBox="1">
            <a:spLocks noChangeArrowheads="1"/>
          </p:cNvSpPr>
          <p:nvPr/>
        </p:nvSpPr>
        <p:spPr bwMode="auto">
          <a:xfrm>
            <a:off x="4689898" y="3853366"/>
            <a:ext cx="1983357" cy="338554"/>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de Seguridad</a:t>
            </a:r>
          </a:p>
        </p:txBody>
      </p:sp>
      <p:sp>
        <p:nvSpPr>
          <p:cNvPr id="22" name="TextBox 11"/>
          <p:cNvSpPr txBox="1">
            <a:spLocks noChangeArrowheads="1"/>
          </p:cNvSpPr>
          <p:nvPr/>
        </p:nvSpPr>
        <p:spPr bwMode="auto">
          <a:xfrm>
            <a:off x="4754787" y="6063399"/>
            <a:ext cx="1918468" cy="585787"/>
          </a:xfrm>
          <a:prstGeom prst="rect">
            <a:avLst/>
          </a:prstGeom>
          <a:solidFill>
            <a:schemeClr val="tx1"/>
          </a:solidFill>
          <a:ln w="9525">
            <a:noFill/>
            <a:miter lim="800000"/>
            <a:headEnd/>
            <a:tailEnd/>
          </a:ln>
        </p:spPr>
        <p:txBody>
          <a:bodyPr wrap="square">
            <a:spAutoFit/>
          </a:bodyPr>
          <a:lstStyle/>
          <a:p>
            <a:pPr algn="ctr"/>
            <a:r>
              <a:rPr lang="es-CO" sz="1600" dirty="0">
                <a:solidFill>
                  <a:schemeClr val="bg1"/>
                </a:solidFill>
              </a:rPr>
              <a:t>Consejo Económico y Social</a:t>
            </a:r>
          </a:p>
        </p:txBody>
      </p:sp>
      <p:pic>
        <p:nvPicPr>
          <p:cNvPr id="23" name="Picture 12" descr="Nicaragua electa miembro del Consejo Económico y Social de la ONU."/>
          <p:cNvPicPr>
            <a:picLocks noChangeAspect="1" noChangeArrowheads="1"/>
          </p:cNvPicPr>
          <p:nvPr/>
        </p:nvPicPr>
        <p:blipFill>
          <a:blip r:embed="rId7"/>
          <a:srcRect/>
          <a:stretch>
            <a:fillRect/>
          </a:stretch>
        </p:blipFill>
        <p:spPr bwMode="auto">
          <a:xfrm>
            <a:off x="4695801" y="4536132"/>
            <a:ext cx="1959150" cy="1368425"/>
          </a:xfrm>
          <a:prstGeom prst="rect">
            <a:avLst/>
          </a:prstGeom>
          <a:noFill/>
          <a:ln w="9525">
            <a:noFill/>
            <a:miter lim="800000"/>
            <a:headEnd/>
            <a:tailEnd/>
          </a:ln>
        </p:spPr>
      </p:pic>
      <p:pic>
        <p:nvPicPr>
          <p:cNvPr id="26" name="Picture 6" descr="http://www.ccc.edu.mx/colonmun/imagenes/unitednations/unitednations02.jpg"/>
          <p:cNvPicPr>
            <a:picLocks noChangeAspect="1" noChangeArrowheads="1"/>
          </p:cNvPicPr>
          <p:nvPr/>
        </p:nvPicPr>
        <p:blipFill>
          <a:blip r:embed="rId8"/>
          <a:srcRect/>
          <a:stretch>
            <a:fillRect/>
          </a:stretch>
        </p:blipFill>
        <p:spPr bwMode="auto">
          <a:xfrm>
            <a:off x="2591455" y="4557880"/>
            <a:ext cx="1831472" cy="1366838"/>
          </a:xfrm>
          <a:prstGeom prst="rect">
            <a:avLst/>
          </a:prstGeom>
          <a:noFill/>
          <a:ln w="9525">
            <a:noFill/>
            <a:miter lim="800000"/>
            <a:headEnd/>
            <a:tailEnd/>
          </a:ln>
        </p:spPr>
      </p:pic>
      <p:sp>
        <p:nvSpPr>
          <p:cNvPr id="27" name="TextBox 16"/>
          <p:cNvSpPr txBox="1">
            <a:spLocks noChangeArrowheads="1"/>
          </p:cNvSpPr>
          <p:nvPr/>
        </p:nvSpPr>
        <p:spPr bwMode="auto">
          <a:xfrm>
            <a:off x="2411760" y="6067658"/>
            <a:ext cx="2064253" cy="523220"/>
          </a:xfrm>
          <a:prstGeom prst="rect">
            <a:avLst/>
          </a:prstGeom>
          <a:solidFill>
            <a:schemeClr val="tx1"/>
          </a:solidFill>
          <a:ln w="9525">
            <a:noFill/>
            <a:miter lim="800000"/>
            <a:headEnd/>
            <a:tailEnd/>
          </a:ln>
        </p:spPr>
        <p:txBody>
          <a:bodyPr wrap="square">
            <a:spAutoFit/>
          </a:bodyPr>
          <a:lstStyle/>
          <a:p>
            <a:pPr algn="ctr"/>
            <a:r>
              <a:rPr lang="es-CO" sz="1400" dirty="0">
                <a:solidFill>
                  <a:schemeClr val="bg1"/>
                </a:solidFill>
              </a:rPr>
              <a:t>Consejo de Administración Fiduciaria</a:t>
            </a:r>
          </a:p>
        </p:txBody>
      </p:sp>
      <p:sp>
        <p:nvSpPr>
          <p:cNvPr id="2" name="Rectángulo 1"/>
          <p:cNvSpPr/>
          <p:nvPr/>
        </p:nvSpPr>
        <p:spPr>
          <a:xfrm>
            <a:off x="5747406" y="1262236"/>
            <a:ext cx="2808561" cy="1569660"/>
          </a:xfrm>
          <a:prstGeom prst="rect">
            <a:avLst/>
          </a:prstGeom>
          <a:solidFill>
            <a:schemeClr val="tx1"/>
          </a:solidFill>
          <a:ln w="38100">
            <a:solidFill>
              <a:srgbClr val="0070C0"/>
            </a:solidFill>
          </a:ln>
        </p:spPr>
        <p:txBody>
          <a:bodyPr wrap="square">
            <a:spAutoFit/>
          </a:bodyPr>
          <a:lstStyle/>
          <a:p>
            <a:pPr algn="ctr"/>
            <a:r>
              <a:rPr lang="es-ES" sz="2400" dirty="0" smtClean="0">
                <a:solidFill>
                  <a:schemeClr val="bg1"/>
                </a:solidFill>
              </a:rPr>
              <a:t>Oficina </a:t>
            </a:r>
            <a:r>
              <a:rPr lang="es-ES" sz="2400" dirty="0">
                <a:solidFill>
                  <a:schemeClr val="bg1"/>
                </a:solidFill>
              </a:rPr>
              <a:t>del Alto Comisionado para los Derechos Humanos (ACNUDH)</a:t>
            </a:r>
            <a:endParaRPr lang="en-US" sz="2400" dirty="0">
              <a:solidFill>
                <a:schemeClr val="bg1"/>
              </a:solidFill>
            </a:endParaRPr>
          </a:p>
        </p:txBody>
      </p:sp>
      <p:sp>
        <p:nvSpPr>
          <p:cNvPr id="4" name="Flecha curvada hacia la derecha 3"/>
          <p:cNvSpPr/>
          <p:nvPr/>
        </p:nvSpPr>
        <p:spPr>
          <a:xfrm rot="2387607">
            <a:off x="3087673" y="795127"/>
            <a:ext cx="1943299" cy="273794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81535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1" name="10 Rectángulo"/>
          <p:cNvSpPr/>
          <p:nvPr/>
        </p:nvSpPr>
        <p:spPr>
          <a:xfrm>
            <a:off x="755576" y="1515546"/>
            <a:ext cx="3720437" cy="461665"/>
          </a:xfrm>
          <a:prstGeom prst="rect">
            <a:avLst/>
          </a:prstGeom>
          <a:solidFill>
            <a:schemeClr val="tx1"/>
          </a:solidFill>
          <a:ln>
            <a:solidFill>
              <a:schemeClr val="bg2"/>
            </a:solidFill>
          </a:ln>
        </p:spPr>
        <p:txBody>
          <a:bodyPr wrap="square">
            <a:spAutoFit/>
          </a:bodyPr>
          <a:lstStyle/>
          <a:p>
            <a:r>
              <a:rPr lang="es-CL" sz="2400" dirty="0">
                <a:solidFill>
                  <a:srgbClr val="002060"/>
                </a:solidFill>
              </a:rPr>
              <a:t>1. Los DD.HH. en las NN.UU.</a:t>
            </a:r>
            <a:r>
              <a:rPr lang="es-CL" sz="2400" b="1" dirty="0"/>
              <a:t> </a:t>
            </a:r>
            <a:r>
              <a:rPr lang="es-CL" sz="2400" dirty="0" smtClean="0">
                <a:solidFill>
                  <a:srgbClr val="002060"/>
                </a:solidFill>
              </a:rPr>
              <a:t> </a:t>
            </a:r>
            <a:endParaRPr lang="es-ES" sz="2400" dirty="0">
              <a:solidFill>
                <a:srgbClr val="002060"/>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7249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683568" y="1061273"/>
            <a:ext cx="4558492" cy="461665"/>
          </a:xfrm>
          <a:prstGeom prst="rect">
            <a:avLst/>
          </a:prstGeom>
        </p:spPr>
        <p:txBody>
          <a:bodyPr wrap="none">
            <a:spAutoFit/>
          </a:bodyPr>
          <a:lstStyle/>
          <a:p>
            <a:r>
              <a:rPr lang="es-ES" sz="2400" dirty="0" smtClean="0">
                <a:solidFill>
                  <a:srgbClr val="002060"/>
                </a:solidFill>
              </a:rPr>
              <a:t>B. BASES JURÍDICAS EN LOS DD.HH</a:t>
            </a:r>
            <a:r>
              <a:rPr lang="es-ES_tradnl" sz="2400" dirty="0" smtClean="0">
                <a:solidFill>
                  <a:schemeClr val="bg2">
                    <a:lumMod val="75000"/>
                  </a:schemeClr>
                </a:solidFill>
              </a:rPr>
              <a:t>.</a:t>
            </a:r>
            <a:endParaRPr lang="es-ES_tradnl" sz="2400" dirty="0">
              <a:solidFill>
                <a:schemeClr val="bg2">
                  <a:lumMod val="75000"/>
                </a:schemeClr>
              </a:solidFill>
            </a:endParaRPr>
          </a:p>
        </p:txBody>
      </p:sp>
      <p:pic>
        <p:nvPicPr>
          <p:cNvPr id="28" name="Imagen 27"/>
          <p:cNvPicPr>
            <a:picLocks noChangeAspect="1"/>
          </p:cNvPicPr>
          <p:nvPr/>
        </p:nvPicPr>
        <p:blipFill>
          <a:blip r:embed="rId2"/>
          <a:stretch>
            <a:fillRect/>
          </a:stretch>
        </p:blipFill>
        <p:spPr>
          <a:xfrm>
            <a:off x="317191" y="2113426"/>
            <a:ext cx="5544865" cy="3121284"/>
          </a:xfrm>
          <a:prstGeom prst="rect">
            <a:avLst/>
          </a:prstGeom>
        </p:spPr>
      </p:pic>
      <p:sp>
        <p:nvSpPr>
          <p:cNvPr id="29" name="TextBox 11"/>
          <p:cNvSpPr txBox="1">
            <a:spLocks noChangeArrowheads="1"/>
          </p:cNvSpPr>
          <p:nvPr/>
        </p:nvSpPr>
        <p:spPr bwMode="auto">
          <a:xfrm>
            <a:off x="323952" y="5647847"/>
            <a:ext cx="5568100" cy="707886"/>
          </a:xfrm>
          <a:prstGeom prst="rect">
            <a:avLst/>
          </a:prstGeom>
          <a:solidFill>
            <a:schemeClr val="tx1"/>
          </a:solidFill>
          <a:ln w="9525">
            <a:noFill/>
            <a:miter lim="800000"/>
            <a:headEnd/>
            <a:tailEnd/>
          </a:ln>
        </p:spPr>
        <p:txBody>
          <a:bodyPr wrap="square">
            <a:spAutoFit/>
          </a:bodyPr>
          <a:lstStyle/>
          <a:p>
            <a:pPr algn="ctr"/>
            <a:r>
              <a:rPr lang="es-CO" sz="4000" dirty="0" smtClean="0">
                <a:solidFill>
                  <a:schemeClr val="bg1"/>
                </a:solidFill>
              </a:rPr>
              <a:t>Corte Penal Internacional</a:t>
            </a:r>
            <a:endParaRPr lang="es-CO" sz="4000" dirty="0">
              <a:solidFill>
                <a:schemeClr val="bg1"/>
              </a:solidFill>
            </a:endParaRPr>
          </a:p>
        </p:txBody>
      </p:sp>
      <p:sp>
        <p:nvSpPr>
          <p:cNvPr id="2" name="CuadroTexto 1"/>
          <p:cNvSpPr txBox="1"/>
          <p:nvPr/>
        </p:nvSpPr>
        <p:spPr>
          <a:xfrm>
            <a:off x="6041482" y="1994772"/>
            <a:ext cx="2850998" cy="4524315"/>
          </a:xfrm>
          <a:prstGeom prst="rect">
            <a:avLst/>
          </a:prstGeom>
          <a:solidFill>
            <a:schemeClr val="tx1"/>
          </a:solidFill>
          <a:ln>
            <a:solidFill>
              <a:schemeClr val="bg2"/>
            </a:solidFill>
          </a:ln>
        </p:spPr>
        <p:txBody>
          <a:bodyPr wrap="square" rtlCol="0">
            <a:spAutoFit/>
          </a:bodyPr>
          <a:lstStyle/>
          <a:p>
            <a:r>
              <a:rPr lang="es-ES" sz="2400" dirty="0" smtClean="0">
                <a:solidFill>
                  <a:schemeClr val="bg1"/>
                </a:solidFill>
              </a:rPr>
              <a:t>La Corte Penal Internacional es un organismo que juzga crímenes de lesa humanidad, genocidio, crímenes de guerra y de agresión. Tiene una relación indirecta con las NN.UU. pero funciona de manera autónoma</a:t>
            </a:r>
            <a:endParaRPr lang="en-US" sz="2400" dirty="0">
              <a:solidFill>
                <a:schemeClr val="bg1"/>
              </a:solidFill>
            </a:endParaRPr>
          </a:p>
        </p:txBody>
      </p:sp>
    </p:spTree>
    <p:extLst>
      <p:ext uri="{BB962C8B-B14F-4D97-AF65-F5344CB8AC3E}">
        <p14:creationId xmlns:p14="http://schemas.microsoft.com/office/powerpoint/2010/main" val="746804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1000" fill="hold"/>
                                        <p:tgtEl>
                                          <p:spTgt spid="29"/>
                                        </p:tgtEl>
                                        <p:attrNameLst>
                                          <p:attrName>ppt_w</p:attrName>
                                        </p:attrNameLst>
                                      </p:cBhvr>
                                      <p:tavLst>
                                        <p:tav tm="0">
                                          <p:val>
                                            <p:fltVal val="0"/>
                                          </p:val>
                                        </p:tav>
                                        <p:tav tm="100000">
                                          <p:val>
                                            <p:strVal val="#ppt_w"/>
                                          </p:val>
                                        </p:tav>
                                      </p:tavLst>
                                    </p:anim>
                                    <p:anim calcmode="lin" valueType="num">
                                      <p:cBhvr>
                                        <p:cTn id="14" dur="1000" fill="hold"/>
                                        <p:tgtEl>
                                          <p:spTgt spid="29"/>
                                        </p:tgtEl>
                                        <p:attrNameLst>
                                          <p:attrName>ppt_h</p:attrName>
                                        </p:attrNameLst>
                                      </p:cBhvr>
                                      <p:tavLst>
                                        <p:tav tm="0">
                                          <p:val>
                                            <p:fltVal val="0"/>
                                          </p:val>
                                        </p:tav>
                                        <p:tav tm="100000">
                                          <p:val>
                                            <p:strVal val="#ppt_h"/>
                                          </p:val>
                                        </p:tav>
                                      </p:tavLst>
                                    </p:anim>
                                    <p:anim calcmode="lin" valueType="num">
                                      <p:cBhvr>
                                        <p:cTn id="15" dur="1000" fill="hold"/>
                                        <p:tgtEl>
                                          <p:spTgt spid="29"/>
                                        </p:tgtEl>
                                        <p:attrNameLst>
                                          <p:attrName>style.rotation</p:attrName>
                                        </p:attrNameLst>
                                      </p:cBhvr>
                                      <p:tavLst>
                                        <p:tav tm="0">
                                          <p:val>
                                            <p:fltVal val="90"/>
                                          </p:val>
                                        </p:tav>
                                        <p:tav tm="100000">
                                          <p:val>
                                            <p:fltVal val="0"/>
                                          </p:val>
                                        </p:tav>
                                      </p:tavLst>
                                    </p:anim>
                                    <p:animEffect transition="in" filter="fade">
                                      <p:cBhvr>
                                        <p:cTn id="16"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62106"/>
            <a:ext cx="3713068"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11" name="10 Rectángulo"/>
          <p:cNvSpPr/>
          <p:nvPr/>
        </p:nvSpPr>
        <p:spPr>
          <a:xfrm>
            <a:off x="360890" y="1514004"/>
            <a:ext cx="6192310"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Otros instrumentos jurídicos de los DD.HH.</a:t>
            </a:r>
            <a:endParaRPr lang="es-ES" sz="2400" dirty="0">
              <a:solidFill>
                <a:srgbClr val="002060"/>
              </a:solidFill>
            </a:endParaRPr>
          </a:p>
        </p:txBody>
      </p:sp>
      <p:pic>
        <p:nvPicPr>
          <p:cNvPr id="4" name="Imagen 3"/>
          <p:cNvPicPr>
            <a:picLocks noChangeAspect="1"/>
          </p:cNvPicPr>
          <p:nvPr/>
        </p:nvPicPr>
        <p:blipFill>
          <a:blip r:embed="rId2"/>
          <a:stretch>
            <a:fillRect/>
          </a:stretch>
        </p:blipFill>
        <p:spPr>
          <a:xfrm>
            <a:off x="372452" y="2359658"/>
            <a:ext cx="3955104" cy="3925441"/>
          </a:xfrm>
          <a:prstGeom prst="rect">
            <a:avLst/>
          </a:prstGeom>
        </p:spPr>
      </p:pic>
      <p:sp>
        <p:nvSpPr>
          <p:cNvPr id="2" name="CuadroTexto 1"/>
          <p:cNvSpPr txBox="1"/>
          <p:nvPr/>
        </p:nvSpPr>
        <p:spPr>
          <a:xfrm>
            <a:off x="4471319" y="2739778"/>
            <a:ext cx="4576061" cy="3046988"/>
          </a:xfrm>
          <a:prstGeom prst="rect">
            <a:avLst/>
          </a:prstGeom>
          <a:solidFill>
            <a:schemeClr val="tx1"/>
          </a:solidFill>
        </p:spPr>
        <p:txBody>
          <a:bodyPr wrap="none" rtlCol="0">
            <a:spAutoFit/>
          </a:bodyPr>
          <a:lstStyle/>
          <a:p>
            <a:r>
              <a:rPr lang="es-ES" sz="2400" dirty="0" smtClean="0">
                <a:solidFill>
                  <a:schemeClr val="bg1"/>
                </a:solidFill>
              </a:rPr>
              <a:t>Organismo autónomo relacionado</a:t>
            </a:r>
          </a:p>
          <a:p>
            <a:r>
              <a:rPr lang="es-ES" sz="2400" dirty="0" smtClean="0">
                <a:solidFill>
                  <a:schemeClr val="bg1"/>
                </a:solidFill>
              </a:rPr>
              <a:t>con la OEA. Ejerce como tribunal</a:t>
            </a:r>
          </a:p>
          <a:p>
            <a:r>
              <a:rPr lang="es-ES" sz="2400" dirty="0" smtClean="0">
                <a:solidFill>
                  <a:schemeClr val="bg1"/>
                </a:solidFill>
              </a:rPr>
              <a:t>cuando una persona demanda </a:t>
            </a:r>
          </a:p>
          <a:p>
            <a:r>
              <a:rPr lang="es-ES" sz="2400" dirty="0" smtClean="0">
                <a:solidFill>
                  <a:schemeClr val="bg1"/>
                </a:solidFill>
              </a:rPr>
              <a:t>que sus derechos han sido violados</a:t>
            </a:r>
          </a:p>
          <a:p>
            <a:r>
              <a:rPr lang="es-ES" sz="2400" dirty="0" smtClean="0">
                <a:solidFill>
                  <a:schemeClr val="bg1"/>
                </a:solidFill>
              </a:rPr>
              <a:t>por un Estado.</a:t>
            </a:r>
          </a:p>
          <a:p>
            <a:r>
              <a:rPr lang="es-ES" sz="2400" dirty="0" smtClean="0">
                <a:solidFill>
                  <a:schemeClr val="bg1"/>
                </a:solidFill>
              </a:rPr>
              <a:t>Actúa cuando todas las instancias</a:t>
            </a:r>
          </a:p>
          <a:p>
            <a:r>
              <a:rPr lang="es-ES" sz="2400" dirty="0" smtClean="0">
                <a:solidFill>
                  <a:schemeClr val="bg1"/>
                </a:solidFill>
              </a:rPr>
              <a:t>internas de ese Estado ya han sido </a:t>
            </a:r>
          </a:p>
          <a:p>
            <a:r>
              <a:rPr lang="es-ES" sz="2400" dirty="0">
                <a:solidFill>
                  <a:schemeClr val="bg1"/>
                </a:solidFill>
              </a:rPr>
              <a:t>a</a:t>
            </a:r>
            <a:r>
              <a:rPr lang="es-ES" sz="2400" dirty="0" smtClean="0">
                <a:solidFill>
                  <a:schemeClr val="bg1"/>
                </a:solidFill>
              </a:rPr>
              <a:t>gotadas.</a:t>
            </a:r>
            <a:endParaRPr lang="en-US" sz="2400" dirty="0">
              <a:solidFill>
                <a:schemeClr val="bg1"/>
              </a:solidFill>
            </a:endParaRPr>
          </a:p>
        </p:txBody>
      </p:sp>
      <p:sp>
        <p:nvSpPr>
          <p:cNvPr id="5" name="Rectángulo 4"/>
          <p:cNvSpPr/>
          <p:nvPr/>
        </p:nvSpPr>
        <p:spPr>
          <a:xfrm>
            <a:off x="3149237" y="6369421"/>
            <a:ext cx="4098238" cy="461665"/>
          </a:xfrm>
          <a:prstGeom prst="rect">
            <a:avLst/>
          </a:prstGeom>
        </p:spPr>
        <p:txBody>
          <a:bodyPr wrap="none">
            <a:spAutoFit/>
          </a:bodyPr>
          <a:lstStyle/>
          <a:p>
            <a:r>
              <a:rPr lang="en-US" sz="2400" dirty="0">
                <a:solidFill>
                  <a:schemeClr val="bg1"/>
                </a:solidFill>
              </a:rPr>
              <a:t>https://youtu.be/2Htexb1pyGA</a:t>
            </a:r>
          </a:p>
        </p:txBody>
      </p:sp>
      <p:sp>
        <p:nvSpPr>
          <p:cNvPr id="6" name="CuadroTexto 5"/>
          <p:cNvSpPr txBox="1"/>
          <p:nvPr/>
        </p:nvSpPr>
        <p:spPr>
          <a:xfrm>
            <a:off x="8028384" y="6369421"/>
            <a:ext cx="643125" cy="400110"/>
          </a:xfrm>
          <a:prstGeom prst="rect">
            <a:avLst/>
          </a:prstGeom>
          <a:noFill/>
        </p:spPr>
        <p:txBody>
          <a:bodyPr wrap="none" rtlCol="0">
            <a:spAutoFit/>
          </a:bodyPr>
          <a:lstStyle/>
          <a:p>
            <a:r>
              <a:rPr lang="es-ES" sz="2000" dirty="0" smtClean="0">
                <a:solidFill>
                  <a:schemeClr val="bg1"/>
                </a:solidFill>
              </a:rPr>
              <a:t>3:28</a:t>
            </a:r>
            <a:endParaRPr lang="en-US" sz="2000" dirty="0">
              <a:solidFill>
                <a:schemeClr val="bg1"/>
              </a:solidFill>
            </a:endParaRPr>
          </a:p>
        </p:txBody>
      </p:sp>
    </p:spTree>
    <p:extLst>
      <p:ext uri="{BB962C8B-B14F-4D97-AF65-F5344CB8AC3E}">
        <p14:creationId xmlns:p14="http://schemas.microsoft.com/office/powerpoint/2010/main" val="7238719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62106"/>
            <a:ext cx="3713068"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11" name="10 Rectángulo"/>
          <p:cNvSpPr/>
          <p:nvPr/>
        </p:nvSpPr>
        <p:spPr>
          <a:xfrm>
            <a:off x="360890" y="1514004"/>
            <a:ext cx="6192310" cy="461665"/>
          </a:xfrm>
          <a:prstGeom prst="rect">
            <a:avLst/>
          </a:prstGeom>
          <a:solidFill>
            <a:schemeClr val="tx1"/>
          </a:solidFill>
          <a:ln>
            <a:solidFill>
              <a:schemeClr val="bg2"/>
            </a:solidFill>
          </a:ln>
        </p:spPr>
        <p:txBody>
          <a:bodyPr wrap="square">
            <a:spAutoFit/>
          </a:bodyPr>
          <a:lstStyle/>
          <a:p>
            <a:r>
              <a:rPr lang="es-CL" sz="2400" dirty="0" smtClean="0">
                <a:solidFill>
                  <a:srgbClr val="002060"/>
                </a:solidFill>
              </a:rPr>
              <a:t>2. Otros instrumentos jurídicos de los DD.HH.</a:t>
            </a:r>
            <a:endParaRPr lang="es-ES" sz="2400" dirty="0">
              <a:solidFill>
                <a:srgbClr val="002060"/>
              </a:solidFill>
            </a:endParaRPr>
          </a:p>
        </p:txBody>
      </p:sp>
      <p:sp>
        <p:nvSpPr>
          <p:cNvPr id="13" name="Rectangle 3"/>
          <p:cNvSpPr txBox="1">
            <a:spLocks noChangeArrowheads="1"/>
          </p:cNvSpPr>
          <p:nvPr/>
        </p:nvSpPr>
        <p:spPr>
          <a:xfrm>
            <a:off x="0" y="2311519"/>
            <a:ext cx="9144000" cy="4214842"/>
          </a:xfrm>
          <a:prstGeom prst="rect">
            <a:avLst/>
          </a:prstGeom>
        </p:spPr>
        <p:txBody>
          <a:bodyPr vert="horz" lIns="91440" tIns="45720" rIns="91440" bIns="45720" rtlCol="0">
            <a:normAutofit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buFont typeface="Wingdings" pitchFamily="2" charset="2"/>
              <a:buNone/>
            </a:pPr>
            <a:r>
              <a:rPr lang="es-CL" sz="2300" dirty="0" smtClean="0">
                <a:solidFill>
                  <a:schemeClr val="bg1"/>
                </a:solidFill>
              </a:rPr>
              <a:t>Entre los muchos antecedentes existentes, cabe mencionar: </a:t>
            </a:r>
          </a:p>
          <a:p>
            <a:pPr algn="just"/>
            <a:endParaRPr lang="es-CL" sz="2300" dirty="0" smtClean="0">
              <a:solidFill>
                <a:schemeClr val="bg1"/>
              </a:solidFill>
            </a:endParaRPr>
          </a:p>
          <a:p>
            <a:pPr algn="just">
              <a:lnSpc>
                <a:spcPct val="150000"/>
              </a:lnSpc>
            </a:pPr>
            <a:r>
              <a:rPr lang="es-CL" sz="2300" b="1" dirty="0" smtClean="0">
                <a:solidFill>
                  <a:schemeClr val="bg1"/>
                </a:solidFill>
              </a:rPr>
              <a:t>Pacto Internacional de Derechos Civiles y Políticos.</a:t>
            </a:r>
          </a:p>
          <a:p>
            <a:pPr algn="just">
              <a:lnSpc>
                <a:spcPct val="150000"/>
              </a:lnSpc>
            </a:pPr>
            <a:r>
              <a:rPr lang="es-CL" sz="2300" b="1" dirty="0" smtClean="0">
                <a:solidFill>
                  <a:schemeClr val="bg1"/>
                </a:solidFill>
              </a:rPr>
              <a:t>Convención Americana </a:t>
            </a:r>
            <a:r>
              <a:rPr lang="es-CL" sz="2300" dirty="0" smtClean="0">
                <a:solidFill>
                  <a:schemeClr val="bg1"/>
                </a:solidFill>
              </a:rPr>
              <a:t>sobre DD.HH.</a:t>
            </a:r>
            <a:endParaRPr lang="es-CL" sz="2300" b="1" dirty="0" smtClean="0">
              <a:solidFill>
                <a:schemeClr val="bg1"/>
              </a:solidFill>
            </a:endParaRPr>
          </a:p>
          <a:p>
            <a:pPr algn="just">
              <a:lnSpc>
                <a:spcPct val="150000"/>
              </a:lnSpc>
            </a:pPr>
            <a:r>
              <a:rPr lang="es-CL" sz="2300" b="1" dirty="0" smtClean="0">
                <a:solidFill>
                  <a:schemeClr val="bg1"/>
                </a:solidFill>
              </a:rPr>
              <a:t>Otras Convenciones (tratados) internacionales.</a:t>
            </a:r>
            <a:endParaRPr lang="es-CL" sz="2300" dirty="0" smtClean="0">
              <a:solidFill>
                <a:schemeClr val="bg1"/>
              </a:solidFill>
            </a:endParaRPr>
          </a:p>
          <a:p>
            <a:pPr algn="just">
              <a:lnSpc>
                <a:spcPct val="150000"/>
              </a:lnSpc>
            </a:pPr>
            <a:r>
              <a:rPr lang="es-CL" sz="2300" b="1" dirty="0" smtClean="0">
                <a:solidFill>
                  <a:schemeClr val="bg1"/>
                </a:solidFill>
              </a:rPr>
              <a:t>Costumbres internacionales </a:t>
            </a:r>
            <a:r>
              <a:rPr lang="es-CL" sz="2300" dirty="0" smtClean="0">
                <a:solidFill>
                  <a:schemeClr val="bg1"/>
                </a:solidFill>
              </a:rPr>
              <a:t>como prueba de una práctica sobre DD.HH.</a:t>
            </a:r>
          </a:p>
          <a:p>
            <a:pPr algn="just">
              <a:lnSpc>
                <a:spcPct val="150000"/>
              </a:lnSpc>
            </a:pPr>
            <a:r>
              <a:rPr lang="es-CL" sz="2300" b="1" dirty="0" smtClean="0">
                <a:solidFill>
                  <a:schemeClr val="bg1"/>
                </a:solidFill>
              </a:rPr>
              <a:t>Principios generales de derecho</a:t>
            </a:r>
            <a:r>
              <a:rPr lang="es-CL" sz="2300" dirty="0" smtClean="0">
                <a:solidFill>
                  <a:schemeClr val="bg1"/>
                </a:solidFill>
              </a:rPr>
              <a:t>. </a:t>
            </a:r>
          </a:p>
          <a:p>
            <a:pPr algn="just">
              <a:lnSpc>
                <a:spcPct val="150000"/>
              </a:lnSpc>
            </a:pPr>
            <a:r>
              <a:rPr lang="es-CL" sz="2300" b="1" dirty="0" smtClean="0">
                <a:solidFill>
                  <a:schemeClr val="bg1"/>
                </a:solidFill>
              </a:rPr>
              <a:t>Decisiones judiciales.</a:t>
            </a:r>
          </a:p>
        </p:txBody>
      </p:sp>
    </p:spTree>
    <p:extLst>
      <p:ext uri="{BB962C8B-B14F-4D97-AF65-F5344CB8AC3E}">
        <p14:creationId xmlns:p14="http://schemas.microsoft.com/office/powerpoint/2010/main" val="8075005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100848"/>
            <a:ext cx="3835665"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pic>
        <p:nvPicPr>
          <p:cNvPr id="4" name="Imagen 3"/>
          <p:cNvPicPr>
            <a:picLocks noChangeAspect="1"/>
          </p:cNvPicPr>
          <p:nvPr/>
        </p:nvPicPr>
        <p:blipFill>
          <a:blip r:embed="rId2"/>
          <a:stretch>
            <a:fillRect/>
          </a:stretch>
        </p:blipFill>
        <p:spPr>
          <a:xfrm>
            <a:off x="287017" y="1124744"/>
            <a:ext cx="8677472" cy="5544344"/>
          </a:xfrm>
          <a:prstGeom prst="rect">
            <a:avLst/>
          </a:prstGeom>
        </p:spPr>
      </p:pic>
      <p:pic>
        <p:nvPicPr>
          <p:cNvPr id="2" name="Imagen 1"/>
          <p:cNvPicPr>
            <a:picLocks noChangeAspect="1"/>
          </p:cNvPicPr>
          <p:nvPr/>
        </p:nvPicPr>
        <p:blipFill>
          <a:blip r:embed="rId3"/>
          <a:stretch>
            <a:fillRect/>
          </a:stretch>
        </p:blipFill>
        <p:spPr>
          <a:xfrm>
            <a:off x="98425" y="1412776"/>
            <a:ext cx="1788071" cy="846981"/>
          </a:xfrm>
          <a:prstGeom prst="rect">
            <a:avLst/>
          </a:prstGeom>
        </p:spPr>
      </p:pic>
      <p:sp>
        <p:nvSpPr>
          <p:cNvPr id="5" name="CuadroTexto 4"/>
          <p:cNvSpPr txBox="1"/>
          <p:nvPr/>
        </p:nvSpPr>
        <p:spPr>
          <a:xfrm>
            <a:off x="69850" y="2279429"/>
            <a:ext cx="1405806" cy="1754326"/>
          </a:xfrm>
          <a:prstGeom prst="rect">
            <a:avLst/>
          </a:prstGeom>
          <a:noFill/>
        </p:spPr>
        <p:txBody>
          <a:bodyPr wrap="square" rtlCol="0">
            <a:spAutoFit/>
          </a:bodyPr>
          <a:lstStyle/>
          <a:p>
            <a:r>
              <a:rPr lang="es-CL" dirty="0" smtClean="0">
                <a:solidFill>
                  <a:schemeClr val="bg1"/>
                </a:solidFill>
              </a:rPr>
              <a:t>La CPI no es parte de la estructura de las NNUU pero se relaciona.</a:t>
            </a:r>
            <a:endParaRPr lang="es-CL" dirty="0">
              <a:solidFill>
                <a:schemeClr val="bg1"/>
              </a:solidFill>
            </a:endParaRPr>
          </a:p>
        </p:txBody>
      </p:sp>
      <p:sp>
        <p:nvSpPr>
          <p:cNvPr id="6" name="Rectángulo redondeado 5"/>
          <p:cNvSpPr/>
          <p:nvPr/>
        </p:nvSpPr>
        <p:spPr>
          <a:xfrm>
            <a:off x="0" y="1412776"/>
            <a:ext cx="1886496" cy="262097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sp>
        <p:nvSpPr>
          <p:cNvPr id="7" name="Elipse 6"/>
          <p:cNvSpPr/>
          <p:nvPr/>
        </p:nvSpPr>
        <p:spPr>
          <a:xfrm>
            <a:off x="4572000" y="5517232"/>
            <a:ext cx="2376264" cy="11518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07436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45"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anim calcmode="lin" valueType="num">
                                      <p:cBhvr>
                                        <p:cTn id="12" dur="2000" fill="hold"/>
                                        <p:tgtEl>
                                          <p:spTgt spid="6"/>
                                        </p:tgtEl>
                                        <p:attrNameLst>
                                          <p:attrName>ppt_w</p:attrName>
                                        </p:attrNameLst>
                                      </p:cBhvr>
                                      <p:tavLst>
                                        <p:tav tm="0" fmla="#ppt_w*sin(2.5*pi*$)">
                                          <p:val>
                                            <p:fltVal val="0"/>
                                          </p:val>
                                        </p:tav>
                                        <p:tav tm="100000">
                                          <p:val>
                                            <p:fltVal val="1"/>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360890" y="1062106"/>
            <a:ext cx="3835665"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5" name="CuadroTexto 4"/>
          <p:cNvSpPr txBox="1"/>
          <p:nvPr/>
        </p:nvSpPr>
        <p:spPr>
          <a:xfrm>
            <a:off x="323528" y="5622882"/>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smtClean="0">
                <a:solidFill>
                  <a:schemeClr val="bg1"/>
                </a:solidFill>
              </a:rPr>
              <a:t>Tratados americanos</a:t>
            </a:r>
          </a:p>
          <a:p>
            <a:pPr algn="ctr"/>
            <a:r>
              <a:rPr lang="es-ES" sz="2000" dirty="0" smtClean="0">
                <a:solidFill>
                  <a:schemeClr val="bg1"/>
                </a:solidFill>
              </a:rPr>
              <a:t>y órganos de supervisión</a:t>
            </a:r>
            <a:endParaRPr lang="en-US" sz="2000" dirty="0">
              <a:solidFill>
                <a:schemeClr val="bg1"/>
              </a:solidFill>
            </a:endParaRPr>
          </a:p>
        </p:txBody>
      </p:sp>
      <p:sp>
        <p:nvSpPr>
          <p:cNvPr id="13" name="CuadroTexto 12"/>
          <p:cNvSpPr txBox="1"/>
          <p:nvPr/>
        </p:nvSpPr>
        <p:spPr>
          <a:xfrm>
            <a:off x="251520" y="1700808"/>
            <a:ext cx="2761205" cy="707886"/>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algn="ctr"/>
            <a:r>
              <a:rPr lang="es-ES" sz="2000" dirty="0" smtClean="0">
                <a:solidFill>
                  <a:schemeClr val="bg1"/>
                </a:solidFill>
              </a:rPr>
              <a:t>Tratados internacionales</a:t>
            </a:r>
          </a:p>
          <a:p>
            <a:pPr algn="ctr"/>
            <a:r>
              <a:rPr lang="es-ES" sz="2000" dirty="0" smtClean="0">
                <a:solidFill>
                  <a:schemeClr val="bg1"/>
                </a:solidFill>
              </a:rPr>
              <a:t>y órganos de supervisión</a:t>
            </a:r>
            <a:endParaRPr lang="en-US" sz="2000" dirty="0">
              <a:solidFill>
                <a:schemeClr val="bg1"/>
              </a:solidFill>
            </a:endParaRPr>
          </a:p>
        </p:txBody>
      </p:sp>
      <p:sp>
        <p:nvSpPr>
          <p:cNvPr id="6" name="Flecha derecha 5"/>
          <p:cNvSpPr/>
          <p:nvPr/>
        </p:nvSpPr>
        <p:spPr>
          <a:xfrm rot="20504848">
            <a:off x="3113408" y="4973634"/>
            <a:ext cx="1008112"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p:cNvPicPr>
            <a:picLocks noChangeAspect="1"/>
          </p:cNvPicPr>
          <p:nvPr/>
        </p:nvPicPr>
        <p:blipFill>
          <a:blip r:embed="rId2"/>
          <a:stretch>
            <a:fillRect/>
          </a:stretch>
        </p:blipFill>
        <p:spPr>
          <a:xfrm rot="2683052">
            <a:off x="3139342" y="2145945"/>
            <a:ext cx="1036410" cy="652310"/>
          </a:xfrm>
          <a:prstGeom prst="rect">
            <a:avLst/>
          </a:prstGeom>
        </p:spPr>
      </p:pic>
      <p:sp>
        <p:nvSpPr>
          <p:cNvPr id="11" name="Elipse 10"/>
          <p:cNvSpPr/>
          <p:nvPr/>
        </p:nvSpPr>
        <p:spPr>
          <a:xfrm>
            <a:off x="4355976" y="1820833"/>
            <a:ext cx="2304256" cy="162606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Universal de protección  DD.HH.</a:t>
            </a:r>
            <a:endParaRPr lang="en-US" dirty="0"/>
          </a:p>
        </p:txBody>
      </p:sp>
      <p:sp>
        <p:nvSpPr>
          <p:cNvPr id="18" name="Elipse 17"/>
          <p:cNvSpPr/>
          <p:nvPr/>
        </p:nvSpPr>
        <p:spPr>
          <a:xfrm>
            <a:off x="4355976" y="4015410"/>
            <a:ext cx="2304256" cy="178985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Interamericano de protección  DD.HH.</a:t>
            </a:r>
            <a:endParaRPr lang="en-US" dirty="0"/>
          </a:p>
        </p:txBody>
      </p:sp>
      <p:sp>
        <p:nvSpPr>
          <p:cNvPr id="15" name="Flecha derecha 14"/>
          <p:cNvSpPr/>
          <p:nvPr/>
        </p:nvSpPr>
        <p:spPr>
          <a:xfrm>
            <a:off x="5875481" y="3446894"/>
            <a:ext cx="978320" cy="56851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ángulo redondeado 18"/>
          <p:cNvSpPr/>
          <p:nvPr/>
        </p:nvSpPr>
        <p:spPr>
          <a:xfrm>
            <a:off x="6883123" y="2182738"/>
            <a:ext cx="2038679" cy="36225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Sistema Nacional de Protección de DD.HH.</a:t>
            </a:r>
          </a:p>
          <a:p>
            <a:pPr algn="ctr"/>
            <a:endParaRPr lang="es-ES" dirty="0"/>
          </a:p>
          <a:p>
            <a:pPr marL="285750" indent="-285750">
              <a:buFont typeface="Arial" panose="020B0604020202020204" pitchFamily="34" charset="0"/>
              <a:buChar char="•"/>
            </a:pPr>
            <a:r>
              <a:rPr lang="es-ES" dirty="0" smtClean="0"/>
              <a:t>Fiscalía</a:t>
            </a:r>
          </a:p>
          <a:p>
            <a:pPr marL="285750" indent="-285750">
              <a:buFont typeface="Arial" panose="020B0604020202020204" pitchFamily="34" charset="0"/>
              <a:buChar char="•"/>
            </a:pPr>
            <a:r>
              <a:rPr lang="es-ES" dirty="0" smtClean="0"/>
              <a:t>Tribunales </a:t>
            </a:r>
          </a:p>
          <a:p>
            <a:pPr marL="285750" indent="-285750">
              <a:buFont typeface="Arial" panose="020B0604020202020204" pitchFamily="34" charset="0"/>
              <a:buChar char="•"/>
            </a:pPr>
            <a:r>
              <a:rPr lang="es-ES" dirty="0" smtClean="0"/>
              <a:t>INDH</a:t>
            </a:r>
          </a:p>
          <a:p>
            <a:pPr marL="285750" indent="-285750">
              <a:buFont typeface="Arial" panose="020B0604020202020204" pitchFamily="34" charset="0"/>
              <a:buChar char="•"/>
            </a:pPr>
            <a:r>
              <a:rPr lang="es-ES" dirty="0" smtClean="0"/>
              <a:t>Defensoría de la Niñez.</a:t>
            </a:r>
          </a:p>
          <a:p>
            <a:pPr marL="285750" indent="-285750">
              <a:buFont typeface="Arial" panose="020B0604020202020204" pitchFamily="34" charset="0"/>
              <a:buChar char="•"/>
            </a:pPr>
            <a:r>
              <a:rPr lang="es-ES" dirty="0" err="1" smtClean="0"/>
              <a:t>Minist</a:t>
            </a:r>
            <a:r>
              <a:rPr lang="es-ES" dirty="0" smtClean="0"/>
              <a:t>. Justicia</a:t>
            </a:r>
          </a:p>
          <a:p>
            <a:pPr marL="285750" indent="-285750">
              <a:buFont typeface="Arial" panose="020B0604020202020204" pitchFamily="34" charset="0"/>
              <a:buChar char="•"/>
            </a:pPr>
            <a:r>
              <a:rPr lang="es-ES" dirty="0" smtClean="0"/>
              <a:t>Contraloría</a:t>
            </a:r>
          </a:p>
        </p:txBody>
      </p:sp>
      <p:sp>
        <p:nvSpPr>
          <p:cNvPr id="2" name="Elipse 1"/>
          <p:cNvSpPr/>
          <p:nvPr/>
        </p:nvSpPr>
        <p:spPr>
          <a:xfrm>
            <a:off x="7164288" y="4015410"/>
            <a:ext cx="936104" cy="49371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9256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360890" y="1062106"/>
            <a:ext cx="3835665" cy="400110"/>
          </a:xfrm>
          <a:prstGeom prst="rect">
            <a:avLst/>
          </a:prstGeom>
        </p:spPr>
        <p:txBody>
          <a:bodyPr wrap="none">
            <a:spAutoFit/>
          </a:bodyPr>
          <a:lstStyle/>
          <a:p>
            <a:r>
              <a:rPr lang="es-CL" sz="2000" dirty="0" smtClean="0">
                <a:solidFill>
                  <a:srgbClr val="002060"/>
                </a:solidFill>
              </a:rPr>
              <a:t>B. BASES JURÍDICAS EN LOS DD.HH.</a:t>
            </a:r>
            <a:endParaRPr lang="es-ES_tradnl" sz="2000" dirty="0">
              <a:solidFill>
                <a:schemeClr val="bg2">
                  <a:lumMod val="75000"/>
                </a:schemeClr>
              </a:solidFill>
            </a:endParaRPr>
          </a:p>
        </p:txBody>
      </p:sp>
      <p:sp>
        <p:nvSpPr>
          <p:cNvPr id="4" name="CuadroTexto 3"/>
          <p:cNvSpPr txBox="1"/>
          <p:nvPr/>
        </p:nvSpPr>
        <p:spPr>
          <a:xfrm>
            <a:off x="755576" y="1916832"/>
            <a:ext cx="7344816" cy="267765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800" dirty="0" smtClean="0">
                <a:solidFill>
                  <a:schemeClr val="bg1"/>
                </a:solidFill>
              </a:rPr>
              <a:t>El INDH se creó cumpliendo un tratado que Chile</a:t>
            </a:r>
          </a:p>
          <a:p>
            <a:r>
              <a:rPr lang="es-ES" sz="2800" dirty="0" smtClean="0">
                <a:solidFill>
                  <a:schemeClr val="bg1"/>
                </a:solidFill>
              </a:rPr>
              <a:t>firmó, al igual que otros países del mundo.</a:t>
            </a:r>
          </a:p>
          <a:p>
            <a:endParaRPr lang="es-ES" sz="2800" dirty="0">
              <a:solidFill>
                <a:schemeClr val="bg1"/>
              </a:solidFill>
            </a:endParaRPr>
          </a:p>
          <a:p>
            <a:r>
              <a:rPr lang="es-ES" sz="2800" dirty="0" smtClean="0">
                <a:solidFill>
                  <a:schemeClr val="bg1"/>
                </a:solidFill>
              </a:rPr>
              <a:t>Cada nación debe tener un organismo del estado,  que debe ser autónomo y que se preocupe por el respeto y  preservación de los DD.HH.  </a:t>
            </a:r>
            <a:endParaRPr lang="en-US" sz="2800" dirty="0">
              <a:solidFill>
                <a:schemeClr val="bg1"/>
              </a:solidFill>
            </a:endParaRPr>
          </a:p>
        </p:txBody>
      </p:sp>
      <p:sp>
        <p:nvSpPr>
          <p:cNvPr id="12" name="Rectángulo 11"/>
          <p:cNvSpPr/>
          <p:nvPr/>
        </p:nvSpPr>
        <p:spPr>
          <a:xfrm>
            <a:off x="2555776" y="5541246"/>
            <a:ext cx="3915367" cy="461665"/>
          </a:xfrm>
          <a:prstGeom prst="rect">
            <a:avLst/>
          </a:prstGeom>
        </p:spPr>
        <p:txBody>
          <a:bodyPr wrap="none">
            <a:spAutoFit/>
          </a:bodyPr>
          <a:lstStyle/>
          <a:p>
            <a:r>
              <a:rPr lang="en-US" sz="2400" dirty="0">
                <a:solidFill>
                  <a:schemeClr val="bg1"/>
                </a:solidFill>
              </a:rPr>
              <a:t>https://youtu.be/z5IZ_nBFr9E</a:t>
            </a:r>
          </a:p>
        </p:txBody>
      </p:sp>
      <p:sp>
        <p:nvSpPr>
          <p:cNvPr id="14" name="CuadroTexto 13"/>
          <p:cNvSpPr txBox="1"/>
          <p:nvPr/>
        </p:nvSpPr>
        <p:spPr>
          <a:xfrm>
            <a:off x="7631832" y="5541246"/>
            <a:ext cx="643125" cy="400110"/>
          </a:xfrm>
          <a:prstGeom prst="rect">
            <a:avLst/>
          </a:prstGeom>
          <a:noFill/>
        </p:spPr>
        <p:txBody>
          <a:bodyPr wrap="none" rtlCol="0">
            <a:spAutoFit/>
          </a:bodyPr>
          <a:lstStyle/>
          <a:p>
            <a:r>
              <a:rPr lang="es-ES" sz="2000" dirty="0" smtClean="0">
                <a:solidFill>
                  <a:schemeClr val="bg1"/>
                </a:solidFill>
              </a:rPr>
              <a:t>4:07</a:t>
            </a:r>
            <a:endParaRPr lang="en-US" sz="2000" dirty="0">
              <a:solidFill>
                <a:schemeClr val="bg1"/>
              </a:solidFill>
            </a:endParaRPr>
          </a:p>
        </p:txBody>
      </p:sp>
    </p:spTree>
    <p:extLst>
      <p:ext uri="{BB962C8B-B14F-4D97-AF65-F5344CB8AC3E}">
        <p14:creationId xmlns:p14="http://schemas.microsoft.com/office/powerpoint/2010/main" val="26154013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37</a:t>
            </a:fld>
            <a:endParaRPr lang="es-ES" dirty="0">
              <a:solidFill>
                <a:srgbClr val="002060"/>
              </a:solidFill>
            </a:endParaRPr>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251520" y="1260043"/>
            <a:ext cx="3998215" cy="4093428"/>
          </a:xfrm>
          <a:prstGeom prst="rect">
            <a:avLst/>
          </a:prstGeom>
          <a:solidFill>
            <a:schemeClr val="tx1"/>
          </a:solidFill>
        </p:spPr>
        <p:txBody>
          <a:bodyPr wrap="square">
            <a:spAutoFit/>
          </a:bodyPr>
          <a:lstStyle/>
          <a:p>
            <a:r>
              <a:rPr lang="es-CL" sz="2000" dirty="0" smtClean="0">
                <a:solidFill>
                  <a:schemeClr val="bg1"/>
                </a:solidFill>
              </a:rPr>
              <a:t>Declaración Universal de los DDHH</a:t>
            </a:r>
          </a:p>
          <a:p>
            <a:r>
              <a:rPr lang="es-CL" sz="2000" dirty="0" smtClean="0">
                <a:solidFill>
                  <a:schemeClr val="bg1"/>
                </a:solidFill>
              </a:rPr>
              <a:t>Tratados:</a:t>
            </a:r>
          </a:p>
          <a:p>
            <a:pPr marL="342900" indent="-342900">
              <a:buFont typeface="Arial" panose="020B0604020202020204" pitchFamily="34" charset="0"/>
              <a:buChar char="•"/>
            </a:pPr>
            <a:r>
              <a:rPr lang="es-CL" sz="2000" dirty="0" smtClean="0">
                <a:solidFill>
                  <a:schemeClr val="bg1"/>
                </a:solidFill>
              </a:rPr>
              <a:t>Eliminación de toda discriminación racial. 1971</a:t>
            </a:r>
          </a:p>
          <a:p>
            <a:pPr marL="342900" indent="-342900">
              <a:buFont typeface="Arial" panose="020B0604020202020204" pitchFamily="34" charset="0"/>
              <a:buChar char="•"/>
            </a:pPr>
            <a:r>
              <a:rPr lang="es-CL" sz="2000" dirty="0" smtClean="0">
                <a:solidFill>
                  <a:schemeClr val="bg1"/>
                </a:solidFill>
              </a:rPr>
              <a:t>Derechos Civiles. 1972</a:t>
            </a:r>
          </a:p>
          <a:p>
            <a:pPr marL="342900" indent="-342900">
              <a:buFont typeface="Arial" panose="020B0604020202020204" pitchFamily="34" charset="0"/>
              <a:buChar char="•"/>
            </a:pPr>
            <a:r>
              <a:rPr lang="es-CL" sz="2000" dirty="0" smtClean="0">
                <a:solidFill>
                  <a:schemeClr val="bg1"/>
                </a:solidFill>
              </a:rPr>
              <a:t>DESC. 1972</a:t>
            </a:r>
          </a:p>
          <a:p>
            <a:pPr marL="342900" indent="-342900">
              <a:buFont typeface="Arial" panose="020B0604020202020204" pitchFamily="34" charset="0"/>
              <a:buChar char="•"/>
            </a:pPr>
            <a:r>
              <a:rPr lang="es-CL" sz="2000" dirty="0" smtClean="0">
                <a:solidFill>
                  <a:schemeClr val="bg1"/>
                </a:solidFill>
              </a:rPr>
              <a:t>Contra discriminación hacia la mujer. 1989</a:t>
            </a:r>
          </a:p>
          <a:p>
            <a:pPr marL="342900" indent="-342900">
              <a:buFont typeface="Arial" panose="020B0604020202020204" pitchFamily="34" charset="0"/>
              <a:buChar char="•"/>
            </a:pPr>
            <a:r>
              <a:rPr lang="es-CL" sz="2000" dirty="0" smtClean="0">
                <a:solidFill>
                  <a:schemeClr val="bg1"/>
                </a:solidFill>
              </a:rPr>
              <a:t>Contra la tortura. 1988</a:t>
            </a:r>
          </a:p>
          <a:p>
            <a:pPr marL="342900" indent="-342900">
              <a:buFont typeface="Arial" panose="020B0604020202020204" pitchFamily="34" charset="0"/>
              <a:buChar char="•"/>
            </a:pPr>
            <a:r>
              <a:rPr lang="es-CL" sz="2000" dirty="0" smtClean="0">
                <a:solidFill>
                  <a:schemeClr val="bg1"/>
                </a:solidFill>
              </a:rPr>
              <a:t>Derechos del niño. 1990.</a:t>
            </a:r>
          </a:p>
          <a:p>
            <a:pPr marL="342900" indent="-342900">
              <a:buFont typeface="Arial" panose="020B0604020202020204" pitchFamily="34" charset="0"/>
              <a:buChar char="•"/>
            </a:pPr>
            <a:r>
              <a:rPr lang="es-CL" sz="2000" dirty="0" smtClean="0">
                <a:solidFill>
                  <a:schemeClr val="bg1"/>
                </a:solidFill>
              </a:rPr>
              <a:t>Trabajadores migrantes. 2005</a:t>
            </a:r>
          </a:p>
          <a:p>
            <a:pPr marL="342900" indent="-342900">
              <a:buFont typeface="Arial" panose="020B0604020202020204" pitchFamily="34" charset="0"/>
              <a:buChar char="•"/>
            </a:pPr>
            <a:r>
              <a:rPr lang="es-CL" sz="2000" dirty="0" smtClean="0">
                <a:solidFill>
                  <a:schemeClr val="bg1"/>
                </a:solidFill>
              </a:rPr>
              <a:t>Desaparecidos. 2009</a:t>
            </a:r>
          </a:p>
          <a:p>
            <a:pPr marL="342900" indent="-342900">
              <a:buFont typeface="Arial" panose="020B0604020202020204" pitchFamily="34" charset="0"/>
              <a:buChar char="•"/>
            </a:pPr>
            <a:r>
              <a:rPr lang="es-CL" sz="2000" dirty="0" smtClean="0">
                <a:solidFill>
                  <a:schemeClr val="bg1"/>
                </a:solidFill>
              </a:rPr>
              <a:t>Discapacitados. 2008.</a:t>
            </a:r>
            <a:endParaRPr lang="es-CL" sz="2000" dirty="0">
              <a:solidFill>
                <a:schemeClr val="bg1"/>
              </a:solidFill>
            </a:endParaRPr>
          </a:p>
        </p:txBody>
      </p:sp>
      <p:sp>
        <p:nvSpPr>
          <p:cNvPr id="6" name="CuadroTexto 5"/>
          <p:cNvSpPr txBox="1"/>
          <p:nvPr/>
        </p:nvSpPr>
        <p:spPr>
          <a:xfrm>
            <a:off x="655613" y="113679"/>
            <a:ext cx="8002587" cy="523220"/>
          </a:xfrm>
          <a:prstGeom prst="rect">
            <a:avLst/>
          </a:prstGeom>
          <a:solidFill>
            <a:schemeClr val="tx1">
              <a:lumMod val="85000"/>
            </a:schemeClr>
          </a:solidFill>
        </p:spPr>
        <p:txBody>
          <a:bodyPr wrap="square" rtlCol="0">
            <a:spAutoFit/>
          </a:bodyPr>
          <a:lstStyle/>
          <a:p>
            <a:r>
              <a:rPr lang="es-CL" sz="2800" dirty="0" smtClean="0">
                <a:solidFill>
                  <a:schemeClr val="bg1"/>
                </a:solidFill>
              </a:rPr>
              <a:t>¿Cómo se articulan los Derechos Humanos en Chile?</a:t>
            </a:r>
            <a:endParaRPr lang="es-CL" sz="2800" dirty="0">
              <a:solidFill>
                <a:schemeClr val="bg1"/>
              </a:solidFill>
            </a:endParaRPr>
          </a:p>
        </p:txBody>
      </p:sp>
      <p:sp>
        <p:nvSpPr>
          <p:cNvPr id="7" name="CuadroTexto 6"/>
          <p:cNvSpPr txBox="1"/>
          <p:nvPr/>
        </p:nvSpPr>
        <p:spPr>
          <a:xfrm>
            <a:off x="320305" y="722097"/>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SUDH (ONU)</a:t>
            </a:r>
            <a:endParaRPr lang="es-CL" sz="2400" dirty="0">
              <a:solidFill>
                <a:schemeClr val="bg1"/>
              </a:solidFill>
            </a:endParaRPr>
          </a:p>
        </p:txBody>
      </p:sp>
      <p:sp>
        <p:nvSpPr>
          <p:cNvPr id="11" name="CuadroTexto 10"/>
          <p:cNvSpPr txBox="1"/>
          <p:nvPr/>
        </p:nvSpPr>
        <p:spPr>
          <a:xfrm>
            <a:off x="4932040" y="737893"/>
            <a:ext cx="2261803" cy="461665"/>
          </a:xfrm>
          <a:prstGeom prst="rect">
            <a:avLst/>
          </a:prstGeom>
          <a:solidFill>
            <a:schemeClr val="tx1"/>
          </a:solidFill>
          <a:ln w="28575">
            <a:solidFill>
              <a:schemeClr val="bg1"/>
            </a:solidFill>
          </a:ln>
        </p:spPr>
        <p:txBody>
          <a:bodyPr wrap="square" rtlCol="0">
            <a:spAutoFit/>
          </a:bodyPr>
          <a:lstStyle/>
          <a:p>
            <a:r>
              <a:rPr lang="es-CL" sz="2400" dirty="0" smtClean="0">
                <a:solidFill>
                  <a:schemeClr val="bg1"/>
                </a:solidFill>
              </a:rPr>
              <a:t>SIADH (OEA)</a:t>
            </a:r>
            <a:endParaRPr lang="es-CL" sz="2400" dirty="0">
              <a:solidFill>
                <a:schemeClr val="bg1"/>
              </a:solidFill>
            </a:endParaRPr>
          </a:p>
        </p:txBody>
      </p:sp>
      <p:sp>
        <p:nvSpPr>
          <p:cNvPr id="13" name="Rectángulo 12"/>
          <p:cNvSpPr/>
          <p:nvPr/>
        </p:nvSpPr>
        <p:spPr>
          <a:xfrm>
            <a:off x="4776576" y="1268760"/>
            <a:ext cx="3998215" cy="4093428"/>
          </a:xfrm>
          <a:prstGeom prst="rect">
            <a:avLst/>
          </a:prstGeom>
          <a:solidFill>
            <a:schemeClr val="tx1"/>
          </a:solidFill>
        </p:spPr>
        <p:txBody>
          <a:bodyPr wrap="square">
            <a:spAutoFit/>
          </a:bodyPr>
          <a:lstStyle/>
          <a:p>
            <a:r>
              <a:rPr lang="es-CL" sz="2000" dirty="0" smtClean="0">
                <a:solidFill>
                  <a:schemeClr val="bg1"/>
                </a:solidFill>
              </a:rPr>
              <a:t>Convención Americana de los DDHH</a:t>
            </a:r>
          </a:p>
          <a:p>
            <a:r>
              <a:rPr lang="es-CL" sz="2000" dirty="0" smtClean="0">
                <a:solidFill>
                  <a:schemeClr val="bg1"/>
                </a:solidFill>
              </a:rPr>
              <a:t>Convenciones:</a:t>
            </a:r>
          </a:p>
          <a:p>
            <a:pPr marL="342900" indent="-342900">
              <a:buFont typeface="Arial" panose="020B0604020202020204" pitchFamily="34" charset="0"/>
              <a:buChar char="•"/>
            </a:pPr>
            <a:r>
              <a:rPr lang="es-CL" sz="2000" dirty="0" smtClean="0">
                <a:solidFill>
                  <a:schemeClr val="bg1"/>
                </a:solidFill>
              </a:rPr>
              <a:t>Contra la tortura. 1971</a:t>
            </a:r>
          </a:p>
          <a:p>
            <a:pPr marL="342900" indent="-342900">
              <a:buFont typeface="Arial" panose="020B0604020202020204" pitchFamily="34" charset="0"/>
              <a:buChar char="•"/>
            </a:pPr>
            <a:r>
              <a:rPr lang="es-CL" sz="2000" dirty="0" smtClean="0">
                <a:solidFill>
                  <a:schemeClr val="bg1"/>
                </a:solidFill>
              </a:rPr>
              <a:t>Erradicar la violencia contra la mujer. 1996</a:t>
            </a:r>
          </a:p>
          <a:p>
            <a:pPr marL="342900" indent="-342900">
              <a:buFont typeface="Arial" panose="020B0604020202020204" pitchFamily="34" charset="0"/>
              <a:buChar char="•"/>
            </a:pPr>
            <a:r>
              <a:rPr lang="es-CL" sz="2000" dirty="0" smtClean="0">
                <a:solidFill>
                  <a:schemeClr val="bg1"/>
                </a:solidFill>
              </a:rPr>
              <a:t>Desaparición forzada de personas. 2010</a:t>
            </a:r>
          </a:p>
          <a:p>
            <a:pPr marL="342900" indent="-342900">
              <a:buFont typeface="Arial" panose="020B0604020202020204" pitchFamily="34" charset="0"/>
              <a:buChar char="•"/>
            </a:pPr>
            <a:r>
              <a:rPr lang="es-CL" sz="2000" dirty="0" smtClean="0">
                <a:solidFill>
                  <a:schemeClr val="bg1"/>
                </a:solidFill>
              </a:rPr>
              <a:t>Contra discriminación por discapacidad. 1999</a:t>
            </a:r>
          </a:p>
          <a:p>
            <a:pPr marL="342900" indent="-342900">
              <a:buFont typeface="Arial" panose="020B0604020202020204" pitchFamily="34" charset="0"/>
              <a:buChar char="•"/>
            </a:pPr>
            <a:r>
              <a:rPr lang="es-CL" sz="2000" dirty="0" smtClean="0">
                <a:solidFill>
                  <a:schemeClr val="bg1"/>
                </a:solidFill>
              </a:rPr>
              <a:t>Derechos de las personas mayores. 2017</a:t>
            </a:r>
          </a:p>
          <a:p>
            <a:endParaRPr lang="es-CL" sz="2000" dirty="0">
              <a:solidFill>
                <a:schemeClr val="bg1"/>
              </a:solidFill>
            </a:endParaRPr>
          </a:p>
          <a:p>
            <a:endParaRPr lang="es-CL" sz="2000" dirty="0">
              <a:solidFill>
                <a:schemeClr val="bg1"/>
              </a:solidFill>
            </a:endParaRPr>
          </a:p>
        </p:txBody>
      </p:sp>
      <p:sp>
        <p:nvSpPr>
          <p:cNvPr id="3" name="Rectángulo 2"/>
          <p:cNvSpPr/>
          <p:nvPr/>
        </p:nvSpPr>
        <p:spPr>
          <a:xfrm>
            <a:off x="2702548" y="5517232"/>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a:solidFill>
                  <a:schemeClr val="bg1"/>
                </a:solidFill>
              </a:rPr>
              <a:t>Constitución Política del Estado de Chile. Artículo 5.2</a:t>
            </a:r>
            <a:endParaRPr lang="en-US" dirty="0">
              <a:solidFill>
                <a:schemeClr val="bg1"/>
              </a:solidFill>
            </a:endParaRPr>
          </a:p>
        </p:txBody>
      </p:sp>
      <p:sp>
        <p:nvSpPr>
          <p:cNvPr id="4" name="CuadroTexto 3"/>
          <p:cNvSpPr txBox="1"/>
          <p:nvPr/>
        </p:nvSpPr>
        <p:spPr>
          <a:xfrm>
            <a:off x="179512" y="6080909"/>
            <a:ext cx="1271695" cy="646331"/>
          </a:xfrm>
          <a:prstGeom prst="rect">
            <a:avLst/>
          </a:prstGeom>
          <a:solidFill>
            <a:schemeClr val="tx1"/>
          </a:solidFill>
        </p:spPr>
        <p:txBody>
          <a:bodyPr wrap="none" rtlCol="0">
            <a:spAutoFit/>
          </a:bodyPr>
          <a:lstStyle/>
          <a:p>
            <a:pPr algn="ctr"/>
            <a:r>
              <a:rPr lang="es-ES" dirty="0" smtClean="0">
                <a:solidFill>
                  <a:schemeClr val="bg1"/>
                </a:solidFill>
              </a:rPr>
              <a:t>Fallos de la </a:t>
            </a:r>
          </a:p>
          <a:p>
            <a:pPr algn="ctr"/>
            <a:r>
              <a:rPr lang="es-ES" dirty="0" smtClean="0">
                <a:solidFill>
                  <a:schemeClr val="bg1"/>
                </a:solidFill>
              </a:rPr>
              <a:t>CIDH</a:t>
            </a:r>
            <a:endParaRPr lang="en-US" dirty="0">
              <a:solidFill>
                <a:schemeClr val="bg1"/>
              </a:solidFill>
            </a:endParaRPr>
          </a:p>
        </p:txBody>
      </p:sp>
      <p:sp>
        <p:nvSpPr>
          <p:cNvPr id="17" name="CuadroTexto 16"/>
          <p:cNvSpPr txBox="1"/>
          <p:nvPr/>
        </p:nvSpPr>
        <p:spPr>
          <a:xfrm>
            <a:off x="7354533" y="5750790"/>
            <a:ext cx="1258871" cy="923330"/>
          </a:xfrm>
          <a:prstGeom prst="rect">
            <a:avLst/>
          </a:prstGeom>
          <a:solidFill>
            <a:schemeClr val="tx1"/>
          </a:solidFill>
        </p:spPr>
        <p:txBody>
          <a:bodyPr wrap="none" rtlCol="0">
            <a:spAutoFit/>
          </a:bodyPr>
          <a:lstStyle/>
          <a:p>
            <a:r>
              <a:rPr lang="es-ES" b="1" dirty="0" smtClean="0">
                <a:solidFill>
                  <a:srgbClr val="FF0000"/>
                </a:solidFill>
              </a:rPr>
              <a:t>E</a:t>
            </a:r>
            <a:r>
              <a:rPr lang="es-ES" dirty="0" smtClean="0">
                <a:solidFill>
                  <a:schemeClr val="bg1"/>
                </a:solidFill>
              </a:rPr>
              <a:t>xámenes</a:t>
            </a:r>
          </a:p>
          <a:p>
            <a:r>
              <a:rPr lang="es-ES" b="1" dirty="0" smtClean="0">
                <a:solidFill>
                  <a:srgbClr val="FF0000"/>
                </a:solidFill>
              </a:rPr>
              <a:t>P</a:t>
            </a:r>
            <a:r>
              <a:rPr lang="es-ES" dirty="0" smtClean="0">
                <a:solidFill>
                  <a:schemeClr val="bg1"/>
                </a:solidFill>
              </a:rPr>
              <a:t>eriódicos</a:t>
            </a:r>
          </a:p>
          <a:p>
            <a:r>
              <a:rPr lang="es-ES" b="1" dirty="0" smtClean="0">
                <a:solidFill>
                  <a:srgbClr val="FF0000"/>
                </a:solidFill>
              </a:rPr>
              <a:t>U</a:t>
            </a:r>
            <a:r>
              <a:rPr lang="es-ES" dirty="0" smtClean="0">
                <a:solidFill>
                  <a:schemeClr val="bg1"/>
                </a:solidFill>
              </a:rPr>
              <a:t>niversales</a:t>
            </a:r>
          </a:p>
        </p:txBody>
      </p:sp>
      <p:cxnSp>
        <p:nvCxnSpPr>
          <p:cNvPr id="18" name="Conector recto de flecha 17"/>
          <p:cNvCxnSpPr/>
          <p:nvPr/>
        </p:nvCxnSpPr>
        <p:spPr>
          <a:xfrm>
            <a:off x="1907704" y="5429752"/>
            <a:ext cx="702963" cy="5791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5960532" y="5436529"/>
            <a:ext cx="592667" cy="57662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1547497" y="6347544"/>
            <a:ext cx="93610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flipH="1">
            <a:off x="6038529" y="6299780"/>
            <a:ext cx="1029339"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9" name="Rectángulo 18"/>
          <p:cNvSpPr/>
          <p:nvPr/>
        </p:nvSpPr>
        <p:spPr>
          <a:xfrm>
            <a:off x="2696956" y="6165304"/>
            <a:ext cx="3005633" cy="646331"/>
          </a:xfrm>
          <a:prstGeom prst="rect">
            <a:avLst/>
          </a:prstGeom>
          <a:solidFill>
            <a:schemeClr val="tx1">
              <a:lumMod val="85000"/>
            </a:schemeClr>
          </a:solidFill>
          <a:ln w="28575">
            <a:solidFill>
              <a:schemeClr val="tx1"/>
            </a:solidFill>
          </a:ln>
        </p:spPr>
        <p:txBody>
          <a:bodyPr wrap="square">
            <a:spAutoFit/>
          </a:bodyPr>
          <a:lstStyle/>
          <a:p>
            <a:pPr algn="ctr"/>
            <a:r>
              <a:rPr lang="es-ES" dirty="0" smtClean="0">
                <a:solidFill>
                  <a:schemeClr val="bg1"/>
                </a:solidFill>
              </a:rPr>
              <a:t>Leyes que traen los tratados al ámbito local</a:t>
            </a:r>
            <a:endParaRPr lang="en-US" dirty="0">
              <a:solidFill>
                <a:schemeClr val="bg1"/>
              </a:solidFill>
            </a:endParaRPr>
          </a:p>
        </p:txBody>
      </p:sp>
    </p:spTree>
    <p:extLst>
      <p:ext uri="{BB962C8B-B14F-4D97-AF65-F5344CB8AC3E}">
        <p14:creationId xmlns:p14="http://schemas.microsoft.com/office/powerpoint/2010/main" val="157953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000"/>
                                        <p:tgtEl>
                                          <p:spTgt spid="17"/>
                                        </p:tgtEl>
                                      </p:cBhvr>
                                    </p:animEffect>
                                    <p:anim calcmode="lin" valueType="num">
                                      <p:cBhvr>
                                        <p:cTn id="32" dur="1000" fill="hold"/>
                                        <p:tgtEl>
                                          <p:spTgt spid="17"/>
                                        </p:tgtEl>
                                        <p:attrNameLst>
                                          <p:attrName>ppt_x</p:attrName>
                                        </p:attrNameLst>
                                      </p:cBhvr>
                                      <p:tavLst>
                                        <p:tav tm="0">
                                          <p:val>
                                            <p:strVal val="#ppt_x"/>
                                          </p:val>
                                        </p:tav>
                                        <p:tav tm="100000">
                                          <p:val>
                                            <p:strVal val="#ppt_x"/>
                                          </p:val>
                                        </p:tav>
                                      </p:tavLst>
                                    </p:anim>
                                    <p:anim calcmode="lin" valueType="num">
                                      <p:cBhvr>
                                        <p:cTn id="33" dur="1000" fill="hold"/>
                                        <p:tgtEl>
                                          <p:spTgt spid="1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strVal val="#ppt_x"/>
                                          </p:val>
                                        </p:tav>
                                        <p:tav tm="100000">
                                          <p:val>
                                            <p:strVal val="#ppt_x"/>
                                          </p:val>
                                        </p:tav>
                                      </p:tavLst>
                                    </p:anim>
                                    <p:anim calcmode="lin" valueType="num">
                                      <p:cBhvr>
                                        <p:cTn id="50" dur="1000" fill="hold"/>
                                        <p:tgtEl>
                                          <p:spTgt spid="2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1000"/>
                                        <p:tgtEl>
                                          <p:spTgt spid="22"/>
                                        </p:tgtEl>
                                      </p:cBhvr>
                                    </p:animEffect>
                                    <p:anim calcmode="lin" valueType="num">
                                      <p:cBhvr>
                                        <p:cTn id="54" dur="1000" fill="hold"/>
                                        <p:tgtEl>
                                          <p:spTgt spid="22"/>
                                        </p:tgtEl>
                                        <p:attrNameLst>
                                          <p:attrName>ppt_x</p:attrName>
                                        </p:attrNameLst>
                                      </p:cBhvr>
                                      <p:tavLst>
                                        <p:tav tm="0">
                                          <p:val>
                                            <p:strVal val="#ppt_x"/>
                                          </p:val>
                                        </p:tav>
                                        <p:tav tm="100000">
                                          <p:val>
                                            <p:strVal val="#ppt_x"/>
                                          </p:val>
                                        </p:tav>
                                      </p:tavLst>
                                    </p:anim>
                                    <p:anim calcmode="lin" valueType="num">
                                      <p:cBhvr>
                                        <p:cTn id="55" dur="10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1000"/>
                                        <p:tgtEl>
                                          <p:spTgt spid="26"/>
                                        </p:tgtEl>
                                      </p:cBhvr>
                                    </p:animEffect>
                                    <p:anim calcmode="lin" valueType="num">
                                      <p:cBhvr>
                                        <p:cTn id="59" dur="1000" fill="hold"/>
                                        <p:tgtEl>
                                          <p:spTgt spid="26"/>
                                        </p:tgtEl>
                                        <p:attrNameLst>
                                          <p:attrName>ppt_x</p:attrName>
                                        </p:attrNameLst>
                                      </p:cBhvr>
                                      <p:tavLst>
                                        <p:tav tm="0">
                                          <p:val>
                                            <p:strVal val="#ppt_x"/>
                                          </p:val>
                                        </p:tav>
                                        <p:tav tm="100000">
                                          <p:val>
                                            <p:strVal val="#ppt_x"/>
                                          </p:val>
                                        </p:tav>
                                      </p:tavLst>
                                    </p:anim>
                                    <p:anim calcmode="lin" valueType="num">
                                      <p:cBhvr>
                                        <p:cTn id="60" dur="1000" fill="hold"/>
                                        <p:tgtEl>
                                          <p:spTgt spid="2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1" grpId="0" animBg="1"/>
      <p:bldP spid="13" grpId="0" animBg="1"/>
      <p:bldP spid="3" grpId="0" animBg="1"/>
      <p:bldP spid="4" grpId="0" animBg="1"/>
      <p:bldP spid="17" grpId="0"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2" name="CuadroTexto 1"/>
          <p:cNvSpPr txBox="1"/>
          <p:nvPr/>
        </p:nvSpPr>
        <p:spPr>
          <a:xfrm>
            <a:off x="2393807" y="97202"/>
            <a:ext cx="4645311" cy="98488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chemeClr val="bg1"/>
                </a:solidFill>
              </a:rPr>
              <a:t>Organismos del Estado chileno que están </a:t>
            </a:r>
          </a:p>
          <a:p>
            <a:pPr algn="ctr"/>
            <a:r>
              <a:rPr lang="es-ES" sz="2000" b="1" dirty="0" smtClean="0">
                <a:solidFill>
                  <a:schemeClr val="bg1"/>
                </a:solidFill>
              </a:rPr>
              <a:t>relacionados con los Derechos Humanos</a:t>
            </a:r>
            <a:endParaRPr lang="es-ES" sz="2000" b="1" i="1" dirty="0" smtClean="0">
              <a:solidFill>
                <a:schemeClr val="bg1"/>
              </a:solidFill>
            </a:endParaRPr>
          </a:p>
          <a:p>
            <a:endParaRPr lang="en-US" dirty="0">
              <a:solidFill>
                <a:schemeClr val="bg1"/>
              </a:solidFill>
            </a:endParaRPr>
          </a:p>
        </p:txBody>
      </p:sp>
      <p:sp>
        <p:nvSpPr>
          <p:cNvPr id="3" name="CuadroTexto 2"/>
          <p:cNvSpPr txBox="1"/>
          <p:nvPr/>
        </p:nvSpPr>
        <p:spPr>
          <a:xfrm>
            <a:off x="179512" y="1409000"/>
            <a:ext cx="221547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Subsecretaría</a:t>
            </a:r>
          </a:p>
          <a:p>
            <a:pPr algn="ctr"/>
            <a:r>
              <a:rPr lang="es-ES" sz="2000" dirty="0" smtClean="0">
                <a:solidFill>
                  <a:schemeClr val="bg1"/>
                </a:solidFill>
              </a:rPr>
              <a:t>de</a:t>
            </a:r>
          </a:p>
          <a:p>
            <a:pPr algn="ctr"/>
            <a:r>
              <a:rPr lang="es-ES" sz="2000" dirty="0" smtClean="0">
                <a:solidFill>
                  <a:schemeClr val="bg1"/>
                </a:solidFill>
              </a:rPr>
              <a:t>Derechos Humanos</a:t>
            </a:r>
          </a:p>
        </p:txBody>
      </p:sp>
      <p:sp>
        <p:nvSpPr>
          <p:cNvPr id="8" name="CuadroTexto 7"/>
          <p:cNvSpPr txBox="1"/>
          <p:nvPr/>
        </p:nvSpPr>
        <p:spPr>
          <a:xfrm>
            <a:off x="7309965" y="1408999"/>
            <a:ext cx="1300706" cy="707886"/>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Fiscalía</a:t>
            </a:r>
          </a:p>
          <a:p>
            <a:pPr algn="ctr"/>
            <a:r>
              <a:rPr lang="es-ES" sz="2000" dirty="0" smtClean="0">
                <a:solidFill>
                  <a:schemeClr val="bg1"/>
                </a:solidFill>
              </a:rPr>
              <a:t>Nacional</a:t>
            </a:r>
          </a:p>
        </p:txBody>
      </p:sp>
      <p:pic>
        <p:nvPicPr>
          <p:cNvPr id="4" name="Imagen 3"/>
          <p:cNvPicPr>
            <a:picLocks noChangeAspect="1"/>
          </p:cNvPicPr>
          <p:nvPr/>
        </p:nvPicPr>
        <p:blipFill>
          <a:blip r:embed="rId2"/>
          <a:stretch>
            <a:fillRect/>
          </a:stretch>
        </p:blipFill>
        <p:spPr>
          <a:xfrm>
            <a:off x="2394990" y="1406649"/>
            <a:ext cx="1122670" cy="1018014"/>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7" name="Imagen 6"/>
          <p:cNvPicPr>
            <a:picLocks noChangeAspect="1"/>
          </p:cNvPicPr>
          <p:nvPr/>
        </p:nvPicPr>
        <p:blipFill>
          <a:blip r:embed="rId3"/>
          <a:stretch>
            <a:fillRect/>
          </a:stretch>
        </p:blipFill>
        <p:spPr>
          <a:xfrm>
            <a:off x="6017318" y="1406649"/>
            <a:ext cx="1292647" cy="71023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1" name="CuadroTexto 10"/>
          <p:cNvSpPr txBox="1"/>
          <p:nvPr/>
        </p:nvSpPr>
        <p:spPr>
          <a:xfrm>
            <a:off x="179512" y="5171787"/>
            <a:ext cx="1368644"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Defensoría </a:t>
            </a:r>
          </a:p>
          <a:p>
            <a:pPr algn="ctr"/>
            <a:r>
              <a:rPr lang="es-ES" sz="2000" dirty="0" smtClean="0">
                <a:solidFill>
                  <a:schemeClr val="bg1"/>
                </a:solidFill>
              </a:rPr>
              <a:t>de la</a:t>
            </a:r>
          </a:p>
          <a:p>
            <a:pPr algn="ctr"/>
            <a:r>
              <a:rPr lang="es-ES" sz="2000" dirty="0" smtClean="0">
                <a:solidFill>
                  <a:schemeClr val="bg1"/>
                </a:solidFill>
              </a:rPr>
              <a:t>Niñez</a:t>
            </a:r>
          </a:p>
        </p:txBody>
      </p:sp>
      <p:pic>
        <p:nvPicPr>
          <p:cNvPr id="9" name="Imagen 8"/>
          <p:cNvPicPr>
            <a:picLocks noChangeAspect="1"/>
          </p:cNvPicPr>
          <p:nvPr/>
        </p:nvPicPr>
        <p:blipFill>
          <a:blip r:embed="rId4"/>
          <a:stretch>
            <a:fillRect/>
          </a:stretch>
        </p:blipFill>
        <p:spPr>
          <a:xfrm>
            <a:off x="1548155" y="5171787"/>
            <a:ext cx="997495" cy="9974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3" name="CuadroTexto 12"/>
          <p:cNvSpPr txBox="1"/>
          <p:nvPr/>
        </p:nvSpPr>
        <p:spPr>
          <a:xfrm>
            <a:off x="7663782" y="5171787"/>
            <a:ext cx="1300706"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Defensoría</a:t>
            </a:r>
          </a:p>
          <a:p>
            <a:pPr algn="ctr"/>
            <a:r>
              <a:rPr lang="es-ES" sz="2000" dirty="0" smtClean="0">
                <a:solidFill>
                  <a:schemeClr val="bg1"/>
                </a:solidFill>
              </a:rPr>
              <a:t>Penal</a:t>
            </a:r>
          </a:p>
          <a:p>
            <a:pPr algn="ctr"/>
            <a:r>
              <a:rPr lang="es-ES" sz="2000" dirty="0" smtClean="0">
                <a:solidFill>
                  <a:schemeClr val="bg1"/>
                </a:solidFill>
              </a:rPr>
              <a:t>Pública</a:t>
            </a:r>
          </a:p>
        </p:txBody>
      </p:sp>
      <p:pic>
        <p:nvPicPr>
          <p:cNvPr id="10" name="Imagen 9"/>
          <p:cNvPicPr>
            <a:picLocks noChangeAspect="1"/>
          </p:cNvPicPr>
          <p:nvPr/>
        </p:nvPicPr>
        <p:blipFill>
          <a:blip r:embed="rId5"/>
          <a:stretch>
            <a:fillRect/>
          </a:stretch>
        </p:blipFill>
        <p:spPr>
          <a:xfrm>
            <a:off x="6666288" y="5165160"/>
            <a:ext cx="1044408" cy="1044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5" name="CuadroTexto 14"/>
          <p:cNvSpPr txBox="1"/>
          <p:nvPr/>
        </p:nvSpPr>
        <p:spPr>
          <a:xfrm>
            <a:off x="107504" y="2969520"/>
            <a:ext cx="2018181"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Superintendencia</a:t>
            </a:r>
          </a:p>
          <a:p>
            <a:pPr algn="ctr"/>
            <a:r>
              <a:rPr lang="es-ES" sz="2000" dirty="0" smtClean="0">
                <a:solidFill>
                  <a:schemeClr val="bg1"/>
                </a:solidFill>
              </a:rPr>
              <a:t>del</a:t>
            </a:r>
          </a:p>
          <a:p>
            <a:pPr algn="ctr"/>
            <a:r>
              <a:rPr lang="es-ES" sz="2000" dirty="0" smtClean="0">
                <a:solidFill>
                  <a:schemeClr val="bg1"/>
                </a:solidFill>
              </a:rPr>
              <a:t>Medio Ambiente</a:t>
            </a:r>
          </a:p>
        </p:txBody>
      </p:sp>
      <p:pic>
        <p:nvPicPr>
          <p:cNvPr id="16" name="Imagen 15"/>
          <p:cNvPicPr>
            <a:picLocks noChangeAspect="1"/>
          </p:cNvPicPr>
          <p:nvPr/>
        </p:nvPicPr>
        <p:blipFill>
          <a:blip r:embed="rId6"/>
          <a:stretch>
            <a:fillRect/>
          </a:stretch>
        </p:blipFill>
        <p:spPr>
          <a:xfrm>
            <a:off x="2125686" y="2976388"/>
            <a:ext cx="1471772" cy="100980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7" name="CuadroTexto 16"/>
          <p:cNvSpPr txBox="1"/>
          <p:nvPr/>
        </p:nvSpPr>
        <p:spPr>
          <a:xfrm>
            <a:off x="7223371" y="2724257"/>
            <a:ext cx="1856010"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Contraloría</a:t>
            </a:r>
          </a:p>
          <a:p>
            <a:pPr algn="ctr"/>
            <a:r>
              <a:rPr lang="es-ES" sz="2000" dirty="0" smtClean="0">
                <a:solidFill>
                  <a:schemeClr val="bg1"/>
                </a:solidFill>
              </a:rPr>
              <a:t>General de la</a:t>
            </a:r>
          </a:p>
          <a:p>
            <a:pPr algn="ctr"/>
            <a:r>
              <a:rPr lang="es-ES" sz="2000" dirty="0" smtClean="0">
                <a:solidFill>
                  <a:schemeClr val="bg1"/>
                </a:solidFill>
              </a:rPr>
              <a:t>Repúblicas</a:t>
            </a:r>
          </a:p>
        </p:txBody>
      </p:sp>
      <p:pic>
        <p:nvPicPr>
          <p:cNvPr id="18" name="Imagen 17"/>
          <p:cNvPicPr>
            <a:picLocks noChangeAspect="1"/>
          </p:cNvPicPr>
          <p:nvPr/>
        </p:nvPicPr>
        <p:blipFill>
          <a:blip r:embed="rId7"/>
          <a:stretch>
            <a:fillRect/>
          </a:stretch>
        </p:blipFill>
        <p:spPr>
          <a:xfrm>
            <a:off x="6319939" y="2753862"/>
            <a:ext cx="1012251" cy="101225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9" name="CuadroTexto 18"/>
          <p:cNvSpPr txBox="1"/>
          <p:nvPr/>
        </p:nvSpPr>
        <p:spPr>
          <a:xfrm>
            <a:off x="4116832" y="5179532"/>
            <a:ext cx="2381998" cy="1015663"/>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ES" sz="2000" dirty="0" smtClean="0">
                <a:solidFill>
                  <a:schemeClr val="bg1"/>
                </a:solidFill>
              </a:rPr>
              <a:t>Instituto</a:t>
            </a:r>
          </a:p>
          <a:p>
            <a:pPr algn="ctr"/>
            <a:r>
              <a:rPr lang="es-ES" sz="2000" dirty="0" smtClean="0">
                <a:solidFill>
                  <a:schemeClr val="bg1"/>
                </a:solidFill>
              </a:rPr>
              <a:t>Nacional de</a:t>
            </a:r>
          </a:p>
          <a:p>
            <a:pPr algn="ctr"/>
            <a:r>
              <a:rPr lang="es-ES" sz="2000" dirty="0" smtClean="0">
                <a:solidFill>
                  <a:schemeClr val="bg1"/>
                </a:solidFill>
              </a:rPr>
              <a:t>Derechos Humanos</a:t>
            </a:r>
          </a:p>
        </p:txBody>
      </p:sp>
      <p:pic>
        <p:nvPicPr>
          <p:cNvPr id="20" name="Imagen 19"/>
          <p:cNvPicPr>
            <a:picLocks noChangeAspect="1"/>
          </p:cNvPicPr>
          <p:nvPr/>
        </p:nvPicPr>
        <p:blipFill>
          <a:blip r:embed="rId8"/>
          <a:stretch>
            <a:fillRect/>
          </a:stretch>
        </p:blipFill>
        <p:spPr>
          <a:xfrm>
            <a:off x="2761425" y="5173377"/>
            <a:ext cx="1449832" cy="103300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1" name="CuadroTexto 20"/>
          <p:cNvSpPr txBox="1"/>
          <p:nvPr/>
        </p:nvSpPr>
        <p:spPr>
          <a:xfrm>
            <a:off x="4347887" y="2269269"/>
            <a:ext cx="1095172" cy="830997"/>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400" dirty="0" smtClean="0">
                <a:solidFill>
                  <a:schemeClr val="bg1"/>
                </a:solidFill>
              </a:rPr>
              <a:t>Poder</a:t>
            </a:r>
          </a:p>
          <a:p>
            <a:pPr algn="ctr"/>
            <a:r>
              <a:rPr lang="es-ES" sz="2400" dirty="0" smtClean="0">
                <a:solidFill>
                  <a:schemeClr val="bg1"/>
                </a:solidFill>
              </a:rPr>
              <a:t>Judicial</a:t>
            </a:r>
          </a:p>
        </p:txBody>
      </p:sp>
      <p:pic>
        <p:nvPicPr>
          <p:cNvPr id="22" name="Imagen 21"/>
          <p:cNvPicPr>
            <a:picLocks noChangeAspect="1"/>
          </p:cNvPicPr>
          <p:nvPr/>
        </p:nvPicPr>
        <p:blipFill>
          <a:blip r:embed="rId9"/>
          <a:stretch>
            <a:fillRect/>
          </a:stretch>
        </p:blipFill>
        <p:spPr>
          <a:xfrm>
            <a:off x="4347887" y="3100266"/>
            <a:ext cx="1095172" cy="10951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7086208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468438" y="1916832"/>
            <a:ext cx="8280275" cy="400110"/>
          </a:xfrm>
          <a:prstGeom prst="rect">
            <a:avLst/>
          </a:prstGeom>
        </p:spPr>
        <p:txBody>
          <a:bodyPr wrap="square">
            <a:spAutoFit/>
          </a:bodyPr>
          <a:lstStyle/>
          <a:p>
            <a:endParaRPr lang="es-CL" sz="2000" dirty="0">
              <a:solidFill>
                <a:schemeClr val="bg1"/>
              </a:solidFill>
            </a:endParaRPr>
          </a:p>
        </p:txBody>
      </p:sp>
      <p:sp>
        <p:nvSpPr>
          <p:cNvPr id="6" name="CuadroTexto 5"/>
          <p:cNvSpPr txBox="1"/>
          <p:nvPr/>
        </p:nvSpPr>
        <p:spPr>
          <a:xfrm>
            <a:off x="967321" y="862375"/>
            <a:ext cx="7277087" cy="523220"/>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CL" sz="2800" dirty="0" smtClean="0">
                <a:solidFill>
                  <a:schemeClr val="bg1"/>
                </a:solidFill>
              </a:rPr>
              <a:t>Jerarquía en los Derechos Humanos</a:t>
            </a:r>
            <a:endParaRPr lang="es-CL" sz="2800" dirty="0">
              <a:solidFill>
                <a:schemeClr val="bg1"/>
              </a:solidFill>
            </a:endParaRPr>
          </a:p>
        </p:txBody>
      </p:sp>
      <p:sp>
        <p:nvSpPr>
          <p:cNvPr id="2" name="CuadroTexto 1"/>
          <p:cNvSpPr txBox="1"/>
          <p:nvPr/>
        </p:nvSpPr>
        <p:spPr>
          <a:xfrm>
            <a:off x="806861" y="1647826"/>
            <a:ext cx="7603428" cy="2215991"/>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dirty="0">
                <a:solidFill>
                  <a:schemeClr val="bg1"/>
                </a:solidFill>
              </a:rPr>
              <a:t> </a:t>
            </a:r>
            <a:r>
              <a:rPr lang="es-ES" sz="2400" dirty="0" smtClean="0">
                <a:solidFill>
                  <a:schemeClr val="bg1"/>
                </a:solidFill>
              </a:rPr>
              <a:t>La Constitución Política del Estado en su artículo 5 indica</a:t>
            </a:r>
          </a:p>
          <a:p>
            <a:r>
              <a:rPr lang="es-ES" sz="2400" i="1" dirty="0" smtClean="0">
                <a:solidFill>
                  <a:schemeClr val="bg1"/>
                </a:solidFill>
              </a:rPr>
              <a:t>“es deber de los órganos del Estado respetar y promover</a:t>
            </a:r>
          </a:p>
          <a:p>
            <a:r>
              <a:rPr lang="es-ES" sz="2400" i="1" dirty="0" smtClean="0">
                <a:solidFill>
                  <a:schemeClr val="bg1"/>
                </a:solidFill>
              </a:rPr>
              <a:t>tales derechos (derechos esenciales que emanan de la </a:t>
            </a:r>
          </a:p>
          <a:p>
            <a:r>
              <a:rPr lang="es-ES" sz="2400" i="1" dirty="0" smtClean="0">
                <a:solidFill>
                  <a:schemeClr val="bg1"/>
                </a:solidFill>
              </a:rPr>
              <a:t>naturaleza humana), garantizados por esta Constitución, así</a:t>
            </a:r>
          </a:p>
          <a:p>
            <a:r>
              <a:rPr lang="es-ES" sz="2400" i="1" dirty="0" smtClean="0">
                <a:solidFill>
                  <a:schemeClr val="bg1"/>
                </a:solidFill>
              </a:rPr>
              <a:t>como por los tratados internacionales ratificados por Chile”</a:t>
            </a:r>
          </a:p>
          <a:p>
            <a:endParaRPr lang="en-US" dirty="0">
              <a:solidFill>
                <a:schemeClr val="bg1"/>
              </a:solidFill>
            </a:endParaRPr>
          </a:p>
        </p:txBody>
      </p:sp>
      <p:sp>
        <p:nvSpPr>
          <p:cNvPr id="3" name="CuadroTexto 2"/>
          <p:cNvSpPr txBox="1"/>
          <p:nvPr/>
        </p:nvSpPr>
        <p:spPr>
          <a:xfrm>
            <a:off x="539552" y="4391030"/>
            <a:ext cx="8127289" cy="1323439"/>
          </a:xfrm>
          <a:prstGeom prst="rect">
            <a:avLst/>
          </a:prstGeom>
          <a:solidFill>
            <a:schemeClr val="tx1">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sz="2000" dirty="0" smtClean="0">
                <a:solidFill>
                  <a:schemeClr val="bg1"/>
                </a:solidFill>
              </a:rPr>
              <a:t>Sobre lo anterior existen 2 visiones en Chile sobre la jerarquía de los </a:t>
            </a:r>
          </a:p>
          <a:p>
            <a:pPr algn="ctr"/>
            <a:r>
              <a:rPr lang="es-ES" sz="2000" dirty="0" smtClean="0">
                <a:solidFill>
                  <a:schemeClr val="bg1"/>
                </a:solidFill>
              </a:rPr>
              <a:t>Tratados y Convenciones de DDHH, algunos estipulan que están al mismo</a:t>
            </a:r>
          </a:p>
          <a:p>
            <a:pPr algn="ctr"/>
            <a:r>
              <a:rPr lang="es-ES" sz="2000" dirty="0" smtClean="0">
                <a:solidFill>
                  <a:schemeClr val="bg1"/>
                </a:solidFill>
              </a:rPr>
              <a:t>nivel de la Constitución y otros consideran que están bajo esta pero, en todo </a:t>
            </a:r>
          </a:p>
          <a:p>
            <a:pPr algn="ctr"/>
            <a:r>
              <a:rPr lang="es-ES" sz="2000" dirty="0" smtClean="0">
                <a:solidFill>
                  <a:schemeClr val="bg1"/>
                </a:solidFill>
              </a:rPr>
              <a:t>caso sobre las leyes.</a:t>
            </a:r>
            <a:endParaRPr lang="en-US" sz="2000" dirty="0">
              <a:solidFill>
                <a:schemeClr val="bg1"/>
              </a:solidFill>
            </a:endParaRPr>
          </a:p>
        </p:txBody>
      </p:sp>
    </p:spTree>
    <p:extLst>
      <p:ext uri="{BB962C8B-B14F-4D97-AF65-F5344CB8AC3E}">
        <p14:creationId xmlns:p14="http://schemas.microsoft.com/office/powerpoint/2010/main" val="23305777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44624"/>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5" name="Rectángulo 4"/>
          <p:cNvSpPr/>
          <p:nvPr/>
        </p:nvSpPr>
        <p:spPr>
          <a:xfrm>
            <a:off x="684213" y="-1187648"/>
            <a:ext cx="7848227" cy="1200329"/>
          </a:xfrm>
          <a:prstGeom prst="rect">
            <a:avLst/>
          </a:prstGeom>
        </p:spPr>
        <p:txBody>
          <a:bodyPr wrap="square">
            <a:spAutoFit/>
          </a:bodyPr>
          <a:lstStyle/>
          <a:p>
            <a:r>
              <a:rPr lang="es-CL" dirty="0"/>
              <a:t>Violación de los Derechos Humanos</a:t>
            </a:r>
          </a:p>
          <a:p>
            <a:r>
              <a:rPr lang="es-CL" dirty="0"/>
              <a:t> Los particulares, al usar violencia en contra de los policías, no cometen violación a los</a:t>
            </a:r>
          </a:p>
          <a:p>
            <a:r>
              <a:rPr lang="es-CL" dirty="0"/>
              <a:t>DD.HH., sino delitos que deben ser perseguidos por el Estado, aplicando </a:t>
            </a:r>
            <a:r>
              <a:rPr lang="es-CL" dirty="0" smtClean="0"/>
              <a:t>la</a:t>
            </a:r>
            <a:endParaRPr lang="es-CL" dirty="0"/>
          </a:p>
        </p:txBody>
      </p:sp>
      <p:sp>
        <p:nvSpPr>
          <p:cNvPr id="7" name="Rectángulo 6"/>
          <p:cNvSpPr/>
          <p:nvPr/>
        </p:nvSpPr>
        <p:spPr>
          <a:xfrm>
            <a:off x="179512" y="986043"/>
            <a:ext cx="4176464" cy="5940088"/>
          </a:xfrm>
          <a:prstGeom prst="rect">
            <a:avLst/>
          </a:prstGeom>
          <a:solidFill>
            <a:schemeClr val="tx1">
              <a:lumMod val="85000"/>
            </a:schemeClr>
          </a:solidFill>
        </p:spPr>
        <p:txBody>
          <a:bodyPr wrap="square">
            <a:spAutoFit/>
          </a:bodyPr>
          <a:lstStyle/>
          <a:p>
            <a:r>
              <a:rPr lang="es-CL" sz="2000" b="1" dirty="0">
                <a:solidFill>
                  <a:schemeClr val="bg1"/>
                </a:solidFill>
              </a:rPr>
              <a:t>Violación de los Derechos Humanos </a:t>
            </a:r>
            <a:endParaRPr lang="es-CL" sz="2000" b="1" dirty="0" smtClean="0">
              <a:solidFill>
                <a:schemeClr val="bg1"/>
              </a:solidFill>
            </a:endParaRPr>
          </a:p>
          <a:p>
            <a:r>
              <a:rPr lang="es-CL" sz="2000" u="sng" dirty="0" smtClean="0">
                <a:solidFill>
                  <a:schemeClr val="bg1"/>
                </a:solidFill>
              </a:rPr>
              <a:t>Los </a:t>
            </a:r>
            <a:r>
              <a:rPr lang="es-CL" sz="2000" u="sng" dirty="0">
                <a:solidFill>
                  <a:schemeClr val="bg1"/>
                </a:solidFill>
              </a:rPr>
              <a:t>particulares</a:t>
            </a:r>
            <a:r>
              <a:rPr lang="es-CL" sz="2000" dirty="0">
                <a:solidFill>
                  <a:schemeClr val="bg1"/>
                </a:solidFill>
              </a:rPr>
              <a:t>, al usar violencia en contra de los policías, no cometen violación a los DD.HH., sino delitos que deben ser perseguidos por el Estado, aplicando la legislación propia de un Estado de Derecho y la participación de sus órganos competentes: Policía, fiscales, jueces, etcétera. </a:t>
            </a:r>
            <a:endParaRPr lang="es-CL" sz="2000" dirty="0" smtClean="0">
              <a:solidFill>
                <a:schemeClr val="bg1"/>
              </a:solidFill>
            </a:endParaRPr>
          </a:p>
          <a:p>
            <a:r>
              <a:rPr lang="es-CL" sz="2000" dirty="0" smtClean="0">
                <a:solidFill>
                  <a:schemeClr val="bg1"/>
                </a:solidFill>
              </a:rPr>
              <a:t>En </a:t>
            </a:r>
            <a:r>
              <a:rPr lang="es-CL" sz="2000" dirty="0">
                <a:solidFill>
                  <a:schemeClr val="bg1"/>
                </a:solidFill>
              </a:rPr>
              <a:t>cambio, si la violencia o los delitos son cometidos por la policía en contra de particulares, es el Estado, a través de sus agentes, quien está violando los DD.HH.es decir que </a:t>
            </a:r>
            <a:r>
              <a:rPr lang="es-CL" sz="2000" u="sng" dirty="0">
                <a:solidFill>
                  <a:schemeClr val="bg1"/>
                </a:solidFill>
              </a:rPr>
              <a:t>solo es el ESTADO el que podría violar los Derechos Humanos,</a:t>
            </a:r>
            <a:r>
              <a:rPr lang="es-CL" sz="2000" dirty="0">
                <a:solidFill>
                  <a:schemeClr val="bg1"/>
                </a:solidFill>
              </a:rPr>
              <a:t> en cambio, cuando lo hace alguien más se denomina DELITO. </a:t>
            </a:r>
          </a:p>
        </p:txBody>
      </p:sp>
      <p:pic>
        <p:nvPicPr>
          <p:cNvPr id="15" name="Imagen 14"/>
          <p:cNvPicPr>
            <a:picLocks noChangeAspect="1"/>
          </p:cNvPicPr>
          <p:nvPr/>
        </p:nvPicPr>
        <p:blipFill>
          <a:blip r:embed="rId2"/>
          <a:stretch>
            <a:fillRect/>
          </a:stretch>
        </p:blipFill>
        <p:spPr>
          <a:xfrm>
            <a:off x="5077564" y="1200329"/>
            <a:ext cx="2951272" cy="3912543"/>
          </a:xfrm>
          <a:prstGeom prst="rect">
            <a:avLst/>
          </a:prstGeom>
        </p:spPr>
      </p:pic>
      <p:pic>
        <p:nvPicPr>
          <p:cNvPr id="17" name="Imagen 16"/>
          <p:cNvPicPr>
            <a:picLocks noChangeAspect="1"/>
          </p:cNvPicPr>
          <p:nvPr/>
        </p:nvPicPr>
        <p:blipFill>
          <a:blip r:embed="rId3"/>
          <a:stretch>
            <a:fillRect/>
          </a:stretch>
        </p:blipFill>
        <p:spPr>
          <a:xfrm>
            <a:off x="5047160" y="5397202"/>
            <a:ext cx="1066800" cy="1200150"/>
          </a:xfrm>
          <a:prstGeom prst="rect">
            <a:avLst/>
          </a:prstGeom>
        </p:spPr>
      </p:pic>
      <p:sp>
        <p:nvSpPr>
          <p:cNvPr id="18" name="CuadroTexto 17"/>
          <p:cNvSpPr txBox="1"/>
          <p:nvPr/>
        </p:nvSpPr>
        <p:spPr>
          <a:xfrm>
            <a:off x="6485532" y="5489881"/>
            <a:ext cx="1304716" cy="923330"/>
          </a:xfrm>
          <a:prstGeom prst="rect">
            <a:avLst/>
          </a:prstGeom>
          <a:noFill/>
        </p:spPr>
        <p:txBody>
          <a:bodyPr wrap="none" rtlCol="0">
            <a:spAutoFit/>
          </a:bodyPr>
          <a:lstStyle/>
          <a:p>
            <a:r>
              <a:rPr lang="es-CL" dirty="0" smtClean="0">
                <a:solidFill>
                  <a:schemeClr val="bg1"/>
                </a:solidFill>
              </a:rPr>
              <a:t>Manual de</a:t>
            </a:r>
          </a:p>
          <a:p>
            <a:r>
              <a:rPr lang="es-CL" dirty="0" smtClean="0">
                <a:solidFill>
                  <a:schemeClr val="bg1"/>
                </a:solidFill>
              </a:rPr>
              <a:t>Carabineros</a:t>
            </a:r>
            <a:endParaRPr lang="es-CL" dirty="0">
              <a:solidFill>
                <a:schemeClr val="bg1"/>
              </a:solidFill>
            </a:endParaRPr>
          </a:p>
          <a:p>
            <a:r>
              <a:rPr lang="es-CL" dirty="0" smtClean="0">
                <a:solidFill>
                  <a:schemeClr val="bg1"/>
                </a:solidFill>
              </a:rPr>
              <a:t>de Chile.</a:t>
            </a:r>
          </a:p>
        </p:txBody>
      </p:sp>
    </p:spTree>
    <p:extLst>
      <p:ext uri="{BB962C8B-B14F-4D97-AF65-F5344CB8AC3E}">
        <p14:creationId xmlns:p14="http://schemas.microsoft.com/office/powerpoint/2010/main" val="148940105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44462" y="1086136"/>
            <a:ext cx="8892033" cy="1323439"/>
          </a:xfrm>
          <a:prstGeom prst="rect">
            <a:avLst/>
          </a:prstGeom>
          <a:solidFill>
            <a:schemeClr val="tx1">
              <a:lumMod val="85000"/>
            </a:schemeClr>
          </a:solidFill>
        </p:spPr>
        <p:txBody>
          <a:bodyPr wrap="square">
            <a:spAutoFit/>
          </a:bodyPr>
          <a:lstStyle/>
          <a:p>
            <a:r>
              <a:rPr lang="es-CL" sz="2000" dirty="0">
                <a:solidFill>
                  <a:schemeClr val="bg1"/>
                </a:solidFill>
              </a:rPr>
              <a:t>Sin embargo, hay ocasiones en que el Estado sí puede cometer violación a los Derechos Humanos de los policías. ¿Cuándo? Por ejemplo, cuando no los provee del equipo adecuado para controlar los desórdenes públicos o cuando no están capacitados para enfrentarlos, o si reciben órdenes que los pongan en peligro. </a:t>
            </a:r>
          </a:p>
        </p:txBody>
      </p:sp>
      <p:sp>
        <p:nvSpPr>
          <p:cNvPr id="3" name="Rectángulo 2"/>
          <p:cNvSpPr/>
          <p:nvPr/>
        </p:nvSpPr>
        <p:spPr>
          <a:xfrm>
            <a:off x="144461" y="2559607"/>
            <a:ext cx="8892033" cy="1631216"/>
          </a:xfrm>
          <a:prstGeom prst="rect">
            <a:avLst/>
          </a:prstGeom>
          <a:solidFill>
            <a:schemeClr val="tx1">
              <a:lumMod val="85000"/>
            </a:schemeClr>
          </a:solidFill>
        </p:spPr>
        <p:txBody>
          <a:bodyPr wrap="square">
            <a:spAutoFit/>
          </a:bodyPr>
          <a:lstStyle/>
          <a:p>
            <a:r>
              <a:rPr lang="es-CL" sz="2000" dirty="0">
                <a:solidFill>
                  <a:schemeClr val="bg1"/>
                </a:solidFill>
              </a:rPr>
              <a:t>Ahora, si un policía es víctima de violencia y no hay persecución diligente de los responsables, podría existir violación de Derechos Humanos en perjuicio del funcionario. Con todo, tanto los particulares como los policías pueden recurrir a Cortes Internacionales de Justicia si el Estado no les brinda la justicia a que tienen derecho.</a:t>
            </a:r>
          </a:p>
        </p:txBody>
      </p:sp>
      <p:pic>
        <p:nvPicPr>
          <p:cNvPr id="4" name="Imagen 3"/>
          <p:cNvPicPr>
            <a:picLocks noChangeAspect="1"/>
          </p:cNvPicPr>
          <p:nvPr/>
        </p:nvPicPr>
        <p:blipFill>
          <a:blip r:embed="rId2"/>
          <a:stretch>
            <a:fillRect/>
          </a:stretch>
        </p:blipFill>
        <p:spPr>
          <a:xfrm>
            <a:off x="149645" y="4382825"/>
            <a:ext cx="3291320" cy="2193043"/>
          </a:xfrm>
          <a:prstGeom prst="rect">
            <a:avLst/>
          </a:prstGeom>
        </p:spPr>
      </p:pic>
      <p:pic>
        <p:nvPicPr>
          <p:cNvPr id="6" name="Imagen 5"/>
          <p:cNvPicPr>
            <a:picLocks noChangeAspect="1"/>
          </p:cNvPicPr>
          <p:nvPr/>
        </p:nvPicPr>
        <p:blipFill>
          <a:blip r:embed="rId3"/>
          <a:stretch>
            <a:fillRect/>
          </a:stretch>
        </p:blipFill>
        <p:spPr>
          <a:xfrm>
            <a:off x="5713908" y="4406214"/>
            <a:ext cx="3178696" cy="2119130"/>
          </a:xfrm>
          <a:prstGeom prst="rect">
            <a:avLst/>
          </a:prstGeom>
        </p:spPr>
      </p:pic>
      <p:pic>
        <p:nvPicPr>
          <p:cNvPr id="7" name="Imagen 6"/>
          <p:cNvPicPr>
            <a:picLocks noChangeAspect="1"/>
          </p:cNvPicPr>
          <p:nvPr/>
        </p:nvPicPr>
        <p:blipFill>
          <a:blip r:embed="rId4"/>
          <a:stretch>
            <a:fillRect/>
          </a:stretch>
        </p:blipFill>
        <p:spPr>
          <a:xfrm>
            <a:off x="4057031" y="4804900"/>
            <a:ext cx="1066892" cy="1201016"/>
          </a:xfrm>
          <a:prstGeom prst="rect">
            <a:avLst/>
          </a:prstGeom>
        </p:spPr>
      </p:pic>
    </p:spTree>
    <p:extLst>
      <p:ext uri="{BB962C8B-B14F-4D97-AF65-F5344CB8AC3E}">
        <p14:creationId xmlns:p14="http://schemas.microsoft.com/office/powerpoint/2010/main" val="3162715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Rectángulo 1"/>
          <p:cNvSpPr/>
          <p:nvPr/>
        </p:nvSpPr>
        <p:spPr>
          <a:xfrm>
            <a:off x="144462" y="1086136"/>
            <a:ext cx="8892033" cy="1938992"/>
          </a:xfrm>
          <a:prstGeom prst="rect">
            <a:avLst/>
          </a:prstGeom>
          <a:solidFill>
            <a:schemeClr val="tx1">
              <a:lumMod val="85000"/>
            </a:schemeClr>
          </a:solidFill>
        </p:spPr>
        <p:txBody>
          <a:bodyPr wrap="square">
            <a:spAutoFit/>
          </a:bodyPr>
          <a:lstStyle/>
          <a:p>
            <a:r>
              <a:rPr lang="es-CL" sz="2000" dirty="0" smtClean="0">
                <a:solidFill>
                  <a:schemeClr val="bg1"/>
                </a:solidFill>
              </a:rPr>
              <a:t>Existe la tesis que SÓLO LOS ESTADOS son los responsables de garantizar el cumplimiento de los DDHH.</a:t>
            </a:r>
          </a:p>
          <a:p>
            <a:endParaRPr lang="es-CL" sz="2000" dirty="0">
              <a:solidFill>
                <a:schemeClr val="bg1"/>
              </a:solidFill>
            </a:endParaRPr>
          </a:p>
          <a:p>
            <a:r>
              <a:rPr lang="es-CL" sz="2000" dirty="0">
                <a:solidFill>
                  <a:schemeClr val="bg1"/>
                </a:solidFill>
              </a:rPr>
              <a:t>P</a:t>
            </a:r>
            <a:r>
              <a:rPr lang="es-CL" sz="2000" dirty="0" smtClean="0">
                <a:solidFill>
                  <a:schemeClr val="bg1"/>
                </a:solidFill>
              </a:rPr>
              <a:t>or lo tanto, son SÓLO LOS ESTADOS  los pueden violar.</a:t>
            </a:r>
          </a:p>
          <a:p>
            <a:endParaRPr lang="es-CL" sz="2000" dirty="0">
              <a:solidFill>
                <a:schemeClr val="bg1"/>
              </a:solidFill>
            </a:endParaRPr>
          </a:p>
          <a:p>
            <a:r>
              <a:rPr lang="es-CL" sz="2000" dirty="0" smtClean="0">
                <a:solidFill>
                  <a:schemeClr val="bg1"/>
                </a:solidFill>
              </a:rPr>
              <a:t>La tesis es que si no soy responsable de algo, no me pueden imputar.</a:t>
            </a:r>
            <a:endParaRPr lang="es-CL" sz="2000" dirty="0">
              <a:solidFill>
                <a:schemeClr val="bg1"/>
              </a:solidFill>
            </a:endParaRPr>
          </a:p>
        </p:txBody>
      </p:sp>
      <p:pic>
        <p:nvPicPr>
          <p:cNvPr id="5" name="Imagen 4"/>
          <p:cNvPicPr>
            <a:picLocks noChangeAspect="1"/>
          </p:cNvPicPr>
          <p:nvPr/>
        </p:nvPicPr>
        <p:blipFill>
          <a:blip r:embed="rId2"/>
          <a:stretch>
            <a:fillRect/>
          </a:stretch>
        </p:blipFill>
        <p:spPr>
          <a:xfrm>
            <a:off x="396431" y="4459180"/>
            <a:ext cx="3635896" cy="1967020"/>
          </a:xfrm>
          <a:prstGeom prst="rect">
            <a:avLst/>
          </a:prstGeom>
        </p:spPr>
      </p:pic>
      <p:pic>
        <p:nvPicPr>
          <p:cNvPr id="11" name="Imagen 10"/>
          <p:cNvPicPr>
            <a:picLocks noChangeAspect="1"/>
          </p:cNvPicPr>
          <p:nvPr/>
        </p:nvPicPr>
        <p:blipFill>
          <a:blip r:embed="rId3"/>
          <a:stretch>
            <a:fillRect/>
          </a:stretch>
        </p:blipFill>
        <p:spPr>
          <a:xfrm>
            <a:off x="4482905" y="3502025"/>
            <a:ext cx="4286250" cy="2924175"/>
          </a:xfrm>
          <a:prstGeom prst="rect">
            <a:avLst/>
          </a:prstGeom>
        </p:spPr>
      </p:pic>
      <p:sp>
        <p:nvSpPr>
          <p:cNvPr id="13" name="CuadroTexto 12"/>
          <p:cNvSpPr txBox="1"/>
          <p:nvPr/>
        </p:nvSpPr>
        <p:spPr>
          <a:xfrm>
            <a:off x="1008636" y="3782810"/>
            <a:ext cx="3023691" cy="369332"/>
          </a:xfrm>
          <a:prstGeom prst="rect">
            <a:avLst/>
          </a:prstGeom>
          <a:noFill/>
        </p:spPr>
        <p:txBody>
          <a:bodyPr wrap="square" rtlCol="0">
            <a:spAutoFit/>
          </a:bodyPr>
          <a:lstStyle/>
          <a:p>
            <a:r>
              <a:rPr lang="es-CL" b="1" dirty="0" smtClean="0">
                <a:solidFill>
                  <a:schemeClr val="bg1"/>
                </a:solidFill>
              </a:rPr>
              <a:t>LA VIOLENCIA POLÍTICA </a:t>
            </a:r>
            <a:r>
              <a:rPr lang="es-CL" dirty="0" smtClean="0">
                <a:solidFill>
                  <a:schemeClr val="bg1"/>
                </a:solidFill>
              </a:rPr>
              <a:t> </a:t>
            </a:r>
            <a:endParaRPr lang="es-CL" dirty="0">
              <a:solidFill>
                <a:schemeClr val="bg1"/>
              </a:solidFill>
            </a:endParaRPr>
          </a:p>
        </p:txBody>
      </p:sp>
    </p:spTree>
    <p:extLst>
      <p:ext uri="{BB962C8B-B14F-4D97-AF65-F5344CB8AC3E}">
        <p14:creationId xmlns:p14="http://schemas.microsoft.com/office/powerpoint/2010/main" val="9095910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323528" y="1340768"/>
            <a:ext cx="8064500" cy="51582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r>
              <a:rPr lang="es-CL" sz="2800" dirty="0" smtClean="0">
                <a:solidFill>
                  <a:srgbClr val="FF0000"/>
                </a:solidFill>
              </a:rPr>
              <a:t>Cuestionando un dogma</a:t>
            </a:r>
          </a:p>
        </p:txBody>
      </p:sp>
      <p:sp>
        <p:nvSpPr>
          <p:cNvPr id="2" name="Rectángulo 1"/>
          <p:cNvSpPr/>
          <p:nvPr/>
        </p:nvSpPr>
        <p:spPr>
          <a:xfrm>
            <a:off x="179512" y="2412171"/>
            <a:ext cx="8784975" cy="4401205"/>
          </a:xfrm>
          <a:prstGeom prst="rect">
            <a:avLst/>
          </a:prstGeom>
          <a:solidFill>
            <a:schemeClr val="tx1">
              <a:lumMod val="85000"/>
            </a:schemeClr>
          </a:solidFill>
        </p:spPr>
        <p:txBody>
          <a:bodyPr wrap="square">
            <a:spAutoFit/>
          </a:bodyPr>
          <a:lstStyle/>
          <a:p>
            <a:r>
              <a:rPr lang="es-CL" sz="2000" dirty="0" smtClean="0">
                <a:solidFill>
                  <a:schemeClr val="bg1"/>
                </a:solidFill>
              </a:rPr>
              <a:t>No se conoce ninguna fuente formal de DD.HH. que respalde este dogma.</a:t>
            </a:r>
          </a:p>
          <a:p>
            <a:r>
              <a:rPr lang="es-CL" sz="2000" dirty="0" smtClean="0">
                <a:solidFill>
                  <a:schemeClr val="bg1"/>
                </a:solidFill>
              </a:rPr>
              <a:t>Tampoco es cierto que los instrumentos internacionales que tipifican violaciones a los DD.HH. exijan que el autor sea funcionario público.</a:t>
            </a:r>
          </a:p>
          <a:p>
            <a:r>
              <a:rPr lang="es-CL" sz="2000" dirty="0" smtClean="0">
                <a:solidFill>
                  <a:schemeClr val="bg1"/>
                </a:solidFill>
              </a:rPr>
              <a:t>La Convención para la Prevención y Sanción del Delito de Genocidio dispone que los genocidas serán castigados, “ya se tratase de gobernantes, funcionarios o particulares”.</a:t>
            </a:r>
          </a:p>
          <a:p>
            <a:r>
              <a:rPr lang="es-CL" sz="2000" dirty="0" smtClean="0">
                <a:solidFill>
                  <a:schemeClr val="bg1"/>
                </a:solidFill>
              </a:rPr>
              <a:t>El Estatuto de la Corte Penal Internacional especifica que personas que integren grupos organizados no estatales pueden cometer delitos de lesa humanidad o crímenes de guerra.</a:t>
            </a:r>
          </a:p>
          <a:p>
            <a:r>
              <a:rPr lang="es-CL" sz="2000" dirty="0" smtClean="0">
                <a:solidFill>
                  <a:schemeClr val="bg1"/>
                </a:solidFill>
              </a:rPr>
              <a:t>La Constitución (art 9) señala que los actos de terrorismo son contrarios a los derechos humanos.</a:t>
            </a:r>
          </a:p>
          <a:p>
            <a:r>
              <a:rPr lang="es-CL" sz="2000" dirty="0" smtClean="0">
                <a:solidFill>
                  <a:schemeClr val="bg1"/>
                </a:solidFill>
              </a:rPr>
              <a:t>El Código Penal no distingue entre delitos que violan los DD.HH. </a:t>
            </a:r>
            <a:r>
              <a:rPr lang="es-CL" sz="2000" dirty="0">
                <a:solidFill>
                  <a:schemeClr val="bg1"/>
                </a:solidFill>
              </a:rPr>
              <a:t>y</a:t>
            </a:r>
            <a:r>
              <a:rPr lang="es-CL" sz="2000" dirty="0" smtClean="0">
                <a:solidFill>
                  <a:schemeClr val="bg1"/>
                </a:solidFill>
              </a:rPr>
              <a:t> delitos que no lo hacen. Hay delitos que exigen que sean cometidos por agentes del estado (tortura) y otros esto no se exige (tráfico de inmigrantes). </a:t>
            </a:r>
            <a:endParaRPr lang="es-CL" sz="2000" dirty="0">
              <a:solidFill>
                <a:schemeClr val="bg1"/>
              </a:solidFill>
            </a:endParaRPr>
          </a:p>
        </p:txBody>
      </p:sp>
      <p:pic>
        <p:nvPicPr>
          <p:cNvPr id="3" name="Imagen 2"/>
          <p:cNvPicPr>
            <a:picLocks noChangeAspect="1"/>
          </p:cNvPicPr>
          <p:nvPr/>
        </p:nvPicPr>
        <p:blipFill>
          <a:blip r:embed="rId2"/>
          <a:stretch>
            <a:fillRect/>
          </a:stretch>
        </p:blipFill>
        <p:spPr>
          <a:xfrm>
            <a:off x="5394822" y="1004044"/>
            <a:ext cx="1438275" cy="1438275"/>
          </a:xfrm>
          <a:prstGeom prst="rect">
            <a:avLst/>
          </a:prstGeom>
        </p:spPr>
      </p:pic>
      <p:sp>
        <p:nvSpPr>
          <p:cNvPr id="4" name="CuadroTexto 3"/>
          <p:cNvSpPr txBox="1"/>
          <p:nvPr/>
        </p:nvSpPr>
        <p:spPr>
          <a:xfrm>
            <a:off x="7008888" y="1211053"/>
            <a:ext cx="1495987" cy="923330"/>
          </a:xfrm>
          <a:prstGeom prst="rect">
            <a:avLst/>
          </a:prstGeom>
          <a:noFill/>
        </p:spPr>
        <p:txBody>
          <a:bodyPr wrap="none" rtlCol="0">
            <a:spAutoFit/>
          </a:bodyPr>
          <a:lstStyle/>
          <a:p>
            <a:r>
              <a:rPr lang="es-ES" dirty="0" smtClean="0">
                <a:solidFill>
                  <a:srgbClr val="FF0000"/>
                </a:solidFill>
              </a:rPr>
              <a:t>Hernán Corral</a:t>
            </a:r>
          </a:p>
          <a:p>
            <a:r>
              <a:rPr lang="es-ES" dirty="0" smtClean="0">
                <a:solidFill>
                  <a:srgbClr val="FF0000"/>
                </a:solidFill>
              </a:rPr>
              <a:t>Abogado</a:t>
            </a:r>
          </a:p>
          <a:p>
            <a:r>
              <a:rPr lang="es-ES" dirty="0" smtClean="0">
                <a:solidFill>
                  <a:srgbClr val="FF0000"/>
                </a:solidFill>
              </a:rPr>
              <a:t>U. de los A. </a:t>
            </a:r>
            <a:endParaRPr lang="en-US" dirty="0">
              <a:solidFill>
                <a:srgbClr val="FF0000"/>
              </a:solidFill>
            </a:endParaRPr>
          </a:p>
        </p:txBody>
      </p:sp>
      <p:sp>
        <p:nvSpPr>
          <p:cNvPr id="11" name="Rectángulo 10"/>
          <p:cNvSpPr/>
          <p:nvPr/>
        </p:nvSpPr>
        <p:spPr>
          <a:xfrm rot="19497529">
            <a:off x="2063395" y="2967335"/>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2</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11498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9" name="CuadroTexto 18"/>
          <p:cNvSpPr txBox="1"/>
          <p:nvPr/>
        </p:nvSpPr>
        <p:spPr>
          <a:xfrm>
            <a:off x="0" y="4993215"/>
            <a:ext cx="8958930" cy="1200329"/>
          </a:xfrm>
          <a:prstGeom prst="rect">
            <a:avLst/>
          </a:prstGeom>
          <a:noFill/>
        </p:spPr>
        <p:txBody>
          <a:bodyPr wrap="square" numCol="2" rtlCol="0">
            <a:spAutoFit/>
          </a:bodyPr>
          <a:lstStyle/>
          <a:p>
            <a:pPr marL="285750" indent="-285750">
              <a:buFont typeface="Arial" panose="020B0604020202020204" pitchFamily="34" charset="0"/>
              <a:buChar char="•"/>
            </a:pPr>
            <a:r>
              <a:rPr lang="es-ES" sz="2400" dirty="0" smtClean="0">
                <a:solidFill>
                  <a:schemeClr val="bg1"/>
                </a:solidFill>
              </a:rPr>
              <a:t>Derecho a la vida</a:t>
            </a:r>
          </a:p>
          <a:p>
            <a:pPr marL="285750" indent="-285750">
              <a:buFont typeface="Arial" panose="020B0604020202020204" pitchFamily="34" charset="0"/>
              <a:buChar char="•"/>
            </a:pPr>
            <a:r>
              <a:rPr lang="es-ES" sz="2400" dirty="0" smtClean="0">
                <a:solidFill>
                  <a:schemeClr val="bg1"/>
                </a:solidFill>
              </a:rPr>
              <a:t>Derecho a la integridad personal</a:t>
            </a:r>
          </a:p>
          <a:p>
            <a:pPr marL="285750" indent="-285750">
              <a:buFont typeface="Arial" panose="020B0604020202020204" pitchFamily="34" charset="0"/>
              <a:buChar char="•"/>
            </a:pPr>
            <a:r>
              <a:rPr lang="es-ES" sz="2400" dirty="0" smtClean="0">
                <a:solidFill>
                  <a:schemeClr val="bg1"/>
                </a:solidFill>
              </a:rPr>
              <a:t>Derecho a la libertad de culto</a:t>
            </a:r>
          </a:p>
          <a:p>
            <a:pPr marL="285750" indent="-285750">
              <a:buFont typeface="Arial" panose="020B0604020202020204" pitchFamily="34" charset="0"/>
              <a:buChar char="•"/>
            </a:pPr>
            <a:r>
              <a:rPr lang="es-ES" sz="2400" dirty="0" smtClean="0">
                <a:solidFill>
                  <a:schemeClr val="bg1"/>
                </a:solidFill>
              </a:rPr>
              <a:t> Derecho a la protección familiar</a:t>
            </a:r>
          </a:p>
          <a:p>
            <a:pPr marL="342900" indent="-342900">
              <a:buFont typeface="Arial" panose="020B0604020202020204" pitchFamily="34" charset="0"/>
              <a:buChar char="•"/>
            </a:pPr>
            <a:r>
              <a:rPr lang="es-ES" sz="2400" dirty="0" smtClean="0">
                <a:solidFill>
                  <a:schemeClr val="bg1"/>
                </a:solidFill>
              </a:rPr>
              <a:t>Derechos del niño</a:t>
            </a:r>
            <a:endParaRPr lang="es-ES" sz="2400" dirty="0">
              <a:solidFill>
                <a:schemeClr val="bg1"/>
              </a:solidFill>
            </a:endParaRPr>
          </a:p>
          <a:p>
            <a:pPr marL="285750" indent="-285750">
              <a:buFont typeface="Arial" panose="020B0604020202020204" pitchFamily="34" charset="0"/>
              <a:buChar char="•"/>
            </a:pPr>
            <a:r>
              <a:rPr lang="es-ES" sz="2400" dirty="0" smtClean="0">
                <a:solidFill>
                  <a:schemeClr val="bg1"/>
                </a:solidFill>
              </a:rPr>
              <a:t> Prohibición de esclavitud</a:t>
            </a:r>
            <a:endParaRPr lang="en-US" sz="2400" dirty="0">
              <a:solidFill>
                <a:schemeClr val="bg1"/>
              </a:solidFill>
            </a:endParaRPr>
          </a:p>
        </p:txBody>
      </p:sp>
      <p:sp>
        <p:nvSpPr>
          <p:cNvPr id="2" name="CuadroTexto 1"/>
          <p:cNvSpPr txBox="1"/>
          <p:nvPr/>
        </p:nvSpPr>
        <p:spPr>
          <a:xfrm>
            <a:off x="77566" y="1710867"/>
            <a:ext cx="8958930" cy="3046988"/>
          </a:xfrm>
          <a:prstGeom prst="rect">
            <a:avLst/>
          </a:prstGeom>
          <a:solidFill>
            <a:schemeClr val="tx1"/>
          </a:solidFill>
        </p:spPr>
        <p:txBody>
          <a:bodyPr wrap="square" rtlCol="0">
            <a:spAutoFit/>
          </a:bodyPr>
          <a:lstStyle/>
          <a:p>
            <a:r>
              <a:rPr lang="es-ES" sz="2400" dirty="0" smtClean="0">
                <a:solidFill>
                  <a:schemeClr val="bg1"/>
                </a:solidFill>
              </a:rPr>
              <a:t>Derechos que pueden ser suspendidos:</a:t>
            </a:r>
          </a:p>
          <a:p>
            <a:endParaRPr lang="es-ES" sz="2400" dirty="0">
              <a:solidFill>
                <a:schemeClr val="bg1"/>
              </a:solidFill>
            </a:endParaRPr>
          </a:p>
          <a:p>
            <a:pPr algn="just"/>
            <a:r>
              <a:rPr lang="es-ES" sz="2400" dirty="0" smtClean="0">
                <a:solidFill>
                  <a:schemeClr val="bg1"/>
                </a:solidFill>
              </a:rPr>
              <a:t>La Convención Americana de DD.HH. establece que en casos especiales</a:t>
            </a:r>
          </a:p>
          <a:p>
            <a:pPr algn="just"/>
            <a:r>
              <a:rPr lang="es-ES" sz="2400" dirty="0" smtClean="0">
                <a:solidFill>
                  <a:schemeClr val="bg1"/>
                </a:solidFill>
              </a:rPr>
              <a:t>tales como emergencia nacional, catástrofe o guerra, los derechos humanos de las personas </a:t>
            </a:r>
            <a:r>
              <a:rPr lang="es-ES" sz="2400" b="1" u="sng" dirty="0" smtClean="0">
                <a:solidFill>
                  <a:schemeClr val="bg1"/>
                </a:solidFill>
              </a:rPr>
              <a:t>pueden ser suspendidos</a:t>
            </a:r>
            <a:r>
              <a:rPr lang="es-ES" sz="2400" dirty="0" smtClean="0">
                <a:solidFill>
                  <a:schemeClr val="bg1"/>
                </a:solidFill>
              </a:rPr>
              <a:t>. Sin embargo, esta misma Convención y haciendo uso del principio “</a:t>
            </a:r>
            <a:r>
              <a:rPr lang="es-ES" sz="2400" dirty="0" err="1" smtClean="0">
                <a:solidFill>
                  <a:schemeClr val="bg1"/>
                </a:solidFill>
              </a:rPr>
              <a:t>ius</a:t>
            </a:r>
            <a:r>
              <a:rPr lang="es-ES" sz="2400" dirty="0" smtClean="0">
                <a:solidFill>
                  <a:schemeClr val="bg1"/>
                </a:solidFill>
              </a:rPr>
              <a:t> </a:t>
            </a:r>
            <a:r>
              <a:rPr lang="es-ES" sz="2400" dirty="0" err="1" smtClean="0">
                <a:solidFill>
                  <a:schemeClr val="bg1"/>
                </a:solidFill>
              </a:rPr>
              <a:t>cogens</a:t>
            </a:r>
            <a:r>
              <a:rPr lang="es-ES" sz="2400" dirty="0" smtClean="0">
                <a:solidFill>
                  <a:schemeClr val="bg1"/>
                </a:solidFill>
              </a:rPr>
              <a:t>” (aquellas normas que imperativamente se deben cumplir) define aquellos derechos que bajo ninguna circunstancia se pueden dejar de cumplir.</a:t>
            </a:r>
            <a:endParaRPr lang="en-US" sz="2400" dirty="0">
              <a:solidFill>
                <a:schemeClr val="bg1"/>
              </a:solidFill>
            </a:endParaRPr>
          </a:p>
        </p:txBody>
      </p:sp>
    </p:spTree>
    <p:extLst>
      <p:ext uri="{BB962C8B-B14F-4D97-AF65-F5344CB8AC3E}">
        <p14:creationId xmlns:p14="http://schemas.microsoft.com/office/powerpoint/2010/main" val="13229413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9" name="CuadroTexto 18"/>
          <p:cNvSpPr txBox="1"/>
          <p:nvPr/>
        </p:nvSpPr>
        <p:spPr>
          <a:xfrm>
            <a:off x="138865" y="1775375"/>
            <a:ext cx="8825623" cy="3785652"/>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smtClean="0">
                <a:solidFill>
                  <a:schemeClr val="bg1"/>
                </a:solidFill>
              </a:rPr>
              <a:t>Principio </a:t>
            </a:r>
            <a:r>
              <a:rPr lang="es-ES" sz="2400" dirty="0">
                <a:solidFill>
                  <a:schemeClr val="bg1"/>
                </a:solidFill>
              </a:rPr>
              <a:t>pro </a:t>
            </a:r>
            <a:r>
              <a:rPr lang="es-ES" sz="2400" dirty="0" err="1" smtClean="0">
                <a:solidFill>
                  <a:schemeClr val="bg1"/>
                </a:solidFill>
              </a:rPr>
              <a:t>Homine</a:t>
            </a:r>
            <a:r>
              <a:rPr lang="es-ES" sz="2400" dirty="0" smtClean="0">
                <a:solidFill>
                  <a:schemeClr val="bg1"/>
                </a:solidFill>
              </a:rPr>
              <a:t>.</a:t>
            </a:r>
          </a:p>
          <a:p>
            <a:r>
              <a:rPr lang="es-ES" sz="2400" dirty="0" smtClean="0">
                <a:solidFill>
                  <a:schemeClr val="bg1"/>
                </a:solidFill>
              </a:rPr>
              <a:t>Se define como un </a:t>
            </a:r>
            <a:r>
              <a:rPr lang="es-ES" sz="2400" b="1" u="sng" dirty="0" smtClean="0">
                <a:solidFill>
                  <a:schemeClr val="bg1"/>
                </a:solidFill>
              </a:rPr>
              <a:t>criterio interpretativo </a:t>
            </a:r>
            <a:r>
              <a:rPr lang="es-ES" sz="2400" dirty="0" smtClean="0">
                <a:solidFill>
                  <a:schemeClr val="bg1"/>
                </a:solidFill>
              </a:rPr>
              <a:t>de las leyes en que toda autoridad del poder judicial, legislativo o ejecutivo debe aplicar la norma </a:t>
            </a:r>
            <a:r>
              <a:rPr lang="es-ES" sz="2400" b="1" u="sng" dirty="0" smtClean="0">
                <a:solidFill>
                  <a:schemeClr val="bg1"/>
                </a:solidFill>
              </a:rPr>
              <a:t>más favorable </a:t>
            </a:r>
            <a:r>
              <a:rPr lang="es-ES" sz="2400" dirty="0" smtClean="0">
                <a:solidFill>
                  <a:schemeClr val="bg1"/>
                </a:solidFill>
              </a:rPr>
              <a:t>a la persona o comunidad.</a:t>
            </a:r>
          </a:p>
          <a:p>
            <a:endParaRPr lang="es-ES" sz="2400" dirty="0">
              <a:solidFill>
                <a:schemeClr val="bg1"/>
              </a:solidFill>
            </a:endParaRPr>
          </a:p>
          <a:p>
            <a:r>
              <a:rPr lang="es-ES" sz="2400" dirty="0" smtClean="0">
                <a:solidFill>
                  <a:schemeClr val="bg1"/>
                </a:solidFill>
              </a:rPr>
              <a:t>Este principio, de aplicación reciente, ha hecho que los tribunales de justicia, tanto nacionales como internacionales, hayan fallado en beneficio de particulares por sobre los Estados y, lo más importante, que se estableció que los Derechos Humanos están por sobre algunos tratados, constituciones, leyes, etc. </a:t>
            </a:r>
          </a:p>
        </p:txBody>
      </p:sp>
    </p:spTree>
    <p:extLst>
      <p:ext uri="{BB962C8B-B14F-4D97-AF65-F5344CB8AC3E}">
        <p14:creationId xmlns:p14="http://schemas.microsoft.com/office/powerpoint/2010/main" val="80081261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txBox="1">
            <a:spLocks noChangeArrowheads="1"/>
          </p:cNvSpPr>
          <p:nvPr/>
        </p:nvSpPr>
        <p:spPr>
          <a:xfrm>
            <a:off x="636217" y="1692252"/>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2" name="CuadroTexto 1"/>
          <p:cNvSpPr txBox="1"/>
          <p:nvPr/>
        </p:nvSpPr>
        <p:spPr>
          <a:xfrm>
            <a:off x="2513392" y="97202"/>
            <a:ext cx="4406143" cy="677108"/>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ES" dirty="0">
                <a:solidFill>
                  <a:schemeClr val="bg1"/>
                </a:solidFill>
              </a:rPr>
              <a:t> </a:t>
            </a:r>
            <a:r>
              <a:rPr lang="es-ES" sz="2000" b="1" dirty="0" smtClean="0">
                <a:solidFill>
                  <a:schemeClr val="bg1"/>
                </a:solidFill>
              </a:rPr>
              <a:t>Obligaciones en los Derechos Humanos</a:t>
            </a:r>
            <a:endParaRPr lang="es-ES" sz="2000" b="1" i="1" dirty="0" smtClean="0">
              <a:solidFill>
                <a:schemeClr val="bg1"/>
              </a:solidFill>
            </a:endParaRPr>
          </a:p>
          <a:p>
            <a:endParaRPr lang="en-US" dirty="0">
              <a:solidFill>
                <a:schemeClr val="bg1"/>
              </a:solidFill>
            </a:endParaRPr>
          </a:p>
        </p:txBody>
      </p:sp>
      <p:sp>
        <p:nvSpPr>
          <p:cNvPr id="6" name="CuadroTexto 5"/>
          <p:cNvSpPr txBox="1"/>
          <p:nvPr/>
        </p:nvSpPr>
        <p:spPr>
          <a:xfrm>
            <a:off x="4067945" y="1216645"/>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No impedir el acceso o realización de Derechos.</a:t>
            </a:r>
            <a:endParaRPr lang="en-US" dirty="0">
              <a:solidFill>
                <a:schemeClr val="bg1"/>
              </a:solidFill>
            </a:endParaRPr>
          </a:p>
        </p:txBody>
      </p:sp>
      <p:sp>
        <p:nvSpPr>
          <p:cNvPr id="24" name="CuadroTexto 23"/>
          <p:cNvSpPr txBox="1"/>
          <p:nvPr/>
        </p:nvSpPr>
        <p:spPr>
          <a:xfrm>
            <a:off x="4067945" y="2082482"/>
            <a:ext cx="4574154"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Evitar que terceros priven a alguien</a:t>
            </a:r>
          </a:p>
          <a:p>
            <a:r>
              <a:rPr lang="es-ES" dirty="0" smtClean="0">
                <a:solidFill>
                  <a:schemeClr val="bg1"/>
                </a:solidFill>
              </a:rPr>
              <a:t>de sus Derechos.</a:t>
            </a:r>
            <a:endParaRPr lang="en-US" dirty="0">
              <a:solidFill>
                <a:schemeClr val="bg1"/>
              </a:solidFill>
            </a:endParaRPr>
          </a:p>
        </p:txBody>
      </p:sp>
      <p:sp>
        <p:nvSpPr>
          <p:cNvPr id="25" name="CuadroTexto 24"/>
          <p:cNvSpPr txBox="1"/>
          <p:nvPr/>
        </p:nvSpPr>
        <p:spPr>
          <a:xfrm>
            <a:off x="4067944" y="2948319"/>
            <a:ext cx="4574153"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Generar condiciones para el ejercicio</a:t>
            </a:r>
          </a:p>
          <a:p>
            <a:r>
              <a:rPr lang="es-ES" dirty="0" smtClean="0">
                <a:solidFill>
                  <a:schemeClr val="bg1"/>
                </a:solidFill>
              </a:rPr>
              <a:t>efectivo de los derechos.</a:t>
            </a:r>
          </a:p>
        </p:txBody>
      </p:sp>
      <p:sp>
        <p:nvSpPr>
          <p:cNvPr id="26" name="CuadroTexto 25"/>
          <p:cNvSpPr txBox="1"/>
          <p:nvPr/>
        </p:nvSpPr>
        <p:spPr>
          <a:xfrm>
            <a:off x="4067944" y="3810674"/>
            <a:ext cx="4574152" cy="923330"/>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Dar a conocer los derechos para que la ciudadanía pueda ejercerlos y exigir su cumplimiento.</a:t>
            </a:r>
          </a:p>
        </p:txBody>
      </p:sp>
      <p:sp>
        <p:nvSpPr>
          <p:cNvPr id="27" name="CuadroTexto 26"/>
          <p:cNvSpPr txBox="1"/>
          <p:nvPr/>
        </p:nvSpPr>
        <p:spPr>
          <a:xfrm>
            <a:off x="4067944" y="4901827"/>
            <a:ext cx="4574152" cy="646331"/>
          </a:xfrm>
          <a:prstGeom prst="rect">
            <a:avLst/>
          </a:prstGeom>
          <a:solidFill>
            <a:schemeClr val="bg1">
              <a:lumMod val="50000"/>
              <a:lumOff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dirty="0" smtClean="0">
                <a:solidFill>
                  <a:schemeClr val="bg1"/>
                </a:solidFill>
              </a:rPr>
              <a:t>De forma integral, procurando restablecer la situación anterior a la violación de los DD.HH.</a:t>
            </a:r>
          </a:p>
        </p:txBody>
      </p:sp>
      <p:sp>
        <p:nvSpPr>
          <p:cNvPr id="23" name="CuadroTexto 22"/>
          <p:cNvSpPr txBox="1"/>
          <p:nvPr/>
        </p:nvSpPr>
        <p:spPr>
          <a:xfrm>
            <a:off x="1403648" y="1268760"/>
            <a:ext cx="1316386" cy="461665"/>
          </a:xfrm>
          <a:prstGeom prst="rect">
            <a:avLst/>
          </a:prstGeom>
          <a:noFill/>
        </p:spPr>
        <p:txBody>
          <a:bodyPr wrap="none" rtlCol="0">
            <a:spAutoFit/>
          </a:bodyPr>
          <a:lstStyle/>
          <a:p>
            <a:r>
              <a:rPr lang="es-ES" sz="2400" b="1" dirty="0" smtClean="0">
                <a:solidFill>
                  <a:schemeClr val="bg1"/>
                </a:solidFill>
              </a:rPr>
              <a:t>Respetar</a:t>
            </a:r>
            <a:endParaRPr lang="en-US" sz="2400" b="1" dirty="0">
              <a:solidFill>
                <a:schemeClr val="bg1"/>
              </a:solidFill>
            </a:endParaRPr>
          </a:p>
        </p:txBody>
      </p:sp>
      <p:sp>
        <p:nvSpPr>
          <p:cNvPr id="29" name="CuadroTexto 28"/>
          <p:cNvSpPr txBox="1"/>
          <p:nvPr/>
        </p:nvSpPr>
        <p:spPr>
          <a:xfrm>
            <a:off x="1403648" y="2117718"/>
            <a:ext cx="1284647" cy="461665"/>
          </a:xfrm>
          <a:prstGeom prst="rect">
            <a:avLst/>
          </a:prstGeom>
          <a:noFill/>
        </p:spPr>
        <p:txBody>
          <a:bodyPr wrap="none" rtlCol="0">
            <a:spAutoFit/>
          </a:bodyPr>
          <a:lstStyle/>
          <a:p>
            <a:r>
              <a:rPr lang="es-ES" sz="2400" b="1" dirty="0" smtClean="0">
                <a:solidFill>
                  <a:schemeClr val="bg1"/>
                </a:solidFill>
              </a:rPr>
              <a:t>Proteger</a:t>
            </a:r>
            <a:endParaRPr lang="en-US" sz="2400" b="1" dirty="0">
              <a:solidFill>
                <a:schemeClr val="bg1"/>
              </a:solidFill>
            </a:endParaRPr>
          </a:p>
        </p:txBody>
      </p:sp>
      <p:sp>
        <p:nvSpPr>
          <p:cNvPr id="30" name="CuadroTexto 29"/>
          <p:cNvSpPr txBox="1"/>
          <p:nvPr/>
        </p:nvSpPr>
        <p:spPr>
          <a:xfrm>
            <a:off x="1440836" y="3000434"/>
            <a:ext cx="1190967" cy="461665"/>
          </a:xfrm>
          <a:prstGeom prst="rect">
            <a:avLst/>
          </a:prstGeom>
          <a:noFill/>
        </p:spPr>
        <p:txBody>
          <a:bodyPr wrap="none" rtlCol="0">
            <a:spAutoFit/>
          </a:bodyPr>
          <a:lstStyle/>
          <a:p>
            <a:r>
              <a:rPr lang="es-ES" sz="2400" b="1" dirty="0" smtClean="0">
                <a:solidFill>
                  <a:schemeClr val="bg1"/>
                </a:solidFill>
              </a:rPr>
              <a:t>Realizar</a:t>
            </a:r>
            <a:endParaRPr lang="en-US" sz="2400" b="1" dirty="0">
              <a:solidFill>
                <a:schemeClr val="bg1"/>
              </a:solidFill>
            </a:endParaRPr>
          </a:p>
        </p:txBody>
      </p:sp>
      <p:sp>
        <p:nvSpPr>
          <p:cNvPr id="31" name="CuadroTexto 30"/>
          <p:cNvSpPr txBox="1"/>
          <p:nvPr/>
        </p:nvSpPr>
        <p:spPr>
          <a:xfrm>
            <a:off x="1440836" y="4001289"/>
            <a:ext cx="1440266" cy="461665"/>
          </a:xfrm>
          <a:prstGeom prst="rect">
            <a:avLst/>
          </a:prstGeom>
          <a:noFill/>
        </p:spPr>
        <p:txBody>
          <a:bodyPr wrap="none" rtlCol="0">
            <a:spAutoFit/>
          </a:bodyPr>
          <a:lstStyle/>
          <a:p>
            <a:r>
              <a:rPr lang="es-ES" sz="2400" b="1" dirty="0" smtClean="0">
                <a:solidFill>
                  <a:schemeClr val="bg1"/>
                </a:solidFill>
              </a:rPr>
              <a:t>Promover</a:t>
            </a:r>
            <a:endParaRPr lang="en-US" sz="2400" b="1" dirty="0">
              <a:solidFill>
                <a:schemeClr val="bg1"/>
              </a:solidFill>
            </a:endParaRPr>
          </a:p>
        </p:txBody>
      </p:sp>
      <p:sp>
        <p:nvSpPr>
          <p:cNvPr id="32" name="CuadroTexto 31"/>
          <p:cNvSpPr txBox="1"/>
          <p:nvPr/>
        </p:nvSpPr>
        <p:spPr>
          <a:xfrm>
            <a:off x="1442054" y="4971457"/>
            <a:ext cx="3555012" cy="1938992"/>
          </a:xfrm>
          <a:prstGeom prst="rect">
            <a:avLst/>
          </a:prstGeom>
          <a:noFill/>
        </p:spPr>
        <p:txBody>
          <a:bodyPr wrap="none" rtlCol="0">
            <a:spAutoFit/>
          </a:bodyPr>
          <a:lstStyle/>
          <a:p>
            <a:r>
              <a:rPr lang="es-ES" sz="2400" b="1" dirty="0" smtClean="0">
                <a:solidFill>
                  <a:schemeClr val="bg1"/>
                </a:solidFill>
              </a:rPr>
              <a:t>Reparar</a:t>
            </a:r>
          </a:p>
          <a:p>
            <a:pPr marL="342900" indent="-342900">
              <a:buFont typeface="Arial" panose="020B0604020202020204" pitchFamily="34" charset="0"/>
              <a:buChar char="•"/>
            </a:pPr>
            <a:r>
              <a:rPr lang="es-ES" sz="2400" dirty="0" smtClean="0">
                <a:solidFill>
                  <a:schemeClr val="bg1"/>
                </a:solidFill>
              </a:rPr>
              <a:t>Restituir</a:t>
            </a:r>
          </a:p>
          <a:p>
            <a:pPr marL="342900" indent="-342900">
              <a:buFont typeface="Arial" panose="020B0604020202020204" pitchFamily="34" charset="0"/>
              <a:buChar char="•"/>
            </a:pPr>
            <a:r>
              <a:rPr lang="es-ES" sz="2400" dirty="0" smtClean="0">
                <a:solidFill>
                  <a:schemeClr val="bg1"/>
                </a:solidFill>
              </a:rPr>
              <a:t>Rehabilitar</a:t>
            </a:r>
          </a:p>
          <a:p>
            <a:pPr marL="342900" indent="-342900">
              <a:buFont typeface="Arial" panose="020B0604020202020204" pitchFamily="34" charset="0"/>
              <a:buChar char="•"/>
            </a:pPr>
            <a:r>
              <a:rPr lang="es-ES" sz="2400" dirty="0" smtClean="0">
                <a:solidFill>
                  <a:schemeClr val="bg1"/>
                </a:solidFill>
              </a:rPr>
              <a:t>Satisfacer</a:t>
            </a:r>
          </a:p>
          <a:p>
            <a:pPr marL="342900" indent="-342900">
              <a:buFont typeface="Arial" panose="020B0604020202020204" pitchFamily="34" charset="0"/>
              <a:buChar char="•"/>
            </a:pPr>
            <a:r>
              <a:rPr lang="es-ES" sz="2400" dirty="0" smtClean="0">
                <a:solidFill>
                  <a:schemeClr val="bg1"/>
                </a:solidFill>
              </a:rPr>
              <a:t>Garantizar no repetición</a:t>
            </a:r>
            <a:endParaRPr lang="en-US" sz="2000" dirty="0">
              <a:solidFill>
                <a:schemeClr val="bg1"/>
              </a:solidFill>
            </a:endParaRPr>
          </a:p>
        </p:txBody>
      </p:sp>
    </p:spTree>
    <p:extLst>
      <p:ext uri="{BB962C8B-B14F-4D97-AF65-F5344CB8AC3E}">
        <p14:creationId xmlns:p14="http://schemas.microsoft.com/office/powerpoint/2010/main" val="42342236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9" name="CuadroTexto 18"/>
          <p:cNvSpPr txBox="1"/>
          <p:nvPr/>
        </p:nvSpPr>
        <p:spPr>
          <a:xfrm>
            <a:off x="91921" y="1734183"/>
            <a:ext cx="9005135" cy="4031873"/>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3200" dirty="0" smtClean="0">
                <a:solidFill>
                  <a:schemeClr val="bg1"/>
                </a:solidFill>
              </a:rPr>
              <a:t>Normas específicas sobre DD. </a:t>
            </a:r>
            <a:r>
              <a:rPr lang="es-ES" sz="3200" dirty="0">
                <a:solidFill>
                  <a:schemeClr val="bg1"/>
                </a:solidFill>
              </a:rPr>
              <a:t>HH</a:t>
            </a:r>
            <a:r>
              <a:rPr lang="es-ES" sz="3200" dirty="0" smtClean="0">
                <a:solidFill>
                  <a:schemeClr val="bg1"/>
                </a:solidFill>
              </a:rPr>
              <a:t>.</a:t>
            </a:r>
          </a:p>
          <a:p>
            <a:r>
              <a:rPr lang="es-ES" sz="2400" dirty="0" smtClean="0">
                <a:solidFill>
                  <a:schemeClr val="bg1"/>
                </a:solidFill>
              </a:rPr>
              <a:t>Siempre, en casos de derechos humanos, se deben cumplir estas normas que el país suscribió internacionalmente.</a:t>
            </a:r>
            <a:r>
              <a:rPr lang="es-ES" sz="3200" dirty="0" smtClean="0">
                <a:solidFill>
                  <a:schemeClr val="bg1"/>
                </a:solidFill>
              </a:rPr>
              <a:t> </a:t>
            </a:r>
          </a:p>
          <a:p>
            <a:endParaRPr lang="es-ES" sz="2400" dirty="0" smtClean="0">
              <a:solidFill>
                <a:schemeClr val="bg1"/>
              </a:solidFill>
            </a:endParaRPr>
          </a:p>
          <a:p>
            <a:pPr marL="285750" indent="-285750">
              <a:buFont typeface="Arial" panose="020B0604020202020204" pitchFamily="34" charset="0"/>
              <a:buChar char="•"/>
            </a:pPr>
            <a:r>
              <a:rPr lang="es-ES" sz="2400" dirty="0" smtClean="0">
                <a:solidFill>
                  <a:schemeClr val="bg1"/>
                </a:solidFill>
              </a:rPr>
              <a:t>Prevenir las violaciones a los DD.HH. De esto nace por ejemplo el INDH.</a:t>
            </a:r>
          </a:p>
          <a:p>
            <a:pPr marL="285750" indent="-285750">
              <a:buFont typeface="Arial" panose="020B0604020202020204" pitchFamily="34" charset="0"/>
              <a:buChar char="•"/>
            </a:pPr>
            <a:r>
              <a:rPr lang="es-ES" sz="2400" dirty="0" smtClean="0">
                <a:solidFill>
                  <a:schemeClr val="bg1"/>
                </a:solidFill>
              </a:rPr>
              <a:t>Investigación. De esto nace la brigada especial de la PDI. </a:t>
            </a:r>
          </a:p>
          <a:p>
            <a:pPr marL="285750" indent="-285750">
              <a:buFont typeface="Arial" panose="020B0604020202020204" pitchFamily="34" charset="0"/>
              <a:buChar char="•"/>
            </a:pPr>
            <a:r>
              <a:rPr lang="es-ES" sz="2400" dirty="0" smtClean="0">
                <a:solidFill>
                  <a:schemeClr val="bg1"/>
                </a:solidFill>
              </a:rPr>
              <a:t>Sanción. Punta Peuco. </a:t>
            </a:r>
          </a:p>
          <a:p>
            <a:pPr marL="285750" indent="-285750">
              <a:buFont typeface="Arial" panose="020B0604020202020204" pitchFamily="34" charset="0"/>
              <a:buChar char="•"/>
            </a:pPr>
            <a:r>
              <a:rPr lang="es-ES" sz="2400" dirty="0" smtClean="0">
                <a:solidFill>
                  <a:schemeClr val="bg1"/>
                </a:solidFill>
              </a:rPr>
              <a:t>Restablecimiento </a:t>
            </a:r>
            <a:r>
              <a:rPr lang="es-ES" sz="2400" dirty="0">
                <a:solidFill>
                  <a:schemeClr val="bg1"/>
                </a:solidFill>
              </a:rPr>
              <a:t>de los </a:t>
            </a:r>
            <a:r>
              <a:rPr lang="es-ES" sz="2400" dirty="0" smtClean="0">
                <a:solidFill>
                  <a:schemeClr val="bg1"/>
                </a:solidFill>
              </a:rPr>
              <a:t>daños. Los exonerados políticos.</a:t>
            </a:r>
          </a:p>
          <a:p>
            <a:pPr marL="285750" indent="-285750">
              <a:buFont typeface="Arial" panose="020B0604020202020204" pitchFamily="34" charset="0"/>
              <a:buChar char="•"/>
            </a:pPr>
            <a:r>
              <a:rPr lang="es-ES" sz="2400" dirty="0" smtClean="0">
                <a:solidFill>
                  <a:schemeClr val="bg1"/>
                </a:solidFill>
              </a:rPr>
              <a:t>Reparación. Este es el fundamento del Museo de la Memoria.</a:t>
            </a:r>
            <a:endParaRPr lang="es-ES" sz="2400" dirty="0">
              <a:solidFill>
                <a:schemeClr val="bg1"/>
              </a:solidFill>
            </a:endParaRPr>
          </a:p>
        </p:txBody>
      </p:sp>
    </p:spTree>
    <p:extLst>
      <p:ext uri="{BB962C8B-B14F-4D97-AF65-F5344CB8AC3E}">
        <p14:creationId xmlns:p14="http://schemas.microsoft.com/office/powerpoint/2010/main" val="31026702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CuadroTexto 3"/>
          <p:cNvSpPr txBox="1"/>
          <p:nvPr/>
        </p:nvSpPr>
        <p:spPr>
          <a:xfrm>
            <a:off x="1530695" y="1136554"/>
            <a:ext cx="6142194" cy="461665"/>
          </a:xfrm>
          <a:prstGeom prst="rect">
            <a:avLst/>
          </a:prstGeo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rgbClr val="FF0000"/>
                </a:solidFill>
              </a:rPr>
              <a:t>¿Qué es una violación a los derechos humanos?</a:t>
            </a:r>
            <a:endParaRPr lang="en-US" sz="2400" dirty="0">
              <a:solidFill>
                <a:srgbClr val="FF0000"/>
              </a:solidFill>
            </a:endParaRPr>
          </a:p>
        </p:txBody>
      </p:sp>
      <p:sp>
        <p:nvSpPr>
          <p:cNvPr id="7" name="Rectángulo 6"/>
          <p:cNvSpPr/>
          <p:nvPr/>
        </p:nvSpPr>
        <p:spPr>
          <a:xfrm>
            <a:off x="663398" y="1930098"/>
            <a:ext cx="3640740" cy="369332"/>
          </a:xfrm>
          <a:prstGeom prst="rect">
            <a:avLst/>
          </a:prstGeom>
        </p:spPr>
        <p:txBody>
          <a:bodyPr wrap="none">
            <a:spAutoFit/>
          </a:bodyPr>
          <a:lstStyle/>
          <a:p>
            <a:r>
              <a:rPr lang="es-ES" dirty="0">
                <a:solidFill>
                  <a:schemeClr val="accent1">
                    <a:lumMod val="75000"/>
                  </a:schemeClr>
                </a:solidFill>
                <a:latin typeface="Goudy Stout" panose="0202090407030B020401" pitchFamily="18" charset="0"/>
              </a:rPr>
              <a:t>Trato indigno</a:t>
            </a:r>
            <a:endParaRPr lang="en-US" dirty="0">
              <a:solidFill>
                <a:schemeClr val="accent1">
                  <a:lumMod val="75000"/>
                </a:schemeClr>
              </a:solidFill>
              <a:latin typeface="Goudy Stout" panose="0202090407030B020401" pitchFamily="18" charset="0"/>
            </a:endParaRPr>
          </a:p>
        </p:txBody>
      </p:sp>
      <p:sp>
        <p:nvSpPr>
          <p:cNvPr id="11" name="CuadroTexto 10"/>
          <p:cNvSpPr txBox="1"/>
          <p:nvPr/>
        </p:nvSpPr>
        <p:spPr>
          <a:xfrm>
            <a:off x="5393315" y="2889897"/>
            <a:ext cx="3308919" cy="707886"/>
          </a:xfrm>
          <a:prstGeom prst="rect">
            <a:avLst/>
          </a:prstGeom>
          <a:noFill/>
        </p:spPr>
        <p:txBody>
          <a:bodyPr wrap="none" rtlCol="0">
            <a:spAutoFit/>
          </a:bodyPr>
          <a:lstStyle/>
          <a:p>
            <a:pPr algn="ctr"/>
            <a:r>
              <a:rPr lang="es-ES" sz="2000" b="1" i="1" dirty="0" smtClean="0">
                <a:solidFill>
                  <a:schemeClr val="accent6">
                    <a:lumMod val="75000"/>
                  </a:schemeClr>
                </a:solidFill>
                <a:latin typeface="SimSun-ExtB" panose="02010609060101010101" pitchFamily="49" charset="-122"/>
                <a:ea typeface="SimSun-ExtB" panose="02010609060101010101" pitchFamily="49" charset="-122"/>
              </a:rPr>
              <a:t>Privación injustificada </a:t>
            </a:r>
          </a:p>
          <a:p>
            <a:pPr algn="ctr"/>
            <a:r>
              <a:rPr lang="es-ES" sz="2000" b="1" i="1" dirty="0" smtClean="0">
                <a:solidFill>
                  <a:schemeClr val="accent6">
                    <a:lumMod val="75000"/>
                  </a:schemeClr>
                </a:solidFill>
                <a:latin typeface="SimSun-ExtB" panose="02010609060101010101" pitchFamily="49" charset="-122"/>
                <a:ea typeface="SimSun-ExtB" panose="02010609060101010101" pitchFamily="49" charset="-122"/>
              </a:rPr>
              <a:t>de la libertad</a:t>
            </a:r>
            <a:endParaRPr lang="en-US" sz="2000" b="1" i="1" dirty="0">
              <a:solidFill>
                <a:schemeClr val="accent6">
                  <a:lumMod val="75000"/>
                </a:schemeClr>
              </a:solidFill>
              <a:latin typeface="SimSun-ExtB" panose="02010609060101010101" pitchFamily="49" charset="-122"/>
              <a:ea typeface="SimSun-ExtB" panose="02010609060101010101" pitchFamily="49" charset="-122"/>
            </a:endParaRPr>
          </a:p>
        </p:txBody>
      </p:sp>
      <p:sp>
        <p:nvSpPr>
          <p:cNvPr id="13" name="CuadroTexto 12"/>
          <p:cNvSpPr txBox="1"/>
          <p:nvPr/>
        </p:nvSpPr>
        <p:spPr>
          <a:xfrm>
            <a:off x="179512" y="5805264"/>
            <a:ext cx="7718139" cy="400110"/>
          </a:xfrm>
          <a:prstGeom prst="rect">
            <a:avLst/>
          </a:prstGeom>
          <a:noFill/>
        </p:spPr>
        <p:txBody>
          <a:bodyPr wrap="none" rtlCol="0">
            <a:spAutoFit/>
          </a:bodyPr>
          <a:lstStyle/>
          <a:p>
            <a:r>
              <a:rPr lang="es-ES" sz="2000" b="1" dirty="0" smtClean="0">
                <a:solidFill>
                  <a:schemeClr val="bg2">
                    <a:lumMod val="75000"/>
                  </a:schemeClr>
                </a:solidFill>
                <a:latin typeface="Castellar" panose="020A0402060406010301" pitchFamily="18" charset="0"/>
              </a:rPr>
              <a:t>Mal trato en centros asistenciales del Estado</a:t>
            </a:r>
            <a:endParaRPr lang="en-US" sz="2000" b="1" dirty="0">
              <a:solidFill>
                <a:schemeClr val="bg2">
                  <a:lumMod val="75000"/>
                </a:schemeClr>
              </a:solidFill>
              <a:latin typeface="Castellar" panose="020A0402060406010301" pitchFamily="18" charset="0"/>
            </a:endParaRPr>
          </a:p>
        </p:txBody>
      </p:sp>
      <p:sp>
        <p:nvSpPr>
          <p:cNvPr id="15" name="CuadroTexto 14"/>
          <p:cNvSpPr txBox="1"/>
          <p:nvPr/>
        </p:nvSpPr>
        <p:spPr>
          <a:xfrm rot="20909889">
            <a:off x="663398" y="4471368"/>
            <a:ext cx="3062120" cy="400110"/>
          </a:xfrm>
          <a:prstGeom prst="rect">
            <a:avLst/>
          </a:prstGeom>
          <a:solidFill>
            <a:schemeClr val="bg2"/>
          </a:solidFill>
        </p:spPr>
        <p:txBody>
          <a:bodyPr wrap="none" rtlCol="0">
            <a:spAutoFit/>
          </a:bodyPr>
          <a:lstStyle/>
          <a:p>
            <a:r>
              <a:rPr lang="es-ES" dirty="0" smtClean="0">
                <a:solidFill>
                  <a:srgbClr val="FFFF00"/>
                </a:solidFill>
              </a:rPr>
              <a:t>Falta de libertad de </a:t>
            </a:r>
            <a:r>
              <a:rPr lang="es-ES" sz="2000" dirty="0" smtClean="0">
                <a:solidFill>
                  <a:srgbClr val="FFFF00"/>
                </a:solidFill>
              </a:rPr>
              <a:t>expresión</a:t>
            </a:r>
            <a:endParaRPr lang="en-US" dirty="0">
              <a:solidFill>
                <a:srgbClr val="FFFF00"/>
              </a:solidFill>
            </a:endParaRPr>
          </a:p>
        </p:txBody>
      </p:sp>
      <p:sp>
        <p:nvSpPr>
          <p:cNvPr id="17" name="CuadroTexto 16"/>
          <p:cNvSpPr txBox="1"/>
          <p:nvPr/>
        </p:nvSpPr>
        <p:spPr>
          <a:xfrm rot="1207983">
            <a:off x="2371946" y="3937360"/>
            <a:ext cx="6607386" cy="523220"/>
          </a:xfrm>
          <a:prstGeom prst="rect">
            <a:avLst/>
          </a:prstGeom>
          <a:noFill/>
        </p:spPr>
        <p:txBody>
          <a:bodyPr wrap="none" rtlCol="0">
            <a:spAutoFit/>
          </a:bodyPr>
          <a:lstStyle/>
          <a:p>
            <a:r>
              <a:rPr lang="es-ES" sz="2800" dirty="0" smtClean="0">
                <a:solidFill>
                  <a:schemeClr val="accent2">
                    <a:lumMod val="75000"/>
                  </a:schemeClr>
                </a:solidFill>
              </a:rPr>
              <a:t>Tortura o trato violento por parte del Estado</a:t>
            </a:r>
            <a:endParaRPr lang="en-US" sz="2800" dirty="0">
              <a:solidFill>
                <a:schemeClr val="accent2">
                  <a:lumMod val="75000"/>
                </a:schemeClr>
              </a:solidFill>
            </a:endParaRPr>
          </a:p>
        </p:txBody>
      </p:sp>
      <p:sp>
        <p:nvSpPr>
          <p:cNvPr id="18" name="CuadroTexto 17"/>
          <p:cNvSpPr txBox="1"/>
          <p:nvPr/>
        </p:nvSpPr>
        <p:spPr>
          <a:xfrm rot="20981399">
            <a:off x="5714478" y="1868525"/>
            <a:ext cx="3035703" cy="707886"/>
          </a:xfrm>
          <a:prstGeom prst="rect">
            <a:avLst/>
          </a:prstGeom>
          <a:noFill/>
          <a:ln w="28575">
            <a:solidFill>
              <a:schemeClr val="bg1"/>
            </a:solidFill>
          </a:ln>
        </p:spPr>
        <p:txBody>
          <a:bodyPr wrap="none" rtlCol="0">
            <a:spAutoFit/>
          </a:bodyPr>
          <a:lstStyle/>
          <a:p>
            <a:pPr algn="r"/>
            <a:r>
              <a:rPr lang="es-ES" sz="2000" b="1" dirty="0" smtClean="0">
                <a:solidFill>
                  <a:schemeClr val="tx1">
                    <a:lumMod val="65000"/>
                  </a:schemeClr>
                </a:solidFill>
              </a:rPr>
              <a:t>Falta de accesibilidad para </a:t>
            </a:r>
          </a:p>
          <a:p>
            <a:pPr algn="r"/>
            <a:r>
              <a:rPr lang="es-ES" sz="2000" b="1" dirty="0">
                <a:solidFill>
                  <a:schemeClr val="tx1">
                    <a:lumMod val="65000"/>
                  </a:schemeClr>
                </a:solidFill>
              </a:rPr>
              <a:t>d</a:t>
            </a:r>
            <a:r>
              <a:rPr lang="es-ES" sz="2000" b="1" dirty="0" smtClean="0">
                <a:solidFill>
                  <a:schemeClr val="tx1">
                    <a:lumMod val="65000"/>
                  </a:schemeClr>
                </a:solidFill>
              </a:rPr>
              <a:t>iscapacitados. </a:t>
            </a:r>
            <a:endParaRPr lang="en-US" sz="2000" b="1" dirty="0">
              <a:solidFill>
                <a:schemeClr val="tx1">
                  <a:lumMod val="65000"/>
                </a:schemeClr>
              </a:solidFill>
            </a:endParaRPr>
          </a:p>
        </p:txBody>
      </p:sp>
      <p:sp>
        <p:nvSpPr>
          <p:cNvPr id="19" name="CuadroTexto 18"/>
          <p:cNvSpPr txBox="1"/>
          <p:nvPr/>
        </p:nvSpPr>
        <p:spPr>
          <a:xfrm rot="438385">
            <a:off x="3126237" y="4988088"/>
            <a:ext cx="3779753" cy="369332"/>
          </a:xfrm>
          <a:prstGeom prst="rect">
            <a:avLst/>
          </a:prstGeom>
          <a:noFill/>
        </p:spPr>
        <p:txBody>
          <a:bodyPr wrap="none" rtlCol="0">
            <a:spAutoFit/>
          </a:bodyPr>
          <a:lstStyle/>
          <a:p>
            <a:r>
              <a:rPr lang="es-ES" b="1" dirty="0" smtClean="0">
                <a:solidFill>
                  <a:schemeClr val="accent3">
                    <a:lumMod val="50000"/>
                  </a:schemeClr>
                </a:solidFill>
                <a:latin typeface="Elephant" panose="02020904090505020303" pitchFamily="18" charset="0"/>
              </a:rPr>
              <a:t>No realizar consultas indígenas</a:t>
            </a:r>
            <a:endParaRPr lang="en-US" b="1" dirty="0">
              <a:solidFill>
                <a:schemeClr val="accent3">
                  <a:lumMod val="50000"/>
                </a:schemeClr>
              </a:solidFill>
              <a:latin typeface="Elephant" panose="02020904090505020303" pitchFamily="18" charset="0"/>
            </a:endParaRPr>
          </a:p>
        </p:txBody>
      </p:sp>
      <p:sp>
        <p:nvSpPr>
          <p:cNvPr id="2" name="CuadroTexto 1"/>
          <p:cNvSpPr txBox="1"/>
          <p:nvPr/>
        </p:nvSpPr>
        <p:spPr>
          <a:xfrm rot="20851393">
            <a:off x="328051" y="2515453"/>
            <a:ext cx="2090637" cy="830997"/>
          </a:xfrm>
          <a:prstGeom prst="rect">
            <a:avLst/>
          </a:prstGeom>
          <a:noFill/>
        </p:spPr>
        <p:txBody>
          <a:bodyPr wrap="none" rtlCol="0">
            <a:spAutoFit/>
          </a:bodyPr>
          <a:lstStyle/>
          <a:p>
            <a:pPr algn="ctr"/>
            <a:r>
              <a:rPr lang="es-ES" sz="2400" dirty="0" smtClean="0">
                <a:solidFill>
                  <a:srgbClr val="CC9900"/>
                </a:solidFill>
              </a:rPr>
              <a:t>Discriminación </a:t>
            </a:r>
          </a:p>
          <a:p>
            <a:pPr algn="ctr"/>
            <a:r>
              <a:rPr lang="es-ES" sz="2400" dirty="0">
                <a:solidFill>
                  <a:srgbClr val="CC9900"/>
                </a:solidFill>
              </a:rPr>
              <a:t>a</a:t>
            </a:r>
            <a:r>
              <a:rPr lang="es-ES" sz="2400" dirty="0" smtClean="0">
                <a:solidFill>
                  <a:srgbClr val="CC9900"/>
                </a:solidFill>
              </a:rPr>
              <a:t>rbitraria </a:t>
            </a:r>
            <a:endParaRPr lang="en-US" sz="2400" dirty="0">
              <a:solidFill>
                <a:srgbClr val="CC9900"/>
              </a:solidFill>
            </a:endParaRPr>
          </a:p>
        </p:txBody>
      </p:sp>
      <p:sp>
        <p:nvSpPr>
          <p:cNvPr id="3" name="CuadroTexto 2"/>
          <p:cNvSpPr txBox="1"/>
          <p:nvPr/>
        </p:nvSpPr>
        <p:spPr>
          <a:xfrm>
            <a:off x="3636139" y="2340008"/>
            <a:ext cx="1858201" cy="923330"/>
          </a:xfrm>
          <a:prstGeom prst="rect">
            <a:avLst/>
          </a:prstGeom>
          <a:noFill/>
        </p:spPr>
        <p:txBody>
          <a:bodyPr wrap="none" rtlCol="0">
            <a:spAutoFit/>
          </a:bodyPr>
          <a:lstStyle/>
          <a:p>
            <a:pPr algn="ctr"/>
            <a:r>
              <a:rPr lang="es-ES" b="1" dirty="0" smtClean="0">
                <a:solidFill>
                  <a:srgbClr val="2DA8DF"/>
                </a:solidFill>
                <a:latin typeface="Castellar" panose="020A0402060406010301" pitchFamily="18" charset="0"/>
              </a:rPr>
              <a:t>Falta de </a:t>
            </a:r>
          </a:p>
          <a:p>
            <a:pPr algn="ctr"/>
            <a:r>
              <a:rPr lang="es-ES" b="1" dirty="0" smtClean="0">
                <a:solidFill>
                  <a:srgbClr val="2DA8DF"/>
                </a:solidFill>
                <a:latin typeface="Castellar" panose="020A0402060406010301" pitchFamily="18" charset="0"/>
              </a:rPr>
              <a:t>Acceso a la</a:t>
            </a:r>
          </a:p>
          <a:p>
            <a:pPr algn="ctr"/>
            <a:r>
              <a:rPr lang="es-ES" b="1" dirty="0" smtClean="0">
                <a:solidFill>
                  <a:srgbClr val="2DA8DF"/>
                </a:solidFill>
                <a:latin typeface="Castellar" panose="020A0402060406010301" pitchFamily="18" charset="0"/>
              </a:rPr>
              <a:t>justicia</a:t>
            </a:r>
          </a:p>
        </p:txBody>
      </p:sp>
      <p:sp>
        <p:nvSpPr>
          <p:cNvPr id="5" name="Rectángulo 4"/>
          <p:cNvSpPr/>
          <p:nvPr/>
        </p:nvSpPr>
        <p:spPr>
          <a:xfrm>
            <a:off x="712642" y="6324212"/>
            <a:ext cx="3542252" cy="400110"/>
          </a:xfrm>
          <a:prstGeom prst="rect">
            <a:avLst/>
          </a:prstGeom>
        </p:spPr>
        <p:txBody>
          <a:bodyPr wrap="none">
            <a:spAutoFit/>
          </a:bodyPr>
          <a:lstStyle/>
          <a:p>
            <a:r>
              <a:rPr lang="en-US" sz="2000" dirty="0">
                <a:solidFill>
                  <a:schemeClr val="bg1"/>
                </a:solidFill>
              </a:rPr>
              <a:t>https://youtu.be/kZt63PW8QHk</a:t>
            </a:r>
          </a:p>
        </p:txBody>
      </p:sp>
      <p:sp>
        <p:nvSpPr>
          <p:cNvPr id="6" name="CuadroTexto 5"/>
          <p:cNvSpPr txBox="1"/>
          <p:nvPr/>
        </p:nvSpPr>
        <p:spPr>
          <a:xfrm>
            <a:off x="5480953" y="6294792"/>
            <a:ext cx="643125" cy="400110"/>
          </a:xfrm>
          <a:prstGeom prst="rect">
            <a:avLst/>
          </a:prstGeom>
          <a:noFill/>
        </p:spPr>
        <p:txBody>
          <a:bodyPr wrap="none" rtlCol="0">
            <a:spAutoFit/>
          </a:bodyPr>
          <a:lstStyle/>
          <a:p>
            <a:r>
              <a:rPr lang="es-ES" sz="2000" dirty="0" smtClean="0">
                <a:solidFill>
                  <a:schemeClr val="bg1"/>
                </a:solidFill>
              </a:rPr>
              <a:t>4:27</a:t>
            </a:r>
            <a:endParaRPr lang="en-US" sz="2000" dirty="0">
              <a:solidFill>
                <a:schemeClr val="bg1"/>
              </a:solidFill>
            </a:endParaRPr>
          </a:p>
        </p:txBody>
      </p:sp>
    </p:spTree>
    <p:extLst>
      <p:ext uri="{BB962C8B-B14F-4D97-AF65-F5344CB8AC3E}">
        <p14:creationId xmlns:p14="http://schemas.microsoft.com/office/powerpoint/2010/main" val="265148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circle(in)">
                                      <p:cBhvr>
                                        <p:cTn id="13" dur="2000"/>
                                        <p:tgtEl>
                                          <p:spTgt spid="11">
                                            <p:txEl>
                                              <p:pRg st="0" end="0"/>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circle(in)">
                                      <p:cBhvr>
                                        <p:cTn id="16" dur="2000"/>
                                        <p:tgtEl>
                                          <p:spTgt spid="1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80">
                                          <p:stCondLst>
                                            <p:cond delay="0"/>
                                          </p:stCondLst>
                                        </p:cTn>
                                        <p:tgtEl>
                                          <p:spTgt spid="15"/>
                                        </p:tgtEl>
                                      </p:cBhvr>
                                    </p:animEffect>
                                    <p:anim calcmode="lin" valueType="num">
                                      <p:cBhvr>
                                        <p:cTn id="2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34" dur="26">
                                          <p:stCondLst>
                                            <p:cond delay="650"/>
                                          </p:stCondLst>
                                        </p:cTn>
                                        <p:tgtEl>
                                          <p:spTgt spid="15"/>
                                        </p:tgtEl>
                                      </p:cBhvr>
                                      <p:to x="100000" y="60000"/>
                                    </p:animScale>
                                    <p:animScale>
                                      <p:cBhvr>
                                        <p:cTn id="35" dur="166" decel="50000">
                                          <p:stCondLst>
                                            <p:cond delay="676"/>
                                          </p:stCondLst>
                                        </p:cTn>
                                        <p:tgtEl>
                                          <p:spTgt spid="15"/>
                                        </p:tgtEl>
                                      </p:cBhvr>
                                      <p:to x="100000" y="100000"/>
                                    </p:animScale>
                                    <p:animScale>
                                      <p:cBhvr>
                                        <p:cTn id="36" dur="26">
                                          <p:stCondLst>
                                            <p:cond delay="1312"/>
                                          </p:stCondLst>
                                        </p:cTn>
                                        <p:tgtEl>
                                          <p:spTgt spid="15"/>
                                        </p:tgtEl>
                                      </p:cBhvr>
                                      <p:to x="100000" y="80000"/>
                                    </p:animScale>
                                    <p:animScale>
                                      <p:cBhvr>
                                        <p:cTn id="37" dur="166" decel="50000">
                                          <p:stCondLst>
                                            <p:cond delay="1338"/>
                                          </p:stCondLst>
                                        </p:cTn>
                                        <p:tgtEl>
                                          <p:spTgt spid="15"/>
                                        </p:tgtEl>
                                      </p:cBhvr>
                                      <p:to x="100000" y="100000"/>
                                    </p:animScale>
                                    <p:animScale>
                                      <p:cBhvr>
                                        <p:cTn id="38" dur="26">
                                          <p:stCondLst>
                                            <p:cond delay="1642"/>
                                          </p:stCondLst>
                                        </p:cTn>
                                        <p:tgtEl>
                                          <p:spTgt spid="15"/>
                                        </p:tgtEl>
                                      </p:cBhvr>
                                      <p:to x="100000" y="90000"/>
                                    </p:animScale>
                                    <p:animScale>
                                      <p:cBhvr>
                                        <p:cTn id="39" dur="166" decel="50000">
                                          <p:stCondLst>
                                            <p:cond delay="1668"/>
                                          </p:stCondLst>
                                        </p:cTn>
                                        <p:tgtEl>
                                          <p:spTgt spid="15"/>
                                        </p:tgtEl>
                                      </p:cBhvr>
                                      <p:to x="100000" y="100000"/>
                                    </p:animScale>
                                    <p:animScale>
                                      <p:cBhvr>
                                        <p:cTn id="40" dur="26">
                                          <p:stCondLst>
                                            <p:cond delay="1808"/>
                                          </p:stCondLst>
                                        </p:cTn>
                                        <p:tgtEl>
                                          <p:spTgt spid="15"/>
                                        </p:tgtEl>
                                      </p:cBhvr>
                                      <p:to x="100000" y="95000"/>
                                    </p:animScale>
                                    <p:animScale>
                                      <p:cBhvr>
                                        <p:cTn id="41" dur="166" decel="50000">
                                          <p:stCondLst>
                                            <p:cond delay="1834"/>
                                          </p:stCondLst>
                                        </p:cTn>
                                        <p:tgtEl>
                                          <p:spTgt spid="15"/>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80">
                                          <p:stCondLst>
                                            <p:cond delay="0"/>
                                          </p:stCondLst>
                                        </p:cTn>
                                        <p:tgtEl>
                                          <p:spTgt spid="17"/>
                                        </p:tgtEl>
                                      </p:cBhvr>
                                    </p:animEffect>
                                    <p:anim calcmode="lin" valueType="num">
                                      <p:cBhvr>
                                        <p:cTn id="47"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52" dur="26">
                                          <p:stCondLst>
                                            <p:cond delay="650"/>
                                          </p:stCondLst>
                                        </p:cTn>
                                        <p:tgtEl>
                                          <p:spTgt spid="17"/>
                                        </p:tgtEl>
                                      </p:cBhvr>
                                      <p:to x="100000" y="60000"/>
                                    </p:animScale>
                                    <p:animScale>
                                      <p:cBhvr>
                                        <p:cTn id="53" dur="166" decel="50000">
                                          <p:stCondLst>
                                            <p:cond delay="676"/>
                                          </p:stCondLst>
                                        </p:cTn>
                                        <p:tgtEl>
                                          <p:spTgt spid="17"/>
                                        </p:tgtEl>
                                      </p:cBhvr>
                                      <p:to x="100000" y="100000"/>
                                    </p:animScale>
                                    <p:animScale>
                                      <p:cBhvr>
                                        <p:cTn id="54" dur="26">
                                          <p:stCondLst>
                                            <p:cond delay="1312"/>
                                          </p:stCondLst>
                                        </p:cTn>
                                        <p:tgtEl>
                                          <p:spTgt spid="17"/>
                                        </p:tgtEl>
                                      </p:cBhvr>
                                      <p:to x="100000" y="80000"/>
                                    </p:animScale>
                                    <p:animScale>
                                      <p:cBhvr>
                                        <p:cTn id="55" dur="166" decel="50000">
                                          <p:stCondLst>
                                            <p:cond delay="1338"/>
                                          </p:stCondLst>
                                        </p:cTn>
                                        <p:tgtEl>
                                          <p:spTgt spid="17"/>
                                        </p:tgtEl>
                                      </p:cBhvr>
                                      <p:to x="100000" y="100000"/>
                                    </p:animScale>
                                    <p:animScale>
                                      <p:cBhvr>
                                        <p:cTn id="56" dur="26">
                                          <p:stCondLst>
                                            <p:cond delay="1642"/>
                                          </p:stCondLst>
                                        </p:cTn>
                                        <p:tgtEl>
                                          <p:spTgt spid="17"/>
                                        </p:tgtEl>
                                      </p:cBhvr>
                                      <p:to x="100000" y="90000"/>
                                    </p:animScale>
                                    <p:animScale>
                                      <p:cBhvr>
                                        <p:cTn id="57" dur="166" decel="50000">
                                          <p:stCondLst>
                                            <p:cond delay="1668"/>
                                          </p:stCondLst>
                                        </p:cTn>
                                        <p:tgtEl>
                                          <p:spTgt spid="17"/>
                                        </p:tgtEl>
                                      </p:cBhvr>
                                      <p:to x="100000" y="100000"/>
                                    </p:animScale>
                                    <p:animScale>
                                      <p:cBhvr>
                                        <p:cTn id="58" dur="26">
                                          <p:stCondLst>
                                            <p:cond delay="1808"/>
                                          </p:stCondLst>
                                        </p:cTn>
                                        <p:tgtEl>
                                          <p:spTgt spid="17"/>
                                        </p:tgtEl>
                                      </p:cBhvr>
                                      <p:to x="100000" y="95000"/>
                                    </p:animScale>
                                    <p:animScale>
                                      <p:cBhvr>
                                        <p:cTn id="59" dur="166" decel="50000">
                                          <p:stCondLst>
                                            <p:cond delay="1834"/>
                                          </p:stCondLst>
                                        </p:cTn>
                                        <p:tgtEl>
                                          <p:spTgt spid="17"/>
                                        </p:tgtEl>
                                      </p:cBhvr>
                                      <p:to x="100000" y="100000"/>
                                    </p:animScale>
                                  </p:childTnLst>
                                </p:cTn>
                              </p:par>
                            </p:childTnLst>
                          </p:cTn>
                        </p:par>
                      </p:childTnLst>
                    </p:cTn>
                  </p:par>
                  <p:par>
                    <p:cTn id="60" fill="hold">
                      <p:stCondLst>
                        <p:cond delay="indefinite"/>
                      </p:stCondLst>
                      <p:childTnLst>
                        <p:par>
                          <p:cTn id="61" fill="hold">
                            <p:stCondLst>
                              <p:cond delay="0"/>
                            </p:stCondLst>
                            <p:childTnLst>
                              <p:par>
                                <p:cTn id="62" presetID="31" presetClass="entr" presetSubtype="0"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1000" fill="hold"/>
                                        <p:tgtEl>
                                          <p:spTgt spid="18"/>
                                        </p:tgtEl>
                                        <p:attrNameLst>
                                          <p:attrName>ppt_w</p:attrName>
                                        </p:attrNameLst>
                                      </p:cBhvr>
                                      <p:tavLst>
                                        <p:tav tm="0">
                                          <p:val>
                                            <p:fltVal val="0"/>
                                          </p:val>
                                        </p:tav>
                                        <p:tav tm="100000">
                                          <p:val>
                                            <p:strVal val="#ppt_w"/>
                                          </p:val>
                                        </p:tav>
                                      </p:tavLst>
                                    </p:anim>
                                    <p:anim calcmode="lin" valueType="num">
                                      <p:cBhvr>
                                        <p:cTn id="65" dur="1000" fill="hold"/>
                                        <p:tgtEl>
                                          <p:spTgt spid="18"/>
                                        </p:tgtEl>
                                        <p:attrNameLst>
                                          <p:attrName>ppt_h</p:attrName>
                                        </p:attrNameLst>
                                      </p:cBhvr>
                                      <p:tavLst>
                                        <p:tav tm="0">
                                          <p:val>
                                            <p:fltVal val="0"/>
                                          </p:val>
                                        </p:tav>
                                        <p:tav tm="100000">
                                          <p:val>
                                            <p:strVal val="#ppt_h"/>
                                          </p:val>
                                        </p:tav>
                                      </p:tavLst>
                                    </p:anim>
                                    <p:anim calcmode="lin" valueType="num">
                                      <p:cBhvr>
                                        <p:cTn id="66" dur="1000" fill="hold"/>
                                        <p:tgtEl>
                                          <p:spTgt spid="18"/>
                                        </p:tgtEl>
                                        <p:attrNameLst>
                                          <p:attrName>style.rotation</p:attrName>
                                        </p:attrNameLst>
                                      </p:cBhvr>
                                      <p:tavLst>
                                        <p:tav tm="0">
                                          <p:val>
                                            <p:fltVal val="90"/>
                                          </p:val>
                                        </p:tav>
                                        <p:tav tm="100000">
                                          <p:val>
                                            <p:fltVal val="0"/>
                                          </p:val>
                                        </p:tav>
                                      </p:tavLst>
                                    </p:anim>
                                    <p:animEffect transition="in" filter="fade">
                                      <p:cBhvr>
                                        <p:cTn id="67" dur="1000"/>
                                        <p:tgtEl>
                                          <p:spTgt spid="18"/>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19">
                                            <p:txEl>
                                              <p:pRg st="0" end="0"/>
                                            </p:txEl>
                                          </p:spTgt>
                                        </p:tgtEl>
                                        <p:attrNameLst>
                                          <p:attrName>style.visibility</p:attrName>
                                        </p:attrNameLst>
                                      </p:cBhvr>
                                      <p:to>
                                        <p:strVal val="visible"/>
                                      </p:to>
                                    </p:set>
                                    <p:animEffect transition="in" filter="wipe(down)">
                                      <p:cBhvr>
                                        <p:cTn id="72" dur="500"/>
                                        <p:tgtEl>
                                          <p:spTgt spid="19">
                                            <p:txEl>
                                              <p:pRg st="0" end="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6" presetClass="entr" presetSubtype="0" fill="hold" grpId="0" nodeType="click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wipe(down)">
                                      <p:cBhvr>
                                        <p:cTn id="81" dur="580">
                                          <p:stCondLst>
                                            <p:cond delay="0"/>
                                          </p:stCondLst>
                                        </p:cTn>
                                        <p:tgtEl>
                                          <p:spTgt spid="3"/>
                                        </p:tgtEl>
                                      </p:cBhvr>
                                    </p:animEffect>
                                    <p:anim calcmode="lin" valueType="num">
                                      <p:cBhvr>
                                        <p:cTn id="8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gtEl>
                                      </p:cBhvr>
                                      <p:to x="100000" y="60000"/>
                                    </p:animScale>
                                    <p:animScale>
                                      <p:cBhvr>
                                        <p:cTn id="88" dur="166" decel="50000">
                                          <p:stCondLst>
                                            <p:cond delay="676"/>
                                          </p:stCondLst>
                                        </p:cTn>
                                        <p:tgtEl>
                                          <p:spTgt spid="3"/>
                                        </p:tgtEl>
                                      </p:cBhvr>
                                      <p:to x="100000" y="100000"/>
                                    </p:animScale>
                                    <p:animScale>
                                      <p:cBhvr>
                                        <p:cTn id="89" dur="26">
                                          <p:stCondLst>
                                            <p:cond delay="1312"/>
                                          </p:stCondLst>
                                        </p:cTn>
                                        <p:tgtEl>
                                          <p:spTgt spid="3"/>
                                        </p:tgtEl>
                                      </p:cBhvr>
                                      <p:to x="100000" y="80000"/>
                                    </p:animScale>
                                    <p:animScale>
                                      <p:cBhvr>
                                        <p:cTn id="90" dur="166" decel="50000">
                                          <p:stCondLst>
                                            <p:cond delay="1338"/>
                                          </p:stCondLst>
                                        </p:cTn>
                                        <p:tgtEl>
                                          <p:spTgt spid="3"/>
                                        </p:tgtEl>
                                      </p:cBhvr>
                                      <p:to x="100000" y="100000"/>
                                    </p:animScale>
                                    <p:animScale>
                                      <p:cBhvr>
                                        <p:cTn id="91" dur="26">
                                          <p:stCondLst>
                                            <p:cond delay="1642"/>
                                          </p:stCondLst>
                                        </p:cTn>
                                        <p:tgtEl>
                                          <p:spTgt spid="3"/>
                                        </p:tgtEl>
                                      </p:cBhvr>
                                      <p:to x="100000" y="90000"/>
                                    </p:animScale>
                                    <p:animScale>
                                      <p:cBhvr>
                                        <p:cTn id="92" dur="166" decel="50000">
                                          <p:stCondLst>
                                            <p:cond delay="1668"/>
                                          </p:stCondLst>
                                        </p:cTn>
                                        <p:tgtEl>
                                          <p:spTgt spid="3"/>
                                        </p:tgtEl>
                                      </p:cBhvr>
                                      <p:to x="100000" y="100000"/>
                                    </p:animScale>
                                    <p:animScale>
                                      <p:cBhvr>
                                        <p:cTn id="93" dur="26">
                                          <p:stCondLst>
                                            <p:cond delay="1808"/>
                                          </p:stCondLst>
                                        </p:cTn>
                                        <p:tgtEl>
                                          <p:spTgt spid="3"/>
                                        </p:tgtEl>
                                      </p:cBhvr>
                                      <p:to x="100000" y="95000"/>
                                    </p:animScale>
                                    <p:animScale>
                                      <p:cBhvr>
                                        <p:cTn id="94"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5" grpId="0" animBg="1"/>
      <p:bldP spid="17" grpId="0"/>
      <p:bldP spid="18" grpId="0" animBg="1"/>
      <p:bldP spid="2"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5" name="Rectangle 3"/>
          <p:cNvSpPr txBox="1">
            <a:spLocks noChangeArrowheads="1"/>
          </p:cNvSpPr>
          <p:nvPr/>
        </p:nvSpPr>
        <p:spPr>
          <a:xfrm>
            <a:off x="467544" y="2132856"/>
            <a:ext cx="8568952" cy="4536232"/>
          </a:xfrm>
          <a:prstGeom prst="rect">
            <a:avLst/>
          </a:prstGeom>
        </p:spPr>
        <p:txBody>
          <a:bodyPr vert="horz" lIns="91440" tIns="45720" rIns="91440" bIns="45720" rtlCol="0">
            <a:normAutofit/>
          </a:bodyPr>
          <a:lstStyle/>
          <a:p>
            <a:pPr marL="342900" lvl="0" indent="-342900" algn="just">
              <a:lnSpc>
                <a:spcPct val="150000"/>
              </a:lnSpc>
              <a:spcBef>
                <a:spcPct val="20000"/>
              </a:spcBef>
              <a:buFont typeface="Arial" pitchFamily="34" charset="0"/>
              <a:buChar char="•"/>
              <a:defRPr/>
            </a:pPr>
            <a:r>
              <a:rPr lang="es-ES" sz="2600" noProof="0" dirty="0" smtClean="0">
                <a:solidFill>
                  <a:schemeClr val="bg1"/>
                </a:solidFill>
              </a:rPr>
              <a:t>Para prevenir y sancionar hechos de tortura. </a:t>
            </a:r>
            <a:r>
              <a:rPr lang="es-ES" sz="2600" noProof="0" dirty="0" smtClean="0">
                <a:solidFill>
                  <a:srgbClr val="FF0000"/>
                </a:solidFill>
              </a:rPr>
              <a:t>Ratificado por Chile en 1988. </a:t>
            </a:r>
            <a:endParaRPr kumimoji="0" lang="es-ES" sz="2600" b="0" i="0" u="none" strike="noStrike" kern="1200" cap="none" spc="0" normalizeH="0" baseline="0" noProof="0" dirty="0" smtClean="0">
              <a:ln>
                <a:noFill/>
              </a:ln>
              <a:solidFill>
                <a:srgbClr val="FF0000"/>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Erradicar violencia</a:t>
            </a:r>
            <a:r>
              <a:rPr kumimoji="0" lang="es-ES" sz="2600" b="0" i="0" u="none" strike="noStrike" kern="1200" cap="none" spc="0" normalizeH="0" noProof="0" dirty="0" smtClean="0">
                <a:ln>
                  <a:noFill/>
                </a:ln>
                <a:solidFill>
                  <a:schemeClr val="bg1"/>
                </a:solidFill>
                <a:effectLst/>
                <a:uLnTx/>
                <a:uFillTx/>
              </a:rPr>
              <a:t> contra la </a:t>
            </a:r>
            <a:r>
              <a:rPr kumimoji="0" lang="es-ES" sz="2600" b="0" i="0" u="none" strike="noStrike" kern="1200" cap="none" spc="0" normalizeH="0" baseline="0" noProof="0" dirty="0" smtClean="0">
                <a:ln>
                  <a:noFill/>
                </a:ln>
                <a:solidFill>
                  <a:schemeClr val="bg1"/>
                </a:solidFill>
                <a:effectLst/>
                <a:uLnTx/>
                <a:uFillTx/>
              </a:rPr>
              <a:t>Mujer. </a:t>
            </a:r>
            <a:r>
              <a:rPr kumimoji="0" lang="es-ES" sz="2600" b="0" i="0" u="none" strike="noStrike" kern="1200" cap="none" spc="0" normalizeH="0" baseline="0" noProof="0" dirty="0" smtClean="0">
                <a:ln>
                  <a:noFill/>
                </a:ln>
                <a:solidFill>
                  <a:srgbClr val="FF0000"/>
                </a:solidFill>
                <a:effectLst/>
                <a:uLnTx/>
                <a:uFillTx/>
              </a:rPr>
              <a:t>Ratificado por Chile en 1996. </a:t>
            </a:r>
            <a:r>
              <a:rPr kumimoji="0" lang="es-ES" sz="2600" b="0" i="0" u="none" strike="noStrike" kern="1200" cap="none" spc="0" normalizeH="0" baseline="0" noProof="0" dirty="0" smtClean="0">
                <a:ln>
                  <a:noFill/>
                </a:ln>
                <a:solidFill>
                  <a:schemeClr val="bg1"/>
                </a:solidFill>
                <a:effectLst/>
                <a:uLnTx/>
                <a:uFillTx/>
              </a:rPr>
              <a:t> </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Derechos de los niños. </a:t>
            </a:r>
            <a:r>
              <a:rPr lang="es-ES" sz="2600" dirty="0" smtClean="0">
                <a:solidFill>
                  <a:srgbClr val="FF0000"/>
                </a:solidFill>
              </a:rPr>
              <a:t>Ratificado por Chile en 1990.</a:t>
            </a:r>
            <a:endParaRPr kumimoji="0" lang="es-ES" sz="26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600" b="0" i="0" u="none" strike="noStrike" kern="1200" cap="none" spc="0" normalizeH="0" baseline="0" noProof="0" dirty="0" smtClean="0">
                <a:ln>
                  <a:noFill/>
                </a:ln>
                <a:solidFill>
                  <a:schemeClr val="bg1"/>
                </a:solidFill>
                <a:effectLst/>
                <a:uLnTx/>
                <a:uFillTx/>
              </a:rPr>
              <a:t>Convenio sobre pueblos indígenas. </a:t>
            </a:r>
            <a:r>
              <a:rPr lang="es-ES" sz="2600" dirty="0" smtClean="0">
                <a:solidFill>
                  <a:srgbClr val="FF0000"/>
                </a:solidFill>
              </a:rPr>
              <a:t>Ratificado por Chile en 2008. </a:t>
            </a:r>
            <a:endParaRPr kumimoji="0" lang="es-ES" sz="26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smtClean="0">
                <a:solidFill>
                  <a:schemeClr val="bg1"/>
                </a:solidFill>
              </a:rPr>
              <a:t>Tratados firmados por Chile. </a:t>
            </a:r>
            <a:endParaRPr lang="es-CL" sz="2400" dirty="0">
              <a:solidFill>
                <a:schemeClr val="bg1"/>
              </a:solidFill>
            </a:endParaRPr>
          </a:p>
        </p:txBody>
      </p:sp>
      <p:sp>
        <p:nvSpPr>
          <p:cNvPr id="19" name="Estrella de 5 puntas 18">
            <a:hlinkClick r:id="rId2" action="ppaction://hlinksldjump"/>
          </p:cNvPr>
          <p:cNvSpPr/>
          <p:nvPr/>
        </p:nvSpPr>
        <p:spPr>
          <a:xfrm>
            <a:off x="1912674" y="6013422"/>
            <a:ext cx="432048" cy="41034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Estrella de 5 puntas 1">
            <a:hlinkClick r:id="rId3" action="ppaction://hlinksldjump"/>
          </p:cNvPr>
          <p:cNvSpPr/>
          <p:nvPr/>
        </p:nvSpPr>
        <p:spPr>
          <a:xfrm>
            <a:off x="1912674" y="4173488"/>
            <a:ext cx="432048" cy="45496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Estrella de 5 puntas 3">
            <a:hlinkClick r:id="rId4" action="ppaction://hlinksldjump"/>
          </p:cNvPr>
          <p:cNvSpPr/>
          <p:nvPr/>
        </p:nvSpPr>
        <p:spPr>
          <a:xfrm>
            <a:off x="8100392" y="4869160"/>
            <a:ext cx="370384"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48820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4053354"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a:t>
            </a:r>
          </a:p>
        </p:txBody>
      </p:sp>
      <p:sp>
        <p:nvSpPr>
          <p:cNvPr id="15" name="Rectangle 3"/>
          <p:cNvSpPr txBox="1">
            <a:spLocks noChangeArrowheads="1"/>
          </p:cNvSpPr>
          <p:nvPr/>
        </p:nvSpPr>
        <p:spPr>
          <a:xfrm>
            <a:off x="179512" y="2132144"/>
            <a:ext cx="7072362" cy="4214842"/>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Personas con discapacidad.</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Diversidades sexuales. </a:t>
            </a:r>
            <a:r>
              <a:rPr lang="es-ES" sz="2800" dirty="0" smtClean="0">
                <a:solidFill>
                  <a:srgbClr val="FF0000"/>
                </a:solidFill>
              </a:rPr>
              <a:t>Ley de identidad de género. </a:t>
            </a:r>
            <a:endParaRPr kumimoji="0" lang="es-ES" sz="2800" b="0" i="0" u="none" strike="noStrike" kern="1200" cap="none" spc="0" normalizeH="0" baseline="0" noProof="0" dirty="0" smtClean="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lang="es-ES" sz="2800" dirty="0" smtClean="0">
                <a:solidFill>
                  <a:schemeClr val="bg1"/>
                </a:solidFill>
              </a:rPr>
              <a:t>M</a:t>
            </a:r>
            <a:r>
              <a:rPr kumimoji="0" lang="es-ES" sz="2800" b="0" i="0" u="none" strike="noStrike" kern="1200" cap="none" spc="0" normalizeH="0" baseline="0" noProof="0" dirty="0" err="1" smtClean="0">
                <a:ln>
                  <a:noFill/>
                </a:ln>
                <a:solidFill>
                  <a:schemeClr val="bg1"/>
                </a:solidFill>
                <a:effectLst/>
                <a:uLnTx/>
                <a:uFillTx/>
              </a:rPr>
              <a:t>igrantes</a:t>
            </a:r>
            <a:r>
              <a:rPr kumimoji="0" lang="es-ES" sz="2800" b="0" i="0" u="none" strike="noStrike" kern="1200" cap="none" spc="0" normalizeH="0" baseline="0" noProof="0" dirty="0" smtClean="0">
                <a:ln>
                  <a:noFill/>
                </a:ln>
                <a:solidFill>
                  <a:schemeClr val="bg1"/>
                </a:solidFill>
                <a:effectLst/>
                <a:uLnTx/>
                <a:uFillTx/>
              </a:rPr>
              <a:t>.</a:t>
            </a:r>
          </a:p>
          <a:p>
            <a:pPr marL="342900" marR="0" lvl="0" indent="-342900" algn="just" defTabSz="914400" rtl="0" eaLnBrk="1" fontAlgn="auto" latinLnBrk="0" hangingPunct="1">
              <a:lnSpc>
                <a:spcPct val="150000"/>
              </a:lnSpc>
              <a:spcBef>
                <a:spcPct val="20000"/>
              </a:spcBef>
              <a:spcAft>
                <a:spcPts val="0"/>
              </a:spcAft>
              <a:buClrTx/>
              <a:buSzTx/>
              <a:buFont typeface="Arial" pitchFamily="34" charset="0"/>
              <a:buChar char="•"/>
              <a:tabLst/>
              <a:defRPr/>
            </a:pPr>
            <a:r>
              <a:rPr kumimoji="0" lang="es-ES" sz="2800" b="0" i="0" u="none" strike="noStrike" kern="1200" cap="none" spc="0" normalizeH="0" baseline="0" noProof="0" dirty="0" smtClean="0">
                <a:ln>
                  <a:noFill/>
                </a:ln>
                <a:solidFill>
                  <a:schemeClr val="bg1"/>
                </a:solidFill>
                <a:effectLst/>
                <a:uLnTx/>
                <a:uFillTx/>
              </a:rPr>
              <a:t>Refugiados</a:t>
            </a:r>
            <a:r>
              <a:rPr kumimoji="0" lang="es-ES" sz="2300" b="0" i="0" u="none" strike="noStrike" kern="1200" cap="none" spc="0" normalizeH="0" baseline="0" noProof="0" dirty="0" smtClean="0">
                <a:ln>
                  <a:noFill/>
                </a:ln>
                <a:solidFill>
                  <a:schemeClr val="bg1"/>
                </a:solidFill>
                <a:effectLst/>
                <a:uLnTx/>
                <a:uFillTx/>
                <a:latin typeface="+mn-lt"/>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s-ES" sz="2300" b="0" i="0" u="none" strike="noStrike" kern="1200" cap="none" spc="0" normalizeH="0" baseline="0" noProof="0" dirty="0">
              <a:ln>
                <a:noFill/>
              </a:ln>
              <a:solidFill>
                <a:schemeClr val="tx1"/>
              </a:solidFill>
              <a:effectLst/>
              <a:uLnTx/>
              <a:uFillTx/>
              <a:latin typeface="+mn-lt"/>
              <a:ea typeface="+mn-ea"/>
              <a:cs typeface="+mn-cs"/>
            </a:endParaRPr>
          </a:p>
        </p:txBody>
      </p:sp>
      <p:sp>
        <p:nvSpPr>
          <p:cNvPr id="2" name="CuadroTexto 1"/>
          <p:cNvSpPr txBox="1"/>
          <p:nvPr/>
        </p:nvSpPr>
        <p:spPr>
          <a:xfrm>
            <a:off x="2628744" y="4272198"/>
            <a:ext cx="6079331" cy="646331"/>
          </a:xfrm>
          <a:prstGeom prst="rect">
            <a:avLst/>
          </a:prstGeom>
          <a:solidFill>
            <a:schemeClr val="tx1">
              <a:lumMod val="95000"/>
            </a:schemeClr>
          </a:solidFill>
        </p:spPr>
        <p:txBody>
          <a:bodyPr wrap="square" rtlCol="0">
            <a:spAutoFit/>
          </a:bodyPr>
          <a:lstStyle/>
          <a:p>
            <a:r>
              <a:rPr lang="es-CL" dirty="0" smtClean="0">
                <a:solidFill>
                  <a:schemeClr val="bg1"/>
                </a:solidFill>
              </a:rPr>
              <a:t>Personas que se trasladan de un lugar a otro de manera “voluntaria”</a:t>
            </a:r>
            <a:endParaRPr lang="es-CL" dirty="0">
              <a:solidFill>
                <a:schemeClr val="bg1"/>
              </a:solidFill>
            </a:endParaRPr>
          </a:p>
        </p:txBody>
      </p:sp>
      <p:sp>
        <p:nvSpPr>
          <p:cNvPr id="5" name="CuadroTexto 4"/>
          <p:cNvSpPr txBox="1"/>
          <p:nvPr/>
        </p:nvSpPr>
        <p:spPr>
          <a:xfrm>
            <a:off x="389271" y="1595126"/>
            <a:ext cx="5907780" cy="461665"/>
          </a:xfrm>
          <a:prstGeom prst="rect">
            <a:avLst/>
          </a:prstGeom>
          <a:noFill/>
        </p:spPr>
        <p:txBody>
          <a:bodyPr wrap="square" rtlCol="0">
            <a:spAutoFit/>
          </a:bodyPr>
          <a:lstStyle/>
          <a:p>
            <a:r>
              <a:rPr lang="es-CL" sz="2400" dirty="0" smtClean="0">
                <a:solidFill>
                  <a:schemeClr val="bg1"/>
                </a:solidFill>
              </a:rPr>
              <a:t>Tratados firmados por Chile. </a:t>
            </a:r>
            <a:endParaRPr lang="es-CL" sz="2400" dirty="0">
              <a:solidFill>
                <a:schemeClr val="bg1"/>
              </a:solidFill>
            </a:endParaRPr>
          </a:p>
        </p:txBody>
      </p:sp>
      <p:sp>
        <p:nvSpPr>
          <p:cNvPr id="17" name="CuadroTexto 16"/>
          <p:cNvSpPr txBox="1"/>
          <p:nvPr/>
        </p:nvSpPr>
        <p:spPr>
          <a:xfrm>
            <a:off x="2796965" y="5103477"/>
            <a:ext cx="5663467" cy="1200329"/>
          </a:xfrm>
          <a:prstGeom prst="rect">
            <a:avLst/>
          </a:prstGeom>
          <a:solidFill>
            <a:schemeClr val="tx1">
              <a:lumMod val="95000"/>
            </a:schemeClr>
          </a:solidFill>
        </p:spPr>
        <p:txBody>
          <a:bodyPr wrap="square" rtlCol="0">
            <a:spAutoFit/>
          </a:bodyPr>
          <a:lstStyle/>
          <a:p>
            <a:r>
              <a:rPr lang="es-CL" dirty="0" smtClean="0">
                <a:solidFill>
                  <a:schemeClr val="bg1"/>
                </a:solidFill>
              </a:rPr>
              <a:t>Personas que se fuera de su país de donde es originario o bien donde reside habitualmente, debido a un temor fundamentado de persecución por razones étnicas, religión, nacionalidad u opiniones políticas.</a:t>
            </a:r>
            <a:endParaRPr lang="es-CL" dirty="0">
              <a:solidFill>
                <a:schemeClr val="bg1"/>
              </a:solidFill>
            </a:endParaRPr>
          </a:p>
        </p:txBody>
      </p:sp>
      <p:sp>
        <p:nvSpPr>
          <p:cNvPr id="4" name="Estrella de 5 puntas 3">
            <a:hlinkClick r:id="rId2" action="ppaction://hlinksldjump"/>
          </p:cNvPr>
          <p:cNvSpPr/>
          <p:nvPr/>
        </p:nvSpPr>
        <p:spPr>
          <a:xfrm>
            <a:off x="4601792" y="2441374"/>
            <a:ext cx="301772" cy="21602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strella de 5 puntas 18">
            <a:hlinkClick r:id="rId3" action="ppaction://hlinksldjump"/>
          </p:cNvPr>
          <p:cNvSpPr/>
          <p:nvPr/>
        </p:nvSpPr>
        <p:spPr>
          <a:xfrm>
            <a:off x="1835696" y="3717032"/>
            <a:ext cx="288032" cy="33833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p:cNvSpPr txBox="1"/>
          <p:nvPr/>
        </p:nvSpPr>
        <p:spPr>
          <a:xfrm>
            <a:off x="8449592" y="2320941"/>
            <a:ext cx="598241" cy="369332"/>
          </a:xfrm>
          <a:prstGeom prst="rect">
            <a:avLst/>
          </a:prstGeom>
          <a:noFill/>
        </p:spPr>
        <p:txBody>
          <a:bodyPr wrap="none" rtlCol="0">
            <a:spAutoFit/>
          </a:bodyPr>
          <a:lstStyle/>
          <a:p>
            <a:r>
              <a:rPr lang="es-ES" dirty="0" smtClean="0">
                <a:solidFill>
                  <a:schemeClr val="bg1"/>
                </a:solidFill>
              </a:rPr>
              <a:t>4:05</a:t>
            </a:r>
            <a:endParaRPr lang="en-US" dirty="0">
              <a:solidFill>
                <a:schemeClr val="bg1"/>
              </a:solidFill>
            </a:endParaRPr>
          </a:p>
        </p:txBody>
      </p:sp>
      <p:sp>
        <p:nvSpPr>
          <p:cNvPr id="7" name="Rectángulo 6"/>
          <p:cNvSpPr/>
          <p:nvPr/>
        </p:nvSpPr>
        <p:spPr>
          <a:xfrm>
            <a:off x="5198506" y="2346481"/>
            <a:ext cx="3222742" cy="369332"/>
          </a:xfrm>
          <a:prstGeom prst="rect">
            <a:avLst/>
          </a:prstGeom>
        </p:spPr>
        <p:txBody>
          <a:bodyPr wrap="none">
            <a:spAutoFit/>
          </a:bodyPr>
          <a:lstStyle/>
          <a:p>
            <a:r>
              <a:rPr lang="en-US" dirty="0">
                <a:solidFill>
                  <a:schemeClr val="bg1"/>
                </a:solidFill>
              </a:rPr>
              <a:t>https://youtu.be/pR1-04HmQ68</a:t>
            </a:r>
          </a:p>
        </p:txBody>
      </p:sp>
    </p:spTree>
    <p:extLst>
      <p:ext uri="{BB962C8B-B14F-4D97-AF65-F5344CB8AC3E}">
        <p14:creationId xmlns:p14="http://schemas.microsoft.com/office/powerpoint/2010/main" val="113769173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ESTADO DE DERECHO</a:t>
            </a:r>
            <a:endParaRPr lang="es-CL" sz="2800" b="1" dirty="0"/>
          </a:p>
        </p:txBody>
      </p:sp>
      <p:sp>
        <p:nvSpPr>
          <p:cNvPr id="5" name="Rectángulo 4"/>
          <p:cNvSpPr/>
          <p:nvPr/>
        </p:nvSpPr>
        <p:spPr>
          <a:xfrm>
            <a:off x="3383360" y="202973"/>
            <a:ext cx="5760639" cy="18578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Procesos jurídicos, instituciones y normas compatibles con los DDHH</a:t>
            </a:r>
          </a:p>
          <a:p>
            <a:pPr marL="342900" indent="-342900">
              <a:buFont typeface="Arial" panose="020B0604020202020204" pitchFamily="34" charset="0"/>
              <a:buChar char="•"/>
            </a:pPr>
            <a:r>
              <a:rPr lang="es-CL" sz="2400" dirty="0" smtClean="0">
                <a:solidFill>
                  <a:schemeClr val="bg1"/>
                </a:solidFill>
              </a:rPr>
              <a:t>El Estado de derecho es el mecanismo de aplicación de los DDHH.</a:t>
            </a:r>
            <a:endParaRPr lang="es-CL" sz="2400" dirty="0">
              <a:solidFill>
                <a:schemeClr val="bg1"/>
              </a:solidFill>
            </a:endParaRPr>
          </a:p>
        </p:txBody>
      </p:sp>
      <p:sp>
        <p:nvSpPr>
          <p:cNvPr id="11" name="Elipse 10"/>
          <p:cNvSpPr/>
          <p:nvPr/>
        </p:nvSpPr>
        <p:spPr>
          <a:xfrm>
            <a:off x="341275" y="3419053"/>
            <a:ext cx="2880320"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LOS DERECHOS</a:t>
            </a:r>
          </a:p>
          <a:p>
            <a:pPr algn="ctr"/>
            <a:r>
              <a:rPr lang="es-CL" sz="2800" b="1" dirty="0" smtClean="0"/>
              <a:t>HUMANOS</a:t>
            </a:r>
            <a:endParaRPr lang="es-CL" sz="2800" b="1" dirty="0"/>
          </a:p>
        </p:txBody>
      </p:sp>
      <p:sp>
        <p:nvSpPr>
          <p:cNvPr id="13" name="Rectángulo 12"/>
          <p:cNvSpPr/>
          <p:nvPr/>
        </p:nvSpPr>
        <p:spPr>
          <a:xfrm>
            <a:off x="3383360" y="2060848"/>
            <a:ext cx="5760640" cy="4660626"/>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Son parte de la naturaleza humana, de todos los seres humanos, no se </a:t>
            </a:r>
            <a:r>
              <a:rPr lang="es-CL" sz="2400" dirty="0" smtClean="0">
                <a:solidFill>
                  <a:schemeClr val="bg1"/>
                </a:solidFill>
              </a:rPr>
              <a:t>pueden </a:t>
            </a:r>
            <a:r>
              <a:rPr lang="es-CL" sz="2400" dirty="0" smtClean="0">
                <a:solidFill>
                  <a:schemeClr val="bg1"/>
                </a:solidFill>
              </a:rPr>
              <a:t>quitar y  no se deben transgredir.</a:t>
            </a:r>
          </a:p>
          <a:p>
            <a:pPr marL="342900" indent="-342900">
              <a:buFont typeface="Arial" panose="020B0604020202020204" pitchFamily="34" charset="0"/>
              <a:buChar char="•"/>
            </a:pPr>
            <a:r>
              <a:rPr lang="es-CL" sz="2400" dirty="0" smtClean="0">
                <a:solidFill>
                  <a:schemeClr val="bg1"/>
                </a:solidFill>
              </a:rPr>
              <a:t>Protegen la libertad, la vida, la integridad, la seguridad jurídica, la propiedad y la </a:t>
            </a:r>
            <a:r>
              <a:rPr lang="es-CL" sz="2400" b="1" dirty="0" smtClean="0">
                <a:solidFill>
                  <a:srgbClr val="FF0000"/>
                </a:solidFill>
              </a:rPr>
              <a:t>dignidad </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Existe una declaración universal de DDHH.</a:t>
            </a:r>
          </a:p>
          <a:p>
            <a:pPr marL="342900" indent="-342900">
              <a:buFont typeface="Arial" panose="020B0604020202020204" pitchFamily="34" charset="0"/>
              <a:buChar char="•"/>
            </a:pPr>
            <a:r>
              <a:rPr lang="es-CL" sz="2400" dirty="0" smtClean="0">
                <a:solidFill>
                  <a:schemeClr val="bg1"/>
                </a:solidFill>
              </a:rPr>
              <a:t>Los Derechos Humanos son una evolución de la sociedad, que nacen hace más de 2.500 años  y que culminan, con un documento formal, recién en el siglo pasado.</a:t>
            </a:r>
            <a:endParaRPr lang="es-CL" sz="2400" dirty="0" smtClean="0">
              <a:solidFill>
                <a:schemeClr val="bg1"/>
              </a:solidFill>
            </a:endParaRP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17142888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BASES JURÍDICAS</a:t>
            </a:r>
            <a:endParaRPr lang="es-CL" sz="2800" b="1" dirty="0"/>
          </a:p>
        </p:txBody>
      </p:sp>
      <p:sp>
        <p:nvSpPr>
          <p:cNvPr id="5" name="Rectángulo 4"/>
          <p:cNvSpPr/>
          <p:nvPr/>
        </p:nvSpPr>
        <p:spPr>
          <a:xfrm>
            <a:off x="3383360" y="202973"/>
            <a:ext cx="5760639" cy="36580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En el ámbito internacional se han desarrollado bases jurídicas  para la protección de los DD.HH</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Estas bases jurídicas, para Chile, son en el contexto mundial (NN.UU.) como en el contexto americano. (O.E.A.).</a:t>
            </a:r>
          </a:p>
          <a:p>
            <a:pPr marL="342900" indent="-342900">
              <a:buFont typeface="Arial" panose="020B0604020202020204" pitchFamily="34" charset="0"/>
              <a:buChar char="•"/>
            </a:pPr>
            <a:r>
              <a:rPr lang="es-CL" sz="2400" dirty="0" smtClean="0">
                <a:solidFill>
                  <a:schemeClr val="bg1"/>
                </a:solidFill>
              </a:rPr>
              <a:t>Chile también ha debido ajustar su normativa interna, para poder cumplir con las exigencia internacionales sobre derechos Humanos.</a:t>
            </a:r>
            <a:endParaRPr lang="es-CL" sz="2400" dirty="0">
              <a:solidFill>
                <a:schemeClr val="bg1"/>
              </a:solidFill>
            </a:endParaRPr>
          </a:p>
        </p:txBody>
      </p:sp>
      <p:sp>
        <p:nvSpPr>
          <p:cNvPr id="11" name="Elipse 10"/>
          <p:cNvSpPr/>
          <p:nvPr/>
        </p:nvSpPr>
        <p:spPr>
          <a:xfrm>
            <a:off x="0" y="3717032"/>
            <a:ext cx="3779912"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INSTRUMENTOS JURÍDICOS</a:t>
            </a:r>
            <a:endParaRPr lang="es-CL" sz="2800" b="1" dirty="0" smtClean="0"/>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
        <p:nvSpPr>
          <p:cNvPr id="7" name="Rectángulo 6"/>
          <p:cNvSpPr/>
          <p:nvPr/>
        </p:nvSpPr>
        <p:spPr>
          <a:xfrm>
            <a:off x="3923928" y="4005064"/>
            <a:ext cx="5220070" cy="2592288"/>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Sistemas Universal y Sistema americano de DD.HH. </a:t>
            </a:r>
          </a:p>
          <a:p>
            <a:pPr marL="342900" indent="-342900">
              <a:buFont typeface="Arial" panose="020B0604020202020204" pitchFamily="34" charset="0"/>
              <a:buChar char="•"/>
            </a:pPr>
            <a:r>
              <a:rPr lang="es-CL" sz="2400" dirty="0" smtClean="0">
                <a:solidFill>
                  <a:schemeClr val="bg1"/>
                </a:solidFill>
              </a:rPr>
              <a:t>Corte Penal Internacional.</a:t>
            </a:r>
          </a:p>
          <a:p>
            <a:pPr marL="342900" indent="-342900">
              <a:buFont typeface="Arial" panose="020B0604020202020204" pitchFamily="34" charset="0"/>
              <a:buChar char="•"/>
            </a:pPr>
            <a:r>
              <a:rPr lang="es-CL" sz="2400" dirty="0" smtClean="0">
                <a:solidFill>
                  <a:schemeClr val="bg1"/>
                </a:solidFill>
              </a:rPr>
              <a:t>CIDH</a:t>
            </a:r>
          </a:p>
          <a:p>
            <a:pPr marL="342900" indent="-342900">
              <a:buFont typeface="Arial" panose="020B0604020202020204" pitchFamily="34" charset="0"/>
              <a:buChar char="•"/>
            </a:pPr>
            <a:r>
              <a:rPr lang="es-CL" sz="2400" dirty="0" smtClean="0">
                <a:solidFill>
                  <a:schemeClr val="bg1"/>
                </a:solidFill>
              </a:rPr>
              <a:t>Sistema nacional (tribunales, INDH, Ministerio de Justicia, Contraloría, Fiscalía, </a:t>
            </a:r>
            <a:r>
              <a:rPr lang="es-CL" sz="2400" dirty="0" err="1" smtClean="0">
                <a:solidFill>
                  <a:schemeClr val="bg1"/>
                </a:solidFill>
              </a:rPr>
              <a:t>etc</a:t>
            </a:r>
            <a:r>
              <a:rPr lang="es-CL" sz="2400" dirty="0" smtClean="0">
                <a:solidFill>
                  <a:schemeClr val="bg1"/>
                </a:solidFill>
              </a:rPr>
              <a:t>)</a:t>
            </a:r>
            <a:endParaRPr lang="es-CL" sz="2400" dirty="0">
              <a:solidFill>
                <a:schemeClr val="bg1"/>
              </a:solidFill>
            </a:endParaRPr>
          </a:p>
        </p:txBody>
      </p:sp>
    </p:spTree>
    <p:extLst>
      <p:ext uri="{BB962C8B-B14F-4D97-AF65-F5344CB8AC3E}">
        <p14:creationId xmlns:p14="http://schemas.microsoft.com/office/powerpoint/2010/main" val="118443120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44961" y="24208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t>REGÍMENES </a:t>
            </a:r>
          </a:p>
          <a:p>
            <a:pPr algn="ctr"/>
            <a:r>
              <a:rPr lang="es-CL" sz="2800" b="1" dirty="0" smtClean="0"/>
              <a:t>JURÍDICOS</a:t>
            </a:r>
            <a:endParaRPr lang="es-CL" sz="2800" b="1" dirty="0"/>
          </a:p>
        </p:txBody>
      </p:sp>
      <p:sp>
        <p:nvSpPr>
          <p:cNvPr id="5" name="Rectángulo 4"/>
          <p:cNvSpPr/>
          <p:nvPr/>
        </p:nvSpPr>
        <p:spPr>
          <a:xfrm>
            <a:off x="3131840" y="44624"/>
            <a:ext cx="5940151" cy="6826427"/>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s-CL" sz="2400" dirty="0" smtClean="0">
                <a:solidFill>
                  <a:schemeClr val="bg1"/>
                </a:solidFill>
              </a:rPr>
              <a:t>Derechos que pueden ser suspendidos y aquellos que no (</a:t>
            </a:r>
            <a:r>
              <a:rPr lang="es-CL" sz="2400" dirty="0" err="1" smtClean="0">
                <a:solidFill>
                  <a:schemeClr val="bg1"/>
                </a:solidFill>
              </a:rPr>
              <a:t>ius</a:t>
            </a:r>
            <a:r>
              <a:rPr lang="es-CL" sz="2400" dirty="0" smtClean="0">
                <a:solidFill>
                  <a:schemeClr val="bg1"/>
                </a:solidFill>
              </a:rPr>
              <a:t> </a:t>
            </a:r>
            <a:r>
              <a:rPr lang="es-CL" sz="2400" dirty="0" err="1" smtClean="0">
                <a:solidFill>
                  <a:schemeClr val="bg1"/>
                </a:solidFill>
              </a:rPr>
              <a:t>cogens</a:t>
            </a:r>
            <a:r>
              <a:rPr lang="es-CL" sz="2400" dirty="0" smtClean="0">
                <a:solidFill>
                  <a:schemeClr val="bg1"/>
                </a:solidFill>
              </a:rPr>
              <a:t>).</a:t>
            </a:r>
          </a:p>
          <a:p>
            <a:pPr marL="342900" indent="-342900">
              <a:buFont typeface="Arial" panose="020B0604020202020204" pitchFamily="34" charset="0"/>
              <a:buChar char="•"/>
            </a:pPr>
            <a:r>
              <a:rPr lang="es-CL" sz="2400" dirty="0" smtClean="0">
                <a:solidFill>
                  <a:schemeClr val="bg1"/>
                </a:solidFill>
              </a:rPr>
              <a:t>Principio pro </a:t>
            </a:r>
            <a:r>
              <a:rPr lang="es-CL" sz="2400" dirty="0" err="1" smtClean="0">
                <a:solidFill>
                  <a:schemeClr val="bg1"/>
                </a:solidFill>
              </a:rPr>
              <a:t>homine</a:t>
            </a:r>
            <a:r>
              <a:rPr lang="es-CL" sz="2400" dirty="0" smtClean="0">
                <a:solidFill>
                  <a:schemeClr val="bg1"/>
                </a:solidFill>
              </a:rPr>
              <a:t> donde se debe aplicar la norma que favorezca a la persona.</a:t>
            </a:r>
          </a:p>
          <a:p>
            <a:pPr marL="342900" indent="-342900">
              <a:buFont typeface="Arial" panose="020B0604020202020204" pitchFamily="34" charset="0"/>
              <a:buChar char="•"/>
            </a:pPr>
            <a:r>
              <a:rPr lang="es-CL" sz="2400" dirty="0" smtClean="0">
                <a:solidFill>
                  <a:schemeClr val="bg1"/>
                </a:solidFill>
              </a:rPr>
              <a:t>Existen obligaciones sobre los DD.HH. (respeto, prevención, reparación y promoción)</a:t>
            </a:r>
          </a:p>
          <a:p>
            <a:pPr marL="342900" indent="-342900">
              <a:buFont typeface="Arial" panose="020B0604020202020204" pitchFamily="34" charset="0"/>
              <a:buChar char="•"/>
            </a:pPr>
            <a:r>
              <a:rPr lang="es-CL" sz="2400" dirty="0" smtClean="0">
                <a:solidFill>
                  <a:schemeClr val="bg1"/>
                </a:solidFill>
              </a:rPr>
              <a:t>Chile, dentro de la normativa que los organismos internacionales de DD.HH. regulan, ha suscritos tratados sobre DD.HH. tales como:</a:t>
            </a:r>
          </a:p>
          <a:p>
            <a:r>
              <a:rPr lang="es-CL" sz="2400" dirty="0">
                <a:solidFill>
                  <a:schemeClr val="bg1"/>
                </a:solidFill>
              </a:rPr>
              <a:t>	</a:t>
            </a:r>
            <a:r>
              <a:rPr lang="es-CL" sz="2400" dirty="0" smtClean="0">
                <a:solidFill>
                  <a:schemeClr val="bg1"/>
                </a:solidFill>
              </a:rPr>
              <a:t>Prevención de la tortura</a:t>
            </a:r>
          </a:p>
          <a:p>
            <a:r>
              <a:rPr lang="es-CL" sz="2400" dirty="0">
                <a:solidFill>
                  <a:schemeClr val="bg1"/>
                </a:solidFill>
              </a:rPr>
              <a:t>	</a:t>
            </a:r>
            <a:r>
              <a:rPr lang="es-CL" sz="2400" dirty="0" smtClean="0">
                <a:solidFill>
                  <a:schemeClr val="bg1"/>
                </a:solidFill>
              </a:rPr>
              <a:t>Erradicación de la violencia contra la 	mujer	</a:t>
            </a:r>
          </a:p>
          <a:p>
            <a:r>
              <a:rPr lang="es-CL" sz="2400" dirty="0">
                <a:solidFill>
                  <a:schemeClr val="bg1"/>
                </a:solidFill>
              </a:rPr>
              <a:t>	</a:t>
            </a:r>
            <a:r>
              <a:rPr lang="es-CL" sz="2400" dirty="0" smtClean="0">
                <a:solidFill>
                  <a:schemeClr val="bg1"/>
                </a:solidFill>
              </a:rPr>
              <a:t>Protección de los pueblos indígenas</a:t>
            </a:r>
          </a:p>
          <a:p>
            <a:r>
              <a:rPr lang="es-CL" sz="2400" dirty="0">
                <a:solidFill>
                  <a:schemeClr val="bg1"/>
                </a:solidFill>
              </a:rPr>
              <a:t>	</a:t>
            </a:r>
            <a:r>
              <a:rPr lang="es-CL" sz="2400" dirty="0" smtClean="0">
                <a:solidFill>
                  <a:schemeClr val="bg1"/>
                </a:solidFill>
              </a:rPr>
              <a:t>Protección de los niños</a:t>
            </a:r>
          </a:p>
          <a:p>
            <a:r>
              <a:rPr lang="es-CL" sz="2400" dirty="0">
                <a:solidFill>
                  <a:schemeClr val="bg1"/>
                </a:solidFill>
              </a:rPr>
              <a:t>	</a:t>
            </a:r>
            <a:r>
              <a:rPr lang="es-CL" sz="2400" dirty="0" smtClean="0">
                <a:solidFill>
                  <a:schemeClr val="bg1"/>
                </a:solidFill>
              </a:rPr>
              <a:t>Diversidad sexual</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ES" sz="2400" dirty="0" smtClean="0">
                <a:solidFill>
                  <a:schemeClr val="bg1"/>
                </a:solidFill>
              </a:rPr>
              <a:t>RESUMEN  UT  1</a:t>
            </a:r>
            <a:endParaRPr lang="en-US" sz="2400" dirty="0">
              <a:solidFill>
                <a:schemeClr val="bg1"/>
              </a:solidFill>
            </a:endParaRPr>
          </a:p>
        </p:txBody>
      </p:sp>
    </p:spTree>
    <p:extLst>
      <p:ext uri="{BB962C8B-B14F-4D97-AF65-F5344CB8AC3E}">
        <p14:creationId xmlns:p14="http://schemas.microsoft.com/office/powerpoint/2010/main" val="173505718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4" name="Rectángulo 3"/>
          <p:cNvSpPr/>
          <p:nvPr/>
        </p:nvSpPr>
        <p:spPr>
          <a:xfrm>
            <a:off x="384149" y="1889170"/>
            <a:ext cx="7776864" cy="427809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just"/>
            <a:r>
              <a:rPr lang="es-ES" sz="3200" dirty="0">
                <a:solidFill>
                  <a:schemeClr val="bg1"/>
                </a:solidFill>
              </a:rPr>
              <a:t>Ley de identidad de género (Chile)</a:t>
            </a:r>
          </a:p>
          <a:p>
            <a:pPr algn="just"/>
            <a:r>
              <a:rPr lang="es-ES" sz="2400" dirty="0" smtClean="0">
                <a:solidFill>
                  <a:schemeClr val="bg1"/>
                </a:solidFill>
              </a:rPr>
              <a:t>La </a:t>
            </a:r>
            <a:r>
              <a:rPr lang="es-ES" sz="2400" dirty="0">
                <a:solidFill>
                  <a:schemeClr val="bg1"/>
                </a:solidFill>
              </a:rPr>
              <a:t>Ley </a:t>
            </a:r>
            <a:r>
              <a:rPr lang="es-ES" sz="2400" dirty="0" smtClean="0">
                <a:solidFill>
                  <a:schemeClr val="bg1"/>
                </a:solidFill>
              </a:rPr>
              <a:t>21.120 reconoce </a:t>
            </a:r>
            <a:r>
              <a:rPr lang="es-ES" sz="2400" dirty="0">
                <a:solidFill>
                  <a:schemeClr val="bg1"/>
                </a:solidFill>
              </a:rPr>
              <a:t>y da protección al derecho y a la identidad de </a:t>
            </a:r>
            <a:r>
              <a:rPr lang="es-ES" sz="2400" dirty="0" smtClean="0">
                <a:solidFill>
                  <a:schemeClr val="bg1"/>
                </a:solidFill>
              </a:rPr>
              <a:t>género </a:t>
            </a:r>
            <a:r>
              <a:rPr lang="es-ES" sz="2400" dirty="0">
                <a:solidFill>
                  <a:schemeClr val="bg1"/>
                </a:solidFill>
              </a:rPr>
              <a:t>publicada en el Diario Oficial el día 10 de diciembre de 2018</a:t>
            </a:r>
            <a:r>
              <a:rPr lang="es-ES" sz="2400" dirty="0" smtClean="0">
                <a:solidFill>
                  <a:schemeClr val="bg1"/>
                </a:solidFill>
              </a:rPr>
              <a:t>.</a:t>
            </a:r>
          </a:p>
          <a:p>
            <a:pPr algn="just"/>
            <a:r>
              <a:rPr lang="es-ES" sz="2400" dirty="0">
                <a:solidFill>
                  <a:schemeClr val="bg1"/>
                </a:solidFill>
              </a:rPr>
              <a:t>E</a:t>
            </a:r>
            <a:r>
              <a:rPr lang="es-ES" sz="2400" dirty="0" smtClean="0">
                <a:solidFill>
                  <a:schemeClr val="bg1"/>
                </a:solidFill>
              </a:rPr>
              <a:t>l </a:t>
            </a:r>
            <a:r>
              <a:rPr lang="es-ES" sz="2400" dirty="0">
                <a:solidFill>
                  <a:schemeClr val="bg1"/>
                </a:solidFill>
              </a:rPr>
              <a:t>objetivo de esta ley es permitir el cambio de nombre y sexo registral de una persona, cuando dicha partida no se corresponda o no sea congruente con su identidad de género.</a:t>
            </a:r>
          </a:p>
          <a:p>
            <a:pPr algn="just"/>
            <a:r>
              <a:rPr lang="es-ES" sz="2400" dirty="0" smtClean="0">
                <a:solidFill>
                  <a:schemeClr val="bg1"/>
                </a:solidFill>
              </a:rPr>
              <a:t>Fue </a:t>
            </a:r>
            <a:r>
              <a:rPr lang="es-ES" sz="2400" dirty="0">
                <a:solidFill>
                  <a:schemeClr val="bg1"/>
                </a:solidFill>
              </a:rPr>
              <a:t>promulgada por el presidente Sebastián Piñera el 28 de noviembre de 2018 y publicada en el Diario Oficial el 10 de diciembre del mismo año.</a:t>
            </a:r>
            <a:endParaRPr lang="en-US" sz="2400" dirty="0">
              <a:solidFill>
                <a:schemeClr val="bg1"/>
              </a:solidFill>
            </a:endParaRPr>
          </a:p>
        </p:txBody>
      </p:sp>
    </p:spTree>
    <p:extLst>
      <p:ext uri="{BB962C8B-B14F-4D97-AF65-F5344CB8AC3E}">
        <p14:creationId xmlns:p14="http://schemas.microsoft.com/office/powerpoint/2010/main" val="3725296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55</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7384"/>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Diversidad sexual</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Ley 21.120</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270901" y="821913"/>
            <a:ext cx="8640960" cy="2677656"/>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smtClean="0">
                <a:solidFill>
                  <a:schemeClr val="bg1"/>
                </a:solidFill>
              </a:rPr>
              <a:t>Toda persona tiene el derecho a cambiar su identidad registral.</a:t>
            </a:r>
          </a:p>
          <a:p>
            <a:pPr marL="342900" indent="-342900">
              <a:buFont typeface="Arial" panose="020B0604020202020204" pitchFamily="34" charset="0"/>
              <a:buChar char="•"/>
            </a:pPr>
            <a:r>
              <a:rPr lang="es-ES" sz="2400" dirty="0" smtClean="0">
                <a:solidFill>
                  <a:schemeClr val="bg1"/>
                </a:solidFill>
              </a:rPr>
              <a:t>El reconocimiento y protección de su identidad de género tanto en el ambiente público como privado.</a:t>
            </a:r>
          </a:p>
          <a:p>
            <a:pPr marL="342900" indent="-342900">
              <a:buFont typeface="Arial" panose="020B0604020202020204" pitchFamily="34" charset="0"/>
              <a:buChar char="•"/>
            </a:pPr>
            <a:r>
              <a:rPr lang="es-ES" sz="2400" dirty="0" smtClean="0">
                <a:solidFill>
                  <a:schemeClr val="bg1"/>
                </a:solidFill>
              </a:rPr>
              <a:t>De no ser tratado como una persona enferma.</a:t>
            </a:r>
          </a:p>
          <a:p>
            <a:pPr marL="342900" indent="-342900">
              <a:buFont typeface="Arial" panose="020B0604020202020204" pitchFamily="34" charset="0"/>
              <a:buChar char="•"/>
            </a:pPr>
            <a:r>
              <a:rPr lang="es-ES" sz="2400" dirty="0" smtClean="0">
                <a:solidFill>
                  <a:schemeClr val="bg1"/>
                </a:solidFill>
              </a:rPr>
              <a:t>No discriminación arbitraria.</a:t>
            </a:r>
          </a:p>
          <a:p>
            <a:pPr marL="342900" indent="-342900">
              <a:buFont typeface="Arial" panose="020B0604020202020204" pitchFamily="34" charset="0"/>
              <a:buChar char="•"/>
            </a:pPr>
            <a:r>
              <a:rPr lang="es-ES" sz="2400" dirty="0" smtClean="0">
                <a:solidFill>
                  <a:schemeClr val="bg1"/>
                </a:solidFill>
              </a:rPr>
              <a:t>Dignidad en el trato.</a:t>
            </a:r>
          </a:p>
          <a:p>
            <a:pPr marL="342900" indent="-342900">
              <a:buFont typeface="Arial" panose="020B0604020202020204" pitchFamily="34" charset="0"/>
              <a:buChar char="•"/>
            </a:pPr>
            <a:r>
              <a:rPr lang="es-ES" sz="2400" dirty="0" smtClean="0">
                <a:solidFill>
                  <a:schemeClr val="bg1"/>
                </a:solidFill>
              </a:rPr>
              <a:t>Autonomía progresiva para los niños.  </a:t>
            </a:r>
          </a:p>
        </p:txBody>
      </p:sp>
      <p:pic>
        <p:nvPicPr>
          <p:cNvPr id="3" name="Imagen 2"/>
          <p:cNvPicPr>
            <a:picLocks noChangeAspect="1"/>
          </p:cNvPicPr>
          <p:nvPr/>
        </p:nvPicPr>
        <p:blipFill>
          <a:blip r:embed="rId3"/>
          <a:stretch>
            <a:fillRect/>
          </a:stretch>
        </p:blipFill>
        <p:spPr>
          <a:xfrm>
            <a:off x="1990030" y="3882008"/>
            <a:ext cx="5153025" cy="2581275"/>
          </a:xfrm>
          <a:prstGeom prst="rect">
            <a:avLst/>
          </a:prstGeom>
        </p:spPr>
      </p:pic>
      <p:pic>
        <p:nvPicPr>
          <p:cNvPr id="2" name="Imagen 1">
            <a:hlinkClick r:id="rId4" action="ppaction://hlinksldjump"/>
          </p:cNvPr>
          <p:cNvPicPr>
            <a:picLocks noChangeAspect="1"/>
          </p:cNvPicPr>
          <p:nvPr/>
        </p:nvPicPr>
        <p:blipFill>
          <a:blip r:embed="rId5"/>
          <a:stretch>
            <a:fillRect/>
          </a:stretch>
        </p:blipFill>
        <p:spPr>
          <a:xfrm>
            <a:off x="8131058" y="5493634"/>
            <a:ext cx="457240" cy="611895"/>
          </a:xfrm>
          <a:prstGeom prst="rect">
            <a:avLst/>
          </a:prstGeom>
        </p:spPr>
      </p:pic>
    </p:spTree>
    <p:extLst>
      <p:ext uri="{BB962C8B-B14F-4D97-AF65-F5344CB8AC3E}">
        <p14:creationId xmlns:p14="http://schemas.microsoft.com/office/powerpoint/2010/main" val="4126062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56</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fontScale="92500" lnSpcReduction="10000"/>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Convención sobre la eliminación de todas las formas de discriminación contra la mujer. Asamblea General de las NN. UU. 1979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smtClean="0">
                <a:solidFill>
                  <a:schemeClr val="bg1"/>
                </a:solidFill>
              </a:rPr>
              <a:t>Se condena todo tipo de discriminación hacia la mujer. </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noProof="0" dirty="0" smtClean="0">
                <a:solidFill>
                  <a:schemeClr val="bg1"/>
                </a:solidFill>
              </a:rPr>
              <a:t>Los Estados deben tomar medidas para modificar los patrones socio culturales.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Eliminar</a:t>
            </a:r>
            <a:r>
              <a:rPr kumimoji="0" lang="es-ES" sz="2300" i="0" u="none" strike="noStrike" kern="1200" cap="none" spc="0" normalizeH="0" dirty="0" smtClean="0">
                <a:ln>
                  <a:noFill/>
                </a:ln>
                <a:solidFill>
                  <a:schemeClr val="bg1"/>
                </a:solidFill>
                <a:effectLst/>
                <a:uLnTx/>
                <a:uFillTx/>
              </a:rPr>
              <a:t> la discriminación en la vida política.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smtClean="0">
                <a:solidFill>
                  <a:schemeClr val="bg1"/>
                </a:solidFill>
              </a:rPr>
              <a:t>Misma</a:t>
            </a:r>
            <a:r>
              <a:rPr lang="es-ES" sz="2300" noProof="0" dirty="0" smtClean="0">
                <a:solidFill>
                  <a:schemeClr val="bg1"/>
                </a:solidFill>
              </a:rPr>
              <a:t> educación que los hombres.</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Mismas</a:t>
            </a:r>
            <a:r>
              <a:rPr kumimoji="0" lang="es-ES" sz="2300" i="0" u="none" strike="noStrike" kern="1200" cap="none" spc="0" normalizeH="0" dirty="0" smtClean="0">
                <a:ln>
                  <a:noFill/>
                </a:ln>
                <a:solidFill>
                  <a:schemeClr val="bg1"/>
                </a:solidFill>
                <a:effectLst/>
                <a:uLnTx/>
                <a:uFillTx/>
              </a:rPr>
              <a:t> oportunidades en lo laboral.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baseline="0" noProof="0" dirty="0" smtClean="0">
                <a:solidFill>
                  <a:schemeClr val="bg1"/>
                </a:solidFill>
              </a:rPr>
              <a:t>Igual</a:t>
            </a:r>
            <a:r>
              <a:rPr lang="es-ES" sz="2300" noProof="0" dirty="0" smtClean="0">
                <a:solidFill>
                  <a:schemeClr val="bg1"/>
                </a:solidFill>
              </a:rPr>
              <a:t> remuneración.</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Prohibir discriminación por la maternidad.</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Atención médica.</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dirty="0" smtClean="0">
                <a:ln>
                  <a:noFill/>
                </a:ln>
                <a:solidFill>
                  <a:schemeClr val="bg1"/>
                </a:solidFill>
                <a:effectLst/>
                <a:uLnTx/>
                <a:uFillTx/>
              </a:rPr>
              <a:t>Eliminar la discriminación rural.</a:t>
            </a:r>
          </a:p>
          <a:p>
            <a:pPr marL="342900" marR="0" lvl="0" indent="-342900" algn="just" defTabSz="914400" rtl="0" eaLnBrk="1" fontAlgn="auto" latinLnBrk="0" hangingPunct="1">
              <a:lnSpc>
                <a:spcPct val="17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Igualdad ante la ley.</a:t>
            </a:r>
            <a:endParaRPr kumimoji="0" lang="es-ES" sz="2300" i="0" u="none" strike="noStrike" kern="1200" cap="none" spc="0" normalizeH="0" baseline="0" dirty="0" smtClean="0">
              <a:ln>
                <a:noFill/>
              </a:ln>
              <a:solidFill>
                <a:schemeClr val="bg1"/>
              </a:solidFill>
              <a:effectLst/>
              <a:uLnTx/>
              <a:uFillTx/>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124822" y="4450290"/>
            <a:ext cx="3561978" cy="2237653"/>
          </a:xfrm>
          <a:prstGeom prst="rect">
            <a:avLst/>
          </a:prstGeom>
        </p:spPr>
      </p:pic>
      <p:sp>
        <p:nvSpPr>
          <p:cNvPr id="3" name="Estrella de 5 puntas 2">
            <a:hlinkClick r:id="rId4" action="ppaction://hlinksldjump"/>
          </p:cNvPr>
          <p:cNvSpPr/>
          <p:nvPr/>
        </p:nvSpPr>
        <p:spPr>
          <a:xfrm>
            <a:off x="7956376" y="3501008"/>
            <a:ext cx="360040" cy="48235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41158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57</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Convención sobre los Derechos de los Niños. </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Asamblea General de las NN.UU. 1989</a:t>
            </a: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Tener un nombre y una nacionalidad.</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a:solidFill>
                  <a:schemeClr val="bg1"/>
                </a:solidFill>
              </a:rPr>
              <a:t> </a:t>
            </a:r>
            <a:r>
              <a:rPr lang="es-ES" sz="2300" dirty="0" smtClean="0">
                <a:solidFill>
                  <a:schemeClr val="bg1"/>
                </a:solidFill>
              </a:rPr>
              <a:t>Expresarse libremente.</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Acceso a la información. </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Protección contra el abuso.</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No discriminación.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dirty="0" smtClean="0">
                <a:solidFill>
                  <a:schemeClr val="bg1"/>
                </a:solidFill>
              </a:rPr>
              <a:t>A la educación.</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es-ES" sz="2300" i="0" u="none" strike="noStrike" kern="1200" cap="none" spc="0" normalizeH="0" baseline="0" noProof="0" dirty="0" smtClean="0">
                <a:ln>
                  <a:noFill/>
                </a:ln>
                <a:solidFill>
                  <a:schemeClr val="bg1"/>
                </a:solidFill>
                <a:effectLst/>
                <a:uLnTx/>
                <a:uFillTx/>
              </a:rPr>
              <a:t>Una</a:t>
            </a:r>
            <a:r>
              <a:rPr kumimoji="0" lang="es-ES" sz="2300" i="0" u="none" strike="noStrike" kern="1200" cap="none" spc="0" normalizeH="0" noProof="0" dirty="0" smtClean="0">
                <a:ln>
                  <a:noFill/>
                </a:ln>
                <a:solidFill>
                  <a:schemeClr val="bg1"/>
                </a:solidFill>
                <a:effectLst/>
                <a:uLnTx/>
                <a:uFillTx/>
              </a:rPr>
              <a:t> vida segura y sana.</a:t>
            </a:r>
          </a:p>
          <a:p>
            <a:pPr marL="342900" marR="0" lvl="0" indent="-342900" algn="just" defTabSz="914400" rtl="0" eaLnBrk="1" fontAlgn="auto" latinLnBrk="0" hangingPunct="1">
              <a:lnSpc>
                <a:spcPct val="150000"/>
              </a:lnSpc>
              <a:spcBef>
                <a:spcPct val="20000"/>
              </a:spcBef>
              <a:spcAft>
                <a:spcPts val="0"/>
              </a:spcAft>
              <a:buClrTx/>
              <a:buSzTx/>
              <a:buFont typeface="Arial" panose="020B0604020202020204" pitchFamily="34" charset="0"/>
              <a:buChar char="•"/>
              <a:tabLst/>
              <a:defRPr/>
            </a:pPr>
            <a:r>
              <a:rPr lang="es-ES" sz="2300" baseline="0" dirty="0" smtClean="0">
                <a:solidFill>
                  <a:schemeClr val="bg1"/>
                </a:solidFill>
              </a:rPr>
              <a:t>Los</a:t>
            </a:r>
            <a:r>
              <a:rPr lang="es-ES" sz="2300" dirty="0" smtClean="0">
                <a:solidFill>
                  <a:schemeClr val="bg1"/>
                </a:solidFill>
              </a:rPr>
              <a:t> niños impedidos deben tener atención especial.</a:t>
            </a:r>
            <a:endParaRPr kumimoji="0" lang="es-ES" sz="2300" i="0" u="none" strike="noStrike" kern="1200" cap="none" spc="0" normalizeH="0" baseline="0" noProof="0" dirty="0">
              <a:ln>
                <a:noFill/>
              </a:ln>
              <a:solidFill>
                <a:schemeClr val="bg1"/>
              </a:solidFill>
              <a:effectLst/>
              <a:uLnTx/>
              <a:uFillTx/>
            </a:endParaRPr>
          </a:p>
        </p:txBody>
      </p:sp>
      <p:pic>
        <p:nvPicPr>
          <p:cNvPr id="2" name="Imagen 1"/>
          <p:cNvPicPr>
            <a:picLocks noChangeAspect="1"/>
          </p:cNvPicPr>
          <p:nvPr/>
        </p:nvPicPr>
        <p:blipFill>
          <a:blip r:embed="rId3"/>
          <a:stretch>
            <a:fillRect/>
          </a:stretch>
        </p:blipFill>
        <p:spPr>
          <a:xfrm>
            <a:off x="5746142" y="1268760"/>
            <a:ext cx="2940658" cy="4181921"/>
          </a:xfrm>
          <a:prstGeom prst="rect">
            <a:avLst/>
          </a:prstGeom>
        </p:spPr>
      </p:pic>
      <p:sp>
        <p:nvSpPr>
          <p:cNvPr id="3" name="Estrella de 5 puntas 2">
            <a:hlinkClick r:id="rId4" action="ppaction://hlinksldjump"/>
          </p:cNvPr>
          <p:cNvSpPr/>
          <p:nvPr/>
        </p:nvSpPr>
        <p:spPr>
          <a:xfrm>
            <a:off x="7740352" y="6173500"/>
            <a:ext cx="360040" cy="474156"/>
          </a:xfrm>
          <a:prstGeom prst="star5">
            <a:avLst>
              <a:gd name="adj" fmla="val 16329"/>
              <a:gd name="hf" fmla="val 105146"/>
              <a:gd name="vf" fmla="val 110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4114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58</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7384"/>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las personas con discapacidad</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Asamblea de las NN.UU. 1999</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251520" y="980728"/>
            <a:ext cx="5688632" cy="4431983"/>
          </a:xfrm>
          <a:prstGeom prst="rect">
            <a:avLst/>
          </a:prstGeom>
          <a:solidFill>
            <a:schemeClr val="accent5">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342900" indent="-342900">
              <a:buFont typeface="Arial" panose="020B0604020202020204" pitchFamily="34" charset="0"/>
              <a:buChar char="•"/>
            </a:pPr>
            <a:r>
              <a:rPr lang="es-ES" sz="2400" dirty="0" smtClean="0">
                <a:solidFill>
                  <a:schemeClr val="bg1"/>
                </a:solidFill>
              </a:rPr>
              <a:t>Respeto de la dignidad inherente, libertad para tomar sus propias decisiones.</a:t>
            </a:r>
          </a:p>
          <a:p>
            <a:pPr marL="342900" indent="-342900">
              <a:buFont typeface="Arial" panose="020B0604020202020204" pitchFamily="34" charset="0"/>
              <a:buChar char="•"/>
            </a:pPr>
            <a:r>
              <a:rPr lang="es-ES" sz="2400" dirty="0" smtClean="0">
                <a:solidFill>
                  <a:schemeClr val="bg1"/>
                </a:solidFill>
              </a:rPr>
              <a:t>No discriminación.</a:t>
            </a:r>
          </a:p>
          <a:p>
            <a:pPr marL="342900" indent="-342900">
              <a:buFont typeface="Arial" panose="020B0604020202020204" pitchFamily="34" charset="0"/>
              <a:buChar char="•"/>
            </a:pPr>
            <a:r>
              <a:rPr lang="es-ES" sz="2400" dirty="0" smtClean="0">
                <a:solidFill>
                  <a:schemeClr val="bg1"/>
                </a:solidFill>
              </a:rPr>
              <a:t>Respeto hacia las personas con discapacidad.</a:t>
            </a:r>
          </a:p>
          <a:p>
            <a:pPr marL="342900" indent="-342900">
              <a:buFont typeface="Arial" panose="020B0604020202020204" pitchFamily="34" charset="0"/>
              <a:buChar char="•"/>
            </a:pPr>
            <a:r>
              <a:rPr lang="es-ES" sz="2400" dirty="0" smtClean="0">
                <a:solidFill>
                  <a:schemeClr val="bg1"/>
                </a:solidFill>
              </a:rPr>
              <a:t>Igualdad de oportunidades.</a:t>
            </a:r>
          </a:p>
          <a:p>
            <a:pPr marL="342900" indent="-342900">
              <a:buFont typeface="Arial" panose="020B0604020202020204" pitchFamily="34" charset="0"/>
              <a:buChar char="•"/>
            </a:pPr>
            <a:r>
              <a:rPr lang="es-ES" sz="2400" dirty="0" smtClean="0">
                <a:solidFill>
                  <a:schemeClr val="bg1"/>
                </a:solidFill>
              </a:rPr>
              <a:t>Accesibilidad.</a:t>
            </a:r>
          </a:p>
          <a:p>
            <a:pPr marL="342900" indent="-342900">
              <a:buFont typeface="Arial" panose="020B0604020202020204" pitchFamily="34" charset="0"/>
              <a:buChar char="•"/>
            </a:pPr>
            <a:r>
              <a:rPr lang="es-ES" sz="2400" dirty="0" smtClean="0">
                <a:solidFill>
                  <a:schemeClr val="bg1"/>
                </a:solidFill>
              </a:rPr>
              <a:t>Igualdad entre hombres y mujeres.</a:t>
            </a:r>
          </a:p>
          <a:p>
            <a:pPr marL="342900" indent="-342900">
              <a:buFont typeface="Arial" panose="020B0604020202020204" pitchFamily="34" charset="0"/>
              <a:buChar char="•"/>
            </a:pPr>
            <a:r>
              <a:rPr lang="es-ES" sz="2400" dirty="0" smtClean="0">
                <a:solidFill>
                  <a:schemeClr val="bg1"/>
                </a:solidFill>
              </a:rPr>
              <a:t>Respeto a la evolución de las facultades de los niños con discapacidad.</a:t>
            </a:r>
            <a:endParaRPr lang="es-ES" sz="2400" dirty="0">
              <a:solidFill>
                <a:schemeClr val="bg1"/>
              </a:solidFill>
            </a:endParaRPr>
          </a:p>
          <a:p>
            <a:endParaRPr lang="en-US" dirty="0">
              <a:solidFill>
                <a:schemeClr val="bg1"/>
              </a:solidFill>
            </a:endParaRPr>
          </a:p>
        </p:txBody>
      </p:sp>
      <p:pic>
        <p:nvPicPr>
          <p:cNvPr id="2" name="Imagen 1"/>
          <p:cNvPicPr>
            <a:picLocks noChangeAspect="1"/>
          </p:cNvPicPr>
          <p:nvPr/>
        </p:nvPicPr>
        <p:blipFill>
          <a:blip r:embed="rId3"/>
          <a:stretch>
            <a:fillRect/>
          </a:stretch>
        </p:blipFill>
        <p:spPr>
          <a:xfrm>
            <a:off x="5519774" y="1348868"/>
            <a:ext cx="3450023" cy="2584187"/>
          </a:xfrm>
          <a:prstGeom prst="rect">
            <a:avLst/>
          </a:prstGeom>
        </p:spPr>
      </p:pic>
    </p:spTree>
    <p:extLst>
      <p:ext uri="{BB962C8B-B14F-4D97-AF65-F5344CB8AC3E}">
        <p14:creationId xmlns:p14="http://schemas.microsoft.com/office/powerpoint/2010/main" val="3663401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pic>
        <p:nvPicPr>
          <p:cNvPr id="2" name="Imagen 1"/>
          <p:cNvPicPr>
            <a:picLocks noChangeAspect="1"/>
          </p:cNvPicPr>
          <p:nvPr/>
        </p:nvPicPr>
        <p:blipFill>
          <a:blip r:embed="rId2"/>
          <a:stretch>
            <a:fillRect/>
          </a:stretch>
        </p:blipFill>
        <p:spPr>
          <a:xfrm>
            <a:off x="539552" y="1532691"/>
            <a:ext cx="7474486" cy="5274080"/>
          </a:xfrm>
          <a:prstGeom prst="rect">
            <a:avLst/>
          </a:prstGeom>
        </p:spPr>
      </p:pic>
    </p:spTree>
    <p:extLst>
      <p:ext uri="{BB962C8B-B14F-4D97-AF65-F5344CB8AC3E}">
        <p14:creationId xmlns:p14="http://schemas.microsoft.com/office/powerpoint/2010/main" val="36904639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11" name="1 Título"/>
          <p:cNvSpPr txBox="1">
            <a:spLocks/>
          </p:cNvSpPr>
          <p:nvPr/>
        </p:nvSpPr>
        <p:spPr bwMode="auto">
          <a:xfrm>
            <a:off x="447" y="1484784"/>
            <a:ext cx="9108057" cy="720080"/>
          </a:xfrm>
          <a:prstGeom prst="rect">
            <a:avLst/>
          </a:prstGeom>
          <a:solidFill>
            <a:schemeClr val="tx1"/>
          </a:solidFill>
          <a:ln w="9525">
            <a:noFill/>
            <a:miter lim="800000"/>
            <a:headEnd/>
            <a:tailEnd/>
          </a:ln>
        </p:spPr>
        <p:txBody>
          <a:bodyPr anchor="ctr"/>
          <a:lstStyle/>
          <a:p>
            <a:r>
              <a:rPr lang="es-AR" sz="2600" b="1" dirty="0" smtClean="0">
                <a:solidFill>
                  <a:schemeClr val="bg1"/>
                </a:solidFill>
                <a:sym typeface="Verdana Bold"/>
              </a:rPr>
              <a:t>Convención sobre los Derechos de las Personas con Discapacidad</a:t>
            </a:r>
            <a:endParaRPr lang="es-CL" sz="2600" b="1" dirty="0" smtClean="0">
              <a:solidFill>
                <a:schemeClr val="bg1"/>
              </a:solidFill>
              <a:sym typeface="Verdana Bold"/>
            </a:endParaRPr>
          </a:p>
        </p:txBody>
      </p:sp>
      <p:sp>
        <p:nvSpPr>
          <p:cNvPr id="13" name="1 Título"/>
          <p:cNvSpPr txBox="1">
            <a:spLocks/>
          </p:cNvSpPr>
          <p:nvPr/>
        </p:nvSpPr>
        <p:spPr bwMode="auto">
          <a:xfrm>
            <a:off x="35496" y="2288267"/>
            <a:ext cx="5184576" cy="4433208"/>
          </a:xfrm>
          <a:prstGeom prst="rect">
            <a:avLst/>
          </a:prstGeom>
          <a:solidFill>
            <a:schemeClr val="tx1">
              <a:lumMod val="95000"/>
            </a:schemeClr>
          </a:solidFill>
          <a:ln w="9525">
            <a:noFill/>
            <a:miter lim="800000"/>
            <a:headEnd/>
            <a:tailEnd/>
          </a:ln>
        </p:spPr>
        <p:txBody>
          <a:bodyPr/>
          <a:lstStyle/>
          <a:p>
            <a:pPr algn="just" defTabSz="914400">
              <a:lnSpc>
                <a:spcPct val="150000"/>
              </a:lnSpc>
            </a:pPr>
            <a:r>
              <a:rPr lang="es-MX" b="1" dirty="0" smtClean="0">
                <a:solidFill>
                  <a:schemeClr val="bg1"/>
                </a:solidFill>
                <a:sym typeface="Verdana Bold"/>
              </a:rPr>
              <a:t>Propósito:</a:t>
            </a:r>
            <a:endParaRPr lang="es-MX" b="1" dirty="0" smtClean="0">
              <a:solidFill>
                <a:schemeClr val="bg1"/>
              </a:solidFill>
            </a:endParaRPr>
          </a:p>
          <a:p>
            <a:pPr algn="just">
              <a:lnSpc>
                <a:spcPct val="150000"/>
              </a:lnSpc>
            </a:pPr>
            <a:r>
              <a:rPr lang="es-CL" dirty="0" smtClean="0">
                <a:solidFill>
                  <a:schemeClr val="bg1"/>
                </a:solidFill>
                <a:sym typeface="Verdana Bold"/>
              </a:rPr>
              <a:t>“…promover, proteger y asegurar el goce pleno y en condiciones de igualdad de todos los derechos humanos y libertades fundamentales por todas las personas con discapacidad, y promover el respeto de su dignidad inherente.”  Artículo 1, párrafo 1</a:t>
            </a:r>
          </a:p>
          <a:p>
            <a:pPr algn="just">
              <a:lnSpc>
                <a:spcPct val="150000"/>
              </a:lnSpc>
            </a:pPr>
            <a:r>
              <a:rPr lang="es-MX" dirty="0" smtClean="0">
                <a:solidFill>
                  <a:schemeClr val="bg1"/>
                </a:solidFill>
                <a:sym typeface="Verdana Bold"/>
              </a:rPr>
              <a:t>Los </a:t>
            </a:r>
            <a:r>
              <a:rPr lang="es-MX" dirty="0">
                <a:solidFill>
                  <a:schemeClr val="bg1"/>
                </a:solidFill>
                <a:sym typeface="Verdana Bold"/>
              </a:rPr>
              <a:t>Estados Parte están obligados a  introducir medidas destinadas a promover los derechos de las personas con discapacidad y a garantizar su ejercicio sin discriminación.</a:t>
            </a:r>
            <a:endParaRPr lang="es-CL" dirty="0">
              <a:solidFill>
                <a:schemeClr val="bg1"/>
              </a:solidFill>
              <a:sym typeface="Verdana Bold"/>
            </a:endParaRPr>
          </a:p>
          <a:p>
            <a:pPr algn="just" defTabSz="914400">
              <a:lnSpc>
                <a:spcPct val="150000"/>
              </a:lnSpc>
            </a:pPr>
            <a:endParaRPr lang="es-CL" dirty="0" smtClean="0">
              <a:solidFill>
                <a:schemeClr val="tx2">
                  <a:lumMod val="50000"/>
                </a:schemeClr>
              </a:solidFill>
              <a:sym typeface="Verdana Bold"/>
            </a:endParaRPr>
          </a:p>
          <a:p>
            <a:pPr algn="just" defTabSz="914400">
              <a:lnSpc>
                <a:spcPct val="150000"/>
              </a:lnSpc>
            </a:pPr>
            <a:endParaRPr lang="es-CL" dirty="0" smtClean="0">
              <a:solidFill>
                <a:schemeClr val="tx2">
                  <a:lumMod val="50000"/>
                </a:schemeClr>
              </a:solidFill>
              <a:sym typeface="Verdana Bold"/>
            </a:endParaRPr>
          </a:p>
          <a:p>
            <a:pPr algn="just" defTabSz="914400"/>
            <a:endParaRPr lang="es-MX" dirty="0">
              <a:solidFill>
                <a:schemeClr val="tx2">
                  <a:lumMod val="50000"/>
                </a:schemeClr>
              </a:solidFill>
            </a:endParaRPr>
          </a:p>
        </p:txBody>
      </p:sp>
      <p:pic>
        <p:nvPicPr>
          <p:cNvPr id="4" name="Imagen 3"/>
          <p:cNvPicPr>
            <a:picLocks noChangeAspect="1"/>
          </p:cNvPicPr>
          <p:nvPr/>
        </p:nvPicPr>
        <p:blipFill>
          <a:blip r:embed="rId2"/>
          <a:stretch>
            <a:fillRect/>
          </a:stretch>
        </p:blipFill>
        <p:spPr>
          <a:xfrm>
            <a:off x="5617949" y="2355844"/>
            <a:ext cx="3490555" cy="4787629"/>
          </a:xfrm>
          <a:prstGeom prst="rect">
            <a:avLst/>
          </a:prstGeom>
        </p:spPr>
      </p:pic>
    </p:spTree>
    <p:extLst>
      <p:ext uri="{BB962C8B-B14F-4D97-AF65-F5344CB8AC3E}">
        <p14:creationId xmlns:p14="http://schemas.microsoft.com/office/powerpoint/2010/main" val="2205342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089624" y="3397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lumMod val="75000"/>
                  </a:schemeClr>
                </a:solidFill>
              </a:rPr>
              <a:t>UT 2: DERECHO PENAL EN DERECHOS HUMANOS Y ROL DE LAS FFAA</a:t>
            </a:r>
            <a:endParaRPr lang="es-ES" dirty="0">
              <a:solidFill>
                <a:schemeClr val="tx1">
                  <a:lumMod val="75000"/>
                </a:schemeClr>
              </a:solidFill>
            </a:endParaRPr>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UT 1: DERECHOS HUMANOS</a:t>
            </a:r>
            <a:endParaRPr lang="es-ES" dirty="0">
              <a:solidFill>
                <a:schemeClr val="tx1"/>
              </a:solidFill>
            </a:endParaRPr>
          </a:p>
        </p:txBody>
      </p:sp>
      <p:sp>
        <p:nvSpPr>
          <p:cNvPr id="16" name="15 Elipse"/>
          <p:cNvSpPr/>
          <p:nvPr/>
        </p:nvSpPr>
        <p:spPr>
          <a:xfrm>
            <a:off x="-146742" y="0"/>
            <a:ext cx="3240360" cy="98072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Rectangle 3"/>
          <p:cNvSpPr txBox="1">
            <a:spLocks noChangeArrowheads="1"/>
          </p:cNvSpPr>
          <p:nvPr/>
        </p:nvSpPr>
        <p:spPr>
          <a:xfrm>
            <a:off x="684213" y="1700213"/>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3" name="Rectángulo 2"/>
          <p:cNvSpPr/>
          <p:nvPr/>
        </p:nvSpPr>
        <p:spPr>
          <a:xfrm>
            <a:off x="360890" y="1083468"/>
            <a:ext cx="8167300" cy="400110"/>
          </a:xfrm>
          <a:prstGeom prst="rect">
            <a:avLst/>
          </a:prstGeom>
        </p:spPr>
        <p:txBody>
          <a:bodyPr wrap="none">
            <a:spAutoFit/>
          </a:bodyPr>
          <a:lstStyle/>
          <a:p>
            <a:r>
              <a:rPr lang="es-CL" sz="2000" dirty="0" smtClean="0">
                <a:solidFill>
                  <a:srgbClr val="002060"/>
                </a:solidFill>
              </a:rPr>
              <a:t>C. </a:t>
            </a:r>
            <a:r>
              <a:rPr lang="es-CL" sz="2000" dirty="0" smtClean="0">
                <a:solidFill>
                  <a:schemeClr val="bg2">
                    <a:lumMod val="75000"/>
                  </a:schemeClr>
                </a:solidFill>
              </a:rPr>
              <a:t>REGÍMENES </a:t>
            </a:r>
            <a:r>
              <a:rPr lang="es-CL" sz="2000" dirty="0">
                <a:solidFill>
                  <a:schemeClr val="bg2">
                    <a:lumMod val="75000"/>
                  </a:schemeClr>
                </a:solidFill>
              </a:rPr>
              <a:t>JURÍDICOS EN DD.HH. DE </a:t>
            </a:r>
            <a:r>
              <a:rPr lang="es-CL" sz="2000" dirty="0" smtClean="0">
                <a:solidFill>
                  <a:schemeClr val="bg2">
                    <a:lumMod val="75000"/>
                  </a:schemeClr>
                </a:solidFill>
              </a:rPr>
              <a:t>INCLUSIÓN </a:t>
            </a:r>
            <a:r>
              <a:rPr lang="es-CL" sz="2000" dirty="0">
                <a:solidFill>
                  <a:schemeClr val="bg2">
                    <a:lumMod val="75000"/>
                  </a:schemeClr>
                </a:solidFill>
              </a:rPr>
              <a:t>Y NO DISCRIMINACIÓN</a:t>
            </a:r>
            <a:r>
              <a:rPr lang="es-CL" sz="2000" dirty="0" smtClean="0">
                <a:solidFill>
                  <a:schemeClr val="bg2">
                    <a:lumMod val="75000"/>
                  </a:schemeClr>
                </a:solidFill>
              </a:rPr>
              <a:t>.</a:t>
            </a:r>
            <a:endParaRPr lang="es-CL" sz="2000" dirty="0">
              <a:solidFill>
                <a:schemeClr val="bg2">
                  <a:lumMod val="75000"/>
                </a:schemeClr>
              </a:solidFill>
            </a:endParaRPr>
          </a:p>
        </p:txBody>
      </p:sp>
      <p:sp>
        <p:nvSpPr>
          <p:cNvPr id="15" name="12 CuadroTexto"/>
          <p:cNvSpPr txBox="1"/>
          <p:nvPr/>
        </p:nvSpPr>
        <p:spPr>
          <a:xfrm>
            <a:off x="467544" y="1556792"/>
            <a:ext cx="5085059" cy="523220"/>
          </a:xfrm>
          <a:prstGeom prst="rect">
            <a:avLst/>
          </a:prstGeom>
          <a:solidFill>
            <a:schemeClr val="tx1"/>
          </a:solidFill>
        </p:spPr>
        <p:txBody>
          <a:bodyPr wrap="square" rtlCol="0">
            <a:spAutoFit/>
          </a:bodyPr>
          <a:lstStyle/>
          <a:p>
            <a:r>
              <a:rPr lang="es-CL" sz="2800" b="1" dirty="0" smtClean="0">
                <a:solidFill>
                  <a:schemeClr val="bg1"/>
                </a:solidFill>
              </a:rPr>
              <a:t>Contexto Legal - Ley N° 20.422</a:t>
            </a:r>
            <a:endParaRPr lang="es-CL" sz="2800" b="1" dirty="0">
              <a:solidFill>
                <a:schemeClr val="bg1"/>
              </a:solidFill>
            </a:endParaRPr>
          </a:p>
        </p:txBody>
      </p:sp>
      <p:sp>
        <p:nvSpPr>
          <p:cNvPr id="17" name="6 Rectángulo redondeado"/>
          <p:cNvSpPr/>
          <p:nvPr/>
        </p:nvSpPr>
        <p:spPr>
          <a:xfrm>
            <a:off x="4509715" y="2474220"/>
            <a:ext cx="4032448" cy="3980045"/>
          </a:xfrm>
          <a:prstGeom prst="roundRect">
            <a:avLst>
              <a:gd name="adj" fmla="val 6908"/>
            </a:avLst>
          </a:prstGeom>
          <a:solidFill>
            <a:schemeClr val="accent1">
              <a:lumMod val="20000"/>
              <a:lumOff val="80000"/>
            </a:schemeClr>
          </a:solidFill>
          <a:ln>
            <a:noFill/>
          </a:ln>
        </p:spPr>
        <p:txBody>
          <a:bodyPr wrap="square" lIns="91433" tIns="45717" rIns="91433" bIns="45717">
            <a:spAutoFit/>
          </a:bodyPr>
          <a:lstStyle/>
          <a:p>
            <a:pPr algn="ctr">
              <a:lnSpc>
                <a:spcPct val="150000"/>
              </a:lnSpc>
            </a:pPr>
            <a:r>
              <a:rPr lang="es-CL" dirty="0" smtClean="0">
                <a:solidFill>
                  <a:schemeClr val="bg1"/>
                </a:solidFill>
                <a:cs typeface="ヒラギノ角ゴ Pro W3" charset="-128"/>
              </a:rPr>
              <a:t>Objetivo</a:t>
            </a:r>
          </a:p>
          <a:p>
            <a:pPr algn="just">
              <a:lnSpc>
                <a:spcPct val="150000"/>
              </a:lnSpc>
            </a:pPr>
            <a:r>
              <a:rPr lang="es-CL" dirty="0" smtClean="0">
                <a:solidFill>
                  <a:schemeClr val="bg1"/>
                </a:solidFill>
                <a:cs typeface="ヒラギノ角ゴ Pro W3" charset="-128"/>
              </a:rPr>
              <a:t>Asegurar </a:t>
            </a:r>
            <a:r>
              <a:rPr lang="es-CL" dirty="0">
                <a:solidFill>
                  <a:schemeClr val="bg1"/>
                </a:solidFill>
                <a:cs typeface="ヒラギノ角ゴ Pro W3" charset="-128"/>
              </a:rPr>
              <a:t>el derecho a la igualdad de oportunidades de </a:t>
            </a:r>
            <a:r>
              <a:rPr lang="es-CL" dirty="0" smtClean="0">
                <a:solidFill>
                  <a:schemeClr val="bg1"/>
                </a:solidFill>
                <a:cs typeface="ヒラギノ角ゴ Pro W3" charset="-128"/>
              </a:rPr>
              <a:t>las personas </a:t>
            </a:r>
            <a:r>
              <a:rPr lang="es-CL" dirty="0">
                <a:solidFill>
                  <a:schemeClr val="bg1"/>
                </a:solidFill>
                <a:cs typeface="ヒラギノ角ゴ Pro W3" charset="-128"/>
              </a:rPr>
              <a:t>con </a:t>
            </a:r>
            <a:r>
              <a:rPr lang="es-CL" dirty="0" smtClean="0">
                <a:solidFill>
                  <a:schemeClr val="bg1"/>
                </a:solidFill>
                <a:cs typeface="ヒラギノ角ゴ Pro W3" charset="-128"/>
              </a:rPr>
              <a:t>discapacidad, </a:t>
            </a:r>
            <a:r>
              <a:rPr lang="es-CL" dirty="0">
                <a:solidFill>
                  <a:schemeClr val="bg1"/>
                </a:solidFill>
                <a:cs typeface="ヒラギノ角ゴ Pro W3" charset="-128"/>
              </a:rPr>
              <a:t>con el fin de obtener plena inclusión social, asegurando el disfrute de sus derechos y </a:t>
            </a:r>
            <a:r>
              <a:rPr lang="es-CL" u="sng" dirty="0" smtClean="0">
                <a:solidFill>
                  <a:schemeClr val="bg1"/>
                </a:solidFill>
                <a:cs typeface="ヒラギノ角ゴ Pro W3" charset="-128"/>
              </a:rPr>
              <a:t>la eliminación de cualquier forma de discriminación fundada en la discapacidad</a:t>
            </a:r>
            <a:r>
              <a:rPr lang="es-CL" u="sng" dirty="0" smtClean="0">
                <a:solidFill>
                  <a:schemeClr val="bg1"/>
                </a:solidFill>
              </a:rPr>
              <a:t>. </a:t>
            </a:r>
            <a:endParaRPr lang="es-CL" u="sng" dirty="0">
              <a:solidFill>
                <a:schemeClr val="bg1"/>
              </a:solidFill>
            </a:endParaRPr>
          </a:p>
        </p:txBody>
      </p:sp>
      <p:grpSp>
        <p:nvGrpSpPr>
          <p:cNvPr id="18" name="16 Grupo"/>
          <p:cNvGrpSpPr/>
          <p:nvPr/>
        </p:nvGrpSpPr>
        <p:grpSpPr>
          <a:xfrm>
            <a:off x="477267" y="2330204"/>
            <a:ext cx="3744403" cy="1224136"/>
            <a:chOff x="216006" y="1152128"/>
            <a:chExt cx="3744403" cy="1224136"/>
          </a:xfrm>
          <a:solidFill>
            <a:schemeClr val="accent1">
              <a:lumMod val="20000"/>
              <a:lumOff val="80000"/>
            </a:schemeClr>
          </a:solidFill>
        </p:grpSpPr>
        <p:sp>
          <p:nvSpPr>
            <p:cNvPr id="19" name="17 Rectángulo redondeado"/>
            <p:cNvSpPr/>
            <p:nvPr/>
          </p:nvSpPr>
          <p:spPr>
            <a:xfrm>
              <a:off x="216006" y="1296144"/>
              <a:ext cx="3744403" cy="917740"/>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0" name="18 Rectángulo"/>
            <p:cNvSpPr/>
            <p:nvPr/>
          </p:nvSpPr>
          <p:spPr>
            <a:xfrm>
              <a:off x="242886" y="1152128"/>
              <a:ext cx="3690643" cy="1224136"/>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smtClean="0">
                  <a:solidFill>
                    <a:schemeClr val="bg1"/>
                  </a:solidFill>
                </a:rPr>
                <a:t>Establece normas de igualdad de oportunidades e inclusión social de las personas con discapacidad</a:t>
              </a:r>
            </a:p>
          </p:txBody>
        </p:sp>
      </p:grpSp>
      <p:grpSp>
        <p:nvGrpSpPr>
          <p:cNvPr id="21" name="19 Grupo"/>
          <p:cNvGrpSpPr/>
          <p:nvPr/>
        </p:nvGrpSpPr>
        <p:grpSpPr>
          <a:xfrm>
            <a:off x="477267" y="3914380"/>
            <a:ext cx="3772296" cy="2520280"/>
            <a:chOff x="216023" y="1211632"/>
            <a:chExt cx="3772296" cy="2873132"/>
          </a:xfrm>
          <a:solidFill>
            <a:schemeClr val="accent1">
              <a:lumMod val="20000"/>
              <a:lumOff val="80000"/>
            </a:schemeClr>
          </a:solidFill>
        </p:grpSpPr>
        <p:sp>
          <p:nvSpPr>
            <p:cNvPr id="22" name="20 Rectángulo redondeado"/>
            <p:cNvSpPr/>
            <p:nvPr/>
          </p:nvSpPr>
          <p:spPr>
            <a:xfrm>
              <a:off x="216023" y="1246642"/>
              <a:ext cx="3772296" cy="2838122"/>
            </a:xfrm>
            <a:prstGeom prst="roundRect">
              <a:avLst>
                <a:gd name="adj" fmla="val 10000"/>
              </a:avLst>
            </a:prstGeom>
            <a:gr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3" name="21 Rectángulo"/>
            <p:cNvSpPr/>
            <p:nvPr/>
          </p:nvSpPr>
          <p:spPr>
            <a:xfrm>
              <a:off x="311803" y="1211632"/>
              <a:ext cx="3580736" cy="2777352"/>
            </a:xfrm>
            <a:prstGeom prst="rect">
              <a:avLst/>
            </a:prstGeom>
            <a:noFill/>
            <a:ln>
              <a:noFill/>
            </a:ln>
          </p:spPr>
          <p:style>
            <a:lnRef idx="0">
              <a:scrgbClr r="0" g="0" b="0"/>
            </a:lnRef>
            <a:fillRef idx="0">
              <a:scrgbClr r="0" g="0" b="0"/>
            </a:fillRef>
            <a:effectRef idx="0">
              <a:scrgbClr r="0" g="0" b="0"/>
            </a:effectRef>
            <a:fontRef idx="minor">
              <a:schemeClr val="lt1"/>
            </a:fontRef>
          </p:style>
          <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es-CL" sz="1800" b="1" kern="1200" dirty="0" smtClean="0">
                  <a:solidFill>
                    <a:schemeClr val="bg1"/>
                  </a:solidFill>
                </a:rPr>
                <a:t>Principios:</a:t>
              </a:r>
            </a:p>
            <a:p>
              <a:pPr lvl="0" algn="ctr" defTabSz="800100">
                <a:lnSpc>
                  <a:spcPct val="90000"/>
                </a:lnSpc>
                <a:spcBef>
                  <a:spcPct val="0"/>
                </a:spcBef>
                <a:spcAft>
                  <a:spcPct val="35000"/>
                </a:spcAft>
              </a:pPr>
              <a:r>
                <a:rPr lang="es-CL" sz="1800" kern="1200" dirty="0" smtClean="0">
                  <a:solidFill>
                    <a:schemeClr val="bg1"/>
                  </a:solidFill>
                </a:rPr>
                <a:t>Vida Independiente</a:t>
              </a:r>
            </a:p>
            <a:p>
              <a:pPr lvl="0" algn="ctr" defTabSz="800100">
                <a:lnSpc>
                  <a:spcPct val="90000"/>
                </a:lnSpc>
                <a:spcBef>
                  <a:spcPct val="0"/>
                </a:spcBef>
                <a:spcAft>
                  <a:spcPct val="35000"/>
                </a:spcAft>
              </a:pPr>
              <a:r>
                <a:rPr lang="es-CL" sz="1800" kern="1200" dirty="0" smtClean="0">
                  <a:solidFill>
                    <a:schemeClr val="bg1"/>
                  </a:solidFill>
                </a:rPr>
                <a:t>Accesibilidad</a:t>
              </a:r>
            </a:p>
            <a:p>
              <a:pPr lvl="0" algn="ctr" defTabSz="800100">
                <a:lnSpc>
                  <a:spcPct val="90000"/>
                </a:lnSpc>
                <a:spcBef>
                  <a:spcPct val="0"/>
                </a:spcBef>
                <a:spcAft>
                  <a:spcPct val="35000"/>
                </a:spcAft>
              </a:pPr>
              <a:r>
                <a:rPr lang="es-CL" sz="1800" kern="1200" dirty="0" smtClean="0">
                  <a:solidFill>
                    <a:schemeClr val="bg1"/>
                  </a:solidFill>
                </a:rPr>
                <a:t>Diseño Universal</a:t>
              </a:r>
            </a:p>
            <a:p>
              <a:pPr lvl="0" algn="ctr" defTabSz="800100">
                <a:lnSpc>
                  <a:spcPct val="90000"/>
                </a:lnSpc>
                <a:spcBef>
                  <a:spcPct val="0"/>
                </a:spcBef>
                <a:spcAft>
                  <a:spcPct val="35000"/>
                </a:spcAft>
              </a:pPr>
              <a:r>
                <a:rPr lang="es-CL" sz="1800" kern="1200" dirty="0" smtClean="0">
                  <a:solidFill>
                    <a:schemeClr val="bg1"/>
                  </a:solidFill>
                </a:rPr>
                <a:t>Participación y Diálogo Social</a:t>
              </a:r>
            </a:p>
            <a:p>
              <a:pPr lvl="0" algn="ctr" defTabSz="800100">
                <a:lnSpc>
                  <a:spcPct val="90000"/>
                </a:lnSpc>
                <a:spcBef>
                  <a:spcPct val="0"/>
                </a:spcBef>
                <a:spcAft>
                  <a:spcPct val="35000"/>
                </a:spcAft>
              </a:pPr>
              <a:r>
                <a:rPr lang="es-CL" sz="1800" kern="1200" dirty="0" smtClean="0">
                  <a:solidFill>
                    <a:schemeClr val="bg1"/>
                  </a:solidFill>
                </a:rPr>
                <a:t>Intersectorialidad</a:t>
              </a:r>
            </a:p>
          </p:txBody>
        </p:sp>
      </p:grpSp>
      <p:sp>
        <p:nvSpPr>
          <p:cNvPr id="2" name="Estrella de 5 puntas 1">
            <a:hlinkClick r:id="rId2" action="ppaction://hlinksldjump"/>
          </p:cNvPr>
          <p:cNvSpPr/>
          <p:nvPr/>
        </p:nvSpPr>
        <p:spPr>
          <a:xfrm>
            <a:off x="6732240" y="6350643"/>
            <a:ext cx="432048" cy="31844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6456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62</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0" y="0"/>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Declaración de las NN.UU. no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kumimoji="0" lang="es-ES" sz="2300" b="1"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2" name="Rectángulo 1"/>
          <p:cNvSpPr/>
          <p:nvPr/>
        </p:nvSpPr>
        <p:spPr>
          <a:xfrm>
            <a:off x="899592" y="1837576"/>
            <a:ext cx="7165304" cy="2308324"/>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es-ES" sz="2400" dirty="0" smtClean="0">
                <a:solidFill>
                  <a:schemeClr val="bg1"/>
                </a:solidFill>
              </a:rPr>
              <a:t>Existen derechos </a:t>
            </a:r>
            <a:r>
              <a:rPr lang="es-ES" sz="2400" dirty="0">
                <a:solidFill>
                  <a:schemeClr val="bg1"/>
                </a:solidFill>
              </a:rPr>
              <a:t>colectivos e individuales de los pueblos indígenas, especialmente sus derechos a sus tierras, bienes, recursos vitales, territorios y recursos, a su cultura, identidad y lengua, al empleo, la salud, la educación y </a:t>
            </a:r>
            <a:r>
              <a:rPr lang="es-ES" sz="2400" u="sng" dirty="0">
                <a:solidFill>
                  <a:schemeClr val="bg1"/>
                </a:solidFill>
              </a:rPr>
              <a:t>a determinar libremente su condición política </a:t>
            </a:r>
            <a:r>
              <a:rPr lang="es-ES" sz="2400" dirty="0">
                <a:solidFill>
                  <a:schemeClr val="bg1"/>
                </a:solidFill>
              </a:rPr>
              <a:t>y su desarrollo económico</a:t>
            </a:r>
            <a:r>
              <a:rPr lang="es-ES" sz="2400" dirty="0" smtClean="0">
                <a:solidFill>
                  <a:schemeClr val="bg1"/>
                </a:solidFill>
              </a:rPr>
              <a:t>.</a:t>
            </a:r>
            <a:endParaRPr lang="es-ES" sz="2400" dirty="0">
              <a:solidFill>
                <a:schemeClr val="bg1"/>
              </a:solidFill>
            </a:endParaRPr>
          </a:p>
        </p:txBody>
      </p:sp>
    </p:spTree>
    <p:extLst>
      <p:ext uri="{BB962C8B-B14F-4D97-AF65-F5344CB8AC3E}">
        <p14:creationId xmlns:p14="http://schemas.microsoft.com/office/powerpoint/2010/main" val="2064391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63</a:t>
            </a:fld>
            <a:endParaRPr lang="es-ES" dirty="0">
              <a:solidFill>
                <a:srgbClr val="002060"/>
              </a:solidFill>
            </a:endParaRPr>
          </a:p>
        </p:txBody>
      </p:sp>
      <p:sp>
        <p:nvSpPr>
          <p:cNvPr id="14" name="Rectangle 3"/>
          <p:cNvSpPr txBox="1">
            <a:spLocks noChangeArrowheads="1"/>
          </p:cNvSpPr>
          <p:nvPr/>
        </p:nvSpPr>
        <p:spPr>
          <a:xfrm>
            <a:off x="1487524" y="1935450"/>
            <a:ext cx="8064500" cy="496887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a:endParaRPr lang="es-CL" sz="2400" dirty="0" smtClean="0"/>
          </a:p>
        </p:txBody>
      </p:sp>
      <p:sp>
        <p:nvSpPr>
          <p:cNvPr id="15" name="Rectangle 3"/>
          <p:cNvSpPr txBox="1">
            <a:spLocks noChangeArrowheads="1"/>
          </p:cNvSpPr>
          <p:nvPr/>
        </p:nvSpPr>
        <p:spPr>
          <a:xfrm>
            <a:off x="19381" y="28092"/>
            <a:ext cx="9144000" cy="6904325"/>
          </a:xfrm>
          <a:prstGeom prst="rect">
            <a:avLst/>
          </a:prstGeom>
          <a:solidFill>
            <a:schemeClr val="tx1"/>
          </a:solidFill>
        </p:spPr>
        <p:txBody>
          <a:bodyPr vert="horz" lIns="91440" tIns="45720" rIns="91440" bIns="45720" rtlCol="0">
            <a:normAutofit/>
          </a:bodyPr>
          <a:lstStyle/>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Derechos de los pueblos indígenas</a:t>
            </a:r>
          </a:p>
          <a:p>
            <a:pPr marR="0" lvl="0" algn="ctr" defTabSz="914400" rtl="0" eaLnBrk="1" fontAlgn="auto" latinLnBrk="0" hangingPunct="1">
              <a:lnSpc>
                <a:spcPct val="100000"/>
              </a:lnSpc>
              <a:spcBef>
                <a:spcPct val="20000"/>
              </a:spcBef>
              <a:spcAft>
                <a:spcPts val="0"/>
              </a:spcAft>
              <a:buClrTx/>
              <a:buSzTx/>
              <a:tabLst/>
              <a:defRPr/>
            </a:pPr>
            <a:r>
              <a:rPr lang="es-ES" sz="2300" b="1" dirty="0" smtClean="0">
                <a:solidFill>
                  <a:schemeClr val="bg1"/>
                </a:solidFill>
              </a:rPr>
              <a:t>Convenio 169 OIT - Vinculante</a:t>
            </a: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marR="0" lvl="0" algn="ctr" defTabSz="914400" rtl="0" eaLnBrk="1" fontAlgn="auto" latinLnBrk="0" hangingPunct="1">
              <a:lnSpc>
                <a:spcPct val="100000"/>
              </a:lnSpc>
              <a:spcBef>
                <a:spcPct val="20000"/>
              </a:spcBef>
              <a:spcAft>
                <a:spcPts val="0"/>
              </a:spcAft>
              <a:buClrTx/>
              <a:buSzTx/>
              <a:tabLst/>
              <a:defRPr/>
            </a:pPr>
            <a:endParaRPr lang="es-ES" sz="2300" b="1" dirty="0" smtClean="0">
              <a:solidFill>
                <a:schemeClr val="bg1"/>
              </a:solidFill>
            </a:endParaRPr>
          </a:p>
          <a:p>
            <a:pPr lvl="0">
              <a:spcBef>
                <a:spcPct val="20000"/>
              </a:spcBef>
              <a:defRPr/>
            </a:pPr>
            <a:endParaRPr lang="es-ES" sz="2300" dirty="0" smtClean="0">
              <a:solidFill>
                <a:schemeClr val="bg1"/>
              </a:solidFill>
            </a:endParaRPr>
          </a:p>
          <a:p>
            <a:pPr lvl="0">
              <a:spcBef>
                <a:spcPct val="20000"/>
              </a:spcBef>
              <a:defRPr/>
            </a:pPr>
            <a:endParaRPr kumimoji="0" lang="es-ES" sz="2300" i="0" u="none" strike="noStrike" kern="1200" cap="none" spc="0" normalizeH="0" baseline="0" noProof="0" dirty="0">
              <a:ln>
                <a:noFill/>
              </a:ln>
              <a:solidFill>
                <a:schemeClr val="bg1"/>
              </a:solidFill>
              <a:effectLst/>
              <a:uLnTx/>
              <a:uFillTx/>
            </a:endParaRPr>
          </a:p>
          <a:p>
            <a:pPr marR="0" lvl="0" algn="just" defTabSz="914400" rtl="0" eaLnBrk="1" fontAlgn="auto" latinLnBrk="0" hangingPunct="1">
              <a:lnSpc>
                <a:spcPct val="150000"/>
              </a:lnSpc>
              <a:spcBef>
                <a:spcPct val="20000"/>
              </a:spcBef>
              <a:spcAft>
                <a:spcPts val="0"/>
              </a:spcAft>
              <a:buClrTx/>
              <a:buSzTx/>
              <a:tabLst/>
              <a:defRPr/>
            </a:pPr>
            <a:endParaRPr kumimoji="0" lang="es-ES" sz="2300" i="0" u="none" strike="noStrike" kern="1200" cap="none" spc="0" normalizeH="0" baseline="0" noProof="0" dirty="0" smtClean="0">
              <a:ln>
                <a:noFill/>
              </a:ln>
              <a:solidFill>
                <a:schemeClr val="bg1"/>
              </a:solidFill>
              <a:effectLst/>
              <a:uLnTx/>
              <a:uFillTx/>
            </a:endParaRPr>
          </a:p>
        </p:txBody>
      </p:sp>
      <p:sp>
        <p:nvSpPr>
          <p:cNvPr id="4" name="CuadroTexto 3"/>
          <p:cNvSpPr txBox="1"/>
          <p:nvPr/>
        </p:nvSpPr>
        <p:spPr>
          <a:xfrm>
            <a:off x="356086" y="875374"/>
            <a:ext cx="5688632" cy="6057043"/>
          </a:xfrm>
          <a:prstGeom prst="rect">
            <a:avLst/>
          </a:prstGeom>
          <a:solidFill>
            <a:schemeClr val="tx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ES" sz="2400" dirty="0" smtClean="0">
                <a:solidFill>
                  <a:schemeClr val="bg1"/>
                </a:solidFill>
              </a:rPr>
              <a:t>El </a:t>
            </a:r>
            <a:r>
              <a:rPr lang="es-ES" sz="2400" dirty="0">
                <a:solidFill>
                  <a:schemeClr val="bg1"/>
                </a:solidFill>
              </a:rPr>
              <a:t>convenio se fundamenta en el respeto a las culturas y las formas de vida de los pueblos indígenas y reconoce sus derechos sobre las tierras y los recursos naturales, así como </a:t>
            </a:r>
            <a:r>
              <a:rPr lang="es-ES" sz="2400" u="sng" dirty="0">
                <a:solidFill>
                  <a:schemeClr val="bg1"/>
                </a:solidFill>
              </a:rPr>
              <a:t>el derecho a decidir sus propias prioridades </a:t>
            </a:r>
            <a:r>
              <a:rPr lang="es-ES" sz="2400" dirty="0">
                <a:solidFill>
                  <a:schemeClr val="bg1"/>
                </a:solidFill>
              </a:rPr>
              <a:t>en lo que atañe al proceso de </a:t>
            </a:r>
            <a:r>
              <a:rPr lang="es-ES" sz="2400" dirty="0" smtClean="0">
                <a:solidFill>
                  <a:schemeClr val="bg1"/>
                </a:solidFill>
              </a:rPr>
              <a:t>desarrollo.</a:t>
            </a:r>
          </a:p>
          <a:p>
            <a:endParaRPr lang="es-ES" sz="2400" dirty="0" smtClean="0">
              <a:solidFill>
                <a:schemeClr val="bg1"/>
              </a:solidFill>
            </a:endParaRPr>
          </a:p>
          <a:p>
            <a:endParaRPr lang="es-ES" sz="2400" dirty="0">
              <a:solidFill>
                <a:schemeClr val="bg1"/>
              </a:solidFill>
            </a:endParaRPr>
          </a:p>
          <a:p>
            <a:pPr lvl="0">
              <a:spcBef>
                <a:spcPct val="20000"/>
              </a:spcBef>
              <a:defRPr/>
            </a:pPr>
            <a:r>
              <a:rPr lang="es-ES" sz="2400" dirty="0">
                <a:solidFill>
                  <a:srgbClr val="FF0000"/>
                </a:solidFill>
              </a:rPr>
              <a:t>¿Qué significa para Chile este Convenio?</a:t>
            </a:r>
          </a:p>
          <a:p>
            <a:pPr lvl="0">
              <a:spcBef>
                <a:spcPct val="20000"/>
              </a:spcBef>
              <a:defRPr/>
            </a:pPr>
            <a:r>
              <a:rPr lang="es-ES" sz="2400" dirty="0">
                <a:solidFill>
                  <a:schemeClr val="bg1"/>
                </a:solidFill>
              </a:rPr>
              <a:t>El Convenio 169 de la OIT establece entre otros el deber para el Estado de Chile de </a:t>
            </a:r>
            <a:r>
              <a:rPr lang="es-ES" sz="2400" u="sng" dirty="0">
                <a:solidFill>
                  <a:schemeClr val="bg1"/>
                </a:solidFill>
              </a:rPr>
              <a:t>consultar las medidas legislativas y administrativas susceptibles de afectar directamente a los pueblos originarios</a:t>
            </a:r>
            <a:r>
              <a:rPr lang="es-ES" sz="2400" dirty="0">
                <a:solidFill>
                  <a:schemeClr val="bg1"/>
                </a:solidFill>
              </a:rPr>
              <a:t>.</a:t>
            </a:r>
          </a:p>
          <a:p>
            <a:endParaRPr lang="en-US" dirty="0">
              <a:solidFill>
                <a:schemeClr val="bg1"/>
              </a:solidFill>
            </a:endParaRPr>
          </a:p>
        </p:txBody>
      </p:sp>
      <p:pic>
        <p:nvPicPr>
          <p:cNvPr id="5" name="Imagen 4"/>
          <p:cNvPicPr>
            <a:picLocks noChangeAspect="1"/>
          </p:cNvPicPr>
          <p:nvPr/>
        </p:nvPicPr>
        <p:blipFill>
          <a:blip r:embed="rId3"/>
          <a:stretch>
            <a:fillRect/>
          </a:stretch>
        </p:blipFill>
        <p:spPr>
          <a:xfrm>
            <a:off x="5796136" y="2693028"/>
            <a:ext cx="3124090" cy="2815635"/>
          </a:xfrm>
          <a:prstGeom prst="rect">
            <a:avLst/>
          </a:prstGeom>
        </p:spPr>
      </p:pic>
    </p:spTree>
    <p:extLst>
      <p:ext uri="{BB962C8B-B14F-4D97-AF65-F5344CB8AC3E}">
        <p14:creationId xmlns:p14="http://schemas.microsoft.com/office/powerpoint/2010/main" val="3313940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283968" y="-9178"/>
            <a:ext cx="4118232" cy="6858000"/>
          </a:xfrm>
          <a:prstGeom prst="rect">
            <a:avLst/>
          </a:prstGeom>
        </p:spPr>
      </p:pic>
      <p:sp>
        <p:nvSpPr>
          <p:cNvPr id="6" name="CuadroTexto 5"/>
          <p:cNvSpPr txBox="1"/>
          <p:nvPr/>
        </p:nvSpPr>
        <p:spPr>
          <a:xfrm>
            <a:off x="539552" y="188640"/>
            <a:ext cx="1598771" cy="7017306"/>
          </a:xfrm>
          <a:prstGeom prst="rect">
            <a:avLst/>
          </a:prstGeom>
          <a:noFill/>
        </p:spPr>
        <p:txBody>
          <a:bodyPr wrap="none" rtlCol="0">
            <a:spAutoFit/>
          </a:bodyPr>
          <a:lstStyle/>
          <a:p>
            <a:pPr>
              <a:lnSpc>
                <a:spcPct val="200000"/>
              </a:lnSpc>
            </a:pPr>
            <a:r>
              <a:rPr lang="es-CL" sz="2400" dirty="0" err="1" smtClean="0">
                <a:solidFill>
                  <a:schemeClr val="bg1"/>
                </a:solidFill>
              </a:rPr>
              <a:t>Aymara</a:t>
            </a:r>
            <a:endParaRPr lang="es-CL" sz="2400" dirty="0" smtClean="0">
              <a:solidFill>
                <a:schemeClr val="bg1"/>
              </a:solidFill>
            </a:endParaRPr>
          </a:p>
          <a:p>
            <a:pPr>
              <a:lnSpc>
                <a:spcPct val="200000"/>
              </a:lnSpc>
            </a:pPr>
            <a:r>
              <a:rPr lang="es-CL" sz="2400" dirty="0" smtClean="0">
                <a:solidFill>
                  <a:schemeClr val="bg1"/>
                </a:solidFill>
              </a:rPr>
              <a:t>Quechua</a:t>
            </a:r>
          </a:p>
          <a:p>
            <a:pPr>
              <a:lnSpc>
                <a:spcPct val="200000"/>
              </a:lnSpc>
            </a:pPr>
            <a:r>
              <a:rPr lang="es-CL" sz="2400" dirty="0" smtClean="0">
                <a:solidFill>
                  <a:schemeClr val="bg1"/>
                </a:solidFill>
              </a:rPr>
              <a:t>Atacameño</a:t>
            </a:r>
          </a:p>
          <a:p>
            <a:pPr>
              <a:lnSpc>
                <a:spcPct val="200000"/>
              </a:lnSpc>
            </a:pPr>
            <a:r>
              <a:rPr lang="es-CL" sz="2400" dirty="0" err="1" smtClean="0">
                <a:solidFill>
                  <a:schemeClr val="bg1"/>
                </a:solidFill>
              </a:rPr>
              <a:t>Kolla</a:t>
            </a:r>
            <a:endParaRPr lang="es-CL" sz="2400" dirty="0" smtClean="0">
              <a:solidFill>
                <a:schemeClr val="bg1"/>
              </a:solidFill>
            </a:endParaRPr>
          </a:p>
          <a:p>
            <a:pPr>
              <a:lnSpc>
                <a:spcPct val="200000"/>
              </a:lnSpc>
            </a:pPr>
            <a:r>
              <a:rPr lang="es-CL" sz="2400" dirty="0" smtClean="0">
                <a:solidFill>
                  <a:schemeClr val="bg1"/>
                </a:solidFill>
              </a:rPr>
              <a:t>Diaguita</a:t>
            </a:r>
          </a:p>
          <a:p>
            <a:pPr>
              <a:lnSpc>
                <a:spcPct val="200000"/>
              </a:lnSpc>
            </a:pPr>
            <a:r>
              <a:rPr lang="es-CL" sz="2400" dirty="0" smtClean="0">
                <a:solidFill>
                  <a:schemeClr val="bg1"/>
                </a:solidFill>
              </a:rPr>
              <a:t>Rapa </a:t>
            </a:r>
            <a:r>
              <a:rPr lang="es-CL" sz="2400" dirty="0" err="1" smtClean="0">
                <a:solidFill>
                  <a:schemeClr val="bg1"/>
                </a:solidFill>
              </a:rPr>
              <a:t>Nui</a:t>
            </a:r>
            <a:endParaRPr lang="es-CL" sz="2400" dirty="0" smtClean="0">
              <a:solidFill>
                <a:schemeClr val="bg1"/>
              </a:solidFill>
            </a:endParaRPr>
          </a:p>
          <a:p>
            <a:pPr>
              <a:lnSpc>
                <a:spcPct val="200000"/>
              </a:lnSpc>
            </a:pPr>
            <a:r>
              <a:rPr lang="es-CL" sz="2400" dirty="0" smtClean="0">
                <a:solidFill>
                  <a:schemeClr val="bg1"/>
                </a:solidFill>
              </a:rPr>
              <a:t>Mapuche</a:t>
            </a:r>
          </a:p>
          <a:p>
            <a:pPr>
              <a:lnSpc>
                <a:spcPct val="200000"/>
              </a:lnSpc>
            </a:pPr>
            <a:r>
              <a:rPr lang="es-CL" sz="2400" dirty="0" err="1" smtClean="0">
                <a:solidFill>
                  <a:schemeClr val="bg1"/>
                </a:solidFill>
              </a:rPr>
              <a:t>Yagán</a:t>
            </a:r>
            <a:endParaRPr lang="es-CL" sz="2400" dirty="0" smtClean="0">
              <a:solidFill>
                <a:schemeClr val="bg1"/>
              </a:solidFill>
            </a:endParaRPr>
          </a:p>
          <a:p>
            <a:pPr>
              <a:lnSpc>
                <a:spcPct val="200000"/>
              </a:lnSpc>
            </a:pPr>
            <a:r>
              <a:rPr lang="es-CL" sz="2400" dirty="0" err="1" smtClean="0">
                <a:solidFill>
                  <a:schemeClr val="bg1"/>
                </a:solidFill>
              </a:rPr>
              <a:t>Kawéskar</a:t>
            </a:r>
            <a:endParaRPr lang="es-CL" dirty="0" smtClean="0">
              <a:solidFill>
                <a:schemeClr val="bg1"/>
              </a:solidFill>
            </a:endParaRPr>
          </a:p>
          <a:p>
            <a:endParaRPr lang="es-CL" dirty="0">
              <a:solidFill>
                <a:schemeClr val="bg1"/>
              </a:solidFill>
            </a:endParaRPr>
          </a:p>
        </p:txBody>
      </p:sp>
      <p:sp>
        <p:nvSpPr>
          <p:cNvPr id="7" name="Estrella de 5 puntas 6">
            <a:hlinkClick r:id="rId3" action="ppaction://hlinksldjump"/>
          </p:cNvPr>
          <p:cNvSpPr/>
          <p:nvPr/>
        </p:nvSpPr>
        <p:spPr>
          <a:xfrm>
            <a:off x="2771800" y="6165304"/>
            <a:ext cx="432048" cy="37360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579575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7508</TotalTime>
  <Words>5339</Words>
  <Application>Microsoft Office PowerPoint</Application>
  <PresentationFormat>Presentación en pantalla (4:3)</PresentationFormat>
  <Paragraphs>687</Paragraphs>
  <Slides>64</Slides>
  <Notes>6</Notes>
  <HiddenSlides>11</HiddenSlides>
  <MMClips>0</MMClips>
  <ScaleCrop>false</ScaleCrop>
  <HeadingPairs>
    <vt:vector size="6" baseType="variant">
      <vt:variant>
        <vt:lpstr>Fuentes usadas</vt:lpstr>
      </vt:variant>
      <vt:variant>
        <vt:i4>10</vt:i4>
      </vt:variant>
      <vt:variant>
        <vt:lpstr>Tema</vt:lpstr>
      </vt:variant>
      <vt:variant>
        <vt:i4>1</vt:i4>
      </vt:variant>
      <vt:variant>
        <vt:lpstr>Títulos de diapositiva</vt:lpstr>
      </vt:variant>
      <vt:variant>
        <vt:i4>64</vt:i4>
      </vt:variant>
    </vt:vector>
  </HeadingPairs>
  <TitlesOfParts>
    <vt:vector size="75" baseType="lpstr">
      <vt:lpstr>SimSun-ExtB</vt:lpstr>
      <vt:lpstr>Arial</vt:lpstr>
      <vt:lpstr>Arial Rounded MT Bold</vt:lpstr>
      <vt:lpstr>Calibri</vt:lpstr>
      <vt:lpstr>Castellar</vt:lpstr>
      <vt:lpstr>Elephant</vt:lpstr>
      <vt:lpstr>Goudy Stout</vt:lpstr>
      <vt:lpstr>Verdana Bold</vt:lpstr>
      <vt:lpstr>Wingdings</vt:lpstr>
      <vt:lpstr>ヒラギノ角ゴ Pro W3</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eduardosims@gmail.com</cp:lastModifiedBy>
  <cp:revision>196</cp:revision>
  <dcterms:created xsi:type="dcterms:W3CDTF">2018-04-03T15:51:23Z</dcterms:created>
  <dcterms:modified xsi:type="dcterms:W3CDTF">2020-06-26T23:34:53Z</dcterms:modified>
</cp:coreProperties>
</file>