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7" r:id="rId4"/>
    <p:sldId id="278" r:id="rId5"/>
    <p:sldId id="276" r:id="rId6"/>
    <p:sldId id="275" r:id="rId7"/>
    <p:sldId id="281" r:id="rId8"/>
    <p:sldId id="282" r:id="rId9"/>
    <p:sldId id="283" r:id="rId10"/>
    <p:sldId id="284" r:id="rId11"/>
    <p:sldId id="285" r:id="rId12"/>
    <p:sldId id="287" r:id="rId13"/>
    <p:sldId id="286" r:id="rId14"/>
    <p:sldId id="294" r:id="rId15"/>
    <p:sldId id="288" r:id="rId16"/>
    <p:sldId id="289" r:id="rId17"/>
    <p:sldId id="295" r:id="rId18"/>
    <p:sldId id="290" r:id="rId19"/>
    <p:sldId id="291" r:id="rId20"/>
    <p:sldId id="292" r:id="rId21"/>
    <p:sldId id="293" r:id="rId22"/>
    <p:sldId id="296" r:id="rId23"/>
    <p:sldId id="297" r:id="rId24"/>
    <p:sldId id="299" r:id="rId25"/>
    <p:sldId id="298" r:id="rId26"/>
    <p:sldId id="300" r:id="rId27"/>
    <p:sldId id="301" r:id="rId28"/>
    <p:sldId id="303" r:id="rId29"/>
    <p:sldId id="302" r:id="rId30"/>
    <p:sldId id="304" r:id="rId31"/>
    <p:sldId id="305" r:id="rId32"/>
    <p:sldId id="306" r:id="rId33"/>
    <p:sldId id="307" r:id="rId34"/>
    <p:sldId id="309" r:id="rId35"/>
    <p:sldId id="311" r:id="rId36"/>
    <p:sldId id="308" r:id="rId37"/>
    <p:sldId id="312" r:id="rId38"/>
    <p:sldId id="314" r:id="rId39"/>
    <p:sldId id="315" r:id="rId40"/>
    <p:sldId id="310" r:id="rId41"/>
    <p:sldId id="332" r:id="rId42"/>
    <p:sldId id="333" r:id="rId43"/>
    <p:sldId id="334" r:id="rId44"/>
    <p:sldId id="316" r:id="rId45"/>
    <p:sldId id="327" r:id="rId46"/>
    <p:sldId id="328" r:id="rId47"/>
    <p:sldId id="329" r:id="rId48"/>
    <p:sldId id="330" r:id="rId49"/>
    <p:sldId id="279" r:id="rId5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79" d="100"/>
          <a:sy n="79" d="100"/>
        </p:scale>
        <p:origin x="115" y="206"/>
      </p:cViewPr>
      <p:guideLst/>
    </p:cSldViewPr>
  </p:slideViewPr>
  <p:notesTextViewPr>
    <p:cViewPr>
      <p:scale>
        <a:sx n="1" d="1"/>
        <a:sy n="1" d="1"/>
      </p:scale>
      <p:origin x="0" y="0"/>
    </p:cViewPr>
  </p:notesTextViewPr>
  <p:sorterViewPr>
    <p:cViewPr varScale="1">
      <p:scale>
        <a:sx n="100" d="100"/>
        <a:sy n="100" d="100"/>
      </p:scale>
      <p:origin x="0" y="-191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noProof="0" dirty="0"/>
              <a:t>Ecuación</a:t>
            </a:r>
            <a:r>
              <a:rPr lang="es-CL" baseline="0" noProof="0" dirty="0"/>
              <a:t> de una recta que pasa por el origen</a:t>
            </a:r>
            <a:endParaRPr lang="es-CL" noProof="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Hoja3!$D$22</c:f>
              <c:strCache>
                <c:ptCount val="1"/>
                <c:pt idx="0">
                  <c:v>y</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xVal>
            <c:numRef>
              <c:f>Hoja3!$C$23:$C$33</c:f>
              <c:numCache>
                <c:formatCode>General</c:formatCode>
                <c:ptCount val="11"/>
                <c:pt idx="0">
                  <c:v>-10</c:v>
                </c:pt>
                <c:pt idx="1">
                  <c:v>-8</c:v>
                </c:pt>
                <c:pt idx="2">
                  <c:v>-6</c:v>
                </c:pt>
                <c:pt idx="3">
                  <c:v>-4</c:v>
                </c:pt>
                <c:pt idx="4">
                  <c:v>-2</c:v>
                </c:pt>
                <c:pt idx="5">
                  <c:v>0</c:v>
                </c:pt>
                <c:pt idx="6">
                  <c:v>2</c:v>
                </c:pt>
                <c:pt idx="7">
                  <c:v>4</c:v>
                </c:pt>
                <c:pt idx="8">
                  <c:v>6</c:v>
                </c:pt>
                <c:pt idx="9">
                  <c:v>8</c:v>
                </c:pt>
                <c:pt idx="10">
                  <c:v>10</c:v>
                </c:pt>
              </c:numCache>
            </c:numRef>
          </c:xVal>
          <c:yVal>
            <c:numRef>
              <c:f>Hoja3!$D$23:$D$33</c:f>
              <c:numCache>
                <c:formatCode>General</c:formatCode>
                <c:ptCount val="11"/>
                <c:pt idx="0">
                  <c:v>-50</c:v>
                </c:pt>
                <c:pt idx="1">
                  <c:v>-40</c:v>
                </c:pt>
                <c:pt idx="2">
                  <c:v>-30</c:v>
                </c:pt>
                <c:pt idx="3">
                  <c:v>-20</c:v>
                </c:pt>
                <c:pt idx="4">
                  <c:v>-10</c:v>
                </c:pt>
                <c:pt idx="5">
                  <c:v>0</c:v>
                </c:pt>
                <c:pt idx="6">
                  <c:v>10</c:v>
                </c:pt>
                <c:pt idx="7">
                  <c:v>20</c:v>
                </c:pt>
                <c:pt idx="8">
                  <c:v>30</c:v>
                </c:pt>
                <c:pt idx="9">
                  <c:v>40</c:v>
                </c:pt>
                <c:pt idx="10">
                  <c:v>50</c:v>
                </c:pt>
              </c:numCache>
            </c:numRef>
          </c:yVal>
          <c:smooth val="1"/>
          <c:extLst>
            <c:ext xmlns:c16="http://schemas.microsoft.com/office/drawing/2014/chart" uri="{C3380CC4-5D6E-409C-BE32-E72D297353CC}">
              <c16:uniqueId val="{00000000-14B1-47A4-BDAD-46642AC9FFC9}"/>
            </c:ext>
          </c:extLst>
        </c:ser>
        <c:dLbls>
          <c:showLegendKey val="0"/>
          <c:showVal val="0"/>
          <c:showCatName val="0"/>
          <c:showSerName val="0"/>
          <c:showPercent val="0"/>
          <c:showBubbleSize val="0"/>
        </c:dLbls>
        <c:axId val="775792000"/>
        <c:axId val="775793248"/>
      </c:scatterChart>
      <c:valAx>
        <c:axId val="77579200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775793248"/>
        <c:crosses val="autoZero"/>
        <c:crossBetween val="midCat"/>
      </c:valAx>
      <c:valAx>
        <c:axId val="7757932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775792000"/>
        <c:crosses val="autoZero"/>
        <c:crossBetween val="midCat"/>
      </c:valAx>
      <c:spPr>
        <a:solidFill>
          <a:srgbClr val="FFFF00"/>
        </a:soli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92D050"/>
      </a:solidFill>
    </a:ln>
    <a:effectLst/>
  </c:spPr>
  <c:txPr>
    <a:bodyPr/>
    <a:lstStyle/>
    <a:p>
      <a:pPr>
        <a:defRPr/>
      </a:pPr>
      <a:endParaRPr lang="es-C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noProof="0" dirty="0"/>
              <a:t>Ecuación</a:t>
            </a:r>
            <a:r>
              <a:rPr lang="es-CL" baseline="0" noProof="0" dirty="0"/>
              <a:t> de una recta que no pasa por el origen</a:t>
            </a:r>
            <a:endParaRPr lang="es-CL" noProof="0"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Hoja3!$D$22</c:f>
              <c:strCache>
                <c:ptCount val="1"/>
                <c:pt idx="0">
                  <c:v>y</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xVal>
            <c:numRef>
              <c:f>Hoja3!$C$23:$C$33</c:f>
              <c:numCache>
                <c:formatCode>General</c:formatCode>
                <c:ptCount val="11"/>
                <c:pt idx="0">
                  <c:v>-10</c:v>
                </c:pt>
                <c:pt idx="1">
                  <c:v>-8</c:v>
                </c:pt>
                <c:pt idx="2">
                  <c:v>-6</c:v>
                </c:pt>
                <c:pt idx="3">
                  <c:v>-4</c:v>
                </c:pt>
                <c:pt idx="4">
                  <c:v>-2</c:v>
                </c:pt>
                <c:pt idx="5">
                  <c:v>0</c:v>
                </c:pt>
                <c:pt idx="6">
                  <c:v>2</c:v>
                </c:pt>
                <c:pt idx="7">
                  <c:v>4</c:v>
                </c:pt>
                <c:pt idx="8">
                  <c:v>6</c:v>
                </c:pt>
                <c:pt idx="9">
                  <c:v>8</c:v>
                </c:pt>
                <c:pt idx="10">
                  <c:v>10</c:v>
                </c:pt>
              </c:numCache>
            </c:numRef>
          </c:xVal>
          <c:yVal>
            <c:numRef>
              <c:f>Hoja3!$D$23:$D$33</c:f>
              <c:numCache>
                <c:formatCode>General</c:formatCode>
                <c:ptCount val="11"/>
                <c:pt idx="0">
                  <c:v>-35</c:v>
                </c:pt>
                <c:pt idx="1">
                  <c:v>-25</c:v>
                </c:pt>
                <c:pt idx="2">
                  <c:v>-15</c:v>
                </c:pt>
                <c:pt idx="3">
                  <c:v>-5</c:v>
                </c:pt>
                <c:pt idx="4">
                  <c:v>5</c:v>
                </c:pt>
                <c:pt idx="5">
                  <c:v>15</c:v>
                </c:pt>
                <c:pt idx="6">
                  <c:v>25</c:v>
                </c:pt>
                <c:pt idx="7">
                  <c:v>35</c:v>
                </c:pt>
                <c:pt idx="8">
                  <c:v>45</c:v>
                </c:pt>
                <c:pt idx="9">
                  <c:v>55</c:v>
                </c:pt>
                <c:pt idx="10">
                  <c:v>65</c:v>
                </c:pt>
              </c:numCache>
            </c:numRef>
          </c:yVal>
          <c:smooth val="1"/>
          <c:extLst>
            <c:ext xmlns:c16="http://schemas.microsoft.com/office/drawing/2014/chart" uri="{C3380CC4-5D6E-409C-BE32-E72D297353CC}">
              <c16:uniqueId val="{00000000-14C2-49F5-975B-7BD0519C3133}"/>
            </c:ext>
          </c:extLst>
        </c:ser>
        <c:dLbls>
          <c:showLegendKey val="0"/>
          <c:showVal val="0"/>
          <c:showCatName val="0"/>
          <c:showSerName val="0"/>
          <c:showPercent val="0"/>
          <c:showBubbleSize val="0"/>
        </c:dLbls>
        <c:axId val="775792000"/>
        <c:axId val="775793248"/>
      </c:scatterChart>
      <c:valAx>
        <c:axId val="77579200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775793248"/>
        <c:crosses val="autoZero"/>
        <c:crossBetween val="midCat"/>
      </c:valAx>
      <c:valAx>
        <c:axId val="7757932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775792000"/>
        <c:crosses val="autoZero"/>
        <c:crossBetween val="midCat"/>
      </c:valAx>
      <c:spPr>
        <a:solidFill>
          <a:srgbClr val="FFFF00"/>
        </a:soli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solidFill>
        <a:srgbClr val="92D050"/>
      </a:solidFill>
    </a:ln>
    <a:effectLst/>
  </c:spPr>
  <c:txPr>
    <a:bodyPr/>
    <a:lstStyle/>
    <a:p>
      <a:pPr>
        <a:defRPr/>
      </a:pPr>
      <a:endParaRPr lang="es-C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y = x</a:t>
            </a:r>
            <a:r>
              <a:rPr lang="es-CL" baseline="30000"/>
              <a:t>2</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manualLayout>
          <c:layoutTarget val="inner"/>
          <c:xMode val="edge"/>
          <c:yMode val="edge"/>
          <c:x val="7.6645068969479369E-2"/>
          <c:y val="0.22860261330569001"/>
          <c:w val="0.87216042979172936"/>
          <c:h val="0.62841586541728056"/>
        </c:manualLayout>
      </c:layout>
      <c:scatterChart>
        <c:scatterStyle val="smoothMarker"/>
        <c:varyColors val="0"/>
        <c:ser>
          <c:idx val="0"/>
          <c:order val="0"/>
          <c:tx>
            <c:strRef>
              <c:f>Hoja3!$D$4</c:f>
              <c:strCache>
                <c:ptCount val="1"/>
                <c:pt idx="0">
                  <c:v>y</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xVal>
            <c:numRef>
              <c:f>Hoja3!$C$5:$C$15</c:f>
              <c:numCache>
                <c:formatCode>General</c:formatCode>
                <c:ptCount val="11"/>
                <c:pt idx="0">
                  <c:v>-100</c:v>
                </c:pt>
                <c:pt idx="1">
                  <c:v>-80</c:v>
                </c:pt>
                <c:pt idx="2">
                  <c:v>-60</c:v>
                </c:pt>
                <c:pt idx="3">
                  <c:v>-40</c:v>
                </c:pt>
                <c:pt idx="4">
                  <c:v>-20</c:v>
                </c:pt>
                <c:pt idx="5">
                  <c:v>0</c:v>
                </c:pt>
                <c:pt idx="6">
                  <c:v>20</c:v>
                </c:pt>
                <c:pt idx="7">
                  <c:v>40</c:v>
                </c:pt>
                <c:pt idx="8">
                  <c:v>60</c:v>
                </c:pt>
                <c:pt idx="9">
                  <c:v>80</c:v>
                </c:pt>
                <c:pt idx="10">
                  <c:v>100</c:v>
                </c:pt>
              </c:numCache>
            </c:numRef>
          </c:xVal>
          <c:yVal>
            <c:numRef>
              <c:f>Hoja3!$D$5:$D$15</c:f>
              <c:numCache>
                <c:formatCode>General</c:formatCode>
                <c:ptCount val="11"/>
                <c:pt idx="0">
                  <c:v>10000</c:v>
                </c:pt>
                <c:pt idx="1">
                  <c:v>6400</c:v>
                </c:pt>
                <c:pt idx="2">
                  <c:v>3600</c:v>
                </c:pt>
                <c:pt idx="3">
                  <c:v>1600</c:v>
                </c:pt>
                <c:pt idx="4">
                  <c:v>400</c:v>
                </c:pt>
                <c:pt idx="5">
                  <c:v>0</c:v>
                </c:pt>
                <c:pt idx="6">
                  <c:v>400</c:v>
                </c:pt>
                <c:pt idx="7">
                  <c:v>1600</c:v>
                </c:pt>
                <c:pt idx="8">
                  <c:v>3600</c:v>
                </c:pt>
                <c:pt idx="9">
                  <c:v>6400</c:v>
                </c:pt>
                <c:pt idx="10">
                  <c:v>10000</c:v>
                </c:pt>
              </c:numCache>
            </c:numRef>
          </c:yVal>
          <c:smooth val="1"/>
          <c:extLst>
            <c:ext xmlns:c16="http://schemas.microsoft.com/office/drawing/2014/chart" uri="{C3380CC4-5D6E-409C-BE32-E72D297353CC}">
              <c16:uniqueId val="{00000000-C830-433F-9DB8-14DC2021A7BD}"/>
            </c:ext>
          </c:extLst>
        </c:ser>
        <c:dLbls>
          <c:showLegendKey val="0"/>
          <c:showVal val="0"/>
          <c:showCatName val="0"/>
          <c:showSerName val="0"/>
          <c:showPercent val="0"/>
          <c:showBubbleSize val="0"/>
        </c:dLbls>
        <c:axId val="968137376"/>
        <c:axId val="968150272"/>
      </c:scatterChart>
      <c:valAx>
        <c:axId val="9681373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68150272"/>
        <c:crosses val="autoZero"/>
        <c:crossBetween val="midCat"/>
      </c:valAx>
      <c:valAx>
        <c:axId val="9681502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68137376"/>
        <c:crosses val="autoZero"/>
        <c:crossBetween val="midCat"/>
      </c:valAx>
      <c:spPr>
        <a:solidFill>
          <a:srgbClr val="FFFF00"/>
        </a:soli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92D050"/>
      </a:solidFill>
    </a:ln>
    <a:effectLst/>
  </c:spPr>
  <c:txPr>
    <a:bodyPr/>
    <a:lstStyle/>
    <a:p>
      <a:pPr>
        <a:defRPr/>
      </a:pPr>
      <a:endParaRPr lang="es-C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y = x</a:t>
            </a:r>
            <a:r>
              <a:rPr lang="es-CL" baseline="30000"/>
              <a:t>2 </a:t>
            </a:r>
            <a:r>
              <a:rPr lang="es-CL" baseline="0"/>
              <a:t>+ B</a:t>
            </a:r>
            <a:endParaRPr lang="es-CL" baseline="3000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Hoja3!$D$4</c:f>
              <c:strCache>
                <c:ptCount val="1"/>
                <c:pt idx="0">
                  <c:v>y</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xVal>
            <c:numRef>
              <c:f>Hoja3!$C$5:$C$15</c:f>
              <c:numCache>
                <c:formatCode>General</c:formatCode>
                <c:ptCount val="11"/>
                <c:pt idx="0">
                  <c:v>-10</c:v>
                </c:pt>
                <c:pt idx="1">
                  <c:v>-8</c:v>
                </c:pt>
                <c:pt idx="2">
                  <c:v>-6</c:v>
                </c:pt>
                <c:pt idx="3">
                  <c:v>-4</c:v>
                </c:pt>
                <c:pt idx="4">
                  <c:v>-2</c:v>
                </c:pt>
                <c:pt idx="5">
                  <c:v>0</c:v>
                </c:pt>
                <c:pt idx="6">
                  <c:v>2</c:v>
                </c:pt>
                <c:pt idx="7">
                  <c:v>4</c:v>
                </c:pt>
                <c:pt idx="8">
                  <c:v>6</c:v>
                </c:pt>
                <c:pt idx="9">
                  <c:v>8</c:v>
                </c:pt>
                <c:pt idx="10">
                  <c:v>10</c:v>
                </c:pt>
              </c:numCache>
            </c:numRef>
          </c:xVal>
          <c:yVal>
            <c:numRef>
              <c:f>Hoja3!$D$5:$D$15</c:f>
              <c:numCache>
                <c:formatCode>General</c:formatCode>
                <c:ptCount val="11"/>
                <c:pt idx="0">
                  <c:v>110</c:v>
                </c:pt>
                <c:pt idx="1">
                  <c:v>74</c:v>
                </c:pt>
                <c:pt idx="2">
                  <c:v>46</c:v>
                </c:pt>
                <c:pt idx="3">
                  <c:v>26</c:v>
                </c:pt>
                <c:pt idx="4">
                  <c:v>14</c:v>
                </c:pt>
                <c:pt idx="5">
                  <c:v>10</c:v>
                </c:pt>
                <c:pt idx="6">
                  <c:v>14</c:v>
                </c:pt>
                <c:pt idx="7">
                  <c:v>26</c:v>
                </c:pt>
                <c:pt idx="8">
                  <c:v>46</c:v>
                </c:pt>
                <c:pt idx="9">
                  <c:v>74</c:v>
                </c:pt>
                <c:pt idx="10">
                  <c:v>110</c:v>
                </c:pt>
              </c:numCache>
            </c:numRef>
          </c:yVal>
          <c:smooth val="1"/>
          <c:extLst>
            <c:ext xmlns:c16="http://schemas.microsoft.com/office/drawing/2014/chart" uri="{C3380CC4-5D6E-409C-BE32-E72D297353CC}">
              <c16:uniqueId val="{00000000-BB4B-474C-9BA1-578E26233E3B}"/>
            </c:ext>
          </c:extLst>
        </c:ser>
        <c:dLbls>
          <c:showLegendKey val="0"/>
          <c:showVal val="0"/>
          <c:showCatName val="0"/>
          <c:showSerName val="0"/>
          <c:showPercent val="0"/>
          <c:showBubbleSize val="0"/>
        </c:dLbls>
        <c:axId val="968137376"/>
        <c:axId val="968150272"/>
      </c:scatterChart>
      <c:valAx>
        <c:axId val="96813737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68150272"/>
        <c:crosses val="autoZero"/>
        <c:crossBetween val="midCat"/>
      </c:valAx>
      <c:valAx>
        <c:axId val="9681502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68137376"/>
        <c:crosses val="autoZero"/>
        <c:crossBetween val="midCat"/>
      </c:valAx>
      <c:spPr>
        <a:solidFill>
          <a:srgbClr val="FFFF00"/>
        </a:soli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92D050"/>
      </a:solidFill>
    </a:ln>
    <a:effectLst/>
  </c:spPr>
  <c:txPr>
    <a:bodyPr/>
    <a:lstStyle/>
    <a:p>
      <a:pPr>
        <a:defRPr/>
      </a:pPr>
      <a:endParaRPr lang="es-CL"/>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y= ln(x)</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Hoja5!$D$3</c:f>
              <c:strCache>
                <c:ptCount val="1"/>
                <c:pt idx="0">
                  <c:v>y</c:v>
                </c:pt>
              </c:strCache>
            </c:strRef>
          </c:tx>
          <c:spPr>
            <a:ln w="19050" cap="rnd">
              <a:solidFill>
                <a:schemeClr val="accent1"/>
              </a:solidFill>
              <a:round/>
            </a:ln>
            <a:effectLst/>
          </c:spPr>
          <c:marker>
            <c:symbol val="none"/>
          </c:marker>
          <c:xVal>
            <c:numRef>
              <c:f>Hoja5!$C$4:$C$21</c:f>
              <c:numCache>
                <c:formatCode>0.00</c:formatCode>
                <c:ptCount val="18"/>
                <c:pt idx="0">
                  <c:v>0.1111111111111111</c:v>
                </c:pt>
                <c:pt idx="1">
                  <c:v>0.125</c:v>
                </c:pt>
                <c:pt idx="2">
                  <c:v>0.14285714285714285</c:v>
                </c:pt>
                <c:pt idx="3">
                  <c:v>0.16666666666666666</c:v>
                </c:pt>
                <c:pt idx="4">
                  <c:v>0.2</c:v>
                </c:pt>
                <c:pt idx="5">
                  <c:v>0.25</c:v>
                </c:pt>
                <c:pt idx="6">
                  <c:v>0.33333333333333331</c:v>
                </c:pt>
                <c:pt idx="7">
                  <c:v>0.5</c:v>
                </c:pt>
                <c:pt idx="8">
                  <c:v>1</c:v>
                </c:pt>
                <c:pt idx="9">
                  <c:v>2</c:v>
                </c:pt>
                <c:pt idx="10">
                  <c:v>3</c:v>
                </c:pt>
                <c:pt idx="11">
                  <c:v>4</c:v>
                </c:pt>
                <c:pt idx="12">
                  <c:v>5</c:v>
                </c:pt>
                <c:pt idx="13">
                  <c:v>6</c:v>
                </c:pt>
                <c:pt idx="14">
                  <c:v>7</c:v>
                </c:pt>
                <c:pt idx="15">
                  <c:v>8</c:v>
                </c:pt>
                <c:pt idx="16">
                  <c:v>9</c:v>
                </c:pt>
                <c:pt idx="17">
                  <c:v>10</c:v>
                </c:pt>
              </c:numCache>
            </c:numRef>
          </c:xVal>
          <c:yVal>
            <c:numRef>
              <c:f>Hoja5!$D$4:$D$21</c:f>
              <c:numCache>
                <c:formatCode>0.000</c:formatCode>
                <c:ptCount val="18"/>
                <c:pt idx="0">
                  <c:v>-2.1972245773362196</c:v>
                </c:pt>
                <c:pt idx="1">
                  <c:v>-2.0794415416798357</c:v>
                </c:pt>
                <c:pt idx="2">
                  <c:v>-1.9459101490553135</c:v>
                </c:pt>
                <c:pt idx="3">
                  <c:v>-1.791759469228055</c:v>
                </c:pt>
                <c:pt idx="4">
                  <c:v>-1.6094379124341003</c:v>
                </c:pt>
                <c:pt idx="5">
                  <c:v>-1.3862943611198906</c:v>
                </c:pt>
                <c:pt idx="6">
                  <c:v>-1.0986122886681098</c:v>
                </c:pt>
                <c:pt idx="7">
                  <c:v>-0.69314718055994529</c:v>
                </c:pt>
                <c:pt idx="8">
                  <c:v>0</c:v>
                </c:pt>
                <c:pt idx="9">
                  <c:v>0.69314718055994529</c:v>
                </c:pt>
                <c:pt idx="10">
                  <c:v>1.0986122886681098</c:v>
                </c:pt>
                <c:pt idx="11">
                  <c:v>1.3862943611198906</c:v>
                </c:pt>
                <c:pt idx="12">
                  <c:v>1.6094379124341003</c:v>
                </c:pt>
                <c:pt idx="13">
                  <c:v>1.791759469228055</c:v>
                </c:pt>
                <c:pt idx="14">
                  <c:v>1.9459101490553132</c:v>
                </c:pt>
                <c:pt idx="15">
                  <c:v>2.0794415416798357</c:v>
                </c:pt>
                <c:pt idx="16">
                  <c:v>2.1972245773362196</c:v>
                </c:pt>
                <c:pt idx="17">
                  <c:v>2.3025850929940459</c:v>
                </c:pt>
              </c:numCache>
            </c:numRef>
          </c:yVal>
          <c:smooth val="1"/>
          <c:extLst>
            <c:ext xmlns:c16="http://schemas.microsoft.com/office/drawing/2014/chart" uri="{C3380CC4-5D6E-409C-BE32-E72D297353CC}">
              <c16:uniqueId val="{00000000-B7D9-4AFE-BF7C-7AA3B6E43C2D}"/>
            </c:ext>
          </c:extLst>
        </c:ser>
        <c:dLbls>
          <c:showLegendKey val="0"/>
          <c:showVal val="0"/>
          <c:showCatName val="0"/>
          <c:showSerName val="0"/>
          <c:showPercent val="0"/>
          <c:showBubbleSize val="0"/>
        </c:dLbls>
        <c:axId val="1012277152"/>
        <c:axId val="1012272160"/>
      </c:scatterChart>
      <c:valAx>
        <c:axId val="1012277152"/>
        <c:scaling>
          <c:orientation val="minMax"/>
        </c:scaling>
        <c:delete val="0"/>
        <c:axPos val="b"/>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012272160"/>
        <c:crosses val="autoZero"/>
        <c:crossBetween val="midCat"/>
      </c:valAx>
      <c:valAx>
        <c:axId val="1012272160"/>
        <c:scaling>
          <c:orientation val="minMax"/>
        </c:scaling>
        <c:delete val="0"/>
        <c:axPos val="l"/>
        <c:majorGridlines>
          <c:spPr>
            <a:ln w="9525" cap="flat" cmpd="sng" algn="ctr">
              <a:solidFill>
                <a:schemeClr val="tx1">
                  <a:lumMod val="15000"/>
                  <a:lumOff val="85000"/>
                </a:schemeClr>
              </a:solidFill>
              <a:round/>
            </a:ln>
            <a:effectLst/>
          </c:spPr>
        </c:majorGridlines>
        <c:numFmt formatCode="0.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012277152"/>
        <c:crosses val="autoZero"/>
        <c:crossBetween val="midCat"/>
      </c:valAx>
      <c:spPr>
        <a:solidFill>
          <a:srgbClr val="FFFF00"/>
        </a:soli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92D050"/>
      </a:solidFill>
    </a:ln>
    <a:effectLst/>
  </c:spPr>
  <c:txPr>
    <a:bodyPr/>
    <a:lstStyle/>
    <a:p>
      <a:pPr>
        <a:defRPr/>
      </a:pPr>
      <a:endParaRPr lang="es-CL"/>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y = e</a:t>
            </a:r>
            <a:r>
              <a:rPr lang="es-CL" baseline="30000"/>
              <a:t>x</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Hoja5!$D$24</c:f>
              <c:strCache>
                <c:ptCount val="1"/>
                <c:pt idx="0">
                  <c:v>y</c:v>
                </c:pt>
              </c:strCache>
            </c:strRef>
          </c:tx>
          <c:spPr>
            <a:ln w="19050" cap="rnd">
              <a:solidFill>
                <a:schemeClr val="accent1"/>
              </a:solidFill>
              <a:round/>
            </a:ln>
            <a:effectLst/>
          </c:spPr>
          <c:marker>
            <c:symbol val="none"/>
          </c:marker>
          <c:xVal>
            <c:numRef>
              <c:f>Hoja5!$C$25:$C$34</c:f>
              <c:numCache>
                <c:formatCode>0.00</c:formatCode>
                <c:ptCount val="10"/>
                <c:pt idx="0">
                  <c:v>1</c:v>
                </c:pt>
                <c:pt idx="1">
                  <c:v>2</c:v>
                </c:pt>
                <c:pt idx="2">
                  <c:v>3</c:v>
                </c:pt>
                <c:pt idx="3">
                  <c:v>4</c:v>
                </c:pt>
                <c:pt idx="4">
                  <c:v>5</c:v>
                </c:pt>
                <c:pt idx="5">
                  <c:v>6</c:v>
                </c:pt>
                <c:pt idx="6">
                  <c:v>7</c:v>
                </c:pt>
                <c:pt idx="7">
                  <c:v>8</c:v>
                </c:pt>
                <c:pt idx="8">
                  <c:v>9</c:v>
                </c:pt>
                <c:pt idx="9">
                  <c:v>10</c:v>
                </c:pt>
              </c:numCache>
            </c:numRef>
          </c:xVal>
          <c:yVal>
            <c:numRef>
              <c:f>Hoja5!$D$25:$D$34</c:f>
              <c:numCache>
                <c:formatCode>#,##0.000</c:formatCode>
                <c:ptCount val="10"/>
                <c:pt idx="0">
                  <c:v>2.7182818284590451</c:v>
                </c:pt>
                <c:pt idx="1">
                  <c:v>7.3890560989306504</c:v>
                </c:pt>
                <c:pt idx="2">
                  <c:v>20.085536923187668</c:v>
                </c:pt>
                <c:pt idx="3">
                  <c:v>54.598150033144236</c:v>
                </c:pt>
                <c:pt idx="4">
                  <c:v>148.4131591025766</c:v>
                </c:pt>
                <c:pt idx="5">
                  <c:v>403.42879349273511</c:v>
                </c:pt>
                <c:pt idx="6">
                  <c:v>1096.6331584284585</c:v>
                </c:pt>
                <c:pt idx="7">
                  <c:v>2980.9579870417283</c:v>
                </c:pt>
                <c:pt idx="8">
                  <c:v>8103.0839275753842</c:v>
                </c:pt>
                <c:pt idx="9">
                  <c:v>22026.465794806718</c:v>
                </c:pt>
              </c:numCache>
            </c:numRef>
          </c:yVal>
          <c:smooth val="1"/>
          <c:extLst>
            <c:ext xmlns:c16="http://schemas.microsoft.com/office/drawing/2014/chart" uri="{C3380CC4-5D6E-409C-BE32-E72D297353CC}">
              <c16:uniqueId val="{00000000-1766-48B2-9857-4CC46752AFE5}"/>
            </c:ext>
          </c:extLst>
        </c:ser>
        <c:dLbls>
          <c:showLegendKey val="0"/>
          <c:showVal val="0"/>
          <c:showCatName val="0"/>
          <c:showSerName val="0"/>
          <c:showPercent val="0"/>
          <c:showBubbleSize val="0"/>
        </c:dLbls>
        <c:axId val="785556576"/>
        <c:axId val="785552832"/>
      </c:scatterChart>
      <c:valAx>
        <c:axId val="785556576"/>
        <c:scaling>
          <c:orientation val="minMax"/>
        </c:scaling>
        <c:delete val="0"/>
        <c:axPos val="b"/>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785552832"/>
        <c:crosses val="autoZero"/>
        <c:crossBetween val="midCat"/>
      </c:valAx>
      <c:valAx>
        <c:axId val="785552832"/>
        <c:scaling>
          <c:orientation val="minMax"/>
        </c:scaling>
        <c:delete val="0"/>
        <c:axPos val="l"/>
        <c:majorGridlines>
          <c:spPr>
            <a:ln w="9525" cap="flat" cmpd="sng" algn="ctr">
              <a:solidFill>
                <a:schemeClr val="tx1">
                  <a:lumMod val="15000"/>
                  <a:lumOff val="85000"/>
                </a:schemeClr>
              </a:solidFill>
              <a:round/>
            </a:ln>
            <a:effectLst/>
          </c:spPr>
        </c:majorGridlines>
        <c:numFmt formatCode="#,##0.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785556576"/>
        <c:crosses val="autoZero"/>
        <c:crossBetween val="midCat"/>
      </c:valAx>
      <c:spPr>
        <a:solidFill>
          <a:srgbClr val="FFFF00"/>
        </a:soli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solidFill>
        <a:srgbClr val="92D050"/>
      </a:solidFill>
    </a:ln>
    <a:effectLst/>
  </c:spPr>
  <c:txPr>
    <a:bodyPr/>
    <a:lstStyle/>
    <a:p>
      <a:pPr>
        <a:defRPr/>
      </a:pPr>
      <a:endParaRPr lang="es-CL"/>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y = e</a:t>
            </a:r>
            <a:r>
              <a:rPr lang="es-CL" baseline="30000"/>
              <a:t>(-x)</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Hoja5!$D$39</c:f>
              <c:strCache>
                <c:ptCount val="1"/>
                <c:pt idx="0">
                  <c:v>y</c:v>
                </c:pt>
              </c:strCache>
            </c:strRef>
          </c:tx>
          <c:spPr>
            <a:ln w="19050" cap="rnd">
              <a:solidFill>
                <a:schemeClr val="accent1"/>
              </a:solidFill>
              <a:round/>
            </a:ln>
            <a:effectLst/>
          </c:spPr>
          <c:marker>
            <c:symbol val="none"/>
          </c:marker>
          <c:xVal>
            <c:numRef>
              <c:f>Hoja5!$C$40:$C$49</c:f>
              <c:numCache>
                <c:formatCode>0.00</c:formatCode>
                <c:ptCount val="10"/>
                <c:pt idx="0">
                  <c:v>1</c:v>
                </c:pt>
                <c:pt idx="1">
                  <c:v>2</c:v>
                </c:pt>
                <c:pt idx="2">
                  <c:v>3</c:v>
                </c:pt>
                <c:pt idx="3">
                  <c:v>4</c:v>
                </c:pt>
                <c:pt idx="4">
                  <c:v>5</c:v>
                </c:pt>
                <c:pt idx="5">
                  <c:v>6</c:v>
                </c:pt>
                <c:pt idx="6">
                  <c:v>7</c:v>
                </c:pt>
                <c:pt idx="7">
                  <c:v>8</c:v>
                </c:pt>
                <c:pt idx="8">
                  <c:v>9</c:v>
                </c:pt>
                <c:pt idx="9">
                  <c:v>10</c:v>
                </c:pt>
              </c:numCache>
            </c:numRef>
          </c:xVal>
          <c:yVal>
            <c:numRef>
              <c:f>Hoja5!$D$40:$D$49</c:f>
              <c:numCache>
                <c:formatCode>#,##0.00000</c:formatCode>
                <c:ptCount val="10"/>
                <c:pt idx="0">
                  <c:v>0.36787944117144233</c:v>
                </c:pt>
                <c:pt idx="1">
                  <c:v>0.1353352832366127</c:v>
                </c:pt>
                <c:pt idx="2">
                  <c:v>4.9787068367863944E-2</c:v>
                </c:pt>
                <c:pt idx="3">
                  <c:v>1.8315638888734179E-2</c:v>
                </c:pt>
                <c:pt idx="4">
                  <c:v>6.737946999085467E-3</c:v>
                </c:pt>
                <c:pt idx="5">
                  <c:v>2.4787521766663585E-3</c:v>
                </c:pt>
                <c:pt idx="6">
                  <c:v>9.1188196555451624E-4</c:v>
                </c:pt>
                <c:pt idx="7">
                  <c:v>3.3546262790251185E-4</c:v>
                </c:pt>
                <c:pt idx="8">
                  <c:v>1.2340980408667956E-4</c:v>
                </c:pt>
                <c:pt idx="9">
                  <c:v>4.5399929762484854E-5</c:v>
                </c:pt>
              </c:numCache>
            </c:numRef>
          </c:yVal>
          <c:smooth val="1"/>
          <c:extLst>
            <c:ext xmlns:c16="http://schemas.microsoft.com/office/drawing/2014/chart" uri="{C3380CC4-5D6E-409C-BE32-E72D297353CC}">
              <c16:uniqueId val="{00000000-44B8-452E-9419-A15E6EFDEA9B}"/>
            </c:ext>
          </c:extLst>
        </c:ser>
        <c:dLbls>
          <c:showLegendKey val="0"/>
          <c:showVal val="0"/>
          <c:showCatName val="0"/>
          <c:showSerName val="0"/>
          <c:showPercent val="0"/>
          <c:showBubbleSize val="0"/>
        </c:dLbls>
        <c:axId val="312325088"/>
        <c:axId val="312330080"/>
      </c:scatterChart>
      <c:valAx>
        <c:axId val="312325088"/>
        <c:scaling>
          <c:orientation val="minMax"/>
        </c:scaling>
        <c:delete val="0"/>
        <c:axPos val="b"/>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312330080"/>
        <c:crosses val="autoZero"/>
        <c:crossBetween val="midCat"/>
      </c:valAx>
      <c:valAx>
        <c:axId val="312330080"/>
        <c:scaling>
          <c:orientation val="minMax"/>
        </c:scaling>
        <c:delete val="0"/>
        <c:axPos val="l"/>
        <c:majorGridlines>
          <c:spPr>
            <a:ln w="9525" cap="flat" cmpd="sng" algn="ctr">
              <a:solidFill>
                <a:schemeClr val="tx1">
                  <a:lumMod val="15000"/>
                  <a:lumOff val="85000"/>
                </a:schemeClr>
              </a:solidFill>
              <a:round/>
            </a:ln>
            <a:effectLst/>
          </c:spPr>
        </c:majorGridlines>
        <c:numFmt formatCode="#,##0.00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312325088"/>
        <c:crosses val="autoZero"/>
        <c:crossBetween val="midCat"/>
      </c:valAx>
      <c:spPr>
        <a:solidFill>
          <a:srgbClr val="FFFF00"/>
        </a:solid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92D050"/>
      </a:solidFill>
    </a:ln>
    <a:effectLst/>
  </c:spPr>
  <c:txPr>
    <a:bodyPr/>
    <a:lstStyle/>
    <a:p>
      <a:pPr>
        <a:defRPr/>
      </a:pPr>
      <a:endParaRPr lang="es-CL"/>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Relación velocidad/potencia de un</a:t>
            </a:r>
            <a:r>
              <a:rPr lang="en-US" baseline="0"/>
              <a:t> buque</a:t>
            </a:r>
            <a:r>
              <a:rPr lang="en-US"/>
              <a:t>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Hoja2!$C$4</c:f>
              <c:strCache>
                <c:ptCount val="1"/>
                <c:pt idx="0">
                  <c:v>Potencia 
(hp)</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exp"/>
            <c:dispRSqr val="0"/>
            <c:dispEq val="0"/>
          </c:trendline>
          <c:trendline>
            <c:spPr>
              <a:ln w="19050" cap="rnd">
                <a:solidFill>
                  <a:schemeClr val="accent1"/>
                </a:solidFill>
                <a:prstDash val="sysDot"/>
              </a:ln>
              <a:effectLst/>
            </c:spPr>
            <c:trendlineType val="log"/>
            <c:dispRSqr val="0"/>
            <c:dispEq val="0"/>
          </c:trendline>
          <c:trendline>
            <c:spPr>
              <a:ln w="19050" cap="rnd">
                <a:solidFill>
                  <a:schemeClr val="accent1"/>
                </a:solidFill>
                <a:prstDash val="sysDot"/>
              </a:ln>
              <a:effectLst/>
            </c:spPr>
            <c:trendlineType val="power"/>
            <c:dispRSqr val="0"/>
            <c:dispEq val="0"/>
          </c:trendline>
          <c:trendline>
            <c:spPr>
              <a:ln w="19050" cap="rnd">
                <a:solidFill>
                  <a:schemeClr val="accent1"/>
                </a:solidFill>
                <a:prstDash val="sysDot"/>
              </a:ln>
              <a:effectLst/>
            </c:spPr>
            <c:trendlineType val="exp"/>
            <c:dispRSqr val="1"/>
            <c:dispEq val="1"/>
            <c:trendlineLbl>
              <c:numFmt formatCode="General" sourceLinked="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trendlineLbl>
          </c:trendline>
          <c:xVal>
            <c:numRef>
              <c:f>Hoja2!$B$5:$B$12</c:f>
              <c:numCache>
                <c:formatCode>General</c:formatCode>
                <c:ptCount val="8"/>
                <c:pt idx="0">
                  <c:v>0</c:v>
                </c:pt>
                <c:pt idx="1">
                  <c:v>6</c:v>
                </c:pt>
                <c:pt idx="2">
                  <c:v>10</c:v>
                </c:pt>
                <c:pt idx="3">
                  <c:v>11</c:v>
                </c:pt>
                <c:pt idx="4">
                  <c:v>12</c:v>
                </c:pt>
                <c:pt idx="5">
                  <c:v>13</c:v>
                </c:pt>
                <c:pt idx="6">
                  <c:v>14</c:v>
                </c:pt>
                <c:pt idx="7">
                  <c:v>15</c:v>
                </c:pt>
              </c:numCache>
            </c:numRef>
          </c:xVal>
          <c:yVal>
            <c:numRef>
              <c:f>Hoja2!$C$5:$C$12</c:f>
              <c:numCache>
                <c:formatCode>General</c:formatCode>
                <c:ptCount val="8"/>
                <c:pt idx="0">
                  <c:v>1</c:v>
                </c:pt>
                <c:pt idx="1">
                  <c:v>20</c:v>
                </c:pt>
                <c:pt idx="2">
                  <c:v>100</c:v>
                </c:pt>
                <c:pt idx="3">
                  <c:v>150</c:v>
                </c:pt>
                <c:pt idx="4">
                  <c:v>240</c:v>
                </c:pt>
                <c:pt idx="5">
                  <c:v>360</c:v>
                </c:pt>
                <c:pt idx="6">
                  <c:v>540</c:v>
                </c:pt>
                <c:pt idx="7">
                  <c:v>820</c:v>
                </c:pt>
              </c:numCache>
            </c:numRef>
          </c:yVal>
          <c:smooth val="1"/>
          <c:extLst>
            <c:ext xmlns:c16="http://schemas.microsoft.com/office/drawing/2014/chart" uri="{C3380CC4-5D6E-409C-BE32-E72D297353CC}">
              <c16:uniqueId val="{00000004-D976-489B-BE1D-623241CEFD8A}"/>
            </c:ext>
          </c:extLst>
        </c:ser>
        <c:dLbls>
          <c:showLegendKey val="0"/>
          <c:showVal val="0"/>
          <c:showCatName val="0"/>
          <c:showSerName val="0"/>
          <c:showPercent val="0"/>
          <c:showBubbleSize val="0"/>
        </c:dLbls>
        <c:axId val="950432096"/>
        <c:axId val="950431680"/>
      </c:scatterChart>
      <c:valAx>
        <c:axId val="95043209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Velocidad</a:t>
                </a:r>
                <a:r>
                  <a:rPr lang="es-CL" baseline="0"/>
                  <a:t> (nudos)</a:t>
                </a:r>
                <a:endParaRPr lang="es-CL"/>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50431680"/>
        <c:crosses val="autoZero"/>
        <c:crossBetween val="midCat"/>
      </c:valAx>
      <c:valAx>
        <c:axId val="9504316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Potencia </a:t>
                </a:r>
                <a:r>
                  <a:rPr lang="es-CL" baseline="0"/>
                  <a:t> (hp)</a:t>
                </a:r>
                <a:endParaRPr lang="es-CL"/>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950432096"/>
        <c:crosses val="autoZero"/>
        <c:crossBetween val="midCat"/>
      </c:valAx>
      <c:spPr>
        <a:solidFill>
          <a:srgbClr val="FFFF00"/>
        </a:solidFill>
        <a:ln>
          <a:solidFill>
            <a:srgbClr val="92D050"/>
          </a:solid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rgbClr val="92D050"/>
      </a:solidFill>
    </a:ln>
    <a:effectLst/>
  </c:spPr>
  <c:txPr>
    <a:bodyPr/>
    <a:lstStyle/>
    <a:p>
      <a:pPr>
        <a:defRPr/>
      </a:pPr>
      <a:endParaRPr lang="es-CL"/>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dirty="0"/>
              <a:t>Gráfico</a:t>
            </a:r>
            <a:r>
              <a:rPr lang="es-CL" baseline="0" dirty="0"/>
              <a:t> de la función x</a:t>
            </a:r>
            <a:r>
              <a:rPr lang="es-CL" baseline="30000" dirty="0"/>
              <a:t>2</a:t>
            </a:r>
            <a:r>
              <a:rPr lang="es-CL" baseline="0" dirty="0"/>
              <a:t>-x-6=0   </a:t>
            </a:r>
            <a:endParaRPr lang="es-CL"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spPr>
            <a:ln w="19050" cap="rnd">
              <a:solidFill>
                <a:schemeClr val="accent1"/>
              </a:solidFill>
              <a:round/>
            </a:ln>
            <a:effectLst/>
          </c:spPr>
          <c:marker>
            <c:symbol val="none"/>
          </c:marker>
          <c:trendline>
            <c:spPr>
              <a:ln w="19050" cap="rnd">
                <a:solidFill>
                  <a:schemeClr val="accent1"/>
                </a:solidFill>
                <a:prstDash val="sysDot"/>
              </a:ln>
              <a:effectLst/>
            </c:spPr>
            <c:trendlineType val="poly"/>
            <c:order val="2"/>
            <c:dispRSqr val="1"/>
            <c:dispEq val="1"/>
            <c:trendlineLbl>
              <c:numFmt formatCode="General" sourceLinked="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trendlineLbl>
          </c:trendline>
          <c:xVal>
            <c:numRef>
              <c:f>Hoja1!$D$6:$D$16</c:f>
              <c:numCache>
                <c:formatCode>General</c:formatCode>
                <c:ptCount val="11"/>
                <c:pt idx="0">
                  <c:v>3</c:v>
                </c:pt>
                <c:pt idx="1">
                  <c:v>2</c:v>
                </c:pt>
                <c:pt idx="2">
                  <c:v>1</c:v>
                </c:pt>
                <c:pt idx="3">
                  <c:v>0</c:v>
                </c:pt>
                <c:pt idx="4">
                  <c:v>-1</c:v>
                </c:pt>
                <c:pt idx="5">
                  <c:v>-2</c:v>
                </c:pt>
                <c:pt idx="6">
                  <c:v>-3</c:v>
                </c:pt>
                <c:pt idx="7">
                  <c:v>-4</c:v>
                </c:pt>
                <c:pt idx="8">
                  <c:v>-5</c:v>
                </c:pt>
                <c:pt idx="9">
                  <c:v>-6</c:v>
                </c:pt>
                <c:pt idx="10">
                  <c:v>-7</c:v>
                </c:pt>
              </c:numCache>
            </c:numRef>
          </c:xVal>
          <c:yVal>
            <c:numRef>
              <c:f>Hoja1!$E$6:$E$16</c:f>
              <c:numCache>
                <c:formatCode>General</c:formatCode>
                <c:ptCount val="11"/>
                <c:pt idx="0">
                  <c:v>0</c:v>
                </c:pt>
                <c:pt idx="1">
                  <c:v>-4</c:v>
                </c:pt>
                <c:pt idx="2">
                  <c:v>-6</c:v>
                </c:pt>
                <c:pt idx="3">
                  <c:v>-6</c:v>
                </c:pt>
                <c:pt idx="4">
                  <c:v>-4</c:v>
                </c:pt>
                <c:pt idx="5">
                  <c:v>0</c:v>
                </c:pt>
                <c:pt idx="6">
                  <c:v>6</c:v>
                </c:pt>
                <c:pt idx="7">
                  <c:v>14</c:v>
                </c:pt>
                <c:pt idx="8">
                  <c:v>24</c:v>
                </c:pt>
                <c:pt idx="9">
                  <c:v>36</c:v>
                </c:pt>
                <c:pt idx="10">
                  <c:v>50</c:v>
                </c:pt>
              </c:numCache>
            </c:numRef>
          </c:yVal>
          <c:smooth val="1"/>
          <c:extLst>
            <c:ext xmlns:c16="http://schemas.microsoft.com/office/drawing/2014/chart" uri="{C3380CC4-5D6E-409C-BE32-E72D297353CC}">
              <c16:uniqueId val="{00000001-D460-4792-83B7-525B78189073}"/>
            </c:ext>
          </c:extLst>
        </c:ser>
        <c:dLbls>
          <c:showLegendKey val="0"/>
          <c:showVal val="0"/>
          <c:showCatName val="0"/>
          <c:showSerName val="0"/>
          <c:showPercent val="0"/>
          <c:showBubbleSize val="0"/>
        </c:dLbls>
        <c:axId val="2089728911"/>
        <c:axId val="2089728079"/>
      </c:scatterChart>
      <c:valAx>
        <c:axId val="2089728911"/>
        <c:scaling>
          <c:orientation val="minMax"/>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dirty="0"/>
                  <a:t>Valores de x</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2089728079"/>
        <c:crosses val="autoZero"/>
        <c:crossBetween val="midCat"/>
      </c:valAx>
      <c:valAx>
        <c:axId val="2089728079"/>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dirty="0"/>
                  <a:t>&lt;valores</a:t>
                </a:r>
                <a:r>
                  <a:rPr lang="es-CL" baseline="0" dirty="0"/>
                  <a:t> de y</a:t>
                </a:r>
                <a:endParaRPr lang="es-CL" dirty="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2089728911"/>
        <c:crosses val="autoZero"/>
        <c:crossBetween val="midCat"/>
      </c:valAx>
      <c:spPr>
        <a:solidFill>
          <a:srgbClr val="FFFF00"/>
        </a:solidFill>
        <a:ln>
          <a:solidFill>
            <a:srgbClr val="00B050"/>
          </a:solid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rgbClr val="00B050"/>
      </a:solidFill>
      <a:round/>
    </a:ln>
    <a:effectLst/>
  </c:spPr>
  <c:txPr>
    <a:bodyPr/>
    <a:lstStyle/>
    <a:p>
      <a:pPr>
        <a:defRPr/>
      </a:pPr>
      <a:endParaRPr lang="es-CL"/>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Gráfico de la función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spPr>
            <a:ln w="19050" cap="rnd">
              <a:solidFill>
                <a:schemeClr val="accent1"/>
              </a:solidFill>
              <a:round/>
            </a:ln>
            <a:effectLst/>
          </c:spPr>
          <c:marker>
            <c:symbol val="none"/>
          </c:marker>
          <c:xVal>
            <c:numRef>
              <c:f>Hoja1!$D$30:$D$53</c:f>
              <c:numCache>
                <c:formatCode>General</c:formatCode>
                <c:ptCount val="24"/>
                <c:pt idx="0">
                  <c:v>-11</c:v>
                </c:pt>
                <c:pt idx="1">
                  <c:v>-10</c:v>
                </c:pt>
                <c:pt idx="2">
                  <c:v>-9</c:v>
                </c:pt>
                <c:pt idx="3">
                  <c:v>-8</c:v>
                </c:pt>
                <c:pt idx="4">
                  <c:v>-7</c:v>
                </c:pt>
                <c:pt idx="5">
                  <c:v>-6</c:v>
                </c:pt>
                <c:pt idx="6">
                  <c:v>-5</c:v>
                </c:pt>
                <c:pt idx="7">
                  <c:v>-4</c:v>
                </c:pt>
                <c:pt idx="8">
                  <c:v>-3</c:v>
                </c:pt>
                <c:pt idx="9">
                  <c:v>-2</c:v>
                </c:pt>
                <c:pt idx="10">
                  <c:v>-1</c:v>
                </c:pt>
                <c:pt idx="11">
                  <c:v>0</c:v>
                </c:pt>
                <c:pt idx="12">
                  <c:v>1</c:v>
                </c:pt>
                <c:pt idx="13">
                  <c:v>2</c:v>
                </c:pt>
                <c:pt idx="14">
                  <c:v>3</c:v>
                </c:pt>
                <c:pt idx="15">
                  <c:v>4</c:v>
                </c:pt>
                <c:pt idx="16">
                  <c:v>5</c:v>
                </c:pt>
                <c:pt idx="17">
                  <c:v>6</c:v>
                </c:pt>
                <c:pt idx="18">
                  <c:v>7</c:v>
                </c:pt>
                <c:pt idx="19">
                  <c:v>8</c:v>
                </c:pt>
                <c:pt idx="20">
                  <c:v>9</c:v>
                </c:pt>
                <c:pt idx="21">
                  <c:v>10</c:v>
                </c:pt>
                <c:pt idx="22">
                  <c:v>11</c:v>
                </c:pt>
                <c:pt idx="23">
                  <c:v>12</c:v>
                </c:pt>
              </c:numCache>
            </c:numRef>
          </c:xVal>
          <c:yVal>
            <c:numRef>
              <c:f>Hoja1!$E$30:$E$53</c:f>
              <c:numCache>
                <c:formatCode>General</c:formatCode>
                <c:ptCount val="24"/>
                <c:pt idx="0">
                  <c:v>-2210</c:v>
                </c:pt>
                <c:pt idx="1">
                  <c:v>-1728</c:v>
                </c:pt>
                <c:pt idx="2">
                  <c:v>-1320</c:v>
                </c:pt>
                <c:pt idx="3">
                  <c:v>-980</c:v>
                </c:pt>
                <c:pt idx="4">
                  <c:v>-702</c:v>
                </c:pt>
                <c:pt idx="5">
                  <c:v>-480</c:v>
                </c:pt>
                <c:pt idx="6">
                  <c:v>-308</c:v>
                </c:pt>
                <c:pt idx="7">
                  <c:v>-180</c:v>
                </c:pt>
                <c:pt idx="8">
                  <c:v>-90</c:v>
                </c:pt>
                <c:pt idx="9">
                  <c:v>-32</c:v>
                </c:pt>
                <c:pt idx="10">
                  <c:v>0</c:v>
                </c:pt>
                <c:pt idx="11">
                  <c:v>12</c:v>
                </c:pt>
                <c:pt idx="12">
                  <c:v>10</c:v>
                </c:pt>
                <c:pt idx="13">
                  <c:v>0</c:v>
                </c:pt>
                <c:pt idx="14">
                  <c:v>-12</c:v>
                </c:pt>
                <c:pt idx="15">
                  <c:v>-20</c:v>
                </c:pt>
                <c:pt idx="16">
                  <c:v>-18</c:v>
                </c:pt>
                <c:pt idx="17">
                  <c:v>0</c:v>
                </c:pt>
                <c:pt idx="18">
                  <c:v>40</c:v>
                </c:pt>
                <c:pt idx="19">
                  <c:v>108</c:v>
                </c:pt>
                <c:pt idx="20">
                  <c:v>210</c:v>
                </c:pt>
                <c:pt idx="21">
                  <c:v>352</c:v>
                </c:pt>
                <c:pt idx="22">
                  <c:v>540</c:v>
                </c:pt>
                <c:pt idx="23">
                  <c:v>780</c:v>
                </c:pt>
              </c:numCache>
            </c:numRef>
          </c:yVal>
          <c:smooth val="1"/>
          <c:extLst>
            <c:ext xmlns:c16="http://schemas.microsoft.com/office/drawing/2014/chart" uri="{C3380CC4-5D6E-409C-BE32-E72D297353CC}">
              <c16:uniqueId val="{00000000-C5E9-41AB-A470-4ED6129EDEAE}"/>
            </c:ext>
          </c:extLst>
        </c:ser>
        <c:dLbls>
          <c:showLegendKey val="0"/>
          <c:showVal val="0"/>
          <c:showCatName val="0"/>
          <c:showSerName val="0"/>
          <c:showPercent val="0"/>
          <c:showBubbleSize val="0"/>
        </c:dLbls>
        <c:axId val="1991499135"/>
        <c:axId val="1991501631"/>
      </c:scatterChart>
      <c:valAx>
        <c:axId val="1991499135"/>
        <c:scaling>
          <c:orientation val="minMax"/>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Valores de x</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991501631"/>
        <c:crosses val="autoZero"/>
        <c:crossBetween val="midCat"/>
      </c:valAx>
      <c:valAx>
        <c:axId val="1991501631"/>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Valores de y</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991499135"/>
        <c:crosses val="autoZero"/>
        <c:crossBetween val="midCat"/>
      </c:valAx>
      <c:spPr>
        <a:solidFill>
          <a:srgbClr val="FFFF00"/>
        </a:solidFill>
        <a:ln>
          <a:solidFill>
            <a:srgbClr val="00B050"/>
          </a:solid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rgbClr val="00B050"/>
      </a:solidFill>
      <a:round/>
    </a:ln>
    <a:effectLst/>
  </c:spPr>
  <c:txPr>
    <a:bodyPr/>
    <a:lstStyle/>
    <a:p>
      <a:pPr>
        <a:defRPr/>
      </a:pPr>
      <a:endParaRPr lang="es-CL"/>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Estudio v/s Recrecaión</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Hoja2!$C$3</c:f>
              <c:strCache>
                <c:ptCount val="1"/>
                <c:pt idx="0">
                  <c:v>x≥3Y</c:v>
                </c:pt>
              </c:strCache>
            </c:strRef>
          </c:tx>
          <c:spPr>
            <a:ln w="19050" cap="rnd">
              <a:solidFill>
                <a:schemeClr val="accent1"/>
              </a:solidFill>
              <a:round/>
            </a:ln>
            <a:effectLst/>
          </c:spPr>
          <c:marker>
            <c:symbol val="none"/>
          </c:marker>
          <c:xVal>
            <c:numRef>
              <c:f>Hoja2!$B$4:$B$12</c:f>
              <c:numCache>
                <c:formatCode>General</c:formatCode>
                <c:ptCount val="9"/>
                <c:pt idx="0">
                  <c:v>0</c:v>
                </c:pt>
                <c:pt idx="1">
                  <c:v>1</c:v>
                </c:pt>
                <c:pt idx="2">
                  <c:v>2</c:v>
                </c:pt>
                <c:pt idx="3">
                  <c:v>3</c:v>
                </c:pt>
                <c:pt idx="4">
                  <c:v>4</c:v>
                </c:pt>
                <c:pt idx="5">
                  <c:v>5</c:v>
                </c:pt>
                <c:pt idx="6">
                  <c:v>6</c:v>
                </c:pt>
                <c:pt idx="7">
                  <c:v>7</c:v>
                </c:pt>
                <c:pt idx="8">
                  <c:v>8</c:v>
                </c:pt>
              </c:numCache>
            </c:numRef>
          </c:xVal>
          <c:yVal>
            <c:numRef>
              <c:f>Hoja2!$C$4:$C$12</c:f>
              <c:numCache>
                <c:formatCode>0.00</c:formatCode>
                <c:ptCount val="9"/>
                <c:pt idx="0">
                  <c:v>0</c:v>
                </c:pt>
                <c:pt idx="1">
                  <c:v>0.33333333333333331</c:v>
                </c:pt>
                <c:pt idx="2">
                  <c:v>0.66666666666666663</c:v>
                </c:pt>
                <c:pt idx="3">
                  <c:v>1</c:v>
                </c:pt>
                <c:pt idx="4">
                  <c:v>1.3333333333333333</c:v>
                </c:pt>
                <c:pt idx="5">
                  <c:v>1.6666666666666667</c:v>
                </c:pt>
                <c:pt idx="6">
                  <c:v>2</c:v>
                </c:pt>
                <c:pt idx="7">
                  <c:v>2.3333333333333335</c:v>
                </c:pt>
                <c:pt idx="8">
                  <c:v>2.6666666666666665</c:v>
                </c:pt>
              </c:numCache>
            </c:numRef>
          </c:yVal>
          <c:smooth val="1"/>
          <c:extLst>
            <c:ext xmlns:c16="http://schemas.microsoft.com/office/drawing/2014/chart" uri="{C3380CC4-5D6E-409C-BE32-E72D297353CC}">
              <c16:uniqueId val="{00000000-9B7F-485E-B8EB-16A8C20D4D3C}"/>
            </c:ext>
          </c:extLst>
        </c:ser>
        <c:ser>
          <c:idx val="1"/>
          <c:order val="1"/>
          <c:tx>
            <c:strRef>
              <c:f>Hoja2!$D$3</c:f>
              <c:strCache>
                <c:ptCount val="1"/>
                <c:pt idx="0">
                  <c:v>x+y≤8</c:v>
                </c:pt>
              </c:strCache>
            </c:strRef>
          </c:tx>
          <c:spPr>
            <a:ln w="19050" cap="rnd">
              <a:solidFill>
                <a:schemeClr val="accent2"/>
              </a:solidFill>
              <a:round/>
            </a:ln>
            <a:effectLst/>
          </c:spPr>
          <c:marker>
            <c:symbol val="none"/>
          </c:marker>
          <c:xVal>
            <c:numRef>
              <c:f>Hoja2!$B$4:$B$12</c:f>
              <c:numCache>
                <c:formatCode>General</c:formatCode>
                <c:ptCount val="9"/>
                <c:pt idx="0">
                  <c:v>0</c:v>
                </c:pt>
                <c:pt idx="1">
                  <c:v>1</c:v>
                </c:pt>
                <c:pt idx="2">
                  <c:v>2</c:v>
                </c:pt>
                <c:pt idx="3">
                  <c:v>3</c:v>
                </c:pt>
                <c:pt idx="4">
                  <c:v>4</c:v>
                </c:pt>
                <c:pt idx="5">
                  <c:v>5</c:v>
                </c:pt>
                <c:pt idx="6">
                  <c:v>6</c:v>
                </c:pt>
                <c:pt idx="7">
                  <c:v>7</c:v>
                </c:pt>
                <c:pt idx="8">
                  <c:v>8</c:v>
                </c:pt>
              </c:numCache>
            </c:numRef>
          </c:xVal>
          <c:yVal>
            <c:numRef>
              <c:f>Hoja2!$D$4:$D$12</c:f>
              <c:numCache>
                <c:formatCode>General</c:formatCode>
                <c:ptCount val="9"/>
                <c:pt idx="0">
                  <c:v>8</c:v>
                </c:pt>
                <c:pt idx="1">
                  <c:v>7</c:v>
                </c:pt>
                <c:pt idx="2">
                  <c:v>6</c:v>
                </c:pt>
                <c:pt idx="3">
                  <c:v>5</c:v>
                </c:pt>
                <c:pt idx="4">
                  <c:v>4</c:v>
                </c:pt>
                <c:pt idx="5">
                  <c:v>3</c:v>
                </c:pt>
                <c:pt idx="6">
                  <c:v>2</c:v>
                </c:pt>
                <c:pt idx="7">
                  <c:v>1</c:v>
                </c:pt>
                <c:pt idx="8">
                  <c:v>0</c:v>
                </c:pt>
              </c:numCache>
            </c:numRef>
          </c:yVal>
          <c:smooth val="1"/>
          <c:extLst>
            <c:ext xmlns:c16="http://schemas.microsoft.com/office/drawing/2014/chart" uri="{C3380CC4-5D6E-409C-BE32-E72D297353CC}">
              <c16:uniqueId val="{00000001-9B7F-485E-B8EB-16A8C20D4D3C}"/>
            </c:ext>
          </c:extLst>
        </c:ser>
        <c:dLbls>
          <c:showLegendKey val="0"/>
          <c:showVal val="0"/>
          <c:showCatName val="0"/>
          <c:showSerName val="0"/>
          <c:showPercent val="0"/>
          <c:showBubbleSize val="0"/>
        </c:dLbls>
        <c:axId val="682953391"/>
        <c:axId val="682949647"/>
      </c:scatterChart>
      <c:valAx>
        <c:axId val="682953391"/>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Horas de estudio</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682949647"/>
        <c:crosses val="autoZero"/>
        <c:crossBetween val="midCat"/>
      </c:valAx>
      <c:valAx>
        <c:axId val="68294964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Horas de juego</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682953391"/>
        <c:crosses val="autoZero"/>
        <c:crossBetween val="midCat"/>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318409-1347-475E-92F3-2BB4F9360309}"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s-ES"/>
        </a:p>
      </dgm:t>
    </dgm:pt>
    <dgm:pt modelId="{C943FFE7-D259-42A2-8F49-B8EC328DA2DF}">
      <dgm:prSet phldrT="[Texto]"/>
      <dgm:spPr/>
      <dgm:t>
        <a:bodyPr/>
        <a:lstStyle/>
        <a:p>
          <a:r>
            <a:rPr lang="es-CL" dirty="0"/>
            <a:t>METODO</a:t>
          </a:r>
          <a:endParaRPr lang="es-ES" dirty="0"/>
        </a:p>
      </dgm:t>
    </dgm:pt>
    <dgm:pt modelId="{3663FD5B-9059-4371-BC31-C0D5E44E8D87}" type="parTrans" cxnId="{418FB181-A3D1-47E3-8B07-3FE2ACB7A61B}">
      <dgm:prSet/>
      <dgm:spPr/>
      <dgm:t>
        <a:bodyPr/>
        <a:lstStyle/>
        <a:p>
          <a:endParaRPr lang="es-ES"/>
        </a:p>
      </dgm:t>
    </dgm:pt>
    <dgm:pt modelId="{34D57E8F-8290-4774-BA04-0938D7D727AF}" type="sibTrans" cxnId="{418FB181-A3D1-47E3-8B07-3FE2ACB7A61B}">
      <dgm:prSet/>
      <dgm:spPr/>
      <dgm:t>
        <a:bodyPr/>
        <a:lstStyle/>
        <a:p>
          <a:endParaRPr lang="es-ES"/>
        </a:p>
      </dgm:t>
    </dgm:pt>
    <dgm:pt modelId="{FA35B862-6273-4028-8EE8-E0A38C70BC6C}">
      <dgm:prSet phldrT="[Texto]"/>
      <dgm:spPr/>
      <dgm:t>
        <a:bodyPr/>
        <a:lstStyle/>
        <a:p>
          <a:r>
            <a:rPr lang="es-CL" dirty="0"/>
            <a:t>¿QUE SE PIDE?</a:t>
          </a:r>
          <a:endParaRPr lang="es-ES" dirty="0"/>
        </a:p>
      </dgm:t>
    </dgm:pt>
    <dgm:pt modelId="{69C9A5D2-A741-42AD-B7BC-7F82DB406573}" type="parTrans" cxnId="{B635C944-99B0-46E5-BCD1-72C67892A2FB}">
      <dgm:prSet/>
      <dgm:spPr/>
      <dgm:t>
        <a:bodyPr/>
        <a:lstStyle/>
        <a:p>
          <a:endParaRPr lang="es-ES"/>
        </a:p>
      </dgm:t>
    </dgm:pt>
    <dgm:pt modelId="{0C214043-BC6D-434D-AF6D-89483D4A1EF9}" type="sibTrans" cxnId="{B635C944-99B0-46E5-BCD1-72C67892A2FB}">
      <dgm:prSet/>
      <dgm:spPr/>
      <dgm:t>
        <a:bodyPr/>
        <a:lstStyle/>
        <a:p>
          <a:endParaRPr lang="es-ES"/>
        </a:p>
      </dgm:t>
    </dgm:pt>
    <dgm:pt modelId="{9150AD8D-E847-4756-BA3A-A2E028B3913B}">
      <dgm:prSet phldrT="[Texto]"/>
      <dgm:spPr/>
      <dgm:t>
        <a:bodyPr/>
        <a:lstStyle/>
        <a:p>
          <a:r>
            <a:rPr lang="es-CL" dirty="0"/>
            <a:t>DATOS</a:t>
          </a:r>
          <a:endParaRPr lang="es-ES" dirty="0"/>
        </a:p>
      </dgm:t>
    </dgm:pt>
    <dgm:pt modelId="{EE79ED99-FF10-4B0E-879B-E67FD31F7E44}" type="parTrans" cxnId="{05743272-6D68-49C8-88FD-0F7514116236}">
      <dgm:prSet/>
      <dgm:spPr/>
      <dgm:t>
        <a:bodyPr/>
        <a:lstStyle/>
        <a:p>
          <a:endParaRPr lang="es-ES"/>
        </a:p>
      </dgm:t>
    </dgm:pt>
    <dgm:pt modelId="{A45EC661-3222-4285-830B-B2ED8C889AAF}" type="sibTrans" cxnId="{05743272-6D68-49C8-88FD-0F7514116236}">
      <dgm:prSet/>
      <dgm:spPr/>
      <dgm:t>
        <a:bodyPr/>
        <a:lstStyle/>
        <a:p>
          <a:endParaRPr lang="es-ES"/>
        </a:p>
      </dgm:t>
    </dgm:pt>
    <dgm:pt modelId="{565438B5-C072-4B8D-92F6-BB4F537D5780}">
      <dgm:prSet phldrT="[Texto]"/>
      <dgm:spPr/>
      <dgm:t>
        <a:bodyPr/>
        <a:lstStyle/>
        <a:p>
          <a:r>
            <a:rPr lang="es-CL" dirty="0"/>
            <a:t>¿EXISTE RELACION ENTRE DATOS Y LO QUE SE PIDE?</a:t>
          </a:r>
          <a:endParaRPr lang="es-ES" dirty="0"/>
        </a:p>
      </dgm:t>
    </dgm:pt>
    <dgm:pt modelId="{4FF797CD-C86E-4DD8-9DA7-E41271D40115}" type="parTrans" cxnId="{B58F8A0F-1F6A-4AE3-85B9-6A900158D099}">
      <dgm:prSet/>
      <dgm:spPr/>
      <dgm:t>
        <a:bodyPr/>
        <a:lstStyle/>
        <a:p>
          <a:endParaRPr lang="es-ES"/>
        </a:p>
      </dgm:t>
    </dgm:pt>
    <dgm:pt modelId="{B26DFC6E-3026-46F7-9D01-DD2309909BD1}" type="sibTrans" cxnId="{B58F8A0F-1F6A-4AE3-85B9-6A900158D099}">
      <dgm:prSet/>
      <dgm:spPr/>
      <dgm:t>
        <a:bodyPr/>
        <a:lstStyle/>
        <a:p>
          <a:endParaRPr lang="es-ES"/>
        </a:p>
      </dgm:t>
    </dgm:pt>
    <dgm:pt modelId="{495D306D-52E2-44EC-A4D6-32C13603960C}">
      <dgm:prSet/>
      <dgm:spPr/>
      <dgm:t>
        <a:bodyPr/>
        <a:lstStyle/>
        <a:p>
          <a:r>
            <a:rPr lang="es-CL" dirty="0"/>
            <a:t>RESOLUCION</a:t>
          </a:r>
          <a:endParaRPr lang="es-ES" dirty="0"/>
        </a:p>
      </dgm:t>
    </dgm:pt>
    <dgm:pt modelId="{D2656EE1-8344-4067-B1DF-B85121782AB1}" type="parTrans" cxnId="{07C907C2-6D35-4093-9399-90DBD3B930F0}">
      <dgm:prSet/>
      <dgm:spPr/>
      <dgm:t>
        <a:bodyPr/>
        <a:lstStyle/>
        <a:p>
          <a:endParaRPr lang="es-CL"/>
        </a:p>
      </dgm:t>
    </dgm:pt>
    <dgm:pt modelId="{53BFB576-A3E0-4443-9DBF-050E36CFF616}" type="sibTrans" cxnId="{07C907C2-6D35-4093-9399-90DBD3B930F0}">
      <dgm:prSet/>
      <dgm:spPr/>
      <dgm:t>
        <a:bodyPr/>
        <a:lstStyle/>
        <a:p>
          <a:endParaRPr lang="es-CL"/>
        </a:p>
      </dgm:t>
    </dgm:pt>
    <dgm:pt modelId="{A7DFF6E4-EC32-4C6E-8416-1F4936897FDF}" type="pres">
      <dgm:prSet presAssocID="{7A318409-1347-475E-92F3-2BB4F9360309}" presName="diagram" presStyleCnt="0">
        <dgm:presLayoutVars>
          <dgm:chMax val="1"/>
          <dgm:dir/>
          <dgm:animLvl val="ctr"/>
          <dgm:resizeHandles val="exact"/>
        </dgm:presLayoutVars>
      </dgm:prSet>
      <dgm:spPr/>
    </dgm:pt>
    <dgm:pt modelId="{C9D93A8C-55C2-4FD5-9C09-1D2C00E82A2A}" type="pres">
      <dgm:prSet presAssocID="{7A318409-1347-475E-92F3-2BB4F9360309}" presName="matrix" presStyleCnt="0"/>
      <dgm:spPr/>
    </dgm:pt>
    <dgm:pt modelId="{E8A1DC0E-611E-4E60-A660-94B4702C5BEA}" type="pres">
      <dgm:prSet presAssocID="{7A318409-1347-475E-92F3-2BB4F9360309}" presName="tile1" presStyleLbl="node1" presStyleIdx="0" presStyleCnt="4" custLinFactNeighborX="-3126" custLinFactNeighborY="1562"/>
      <dgm:spPr/>
    </dgm:pt>
    <dgm:pt modelId="{ED2E6794-BA1E-4541-911A-D88487337683}" type="pres">
      <dgm:prSet presAssocID="{7A318409-1347-475E-92F3-2BB4F9360309}" presName="tile1text" presStyleLbl="node1" presStyleIdx="0" presStyleCnt="4">
        <dgm:presLayoutVars>
          <dgm:chMax val="0"/>
          <dgm:chPref val="0"/>
          <dgm:bulletEnabled val="1"/>
        </dgm:presLayoutVars>
      </dgm:prSet>
      <dgm:spPr/>
    </dgm:pt>
    <dgm:pt modelId="{265E5410-79A8-4C05-A612-F60324BAC9EA}" type="pres">
      <dgm:prSet presAssocID="{7A318409-1347-475E-92F3-2BB4F9360309}" presName="tile2" presStyleLbl="node1" presStyleIdx="1" presStyleCnt="4" custLinFactNeighborY="1562"/>
      <dgm:spPr/>
    </dgm:pt>
    <dgm:pt modelId="{584F3B15-5F5B-4C53-9B30-936A9A224789}" type="pres">
      <dgm:prSet presAssocID="{7A318409-1347-475E-92F3-2BB4F9360309}" presName="tile2text" presStyleLbl="node1" presStyleIdx="1" presStyleCnt="4">
        <dgm:presLayoutVars>
          <dgm:chMax val="0"/>
          <dgm:chPref val="0"/>
          <dgm:bulletEnabled val="1"/>
        </dgm:presLayoutVars>
      </dgm:prSet>
      <dgm:spPr/>
    </dgm:pt>
    <dgm:pt modelId="{55B9E776-FA97-48BC-B168-E1B34ACB36D6}" type="pres">
      <dgm:prSet presAssocID="{7A318409-1347-475E-92F3-2BB4F9360309}" presName="tile3" presStyleLbl="node1" presStyleIdx="2" presStyleCnt="4" custLinFactNeighborX="-782"/>
      <dgm:spPr/>
    </dgm:pt>
    <dgm:pt modelId="{69ABE080-68DF-4FED-8030-D5B503562696}" type="pres">
      <dgm:prSet presAssocID="{7A318409-1347-475E-92F3-2BB4F9360309}" presName="tile3text" presStyleLbl="node1" presStyleIdx="2" presStyleCnt="4">
        <dgm:presLayoutVars>
          <dgm:chMax val="0"/>
          <dgm:chPref val="0"/>
          <dgm:bulletEnabled val="1"/>
        </dgm:presLayoutVars>
      </dgm:prSet>
      <dgm:spPr/>
    </dgm:pt>
    <dgm:pt modelId="{65DEB3CF-1CFA-4881-BC45-2349DD0888FC}" type="pres">
      <dgm:prSet presAssocID="{7A318409-1347-475E-92F3-2BB4F9360309}" presName="tile4" presStyleLbl="node1" presStyleIdx="3" presStyleCnt="4" custLinFactNeighborY="0"/>
      <dgm:spPr/>
    </dgm:pt>
    <dgm:pt modelId="{D6413210-77B2-4307-B1BE-096B993E51D4}" type="pres">
      <dgm:prSet presAssocID="{7A318409-1347-475E-92F3-2BB4F9360309}" presName="tile4text" presStyleLbl="node1" presStyleIdx="3" presStyleCnt="4">
        <dgm:presLayoutVars>
          <dgm:chMax val="0"/>
          <dgm:chPref val="0"/>
          <dgm:bulletEnabled val="1"/>
        </dgm:presLayoutVars>
      </dgm:prSet>
      <dgm:spPr/>
    </dgm:pt>
    <dgm:pt modelId="{9D06629E-FEBD-455B-9D54-4FEE87610C6E}" type="pres">
      <dgm:prSet presAssocID="{7A318409-1347-475E-92F3-2BB4F9360309}" presName="centerTile" presStyleLbl="fgShp" presStyleIdx="0" presStyleCnt="1">
        <dgm:presLayoutVars>
          <dgm:chMax val="0"/>
          <dgm:chPref val="0"/>
        </dgm:presLayoutVars>
      </dgm:prSet>
      <dgm:spPr/>
    </dgm:pt>
  </dgm:ptLst>
  <dgm:cxnLst>
    <dgm:cxn modelId="{B58F8A0F-1F6A-4AE3-85B9-6A900158D099}" srcId="{C943FFE7-D259-42A2-8F49-B8EC328DA2DF}" destId="{565438B5-C072-4B8D-92F6-BB4F537D5780}" srcOrd="2" destOrd="0" parTransId="{4FF797CD-C86E-4DD8-9DA7-E41271D40115}" sibTransId="{B26DFC6E-3026-46F7-9D01-DD2309909BD1}"/>
    <dgm:cxn modelId="{0143D620-8DE1-4436-A4B8-60F69481785F}" type="presOf" srcId="{565438B5-C072-4B8D-92F6-BB4F537D5780}" destId="{69ABE080-68DF-4FED-8030-D5B503562696}" srcOrd="1" destOrd="0" presId="urn:microsoft.com/office/officeart/2005/8/layout/matrix1"/>
    <dgm:cxn modelId="{1AE41D24-C8DD-424A-9666-0F048AC81170}" type="presOf" srcId="{7A318409-1347-475E-92F3-2BB4F9360309}" destId="{A7DFF6E4-EC32-4C6E-8416-1F4936897FDF}" srcOrd="0" destOrd="0" presId="urn:microsoft.com/office/officeart/2005/8/layout/matrix1"/>
    <dgm:cxn modelId="{66253540-995F-4C5D-92A5-64F39955E0C3}" type="presOf" srcId="{495D306D-52E2-44EC-A4D6-32C13603960C}" destId="{D6413210-77B2-4307-B1BE-096B993E51D4}" srcOrd="1" destOrd="0" presId="urn:microsoft.com/office/officeart/2005/8/layout/matrix1"/>
    <dgm:cxn modelId="{B635C944-99B0-46E5-BCD1-72C67892A2FB}" srcId="{C943FFE7-D259-42A2-8F49-B8EC328DA2DF}" destId="{FA35B862-6273-4028-8EE8-E0A38C70BC6C}" srcOrd="0" destOrd="0" parTransId="{69C9A5D2-A741-42AD-B7BC-7F82DB406573}" sibTransId="{0C214043-BC6D-434D-AF6D-89483D4A1EF9}"/>
    <dgm:cxn modelId="{D1D82A72-A7B9-4191-8917-C860B39C114F}" type="presOf" srcId="{FA35B862-6273-4028-8EE8-E0A38C70BC6C}" destId="{ED2E6794-BA1E-4541-911A-D88487337683}" srcOrd="1" destOrd="0" presId="urn:microsoft.com/office/officeart/2005/8/layout/matrix1"/>
    <dgm:cxn modelId="{05743272-6D68-49C8-88FD-0F7514116236}" srcId="{C943FFE7-D259-42A2-8F49-B8EC328DA2DF}" destId="{9150AD8D-E847-4756-BA3A-A2E028B3913B}" srcOrd="1" destOrd="0" parTransId="{EE79ED99-FF10-4B0E-879B-E67FD31F7E44}" sibTransId="{A45EC661-3222-4285-830B-B2ED8C889AAF}"/>
    <dgm:cxn modelId="{B729C376-88A1-440E-A093-0FEC02973290}" type="presOf" srcId="{495D306D-52E2-44EC-A4D6-32C13603960C}" destId="{65DEB3CF-1CFA-4881-BC45-2349DD0888FC}" srcOrd="0" destOrd="0" presId="urn:microsoft.com/office/officeart/2005/8/layout/matrix1"/>
    <dgm:cxn modelId="{B5216C7F-A54A-4EDC-B4B9-FD974DC279F9}" type="presOf" srcId="{565438B5-C072-4B8D-92F6-BB4F537D5780}" destId="{55B9E776-FA97-48BC-B168-E1B34ACB36D6}" srcOrd="0" destOrd="0" presId="urn:microsoft.com/office/officeart/2005/8/layout/matrix1"/>
    <dgm:cxn modelId="{418FB181-A3D1-47E3-8B07-3FE2ACB7A61B}" srcId="{7A318409-1347-475E-92F3-2BB4F9360309}" destId="{C943FFE7-D259-42A2-8F49-B8EC328DA2DF}" srcOrd="0" destOrd="0" parTransId="{3663FD5B-9059-4371-BC31-C0D5E44E8D87}" sibTransId="{34D57E8F-8290-4774-BA04-0938D7D727AF}"/>
    <dgm:cxn modelId="{60CC0996-B217-492A-8EF9-70DE44D3D83F}" type="presOf" srcId="{C943FFE7-D259-42A2-8F49-B8EC328DA2DF}" destId="{9D06629E-FEBD-455B-9D54-4FEE87610C6E}" srcOrd="0" destOrd="0" presId="urn:microsoft.com/office/officeart/2005/8/layout/matrix1"/>
    <dgm:cxn modelId="{3C0485A6-116F-4A70-B285-7BAB1774BB91}" type="presOf" srcId="{9150AD8D-E847-4756-BA3A-A2E028B3913B}" destId="{584F3B15-5F5B-4C53-9B30-936A9A224789}" srcOrd="1" destOrd="0" presId="urn:microsoft.com/office/officeart/2005/8/layout/matrix1"/>
    <dgm:cxn modelId="{5E3BB8AD-2F7E-404C-B652-B0644CB27886}" type="presOf" srcId="{FA35B862-6273-4028-8EE8-E0A38C70BC6C}" destId="{E8A1DC0E-611E-4E60-A660-94B4702C5BEA}" srcOrd="0" destOrd="0" presId="urn:microsoft.com/office/officeart/2005/8/layout/matrix1"/>
    <dgm:cxn modelId="{07C907C2-6D35-4093-9399-90DBD3B930F0}" srcId="{C943FFE7-D259-42A2-8F49-B8EC328DA2DF}" destId="{495D306D-52E2-44EC-A4D6-32C13603960C}" srcOrd="3" destOrd="0" parTransId="{D2656EE1-8344-4067-B1DF-B85121782AB1}" sibTransId="{53BFB576-A3E0-4443-9DBF-050E36CFF616}"/>
    <dgm:cxn modelId="{B38B08E5-C6DE-4F02-A656-9CE4B7109577}" type="presOf" srcId="{9150AD8D-E847-4756-BA3A-A2E028B3913B}" destId="{265E5410-79A8-4C05-A612-F60324BAC9EA}" srcOrd="0" destOrd="0" presId="urn:microsoft.com/office/officeart/2005/8/layout/matrix1"/>
    <dgm:cxn modelId="{020CD703-22F0-4373-AF08-55ED6E64BF18}" type="presParOf" srcId="{A7DFF6E4-EC32-4C6E-8416-1F4936897FDF}" destId="{C9D93A8C-55C2-4FD5-9C09-1D2C00E82A2A}" srcOrd="0" destOrd="0" presId="urn:microsoft.com/office/officeart/2005/8/layout/matrix1"/>
    <dgm:cxn modelId="{4D1C3F25-3E6D-4D02-B1A8-457FB599099B}" type="presParOf" srcId="{C9D93A8C-55C2-4FD5-9C09-1D2C00E82A2A}" destId="{E8A1DC0E-611E-4E60-A660-94B4702C5BEA}" srcOrd="0" destOrd="0" presId="urn:microsoft.com/office/officeart/2005/8/layout/matrix1"/>
    <dgm:cxn modelId="{62FAF06C-17B0-4391-B56F-633D153E964C}" type="presParOf" srcId="{C9D93A8C-55C2-4FD5-9C09-1D2C00E82A2A}" destId="{ED2E6794-BA1E-4541-911A-D88487337683}" srcOrd="1" destOrd="0" presId="urn:microsoft.com/office/officeart/2005/8/layout/matrix1"/>
    <dgm:cxn modelId="{92F35FA6-1D4B-44D0-8D37-39D4B720871A}" type="presParOf" srcId="{C9D93A8C-55C2-4FD5-9C09-1D2C00E82A2A}" destId="{265E5410-79A8-4C05-A612-F60324BAC9EA}" srcOrd="2" destOrd="0" presId="urn:microsoft.com/office/officeart/2005/8/layout/matrix1"/>
    <dgm:cxn modelId="{5FB1A439-2DA1-4AA6-8038-AAFF2209D815}" type="presParOf" srcId="{C9D93A8C-55C2-4FD5-9C09-1D2C00E82A2A}" destId="{584F3B15-5F5B-4C53-9B30-936A9A224789}" srcOrd="3" destOrd="0" presId="urn:microsoft.com/office/officeart/2005/8/layout/matrix1"/>
    <dgm:cxn modelId="{846D1059-2365-457A-B970-4DD732D78A18}" type="presParOf" srcId="{C9D93A8C-55C2-4FD5-9C09-1D2C00E82A2A}" destId="{55B9E776-FA97-48BC-B168-E1B34ACB36D6}" srcOrd="4" destOrd="0" presId="urn:microsoft.com/office/officeart/2005/8/layout/matrix1"/>
    <dgm:cxn modelId="{E8270B4A-6653-4A2C-BD07-8AFB57ED9F19}" type="presParOf" srcId="{C9D93A8C-55C2-4FD5-9C09-1D2C00E82A2A}" destId="{69ABE080-68DF-4FED-8030-D5B503562696}" srcOrd="5" destOrd="0" presId="urn:microsoft.com/office/officeart/2005/8/layout/matrix1"/>
    <dgm:cxn modelId="{A3F4FD48-DAC0-480C-8EFA-6BACB56427E2}" type="presParOf" srcId="{C9D93A8C-55C2-4FD5-9C09-1D2C00E82A2A}" destId="{65DEB3CF-1CFA-4881-BC45-2349DD0888FC}" srcOrd="6" destOrd="0" presId="urn:microsoft.com/office/officeart/2005/8/layout/matrix1"/>
    <dgm:cxn modelId="{6815924C-A5CB-460D-9440-44BE73D4E1A8}" type="presParOf" srcId="{C9D93A8C-55C2-4FD5-9C09-1D2C00E82A2A}" destId="{D6413210-77B2-4307-B1BE-096B993E51D4}" srcOrd="7" destOrd="0" presId="urn:microsoft.com/office/officeart/2005/8/layout/matrix1"/>
    <dgm:cxn modelId="{110CE1D7-2E2A-4F03-BDB8-ED404365720A}" type="presParOf" srcId="{A7DFF6E4-EC32-4C6E-8416-1F4936897FDF}" destId="{9D06629E-FEBD-455B-9D54-4FEE87610C6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982908-B05E-4012-8808-20A94F591534}" type="doc">
      <dgm:prSet loTypeId="urn:microsoft.com/office/officeart/2005/8/layout/cycle2" loCatId="cycle" qsTypeId="urn:microsoft.com/office/officeart/2005/8/quickstyle/simple1" qsCatId="simple" csTypeId="urn:microsoft.com/office/officeart/2005/8/colors/colorful3" csCatId="colorful" phldr="1"/>
      <dgm:spPr/>
      <dgm:t>
        <a:bodyPr/>
        <a:lstStyle/>
        <a:p>
          <a:endParaRPr lang="es-ES"/>
        </a:p>
      </dgm:t>
    </dgm:pt>
    <dgm:pt modelId="{E573EBB6-1B99-4871-9034-839FAF4C97A9}">
      <dgm:prSet phldrT="[Texto]"/>
      <dgm:spPr>
        <a:solidFill>
          <a:srgbClr val="FF0000"/>
        </a:solidFill>
      </dgm:spPr>
      <dgm:t>
        <a:bodyPr/>
        <a:lstStyle/>
        <a:p>
          <a:r>
            <a:rPr lang="es-CL" b="1" dirty="0"/>
            <a:t>SITUACION</a:t>
          </a:r>
          <a:endParaRPr lang="es-ES" b="1" dirty="0"/>
        </a:p>
      </dgm:t>
    </dgm:pt>
    <dgm:pt modelId="{2ABFC0F9-9121-4125-A2BC-1F73B81B91E9}" type="parTrans" cxnId="{E755D100-FC0F-4792-945C-53D51E2A1BB0}">
      <dgm:prSet/>
      <dgm:spPr/>
      <dgm:t>
        <a:bodyPr/>
        <a:lstStyle/>
        <a:p>
          <a:endParaRPr lang="es-ES"/>
        </a:p>
      </dgm:t>
    </dgm:pt>
    <dgm:pt modelId="{2BF3A6D1-F303-4D6F-968E-300181333772}" type="sibTrans" cxnId="{E755D100-FC0F-4792-945C-53D51E2A1BB0}">
      <dgm:prSet/>
      <dgm:spPr>
        <a:solidFill>
          <a:srgbClr val="FF0000"/>
        </a:solidFill>
      </dgm:spPr>
      <dgm:t>
        <a:bodyPr/>
        <a:lstStyle/>
        <a:p>
          <a:endParaRPr lang="es-ES"/>
        </a:p>
      </dgm:t>
    </dgm:pt>
    <dgm:pt modelId="{2A4A7F18-BEFA-47C9-BE10-C8638539A3A7}">
      <dgm:prSet phldrT="[Texto]"/>
      <dgm:spPr>
        <a:solidFill>
          <a:srgbClr val="FFC000"/>
        </a:solidFill>
      </dgm:spPr>
      <dgm:t>
        <a:bodyPr/>
        <a:lstStyle/>
        <a:p>
          <a:r>
            <a:rPr lang="es-CL" b="1" dirty="0"/>
            <a:t>CONTEXTO</a:t>
          </a:r>
          <a:endParaRPr lang="es-ES" b="1" dirty="0"/>
        </a:p>
      </dgm:t>
    </dgm:pt>
    <dgm:pt modelId="{1A65B672-F80D-412E-B5B7-E9596BF51475}" type="parTrans" cxnId="{680BE063-D33E-4A05-9915-3A0030D58407}">
      <dgm:prSet/>
      <dgm:spPr/>
      <dgm:t>
        <a:bodyPr/>
        <a:lstStyle/>
        <a:p>
          <a:endParaRPr lang="es-ES"/>
        </a:p>
      </dgm:t>
    </dgm:pt>
    <dgm:pt modelId="{9FBD66D8-7E37-4195-9A30-6603114BD5A2}" type="sibTrans" cxnId="{680BE063-D33E-4A05-9915-3A0030D58407}">
      <dgm:prSet/>
      <dgm:spPr>
        <a:solidFill>
          <a:srgbClr val="FFC000"/>
        </a:solidFill>
      </dgm:spPr>
      <dgm:t>
        <a:bodyPr/>
        <a:lstStyle/>
        <a:p>
          <a:endParaRPr lang="es-ES"/>
        </a:p>
      </dgm:t>
    </dgm:pt>
    <dgm:pt modelId="{9CD81A65-BBB3-4F2B-AF68-3EE20B95C199}">
      <dgm:prSet phldrT="[Texto]"/>
      <dgm:spPr>
        <a:solidFill>
          <a:srgbClr val="92D050"/>
        </a:solidFill>
      </dgm:spPr>
      <dgm:t>
        <a:bodyPr/>
        <a:lstStyle/>
        <a:p>
          <a:r>
            <a:rPr lang="es-CL" b="1" dirty="0"/>
            <a:t>INFORMACION</a:t>
          </a:r>
          <a:endParaRPr lang="es-ES" b="1" dirty="0"/>
        </a:p>
      </dgm:t>
    </dgm:pt>
    <dgm:pt modelId="{C161C90A-E531-4C55-801D-97965B6198DB}" type="parTrans" cxnId="{70F1591B-E584-4763-BF45-336FCCB64BAD}">
      <dgm:prSet/>
      <dgm:spPr/>
      <dgm:t>
        <a:bodyPr/>
        <a:lstStyle/>
        <a:p>
          <a:endParaRPr lang="es-ES"/>
        </a:p>
      </dgm:t>
    </dgm:pt>
    <dgm:pt modelId="{586E4AFD-1B95-4451-9C11-844ECB6E48A0}" type="sibTrans" cxnId="{70F1591B-E584-4763-BF45-336FCCB64BAD}">
      <dgm:prSet/>
      <dgm:spPr>
        <a:solidFill>
          <a:srgbClr val="92D050"/>
        </a:solidFill>
      </dgm:spPr>
      <dgm:t>
        <a:bodyPr/>
        <a:lstStyle/>
        <a:p>
          <a:endParaRPr lang="es-ES"/>
        </a:p>
      </dgm:t>
    </dgm:pt>
    <dgm:pt modelId="{64E87550-80C6-4947-BC59-263A9618BA6E}">
      <dgm:prSet phldrT="[Texto]"/>
      <dgm:spPr>
        <a:solidFill>
          <a:srgbClr val="00B0F0"/>
        </a:solidFill>
      </dgm:spPr>
      <dgm:t>
        <a:bodyPr/>
        <a:lstStyle/>
        <a:p>
          <a:r>
            <a:rPr lang="es-CL" b="1" dirty="0"/>
            <a:t>RELACION</a:t>
          </a:r>
          <a:r>
            <a:rPr lang="es-CL" dirty="0"/>
            <a:t> </a:t>
          </a:r>
          <a:endParaRPr lang="es-ES" dirty="0"/>
        </a:p>
      </dgm:t>
    </dgm:pt>
    <dgm:pt modelId="{2BE3EEE7-E9C5-4CA0-B7C3-00FCCA95C5D5}" type="parTrans" cxnId="{1B9470F1-580F-4EF5-AEFC-3FBD61990638}">
      <dgm:prSet/>
      <dgm:spPr/>
      <dgm:t>
        <a:bodyPr/>
        <a:lstStyle/>
        <a:p>
          <a:endParaRPr lang="es-ES"/>
        </a:p>
      </dgm:t>
    </dgm:pt>
    <dgm:pt modelId="{3BD6F684-63D5-47AD-AED4-4A4D896031C5}" type="sibTrans" cxnId="{1B9470F1-580F-4EF5-AEFC-3FBD61990638}">
      <dgm:prSet/>
      <dgm:spPr>
        <a:solidFill>
          <a:srgbClr val="00B0F0"/>
        </a:solidFill>
      </dgm:spPr>
      <dgm:t>
        <a:bodyPr/>
        <a:lstStyle/>
        <a:p>
          <a:endParaRPr lang="es-ES"/>
        </a:p>
      </dgm:t>
    </dgm:pt>
    <dgm:pt modelId="{D5038B57-597E-42C6-9469-B045F4601AB1}">
      <dgm:prSet phldrT="[Texto]"/>
      <dgm:spPr>
        <a:solidFill>
          <a:schemeClr val="accent1"/>
        </a:solidFill>
      </dgm:spPr>
      <dgm:t>
        <a:bodyPr/>
        <a:lstStyle/>
        <a:p>
          <a:r>
            <a:rPr lang="es-CL" b="1" dirty="0"/>
            <a:t>SOLUCION</a:t>
          </a:r>
          <a:endParaRPr lang="es-ES" b="1" dirty="0"/>
        </a:p>
      </dgm:t>
    </dgm:pt>
    <dgm:pt modelId="{6B0BAA09-482E-4C21-A5CE-F51F24D123E2}" type="parTrans" cxnId="{CC75CDFA-CE9C-4CD3-A5B4-FA363D74C6ED}">
      <dgm:prSet/>
      <dgm:spPr/>
      <dgm:t>
        <a:bodyPr/>
        <a:lstStyle/>
        <a:p>
          <a:endParaRPr lang="es-ES"/>
        </a:p>
      </dgm:t>
    </dgm:pt>
    <dgm:pt modelId="{2714F1FE-3516-4C29-87C8-C190D3BEE975}" type="sibTrans" cxnId="{CC75CDFA-CE9C-4CD3-A5B4-FA363D74C6ED}">
      <dgm:prSet/>
      <dgm:spPr>
        <a:solidFill>
          <a:schemeClr val="accent1"/>
        </a:solidFill>
      </dgm:spPr>
      <dgm:t>
        <a:bodyPr/>
        <a:lstStyle/>
        <a:p>
          <a:endParaRPr lang="es-ES"/>
        </a:p>
      </dgm:t>
    </dgm:pt>
    <dgm:pt modelId="{86C7A820-8C3A-4675-AA9C-BAD724CEFF48}" type="pres">
      <dgm:prSet presAssocID="{3D982908-B05E-4012-8808-20A94F591534}" presName="cycle" presStyleCnt="0">
        <dgm:presLayoutVars>
          <dgm:dir/>
          <dgm:resizeHandles val="exact"/>
        </dgm:presLayoutVars>
      </dgm:prSet>
      <dgm:spPr/>
    </dgm:pt>
    <dgm:pt modelId="{50DF3D55-8CF0-418B-82E5-98CBD378DCAE}" type="pres">
      <dgm:prSet presAssocID="{E573EBB6-1B99-4871-9034-839FAF4C97A9}" presName="node" presStyleLbl="node1" presStyleIdx="0" presStyleCnt="5">
        <dgm:presLayoutVars>
          <dgm:bulletEnabled val="1"/>
        </dgm:presLayoutVars>
      </dgm:prSet>
      <dgm:spPr/>
    </dgm:pt>
    <dgm:pt modelId="{4A1E27B5-532A-4143-9B0E-200C9B698225}" type="pres">
      <dgm:prSet presAssocID="{2BF3A6D1-F303-4D6F-968E-300181333772}" presName="sibTrans" presStyleLbl="sibTrans2D1" presStyleIdx="0" presStyleCnt="5"/>
      <dgm:spPr/>
    </dgm:pt>
    <dgm:pt modelId="{FFC48155-B883-4CFC-80F7-01E2AAAB0B52}" type="pres">
      <dgm:prSet presAssocID="{2BF3A6D1-F303-4D6F-968E-300181333772}" presName="connectorText" presStyleLbl="sibTrans2D1" presStyleIdx="0" presStyleCnt="5"/>
      <dgm:spPr/>
    </dgm:pt>
    <dgm:pt modelId="{4402781A-8D96-4386-B213-5A7ADA5E9C6D}" type="pres">
      <dgm:prSet presAssocID="{2A4A7F18-BEFA-47C9-BE10-C8638539A3A7}" presName="node" presStyleLbl="node1" presStyleIdx="1" presStyleCnt="5">
        <dgm:presLayoutVars>
          <dgm:bulletEnabled val="1"/>
        </dgm:presLayoutVars>
      </dgm:prSet>
      <dgm:spPr/>
    </dgm:pt>
    <dgm:pt modelId="{F681A679-D539-4743-AC7C-B246BC8F6797}" type="pres">
      <dgm:prSet presAssocID="{9FBD66D8-7E37-4195-9A30-6603114BD5A2}" presName="sibTrans" presStyleLbl="sibTrans2D1" presStyleIdx="1" presStyleCnt="5"/>
      <dgm:spPr/>
    </dgm:pt>
    <dgm:pt modelId="{BC55E3B6-8CC1-4B28-9022-11C323F6F071}" type="pres">
      <dgm:prSet presAssocID="{9FBD66D8-7E37-4195-9A30-6603114BD5A2}" presName="connectorText" presStyleLbl="sibTrans2D1" presStyleIdx="1" presStyleCnt="5"/>
      <dgm:spPr/>
    </dgm:pt>
    <dgm:pt modelId="{7E153CB1-6BB3-4C86-A0FC-0B5213175A4E}" type="pres">
      <dgm:prSet presAssocID="{9CD81A65-BBB3-4F2B-AF68-3EE20B95C199}" presName="node" presStyleLbl="node1" presStyleIdx="2" presStyleCnt="5">
        <dgm:presLayoutVars>
          <dgm:bulletEnabled val="1"/>
        </dgm:presLayoutVars>
      </dgm:prSet>
      <dgm:spPr/>
    </dgm:pt>
    <dgm:pt modelId="{9D3EB6B3-2AC5-4D24-903D-3A6B47A26614}" type="pres">
      <dgm:prSet presAssocID="{586E4AFD-1B95-4451-9C11-844ECB6E48A0}" presName="sibTrans" presStyleLbl="sibTrans2D1" presStyleIdx="2" presStyleCnt="5"/>
      <dgm:spPr/>
    </dgm:pt>
    <dgm:pt modelId="{0DC0FBBD-BE03-401C-9C57-29681C3EC5C6}" type="pres">
      <dgm:prSet presAssocID="{586E4AFD-1B95-4451-9C11-844ECB6E48A0}" presName="connectorText" presStyleLbl="sibTrans2D1" presStyleIdx="2" presStyleCnt="5"/>
      <dgm:spPr/>
    </dgm:pt>
    <dgm:pt modelId="{9BCAB7EA-CEDC-453C-B614-937E37D3F524}" type="pres">
      <dgm:prSet presAssocID="{64E87550-80C6-4947-BC59-263A9618BA6E}" presName="node" presStyleLbl="node1" presStyleIdx="3" presStyleCnt="5">
        <dgm:presLayoutVars>
          <dgm:bulletEnabled val="1"/>
        </dgm:presLayoutVars>
      </dgm:prSet>
      <dgm:spPr/>
    </dgm:pt>
    <dgm:pt modelId="{C398E8D4-3671-40D3-B65F-305E60D515FB}" type="pres">
      <dgm:prSet presAssocID="{3BD6F684-63D5-47AD-AED4-4A4D896031C5}" presName="sibTrans" presStyleLbl="sibTrans2D1" presStyleIdx="3" presStyleCnt="5"/>
      <dgm:spPr/>
    </dgm:pt>
    <dgm:pt modelId="{FA0AF1C1-B998-49B2-8880-702F1B97A6C3}" type="pres">
      <dgm:prSet presAssocID="{3BD6F684-63D5-47AD-AED4-4A4D896031C5}" presName="connectorText" presStyleLbl="sibTrans2D1" presStyleIdx="3" presStyleCnt="5"/>
      <dgm:spPr/>
    </dgm:pt>
    <dgm:pt modelId="{0063D220-34BA-4B18-864A-85D35C5334DF}" type="pres">
      <dgm:prSet presAssocID="{D5038B57-597E-42C6-9469-B045F4601AB1}" presName="node" presStyleLbl="node1" presStyleIdx="4" presStyleCnt="5">
        <dgm:presLayoutVars>
          <dgm:bulletEnabled val="1"/>
        </dgm:presLayoutVars>
      </dgm:prSet>
      <dgm:spPr/>
    </dgm:pt>
    <dgm:pt modelId="{9C47F53F-F0FE-452D-96D8-C2589B1ECC76}" type="pres">
      <dgm:prSet presAssocID="{2714F1FE-3516-4C29-87C8-C190D3BEE975}" presName="sibTrans" presStyleLbl="sibTrans2D1" presStyleIdx="4" presStyleCnt="5"/>
      <dgm:spPr/>
    </dgm:pt>
    <dgm:pt modelId="{91D6E60B-5A01-4D35-8946-9375259172C3}" type="pres">
      <dgm:prSet presAssocID="{2714F1FE-3516-4C29-87C8-C190D3BEE975}" presName="connectorText" presStyleLbl="sibTrans2D1" presStyleIdx="4" presStyleCnt="5"/>
      <dgm:spPr/>
    </dgm:pt>
  </dgm:ptLst>
  <dgm:cxnLst>
    <dgm:cxn modelId="{E755D100-FC0F-4792-945C-53D51E2A1BB0}" srcId="{3D982908-B05E-4012-8808-20A94F591534}" destId="{E573EBB6-1B99-4871-9034-839FAF4C97A9}" srcOrd="0" destOrd="0" parTransId="{2ABFC0F9-9121-4125-A2BC-1F73B81B91E9}" sibTransId="{2BF3A6D1-F303-4D6F-968E-300181333772}"/>
    <dgm:cxn modelId="{B0A43A1B-8CAD-4463-B402-90E526D7DB59}" type="presOf" srcId="{E573EBB6-1B99-4871-9034-839FAF4C97A9}" destId="{50DF3D55-8CF0-418B-82E5-98CBD378DCAE}" srcOrd="0" destOrd="0" presId="urn:microsoft.com/office/officeart/2005/8/layout/cycle2"/>
    <dgm:cxn modelId="{70F1591B-E584-4763-BF45-336FCCB64BAD}" srcId="{3D982908-B05E-4012-8808-20A94F591534}" destId="{9CD81A65-BBB3-4F2B-AF68-3EE20B95C199}" srcOrd="2" destOrd="0" parTransId="{C161C90A-E531-4C55-801D-97965B6198DB}" sibTransId="{586E4AFD-1B95-4451-9C11-844ECB6E48A0}"/>
    <dgm:cxn modelId="{A49D8422-10ED-40B0-9DEC-D73E504E8914}" type="presOf" srcId="{9CD81A65-BBB3-4F2B-AF68-3EE20B95C199}" destId="{7E153CB1-6BB3-4C86-A0FC-0B5213175A4E}" srcOrd="0" destOrd="0" presId="urn:microsoft.com/office/officeart/2005/8/layout/cycle2"/>
    <dgm:cxn modelId="{84B3762C-7A40-44D4-871D-6BEED3A9B3C4}" type="presOf" srcId="{586E4AFD-1B95-4451-9C11-844ECB6E48A0}" destId="{0DC0FBBD-BE03-401C-9C57-29681C3EC5C6}" srcOrd="1" destOrd="0" presId="urn:microsoft.com/office/officeart/2005/8/layout/cycle2"/>
    <dgm:cxn modelId="{680BE063-D33E-4A05-9915-3A0030D58407}" srcId="{3D982908-B05E-4012-8808-20A94F591534}" destId="{2A4A7F18-BEFA-47C9-BE10-C8638539A3A7}" srcOrd="1" destOrd="0" parTransId="{1A65B672-F80D-412E-B5B7-E9596BF51475}" sibTransId="{9FBD66D8-7E37-4195-9A30-6603114BD5A2}"/>
    <dgm:cxn modelId="{204C7345-8B4C-45E7-A635-76DF9739480E}" type="presOf" srcId="{2714F1FE-3516-4C29-87C8-C190D3BEE975}" destId="{9C47F53F-F0FE-452D-96D8-C2589B1ECC76}" srcOrd="0" destOrd="0" presId="urn:microsoft.com/office/officeart/2005/8/layout/cycle2"/>
    <dgm:cxn modelId="{4FE6066A-CD7A-4273-83D5-63F1E96F01BB}" type="presOf" srcId="{586E4AFD-1B95-4451-9C11-844ECB6E48A0}" destId="{9D3EB6B3-2AC5-4D24-903D-3A6B47A26614}" srcOrd="0" destOrd="0" presId="urn:microsoft.com/office/officeart/2005/8/layout/cycle2"/>
    <dgm:cxn modelId="{5E2AD874-C234-41A7-866A-190901504B48}" type="presOf" srcId="{D5038B57-597E-42C6-9469-B045F4601AB1}" destId="{0063D220-34BA-4B18-864A-85D35C5334DF}" srcOrd="0" destOrd="0" presId="urn:microsoft.com/office/officeart/2005/8/layout/cycle2"/>
    <dgm:cxn modelId="{4DA7BE96-F107-4368-AF55-E124584F7ACA}" type="presOf" srcId="{2BF3A6D1-F303-4D6F-968E-300181333772}" destId="{4A1E27B5-532A-4143-9B0E-200C9B698225}" srcOrd="0" destOrd="0" presId="urn:microsoft.com/office/officeart/2005/8/layout/cycle2"/>
    <dgm:cxn modelId="{21EEDF9D-FA25-400D-8471-21B4FBF98072}" type="presOf" srcId="{9FBD66D8-7E37-4195-9A30-6603114BD5A2}" destId="{F681A679-D539-4743-AC7C-B246BC8F6797}" srcOrd="0" destOrd="0" presId="urn:microsoft.com/office/officeart/2005/8/layout/cycle2"/>
    <dgm:cxn modelId="{1D975CA7-8E38-41DD-8E59-FEE0EB6D2228}" type="presOf" srcId="{3BD6F684-63D5-47AD-AED4-4A4D896031C5}" destId="{C398E8D4-3671-40D3-B65F-305E60D515FB}" srcOrd="0" destOrd="0" presId="urn:microsoft.com/office/officeart/2005/8/layout/cycle2"/>
    <dgm:cxn modelId="{A01200C3-1461-451D-96EC-34FECF3C04F6}" type="presOf" srcId="{2A4A7F18-BEFA-47C9-BE10-C8638539A3A7}" destId="{4402781A-8D96-4386-B213-5A7ADA5E9C6D}" srcOrd="0" destOrd="0" presId="urn:microsoft.com/office/officeart/2005/8/layout/cycle2"/>
    <dgm:cxn modelId="{2F87B7C5-0D2A-4CCA-A4FC-20BFAB138D44}" type="presOf" srcId="{64E87550-80C6-4947-BC59-263A9618BA6E}" destId="{9BCAB7EA-CEDC-453C-B614-937E37D3F524}" srcOrd="0" destOrd="0" presId="urn:microsoft.com/office/officeart/2005/8/layout/cycle2"/>
    <dgm:cxn modelId="{A27977D3-626E-4362-8BEF-390B69C28E7E}" type="presOf" srcId="{2714F1FE-3516-4C29-87C8-C190D3BEE975}" destId="{91D6E60B-5A01-4D35-8946-9375259172C3}" srcOrd="1" destOrd="0" presId="urn:microsoft.com/office/officeart/2005/8/layout/cycle2"/>
    <dgm:cxn modelId="{D3B3D9D3-4C40-4955-97C7-6E4C93A85379}" type="presOf" srcId="{2BF3A6D1-F303-4D6F-968E-300181333772}" destId="{FFC48155-B883-4CFC-80F7-01E2AAAB0B52}" srcOrd="1" destOrd="0" presId="urn:microsoft.com/office/officeart/2005/8/layout/cycle2"/>
    <dgm:cxn modelId="{3AA245D8-1EB0-40CD-B6DC-2A174136A442}" type="presOf" srcId="{3D982908-B05E-4012-8808-20A94F591534}" destId="{86C7A820-8C3A-4675-AA9C-BAD724CEFF48}" srcOrd="0" destOrd="0" presId="urn:microsoft.com/office/officeart/2005/8/layout/cycle2"/>
    <dgm:cxn modelId="{0B1DE3D8-2FE5-4024-9E36-CAFF38819914}" type="presOf" srcId="{3BD6F684-63D5-47AD-AED4-4A4D896031C5}" destId="{FA0AF1C1-B998-49B2-8880-702F1B97A6C3}" srcOrd="1" destOrd="0" presId="urn:microsoft.com/office/officeart/2005/8/layout/cycle2"/>
    <dgm:cxn modelId="{FE1003EB-E8F6-47B9-8231-C0B34F851709}" type="presOf" srcId="{9FBD66D8-7E37-4195-9A30-6603114BD5A2}" destId="{BC55E3B6-8CC1-4B28-9022-11C323F6F071}" srcOrd="1" destOrd="0" presId="urn:microsoft.com/office/officeart/2005/8/layout/cycle2"/>
    <dgm:cxn modelId="{1B9470F1-580F-4EF5-AEFC-3FBD61990638}" srcId="{3D982908-B05E-4012-8808-20A94F591534}" destId="{64E87550-80C6-4947-BC59-263A9618BA6E}" srcOrd="3" destOrd="0" parTransId="{2BE3EEE7-E9C5-4CA0-B7C3-00FCCA95C5D5}" sibTransId="{3BD6F684-63D5-47AD-AED4-4A4D896031C5}"/>
    <dgm:cxn modelId="{CC75CDFA-CE9C-4CD3-A5B4-FA363D74C6ED}" srcId="{3D982908-B05E-4012-8808-20A94F591534}" destId="{D5038B57-597E-42C6-9469-B045F4601AB1}" srcOrd="4" destOrd="0" parTransId="{6B0BAA09-482E-4C21-A5CE-F51F24D123E2}" sibTransId="{2714F1FE-3516-4C29-87C8-C190D3BEE975}"/>
    <dgm:cxn modelId="{22448CBB-782D-46AF-874B-19A05A98D165}" type="presParOf" srcId="{86C7A820-8C3A-4675-AA9C-BAD724CEFF48}" destId="{50DF3D55-8CF0-418B-82E5-98CBD378DCAE}" srcOrd="0" destOrd="0" presId="urn:microsoft.com/office/officeart/2005/8/layout/cycle2"/>
    <dgm:cxn modelId="{4EADF450-4ABF-45E8-BCAE-D47CC348D91B}" type="presParOf" srcId="{86C7A820-8C3A-4675-AA9C-BAD724CEFF48}" destId="{4A1E27B5-532A-4143-9B0E-200C9B698225}" srcOrd="1" destOrd="0" presId="urn:microsoft.com/office/officeart/2005/8/layout/cycle2"/>
    <dgm:cxn modelId="{E9B449BC-3234-464E-ADF8-67B7547F1B76}" type="presParOf" srcId="{4A1E27B5-532A-4143-9B0E-200C9B698225}" destId="{FFC48155-B883-4CFC-80F7-01E2AAAB0B52}" srcOrd="0" destOrd="0" presId="urn:microsoft.com/office/officeart/2005/8/layout/cycle2"/>
    <dgm:cxn modelId="{FED1E876-146A-4899-8E58-62537E97E046}" type="presParOf" srcId="{86C7A820-8C3A-4675-AA9C-BAD724CEFF48}" destId="{4402781A-8D96-4386-B213-5A7ADA5E9C6D}" srcOrd="2" destOrd="0" presId="urn:microsoft.com/office/officeart/2005/8/layout/cycle2"/>
    <dgm:cxn modelId="{D00B3899-1B21-4968-9484-8D607D3945F9}" type="presParOf" srcId="{86C7A820-8C3A-4675-AA9C-BAD724CEFF48}" destId="{F681A679-D539-4743-AC7C-B246BC8F6797}" srcOrd="3" destOrd="0" presId="urn:microsoft.com/office/officeart/2005/8/layout/cycle2"/>
    <dgm:cxn modelId="{AC82B0CA-ADF1-4935-AA02-0D09219C3B56}" type="presParOf" srcId="{F681A679-D539-4743-AC7C-B246BC8F6797}" destId="{BC55E3B6-8CC1-4B28-9022-11C323F6F071}" srcOrd="0" destOrd="0" presId="urn:microsoft.com/office/officeart/2005/8/layout/cycle2"/>
    <dgm:cxn modelId="{F0F6D9A4-D801-40CE-A04E-186F74D54C30}" type="presParOf" srcId="{86C7A820-8C3A-4675-AA9C-BAD724CEFF48}" destId="{7E153CB1-6BB3-4C86-A0FC-0B5213175A4E}" srcOrd="4" destOrd="0" presId="urn:microsoft.com/office/officeart/2005/8/layout/cycle2"/>
    <dgm:cxn modelId="{9A446CE4-2DCC-4000-83E6-EA2268643303}" type="presParOf" srcId="{86C7A820-8C3A-4675-AA9C-BAD724CEFF48}" destId="{9D3EB6B3-2AC5-4D24-903D-3A6B47A26614}" srcOrd="5" destOrd="0" presId="urn:microsoft.com/office/officeart/2005/8/layout/cycle2"/>
    <dgm:cxn modelId="{A8CB7465-EBDA-4A34-B70C-B56FE8516F0F}" type="presParOf" srcId="{9D3EB6B3-2AC5-4D24-903D-3A6B47A26614}" destId="{0DC0FBBD-BE03-401C-9C57-29681C3EC5C6}" srcOrd="0" destOrd="0" presId="urn:microsoft.com/office/officeart/2005/8/layout/cycle2"/>
    <dgm:cxn modelId="{C7EB47EC-9F3F-4FA2-94DD-78CB77F3F1AF}" type="presParOf" srcId="{86C7A820-8C3A-4675-AA9C-BAD724CEFF48}" destId="{9BCAB7EA-CEDC-453C-B614-937E37D3F524}" srcOrd="6" destOrd="0" presId="urn:microsoft.com/office/officeart/2005/8/layout/cycle2"/>
    <dgm:cxn modelId="{B0971901-C9A5-4A74-A9D1-7694B8682E06}" type="presParOf" srcId="{86C7A820-8C3A-4675-AA9C-BAD724CEFF48}" destId="{C398E8D4-3671-40D3-B65F-305E60D515FB}" srcOrd="7" destOrd="0" presId="urn:microsoft.com/office/officeart/2005/8/layout/cycle2"/>
    <dgm:cxn modelId="{A09AE952-9CBA-45A8-9CE5-B611C38838BA}" type="presParOf" srcId="{C398E8D4-3671-40D3-B65F-305E60D515FB}" destId="{FA0AF1C1-B998-49B2-8880-702F1B97A6C3}" srcOrd="0" destOrd="0" presId="urn:microsoft.com/office/officeart/2005/8/layout/cycle2"/>
    <dgm:cxn modelId="{833C4261-83BC-4DF7-BDE5-E30482EAFBE6}" type="presParOf" srcId="{86C7A820-8C3A-4675-AA9C-BAD724CEFF48}" destId="{0063D220-34BA-4B18-864A-85D35C5334DF}" srcOrd="8" destOrd="0" presId="urn:microsoft.com/office/officeart/2005/8/layout/cycle2"/>
    <dgm:cxn modelId="{D876DC90-2861-4A97-919A-D7D99E40FBD7}" type="presParOf" srcId="{86C7A820-8C3A-4675-AA9C-BAD724CEFF48}" destId="{9C47F53F-F0FE-452D-96D8-C2589B1ECC76}" srcOrd="9" destOrd="0" presId="urn:microsoft.com/office/officeart/2005/8/layout/cycle2"/>
    <dgm:cxn modelId="{F85A4717-94A3-4452-BB0A-915581E8CB78}" type="presParOf" srcId="{9C47F53F-F0FE-452D-96D8-C2589B1ECC76}" destId="{91D6E60B-5A01-4D35-8946-9375259172C3}"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D982908-B05E-4012-8808-20A94F591534}" type="doc">
      <dgm:prSet loTypeId="urn:microsoft.com/office/officeart/2005/8/layout/cycle2" loCatId="cycle" qsTypeId="urn:microsoft.com/office/officeart/2005/8/quickstyle/simple1" qsCatId="simple" csTypeId="urn:microsoft.com/office/officeart/2005/8/colors/colorful3" csCatId="colorful" phldr="1"/>
      <dgm:spPr/>
      <dgm:t>
        <a:bodyPr/>
        <a:lstStyle/>
        <a:p>
          <a:endParaRPr lang="es-ES"/>
        </a:p>
      </dgm:t>
    </dgm:pt>
    <dgm:pt modelId="{E573EBB6-1B99-4871-9034-839FAF4C97A9}">
      <dgm:prSet phldrT="[Texto]"/>
      <dgm:spPr>
        <a:solidFill>
          <a:srgbClr val="FF0000"/>
        </a:solidFill>
      </dgm:spPr>
      <dgm:t>
        <a:bodyPr/>
        <a:lstStyle/>
        <a:p>
          <a:r>
            <a:rPr lang="es-CL" dirty="0"/>
            <a:t>SITUACION</a:t>
          </a:r>
          <a:endParaRPr lang="es-ES" dirty="0"/>
        </a:p>
      </dgm:t>
    </dgm:pt>
    <dgm:pt modelId="{2ABFC0F9-9121-4125-A2BC-1F73B81B91E9}" type="parTrans" cxnId="{E755D100-FC0F-4792-945C-53D51E2A1BB0}">
      <dgm:prSet/>
      <dgm:spPr/>
      <dgm:t>
        <a:bodyPr/>
        <a:lstStyle/>
        <a:p>
          <a:endParaRPr lang="es-ES"/>
        </a:p>
      </dgm:t>
    </dgm:pt>
    <dgm:pt modelId="{2BF3A6D1-F303-4D6F-968E-300181333772}" type="sibTrans" cxnId="{E755D100-FC0F-4792-945C-53D51E2A1BB0}">
      <dgm:prSet/>
      <dgm:spPr>
        <a:solidFill>
          <a:srgbClr val="FF0000"/>
        </a:solidFill>
      </dgm:spPr>
      <dgm:t>
        <a:bodyPr/>
        <a:lstStyle/>
        <a:p>
          <a:endParaRPr lang="es-ES"/>
        </a:p>
      </dgm:t>
    </dgm:pt>
    <dgm:pt modelId="{2A4A7F18-BEFA-47C9-BE10-C8638539A3A7}">
      <dgm:prSet phldrT="[Texto]"/>
      <dgm:spPr>
        <a:solidFill>
          <a:srgbClr val="FFC000"/>
        </a:solidFill>
      </dgm:spPr>
      <dgm:t>
        <a:bodyPr/>
        <a:lstStyle/>
        <a:p>
          <a:r>
            <a:rPr lang="es-CL" dirty="0"/>
            <a:t>CONTEXTO</a:t>
          </a:r>
          <a:endParaRPr lang="es-ES" dirty="0"/>
        </a:p>
      </dgm:t>
    </dgm:pt>
    <dgm:pt modelId="{1A65B672-F80D-412E-B5B7-E9596BF51475}" type="parTrans" cxnId="{680BE063-D33E-4A05-9915-3A0030D58407}">
      <dgm:prSet/>
      <dgm:spPr/>
      <dgm:t>
        <a:bodyPr/>
        <a:lstStyle/>
        <a:p>
          <a:endParaRPr lang="es-ES"/>
        </a:p>
      </dgm:t>
    </dgm:pt>
    <dgm:pt modelId="{9FBD66D8-7E37-4195-9A30-6603114BD5A2}" type="sibTrans" cxnId="{680BE063-D33E-4A05-9915-3A0030D58407}">
      <dgm:prSet/>
      <dgm:spPr>
        <a:solidFill>
          <a:srgbClr val="FFC000"/>
        </a:solidFill>
      </dgm:spPr>
      <dgm:t>
        <a:bodyPr/>
        <a:lstStyle/>
        <a:p>
          <a:endParaRPr lang="es-ES"/>
        </a:p>
      </dgm:t>
    </dgm:pt>
    <dgm:pt modelId="{9CD81A65-BBB3-4F2B-AF68-3EE20B95C199}">
      <dgm:prSet phldrT="[Texto]"/>
      <dgm:spPr>
        <a:solidFill>
          <a:srgbClr val="92D050"/>
        </a:solidFill>
      </dgm:spPr>
      <dgm:t>
        <a:bodyPr/>
        <a:lstStyle/>
        <a:p>
          <a:r>
            <a:rPr lang="es-CL" dirty="0"/>
            <a:t>INFORMACION</a:t>
          </a:r>
          <a:endParaRPr lang="es-ES" dirty="0"/>
        </a:p>
      </dgm:t>
    </dgm:pt>
    <dgm:pt modelId="{C161C90A-E531-4C55-801D-97965B6198DB}" type="parTrans" cxnId="{70F1591B-E584-4763-BF45-336FCCB64BAD}">
      <dgm:prSet/>
      <dgm:spPr/>
      <dgm:t>
        <a:bodyPr/>
        <a:lstStyle/>
        <a:p>
          <a:endParaRPr lang="es-ES"/>
        </a:p>
      </dgm:t>
    </dgm:pt>
    <dgm:pt modelId="{586E4AFD-1B95-4451-9C11-844ECB6E48A0}" type="sibTrans" cxnId="{70F1591B-E584-4763-BF45-336FCCB64BAD}">
      <dgm:prSet/>
      <dgm:spPr>
        <a:solidFill>
          <a:srgbClr val="92D050"/>
        </a:solidFill>
      </dgm:spPr>
      <dgm:t>
        <a:bodyPr/>
        <a:lstStyle/>
        <a:p>
          <a:endParaRPr lang="es-ES"/>
        </a:p>
      </dgm:t>
    </dgm:pt>
    <dgm:pt modelId="{64E87550-80C6-4947-BC59-263A9618BA6E}">
      <dgm:prSet phldrT="[Texto]"/>
      <dgm:spPr>
        <a:solidFill>
          <a:srgbClr val="00B0F0"/>
        </a:solidFill>
      </dgm:spPr>
      <dgm:t>
        <a:bodyPr/>
        <a:lstStyle/>
        <a:p>
          <a:r>
            <a:rPr lang="es-CL" dirty="0"/>
            <a:t>RELACION </a:t>
          </a:r>
          <a:endParaRPr lang="es-ES" dirty="0"/>
        </a:p>
      </dgm:t>
    </dgm:pt>
    <dgm:pt modelId="{2BE3EEE7-E9C5-4CA0-B7C3-00FCCA95C5D5}" type="parTrans" cxnId="{1B9470F1-580F-4EF5-AEFC-3FBD61990638}">
      <dgm:prSet/>
      <dgm:spPr/>
      <dgm:t>
        <a:bodyPr/>
        <a:lstStyle/>
        <a:p>
          <a:endParaRPr lang="es-ES"/>
        </a:p>
      </dgm:t>
    </dgm:pt>
    <dgm:pt modelId="{3BD6F684-63D5-47AD-AED4-4A4D896031C5}" type="sibTrans" cxnId="{1B9470F1-580F-4EF5-AEFC-3FBD61990638}">
      <dgm:prSet/>
      <dgm:spPr>
        <a:solidFill>
          <a:srgbClr val="00B0F0"/>
        </a:solidFill>
      </dgm:spPr>
      <dgm:t>
        <a:bodyPr/>
        <a:lstStyle/>
        <a:p>
          <a:endParaRPr lang="es-ES"/>
        </a:p>
      </dgm:t>
    </dgm:pt>
    <dgm:pt modelId="{D5038B57-597E-42C6-9469-B045F4601AB1}">
      <dgm:prSet phldrT="[Texto]"/>
      <dgm:spPr>
        <a:solidFill>
          <a:schemeClr val="accent1"/>
        </a:solidFill>
      </dgm:spPr>
      <dgm:t>
        <a:bodyPr/>
        <a:lstStyle/>
        <a:p>
          <a:r>
            <a:rPr lang="es-CL" dirty="0"/>
            <a:t>SOLUCION</a:t>
          </a:r>
          <a:endParaRPr lang="es-ES" dirty="0"/>
        </a:p>
      </dgm:t>
    </dgm:pt>
    <dgm:pt modelId="{6B0BAA09-482E-4C21-A5CE-F51F24D123E2}" type="parTrans" cxnId="{CC75CDFA-CE9C-4CD3-A5B4-FA363D74C6ED}">
      <dgm:prSet/>
      <dgm:spPr/>
      <dgm:t>
        <a:bodyPr/>
        <a:lstStyle/>
        <a:p>
          <a:endParaRPr lang="es-ES"/>
        </a:p>
      </dgm:t>
    </dgm:pt>
    <dgm:pt modelId="{2714F1FE-3516-4C29-87C8-C190D3BEE975}" type="sibTrans" cxnId="{CC75CDFA-CE9C-4CD3-A5B4-FA363D74C6ED}">
      <dgm:prSet/>
      <dgm:spPr>
        <a:solidFill>
          <a:schemeClr val="accent1"/>
        </a:solidFill>
      </dgm:spPr>
      <dgm:t>
        <a:bodyPr/>
        <a:lstStyle/>
        <a:p>
          <a:endParaRPr lang="es-ES"/>
        </a:p>
      </dgm:t>
    </dgm:pt>
    <dgm:pt modelId="{86C7A820-8C3A-4675-AA9C-BAD724CEFF48}" type="pres">
      <dgm:prSet presAssocID="{3D982908-B05E-4012-8808-20A94F591534}" presName="cycle" presStyleCnt="0">
        <dgm:presLayoutVars>
          <dgm:dir/>
          <dgm:resizeHandles val="exact"/>
        </dgm:presLayoutVars>
      </dgm:prSet>
      <dgm:spPr/>
    </dgm:pt>
    <dgm:pt modelId="{50DF3D55-8CF0-418B-82E5-98CBD378DCAE}" type="pres">
      <dgm:prSet presAssocID="{E573EBB6-1B99-4871-9034-839FAF4C97A9}" presName="node" presStyleLbl="node1" presStyleIdx="0" presStyleCnt="5">
        <dgm:presLayoutVars>
          <dgm:bulletEnabled val="1"/>
        </dgm:presLayoutVars>
      </dgm:prSet>
      <dgm:spPr/>
    </dgm:pt>
    <dgm:pt modelId="{4A1E27B5-532A-4143-9B0E-200C9B698225}" type="pres">
      <dgm:prSet presAssocID="{2BF3A6D1-F303-4D6F-968E-300181333772}" presName="sibTrans" presStyleLbl="sibTrans2D1" presStyleIdx="0" presStyleCnt="5"/>
      <dgm:spPr/>
    </dgm:pt>
    <dgm:pt modelId="{FFC48155-B883-4CFC-80F7-01E2AAAB0B52}" type="pres">
      <dgm:prSet presAssocID="{2BF3A6D1-F303-4D6F-968E-300181333772}" presName="connectorText" presStyleLbl="sibTrans2D1" presStyleIdx="0" presStyleCnt="5"/>
      <dgm:spPr/>
    </dgm:pt>
    <dgm:pt modelId="{4402781A-8D96-4386-B213-5A7ADA5E9C6D}" type="pres">
      <dgm:prSet presAssocID="{2A4A7F18-BEFA-47C9-BE10-C8638539A3A7}" presName="node" presStyleLbl="node1" presStyleIdx="1" presStyleCnt="5">
        <dgm:presLayoutVars>
          <dgm:bulletEnabled val="1"/>
        </dgm:presLayoutVars>
      </dgm:prSet>
      <dgm:spPr/>
    </dgm:pt>
    <dgm:pt modelId="{F681A679-D539-4743-AC7C-B246BC8F6797}" type="pres">
      <dgm:prSet presAssocID="{9FBD66D8-7E37-4195-9A30-6603114BD5A2}" presName="sibTrans" presStyleLbl="sibTrans2D1" presStyleIdx="1" presStyleCnt="5"/>
      <dgm:spPr/>
    </dgm:pt>
    <dgm:pt modelId="{BC55E3B6-8CC1-4B28-9022-11C323F6F071}" type="pres">
      <dgm:prSet presAssocID="{9FBD66D8-7E37-4195-9A30-6603114BD5A2}" presName="connectorText" presStyleLbl="sibTrans2D1" presStyleIdx="1" presStyleCnt="5"/>
      <dgm:spPr/>
    </dgm:pt>
    <dgm:pt modelId="{7E153CB1-6BB3-4C86-A0FC-0B5213175A4E}" type="pres">
      <dgm:prSet presAssocID="{9CD81A65-BBB3-4F2B-AF68-3EE20B95C199}" presName="node" presStyleLbl="node1" presStyleIdx="2" presStyleCnt="5">
        <dgm:presLayoutVars>
          <dgm:bulletEnabled val="1"/>
        </dgm:presLayoutVars>
      </dgm:prSet>
      <dgm:spPr/>
    </dgm:pt>
    <dgm:pt modelId="{9D3EB6B3-2AC5-4D24-903D-3A6B47A26614}" type="pres">
      <dgm:prSet presAssocID="{586E4AFD-1B95-4451-9C11-844ECB6E48A0}" presName="sibTrans" presStyleLbl="sibTrans2D1" presStyleIdx="2" presStyleCnt="5"/>
      <dgm:spPr/>
    </dgm:pt>
    <dgm:pt modelId="{0DC0FBBD-BE03-401C-9C57-29681C3EC5C6}" type="pres">
      <dgm:prSet presAssocID="{586E4AFD-1B95-4451-9C11-844ECB6E48A0}" presName="connectorText" presStyleLbl="sibTrans2D1" presStyleIdx="2" presStyleCnt="5"/>
      <dgm:spPr/>
    </dgm:pt>
    <dgm:pt modelId="{9BCAB7EA-CEDC-453C-B614-937E37D3F524}" type="pres">
      <dgm:prSet presAssocID="{64E87550-80C6-4947-BC59-263A9618BA6E}" presName="node" presStyleLbl="node1" presStyleIdx="3" presStyleCnt="5">
        <dgm:presLayoutVars>
          <dgm:bulletEnabled val="1"/>
        </dgm:presLayoutVars>
      </dgm:prSet>
      <dgm:spPr/>
    </dgm:pt>
    <dgm:pt modelId="{C398E8D4-3671-40D3-B65F-305E60D515FB}" type="pres">
      <dgm:prSet presAssocID="{3BD6F684-63D5-47AD-AED4-4A4D896031C5}" presName="sibTrans" presStyleLbl="sibTrans2D1" presStyleIdx="3" presStyleCnt="5"/>
      <dgm:spPr/>
    </dgm:pt>
    <dgm:pt modelId="{FA0AF1C1-B998-49B2-8880-702F1B97A6C3}" type="pres">
      <dgm:prSet presAssocID="{3BD6F684-63D5-47AD-AED4-4A4D896031C5}" presName="connectorText" presStyleLbl="sibTrans2D1" presStyleIdx="3" presStyleCnt="5"/>
      <dgm:spPr/>
    </dgm:pt>
    <dgm:pt modelId="{0063D220-34BA-4B18-864A-85D35C5334DF}" type="pres">
      <dgm:prSet presAssocID="{D5038B57-597E-42C6-9469-B045F4601AB1}" presName="node" presStyleLbl="node1" presStyleIdx="4" presStyleCnt="5">
        <dgm:presLayoutVars>
          <dgm:bulletEnabled val="1"/>
        </dgm:presLayoutVars>
      </dgm:prSet>
      <dgm:spPr/>
    </dgm:pt>
    <dgm:pt modelId="{9C47F53F-F0FE-452D-96D8-C2589B1ECC76}" type="pres">
      <dgm:prSet presAssocID="{2714F1FE-3516-4C29-87C8-C190D3BEE975}" presName="sibTrans" presStyleLbl="sibTrans2D1" presStyleIdx="4" presStyleCnt="5"/>
      <dgm:spPr/>
    </dgm:pt>
    <dgm:pt modelId="{91D6E60B-5A01-4D35-8946-9375259172C3}" type="pres">
      <dgm:prSet presAssocID="{2714F1FE-3516-4C29-87C8-C190D3BEE975}" presName="connectorText" presStyleLbl="sibTrans2D1" presStyleIdx="4" presStyleCnt="5"/>
      <dgm:spPr/>
    </dgm:pt>
  </dgm:ptLst>
  <dgm:cxnLst>
    <dgm:cxn modelId="{E755D100-FC0F-4792-945C-53D51E2A1BB0}" srcId="{3D982908-B05E-4012-8808-20A94F591534}" destId="{E573EBB6-1B99-4871-9034-839FAF4C97A9}" srcOrd="0" destOrd="0" parTransId="{2ABFC0F9-9121-4125-A2BC-1F73B81B91E9}" sibTransId="{2BF3A6D1-F303-4D6F-968E-300181333772}"/>
    <dgm:cxn modelId="{B0A43A1B-8CAD-4463-B402-90E526D7DB59}" type="presOf" srcId="{E573EBB6-1B99-4871-9034-839FAF4C97A9}" destId="{50DF3D55-8CF0-418B-82E5-98CBD378DCAE}" srcOrd="0" destOrd="0" presId="urn:microsoft.com/office/officeart/2005/8/layout/cycle2"/>
    <dgm:cxn modelId="{70F1591B-E584-4763-BF45-336FCCB64BAD}" srcId="{3D982908-B05E-4012-8808-20A94F591534}" destId="{9CD81A65-BBB3-4F2B-AF68-3EE20B95C199}" srcOrd="2" destOrd="0" parTransId="{C161C90A-E531-4C55-801D-97965B6198DB}" sibTransId="{586E4AFD-1B95-4451-9C11-844ECB6E48A0}"/>
    <dgm:cxn modelId="{A49D8422-10ED-40B0-9DEC-D73E504E8914}" type="presOf" srcId="{9CD81A65-BBB3-4F2B-AF68-3EE20B95C199}" destId="{7E153CB1-6BB3-4C86-A0FC-0B5213175A4E}" srcOrd="0" destOrd="0" presId="urn:microsoft.com/office/officeart/2005/8/layout/cycle2"/>
    <dgm:cxn modelId="{84B3762C-7A40-44D4-871D-6BEED3A9B3C4}" type="presOf" srcId="{586E4AFD-1B95-4451-9C11-844ECB6E48A0}" destId="{0DC0FBBD-BE03-401C-9C57-29681C3EC5C6}" srcOrd="1" destOrd="0" presId="urn:microsoft.com/office/officeart/2005/8/layout/cycle2"/>
    <dgm:cxn modelId="{680BE063-D33E-4A05-9915-3A0030D58407}" srcId="{3D982908-B05E-4012-8808-20A94F591534}" destId="{2A4A7F18-BEFA-47C9-BE10-C8638539A3A7}" srcOrd="1" destOrd="0" parTransId="{1A65B672-F80D-412E-B5B7-E9596BF51475}" sibTransId="{9FBD66D8-7E37-4195-9A30-6603114BD5A2}"/>
    <dgm:cxn modelId="{204C7345-8B4C-45E7-A635-76DF9739480E}" type="presOf" srcId="{2714F1FE-3516-4C29-87C8-C190D3BEE975}" destId="{9C47F53F-F0FE-452D-96D8-C2589B1ECC76}" srcOrd="0" destOrd="0" presId="urn:microsoft.com/office/officeart/2005/8/layout/cycle2"/>
    <dgm:cxn modelId="{4FE6066A-CD7A-4273-83D5-63F1E96F01BB}" type="presOf" srcId="{586E4AFD-1B95-4451-9C11-844ECB6E48A0}" destId="{9D3EB6B3-2AC5-4D24-903D-3A6B47A26614}" srcOrd="0" destOrd="0" presId="urn:microsoft.com/office/officeart/2005/8/layout/cycle2"/>
    <dgm:cxn modelId="{5E2AD874-C234-41A7-866A-190901504B48}" type="presOf" srcId="{D5038B57-597E-42C6-9469-B045F4601AB1}" destId="{0063D220-34BA-4B18-864A-85D35C5334DF}" srcOrd="0" destOrd="0" presId="urn:microsoft.com/office/officeart/2005/8/layout/cycle2"/>
    <dgm:cxn modelId="{4DA7BE96-F107-4368-AF55-E124584F7ACA}" type="presOf" srcId="{2BF3A6D1-F303-4D6F-968E-300181333772}" destId="{4A1E27B5-532A-4143-9B0E-200C9B698225}" srcOrd="0" destOrd="0" presId="urn:microsoft.com/office/officeart/2005/8/layout/cycle2"/>
    <dgm:cxn modelId="{21EEDF9D-FA25-400D-8471-21B4FBF98072}" type="presOf" srcId="{9FBD66D8-7E37-4195-9A30-6603114BD5A2}" destId="{F681A679-D539-4743-AC7C-B246BC8F6797}" srcOrd="0" destOrd="0" presId="urn:microsoft.com/office/officeart/2005/8/layout/cycle2"/>
    <dgm:cxn modelId="{1D975CA7-8E38-41DD-8E59-FEE0EB6D2228}" type="presOf" srcId="{3BD6F684-63D5-47AD-AED4-4A4D896031C5}" destId="{C398E8D4-3671-40D3-B65F-305E60D515FB}" srcOrd="0" destOrd="0" presId="urn:microsoft.com/office/officeart/2005/8/layout/cycle2"/>
    <dgm:cxn modelId="{A01200C3-1461-451D-96EC-34FECF3C04F6}" type="presOf" srcId="{2A4A7F18-BEFA-47C9-BE10-C8638539A3A7}" destId="{4402781A-8D96-4386-B213-5A7ADA5E9C6D}" srcOrd="0" destOrd="0" presId="urn:microsoft.com/office/officeart/2005/8/layout/cycle2"/>
    <dgm:cxn modelId="{2F87B7C5-0D2A-4CCA-A4FC-20BFAB138D44}" type="presOf" srcId="{64E87550-80C6-4947-BC59-263A9618BA6E}" destId="{9BCAB7EA-CEDC-453C-B614-937E37D3F524}" srcOrd="0" destOrd="0" presId="urn:microsoft.com/office/officeart/2005/8/layout/cycle2"/>
    <dgm:cxn modelId="{A27977D3-626E-4362-8BEF-390B69C28E7E}" type="presOf" srcId="{2714F1FE-3516-4C29-87C8-C190D3BEE975}" destId="{91D6E60B-5A01-4D35-8946-9375259172C3}" srcOrd="1" destOrd="0" presId="urn:microsoft.com/office/officeart/2005/8/layout/cycle2"/>
    <dgm:cxn modelId="{D3B3D9D3-4C40-4955-97C7-6E4C93A85379}" type="presOf" srcId="{2BF3A6D1-F303-4D6F-968E-300181333772}" destId="{FFC48155-B883-4CFC-80F7-01E2AAAB0B52}" srcOrd="1" destOrd="0" presId="urn:microsoft.com/office/officeart/2005/8/layout/cycle2"/>
    <dgm:cxn modelId="{3AA245D8-1EB0-40CD-B6DC-2A174136A442}" type="presOf" srcId="{3D982908-B05E-4012-8808-20A94F591534}" destId="{86C7A820-8C3A-4675-AA9C-BAD724CEFF48}" srcOrd="0" destOrd="0" presId="urn:microsoft.com/office/officeart/2005/8/layout/cycle2"/>
    <dgm:cxn modelId="{0B1DE3D8-2FE5-4024-9E36-CAFF38819914}" type="presOf" srcId="{3BD6F684-63D5-47AD-AED4-4A4D896031C5}" destId="{FA0AF1C1-B998-49B2-8880-702F1B97A6C3}" srcOrd="1" destOrd="0" presId="urn:microsoft.com/office/officeart/2005/8/layout/cycle2"/>
    <dgm:cxn modelId="{FE1003EB-E8F6-47B9-8231-C0B34F851709}" type="presOf" srcId="{9FBD66D8-7E37-4195-9A30-6603114BD5A2}" destId="{BC55E3B6-8CC1-4B28-9022-11C323F6F071}" srcOrd="1" destOrd="0" presId="urn:microsoft.com/office/officeart/2005/8/layout/cycle2"/>
    <dgm:cxn modelId="{1B9470F1-580F-4EF5-AEFC-3FBD61990638}" srcId="{3D982908-B05E-4012-8808-20A94F591534}" destId="{64E87550-80C6-4947-BC59-263A9618BA6E}" srcOrd="3" destOrd="0" parTransId="{2BE3EEE7-E9C5-4CA0-B7C3-00FCCA95C5D5}" sibTransId="{3BD6F684-63D5-47AD-AED4-4A4D896031C5}"/>
    <dgm:cxn modelId="{CC75CDFA-CE9C-4CD3-A5B4-FA363D74C6ED}" srcId="{3D982908-B05E-4012-8808-20A94F591534}" destId="{D5038B57-597E-42C6-9469-B045F4601AB1}" srcOrd="4" destOrd="0" parTransId="{6B0BAA09-482E-4C21-A5CE-F51F24D123E2}" sibTransId="{2714F1FE-3516-4C29-87C8-C190D3BEE975}"/>
    <dgm:cxn modelId="{22448CBB-782D-46AF-874B-19A05A98D165}" type="presParOf" srcId="{86C7A820-8C3A-4675-AA9C-BAD724CEFF48}" destId="{50DF3D55-8CF0-418B-82E5-98CBD378DCAE}" srcOrd="0" destOrd="0" presId="urn:microsoft.com/office/officeart/2005/8/layout/cycle2"/>
    <dgm:cxn modelId="{4EADF450-4ABF-45E8-BCAE-D47CC348D91B}" type="presParOf" srcId="{86C7A820-8C3A-4675-AA9C-BAD724CEFF48}" destId="{4A1E27B5-532A-4143-9B0E-200C9B698225}" srcOrd="1" destOrd="0" presId="urn:microsoft.com/office/officeart/2005/8/layout/cycle2"/>
    <dgm:cxn modelId="{E9B449BC-3234-464E-ADF8-67B7547F1B76}" type="presParOf" srcId="{4A1E27B5-532A-4143-9B0E-200C9B698225}" destId="{FFC48155-B883-4CFC-80F7-01E2AAAB0B52}" srcOrd="0" destOrd="0" presId="urn:microsoft.com/office/officeart/2005/8/layout/cycle2"/>
    <dgm:cxn modelId="{FED1E876-146A-4899-8E58-62537E97E046}" type="presParOf" srcId="{86C7A820-8C3A-4675-AA9C-BAD724CEFF48}" destId="{4402781A-8D96-4386-B213-5A7ADA5E9C6D}" srcOrd="2" destOrd="0" presId="urn:microsoft.com/office/officeart/2005/8/layout/cycle2"/>
    <dgm:cxn modelId="{D00B3899-1B21-4968-9484-8D607D3945F9}" type="presParOf" srcId="{86C7A820-8C3A-4675-AA9C-BAD724CEFF48}" destId="{F681A679-D539-4743-AC7C-B246BC8F6797}" srcOrd="3" destOrd="0" presId="urn:microsoft.com/office/officeart/2005/8/layout/cycle2"/>
    <dgm:cxn modelId="{AC82B0CA-ADF1-4935-AA02-0D09219C3B56}" type="presParOf" srcId="{F681A679-D539-4743-AC7C-B246BC8F6797}" destId="{BC55E3B6-8CC1-4B28-9022-11C323F6F071}" srcOrd="0" destOrd="0" presId="urn:microsoft.com/office/officeart/2005/8/layout/cycle2"/>
    <dgm:cxn modelId="{F0F6D9A4-D801-40CE-A04E-186F74D54C30}" type="presParOf" srcId="{86C7A820-8C3A-4675-AA9C-BAD724CEFF48}" destId="{7E153CB1-6BB3-4C86-A0FC-0B5213175A4E}" srcOrd="4" destOrd="0" presId="urn:microsoft.com/office/officeart/2005/8/layout/cycle2"/>
    <dgm:cxn modelId="{9A446CE4-2DCC-4000-83E6-EA2268643303}" type="presParOf" srcId="{86C7A820-8C3A-4675-AA9C-BAD724CEFF48}" destId="{9D3EB6B3-2AC5-4D24-903D-3A6B47A26614}" srcOrd="5" destOrd="0" presId="urn:microsoft.com/office/officeart/2005/8/layout/cycle2"/>
    <dgm:cxn modelId="{A8CB7465-EBDA-4A34-B70C-B56FE8516F0F}" type="presParOf" srcId="{9D3EB6B3-2AC5-4D24-903D-3A6B47A26614}" destId="{0DC0FBBD-BE03-401C-9C57-29681C3EC5C6}" srcOrd="0" destOrd="0" presId="urn:microsoft.com/office/officeart/2005/8/layout/cycle2"/>
    <dgm:cxn modelId="{C7EB47EC-9F3F-4FA2-94DD-78CB77F3F1AF}" type="presParOf" srcId="{86C7A820-8C3A-4675-AA9C-BAD724CEFF48}" destId="{9BCAB7EA-CEDC-453C-B614-937E37D3F524}" srcOrd="6" destOrd="0" presId="urn:microsoft.com/office/officeart/2005/8/layout/cycle2"/>
    <dgm:cxn modelId="{B0971901-C9A5-4A74-A9D1-7694B8682E06}" type="presParOf" srcId="{86C7A820-8C3A-4675-AA9C-BAD724CEFF48}" destId="{C398E8D4-3671-40D3-B65F-305E60D515FB}" srcOrd="7" destOrd="0" presId="urn:microsoft.com/office/officeart/2005/8/layout/cycle2"/>
    <dgm:cxn modelId="{A09AE952-9CBA-45A8-9CE5-B611C38838BA}" type="presParOf" srcId="{C398E8D4-3671-40D3-B65F-305E60D515FB}" destId="{FA0AF1C1-B998-49B2-8880-702F1B97A6C3}" srcOrd="0" destOrd="0" presId="urn:microsoft.com/office/officeart/2005/8/layout/cycle2"/>
    <dgm:cxn modelId="{833C4261-83BC-4DF7-BDE5-E30482EAFBE6}" type="presParOf" srcId="{86C7A820-8C3A-4675-AA9C-BAD724CEFF48}" destId="{0063D220-34BA-4B18-864A-85D35C5334DF}" srcOrd="8" destOrd="0" presId="urn:microsoft.com/office/officeart/2005/8/layout/cycle2"/>
    <dgm:cxn modelId="{D876DC90-2861-4A97-919A-D7D99E40FBD7}" type="presParOf" srcId="{86C7A820-8C3A-4675-AA9C-BAD724CEFF48}" destId="{9C47F53F-F0FE-452D-96D8-C2589B1ECC76}" srcOrd="9" destOrd="0" presId="urn:microsoft.com/office/officeart/2005/8/layout/cycle2"/>
    <dgm:cxn modelId="{F85A4717-94A3-4452-BB0A-915581E8CB78}" type="presParOf" srcId="{9C47F53F-F0FE-452D-96D8-C2589B1ECC76}" destId="{91D6E60B-5A01-4D35-8946-9375259172C3}"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1DC0E-611E-4E60-A660-94B4702C5BEA}">
      <dsp:nvSpPr>
        <dsp:cNvPr id="0" name=""/>
        <dsp:cNvSpPr/>
      </dsp:nvSpPr>
      <dsp:spPr>
        <a:xfrm rot="16200000">
          <a:off x="290920" y="-267158"/>
          <a:ext cx="1521279" cy="210312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s-CL" sz="1900" kern="1200" dirty="0"/>
            <a:t>¿QUE SE PIDE?</a:t>
          </a:r>
          <a:endParaRPr lang="es-ES" sz="1900" kern="1200" dirty="0"/>
        </a:p>
      </dsp:txBody>
      <dsp:txXfrm rot="5400000">
        <a:off x="0" y="23763"/>
        <a:ext cx="2103120" cy="1140959"/>
      </dsp:txXfrm>
    </dsp:sp>
    <dsp:sp modelId="{265E5410-79A8-4C05-A612-F60324BAC9EA}">
      <dsp:nvSpPr>
        <dsp:cNvPr id="0" name=""/>
        <dsp:cNvSpPr/>
      </dsp:nvSpPr>
      <dsp:spPr>
        <a:xfrm>
          <a:off x="2103120" y="23762"/>
          <a:ext cx="2103120" cy="1521279"/>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s-CL" sz="1900" kern="1200" dirty="0"/>
            <a:t>DATOS</a:t>
          </a:r>
          <a:endParaRPr lang="es-ES" sz="1900" kern="1200" dirty="0"/>
        </a:p>
      </dsp:txBody>
      <dsp:txXfrm>
        <a:off x="2103120" y="23762"/>
        <a:ext cx="2103120" cy="1140959"/>
      </dsp:txXfrm>
    </dsp:sp>
    <dsp:sp modelId="{55B9E776-FA97-48BC-B168-E1B34ACB36D6}">
      <dsp:nvSpPr>
        <dsp:cNvPr id="0" name=""/>
        <dsp:cNvSpPr/>
      </dsp:nvSpPr>
      <dsp:spPr>
        <a:xfrm rot="10800000">
          <a:off x="0" y="1521279"/>
          <a:ext cx="2103120" cy="1521279"/>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s-CL" sz="1900" kern="1200" dirty="0"/>
            <a:t>¿EXISTE RELACION ENTRE DATOS Y LO QUE SE PIDE?</a:t>
          </a:r>
          <a:endParaRPr lang="es-ES" sz="1900" kern="1200" dirty="0"/>
        </a:p>
      </dsp:txBody>
      <dsp:txXfrm rot="10800000">
        <a:off x="0" y="1901598"/>
        <a:ext cx="2103120" cy="1140959"/>
      </dsp:txXfrm>
    </dsp:sp>
    <dsp:sp modelId="{65DEB3CF-1CFA-4881-BC45-2349DD0888FC}">
      <dsp:nvSpPr>
        <dsp:cNvPr id="0" name=""/>
        <dsp:cNvSpPr/>
      </dsp:nvSpPr>
      <dsp:spPr>
        <a:xfrm rot="5400000">
          <a:off x="2394040" y="1230358"/>
          <a:ext cx="1521279" cy="210312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s-CL" sz="1900" kern="1200" dirty="0"/>
            <a:t>RESOLUCION</a:t>
          </a:r>
          <a:endParaRPr lang="es-ES" sz="1900" kern="1200" dirty="0"/>
        </a:p>
      </dsp:txBody>
      <dsp:txXfrm rot="-5400000">
        <a:off x="2103120" y="1901598"/>
        <a:ext cx="2103120" cy="1140959"/>
      </dsp:txXfrm>
    </dsp:sp>
    <dsp:sp modelId="{9D06629E-FEBD-455B-9D54-4FEE87610C6E}">
      <dsp:nvSpPr>
        <dsp:cNvPr id="0" name=""/>
        <dsp:cNvSpPr/>
      </dsp:nvSpPr>
      <dsp:spPr>
        <a:xfrm>
          <a:off x="1472184" y="1140959"/>
          <a:ext cx="1261872" cy="760639"/>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s-CL" sz="1900" kern="1200" dirty="0"/>
            <a:t>METODO</a:t>
          </a:r>
          <a:endParaRPr lang="es-ES" sz="1900" kern="1200" dirty="0"/>
        </a:p>
      </dsp:txBody>
      <dsp:txXfrm>
        <a:off x="1509315" y="1178090"/>
        <a:ext cx="1187610" cy="6863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DF3D55-8CF0-418B-82E5-98CBD378DCAE}">
      <dsp:nvSpPr>
        <dsp:cNvPr id="0" name=""/>
        <dsp:cNvSpPr/>
      </dsp:nvSpPr>
      <dsp:spPr>
        <a:xfrm>
          <a:off x="2446799" y="1400"/>
          <a:ext cx="1234246" cy="1234246"/>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s-CL" sz="1000" b="1" kern="1200" dirty="0"/>
            <a:t>SITUACION</a:t>
          </a:r>
          <a:endParaRPr lang="es-ES" sz="1000" b="1" kern="1200" dirty="0"/>
        </a:p>
      </dsp:txBody>
      <dsp:txXfrm>
        <a:off x="2627550" y="182151"/>
        <a:ext cx="872744" cy="872744"/>
      </dsp:txXfrm>
    </dsp:sp>
    <dsp:sp modelId="{4A1E27B5-532A-4143-9B0E-200C9B698225}">
      <dsp:nvSpPr>
        <dsp:cNvPr id="0" name=""/>
        <dsp:cNvSpPr/>
      </dsp:nvSpPr>
      <dsp:spPr>
        <a:xfrm rot="2160000">
          <a:off x="3641918" y="949194"/>
          <a:ext cx="327609" cy="41655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ES" sz="800" kern="1200"/>
        </a:p>
      </dsp:txBody>
      <dsp:txXfrm>
        <a:off x="3651303" y="1003621"/>
        <a:ext cx="229326" cy="249934"/>
      </dsp:txXfrm>
    </dsp:sp>
    <dsp:sp modelId="{4402781A-8D96-4386-B213-5A7ADA5E9C6D}">
      <dsp:nvSpPr>
        <dsp:cNvPr id="0" name=""/>
        <dsp:cNvSpPr/>
      </dsp:nvSpPr>
      <dsp:spPr>
        <a:xfrm>
          <a:off x="3945404" y="1090200"/>
          <a:ext cx="1234246" cy="1234246"/>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s-CL" sz="1000" b="1" kern="1200" dirty="0"/>
            <a:t>CONTEXTO</a:t>
          </a:r>
          <a:endParaRPr lang="es-ES" sz="1000" b="1" kern="1200" dirty="0"/>
        </a:p>
      </dsp:txBody>
      <dsp:txXfrm>
        <a:off x="4126155" y="1270951"/>
        <a:ext cx="872744" cy="872744"/>
      </dsp:txXfrm>
    </dsp:sp>
    <dsp:sp modelId="{F681A679-D539-4743-AC7C-B246BC8F6797}">
      <dsp:nvSpPr>
        <dsp:cNvPr id="0" name=""/>
        <dsp:cNvSpPr/>
      </dsp:nvSpPr>
      <dsp:spPr>
        <a:xfrm rot="6480000">
          <a:off x="4115379" y="2371084"/>
          <a:ext cx="327609" cy="416558"/>
        </a:xfrm>
        <a:prstGeom prst="rightArrow">
          <a:avLst>
            <a:gd name="adj1" fmla="val 60000"/>
            <a:gd name="adj2" fmla="val 50000"/>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ES" sz="800" kern="1200"/>
        </a:p>
      </dsp:txBody>
      <dsp:txXfrm rot="10800000">
        <a:off x="4179706" y="2407660"/>
        <a:ext cx="229326" cy="249934"/>
      </dsp:txXfrm>
    </dsp:sp>
    <dsp:sp modelId="{7E153CB1-6BB3-4C86-A0FC-0B5213175A4E}">
      <dsp:nvSpPr>
        <dsp:cNvPr id="0" name=""/>
        <dsp:cNvSpPr/>
      </dsp:nvSpPr>
      <dsp:spPr>
        <a:xfrm>
          <a:off x="3372988" y="2851916"/>
          <a:ext cx="1234246" cy="1234246"/>
        </a:xfrm>
        <a:prstGeom prst="ellipse">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s-CL" sz="1000" b="1" kern="1200" dirty="0"/>
            <a:t>INFORMACION</a:t>
          </a:r>
          <a:endParaRPr lang="es-ES" sz="1000" b="1" kern="1200" dirty="0"/>
        </a:p>
      </dsp:txBody>
      <dsp:txXfrm>
        <a:off x="3553739" y="3032667"/>
        <a:ext cx="872744" cy="872744"/>
      </dsp:txXfrm>
    </dsp:sp>
    <dsp:sp modelId="{9D3EB6B3-2AC5-4D24-903D-3A6B47A26614}">
      <dsp:nvSpPr>
        <dsp:cNvPr id="0" name=""/>
        <dsp:cNvSpPr/>
      </dsp:nvSpPr>
      <dsp:spPr>
        <a:xfrm rot="10800000">
          <a:off x="2909389" y="3260760"/>
          <a:ext cx="327609" cy="416558"/>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ES" sz="800" kern="1200"/>
        </a:p>
      </dsp:txBody>
      <dsp:txXfrm rot="10800000">
        <a:off x="3007672" y="3344072"/>
        <a:ext cx="229326" cy="249934"/>
      </dsp:txXfrm>
    </dsp:sp>
    <dsp:sp modelId="{9BCAB7EA-CEDC-453C-B614-937E37D3F524}">
      <dsp:nvSpPr>
        <dsp:cNvPr id="0" name=""/>
        <dsp:cNvSpPr/>
      </dsp:nvSpPr>
      <dsp:spPr>
        <a:xfrm>
          <a:off x="1520610" y="2851916"/>
          <a:ext cx="1234246" cy="123424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s-CL" sz="1000" b="1" kern="1200" dirty="0"/>
            <a:t>RELACION</a:t>
          </a:r>
          <a:r>
            <a:rPr lang="es-CL" sz="1000" kern="1200" dirty="0"/>
            <a:t> </a:t>
          </a:r>
          <a:endParaRPr lang="es-ES" sz="1000" kern="1200" dirty="0"/>
        </a:p>
      </dsp:txBody>
      <dsp:txXfrm>
        <a:off x="1701361" y="3032667"/>
        <a:ext cx="872744" cy="872744"/>
      </dsp:txXfrm>
    </dsp:sp>
    <dsp:sp modelId="{C398E8D4-3671-40D3-B65F-305E60D515FB}">
      <dsp:nvSpPr>
        <dsp:cNvPr id="0" name=""/>
        <dsp:cNvSpPr/>
      </dsp:nvSpPr>
      <dsp:spPr>
        <a:xfrm rot="15120000">
          <a:off x="1690586" y="2388720"/>
          <a:ext cx="327609" cy="41655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ES" sz="800" kern="1200"/>
        </a:p>
      </dsp:txBody>
      <dsp:txXfrm rot="10800000">
        <a:off x="1754913" y="2518768"/>
        <a:ext cx="229326" cy="249934"/>
      </dsp:txXfrm>
    </dsp:sp>
    <dsp:sp modelId="{0063D220-34BA-4B18-864A-85D35C5334DF}">
      <dsp:nvSpPr>
        <dsp:cNvPr id="0" name=""/>
        <dsp:cNvSpPr/>
      </dsp:nvSpPr>
      <dsp:spPr>
        <a:xfrm>
          <a:off x="948194" y="1090200"/>
          <a:ext cx="1234246" cy="1234246"/>
        </a:xfrm>
        <a:prstGeom prst="ellipse">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s-CL" sz="1000" b="1" kern="1200" dirty="0"/>
            <a:t>SOLUCION</a:t>
          </a:r>
          <a:endParaRPr lang="es-ES" sz="1000" b="1" kern="1200" dirty="0"/>
        </a:p>
      </dsp:txBody>
      <dsp:txXfrm>
        <a:off x="1128945" y="1270951"/>
        <a:ext cx="872744" cy="872744"/>
      </dsp:txXfrm>
    </dsp:sp>
    <dsp:sp modelId="{9C47F53F-F0FE-452D-96D8-C2589B1ECC76}">
      <dsp:nvSpPr>
        <dsp:cNvPr id="0" name=""/>
        <dsp:cNvSpPr/>
      </dsp:nvSpPr>
      <dsp:spPr>
        <a:xfrm rot="19440000">
          <a:off x="2143314" y="960094"/>
          <a:ext cx="327609" cy="416558"/>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s-ES" sz="800" kern="1200"/>
        </a:p>
      </dsp:txBody>
      <dsp:txXfrm>
        <a:off x="2152699" y="1072291"/>
        <a:ext cx="229326" cy="2499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DF3D55-8CF0-418B-82E5-98CBD378DCAE}">
      <dsp:nvSpPr>
        <dsp:cNvPr id="0" name=""/>
        <dsp:cNvSpPr/>
      </dsp:nvSpPr>
      <dsp:spPr>
        <a:xfrm>
          <a:off x="2631703" y="1805"/>
          <a:ext cx="1380326" cy="1380326"/>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s-CL" sz="1200" kern="1200" dirty="0"/>
            <a:t>SITUACION</a:t>
          </a:r>
          <a:endParaRPr lang="es-ES" sz="1200" kern="1200" dirty="0"/>
        </a:p>
      </dsp:txBody>
      <dsp:txXfrm>
        <a:off x="2833847" y="203949"/>
        <a:ext cx="976038" cy="976038"/>
      </dsp:txXfrm>
    </dsp:sp>
    <dsp:sp modelId="{4A1E27B5-532A-4143-9B0E-200C9B698225}">
      <dsp:nvSpPr>
        <dsp:cNvPr id="0" name=""/>
        <dsp:cNvSpPr/>
      </dsp:nvSpPr>
      <dsp:spPr>
        <a:xfrm rot="2160000">
          <a:off x="3968289" y="1061814"/>
          <a:ext cx="366454" cy="465860"/>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s-ES" sz="1000" kern="1200"/>
        </a:p>
      </dsp:txBody>
      <dsp:txXfrm>
        <a:off x="3978787" y="1122677"/>
        <a:ext cx="256518" cy="279516"/>
      </dsp:txXfrm>
    </dsp:sp>
    <dsp:sp modelId="{4402781A-8D96-4386-B213-5A7ADA5E9C6D}">
      <dsp:nvSpPr>
        <dsp:cNvPr id="0" name=""/>
        <dsp:cNvSpPr/>
      </dsp:nvSpPr>
      <dsp:spPr>
        <a:xfrm>
          <a:off x="4307784" y="1219549"/>
          <a:ext cx="1380326" cy="1380326"/>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s-CL" sz="1200" kern="1200" dirty="0"/>
            <a:t>CONTEXTO</a:t>
          </a:r>
          <a:endParaRPr lang="es-ES" sz="1200" kern="1200" dirty="0"/>
        </a:p>
      </dsp:txBody>
      <dsp:txXfrm>
        <a:off x="4509928" y="1421693"/>
        <a:ext cx="976038" cy="976038"/>
      </dsp:txXfrm>
    </dsp:sp>
    <dsp:sp modelId="{F681A679-D539-4743-AC7C-B246BC8F6797}">
      <dsp:nvSpPr>
        <dsp:cNvPr id="0" name=""/>
        <dsp:cNvSpPr/>
      </dsp:nvSpPr>
      <dsp:spPr>
        <a:xfrm rot="6480000">
          <a:off x="4497822" y="2652094"/>
          <a:ext cx="366454" cy="465860"/>
        </a:xfrm>
        <a:prstGeom prst="rightArrow">
          <a:avLst>
            <a:gd name="adj1" fmla="val 60000"/>
            <a:gd name="adj2" fmla="val 50000"/>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s-ES" sz="1000" kern="1200"/>
        </a:p>
      </dsp:txBody>
      <dsp:txXfrm rot="10800000">
        <a:off x="4569776" y="2692988"/>
        <a:ext cx="256518" cy="279516"/>
      </dsp:txXfrm>
    </dsp:sp>
    <dsp:sp modelId="{7E153CB1-6BB3-4C86-A0FC-0B5213175A4E}">
      <dsp:nvSpPr>
        <dsp:cNvPr id="0" name=""/>
        <dsp:cNvSpPr/>
      </dsp:nvSpPr>
      <dsp:spPr>
        <a:xfrm>
          <a:off x="3667578" y="3189900"/>
          <a:ext cx="1380326" cy="1380326"/>
        </a:xfrm>
        <a:prstGeom prst="ellipse">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s-CL" sz="1200" kern="1200" dirty="0"/>
            <a:t>INFORMACION</a:t>
          </a:r>
          <a:endParaRPr lang="es-ES" sz="1200" kern="1200" dirty="0"/>
        </a:p>
      </dsp:txBody>
      <dsp:txXfrm>
        <a:off x="3869722" y="3392044"/>
        <a:ext cx="976038" cy="976038"/>
      </dsp:txXfrm>
    </dsp:sp>
    <dsp:sp modelId="{9D3EB6B3-2AC5-4D24-903D-3A6B47A26614}">
      <dsp:nvSpPr>
        <dsp:cNvPr id="0" name=""/>
        <dsp:cNvSpPr/>
      </dsp:nvSpPr>
      <dsp:spPr>
        <a:xfrm rot="10800000">
          <a:off x="3149011" y="3647133"/>
          <a:ext cx="366454" cy="465860"/>
        </a:xfrm>
        <a:prstGeom prst="rightArrow">
          <a:avLst>
            <a:gd name="adj1" fmla="val 60000"/>
            <a:gd name="adj2" fmla="val 50000"/>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s-ES" sz="1000" kern="1200"/>
        </a:p>
      </dsp:txBody>
      <dsp:txXfrm rot="10800000">
        <a:off x="3258947" y="3740305"/>
        <a:ext cx="256518" cy="279516"/>
      </dsp:txXfrm>
    </dsp:sp>
    <dsp:sp modelId="{9BCAB7EA-CEDC-453C-B614-937E37D3F524}">
      <dsp:nvSpPr>
        <dsp:cNvPr id="0" name=""/>
        <dsp:cNvSpPr/>
      </dsp:nvSpPr>
      <dsp:spPr>
        <a:xfrm>
          <a:off x="1595828" y="3189900"/>
          <a:ext cx="1380326" cy="1380326"/>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s-CL" sz="1200" kern="1200" dirty="0"/>
            <a:t>RELACION </a:t>
          </a:r>
          <a:endParaRPr lang="es-ES" sz="1200" kern="1200" dirty="0"/>
        </a:p>
      </dsp:txBody>
      <dsp:txXfrm>
        <a:off x="1797972" y="3392044"/>
        <a:ext cx="976038" cy="976038"/>
      </dsp:txXfrm>
    </dsp:sp>
    <dsp:sp modelId="{C398E8D4-3671-40D3-B65F-305E60D515FB}">
      <dsp:nvSpPr>
        <dsp:cNvPr id="0" name=""/>
        <dsp:cNvSpPr/>
      </dsp:nvSpPr>
      <dsp:spPr>
        <a:xfrm rot="15120000">
          <a:off x="1785867" y="2671821"/>
          <a:ext cx="366454" cy="465860"/>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s-ES" sz="1000" kern="1200"/>
        </a:p>
      </dsp:txBody>
      <dsp:txXfrm rot="10800000">
        <a:off x="1857821" y="2817271"/>
        <a:ext cx="256518" cy="279516"/>
      </dsp:txXfrm>
    </dsp:sp>
    <dsp:sp modelId="{0063D220-34BA-4B18-864A-85D35C5334DF}">
      <dsp:nvSpPr>
        <dsp:cNvPr id="0" name=""/>
        <dsp:cNvSpPr/>
      </dsp:nvSpPr>
      <dsp:spPr>
        <a:xfrm>
          <a:off x="955623" y="1219549"/>
          <a:ext cx="1380326" cy="1380326"/>
        </a:xfrm>
        <a:prstGeom prst="ellipse">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s-CL" sz="1200" kern="1200" dirty="0"/>
            <a:t>SOLUCION</a:t>
          </a:r>
          <a:endParaRPr lang="es-ES" sz="1200" kern="1200" dirty="0"/>
        </a:p>
      </dsp:txBody>
      <dsp:txXfrm>
        <a:off x="1157767" y="1421693"/>
        <a:ext cx="976038" cy="976038"/>
      </dsp:txXfrm>
    </dsp:sp>
    <dsp:sp modelId="{9C47F53F-F0FE-452D-96D8-C2589B1ECC76}">
      <dsp:nvSpPr>
        <dsp:cNvPr id="0" name=""/>
        <dsp:cNvSpPr/>
      </dsp:nvSpPr>
      <dsp:spPr>
        <a:xfrm rot="19440000">
          <a:off x="2292209" y="1074006"/>
          <a:ext cx="366454" cy="465860"/>
        </a:xfrm>
        <a:prstGeom prst="rightArrow">
          <a:avLst>
            <a:gd name="adj1" fmla="val 60000"/>
            <a:gd name="adj2" fmla="val 50000"/>
          </a:avLst>
        </a:prstGeom>
        <a:solidFill>
          <a:schemeClr val="accent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s-ES" sz="1000" kern="1200"/>
        </a:p>
      </dsp:txBody>
      <dsp:txXfrm>
        <a:off x="2302707" y="1199487"/>
        <a:ext cx="256518" cy="279516"/>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8775FD-4167-4526-BC24-E0F847E0F3F8}"/>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646034AA-FB90-42BD-B6D7-4BF4A25BB9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F283A412-CDB0-4D79-955A-063073D382F1}"/>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5" name="Marcador de pie de página 4">
            <a:extLst>
              <a:ext uri="{FF2B5EF4-FFF2-40B4-BE49-F238E27FC236}">
                <a16:creationId xmlns:a16="http://schemas.microsoft.com/office/drawing/2014/main" id="{C517D78D-CBF9-4BC5-A0CD-068ECB968F4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D8EBDBD-0A84-4EA3-B73F-0E46E40B1A64}"/>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837432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C34931-01FB-489C-8A98-C6D252053DAE}"/>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8FCFE78-DD76-40B4-AB55-846D181AF21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176FCB7-1DFA-4C33-9F50-251780C3F5A3}"/>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5" name="Marcador de pie de página 4">
            <a:extLst>
              <a:ext uri="{FF2B5EF4-FFF2-40B4-BE49-F238E27FC236}">
                <a16:creationId xmlns:a16="http://schemas.microsoft.com/office/drawing/2014/main" id="{132BA494-BE74-4699-BE44-48946C0D1ED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2BDA9ED3-B634-4664-AF9F-76D4B0C02A9D}"/>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563781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189F20-2F32-47AE-BC26-3D870B7F237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3C9EECC-9F71-4569-934A-78BD6F65A1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A30F527-7D89-46B9-B10C-27C39AF487A7}"/>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5" name="Marcador de pie de página 4">
            <a:extLst>
              <a:ext uri="{FF2B5EF4-FFF2-40B4-BE49-F238E27FC236}">
                <a16:creationId xmlns:a16="http://schemas.microsoft.com/office/drawing/2014/main" id="{96000BF2-4762-4D9C-B60E-16A1BDAF7AB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97BE4A6C-62FE-4297-B83E-C07D5200F9E5}"/>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795288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01C515-4658-4A03-9CDD-96B55E7C382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E9BFCB-A7B6-4CDC-B86E-761DD07A1FC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9645AF9B-D126-4F8F-8A49-301F9B577A5C}"/>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AE94C61D-2029-472D-AA68-714E66D985EB}"/>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6" name="Marcador de pie de página 5">
            <a:extLst>
              <a:ext uri="{FF2B5EF4-FFF2-40B4-BE49-F238E27FC236}">
                <a16:creationId xmlns:a16="http://schemas.microsoft.com/office/drawing/2014/main" id="{C6B9F537-1A01-401C-9519-316E8FD1B26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666B4F-EF14-4ED1-80EB-60E7F8CEF6E1}"/>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643599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0813BB-278E-4150-B27E-DF01F066FC3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1C5085C-3E1C-4B9E-B1B1-D2BF49A86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8E6B0E-84FA-4406-957C-5A28B432437E}"/>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31165C3-7485-41BB-8F75-291824221E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390C8BB-0848-48DE-937A-0418514EF30D}"/>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6C5A984C-E10A-401E-B447-8E50B9B96B11}"/>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8" name="Marcador de pie de página 7">
            <a:extLst>
              <a:ext uri="{FF2B5EF4-FFF2-40B4-BE49-F238E27FC236}">
                <a16:creationId xmlns:a16="http://schemas.microsoft.com/office/drawing/2014/main" id="{80222D21-07FD-4924-8356-8A8205B7FB40}"/>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9C64549F-5B51-4509-8677-219F92191E14}"/>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1176857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E12CBD-5C47-41FF-86E9-1C7C57A00DD4}"/>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BC53D0A6-3159-4E8A-A5B3-E2528B6B5A77}"/>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4" name="Marcador de pie de página 3">
            <a:extLst>
              <a:ext uri="{FF2B5EF4-FFF2-40B4-BE49-F238E27FC236}">
                <a16:creationId xmlns:a16="http://schemas.microsoft.com/office/drawing/2014/main" id="{91C99C6B-4E45-4456-A34F-7F695707775C}"/>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AD7D61C4-613E-4ED1-9963-C6CABFB4B17F}"/>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744378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BDCE4AC-128B-4FCA-A882-A2F02A941E15}"/>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3" name="Marcador de pie de página 2">
            <a:extLst>
              <a:ext uri="{FF2B5EF4-FFF2-40B4-BE49-F238E27FC236}">
                <a16:creationId xmlns:a16="http://schemas.microsoft.com/office/drawing/2014/main" id="{6B43AD59-0320-47A0-9200-09E5D7F8AC9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D007870C-F1AF-4DCF-9F4D-457878778218}"/>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43790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72F73-17CA-4B87-8079-DAB16D6E90A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83A9A66-03D5-4DCA-8298-A7DB3909C4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5BB2C74F-A195-41F8-AE88-C0F6013011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5A4F684-CCC9-4D5D-B522-5DB251ADF79B}"/>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6" name="Marcador de pie de página 5">
            <a:extLst>
              <a:ext uri="{FF2B5EF4-FFF2-40B4-BE49-F238E27FC236}">
                <a16:creationId xmlns:a16="http://schemas.microsoft.com/office/drawing/2014/main" id="{FB3026CC-21C7-45D2-AF6C-E13AF8DC719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AFBEBC2B-97CF-4B44-89F7-2C6A31597C19}"/>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996534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BD19B2-3468-489A-93FE-658CBD3FFB4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BFC7D7C3-82FE-4272-943A-150519E84E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FDC320C-8FB1-4E74-8A7C-B82D047E4D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FE05C1F-F7B5-4CF7-840F-4BF51D7C33E4}"/>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6" name="Marcador de pie de página 5">
            <a:extLst>
              <a:ext uri="{FF2B5EF4-FFF2-40B4-BE49-F238E27FC236}">
                <a16:creationId xmlns:a16="http://schemas.microsoft.com/office/drawing/2014/main" id="{D033C4AD-4834-4D81-84FB-0B7593C4511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49F67AF7-B073-499B-B4C2-50161304D4F9}"/>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021546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3696E3-83CC-46EA-88B2-7068F1A7DBC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BB3E021-9A51-41F5-8340-6D85E0025D82}"/>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35A75C4-DF43-43A2-935F-B94058DA3DEF}"/>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5" name="Marcador de pie de página 4">
            <a:extLst>
              <a:ext uri="{FF2B5EF4-FFF2-40B4-BE49-F238E27FC236}">
                <a16:creationId xmlns:a16="http://schemas.microsoft.com/office/drawing/2014/main" id="{FB9959DC-A6C3-40FA-8476-B50B821984AE}"/>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40A7DE0-7365-418A-90AC-CA45491D21E6}"/>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3143101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7BA39EE-6AF9-40EF-B323-D8DA46C13347}"/>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8C045495-0496-406C-A07F-2CDC49E6DD38}"/>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8CBF912-965B-4FD4-8805-1DB82D571AC5}"/>
              </a:ext>
            </a:extLst>
          </p:cNvPr>
          <p:cNvSpPr>
            <a:spLocks noGrp="1"/>
          </p:cNvSpPr>
          <p:nvPr>
            <p:ph type="dt" sz="half" idx="10"/>
          </p:nvPr>
        </p:nvSpPr>
        <p:spPr/>
        <p:txBody>
          <a:bodyPr/>
          <a:lstStyle/>
          <a:p>
            <a:fld id="{A972FDC5-E73D-4068-815B-2FEDEDD37FAC}" type="datetimeFigureOut">
              <a:rPr lang="es-CL" smtClean="0"/>
              <a:t>27-07-2022</a:t>
            </a:fld>
            <a:endParaRPr lang="es-CL"/>
          </a:p>
        </p:txBody>
      </p:sp>
      <p:sp>
        <p:nvSpPr>
          <p:cNvPr id="5" name="Marcador de pie de página 4">
            <a:extLst>
              <a:ext uri="{FF2B5EF4-FFF2-40B4-BE49-F238E27FC236}">
                <a16:creationId xmlns:a16="http://schemas.microsoft.com/office/drawing/2014/main" id="{2DAB031D-6EDE-44A3-A6E5-07ED0CC82ED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4E084D6-A587-4C47-A57E-A8367336C747}"/>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3298310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319D480-78C2-4129-8350-0CCCDC4F25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E5B0EFBC-D4AB-41B7-BD24-DCCEF7E742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F39DF54D-5C5E-41BC-8845-0C49A05152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72FDC5-E73D-4068-815B-2FEDEDD37FAC}" type="datetimeFigureOut">
              <a:rPr lang="es-CL" smtClean="0"/>
              <a:t>27-07-2022</a:t>
            </a:fld>
            <a:endParaRPr lang="es-CL"/>
          </a:p>
        </p:txBody>
      </p:sp>
      <p:sp>
        <p:nvSpPr>
          <p:cNvPr id="5" name="Marcador de pie de página 4">
            <a:extLst>
              <a:ext uri="{FF2B5EF4-FFF2-40B4-BE49-F238E27FC236}">
                <a16:creationId xmlns:a16="http://schemas.microsoft.com/office/drawing/2014/main" id="{11FD359E-8C67-4D0B-962C-88C7E084FE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4A48473F-DA31-4A48-93D0-B5D424B64E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48E1B9-6349-4196-901D-3AB33E514EEC}" type="slidenum">
              <a:rPr lang="es-CL" smtClean="0"/>
              <a:t>‹Nº›</a:t>
            </a:fld>
            <a:endParaRPr lang="es-CL"/>
          </a:p>
        </p:txBody>
      </p:sp>
    </p:spTree>
    <p:extLst>
      <p:ext uri="{BB962C8B-B14F-4D97-AF65-F5344CB8AC3E}">
        <p14:creationId xmlns:p14="http://schemas.microsoft.com/office/powerpoint/2010/main" val="2008098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V33U1OsFVnQ&amp;t=13s"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EYG1XvNUZF0"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https://www.youtube.com/watch?v=1TF31ZRxQoI" TargetMode="Externa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algebra.jcbmat.com/" TargetMode="External"/><Relationship Id="rId5" Type="http://schemas.openxmlformats.org/officeDocument/2006/relationships/hyperlink" Target="https://docs.google.com/file/d/0B63mQbEg2gSAYjM0MjA2NjEtN2YxMi00NTljLThjODUtODg0ZDJiMDI2OTg3/edit?hl=es&amp;resourcekey=0-IyvSAv1nCD4vKDnmYB4yrw" TargetMode="External"/><Relationship Id="rId4" Type="http://schemas.openxmlformats.org/officeDocument/2006/relationships/hyperlink" Target="https://drive.google.com/file/d/0BzXIxkCfil5Ud0dvWUVvSjdrQ0E/view?resourcekey=0-HTjoEiGBJwCFDb-upVjxew"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mediafire.com/file/desnkej3iqn34jb/B-ARITMETICA.pdf/file"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https://drive.google.com/file/d/1FAjd38U0ROHVdWlZLvycj7MczufhQ5Gz/view"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6.png"/><Relationship Id="rId7" Type="http://schemas.openxmlformats.org/officeDocument/2006/relationships/chart" Target="../charts/chart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chart" Target="../charts/chart1.xml"/><Relationship Id="rId5" Type="http://schemas.openxmlformats.org/officeDocument/2006/relationships/image" Target="../media/image28.png"/><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chart" Target="../charts/chart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chart" Target="../charts/chart3.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image" Target="../media/image34.png"/></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image" Target="../media/image36.png"/></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chart" Target="../charts/chart7.xml"/><Relationship Id="rId4" Type="http://schemas.openxmlformats.org/officeDocument/2006/relationships/image" Target="../media/image38.png"/></Relationships>
</file>

<file path=ppt/slides/_rels/slide4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chart" Target="../charts/chart9.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chart" Target="../charts/chart10.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3.emf"/><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package" Target="../embeddings/Microsoft_Excel_Worksheet11.xlsx"/><Relationship Id="rId5" Type="http://schemas.openxmlformats.org/officeDocument/2006/relationships/chart" Target="../charts/chart11.xml"/><Relationship Id="rId4" Type="http://schemas.openxmlformats.org/officeDocument/2006/relationships/image" Target="../media/image50.png"/></Relationships>
</file>

<file path=ppt/slides/_rels/slide48.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44.png"/><Relationship Id="rId7" Type="http://schemas.openxmlformats.org/officeDocument/2006/relationships/image" Target="../media/image61.png"/><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image" Target="../media/image600.png"/><Relationship Id="rId5" Type="http://schemas.openxmlformats.org/officeDocument/2006/relationships/image" Target="../media/image59.png"/><Relationship Id="rId4" Type="http://schemas.openxmlformats.org/officeDocument/2006/relationships/image" Target="../media/image80.png"/></Relationships>
</file>

<file path=ppt/slides/_rels/slide4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714376" y="0"/>
            <a:ext cx="2101174" cy="1516101"/>
          </a:xfrm>
          <a:prstGeom prst="rect">
            <a:avLst/>
          </a:prstGeom>
        </p:spPr>
      </p:pic>
      <p:sp>
        <p:nvSpPr>
          <p:cNvPr id="5" name="CuadroTexto 4">
            <a:extLst>
              <a:ext uri="{FF2B5EF4-FFF2-40B4-BE49-F238E27FC236}">
                <a16:creationId xmlns:a16="http://schemas.microsoft.com/office/drawing/2014/main" id="{47AC367D-2AD4-47A6-B4A4-D3A047A893EB}"/>
              </a:ext>
            </a:extLst>
          </p:cNvPr>
          <p:cNvSpPr txBox="1"/>
          <p:nvPr/>
        </p:nvSpPr>
        <p:spPr>
          <a:xfrm>
            <a:off x="950495" y="2829088"/>
            <a:ext cx="10450930" cy="830997"/>
          </a:xfrm>
          <a:prstGeom prst="rect">
            <a:avLst/>
          </a:prstGeom>
          <a:noFill/>
        </p:spPr>
        <p:txBody>
          <a:bodyPr wrap="square" rtlCol="0">
            <a:spAutoFit/>
          </a:bodyPr>
          <a:lstStyle/>
          <a:p>
            <a:r>
              <a:rPr lang="es-CL" sz="4800" dirty="0">
                <a:latin typeface="Arial" panose="020B0604020202020204" pitchFamily="34" charset="0"/>
                <a:cs typeface="Arial" panose="020B0604020202020204" pitchFamily="34" charset="0"/>
              </a:rPr>
              <a:t>Modelamiento de sistemas I  2022</a:t>
            </a:r>
          </a:p>
        </p:txBody>
      </p:sp>
      <p:sp>
        <p:nvSpPr>
          <p:cNvPr id="6" name="CuadroTexto 5">
            <a:extLst>
              <a:ext uri="{FF2B5EF4-FFF2-40B4-BE49-F238E27FC236}">
                <a16:creationId xmlns:a16="http://schemas.microsoft.com/office/drawing/2014/main" id="{AE8FC9D3-4D14-4540-AA3F-F5233C7A8539}"/>
              </a:ext>
            </a:extLst>
          </p:cNvPr>
          <p:cNvSpPr txBox="1"/>
          <p:nvPr/>
        </p:nvSpPr>
        <p:spPr>
          <a:xfrm>
            <a:off x="600075" y="1316046"/>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CuadroTexto 6">
            <a:extLst>
              <a:ext uri="{FF2B5EF4-FFF2-40B4-BE49-F238E27FC236}">
                <a16:creationId xmlns:a16="http://schemas.microsoft.com/office/drawing/2014/main" id="{E1092608-F598-4EDB-B359-D28220D08238}"/>
              </a:ext>
            </a:extLst>
          </p:cNvPr>
          <p:cNvSpPr txBox="1"/>
          <p:nvPr/>
        </p:nvSpPr>
        <p:spPr>
          <a:xfrm>
            <a:off x="5129213" y="4211405"/>
            <a:ext cx="6272212" cy="1477328"/>
          </a:xfrm>
          <a:prstGeom prst="rect">
            <a:avLst/>
          </a:prstGeom>
          <a:noFill/>
        </p:spPr>
        <p:txBody>
          <a:bodyPr wrap="square" rtlCol="0">
            <a:spAutoFit/>
          </a:bodyPr>
          <a:lstStyle/>
          <a:p>
            <a:r>
              <a:rPr lang="es-CL" b="1" u="sng" dirty="0">
                <a:latin typeface="Arial" panose="020B0604020202020204" pitchFamily="34" charset="0"/>
                <a:cs typeface="Arial" panose="020B0604020202020204" pitchFamily="34" charset="0"/>
              </a:rPr>
              <a:t>PROFESORES</a:t>
            </a:r>
            <a:r>
              <a:rPr lang="es-CL" b="1" dirty="0">
                <a:latin typeface="Arial" panose="020B0604020202020204" pitchFamily="34" charset="0"/>
                <a:cs typeface="Arial" panose="020B0604020202020204" pitchFamily="34" charset="0"/>
              </a:rPr>
              <a:t>:</a:t>
            </a:r>
          </a:p>
          <a:p>
            <a:endParaRPr lang="es-CL" b="1" dirty="0">
              <a:latin typeface="Arial" panose="020B0604020202020204" pitchFamily="34" charset="0"/>
              <a:cs typeface="Arial" panose="020B0604020202020204" pitchFamily="34" charset="0"/>
            </a:endParaRPr>
          </a:p>
          <a:p>
            <a:r>
              <a:rPr lang="es-CL" dirty="0">
                <a:latin typeface="Arial" panose="020B0604020202020204" pitchFamily="34" charset="0"/>
                <a:cs typeface="Arial" panose="020B0604020202020204" pitchFamily="34" charset="0"/>
              </a:rPr>
              <a:t>SAMUEL VARELA (2C - 2D)</a:t>
            </a:r>
          </a:p>
          <a:p>
            <a:r>
              <a:rPr lang="es-CL" dirty="0">
                <a:latin typeface="Arial" panose="020B0604020202020204" pitchFamily="34" charset="0"/>
                <a:cs typeface="Arial" panose="020B0604020202020204" pitchFamily="34" charset="0"/>
              </a:rPr>
              <a:t> ALBERTO GARCIA</a:t>
            </a:r>
            <a:r>
              <a:rPr lang="es-CL" dirty="0"/>
              <a:t> </a:t>
            </a:r>
            <a:r>
              <a:rPr lang="es-CL" dirty="0">
                <a:latin typeface="Arial" panose="020B0604020202020204" pitchFamily="34" charset="0"/>
                <a:cs typeface="Arial" panose="020B0604020202020204" pitchFamily="34" charset="0"/>
              </a:rPr>
              <a:t>(2A)</a:t>
            </a:r>
          </a:p>
          <a:p>
            <a:r>
              <a:rPr lang="es-CL" dirty="0">
                <a:latin typeface="Arial" panose="020B0604020202020204" pitchFamily="34" charset="0"/>
                <a:cs typeface="Arial" panose="020B0604020202020204" pitchFamily="34" charset="0"/>
              </a:rPr>
              <a:t>VÍCTOR DE LA FUENTE (2B)</a:t>
            </a:r>
          </a:p>
        </p:txBody>
      </p:sp>
    </p:spTree>
    <p:extLst>
      <p:ext uri="{BB962C8B-B14F-4D97-AF65-F5344CB8AC3E}">
        <p14:creationId xmlns:p14="http://schemas.microsoft.com/office/powerpoint/2010/main" val="3351006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4062651"/>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s-CL" sz="2800" dirty="0"/>
              <a:t>Introducción:</a:t>
            </a:r>
          </a:p>
          <a:p>
            <a:pPr marL="742950" lvl="1" indent="-285750">
              <a:buFont typeface="Arial" panose="020B0604020202020204" pitchFamily="34" charset="0"/>
              <a:buChar char="•"/>
            </a:pPr>
            <a:r>
              <a:rPr lang="es-MX" dirty="0"/>
              <a:t>Matemáticas para la vida real </a:t>
            </a:r>
            <a:r>
              <a:rPr lang="es-MX" dirty="0">
                <a:hlinkClick r:id="rId3"/>
              </a:rPr>
              <a:t>https://www.youtube.com/watch?v=V33U1OsFVnQ&amp;t=13s</a:t>
            </a:r>
            <a:r>
              <a:rPr lang="es-MX" dirty="0"/>
              <a:t> </a:t>
            </a:r>
          </a:p>
          <a:p>
            <a:pPr marL="1200150" lvl="2" indent="-285750">
              <a:buFont typeface="Arial" panose="020B0604020202020204" pitchFamily="34" charset="0"/>
              <a:buChar char="•"/>
            </a:pPr>
            <a:r>
              <a:rPr lang="es-MX" dirty="0"/>
              <a:t>Ejemplos sacados del video (Pizza - Pitágoras - Accidente)</a:t>
            </a:r>
          </a:p>
          <a:p>
            <a:pPr marL="742950" lvl="1" indent="-285750">
              <a:buFont typeface="Arial" panose="020B0604020202020204" pitchFamily="34" charset="0"/>
              <a:buChar char="•"/>
            </a:pPr>
            <a:r>
              <a:rPr lang="es-MX" dirty="0"/>
              <a:t>Ejemplo extraído del libro “</a:t>
            </a:r>
            <a:r>
              <a:rPr lang="es-MX" dirty="0" err="1"/>
              <a:t>Polya</a:t>
            </a:r>
            <a:r>
              <a:rPr lang="es-MX" dirty="0"/>
              <a:t>”: </a:t>
            </a:r>
          </a:p>
          <a:p>
            <a:pPr marL="1200150" lvl="2" indent="-285750">
              <a:buFont typeface="Arial" panose="020B0604020202020204" pitchFamily="34" charset="0"/>
              <a:buChar char="•"/>
            </a:pPr>
            <a:r>
              <a:rPr lang="es-MX" dirty="0"/>
              <a:t>Partiendo de un punto “P”, un oso camina un kilómetro hacia el sur, al llegar cambia de dirección y camina un kilómetro hacia el este y después gira nuevamente y recorre un kilómetro hacia el norte llegando exactamente al punto de partida “P”. ¿De qué color es el oso?</a:t>
            </a:r>
          </a:p>
          <a:p>
            <a:pPr marL="1657350" lvl="3" indent="-285750">
              <a:buFont typeface="Arial" panose="020B0604020202020204" pitchFamily="34" charset="0"/>
              <a:buChar char="•"/>
            </a:pPr>
            <a:r>
              <a:rPr lang="es-MX" dirty="0"/>
              <a:t>¿</a:t>
            </a:r>
            <a:r>
              <a:rPr lang="es-MX" b="1" dirty="0"/>
              <a:t>Cuál es la incógnita</a:t>
            </a:r>
            <a:r>
              <a:rPr lang="es-MX" dirty="0"/>
              <a:t>? El color del oso. Pero ¿cómo se puede encontrar el color de un oso a partir de datos matemáticos?</a:t>
            </a:r>
          </a:p>
          <a:p>
            <a:pPr marL="1657350" lvl="3" indent="-285750">
              <a:buFont typeface="Arial" panose="020B0604020202020204" pitchFamily="34" charset="0"/>
              <a:buChar char="•"/>
            </a:pPr>
            <a:r>
              <a:rPr lang="es-MX" dirty="0"/>
              <a:t>¿</a:t>
            </a:r>
            <a:r>
              <a:rPr lang="es-MX" b="1" dirty="0"/>
              <a:t>Cuál es el dato</a:t>
            </a:r>
            <a:r>
              <a:rPr lang="es-MX" dirty="0"/>
              <a:t>? Una situación geométrica pero que parece contradictoria a si misma.</a:t>
            </a:r>
          </a:p>
          <a:p>
            <a:pPr marL="1657350" lvl="3" indent="-285750">
              <a:buFont typeface="Arial" panose="020B0604020202020204" pitchFamily="34" charset="0"/>
              <a:buChar char="•"/>
            </a:pPr>
            <a:r>
              <a:rPr lang="es-MX" dirty="0"/>
              <a:t>¿Después de recorrer 3 kilómetros de la manera descrita, ¿cómo puede el oso regresar al punto de partida?</a:t>
            </a:r>
          </a:p>
        </p:txBody>
      </p:sp>
    </p:spTree>
    <p:extLst>
      <p:ext uri="{BB962C8B-B14F-4D97-AF65-F5344CB8AC3E}">
        <p14:creationId xmlns:p14="http://schemas.microsoft.com/office/powerpoint/2010/main" val="981908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Effect transition="in" filter="fade">
                                      <p:cBhvr>
                                        <p:cTn id="11" dur="500"/>
                                        <p:tgtEl>
                                          <p:spTgt spid="3">
                                            <p:txEl>
                                              <p:pRg st="4" end="4"/>
                                            </p:txEl>
                                          </p:spTgt>
                                        </p:tgtEl>
                                      </p:cBhvr>
                                    </p:animEffect>
                                  </p:childTnLst>
                                </p:cTn>
                              </p:par>
                              <p:par>
                                <p:cTn id="12" presetID="19" presetClass="emph" presetSubtype="0" fill="hold" nodeType="withEffect">
                                  <p:stCondLst>
                                    <p:cond delay="0"/>
                                  </p:stCondLst>
                                  <p:childTnLst>
                                    <p:animClr clrSpc="rgb" dir="cw">
                                      <p:cBhvr override="childStyle">
                                        <p:cTn id="13" dur="500" fill="hold"/>
                                        <p:tgtEl>
                                          <p:spTgt spid="3">
                                            <p:txEl>
                                              <p:pRg st="1" end="1"/>
                                            </p:txEl>
                                          </p:spTgt>
                                        </p:tgtEl>
                                        <p:attrNameLst>
                                          <p:attrName>style.color</p:attrName>
                                        </p:attrNameLst>
                                      </p:cBhvr>
                                      <p:to>
                                        <a:schemeClr val="bg2"/>
                                      </p:to>
                                    </p:animClr>
                                    <p:animClr clrSpc="rgb" dir="cw">
                                      <p:cBhvr>
                                        <p:cTn id="14" dur="500" fill="hold"/>
                                        <p:tgtEl>
                                          <p:spTgt spid="3">
                                            <p:txEl>
                                              <p:pRg st="1" end="1"/>
                                            </p:txEl>
                                          </p:spTgt>
                                        </p:tgtEl>
                                        <p:attrNameLst>
                                          <p:attrName>fillcolor</p:attrName>
                                        </p:attrNameLst>
                                      </p:cBhvr>
                                      <p:to>
                                        <a:schemeClr val="bg2"/>
                                      </p:to>
                                    </p:animClr>
                                    <p:set>
                                      <p:cBhvr>
                                        <p:cTn id="15" dur="500" fill="hold"/>
                                        <p:tgtEl>
                                          <p:spTgt spid="3">
                                            <p:txEl>
                                              <p:pRg st="1" end="1"/>
                                            </p:txEl>
                                          </p:spTgt>
                                        </p:tgtEl>
                                        <p:attrNameLst>
                                          <p:attrName>fill.type</p:attrName>
                                        </p:attrNameLst>
                                      </p:cBhvr>
                                      <p:to>
                                        <p:strVal val="solid"/>
                                      </p:to>
                                    </p:set>
                                    <p:set>
                                      <p:cBhvr>
                                        <p:cTn id="16" dur="500" fill="hold"/>
                                        <p:tgtEl>
                                          <p:spTgt spid="3">
                                            <p:txEl>
                                              <p:pRg st="1" end="1"/>
                                            </p:txEl>
                                          </p:spTgt>
                                        </p:tgtEl>
                                        <p:attrNameLst>
                                          <p:attrName>fill.on</p:attrName>
                                        </p:attrNameLst>
                                      </p:cBhvr>
                                      <p:to>
                                        <p:strVal val="true"/>
                                      </p:to>
                                    </p:set>
                                  </p:childTnLst>
                                </p:cTn>
                              </p:par>
                              <p:par>
                                <p:cTn id="17" presetID="19" presetClass="emph" presetSubtype="0" fill="hold" nodeType="withEffect">
                                  <p:stCondLst>
                                    <p:cond delay="0"/>
                                  </p:stCondLst>
                                  <p:childTnLst>
                                    <p:animClr clrSpc="rgb" dir="cw">
                                      <p:cBhvr override="childStyle">
                                        <p:cTn id="18" dur="500" fill="hold"/>
                                        <p:tgtEl>
                                          <p:spTgt spid="3">
                                            <p:txEl>
                                              <p:pRg st="2" end="2"/>
                                            </p:txEl>
                                          </p:spTgt>
                                        </p:tgtEl>
                                        <p:attrNameLst>
                                          <p:attrName>style.color</p:attrName>
                                        </p:attrNameLst>
                                      </p:cBhvr>
                                      <p:to>
                                        <a:schemeClr val="bg2"/>
                                      </p:to>
                                    </p:animClr>
                                    <p:animClr clrSpc="rgb" dir="cw">
                                      <p:cBhvr>
                                        <p:cTn id="19" dur="500" fill="hold"/>
                                        <p:tgtEl>
                                          <p:spTgt spid="3">
                                            <p:txEl>
                                              <p:pRg st="2" end="2"/>
                                            </p:txEl>
                                          </p:spTgt>
                                        </p:tgtEl>
                                        <p:attrNameLst>
                                          <p:attrName>fillcolor</p:attrName>
                                        </p:attrNameLst>
                                      </p:cBhvr>
                                      <p:to>
                                        <a:schemeClr val="bg2"/>
                                      </p:to>
                                    </p:animClr>
                                    <p:set>
                                      <p:cBhvr>
                                        <p:cTn id="20" dur="500" fill="hold"/>
                                        <p:tgtEl>
                                          <p:spTgt spid="3">
                                            <p:txEl>
                                              <p:pRg st="2" end="2"/>
                                            </p:txEl>
                                          </p:spTgt>
                                        </p:tgtEl>
                                        <p:attrNameLst>
                                          <p:attrName>fill.type</p:attrName>
                                        </p:attrNameLst>
                                      </p:cBhvr>
                                      <p:to>
                                        <p:strVal val="solid"/>
                                      </p:to>
                                    </p:set>
                                    <p:set>
                                      <p:cBhvr>
                                        <p:cTn id="21" dur="500" fill="hold"/>
                                        <p:tgtEl>
                                          <p:spTgt spid="3">
                                            <p:txEl>
                                              <p:pRg st="2" end="2"/>
                                            </p:txEl>
                                          </p:spTgt>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500"/>
                                        <p:tgtEl>
                                          <p:spTgt spid="3">
                                            <p:txEl>
                                              <p:pRg st="6" end="6"/>
                                            </p:txEl>
                                          </p:spTgt>
                                        </p:tgtEl>
                                      </p:cBhvr>
                                    </p:animEffect>
                                  </p:childTnLst>
                                </p:cTn>
                              </p:par>
                            </p:childTnLst>
                          </p:cTn>
                        </p:par>
                        <p:par>
                          <p:cTn id="31" fill="hold">
                            <p:stCondLst>
                              <p:cond delay="1000"/>
                            </p:stCondLst>
                            <p:childTnLst>
                              <p:par>
                                <p:cTn id="32" presetID="10" presetClass="entr" presetSubtype="0" fill="hold" nodeType="after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464297"/>
            <a:ext cx="10210800" cy="4001095"/>
          </a:xfrm>
          <a:prstGeom prst="rect">
            <a:avLst/>
          </a:prstGeom>
          <a:noFill/>
        </p:spPr>
        <p:txBody>
          <a:bodyPr wrap="square" rtlCol="0">
            <a:spAutoFit/>
          </a:bodyPr>
          <a:lstStyle/>
          <a:p>
            <a:pPr marL="285750" indent="-285750">
              <a:buFont typeface="Arial" panose="020B0604020202020204" pitchFamily="34" charset="0"/>
              <a:buChar char="•"/>
            </a:pPr>
            <a:r>
              <a:rPr lang="es-MX" sz="2000" dirty="0"/>
              <a:t>Solución:</a:t>
            </a:r>
          </a:p>
          <a:p>
            <a:pPr marL="742950" lvl="1" indent="-285750">
              <a:buFont typeface="Arial" panose="020B0604020202020204" pitchFamily="34" charset="0"/>
              <a:buChar char="•"/>
            </a:pPr>
            <a:r>
              <a:rPr lang="es-MX" dirty="0"/>
              <a:t>¿Piensa que el oso es blanco y que el punto </a:t>
            </a:r>
            <a:r>
              <a:rPr lang="es-MX" b="1" dirty="0"/>
              <a:t>P</a:t>
            </a:r>
            <a:r>
              <a:rPr lang="es-MX" dirty="0"/>
              <a:t> es el polo Norte?; ¿puede demostrarlo?</a:t>
            </a:r>
          </a:p>
          <a:p>
            <a:pPr marL="742950" lvl="1" indent="-285750">
              <a:buFont typeface="Arial" panose="020B0604020202020204" pitchFamily="34" charset="0"/>
              <a:buChar char="•"/>
            </a:pPr>
            <a:r>
              <a:rPr lang="es-MX" dirty="0"/>
              <a:t> Como se ha comprendido, el problema está idealizado. Se considera a la tierra exactamente esférica y al oso como un punto material móvil sobre la tierra. Dicho punto (oso) describe un arco de meridiano al desplazarse hacia el sur o hacia el norte, y un arco de paralelo (paralelo al ecuador) al desplazarse hacia el este. </a:t>
            </a:r>
          </a:p>
          <a:p>
            <a:pPr marL="742950" lvl="1" indent="-285750">
              <a:buFont typeface="Arial" panose="020B0604020202020204" pitchFamily="34" charset="0"/>
              <a:buChar char="•"/>
            </a:pPr>
            <a:r>
              <a:rPr lang="es-MX" dirty="0"/>
              <a:t>Hay que distinguir dos casos:</a:t>
            </a:r>
          </a:p>
          <a:p>
            <a:pPr marL="1257300" lvl="2" indent="-342900">
              <a:buFont typeface="+mj-lt"/>
              <a:buAutoNum type="arabicPeriod"/>
            </a:pPr>
            <a:r>
              <a:rPr lang="es-MX" dirty="0"/>
              <a:t>Si el oso regresa al punto </a:t>
            </a:r>
            <a:r>
              <a:rPr lang="es-MX" b="1" dirty="0"/>
              <a:t>P</a:t>
            </a:r>
            <a:r>
              <a:rPr lang="es-MX" dirty="0"/>
              <a:t> siguiendo un meridiano diferente del que utilizó para salir de “P”, dicho punto es necesariamente el Polo Norte. Otro punto en el dos meridianos se encuentran es el Polo Sur, pero el oso no podría haber salido de ese Polo más que caminando hacia el norte.</a:t>
            </a:r>
          </a:p>
          <a:p>
            <a:pPr marL="1257300" lvl="2" indent="-342900">
              <a:buFont typeface="+mj-lt"/>
              <a:buAutoNum type="arabicPeriod"/>
            </a:pPr>
            <a:r>
              <a:rPr lang="es-MX" dirty="0"/>
              <a:t>El oso podría regresar al punto </a:t>
            </a:r>
            <a:r>
              <a:rPr lang="es-MX" b="1" dirty="0"/>
              <a:t>P</a:t>
            </a:r>
            <a:r>
              <a:rPr lang="es-MX" dirty="0"/>
              <a:t> siguiendo el mismo meridiano que utilizó para salir de </a:t>
            </a:r>
            <a:r>
              <a:rPr lang="es-MX" b="1" dirty="0"/>
              <a:t>P</a:t>
            </a:r>
            <a:r>
              <a:rPr lang="es-MX" dirty="0"/>
              <a:t> si, al desplazarse un kilómetro hacia el este, describiese </a:t>
            </a:r>
            <a:r>
              <a:rPr lang="es-MX" i="1" dirty="0"/>
              <a:t>n</a:t>
            </a:r>
            <a:r>
              <a:rPr lang="es-MX" dirty="0"/>
              <a:t> paralelos completos, pudiendo ser </a:t>
            </a:r>
            <a:r>
              <a:rPr lang="es-MX" i="1" dirty="0"/>
              <a:t>n</a:t>
            </a:r>
            <a:r>
              <a:rPr lang="es-MX" dirty="0"/>
              <a:t> igual a l, 2, 3 . . .  </a:t>
            </a:r>
            <a:endParaRPr lang="es-CL" dirty="0"/>
          </a:p>
        </p:txBody>
      </p:sp>
    </p:spTree>
    <p:extLst>
      <p:ext uri="{BB962C8B-B14F-4D97-AF65-F5344CB8AC3E}">
        <p14:creationId xmlns:p14="http://schemas.microsoft.com/office/powerpoint/2010/main" val="838754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1569660"/>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s-CL" sz="2800" dirty="0"/>
              <a:t>Introducción:</a:t>
            </a:r>
            <a:endParaRPr lang="es-MX" dirty="0"/>
          </a:p>
          <a:p>
            <a:pPr marL="742950" lvl="1" indent="-285750">
              <a:buFont typeface="Arial" panose="020B0604020202020204" pitchFamily="34" charset="0"/>
              <a:buChar char="•"/>
            </a:pPr>
            <a:r>
              <a:rPr lang="es-MX" dirty="0"/>
              <a:t>La comprensión de lectura mejora las competencias matemáticas y es esencial para la adquisición de nuevos conocimientos.</a:t>
            </a:r>
            <a:endParaRPr lang="es-CL" dirty="0"/>
          </a:p>
          <a:p>
            <a:pPr marL="1200150" lvl="2" indent="-285750">
              <a:buFont typeface="Arial" panose="020B0604020202020204" pitchFamily="34" charset="0"/>
              <a:buChar char="•"/>
            </a:pPr>
            <a:r>
              <a:rPr lang="es-CL" dirty="0"/>
              <a:t>Frankenstein y el moderno Prometeo – Mary Shelley</a:t>
            </a:r>
            <a:endParaRPr lang="es-MX" dirty="0"/>
          </a:p>
        </p:txBody>
      </p:sp>
    </p:spTree>
    <p:extLst>
      <p:ext uri="{BB962C8B-B14F-4D97-AF65-F5344CB8AC3E}">
        <p14:creationId xmlns:p14="http://schemas.microsoft.com/office/powerpoint/2010/main" val="2662919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APLICADAS5</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5" y="2582069"/>
            <a:ext cx="10542077" cy="2031325"/>
          </a:xfrm>
          <a:prstGeom prst="rect">
            <a:avLst/>
          </a:prstGeom>
          <a:noFill/>
        </p:spPr>
        <p:txBody>
          <a:bodyPr wrap="square" rtlCol="0">
            <a:spAutoFit/>
          </a:bodyPr>
          <a:lstStyle/>
          <a:p>
            <a:pPr marL="457200" indent="-457200">
              <a:buFont typeface="Arial" panose="020B0604020202020204" pitchFamily="34" charset="0"/>
              <a:buChar char="•"/>
            </a:pPr>
            <a:r>
              <a:rPr lang="es-CL" sz="3600" dirty="0"/>
              <a:t>Ejercicios:</a:t>
            </a:r>
          </a:p>
          <a:p>
            <a:pPr lvl="1"/>
            <a:endParaRPr lang="es-CL" dirty="0"/>
          </a:p>
          <a:p>
            <a:pPr lvl="1"/>
            <a:endParaRPr lang="es-CL" dirty="0"/>
          </a:p>
          <a:p>
            <a:pPr lvl="1"/>
            <a:endParaRPr lang="es-CL" dirty="0"/>
          </a:p>
          <a:p>
            <a:pPr lvl="1"/>
            <a:endParaRPr lang="es-CL" dirty="0"/>
          </a:p>
          <a:p>
            <a:endParaRPr lang="es-CL" dirty="0"/>
          </a:p>
        </p:txBody>
      </p:sp>
      <p:pic>
        <p:nvPicPr>
          <p:cNvPr id="17" name="Imagen 16">
            <a:extLst>
              <a:ext uri="{FF2B5EF4-FFF2-40B4-BE49-F238E27FC236}">
                <a16:creationId xmlns:a16="http://schemas.microsoft.com/office/drawing/2014/main" id="{51518B0E-F9EC-40D1-A957-4501DC436B87}"/>
              </a:ext>
            </a:extLst>
          </p:cNvPr>
          <p:cNvPicPr>
            <a:picLocks noChangeAspect="1"/>
          </p:cNvPicPr>
          <p:nvPr/>
        </p:nvPicPr>
        <p:blipFill rotWithShape="1">
          <a:blip r:embed="rId3"/>
          <a:srcRect l="3642" r="4480"/>
          <a:stretch/>
        </p:blipFill>
        <p:spPr>
          <a:xfrm>
            <a:off x="4096516" y="3429000"/>
            <a:ext cx="3455699" cy="1705062"/>
          </a:xfrm>
          <a:prstGeom prst="rect">
            <a:avLst/>
          </a:prstGeom>
        </p:spPr>
      </p:pic>
      <p:pic>
        <p:nvPicPr>
          <p:cNvPr id="19" name="Imagen 18">
            <a:extLst>
              <a:ext uri="{FF2B5EF4-FFF2-40B4-BE49-F238E27FC236}">
                <a16:creationId xmlns:a16="http://schemas.microsoft.com/office/drawing/2014/main" id="{8924C776-3CAB-4CD4-A709-7ED9CE171034}"/>
              </a:ext>
            </a:extLst>
          </p:cNvPr>
          <p:cNvPicPr>
            <a:picLocks noChangeAspect="1"/>
          </p:cNvPicPr>
          <p:nvPr/>
        </p:nvPicPr>
        <p:blipFill>
          <a:blip r:embed="rId4"/>
          <a:stretch>
            <a:fillRect/>
          </a:stretch>
        </p:blipFill>
        <p:spPr>
          <a:xfrm>
            <a:off x="552401" y="3526233"/>
            <a:ext cx="3211847" cy="1939704"/>
          </a:xfrm>
          <a:prstGeom prst="rect">
            <a:avLst/>
          </a:prstGeom>
        </p:spPr>
      </p:pic>
      <p:pic>
        <p:nvPicPr>
          <p:cNvPr id="8" name="Imagen 7">
            <a:extLst>
              <a:ext uri="{FF2B5EF4-FFF2-40B4-BE49-F238E27FC236}">
                <a16:creationId xmlns:a16="http://schemas.microsoft.com/office/drawing/2014/main" id="{DF445BB5-377D-4DC3-B2BB-1330E19EBED3}"/>
              </a:ext>
            </a:extLst>
          </p:cNvPr>
          <p:cNvPicPr>
            <a:picLocks noChangeAspect="1"/>
          </p:cNvPicPr>
          <p:nvPr/>
        </p:nvPicPr>
        <p:blipFill>
          <a:blip r:embed="rId5"/>
          <a:stretch>
            <a:fillRect/>
          </a:stretch>
        </p:blipFill>
        <p:spPr>
          <a:xfrm>
            <a:off x="7893382" y="3526233"/>
            <a:ext cx="3419642" cy="1957024"/>
          </a:xfrm>
          <a:prstGeom prst="rect">
            <a:avLst/>
          </a:prstGeom>
        </p:spPr>
      </p:pic>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36283EA8-CCF2-CBAB-7F56-D4AC06B1048D}"/>
                  </a:ext>
                </a:extLst>
              </p:cNvPr>
              <p:cNvSpPr txBox="1"/>
              <p:nvPr/>
            </p:nvSpPr>
            <p:spPr>
              <a:xfrm>
                <a:off x="641583" y="5645938"/>
                <a:ext cx="3033481" cy="95410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100" b="0" i="1" smtClean="0">
                          <a:latin typeface="Cambria Math" panose="02040503050406030204" pitchFamily="18" charset="0"/>
                        </a:rPr>
                        <m:t>𝑀</m:t>
                      </m:r>
                      <m:r>
                        <a:rPr lang="es-CL" sz="1100" b="0" i="1" smtClean="0">
                          <a:latin typeface="Cambria Math" panose="02040503050406030204" pitchFamily="18" charset="0"/>
                        </a:rPr>
                        <m:t>+</m:t>
                      </m:r>
                      <m:r>
                        <a:rPr lang="es-CL" sz="1100" b="0" i="1" smtClean="0">
                          <a:latin typeface="Cambria Math" panose="02040503050406030204" pitchFamily="18" charset="0"/>
                        </a:rPr>
                        <m:t>𝐴</m:t>
                      </m:r>
                      <m:r>
                        <a:rPr lang="es-CL" sz="1100" b="0" i="1" smtClean="0">
                          <a:latin typeface="Cambria Math" panose="02040503050406030204" pitchFamily="18" charset="0"/>
                        </a:rPr>
                        <m:t>+</m:t>
                      </m:r>
                      <m:r>
                        <a:rPr lang="es-CL" sz="1100" b="0" i="1" smtClean="0">
                          <a:latin typeface="Cambria Math" panose="02040503050406030204" pitchFamily="18" charset="0"/>
                        </a:rPr>
                        <m:t>𝑉</m:t>
                      </m:r>
                      <m:r>
                        <a:rPr lang="es-CL" sz="1100" b="0" i="1" smtClean="0">
                          <a:latin typeface="Cambria Math" panose="02040503050406030204" pitchFamily="18" charset="0"/>
                          <a:ea typeface="Cambria Math" panose="02040503050406030204" pitchFamily="18" charset="0"/>
                        </a:rPr>
                        <m:t>=285</m:t>
                      </m:r>
                    </m:oMath>
                  </m:oMathPara>
                </a14:m>
                <a:endParaRPr lang="es-CL" sz="1100" b="0" dirty="0">
                  <a:ea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CL" sz="1100" b="0" i="1" smtClean="0">
                          <a:latin typeface="Cambria Math" panose="02040503050406030204" pitchFamily="18" charset="0"/>
                        </a:rPr>
                        <m:t>𝑀</m:t>
                      </m:r>
                      <m:r>
                        <a:rPr lang="es-CL" sz="1100" b="0" i="1" smtClean="0">
                          <a:latin typeface="Cambria Math" panose="02040503050406030204" pitchFamily="18" charset="0"/>
                          <a:ea typeface="Cambria Math" panose="02040503050406030204" pitchFamily="18" charset="0"/>
                        </a:rPr>
                        <m:t>=</m:t>
                      </m:r>
                      <m:r>
                        <a:rPr lang="es-CL" sz="1100" b="0" i="1" smtClean="0">
                          <a:latin typeface="Cambria Math" panose="02040503050406030204" pitchFamily="18" charset="0"/>
                          <a:ea typeface="Cambria Math" panose="02040503050406030204" pitchFamily="18" charset="0"/>
                        </a:rPr>
                        <m:t>𝐴</m:t>
                      </m:r>
                      <m:r>
                        <a:rPr lang="es-CL" sz="1100" b="0" i="1" smtClean="0">
                          <a:latin typeface="Cambria Math" panose="02040503050406030204" pitchFamily="18" charset="0"/>
                          <a:ea typeface="Cambria Math" panose="02040503050406030204" pitchFamily="18" charset="0"/>
                        </a:rPr>
                        <m:t>+10</m:t>
                      </m:r>
                    </m:oMath>
                  </m:oMathPara>
                </a14:m>
                <a:endParaRPr lang="es-CL" sz="1100" b="0" dirty="0">
                  <a:ea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CL" sz="1100" b="0" i="1" smtClean="0">
                          <a:latin typeface="Cambria Math" panose="02040503050406030204" pitchFamily="18" charset="0"/>
                        </a:rPr>
                        <m:t>𝑉</m:t>
                      </m:r>
                      <m:r>
                        <a:rPr lang="es-CL" sz="1100" b="0" i="1" smtClean="0">
                          <a:latin typeface="Cambria Math" panose="02040503050406030204" pitchFamily="18" charset="0"/>
                          <a:ea typeface="Cambria Math" panose="02040503050406030204" pitchFamily="18" charset="0"/>
                        </a:rPr>
                        <m:t>=</m:t>
                      </m:r>
                      <m:r>
                        <a:rPr lang="es-CL" sz="1100" b="0" i="1" smtClean="0">
                          <a:latin typeface="Cambria Math" panose="02040503050406030204" pitchFamily="18" charset="0"/>
                          <a:ea typeface="Cambria Math" panose="02040503050406030204" pitchFamily="18" charset="0"/>
                        </a:rPr>
                        <m:t>𝑀</m:t>
                      </m:r>
                      <m:r>
                        <a:rPr lang="es-CL" sz="1100" b="0" i="1" smtClean="0">
                          <a:latin typeface="Cambria Math" panose="02040503050406030204" pitchFamily="18" charset="0"/>
                          <a:ea typeface="Cambria Math" panose="02040503050406030204" pitchFamily="18" charset="0"/>
                        </a:rPr>
                        <m:t>−5=</m:t>
                      </m:r>
                      <m:d>
                        <m:dPr>
                          <m:ctrlPr>
                            <a:rPr lang="es-CL" sz="1100" b="0" i="1" smtClean="0">
                              <a:latin typeface="Cambria Math" panose="02040503050406030204" pitchFamily="18" charset="0"/>
                              <a:ea typeface="Cambria Math" panose="02040503050406030204" pitchFamily="18" charset="0"/>
                            </a:rPr>
                          </m:ctrlPr>
                        </m:dPr>
                        <m:e>
                          <m:r>
                            <a:rPr lang="es-CL" sz="1100" b="0" i="1" smtClean="0">
                              <a:latin typeface="Cambria Math" panose="02040503050406030204" pitchFamily="18" charset="0"/>
                              <a:ea typeface="Cambria Math" panose="02040503050406030204" pitchFamily="18" charset="0"/>
                            </a:rPr>
                            <m:t>𝐴</m:t>
                          </m:r>
                          <m:r>
                            <a:rPr lang="es-CL" sz="1100" b="0" i="1" smtClean="0">
                              <a:latin typeface="Cambria Math" panose="02040503050406030204" pitchFamily="18" charset="0"/>
                              <a:ea typeface="Cambria Math" panose="02040503050406030204" pitchFamily="18" charset="0"/>
                            </a:rPr>
                            <m:t>+10</m:t>
                          </m:r>
                        </m:e>
                      </m:d>
                      <m:r>
                        <a:rPr lang="es-CL" sz="1100" b="0" i="1" smtClean="0">
                          <a:latin typeface="Cambria Math" panose="02040503050406030204" pitchFamily="18" charset="0"/>
                          <a:ea typeface="Cambria Math" panose="02040503050406030204" pitchFamily="18" charset="0"/>
                        </a:rPr>
                        <m:t>−5</m:t>
                      </m:r>
                    </m:oMath>
                  </m:oMathPara>
                </a14:m>
                <a:endParaRPr lang="es-CL" sz="1100" b="0" dirty="0">
                  <a:ea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CL" sz="1100" i="1" smtClean="0">
                          <a:latin typeface="Cambria Math" panose="02040503050406030204" pitchFamily="18" charset="0"/>
                          <a:ea typeface="Cambria Math" panose="02040503050406030204" pitchFamily="18" charset="0"/>
                        </a:rPr>
                        <m:t>∴</m:t>
                      </m:r>
                      <m:r>
                        <a:rPr lang="es-CL" sz="1100" b="0" i="1" smtClean="0">
                          <a:latin typeface="Cambria Math" panose="02040503050406030204" pitchFamily="18" charset="0"/>
                          <a:ea typeface="Cambria Math" panose="02040503050406030204" pitchFamily="18" charset="0"/>
                        </a:rPr>
                        <m:t>𝐴</m:t>
                      </m:r>
                      <m:r>
                        <a:rPr lang="es-CL" sz="1100" b="0" i="1" smtClean="0">
                          <a:latin typeface="Cambria Math" panose="02040503050406030204" pitchFamily="18" charset="0"/>
                          <a:ea typeface="Cambria Math" panose="02040503050406030204" pitchFamily="18" charset="0"/>
                        </a:rPr>
                        <m:t>+10+</m:t>
                      </m:r>
                      <m:r>
                        <a:rPr lang="es-CL" sz="1100" b="0" i="1" smtClean="0">
                          <a:latin typeface="Cambria Math" panose="02040503050406030204" pitchFamily="18" charset="0"/>
                          <a:ea typeface="Cambria Math" panose="02040503050406030204" pitchFamily="18" charset="0"/>
                        </a:rPr>
                        <m:t>𝐴</m:t>
                      </m:r>
                      <m:r>
                        <a:rPr lang="es-CL" sz="1100" b="0" i="1" smtClean="0">
                          <a:latin typeface="Cambria Math" panose="02040503050406030204" pitchFamily="18" charset="0"/>
                          <a:ea typeface="Cambria Math" panose="02040503050406030204" pitchFamily="18" charset="0"/>
                        </a:rPr>
                        <m:t>+</m:t>
                      </m:r>
                      <m:d>
                        <m:dPr>
                          <m:ctrlPr>
                            <a:rPr lang="es-CL" sz="1100" b="0" i="1" smtClean="0">
                              <a:latin typeface="Cambria Math" panose="02040503050406030204" pitchFamily="18" charset="0"/>
                              <a:ea typeface="Cambria Math" panose="02040503050406030204" pitchFamily="18" charset="0"/>
                            </a:rPr>
                          </m:ctrlPr>
                        </m:dPr>
                        <m:e>
                          <m:r>
                            <a:rPr lang="es-CL" sz="1100" b="0" i="1" smtClean="0">
                              <a:latin typeface="Cambria Math" panose="02040503050406030204" pitchFamily="18" charset="0"/>
                              <a:ea typeface="Cambria Math" panose="02040503050406030204" pitchFamily="18" charset="0"/>
                            </a:rPr>
                            <m:t>𝐴</m:t>
                          </m:r>
                          <m:r>
                            <a:rPr lang="es-CL" sz="1100" b="0" i="1" smtClean="0">
                              <a:latin typeface="Cambria Math" panose="02040503050406030204" pitchFamily="18" charset="0"/>
                              <a:ea typeface="Cambria Math" panose="02040503050406030204" pitchFamily="18" charset="0"/>
                            </a:rPr>
                            <m:t>+10</m:t>
                          </m:r>
                        </m:e>
                      </m:d>
                      <m:r>
                        <a:rPr lang="es-CL" sz="1100" b="0" i="1" smtClean="0">
                          <a:latin typeface="Cambria Math" panose="02040503050406030204" pitchFamily="18" charset="0"/>
                          <a:ea typeface="Cambria Math" panose="02040503050406030204" pitchFamily="18" charset="0"/>
                        </a:rPr>
                        <m:t>−5=385</m:t>
                      </m:r>
                    </m:oMath>
                  </m:oMathPara>
                </a14:m>
                <a:endParaRPr lang="es-CL" sz="1400" dirty="0"/>
              </a:p>
              <a:p>
                <a:pPr algn="r"/>
                <a14:m>
                  <m:oMathPara xmlns:m="http://schemas.openxmlformats.org/officeDocument/2006/math">
                    <m:oMathParaPr>
                      <m:jc m:val="centerGroup"/>
                    </m:oMathParaPr>
                    <m:oMath xmlns:m="http://schemas.openxmlformats.org/officeDocument/2006/math">
                      <m:r>
                        <a:rPr lang="es-CL" sz="1100" b="1" i="1" smtClean="0">
                          <a:latin typeface="Cambria Math" panose="02040503050406030204" pitchFamily="18" charset="0"/>
                        </a:rPr>
                        <m:t>𝑹𝒆𝒔𝒐𝒍𝒗𝒊𝒆𝒏𝒅𝒐</m:t>
                      </m:r>
                      <m:r>
                        <a:rPr lang="es-CL" sz="1100" b="1" i="1" smtClean="0">
                          <a:latin typeface="Cambria Math" panose="02040503050406030204" pitchFamily="18" charset="0"/>
                        </a:rPr>
                        <m:t>;</m:t>
                      </m:r>
                      <m:r>
                        <a:rPr lang="es-CL" sz="1100" b="1" i="1" smtClean="0">
                          <a:latin typeface="Cambria Math" panose="02040503050406030204" pitchFamily="18" charset="0"/>
                        </a:rPr>
                        <m:t>𝑨</m:t>
                      </m:r>
                      <m:r>
                        <a:rPr lang="es-CL" sz="1100" b="1" i="1" smtClean="0">
                          <a:latin typeface="Cambria Math" panose="02040503050406030204" pitchFamily="18" charset="0"/>
                          <a:ea typeface="Cambria Math" panose="02040503050406030204" pitchFamily="18" charset="0"/>
                        </a:rPr>
                        <m:t>=</m:t>
                      </m:r>
                      <m:r>
                        <a:rPr lang="es-CL" sz="1100" b="1" i="1" smtClean="0">
                          <a:latin typeface="Cambria Math" panose="02040503050406030204" pitchFamily="18" charset="0"/>
                          <a:ea typeface="Cambria Math" panose="02040503050406030204" pitchFamily="18" charset="0"/>
                        </a:rPr>
                        <m:t>𝟗𝟎</m:t>
                      </m:r>
                      <m:r>
                        <a:rPr lang="es-CL" sz="1100" b="1" i="1" smtClean="0">
                          <a:latin typeface="Cambria Math" panose="02040503050406030204" pitchFamily="18" charset="0"/>
                          <a:ea typeface="Cambria Math" panose="02040503050406030204" pitchFamily="18" charset="0"/>
                        </a:rPr>
                        <m:t> </m:t>
                      </m:r>
                      <m:r>
                        <a:rPr lang="es-CL" sz="1100" b="1" i="1" smtClean="0">
                          <a:latin typeface="Cambria Math" panose="02040503050406030204" pitchFamily="18" charset="0"/>
                          <a:ea typeface="Cambria Math" panose="02040503050406030204" pitchFamily="18" charset="0"/>
                        </a:rPr>
                        <m:t>𝒎𝒂𝒏𝒛𝒂𝒏𝒂𝒔</m:t>
                      </m:r>
                    </m:oMath>
                  </m:oMathPara>
                </a14:m>
                <a:endParaRPr lang="es-CL" sz="1400" b="1" dirty="0"/>
              </a:p>
            </p:txBody>
          </p:sp>
        </mc:Choice>
        <mc:Fallback xmlns="">
          <p:sp>
            <p:nvSpPr>
              <p:cNvPr id="9" name="CuadroTexto 8">
                <a:extLst>
                  <a:ext uri="{FF2B5EF4-FFF2-40B4-BE49-F238E27FC236}">
                    <a16:creationId xmlns:a16="http://schemas.microsoft.com/office/drawing/2014/main" id="{36283EA8-CCF2-CBAB-7F56-D4AC06B1048D}"/>
                  </a:ext>
                </a:extLst>
              </p:cNvPr>
              <p:cNvSpPr txBox="1">
                <a:spLocks noRot="1" noChangeAspect="1" noMove="1" noResize="1" noEditPoints="1" noAdjustHandles="1" noChangeArrowheads="1" noChangeShapeType="1" noTextEdit="1"/>
              </p:cNvSpPr>
              <p:nvPr/>
            </p:nvSpPr>
            <p:spPr>
              <a:xfrm>
                <a:off x="641583" y="5645938"/>
                <a:ext cx="3033481" cy="95410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BC3B963B-E38F-E847-E45E-B3FE3933469A}"/>
                  </a:ext>
                </a:extLst>
              </p:cNvPr>
              <p:cNvSpPr txBox="1"/>
              <p:nvPr/>
            </p:nvSpPr>
            <p:spPr>
              <a:xfrm>
                <a:off x="4411522" y="5645938"/>
                <a:ext cx="3033481" cy="94609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100" i="1">
                          <a:latin typeface="Cambria Math" panose="02040503050406030204" pitchFamily="18" charset="0"/>
                        </a:rPr>
                        <m:t>1 </m:t>
                      </m:r>
                      <m:r>
                        <a:rPr lang="es-CL" sz="1100" i="1">
                          <a:latin typeface="Cambria Math" panose="02040503050406030204" pitchFamily="18" charset="0"/>
                        </a:rPr>
                        <m:t>𝑆𝑎𝑛𝑑</m:t>
                      </m:r>
                      <m:r>
                        <a:rPr lang="es-CL" sz="1100" i="1">
                          <a:latin typeface="Cambria Math" panose="02040503050406030204" pitchFamily="18" charset="0"/>
                        </a:rPr>
                        <m:t>í</m:t>
                      </m:r>
                      <m:r>
                        <a:rPr lang="es-CL" sz="1100" i="1">
                          <a:latin typeface="Cambria Math" panose="02040503050406030204" pitchFamily="18" charset="0"/>
                        </a:rPr>
                        <m:t>𝑎</m:t>
                      </m:r>
                      <m:r>
                        <a:rPr lang="es-CL" sz="1100" i="1">
                          <a:latin typeface="Cambria Math" panose="02040503050406030204" pitchFamily="18" charset="0"/>
                        </a:rPr>
                        <m:t> =2</m:t>
                      </m:r>
                      <m:r>
                        <a:rPr lang="es-CL" sz="1100" i="1">
                          <a:latin typeface="Cambria Math" panose="02040503050406030204" pitchFamily="18" charset="0"/>
                        </a:rPr>
                        <m:t>𝑘𝑔</m:t>
                      </m:r>
                      <m:r>
                        <a:rPr lang="es-CL" sz="1100" i="1">
                          <a:latin typeface="Cambria Math" panose="02040503050406030204" pitchFamily="18" charset="0"/>
                        </a:rPr>
                        <m:t>+</m:t>
                      </m:r>
                      <m:f>
                        <m:fPr>
                          <m:ctrlPr>
                            <a:rPr lang="es-CL" sz="1100" i="1">
                              <a:latin typeface="Cambria Math" panose="02040503050406030204" pitchFamily="18" charset="0"/>
                            </a:rPr>
                          </m:ctrlPr>
                        </m:fPr>
                        <m:num>
                          <m:r>
                            <a:rPr lang="es-CL" sz="1100" i="1">
                              <a:latin typeface="Cambria Math" panose="02040503050406030204" pitchFamily="18" charset="0"/>
                            </a:rPr>
                            <m:t>1</m:t>
                          </m:r>
                        </m:num>
                        <m:den>
                          <m:r>
                            <a:rPr lang="es-CL" sz="1100" i="1">
                              <a:latin typeface="Cambria Math" panose="02040503050406030204" pitchFamily="18" charset="0"/>
                            </a:rPr>
                            <m:t>2</m:t>
                          </m:r>
                        </m:den>
                      </m:f>
                      <m:r>
                        <a:rPr lang="es-CL" sz="1100" i="1">
                          <a:latin typeface="Cambria Math" panose="02040503050406030204" pitchFamily="18" charset="0"/>
                        </a:rPr>
                        <m:t> </m:t>
                      </m:r>
                      <m:r>
                        <a:rPr lang="es-CL" sz="1100" i="1">
                          <a:latin typeface="Cambria Math" panose="02040503050406030204" pitchFamily="18" charset="0"/>
                        </a:rPr>
                        <m:t>𝑆𝑎𝑛𝑑</m:t>
                      </m:r>
                      <m:r>
                        <a:rPr lang="es-CL" sz="1100" i="1">
                          <a:latin typeface="Cambria Math" panose="02040503050406030204" pitchFamily="18" charset="0"/>
                        </a:rPr>
                        <m:t>í</m:t>
                      </m:r>
                      <m:r>
                        <a:rPr lang="es-CL" sz="1100" i="1">
                          <a:latin typeface="Cambria Math" panose="02040503050406030204" pitchFamily="18" charset="0"/>
                        </a:rPr>
                        <m:t>𝑎</m:t>
                      </m:r>
                    </m:oMath>
                  </m:oMathPara>
                </a14:m>
                <a:endParaRPr lang="es-CL" sz="110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CL" sz="1100" i="1">
                          <a:latin typeface="Cambria Math" panose="02040503050406030204" pitchFamily="18" charset="0"/>
                        </a:rPr>
                        <m:t>∴</m:t>
                      </m:r>
                      <m:f>
                        <m:fPr>
                          <m:ctrlPr>
                            <a:rPr lang="es-CL" sz="1100" i="1">
                              <a:latin typeface="Cambria Math" panose="02040503050406030204" pitchFamily="18" charset="0"/>
                            </a:rPr>
                          </m:ctrlPr>
                        </m:fPr>
                        <m:num>
                          <m:r>
                            <a:rPr lang="es-CL" sz="1100" i="1">
                              <a:latin typeface="Cambria Math" panose="02040503050406030204" pitchFamily="18" charset="0"/>
                            </a:rPr>
                            <m:t>1</m:t>
                          </m:r>
                        </m:num>
                        <m:den>
                          <m:r>
                            <a:rPr lang="es-CL" sz="1100" i="1">
                              <a:latin typeface="Cambria Math" panose="02040503050406030204" pitchFamily="18" charset="0"/>
                            </a:rPr>
                            <m:t>2</m:t>
                          </m:r>
                        </m:den>
                      </m:f>
                      <m:r>
                        <a:rPr lang="es-CL" sz="1100" i="1">
                          <a:latin typeface="Cambria Math" panose="02040503050406030204" pitchFamily="18" charset="0"/>
                        </a:rPr>
                        <m:t> </m:t>
                      </m:r>
                      <m:r>
                        <a:rPr lang="es-CL" sz="1100" i="1">
                          <a:latin typeface="Cambria Math" panose="02040503050406030204" pitchFamily="18" charset="0"/>
                        </a:rPr>
                        <m:t>𝑆𝑎𝑛𝑑</m:t>
                      </m:r>
                      <m:r>
                        <a:rPr lang="es-CL" sz="1100" i="1">
                          <a:latin typeface="Cambria Math" panose="02040503050406030204" pitchFamily="18" charset="0"/>
                        </a:rPr>
                        <m:t>í</m:t>
                      </m:r>
                      <m:r>
                        <a:rPr lang="es-CL" sz="1100" i="1">
                          <a:latin typeface="Cambria Math" panose="02040503050406030204" pitchFamily="18" charset="0"/>
                        </a:rPr>
                        <m:t>𝑎</m:t>
                      </m:r>
                      <m:r>
                        <a:rPr lang="es-CL" sz="1100" i="1">
                          <a:latin typeface="Cambria Math" panose="02040503050406030204" pitchFamily="18" charset="0"/>
                        </a:rPr>
                        <m:t>=2</m:t>
                      </m:r>
                      <m:r>
                        <a:rPr lang="es-CL" sz="1100" i="1">
                          <a:latin typeface="Cambria Math" panose="02040503050406030204" pitchFamily="18" charset="0"/>
                        </a:rPr>
                        <m:t>𝑘𝑔</m:t>
                      </m:r>
                    </m:oMath>
                  </m:oMathPara>
                </a14:m>
                <a:endParaRPr lang="es-CL" sz="110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CL" sz="1100" i="1">
                          <a:latin typeface="Cambria Math" panose="02040503050406030204" pitchFamily="18" charset="0"/>
                        </a:rPr>
                        <m:t>𝑹𝒆𝒔𝒐𝒍𝒗𝒊𝒆𝒏𝒅𝒐</m:t>
                      </m:r>
                      <m:r>
                        <a:rPr lang="es-CL" sz="1100" i="1">
                          <a:latin typeface="Cambria Math" panose="02040503050406030204" pitchFamily="18" charset="0"/>
                        </a:rPr>
                        <m:t>;</m:t>
                      </m:r>
                      <m:r>
                        <a:rPr lang="es-CL" sz="1100" i="1">
                          <a:latin typeface="Cambria Math" panose="02040503050406030204" pitchFamily="18" charset="0"/>
                        </a:rPr>
                        <m:t>𝟏</m:t>
                      </m:r>
                      <m:f>
                        <m:fPr>
                          <m:type m:val="skw"/>
                          <m:ctrlPr>
                            <a:rPr lang="es-CL" sz="1100" i="1">
                              <a:latin typeface="Cambria Math" panose="02040503050406030204" pitchFamily="18" charset="0"/>
                            </a:rPr>
                          </m:ctrlPr>
                        </m:fPr>
                        <m:num>
                          <m:r>
                            <a:rPr lang="es-CL" sz="1100" i="1">
                              <a:latin typeface="Cambria Math" panose="02040503050406030204" pitchFamily="18" charset="0"/>
                            </a:rPr>
                            <m:t>𝟏</m:t>
                          </m:r>
                        </m:num>
                        <m:den>
                          <m:r>
                            <a:rPr lang="es-CL" sz="1100" i="1">
                              <a:latin typeface="Cambria Math" panose="02040503050406030204" pitchFamily="18" charset="0"/>
                            </a:rPr>
                            <m:t>𝟐</m:t>
                          </m:r>
                        </m:den>
                      </m:f>
                      <m:r>
                        <a:rPr lang="es-CL" sz="1100" i="1">
                          <a:latin typeface="Cambria Math" panose="02040503050406030204" pitchFamily="18" charset="0"/>
                        </a:rPr>
                        <m:t>𝑺𝒂𝒏𝒅</m:t>
                      </m:r>
                      <m:r>
                        <a:rPr lang="es-CL" sz="1100" i="1">
                          <a:latin typeface="Cambria Math" panose="02040503050406030204" pitchFamily="18" charset="0"/>
                        </a:rPr>
                        <m:t>í</m:t>
                      </m:r>
                      <m:r>
                        <a:rPr lang="es-CL" sz="1100" i="1">
                          <a:latin typeface="Cambria Math" panose="02040503050406030204" pitchFamily="18" charset="0"/>
                        </a:rPr>
                        <m:t>𝒂</m:t>
                      </m:r>
                      <m:r>
                        <a:rPr lang="es-CL" sz="1100" i="1">
                          <a:latin typeface="Cambria Math" panose="02040503050406030204" pitchFamily="18" charset="0"/>
                        </a:rPr>
                        <m:t>=</m:t>
                      </m:r>
                      <m:r>
                        <a:rPr lang="es-CL" sz="1100" i="1">
                          <a:latin typeface="Cambria Math" panose="02040503050406030204" pitchFamily="18" charset="0"/>
                        </a:rPr>
                        <m:t>𝟔</m:t>
                      </m:r>
                      <m:r>
                        <a:rPr lang="es-CL" sz="1100" i="1">
                          <a:latin typeface="Cambria Math" panose="02040503050406030204" pitchFamily="18" charset="0"/>
                        </a:rPr>
                        <m:t>𝒌𝒈</m:t>
                      </m:r>
                      <m:r>
                        <a:rPr lang="es-CL" sz="1100" i="1">
                          <a:latin typeface="Cambria Math" panose="02040503050406030204" pitchFamily="18" charset="0"/>
                        </a:rPr>
                        <m:t> </m:t>
                      </m:r>
                    </m:oMath>
                  </m:oMathPara>
                </a14:m>
                <a:endParaRPr lang="es-CL" sz="1100" i="1" dirty="0">
                  <a:latin typeface="Cambria Math" panose="02040503050406030204" pitchFamily="18" charset="0"/>
                </a:endParaRPr>
              </a:p>
            </p:txBody>
          </p:sp>
        </mc:Choice>
        <mc:Fallback xmlns="">
          <p:sp>
            <p:nvSpPr>
              <p:cNvPr id="10" name="CuadroTexto 9">
                <a:extLst>
                  <a:ext uri="{FF2B5EF4-FFF2-40B4-BE49-F238E27FC236}">
                    <a16:creationId xmlns:a16="http://schemas.microsoft.com/office/drawing/2014/main" id="{BC3B963B-E38F-E847-E45E-B3FE3933469A}"/>
                  </a:ext>
                </a:extLst>
              </p:cNvPr>
              <p:cNvSpPr txBox="1">
                <a:spLocks noRot="1" noChangeAspect="1" noMove="1" noResize="1" noEditPoints="1" noAdjustHandles="1" noChangeArrowheads="1" noChangeShapeType="1" noTextEdit="1"/>
              </p:cNvSpPr>
              <p:nvPr/>
            </p:nvSpPr>
            <p:spPr>
              <a:xfrm>
                <a:off x="4411522" y="5645938"/>
                <a:ext cx="3033481" cy="946093"/>
              </a:xfrm>
              <a:prstGeom prst="rect">
                <a:avLst/>
              </a:prstGeom>
              <a:blipFill>
                <a:blip r:embed="rId7"/>
                <a:stretch>
                  <a:fillRect b="-5161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1D73E37E-4461-66FF-A5CB-C2F7B8E04C50}"/>
                  </a:ext>
                </a:extLst>
              </p:cNvPr>
              <p:cNvSpPr txBox="1"/>
              <p:nvPr/>
            </p:nvSpPr>
            <p:spPr>
              <a:xfrm>
                <a:off x="8181461" y="5734263"/>
                <a:ext cx="3347517" cy="76944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100" i="1">
                          <a:latin typeface="Cambria Math" panose="02040503050406030204" pitchFamily="18" charset="0"/>
                        </a:rPr>
                        <m:t>11</m:t>
                      </m:r>
                      <m:d>
                        <m:dPr>
                          <m:ctrlPr>
                            <a:rPr lang="es-CL" sz="1100" i="1">
                              <a:latin typeface="Cambria Math" panose="02040503050406030204" pitchFamily="18" charset="0"/>
                            </a:rPr>
                          </m:ctrlPr>
                        </m:dPr>
                        <m:e>
                          <m:r>
                            <a:rPr lang="es-CL" sz="1100" i="1">
                              <a:latin typeface="Cambria Math" panose="02040503050406030204" pitchFamily="18" charset="0"/>
                            </a:rPr>
                            <m:t>𝑐𝑚</m:t>
                          </m:r>
                        </m:e>
                      </m:d>
                      <m:r>
                        <a:rPr lang="es-CL" sz="1100" i="1">
                          <a:latin typeface="Cambria Math" panose="02040503050406030204" pitchFamily="18" charset="0"/>
                        </a:rPr>
                        <m:t> +2</m:t>
                      </m:r>
                      <m:r>
                        <a:rPr lang="es-CL" sz="1100" i="1">
                          <a:latin typeface="Cambria Math" panose="02040503050406030204" pitchFamily="18" charset="0"/>
                        </a:rPr>
                        <m:t>𝑥</m:t>
                      </m:r>
                      <m:d>
                        <m:dPr>
                          <m:ctrlPr>
                            <a:rPr lang="es-CL" sz="1100" i="1">
                              <a:latin typeface="Cambria Math" panose="02040503050406030204" pitchFamily="18" charset="0"/>
                            </a:rPr>
                          </m:ctrlPr>
                        </m:dPr>
                        <m:e>
                          <m:r>
                            <a:rPr lang="es-CL" sz="1100" i="1">
                              <a:latin typeface="Cambria Math" panose="02040503050406030204" pitchFamily="18" charset="0"/>
                            </a:rPr>
                            <m:t>𝑐𝑚</m:t>
                          </m:r>
                        </m:e>
                      </m:d>
                      <m:r>
                        <a:rPr lang="es-CL" sz="1100" i="1">
                          <a:latin typeface="Cambria Math" panose="02040503050406030204" pitchFamily="18" charset="0"/>
                        </a:rPr>
                        <m:t>+</m:t>
                      </m:r>
                      <m:d>
                        <m:dPr>
                          <m:ctrlPr>
                            <a:rPr lang="es-CL" sz="1100" i="1">
                              <a:latin typeface="Cambria Math" panose="02040503050406030204" pitchFamily="18" charset="0"/>
                            </a:rPr>
                          </m:ctrlPr>
                        </m:dPr>
                        <m:e>
                          <m:r>
                            <a:rPr lang="es-CL" sz="1100" i="1">
                              <a:latin typeface="Cambria Math" panose="02040503050406030204" pitchFamily="18" charset="0"/>
                            </a:rPr>
                            <m:t>𝑥</m:t>
                          </m:r>
                          <m:r>
                            <a:rPr lang="es-CL" sz="1100" i="1">
                              <a:latin typeface="Cambria Math" panose="02040503050406030204" pitchFamily="18" charset="0"/>
                            </a:rPr>
                            <m:t>−11</m:t>
                          </m:r>
                        </m:e>
                      </m:d>
                      <m:d>
                        <m:dPr>
                          <m:ctrlPr>
                            <a:rPr lang="es-CL" sz="1100" i="1">
                              <a:latin typeface="Cambria Math" panose="02040503050406030204" pitchFamily="18" charset="0"/>
                            </a:rPr>
                          </m:ctrlPr>
                        </m:dPr>
                        <m:e>
                          <m:r>
                            <a:rPr lang="es-CL" sz="1100" i="1">
                              <a:latin typeface="Cambria Math" panose="02040503050406030204" pitchFamily="18" charset="0"/>
                            </a:rPr>
                            <m:t>𝑐𝑚</m:t>
                          </m:r>
                        </m:e>
                      </m:d>
                      <m:r>
                        <a:rPr lang="es-CL" sz="1100" i="1">
                          <a:latin typeface="Cambria Math" panose="02040503050406030204" pitchFamily="18" charset="0"/>
                        </a:rPr>
                        <m:t>=60</m:t>
                      </m:r>
                      <m:d>
                        <m:dPr>
                          <m:ctrlPr>
                            <a:rPr lang="es-CL" sz="1100" i="1">
                              <a:latin typeface="Cambria Math" panose="02040503050406030204" pitchFamily="18" charset="0"/>
                            </a:rPr>
                          </m:ctrlPr>
                        </m:dPr>
                        <m:e>
                          <m:r>
                            <a:rPr lang="es-CL" sz="1100" i="1">
                              <a:latin typeface="Cambria Math" panose="02040503050406030204" pitchFamily="18" charset="0"/>
                            </a:rPr>
                            <m:t>𝑐𝑚</m:t>
                          </m:r>
                        </m:e>
                      </m:d>
                    </m:oMath>
                  </m:oMathPara>
                </a14:m>
                <a:endParaRPr lang="es-CL" sz="110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CL" sz="1100" i="1">
                          <a:latin typeface="Cambria Math" panose="02040503050406030204" pitchFamily="18" charset="0"/>
                        </a:rPr>
                        <m:t>∴3</m:t>
                      </m:r>
                      <m:r>
                        <a:rPr lang="es-CL" sz="1100" i="1">
                          <a:latin typeface="Cambria Math" panose="02040503050406030204" pitchFamily="18" charset="0"/>
                        </a:rPr>
                        <m:t>𝑥</m:t>
                      </m:r>
                      <m:r>
                        <a:rPr lang="es-CL" sz="1100" i="1">
                          <a:latin typeface="Cambria Math" panose="02040503050406030204" pitchFamily="18" charset="0"/>
                        </a:rPr>
                        <m:t>=60</m:t>
                      </m:r>
                      <m:d>
                        <m:dPr>
                          <m:ctrlPr>
                            <a:rPr lang="es-CL" sz="1100" i="1">
                              <a:latin typeface="Cambria Math" panose="02040503050406030204" pitchFamily="18" charset="0"/>
                            </a:rPr>
                          </m:ctrlPr>
                        </m:dPr>
                        <m:e>
                          <m:r>
                            <a:rPr lang="es-CL" sz="1100" i="1">
                              <a:latin typeface="Cambria Math" panose="02040503050406030204" pitchFamily="18" charset="0"/>
                            </a:rPr>
                            <m:t>𝑐𝑚</m:t>
                          </m:r>
                        </m:e>
                      </m:d>
                    </m:oMath>
                  </m:oMathPara>
                </a14:m>
                <a:endParaRPr lang="es-CL" sz="110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CL" sz="1100" i="1">
                          <a:latin typeface="Cambria Math" panose="02040503050406030204" pitchFamily="18" charset="0"/>
                        </a:rPr>
                        <m:t>𝑥</m:t>
                      </m:r>
                      <m:r>
                        <a:rPr lang="es-CL" sz="1100" i="1">
                          <a:latin typeface="Cambria Math" panose="02040503050406030204" pitchFamily="18" charset="0"/>
                        </a:rPr>
                        <m:t>=20 </m:t>
                      </m:r>
                      <m:d>
                        <m:dPr>
                          <m:ctrlPr>
                            <a:rPr lang="es-CL" sz="1100" i="1">
                              <a:latin typeface="Cambria Math" panose="02040503050406030204" pitchFamily="18" charset="0"/>
                            </a:rPr>
                          </m:ctrlPr>
                        </m:dPr>
                        <m:e>
                          <m:r>
                            <a:rPr lang="es-CL" sz="1100" i="1">
                              <a:latin typeface="Cambria Math" panose="02040503050406030204" pitchFamily="18" charset="0"/>
                            </a:rPr>
                            <m:t>𝑐𝑚</m:t>
                          </m:r>
                        </m:e>
                      </m:d>
                    </m:oMath>
                  </m:oMathPara>
                </a14:m>
                <a:endParaRPr lang="es-CL" sz="110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CL" sz="1100" i="1">
                          <a:latin typeface="Cambria Math" panose="02040503050406030204" pitchFamily="18" charset="0"/>
                        </a:rPr>
                        <m:t>𝑹𝒆𝒔𝒐𝒍𝒗𝒊𝒆𝒏𝒅𝒐</m:t>
                      </m:r>
                      <m:r>
                        <a:rPr lang="es-CL" sz="1100" i="1">
                          <a:latin typeface="Cambria Math" panose="02040503050406030204" pitchFamily="18" charset="0"/>
                        </a:rPr>
                        <m:t>;</m:t>
                      </m:r>
                      <m:r>
                        <a:rPr lang="es-CL" sz="1100" i="1">
                          <a:latin typeface="Cambria Math" panose="02040503050406030204" pitchFamily="18" charset="0"/>
                        </a:rPr>
                        <m:t>𝒍𝒂𝒓𝒈𝒐</m:t>
                      </m:r>
                      <m:r>
                        <a:rPr lang="es-CL" sz="1100" i="1">
                          <a:latin typeface="Cambria Math" panose="02040503050406030204" pitchFamily="18" charset="0"/>
                        </a:rPr>
                        <m:t> </m:t>
                      </m:r>
                      <m:r>
                        <a:rPr lang="es-CL" sz="1100" i="1">
                          <a:latin typeface="Cambria Math" panose="02040503050406030204" pitchFamily="18" charset="0"/>
                        </a:rPr>
                        <m:t>𝒄𝒐𝒍𝒂</m:t>
                      </m:r>
                      <m:r>
                        <a:rPr lang="es-CL" sz="1100" i="1">
                          <a:latin typeface="Cambria Math" panose="02040503050406030204" pitchFamily="18" charset="0"/>
                        </a:rPr>
                        <m:t> =</m:t>
                      </m:r>
                      <m:r>
                        <a:rPr lang="es-CL" sz="1100" i="1">
                          <a:latin typeface="Cambria Math" panose="02040503050406030204" pitchFamily="18" charset="0"/>
                        </a:rPr>
                        <m:t>𝟗</m:t>
                      </m:r>
                      <m:d>
                        <m:dPr>
                          <m:ctrlPr>
                            <a:rPr lang="es-CL" sz="1100" i="1">
                              <a:latin typeface="Cambria Math" panose="02040503050406030204" pitchFamily="18" charset="0"/>
                            </a:rPr>
                          </m:ctrlPr>
                        </m:dPr>
                        <m:e>
                          <m:r>
                            <a:rPr lang="es-CL" sz="1100" i="1">
                              <a:latin typeface="Cambria Math" panose="02040503050406030204" pitchFamily="18" charset="0"/>
                            </a:rPr>
                            <m:t>𝒄𝒎</m:t>
                          </m:r>
                        </m:e>
                      </m:d>
                    </m:oMath>
                  </m:oMathPara>
                </a14:m>
                <a:endParaRPr lang="es-CL" sz="1100" i="1" dirty="0">
                  <a:latin typeface="Cambria Math" panose="02040503050406030204" pitchFamily="18" charset="0"/>
                </a:endParaRPr>
              </a:p>
            </p:txBody>
          </p:sp>
        </mc:Choice>
        <mc:Fallback xmlns="">
          <p:sp>
            <p:nvSpPr>
              <p:cNvPr id="13" name="CuadroTexto 12">
                <a:extLst>
                  <a:ext uri="{FF2B5EF4-FFF2-40B4-BE49-F238E27FC236}">
                    <a16:creationId xmlns:a16="http://schemas.microsoft.com/office/drawing/2014/main" id="{1D73E37E-4461-66FF-A5CB-C2F7B8E04C50}"/>
                  </a:ext>
                </a:extLst>
              </p:cNvPr>
              <p:cNvSpPr txBox="1">
                <a:spLocks noRot="1" noChangeAspect="1" noMove="1" noResize="1" noEditPoints="1" noAdjustHandles="1" noChangeArrowheads="1" noChangeShapeType="1" noTextEdit="1"/>
              </p:cNvSpPr>
              <p:nvPr/>
            </p:nvSpPr>
            <p:spPr>
              <a:xfrm>
                <a:off x="8181461" y="5734263"/>
                <a:ext cx="3347517" cy="769441"/>
              </a:xfrm>
              <a:prstGeom prst="rect">
                <a:avLst/>
              </a:prstGeom>
              <a:blipFill>
                <a:blip r:embed="rId8"/>
                <a:stretch>
                  <a:fillRect b="-2381"/>
                </a:stretch>
              </a:blipFill>
            </p:spPr>
            <p:txBody>
              <a:bodyPr/>
              <a:lstStyle/>
              <a:p>
                <a:r>
                  <a:rPr lang="es-CL">
                    <a:noFill/>
                  </a:rPr>
                  <a:t> </a:t>
                </a:r>
              </a:p>
            </p:txBody>
          </p:sp>
        </mc:Fallback>
      </mc:AlternateContent>
    </p:spTree>
    <p:extLst>
      <p:ext uri="{BB962C8B-B14F-4D97-AF65-F5344CB8AC3E}">
        <p14:creationId xmlns:p14="http://schemas.microsoft.com/office/powerpoint/2010/main" val="4172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16050"/>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82069"/>
            <a:ext cx="10210800" cy="4647426"/>
          </a:xfrm>
          <a:prstGeom prst="rect">
            <a:avLst/>
          </a:prstGeom>
          <a:noFill/>
        </p:spPr>
        <p:txBody>
          <a:bodyPr wrap="square" rtlCol="0">
            <a:spAutoFit/>
          </a:bodyPr>
          <a:lstStyle/>
          <a:p>
            <a:pPr marL="457200" indent="-457200">
              <a:buFont typeface="Arial" panose="020B0604020202020204" pitchFamily="34" charset="0"/>
              <a:buChar char="•"/>
            </a:pPr>
            <a:r>
              <a:rPr lang="es-CL" sz="2400" dirty="0"/>
              <a:t>Técnicas de planteo:</a:t>
            </a:r>
          </a:p>
          <a:p>
            <a:pPr marL="914400" lvl="1" indent="-457200">
              <a:lnSpc>
                <a:spcPct val="150000"/>
              </a:lnSpc>
              <a:buFont typeface="Arial" panose="020B0604020202020204" pitchFamily="34" charset="0"/>
              <a:buChar char="•"/>
            </a:pPr>
            <a:r>
              <a:rPr lang="es-CL" dirty="0"/>
              <a:t>Técnicas básicas: </a:t>
            </a:r>
            <a:r>
              <a:rPr lang="es-CL" dirty="0">
                <a:hlinkClick r:id="rId3"/>
              </a:rPr>
              <a:t>https://www.youtube.com/watch?v=EYG1XvNUZF0</a:t>
            </a:r>
            <a:endParaRPr lang="es-CL" dirty="0"/>
          </a:p>
          <a:p>
            <a:pPr marL="914400" lvl="1" indent="-457200">
              <a:buFont typeface="Arial" panose="020B0604020202020204" pitchFamily="34" charset="0"/>
              <a:buChar char="•"/>
            </a:pPr>
            <a:r>
              <a:rPr lang="es-CL" dirty="0"/>
              <a:t>Para resolver un problema se necesita:</a:t>
            </a:r>
          </a:p>
          <a:p>
            <a:pPr marL="1371600" lvl="2" indent="-457200">
              <a:buFont typeface="Arial" panose="020B0604020202020204" pitchFamily="34" charset="0"/>
              <a:buChar char="•"/>
            </a:pPr>
            <a:r>
              <a:rPr lang="es-CL" sz="1600" dirty="0"/>
              <a:t>Comprender el problema.</a:t>
            </a:r>
          </a:p>
          <a:p>
            <a:pPr marL="1371600" lvl="2" indent="-457200">
              <a:buFont typeface="Arial" panose="020B0604020202020204" pitchFamily="34" charset="0"/>
              <a:buChar char="•"/>
            </a:pPr>
            <a:r>
              <a:rPr lang="es-CL" sz="1600" dirty="0"/>
              <a:t>Concebir un plan de solución</a:t>
            </a:r>
          </a:p>
          <a:p>
            <a:pPr marL="1371600" lvl="2" indent="-457200">
              <a:buFont typeface="Arial" panose="020B0604020202020204" pitchFamily="34" charset="0"/>
              <a:buChar char="•"/>
            </a:pPr>
            <a:r>
              <a:rPr lang="es-CL" sz="1600" dirty="0"/>
              <a:t>Ejecutar ese plan de solución </a:t>
            </a:r>
          </a:p>
          <a:p>
            <a:pPr marL="1371600" lvl="2" indent="-457200">
              <a:buFont typeface="Arial" panose="020B0604020202020204" pitchFamily="34" charset="0"/>
              <a:buChar char="•"/>
            </a:pPr>
            <a:r>
              <a:rPr lang="es-CL" sz="1600" dirty="0"/>
              <a:t>Examinar la solución alcanzada</a:t>
            </a:r>
          </a:p>
          <a:p>
            <a:pPr marL="914400" lvl="1" indent="-457200">
              <a:buFont typeface="Arial" panose="020B0604020202020204" pitchFamily="34" charset="0"/>
              <a:buChar char="•"/>
            </a:pPr>
            <a:r>
              <a:rPr lang="es-CL" dirty="0"/>
              <a:t>Ejercitación:  </a:t>
            </a:r>
            <a:r>
              <a:rPr lang="es-CL" dirty="0">
                <a:hlinkClick r:id="rId4"/>
              </a:rPr>
              <a:t>https://www.youtube.com/watch?v=1TF31ZRxQoI</a:t>
            </a:r>
            <a:r>
              <a:rPr lang="es-CL" dirty="0"/>
              <a:t> </a:t>
            </a:r>
          </a:p>
          <a:p>
            <a:pPr marL="914400" lvl="1" indent="-457200">
              <a:lnSpc>
                <a:spcPct val="150000"/>
              </a:lnSpc>
              <a:buFont typeface="Arial" panose="020B0604020202020204" pitchFamily="34" charset="0"/>
              <a:buChar char="•"/>
            </a:pPr>
            <a:r>
              <a:rPr lang="es-CL" dirty="0"/>
              <a:t>Pasos  para resolver problemas de ecuaciones</a:t>
            </a:r>
          </a:p>
          <a:p>
            <a:pPr marL="1371600" lvl="2" indent="-457200">
              <a:buFont typeface="Arial" panose="020B0604020202020204" pitchFamily="34" charset="0"/>
              <a:buChar char="•"/>
            </a:pPr>
            <a:r>
              <a:rPr lang="es-CL" sz="1600" dirty="0"/>
              <a:t>Expresar los datos en lenguaje algebraico.</a:t>
            </a:r>
          </a:p>
          <a:p>
            <a:pPr marL="1371600" lvl="2" indent="-457200">
              <a:buFont typeface="Arial" panose="020B0604020202020204" pitchFamily="34" charset="0"/>
              <a:buChar char="•"/>
            </a:pPr>
            <a:r>
              <a:rPr lang="es-CL" sz="1600" dirty="0"/>
              <a:t>Escribir la expresión ecuación.</a:t>
            </a:r>
          </a:p>
          <a:p>
            <a:pPr marL="1371600" lvl="2" indent="-457200">
              <a:buFont typeface="Arial" panose="020B0604020202020204" pitchFamily="34" charset="0"/>
              <a:buChar char="•"/>
            </a:pPr>
            <a:r>
              <a:rPr lang="es-CL" sz="1600" dirty="0"/>
              <a:t>Interpretar la ecuación.</a:t>
            </a:r>
          </a:p>
          <a:p>
            <a:pPr marL="1371600" lvl="2" indent="-457200">
              <a:buFont typeface="Arial" panose="020B0604020202020204" pitchFamily="34" charset="0"/>
              <a:buChar char="•"/>
            </a:pPr>
            <a:r>
              <a:rPr lang="es-CL" sz="1600" dirty="0"/>
              <a:t>Resolver la ecuación despejando la incógnita.</a:t>
            </a:r>
          </a:p>
          <a:p>
            <a:pPr marL="1371600" lvl="2" indent="-457200">
              <a:buFont typeface="Arial" panose="020B0604020202020204" pitchFamily="34" charset="0"/>
              <a:buChar char="•"/>
            </a:pPr>
            <a:r>
              <a:rPr lang="es-CL" sz="1600" dirty="0"/>
              <a:t>Comprobar el resultado obtenido.	</a:t>
            </a:r>
          </a:p>
          <a:p>
            <a:endParaRPr lang="es-CL" dirty="0"/>
          </a:p>
          <a:p>
            <a:endParaRPr lang="es-CL" dirty="0"/>
          </a:p>
        </p:txBody>
      </p:sp>
    </p:spTree>
    <p:extLst>
      <p:ext uri="{BB962C8B-B14F-4D97-AF65-F5344CB8AC3E}">
        <p14:creationId xmlns:p14="http://schemas.microsoft.com/office/powerpoint/2010/main" val="1351497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resolución de problemas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429537" y="2662869"/>
            <a:ext cx="11534773" cy="1200329"/>
          </a:xfrm>
          <a:prstGeom prst="rect">
            <a:avLst/>
          </a:prstGeom>
          <a:noFill/>
        </p:spPr>
        <p:txBody>
          <a:bodyPr wrap="square" rtlCol="0">
            <a:spAutoFit/>
          </a:bodyPr>
          <a:lstStyle/>
          <a:p>
            <a:pPr marL="285750" indent="-285750">
              <a:buFont typeface="Arial" panose="020B0604020202020204" pitchFamily="34" charset="0"/>
              <a:buChar char="•"/>
            </a:pPr>
            <a:r>
              <a:rPr lang="es-MX" dirty="0"/>
              <a:t>Método de los cuatro cuadrantes:</a:t>
            </a:r>
          </a:p>
          <a:p>
            <a:pPr lvl="1"/>
            <a:r>
              <a:rPr lang="es-MX" dirty="0"/>
              <a:t>Una forma de resolver problemas es utilizar este método creado por el profesor Samuel Varela para entender el contexto, revisar los datos y comprender lo que se solicita:</a:t>
            </a:r>
          </a:p>
          <a:p>
            <a:pPr marL="285750" indent="-285750">
              <a:buFont typeface="Arial" panose="020B0604020202020204" pitchFamily="34" charset="0"/>
              <a:buChar char="•"/>
            </a:pPr>
            <a:endParaRPr lang="es-MX" dirty="0"/>
          </a:p>
        </p:txBody>
      </p:sp>
      <p:graphicFrame>
        <p:nvGraphicFramePr>
          <p:cNvPr id="8" name="7 Diagrama">
            <a:extLst>
              <a:ext uri="{FF2B5EF4-FFF2-40B4-BE49-F238E27FC236}">
                <a16:creationId xmlns:a16="http://schemas.microsoft.com/office/drawing/2014/main" id="{E437C29D-49FC-4047-9940-1CBD242B5BB7}"/>
              </a:ext>
            </a:extLst>
          </p:cNvPr>
          <p:cNvGraphicFramePr/>
          <p:nvPr>
            <p:extLst>
              <p:ext uri="{D42A27DB-BD31-4B8C-83A1-F6EECF244321}">
                <p14:modId xmlns:p14="http://schemas.microsoft.com/office/powerpoint/2010/main" val="1032728167"/>
              </p:ext>
            </p:extLst>
          </p:nvPr>
        </p:nvGraphicFramePr>
        <p:xfrm>
          <a:off x="4094480" y="3589789"/>
          <a:ext cx="4206240" cy="30425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312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graphicEl>
                                              <a:dgm id="{9D06629E-FEBD-455B-9D54-4FEE87610C6E}"/>
                                            </p:graphicEl>
                                          </p:spTgt>
                                        </p:tgtEl>
                                        <p:attrNameLst>
                                          <p:attrName>style.visibility</p:attrName>
                                        </p:attrNameLst>
                                      </p:cBhvr>
                                      <p:to>
                                        <p:strVal val="visible"/>
                                      </p:to>
                                    </p:set>
                                    <p:animEffect transition="in" filter="fade">
                                      <p:cBhvr>
                                        <p:cTn id="7" dur="2000"/>
                                        <p:tgtEl>
                                          <p:spTgt spid="8">
                                            <p:graphicEl>
                                              <a:dgm id="{9D06629E-FEBD-455B-9D54-4FEE87610C6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E8A1DC0E-611E-4E60-A660-94B4702C5BEA}"/>
                                            </p:graphicEl>
                                          </p:spTgt>
                                        </p:tgtEl>
                                        <p:attrNameLst>
                                          <p:attrName>style.visibility</p:attrName>
                                        </p:attrNameLst>
                                      </p:cBhvr>
                                      <p:to>
                                        <p:strVal val="visible"/>
                                      </p:to>
                                    </p:set>
                                    <p:animEffect transition="in" filter="fade">
                                      <p:cBhvr>
                                        <p:cTn id="12" dur="2000"/>
                                        <p:tgtEl>
                                          <p:spTgt spid="8">
                                            <p:graphicEl>
                                              <a:dgm id="{E8A1DC0E-611E-4E60-A660-94B4702C5BE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265E5410-79A8-4C05-A612-F60324BAC9EA}"/>
                                            </p:graphicEl>
                                          </p:spTgt>
                                        </p:tgtEl>
                                        <p:attrNameLst>
                                          <p:attrName>style.visibility</p:attrName>
                                        </p:attrNameLst>
                                      </p:cBhvr>
                                      <p:to>
                                        <p:strVal val="visible"/>
                                      </p:to>
                                    </p:set>
                                    <p:animEffect transition="in" filter="fade">
                                      <p:cBhvr>
                                        <p:cTn id="17" dur="2000"/>
                                        <p:tgtEl>
                                          <p:spTgt spid="8">
                                            <p:graphicEl>
                                              <a:dgm id="{265E5410-79A8-4C05-A612-F60324BAC9E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graphicEl>
                                              <a:dgm id="{55B9E776-FA97-48BC-B168-E1B34ACB36D6}"/>
                                            </p:graphicEl>
                                          </p:spTgt>
                                        </p:tgtEl>
                                        <p:attrNameLst>
                                          <p:attrName>style.visibility</p:attrName>
                                        </p:attrNameLst>
                                      </p:cBhvr>
                                      <p:to>
                                        <p:strVal val="visible"/>
                                      </p:to>
                                    </p:set>
                                    <p:animEffect transition="in" filter="fade">
                                      <p:cBhvr>
                                        <p:cTn id="22" dur="2000"/>
                                        <p:tgtEl>
                                          <p:spTgt spid="8">
                                            <p:graphicEl>
                                              <a:dgm id="{55B9E776-FA97-48BC-B168-E1B34ACB36D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graphicEl>
                                              <a:dgm id="{65DEB3CF-1CFA-4881-BC45-2349DD0888FC}"/>
                                            </p:graphicEl>
                                          </p:spTgt>
                                        </p:tgtEl>
                                        <p:attrNameLst>
                                          <p:attrName>style.visibility</p:attrName>
                                        </p:attrNameLst>
                                      </p:cBhvr>
                                      <p:to>
                                        <p:strVal val="visible"/>
                                      </p:to>
                                    </p:set>
                                    <p:animEffect transition="in" filter="fade">
                                      <p:cBhvr>
                                        <p:cTn id="27" dur="2000"/>
                                        <p:tgtEl>
                                          <p:spTgt spid="8">
                                            <p:graphicEl>
                                              <a:dgm id="{65DEB3CF-1CFA-4881-BC45-2349DD0888F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lvl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resolución de problemas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429538" y="2662869"/>
            <a:ext cx="4661078" cy="2677656"/>
          </a:xfrm>
          <a:prstGeom prst="rect">
            <a:avLst/>
          </a:prstGeom>
          <a:noFill/>
        </p:spPr>
        <p:txBody>
          <a:bodyPr wrap="square" rtlCol="0">
            <a:spAutoFit/>
          </a:bodyPr>
          <a:lstStyle/>
          <a:p>
            <a:pPr marL="285750" indent="-285750">
              <a:buFont typeface="Arial" panose="020B0604020202020204" pitchFamily="34" charset="0"/>
              <a:buChar char="•"/>
            </a:pPr>
            <a:r>
              <a:rPr lang="es-MX" sz="2800" dirty="0"/>
              <a:t>¿Cómo se aplica el método?</a:t>
            </a:r>
          </a:p>
          <a:p>
            <a:pPr marL="742950" lvl="1" indent="-285750">
              <a:buFont typeface="Arial" panose="020B0604020202020204" pitchFamily="34" charset="0"/>
              <a:buChar char="•"/>
            </a:pPr>
            <a:r>
              <a:rPr lang="es-MX" sz="2800" dirty="0"/>
              <a:t>Se identifican los que elementos que componen los hechos que se relatan en una situación a resolver.</a:t>
            </a:r>
          </a:p>
        </p:txBody>
      </p:sp>
      <p:graphicFrame>
        <p:nvGraphicFramePr>
          <p:cNvPr id="11" name="2 Diagrama">
            <a:extLst>
              <a:ext uri="{FF2B5EF4-FFF2-40B4-BE49-F238E27FC236}">
                <a16:creationId xmlns:a16="http://schemas.microsoft.com/office/drawing/2014/main" id="{BD40DA27-8E6B-471F-AD98-46D5FC0C3BD3}"/>
              </a:ext>
            </a:extLst>
          </p:cNvPr>
          <p:cNvGraphicFramePr/>
          <p:nvPr>
            <p:extLst>
              <p:ext uri="{D42A27DB-BD31-4B8C-83A1-F6EECF244321}">
                <p14:modId xmlns:p14="http://schemas.microsoft.com/office/powerpoint/2010/main" val="3725422015"/>
              </p:ext>
            </p:extLst>
          </p:nvPr>
        </p:nvGraphicFramePr>
        <p:xfrm>
          <a:off x="4981433" y="2572544"/>
          <a:ext cx="6127845" cy="4087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3598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50DF3D55-8CF0-418B-82E5-98CBD378DCAE}"/>
                                            </p:graphicEl>
                                          </p:spTgt>
                                        </p:tgtEl>
                                        <p:attrNameLst>
                                          <p:attrName>style.visibility</p:attrName>
                                        </p:attrNameLst>
                                      </p:cBhvr>
                                      <p:to>
                                        <p:strVal val="visible"/>
                                      </p:to>
                                    </p:set>
                                    <p:animEffect transition="in" filter="fade">
                                      <p:cBhvr>
                                        <p:cTn id="12" dur="2000"/>
                                        <p:tgtEl>
                                          <p:spTgt spid="11">
                                            <p:graphicEl>
                                              <a:dgm id="{50DF3D55-8CF0-418B-82E5-98CBD378DCAE}"/>
                                            </p:graphicEl>
                                          </p:spTgt>
                                        </p:tgtEl>
                                      </p:cBhvr>
                                    </p:animEffect>
                                  </p:childTnLst>
                                </p:cTn>
                              </p:par>
                            </p:childTnLst>
                          </p:cTn>
                        </p:par>
                        <p:par>
                          <p:cTn id="13" fill="hold">
                            <p:stCondLst>
                              <p:cond delay="2000"/>
                            </p:stCondLst>
                            <p:childTnLst>
                              <p:par>
                                <p:cTn id="14" presetID="10" presetClass="entr" presetSubtype="0" fill="hold" grpId="0" nodeType="afterEffect">
                                  <p:stCondLst>
                                    <p:cond delay="0"/>
                                  </p:stCondLst>
                                  <p:childTnLst>
                                    <p:set>
                                      <p:cBhvr>
                                        <p:cTn id="15" dur="1" fill="hold">
                                          <p:stCondLst>
                                            <p:cond delay="0"/>
                                          </p:stCondLst>
                                        </p:cTn>
                                        <p:tgtEl>
                                          <p:spTgt spid="11">
                                            <p:graphicEl>
                                              <a:dgm id="{4A1E27B5-532A-4143-9B0E-200C9B698225}"/>
                                            </p:graphicEl>
                                          </p:spTgt>
                                        </p:tgtEl>
                                        <p:attrNameLst>
                                          <p:attrName>style.visibility</p:attrName>
                                        </p:attrNameLst>
                                      </p:cBhvr>
                                      <p:to>
                                        <p:strVal val="visible"/>
                                      </p:to>
                                    </p:set>
                                    <p:animEffect transition="in" filter="fade">
                                      <p:cBhvr>
                                        <p:cTn id="16" dur="1000"/>
                                        <p:tgtEl>
                                          <p:spTgt spid="11">
                                            <p:graphicEl>
                                              <a:dgm id="{4A1E27B5-532A-4143-9B0E-200C9B698225}"/>
                                            </p:graphicEl>
                                          </p:spTgt>
                                        </p:tgtEl>
                                      </p:cBhvr>
                                    </p:animEffect>
                                  </p:childTnLst>
                                </p:cTn>
                              </p:par>
                            </p:childTnLst>
                          </p:cTn>
                        </p:par>
                        <p:par>
                          <p:cTn id="17" fill="hold">
                            <p:stCondLst>
                              <p:cond delay="3000"/>
                            </p:stCondLst>
                            <p:childTnLst>
                              <p:par>
                                <p:cTn id="18" presetID="10" presetClass="entr" presetSubtype="0" fill="hold" grpId="0" nodeType="afterEffect">
                                  <p:stCondLst>
                                    <p:cond delay="0"/>
                                  </p:stCondLst>
                                  <p:childTnLst>
                                    <p:set>
                                      <p:cBhvr>
                                        <p:cTn id="19" dur="1" fill="hold">
                                          <p:stCondLst>
                                            <p:cond delay="0"/>
                                          </p:stCondLst>
                                        </p:cTn>
                                        <p:tgtEl>
                                          <p:spTgt spid="11">
                                            <p:graphicEl>
                                              <a:dgm id="{4402781A-8D96-4386-B213-5A7ADA5E9C6D}"/>
                                            </p:graphicEl>
                                          </p:spTgt>
                                        </p:tgtEl>
                                        <p:attrNameLst>
                                          <p:attrName>style.visibility</p:attrName>
                                        </p:attrNameLst>
                                      </p:cBhvr>
                                      <p:to>
                                        <p:strVal val="visible"/>
                                      </p:to>
                                    </p:set>
                                    <p:animEffect transition="in" filter="fade">
                                      <p:cBhvr>
                                        <p:cTn id="20" dur="1000"/>
                                        <p:tgtEl>
                                          <p:spTgt spid="11">
                                            <p:graphicEl>
                                              <a:dgm id="{4402781A-8D96-4386-B213-5A7ADA5E9C6D}"/>
                                            </p:graphicEl>
                                          </p:spTgt>
                                        </p:tgtEl>
                                      </p:cBhvr>
                                    </p:animEffect>
                                  </p:childTnLst>
                                </p:cTn>
                              </p:par>
                            </p:childTnLst>
                          </p:cTn>
                        </p:par>
                        <p:par>
                          <p:cTn id="21" fill="hold">
                            <p:stCondLst>
                              <p:cond delay="4000"/>
                            </p:stCondLst>
                            <p:childTnLst>
                              <p:par>
                                <p:cTn id="22" presetID="10" presetClass="entr" presetSubtype="0" fill="hold" grpId="0" nodeType="afterEffect">
                                  <p:stCondLst>
                                    <p:cond delay="0"/>
                                  </p:stCondLst>
                                  <p:childTnLst>
                                    <p:set>
                                      <p:cBhvr>
                                        <p:cTn id="23" dur="1" fill="hold">
                                          <p:stCondLst>
                                            <p:cond delay="0"/>
                                          </p:stCondLst>
                                        </p:cTn>
                                        <p:tgtEl>
                                          <p:spTgt spid="11">
                                            <p:graphicEl>
                                              <a:dgm id="{F681A679-D539-4743-AC7C-B246BC8F6797}"/>
                                            </p:graphicEl>
                                          </p:spTgt>
                                        </p:tgtEl>
                                        <p:attrNameLst>
                                          <p:attrName>style.visibility</p:attrName>
                                        </p:attrNameLst>
                                      </p:cBhvr>
                                      <p:to>
                                        <p:strVal val="visible"/>
                                      </p:to>
                                    </p:set>
                                    <p:animEffect transition="in" filter="fade">
                                      <p:cBhvr>
                                        <p:cTn id="24" dur="1000"/>
                                        <p:tgtEl>
                                          <p:spTgt spid="11">
                                            <p:graphicEl>
                                              <a:dgm id="{F681A679-D539-4743-AC7C-B246BC8F6797}"/>
                                            </p:graphicEl>
                                          </p:spTgt>
                                        </p:tgtEl>
                                      </p:cBhvr>
                                    </p:animEffect>
                                  </p:childTnLst>
                                </p:cTn>
                              </p:par>
                            </p:childTnLst>
                          </p:cTn>
                        </p:par>
                        <p:par>
                          <p:cTn id="25" fill="hold">
                            <p:stCondLst>
                              <p:cond delay="5000"/>
                            </p:stCondLst>
                            <p:childTnLst>
                              <p:par>
                                <p:cTn id="26" presetID="10" presetClass="entr" presetSubtype="0" fill="hold" grpId="0" nodeType="afterEffect">
                                  <p:stCondLst>
                                    <p:cond delay="0"/>
                                  </p:stCondLst>
                                  <p:childTnLst>
                                    <p:set>
                                      <p:cBhvr>
                                        <p:cTn id="27" dur="1" fill="hold">
                                          <p:stCondLst>
                                            <p:cond delay="0"/>
                                          </p:stCondLst>
                                        </p:cTn>
                                        <p:tgtEl>
                                          <p:spTgt spid="11">
                                            <p:graphicEl>
                                              <a:dgm id="{7E153CB1-6BB3-4C86-A0FC-0B5213175A4E}"/>
                                            </p:graphicEl>
                                          </p:spTgt>
                                        </p:tgtEl>
                                        <p:attrNameLst>
                                          <p:attrName>style.visibility</p:attrName>
                                        </p:attrNameLst>
                                      </p:cBhvr>
                                      <p:to>
                                        <p:strVal val="visible"/>
                                      </p:to>
                                    </p:set>
                                    <p:animEffect transition="in" filter="fade">
                                      <p:cBhvr>
                                        <p:cTn id="28" dur="1000"/>
                                        <p:tgtEl>
                                          <p:spTgt spid="11">
                                            <p:graphicEl>
                                              <a:dgm id="{7E153CB1-6BB3-4C86-A0FC-0B5213175A4E}"/>
                                            </p:graphicEl>
                                          </p:spTgt>
                                        </p:tgtEl>
                                      </p:cBhvr>
                                    </p:animEffect>
                                  </p:childTnLst>
                                </p:cTn>
                              </p:par>
                            </p:childTnLst>
                          </p:cTn>
                        </p:par>
                        <p:par>
                          <p:cTn id="29" fill="hold">
                            <p:stCondLst>
                              <p:cond delay="6000"/>
                            </p:stCondLst>
                            <p:childTnLst>
                              <p:par>
                                <p:cTn id="30" presetID="10" presetClass="entr" presetSubtype="0" fill="hold" grpId="0" nodeType="afterEffect">
                                  <p:stCondLst>
                                    <p:cond delay="0"/>
                                  </p:stCondLst>
                                  <p:childTnLst>
                                    <p:set>
                                      <p:cBhvr>
                                        <p:cTn id="31" dur="1" fill="hold">
                                          <p:stCondLst>
                                            <p:cond delay="0"/>
                                          </p:stCondLst>
                                        </p:cTn>
                                        <p:tgtEl>
                                          <p:spTgt spid="11">
                                            <p:graphicEl>
                                              <a:dgm id="{9D3EB6B3-2AC5-4D24-903D-3A6B47A26614}"/>
                                            </p:graphicEl>
                                          </p:spTgt>
                                        </p:tgtEl>
                                        <p:attrNameLst>
                                          <p:attrName>style.visibility</p:attrName>
                                        </p:attrNameLst>
                                      </p:cBhvr>
                                      <p:to>
                                        <p:strVal val="visible"/>
                                      </p:to>
                                    </p:set>
                                    <p:animEffect transition="in" filter="fade">
                                      <p:cBhvr>
                                        <p:cTn id="32" dur="1000"/>
                                        <p:tgtEl>
                                          <p:spTgt spid="11">
                                            <p:graphicEl>
                                              <a:dgm id="{9D3EB6B3-2AC5-4D24-903D-3A6B47A26614}"/>
                                            </p:graphicEl>
                                          </p:spTgt>
                                        </p:tgtEl>
                                      </p:cBhvr>
                                    </p:animEffect>
                                  </p:childTnLst>
                                </p:cTn>
                              </p:par>
                            </p:childTnLst>
                          </p:cTn>
                        </p:par>
                        <p:par>
                          <p:cTn id="33" fill="hold">
                            <p:stCondLst>
                              <p:cond delay="7000"/>
                            </p:stCondLst>
                            <p:childTnLst>
                              <p:par>
                                <p:cTn id="34" presetID="10" presetClass="entr" presetSubtype="0" fill="hold" grpId="0" nodeType="afterEffect">
                                  <p:stCondLst>
                                    <p:cond delay="0"/>
                                  </p:stCondLst>
                                  <p:childTnLst>
                                    <p:set>
                                      <p:cBhvr>
                                        <p:cTn id="35" dur="1" fill="hold">
                                          <p:stCondLst>
                                            <p:cond delay="0"/>
                                          </p:stCondLst>
                                        </p:cTn>
                                        <p:tgtEl>
                                          <p:spTgt spid="11">
                                            <p:graphicEl>
                                              <a:dgm id="{9BCAB7EA-CEDC-453C-B614-937E37D3F524}"/>
                                            </p:graphicEl>
                                          </p:spTgt>
                                        </p:tgtEl>
                                        <p:attrNameLst>
                                          <p:attrName>style.visibility</p:attrName>
                                        </p:attrNameLst>
                                      </p:cBhvr>
                                      <p:to>
                                        <p:strVal val="visible"/>
                                      </p:to>
                                    </p:set>
                                    <p:animEffect transition="in" filter="fade">
                                      <p:cBhvr>
                                        <p:cTn id="36" dur="1000"/>
                                        <p:tgtEl>
                                          <p:spTgt spid="11">
                                            <p:graphicEl>
                                              <a:dgm id="{9BCAB7EA-CEDC-453C-B614-937E37D3F524}"/>
                                            </p:graphicEl>
                                          </p:spTgt>
                                        </p:tgtEl>
                                      </p:cBhvr>
                                    </p:animEffect>
                                  </p:childTnLst>
                                </p:cTn>
                              </p:par>
                            </p:childTnLst>
                          </p:cTn>
                        </p:par>
                        <p:par>
                          <p:cTn id="37" fill="hold">
                            <p:stCondLst>
                              <p:cond delay="8000"/>
                            </p:stCondLst>
                            <p:childTnLst>
                              <p:par>
                                <p:cTn id="38" presetID="10" presetClass="entr" presetSubtype="0" fill="hold" grpId="0" nodeType="afterEffect">
                                  <p:stCondLst>
                                    <p:cond delay="0"/>
                                  </p:stCondLst>
                                  <p:childTnLst>
                                    <p:set>
                                      <p:cBhvr>
                                        <p:cTn id="39" dur="1" fill="hold">
                                          <p:stCondLst>
                                            <p:cond delay="0"/>
                                          </p:stCondLst>
                                        </p:cTn>
                                        <p:tgtEl>
                                          <p:spTgt spid="11">
                                            <p:graphicEl>
                                              <a:dgm id="{C398E8D4-3671-40D3-B65F-305E60D515FB}"/>
                                            </p:graphicEl>
                                          </p:spTgt>
                                        </p:tgtEl>
                                        <p:attrNameLst>
                                          <p:attrName>style.visibility</p:attrName>
                                        </p:attrNameLst>
                                      </p:cBhvr>
                                      <p:to>
                                        <p:strVal val="visible"/>
                                      </p:to>
                                    </p:set>
                                    <p:animEffect transition="in" filter="fade">
                                      <p:cBhvr>
                                        <p:cTn id="40" dur="1000"/>
                                        <p:tgtEl>
                                          <p:spTgt spid="11">
                                            <p:graphicEl>
                                              <a:dgm id="{C398E8D4-3671-40D3-B65F-305E60D515FB}"/>
                                            </p:graphicEl>
                                          </p:spTgt>
                                        </p:tgtEl>
                                      </p:cBhvr>
                                    </p:animEffect>
                                  </p:childTnLst>
                                </p:cTn>
                              </p:par>
                            </p:childTnLst>
                          </p:cTn>
                        </p:par>
                        <p:par>
                          <p:cTn id="41" fill="hold">
                            <p:stCondLst>
                              <p:cond delay="9000"/>
                            </p:stCondLst>
                            <p:childTnLst>
                              <p:par>
                                <p:cTn id="42" presetID="10" presetClass="entr" presetSubtype="0" fill="hold" grpId="0" nodeType="afterEffect">
                                  <p:stCondLst>
                                    <p:cond delay="0"/>
                                  </p:stCondLst>
                                  <p:childTnLst>
                                    <p:set>
                                      <p:cBhvr>
                                        <p:cTn id="43" dur="1" fill="hold">
                                          <p:stCondLst>
                                            <p:cond delay="0"/>
                                          </p:stCondLst>
                                        </p:cTn>
                                        <p:tgtEl>
                                          <p:spTgt spid="11">
                                            <p:graphicEl>
                                              <a:dgm id="{0063D220-34BA-4B18-864A-85D35C5334DF}"/>
                                            </p:graphicEl>
                                          </p:spTgt>
                                        </p:tgtEl>
                                        <p:attrNameLst>
                                          <p:attrName>style.visibility</p:attrName>
                                        </p:attrNameLst>
                                      </p:cBhvr>
                                      <p:to>
                                        <p:strVal val="visible"/>
                                      </p:to>
                                    </p:set>
                                    <p:animEffect transition="in" filter="fade">
                                      <p:cBhvr>
                                        <p:cTn id="44" dur="1000"/>
                                        <p:tgtEl>
                                          <p:spTgt spid="11">
                                            <p:graphicEl>
                                              <a:dgm id="{0063D220-34BA-4B18-864A-85D35C5334DF}"/>
                                            </p:graphicEl>
                                          </p:spTgt>
                                        </p:tgtEl>
                                      </p:cBhvr>
                                    </p:animEffect>
                                  </p:childTnLst>
                                </p:cTn>
                              </p:par>
                            </p:childTnLst>
                          </p:cTn>
                        </p:par>
                        <p:par>
                          <p:cTn id="45" fill="hold">
                            <p:stCondLst>
                              <p:cond delay="10000"/>
                            </p:stCondLst>
                            <p:childTnLst>
                              <p:par>
                                <p:cTn id="46" presetID="10" presetClass="entr" presetSubtype="0" fill="hold" grpId="0" nodeType="afterEffect">
                                  <p:stCondLst>
                                    <p:cond delay="0"/>
                                  </p:stCondLst>
                                  <p:childTnLst>
                                    <p:set>
                                      <p:cBhvr>
                                        <p:cTn id="47" dur="1" fill="hold">
                                          <p:stCondLst>
                                            <p:cond delay="0"/>
                                          </p:stCondLst>
                                        </p:cTn>
                                        <p:tgtEl>
                                          <p:spTgt spid="11">
                                            <p:graphicEl>
                                              <a:dgm id="{9C47F53F-F0FE-452D-96D8-C2589B1ECC76}"/>
                                            </p:graphicEl>
                                          </p:spTgt>
                                        </p:tgtEl>
                                        <p:attrNameLst>
                                          <p:attrName>style.visibility</p:attrName>
                                        </p:attrNameLst>
                                      </p:cBhvr>
                                      <p:to>
                                        <p:strVal val="visible"/>
                                      </p:to>
                                    </p:set>
                                    <p:animEffect transition="in" filter="fade">
                                      <p:cBhvr>
                                        <p:cTn id="48" dur="1000"/>
                                        <p:tgtEl>
                                          <p:spTgt spid="11">
                                            <p:graphicEl>
                                              <a:dgm id="{9C47F53F-F0FE-452D-96D8-C2589B1ECC7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uiExpand="1">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Diagrama"/>
          <p:cNvGraphicFramePr/>
          <p:nvPr>
            <p:extLst>
              <p:ext uri="{D42A27DB-BD31-4B8C-83A1-F6EECF244321}">
                <p14:modId xmlns:p14="http://schemas.microsoft.com/office/powerpoint/2010/main" val="1895309223"/>
              </p:ext>
            </p:extLst>
          </p:nvPr>
        </p:nvGraphicFramePr>
        <p:xfrm>
          <a:off x="2809852" y="1285860"/>
          <a:ext cx="6643734" cy="45720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2 CuadroTexto">
            <a:extLst>
              <a:ext uri="{FF2B5EF4-FFF2-40B4-BE49-F238E27FC236}">
                <a16:creationId xmlns:a16="http://schemas.microsoft.com/office/drawing/2014/main" id="{73F5FECE-F1B2-4F88-8D02-4003EC8D83E4}"/>
              </a:ext>
            </a:extLst>
          </p:cNvPr>
          <p:cNvSpPr txBox="1"/>
          <p:nvPr/>
        </p:nvSpPr>
        <p:spPr>
          <a:xfrm>
            <a:off x="5238743" y="268222"/>
            <a:ext cx="2286017" cy="923330"/>
          </a:xfrm>
          <a:prstGeom prst="rect">
            <a:avLst/>
          </a:prstGeom>
          <a:noFill/>
        </p:spPr>
        <p:txBody>
          <a:bodyPr wrap="square" rtlCol="0">
            <a:spAutoFit/>
          </a:bodyPr>
          <a:lstStyle/>
          <a:p>
            <a:r>
              <a:rPr lang="es-CL" b="1" dirty="0">
                <a:latin typeface="Arial" pitchFamily="34" charset="0"/>
                <a:cs typeface="Arial" pitchFamily="34" charset="0"/>
              </a:rPr>
              <a:t>SITUACION: </a:t>
            </a:r>
            <a:r>
              <a:rPr lang="es-CL" dirty="0">
                <a:latin typeface="Arial" pitchFamily="34" charset="0"/>
                <a:cs typeface="Arial" pitchFamily="34" charset="0"/>
              </a:rPr>
              <a:t>Contenido donde se relata un hecho</a:t>
            </a:r>
            <a:endParaRPr lang="es-ES" dirty="0">
              <a:latin typeface="Arial" pitchFamily="34" charset="0"/>
              <a:cs typeface="Arial" pitchFamily="34" charset="0"/>
            </a:endParaRPr>
          </a:p>
        </p:txBody>
      </p:sp>
      <p:sp>
        <p:nvSpPr>
          <p:cNvPr id="5" name="3 CuadroTexto">
            <a:extLst>
              <a:ext uri="{FF2B5EF4-FFF2-40B4-BE49-F238E27FC236}">
                <a16:creationId xmlns:a16="http://schemas.microsoft.com/office/drawing/2014/main" id="{BC0DCE15-0EAA-49B8-8C87-86996CC20623}"/>
              </a:ext>
            </a:extLst>
          </p:cNvPr>
          <p:cNvSpPr txBox="1"/>
          <p:nvPr/>
        </p:nvSpPr>
        <p:spPr>
          <a:xfrm>
            <a:off x="8777800" y="2348677"/>
            <a:ext cx="2181351" cy="1477328"/>
          </a:xfrm>
          <a:prstGeom prst="rect">
            <a:avLst/>
          </a:prstGeom>
          <a:noFill/>
        </p:spPr>
        <p:txBody>
          <a:bodyPr wrap="square" rtlCol="0">
            <a:spAutoFit/>
          </a:bodyPr>
          <a:lstStyle/>
          <a:p>
            <a:r>
              <a:rPr lang="es-CL" b="1" dirty="0">
                <a:latin typeface="Arial" pitchFamily="34" charset="0"/>
                <a:cs typeface="Arial" pitchFamily="34" charset="0"/>
              </a:rPr>
              <a:t>CONTEXTO:</a:t>
            </a:r>
            <a:r>
              <a:rPr lang="es-CL" dirty="0">
                <a:latin typeface="Arial" pitchFamily="34" charset="0"/>
                <a:cs typeface="Arial" pitchFamily="34" charset="0"/>
              </a:rPr>
              <a:t> Lugar, hora, condición climática donde se sitúa el hecho</a:t>
            </a:r>
            <a:endParaRPr lang="es-ES" dirty="0">
              <a:latin typeface="Arial" pitchFamily="34" charset="0"/>
              <a:cs typeface="Arial" pitchFamily="34" charset="0"/>
            </a:endParaRPr>
          </a:p>
        </p:txBody>
      </p:sp>
      <p:sp>
        <p:nvSpPr>
          <p:cNvPr id="6" name="4 CuadroTexto">
            <a:extLst>
              <a:ext uri="{FF2B5EF4-FFF2-40B4-BE49-F238E27FC236}">
                <a16:creationId xmlns:a16="http://schemas.microsoft.com/office/drawing/2014/main" id="{884DE2D3-C55A-4029-A0F9-BBD3605B7AFC}"/>
              </a:ext>
            </a:extLst>
          </p:cNvPr>
          <p:cNvSpPr txBox="1"/>
          <p:nvPr/>
        </p:nvSpPr>
        <p:spPr>
          <a:xfrm>
            <a:off x="8043374" y="4659258"/>
            <a:ext cx="2181351" cy="1200329"/>
          </a:xfrm>
          <a:prstGeom prst="rect">
            <a:avLst/>
          </a:prstGeom>
          <a:noFill/>
        </p:spPr>
        <p:txBody>
          <a:bodyPr wrap="square" rtlCol="0">
            <a:spAutoFit/>
          </a:bodyPr>
          <a:lstStyle/>
          <a:p>
            <a:r>
              <a:rPr lang="es-CL" b="1" dirty="0"/>
              <a:t>INFORMACION</a:t>
            </a:r>
            <a:r>
              <a:rPr lang="es-CL" dirty="0"/>
              <a:t>: Datos y condiciones enunciados en el hecho</a:t>
            </a:r>
            <a:endParaRPr lang="es-ES" dirty="0"/>
          </a:p>
        </p:txBody>
      </p:sp>
      <p:sp>
        <p:nvSpPr>
          <p:cNvPr id="7" name="5 CuadroTexto">
            <a:extLst>
              <a:ext uri="{FF2B5EF4-FFF2-40B4-BE49-F238E27FC236}">
                <a16:creationId xmlns:a16="http://schemas.microsoft.com/office/drawing/2014/main" id="{AC858473-CBFD-4B68-B6CC-F6490FE922BF}"/>
              </a:ext>
            </a:extLst>
          </p:cNvPr>
          <p:cNvSpPr txBox="1"/>
          <p:nvPr/>
        </p:nvSpPr>
        <p:spPr>
          <a:xfrm>
            <a:off x="1648297" y="4657563"/>
            <a:ext cx="2500330" cy="1200329"/>
          </a:xfrm>
          <a:prstGeom prst="rect">
            <a:avLst/>
          </a:prstGeom>
          <a:noFill/>
        </p:spPr>
        <p:txBody>
          <a:bodyPr wrap="square" rtlCol="0">
            <a:spAutoFit/>
          </a:bodyPr>
          <a:lstStyle/>
          <a:p>
            <a:pPr algn="just"/>
            <a:r>
              <a:rPr lang="es-CL" b="1" dirty="0"/>
              <a:t>RELACION</a:t>
            </a:r>
            <a:r>
              <a:rPr lang="es-CL" dirty="0"/>
              <a:t>:</a:t>
            </a:r>
          </a:p>
          <a:p>
            <a:r>
              <a:rPr lang="es-CL" dirty="0"/>
              <a:t>¿Existe algún nexo  entre  el hecho y lo que se desea saber?</a:t>
            </a:r>
            <a:endParaRPr lang="es-ES" dirty="0"/>
          </a:p>
        </p:txBody>
      </p:sp>
      <p:sp>
        <p:nvSpPr>
          <p:cNvPr id="8" name="6 CuadroTexto">
            <a:extLst>
              <a:ext uri="{FF2B5EF4-FFF2-40B4-BE49-F238E27FC236}">
                <a16:creationId xmlns:a16="http://schemas.microsoft.com/office/drawing/2014/main" id="{E2530DB6-5710-4190-A28F-3732FADB07FB}"/>
              </a:ext>
            </a:extLst>
          </p:cNvPr>
          <p:cNvSpPr txBox="1"/>
          <p:nvPr/>
        </p:nvSpPr>
        <p:spPr>
          <a:xfrm>
            <a:off x="1047413" y="2625676"/>
            <a:ext cx="2363323" cy="1200329"/>
          </a:xfrm>
          <a:prstGeom prst="rect">
            <a:avLst/>
          </a:prstGeom>
          <a:noFill/>
        </p:spPr>
        <p:txBody>
          <a:bodyPr wrap="square" rtlCol="0">
            <a:spAutoFit/>
          </a:bodyPr>
          <a:lstStyle/>
          <a:p>
            <a:pPr algn="just"/>
            <a:r>
              <a:rPr lang="es-CL" b="1" dirty="0"/>
              <a:t>SOLUCION:</a:t>
            </a:r>
          </a:p>
          <a:p>
            <a:pPr algn="just"/>
            <a:r>
              <a:rPr lang="es-CL" dirty="0"/>
              <a:t>Existirá solución  solo si hay relación entre los datos y lo que se pide</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4A1E27B5-532A-4143-9B0E-200C9B698225}"/>
                                            </p:graphicEl>
                                          </p:spTgt>
                                        </p:tgtEl>
                                        <p:attrNameLst>
                                          <p:attrName>style.visibility</p:attrName>
                                        </p:attrNameLst>
                                      </p:cBhvr>
                                      <p:to>
                                        <p:strVal val="visible"/>
                                      </p:to>
                                    </p:set>
                                    <p:animEffect transition="in" filter="fade">
                                      <p:cBhvr>
                                        <p:cTn id="12" dur="2000"/>
                                        <p:tgtEl>
                                          <p:spTgt spid="3">
                                            <p:graphicEl>
                                              <a:dgm id="{4A1E27B5-532A-4143-9B0E-200C9B69822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4402781A-8D96-4386-B213-5A7ADA5E9C6D}"/>
                                            </p:graphicEl>
                                          </p:spTgt>
                                        </p:tgtEl>
                                        <p:attrNameLst>
                                          <p:attrName>style.visibility</p:attrName>
                                        </p:attrNameLst>
                                      </p:cBhvr>
                                      <p:to>
                                        <p:strVal val="visible"/>
                                      </p:to>
                                    </p:set>
                                    <p:animEffect transition="in" filter="fade">
                                      <p:cBhvr>
                                        <p:cTn id="15" dur="2000"/>
                                        <p:tgtEl>
                                          <p:spTgt spid="3">
                                            <p:graphicEl>
                                              <a:dgm id="{4402781A-8D96-4386-B213-5A7ADA5E9C6D}"/>
                                            </p:graphicEl>
                                          </p:spTgt>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2000"/>
                                        <p:tgtEl>
                                          <p:spTgt spid="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graphicEl>
                                              <a:dgm id="{F681A679-D539-4743-AC7C-B246BC8F6797}"/>
                                            </p:graphicEl>
                                          </p:spTgt>
                                        </p:tgtEl>
                                        <p:attrNameLst>
                                          <p:attrName>style.visibility</p:attrName>
                                        </p:attrNameLst>
                                      </p:cBhvr>
                                      <p:to>
                                        <p:strVal val="visible"/>
                                      </p:to>
                                    </p:set>
                                    <p:animEffect transition="in" filter="fade">
                                      <p:cBhvr>
                                        <p:cTn id="24" dur="2000"/>
                                        <p:tgtEl>
                                          <p:spTgt spid="3">
                                            <p:graphicEl>
                                              <a:dgm id="{F681A679-D539-4743-AC7C-B246BC8F6797}"/>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graphicEl>
                                              <a:dgm id="{7E153CB1-6BB3-4C86-A0FC-0B5213175A4E}"/>
                                            </p:graphicEl>
                                          </p:spTgt>
                                        </p:tgtEl>
                                        <p:attrNameLst>
                                          <p:attrName>style.visibility</p:attrName>
                                        </p:attrNameLst>
                                      </p:cBhvr>
                                      <p:to>
                                        <p:strVal val="visible"/>
                                      </p:to>
                                    </p:set>
                                    <p:animEffect transition="in" filter="fade">
                                      <p:cBhvr>
                                        <p:cTn id="27" dur="2000"/>
                                        <p:tgtEl>
                                          <p:spTgt spid="3">
                                            <p:graphicEl>
                                              <a:dgm id="{7E153CB1-6BB3-4C86-A0FC-0B5213175A4E}"/>
                                            </p:graphicEl>
                                          </p:spTgt>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2000"/>
                                        <p:tgtEl>
                                          <p:spTgt spid="6">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graphicEl>
                                              <a:dgm id="{9D3EB6B3-2AC5-4D24-903D-3A6B47A26614}"/>
                                            </p:graphicEl>
                                          </p:spTgt>
                                        </p:tgtEl>
                                        <p:attrNameLst>
                                          <p:attrName>style.visibility</p:attrName>
                                        </p:attrNameLst>
                                      </p:cBhvr>
                                      <p:to>
                                        <p:strVal val="visible"/>
                                      </p:to>
                                    </p:set>
                                    <p:animEffect transition="in" filter="fade">
                                      <p:cBhvr>
                                        <p:cTn id="36" dur="2000"/>
                                        <p:tgtEl>
                                          <p:spTgt spid="3">
                                            <p:graphicEl>
                                              <a:dgm id="{9D3EB6B3-2AC5-4D24-903D-3A6B47A26614}"/>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graphicEl>
                                              <a:dgm id="{9BCAB7EA-CEDC-453C-B614-937E37D3F524}"/>
                                            </p:graphicEl>
                                          </p:spTgt>
                                        </p:tgtEl>
                                        <p:attrNameLst>
                                          <p:attrName>style.visibility</p:attrName>
                                        </p:attrNameLst>
                                      </p:cBhvr>
                                      <p:to>
                                        <p:strVal val="visible"/>
                                      </p:to>
                                    </p:set>
                                    <p:animEffect transition="in" filter="fade">
                                      <p:cBhvr>
                                        <p:cTn id="39" dur="2000"/>
                                        <p:tgtEl>
                                          <p:spTgt spid="3">
                                            <p:graphicEl>
                                              <a:dgm id="{9BCAB7EA-CEDC-453C-B614-937E37D3F524}"/>
                                            </p:graphicEl>
                                          </p:spTgt>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7">
                                            <p:txEl>
                                              <p:pRg st="0" end="0"/>
                                            </p:txEl>
                                          </p:spTgt>
                                        </p:tgtEl>
                                        <p:attrNameLst>
                                          <p:attrName>style.visibility</p:attrName>
                                        </p:attrNameLst>
                                      </p:cBhvr>
                                      <p:to>
                                        <p:strVal val="visible"/>
                                      </p:to>
                                    </p:set>
                                    <p:animEffect transition="in" filter="fade">
                                      <p:cBhvr>
                                        <p:cTn id="43" dur="2000"/>
                                        <p:tgtEl>
                                          <p:spTgt spid="7">
                                            <p:txEl>
                                              <p:pRg st="0" end="0"/>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7">
                                            <p:txEl>
                                              <p:pRg st="1" end="1"/>
                                            </p:txEl>
                                          </p:spTgt>
                                        </p:tgtEl>
                                        <p:attrNameLst>
                                          <p:attrName>style.visibility</p:attrName>
                                        </p:attrNameLst>
                                      </p:cBhvr>
                                      <p:to>
                                        <p:strVal val="visible"/>
                                      </p:to>
                                    </p:set>
                                    <p:animEffect transition="in" filter="fade">
                                      <p:cBhvr>
                                        <p:cTn id="46" dur="2000"/>
                                        <p:tgtEl>
                                          <p:spTgt spid="7">
                                            <p:txEl>
                                              <p:pRg st="1" end="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
                                            <p:graphicEl>
                                              <a:dgm id="{C398E8D4-3671-40D3-B65F-305E60D515FB}"/>
                                            </p:graphicEl>
                                          </p:spTgt>
                                        </p:tgtEl>
                                        <p:attrNameLst>
                                          <p:attrName>style.visibility</p:attrName>
                                        </p:attrNameLst>
                                      </p:cBhvr>
                                      <p:to>
                                        <p:strVal val="visible"/>
                                      </p:to>
                                    </p:set>
                                    <p:animEffect transition="in" filter="fade">
                                      <p:cBhvr>
                                        <p:cTn id="51" dur="2000"/>
                                        <p:tgtEl>
                                          <p:spTgt spid="3">
                                            <p:graphicEl>
                                              <a:dgm id="{C398E8D4-3671-40D3-B65F-305E60D515FB}"/>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
                                            <p:graphicEl>
                                              <a:dgm id="{0063D220-34BA-4B18-864A-85D35C5334DF}"/>
                                            </p:graphicEl>
                                          </p:spTgt>
                                        </p:tgtEl>
                                        <p:attrNameLst>
                                          <p:attrName>style.visibility</p:attrName>
                                        </p:attrNameLst>
                                      </p:cBhvr>
                                      <p:to>
                                        <p:strVal val="visible"/>
                                      </p:to>
                                    </p:set>
                                    <p:animEffect transition="in" filter="fade">
                                      <p:cBhvr>
                                        <p:cTn id="54" dur="2000"/>
                                        <p:tgtEl>
                                          <p:spTgt spid="3">
                                            <p:graphicEl>
                                              <a:dgm id="{0063D220-34BA-4B18-864A-85D35C5334DF}"/>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
                                            <p:graphicEl>
                                              <a:dgm id="{9C47F53F-F0FE-452D-96D8-C2589B1ECC76}"/>
                                            </p:graphicEl>
                                          </p:spTgt>
                                        </p:tgtEl>
                                        <p:attrNameLst>
                                          <p:attrName>style.visibility</p:attrName>
                                        </p:attrNameLst>
                                      </p:cBhvr>
                                      <p:to>
                                        <p:strVal val="visible"/>
                                      </p:to>
                                    </p:set>
                                    <p:animEffect transition="in" filter="fade">
                                      <p:cBhvr>
                                        <p:cTn id="57" dur="2000"/>
                                        <p:tgtEl>
                                          <p:spTgt spid="3">
                                            <p:graphicEl>
                                              <a:dgm id="{9C47F53F-F0FE-452D-96D8-C2589B1ECC76}"/>
                                            </p:graphicEl>
                                          </p:spTgt>
                                        </p:tgtEl>
                                      </p:cBhvr>
                                    </p:animEffect>
                                  </p:childTnLst>
                                </p:cTn>
                              </p:par>
                            </p:childTnLst>
                          </p:cTn>
                        </p:par>
                        <p:par>
                          <p:cTn id="58" fill="hold">
                            <p:stCondLst>
                              <p:cond delay="2000"/>
                            </p:stCondLst>
                            <p:childTnLst>
                              <p:par>
                                <p:cTn id="59" presetID="10" presetClass="entr" presetSubtype="0" fill="hold" grpId="0" nodeType="afterEffect">
                                  <p:stCondLst>
                                    <p:cond delay="0"/>
                                  </p:stCondLst>
                                  <p:childTnLst>
                                    <p:set>
                                      <p:cBhvr>
                                        <p:cTn id="60" dur="1" fill="hold">
                                          <p:stCondLst>
                                            <p:cond delay="0"/>
                                          </p:stCondLst>
                                        </p:cTn>
                                        <p:tgtEl>
                                          <p:spTgt spid="8">
                                            <p:txEl>
                                              <p:pRg st="0" end="0"/>
                                            </p:txEl>
                                          </p:spTgt>
                                        </p:tgtEl>
                                        <p:attrNameLst>
                                          <p:attrName>style.visibility</p:attrName>
                                        </p:attrNameLst>
                                      </p:cBhvr>
                                      <p:to>
                                        <p:strVal val="visible"/>
                                      </p:to>
                                    </p:set>
                                    <p:animEffect transition="in" filter="fade">
                                      <p:cBhvr>
                                        <p:cTn id="61" dur="2000"/>
                                        <p:tgtEl>
                                          <p:spTgt spid="8">
                                            <p:txEl>
                                              <p:pRg st="0" end="0"/>
                                            </p:txEl>
                                          </p:spTgt>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8">
                                            <p:txEl>
                                              <p:pRg st="1" end="1"/>
                                            </p:txEl>
                                          </p:spTgt>
                                        </p:tgtEl>
                                        <p:attrNameLst>
                                          <p:attrName>style.visibility</p:attrName>
                                        </p:attrNameLst>
                                      </p:cBhvr>
                                      <p:to>
                                        <p:strVal val="visible"/>
                                      </p:to>
                                    </p:set>
                                    <p:animEffect transition="in" filter="fade">
                                      <p:cBhvr>
                                        <p:cTn id="64" dur="20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uiExpand="1">
        <p:bldSub>
          <a:bldDgm bld="one"/>
        </p:bldSub>
      </p:bldGraphic>
      <p:bldP spid="4" grpId="0" build="p"/>
      <p:bldP spid="5" grpId="0" build="p"/>
      <p:bldP spid="6" grpId="0" build="p"/>
      <p:bldP spid="7" grpId="0" uiExpand="1" build="p"/>
      <p:bldP spid="8"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345420"/>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807085"/>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Ejercicios</a:t>
            </a:r>
            <a:endParaRPr sz="3600" dirty="0">
              <a:solidFill>
                <a:schemeClr val="lt1"/>
              </a:solidFill>
            </a:endParaRPr>
          </a:p>
        </p:txBody>
      </p:sp>
      <mc:AlternateContent xmlns:mc="http://schemas.openxmlformats.org/markup-compatibility/2006" xmlns:a14="http://schemas.microsoft.com/office/drawing/2010/main">
        <mc:Choice Requires="a14">
          <p:sp>
            <p:nvSpPr>
              <p:cNvPr id="2" name="CuadroTexto 1">
                <a:extLst>
                  <a:ext uri="{FF2B5EF4-FFF2-40B4-BE49-F238E27FC236}">
                    <a16:creationId xmlns:a16="http://schemas.microsoft.com/office/drawing/2014/main" id="{56D6BD4F-ACF8-4107-A193-6BA72703117C}"/>
                  </a:ext>
                </a:extLst>
              </p:cNvPr>
              <p:cNvSpPr txBox="1"/>
              <p:nvPr/>
            </p:nvSpPr>
            <p:spPr>
              <a:xfrm>
                <a:off x="484231" y="2662869"/>
                <a:ext cx="10938841" cy="3846502"/>
              </a:xfrm>
              <a:prstGeom prst="rect">
                <a:avLst/>
              </a:prstGeom>
              <a:noFill/>
            </p:spPr>
            <p:txBody>
              <a:bodyPr wrap="square" rtlCol="0">
                <a:spAutoFit/>
              </a:bodyPr>
              <a:lstStyle/>
              <a:p>
                <a:pPr marL="285750" indent="-285750">
                  <a:buFont typeface="Arial" panose="020B0604020202020204" pitchFamily="34" charset="0"/>
                  <a:buChar char="•"/>
                </a:pPr>
                <a:r>
                  <a:rPr lang="es-MX" sz="2800" dirty="0"/>
                  <a:t>Evalúe cuántas células tiene el cerebro humano en metros cúbicos. Asuma que una célula del cerebro mide 10 micras o 10 micrones.</a:t>
                </a:r>
              </a:p>
              <a:p>
                <a:pPr marL="742950" lvl="1" indent="-285750">
                  <a:buFont typeface="Arial" panose="020B0604020202020204" pitchFamily="34" charset="0"/>
                  <a:buChar char="•"/>
                </a:pPr>
                <a:r>
                  <a:rPr lang="es-MX" sz="2800" dirty="0"/>
                  <a:t>Estrategia:</a:t>
                </a:r>
              </a:p>
              <a:p>
                <a:pPr marL="1200150" lvl="2" indent="-285750">
                  <a:buFont typeface="Arial" panose="020B0604020202020204" pitchFamily="34" charset="0"/>
                  <a:buChar char="•"/>
                </a:pPr>
                <a:r>
                  <a:rPr lang="es-MX" sz="2400" dirty="0"/>
                  <a:t>Represente al cerebro humano como un cubo de 20 cm de arista</a:t>
                </a:r>
              </a:p>
              <a:p>
                <a:pPr marL="742950" lvl="1" indent="-285750">
                  <a:buFont typeface="Arial" panose="020B0604020202020204" pitchFamily="34" charset="0"/>
                  <a:buChar char="•"/>
                </a:pPr>
                <a:r>
                  <a:rPr lang="es-MX" sz="2800" dirty="0"/>
                  <a:t>Solución:</a:t>
                </a:r>
              </a:p>
              <a:p>
                <a:pPr marL="1200150" lvl="2" indent="-285750">
                  <a:buFont typeface="Arial" panose="020B0604020202020204" pitchFamily="34" charset="0"/>
                  <a:buChar char="•"/>
                </a:pPr>
                <a14:m>
                  <m:oMath xmlns:m="http://schemas.openxmlformats.org/officeDocument/2006/math">
                    <m:sSub>
                      <m:sSubPr>
                        <m:ctrlPr>
                          <a:rPr lang="es-MX" sz="2000" i="1" smtClean="0">
                            <a:latin typeface="Cambria Math" panose="02040503050406030204" pitchFamily="18" charset="0"/>
                          </a:rPr>
                        </m:ctrlPr>
                      </m:sSubPr>
                      <m:e>
                        <m:r>
                          <a:rPr lang="es-CL" sz="2000" b="0" i="1" smtClean="0">
                            <a:latin typeface="Cambria Math" panose="02040503050406030204" pitchFamily="18" charset="0"/>
                          </a:rPr>
                          <m:t>𝑉</m:t>
                        </m:r>
                      </m:e>
                      <m:sub>
                        <m:r>
                          <a:rPr lang="es-CL" sz="2000" b="0" i="1" smtClean="0">
                            <a:latin typeface="Cambria Math" panose="02040503050406030204" pitchFamily="18" charset="0"/>
                          </a:rPr>
                          <m:t>𝑐𝑒𝑟𝑒𝑏𝑟𝑜</m:t>
                        </m:r>
                      </m:sub>
                    </m:sSub>
                    <m:r>
                      <a:rPr lang="es-MX" sz="2000" i="1" smtClean="0">
                        <a:latin typeface="Cambria Math" panose="02040503050406030204" pitchFamily="18" charset="0"/>
                        <a:ea typeface="Cambria Math" panose="02040503050406030204" pitchFamily="18" charset="0"/>
                      </a:rPr>
                      <m:t>=</m:t>
                    </m:r>
                    <m:sSup>
                      <m:sSupPr>
                        <m:ctrlPr>
                          <a:rPr lang="es-MX" sz="200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𝑙</m:t>
                        </m:r>
                      </m:e>
                      <m:sup>
                        <m:r>
                          <a:rPr lang="es-CL" sz="2000" b="0" i="1" smtClean="0">
                            <a:latin typeface="Cambria Math" panose="02040503050406030204" pitchFamily="18" charset="0"/>
                            <a:ea typeface="Cambria Math" panose="02040503050406030204" pitchFamily="18" charset="0"/>
                          </a:rPr>
                          <m:t>3</m:t>
                        </m:r>
                      </m:sup>
                    </m:sSup>
                    <m:r>
                      <a:rPr lang="es-CL" sz="2000" b="0" i="1" smtClean="0">
                        <a:latin typeface="Cambria Math" panose="02040503050406030204" pitchFamily="18" charset="0"/>
                        <a:ea typeface="Cambria Math" panose="02040503050406030204" pitchFamily="18" charset="0"/>
                      </a:rPr>
                      <m:t>=0,2</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r>
                      <a:rPr lang="es-CL" sz="2000" i="1">
                        <a:latin typeface="Cambria Math" panose="02040503050406030204" pitchFamily="18" charset="0"/>
                        <a:ea typeface="Cambria Math" panose="02040503050406030204" pitchFamily="18" charset="0"/>
                      </a:rPr>
                      <m:t>×0,2</m:t>
                    </m:r>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𝑚</m:t>
                        </m:r>
                      </m:e>
                    </m:d>
                    <m:r>
                      <a:rPr lang="es-CL" sz="2000" i="1">
                        <a:latin typeface="Cambria Math" panose="02040503050406030204" pitchFamily="18" charset="0"/>
                        <a:ea typeface="Cambria Math" panose="02040503050406030204" pitchFamily="18" charset="0"/>
                      </a:rPr>
                      <m:t>×0,2</m:t>
                    </m:r>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𝑚</m:t>
                        </m:r>
                      </m:e>
                    </m:d>
                    <m:r>
                      <a:rPr lang="es-CL" sz="200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8×</m:t>
                    </m:r>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10</m:t>
                        </m:r>
                      </m:e>
                      <m:sup>
                        <m:r>
                          <a:rPr lang="es-CL" sz="2000" b="0" i="1" smtClean="0">
                            <a:latin typeface="Cambria Math" panose="02040503050406030204" pitchFamily="18" charset="0"/>
                            <a:ea typeface="Cambria Math" panose="02040503050406030204" pitchFamily="18" charset="0"/>
                          </a:rPr>
                          <m:t>−3</m:t>
                        </m:r>
                      </m:sup>
                    </m:sSup>
                    <m:d>
                      <m:dPr>
                        <m:ctrlPr>
                          <a:rPr lang="es-CL" sz="2000" b="0" i="1" smtClean="0">
                            <a:latin typeface="Cambria Math" panose="02040503050406030204" pitchFamily="18" charset="0"/>
                            <a:ea typeface="Cambria Math" panose="02040503050406030204" pitchFamily="18" charset="0"/>
                          </a:rPr>
                        </m:ctrlPr>
                      </m:dPr>
                      <m:e>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𝑚</m:t>
                            </m:r>
                          </m:e>
                          <m:sup>
                            <m:r>
                              <a:rPr lang="es-CL" sz="2000" b="0" i="1" smtClean="0">
                                <a:latin typeface="Cambria Math" panose="02040503050406030204" pitchFamily="18" charset="0"/>
                                <a:ea typeface="Cambria Math" panose="02040503050406030204" pitchFamily="18" charset="0"/>
                              </a:rPr>
                              <m:t>3</m:t>
                            </m:r>
                          </m:sup>
                        </m:sSup>
                      </m:e>
                    </m:d>
                    <m:r>
                      <a:rPr lang="es-CL" sz="2000" b="0" i="1" smtClean="0">
                        <a:latin typeface="Cambria Math" panose="02040503050406030204" pitchFamily="18" charset="0"/>
                        <a:ea typeface="Cambria Math" panose="02040503050406030204" pitchFamily="18" charset="0"/>
                      </a:rPr>
                      <m:t>≈1</m:t>
                    </m:r>
                    <m:r>
                      <a:rPr lang="es-CL" sz="2000" i="1" smtClean="0">
                        <a:latin typeface="Cambria Math" panose="02040503050406030204" pitchFamily="18" charset="0"/>
                        <a:ea typeface="Cambria Math" panose="02040503050406030204" pitchFamily="18" charset="0"/>
                      </a:rPr>
                      <m:t>×</m:t>
                    </m:r>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10</m:t>
                        </m:r>
                      </m:e>
                      <m:sup>
                        <m:r>
                          <a:rPr lang="es-CL" sz="2000" i="1">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2</m:t>
                        </m:r>
                      </m:sup>
                    </m:sSup>
                    <m:d>
                      <m:dPr>
                        <m:ctrlPr>
                          <a:rPr lang="es-CL" sz="2000" i="1">
                            <a:latin typeface="Cambria Math" panose="02040503050406030204" pitchFamily="18" charset="0"/>
                            <a:ea typeface="Cambria Math" panose="02040503050406030204" pitchFamily="18" charset="0"/>
                          </a:rPr>
                        </m:ctrlPr>
                      </m:dPr>
                      <m:e>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𝑚</m:t>
                            </m:r>
                          </m:e>
                          <m:sup>
                            <m:r>
                              <a:rPr lang="es-CL" sz="2000" i="1">
                                <a:latin typeface="Cambria Math" panose="02040503050406030204" pitchFamily="18" charset="0"/>
                                <a:ea typeface="Cambria Math" panose="02040503050406030204" pitchFamily="18" charset="0"/>
                              </a:rPr>
                              <m:t>3</m:t>
                            </m:r>
                          </m:sup>
                        </m:sSup>
                      </m:e>
                    </m:d>
                  </m:oMath>
                </a14:m>
                <a:endParaRPr lang="es-MX" sz="2400" dirty="0"/>
              </a:p>
              <a:p>
                <a:pPr marL="1200150" lvl="2" indent="-285750">
                  <a:buFont typeface="Arial" panose="020B0604020202020204" pitchFamily="34" charset="0"/>
                  <a:buChar char="•"/>
                </a:pPr>
                <a14:m>
                  <m:oMath xmlns:m="http://schemas.openxmlformats.org/officeDocument/2006/math">
                    <m:sSub>
                      <m:sSubPr>
                        <m:ctrlPr>
                          <a:rPr lang="es-MX" sz="2000" i="1">
                            <a:latin typeface="Cambria Math" panose="02040503050406030204" pitchFamily="18" charset="0"/>
                          </a:rPr>
                        </m:ctrlPr>
                      </m:sSubPr>
                      <m:e>
                        <m:r>
                          <a:rPr lang="es-CL" sz="2000" i="1">
                            <a:latin typeface="Cambria Math" panose="02040503050406030204" pitchFamily="18" charset="0"/>
                          </a:rPr>
                          <m:t>𝑉</m:t>
                        </m:r>
                      </m:e>
                      <m:sub>
                        <m:r>
                          <a:rPr lang="es-CL" sz="2000" b="0" i="1" smtClean="0">
                            <a:latin typeface="Cambria Math" panose="02040503050406030204" pitchFamily="18" charset="0"/>
                          </a:rPr>
                          <m:t>𝑐</m:t>
                        </m:r>
                        <m:r>
                          <a:rPr lang="es-CL" sz="2000" b="0" i="1" smtClean="0">
                            <a:latin typeface="Cambria Math" panose="02040503050406030204" pitchFamily="18" charset="0"/>
                          </a:rPr>
                          <m:t>é</m:t>
                        </m:r>
                        <m:r>
                          <a:rPr lang="es-CL" sz="2000" b="0" i="1" smtClean="0">
                            <a:latin typeface="Cambria Math" panose="02040503050406030204" pitchFamily="18" charset="0"/>
                          </a:rPr>
                          <m:t>𝑙𝑢𝑙𝑎</m:t>
                        </m:r>
                      </m:sub>
                    </m:sSub>
                    <m:r>
                      <a:rPr lang="es-MX" sz="2000" i="1">
                        <a:latin typeface="Cambria Math" panose="02040503050406030204" pitchFamily="18" charset="0"/>
                        <a:ea typeface="Cambria Math" panose="02040503050406030204" pitchFamily="18" charset="0"/>
                      </a:rPr>
                      <m:t>=</m:t>
                    </m:r>
                    <m:sSup>
                      <m:sSupPr>
                        <m:ctrlPr>
                          <a:rPr lang="es-MX" sz="2000" i="1">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𝑑</m:t>
                        </m:r>
                      </m:e>
                      <m:sup>
                        <m:r>
                          <a:rPr lang="es-CL" sz="2000" i="1">
                            <a:latin typeface="Cambria Math" panose="02040503050406030204" pitchFamily="18" charset="0"/>
                            <a:ea typeface="Cambria Math" panose="02040503050406030204" pitchFamily="18" charset="0"/>
                          </a:rPr>
                          <m:t>3</m:t>
                        </m:r>
                      </m:sup>
                    </m:sSup>
                    <m:r>
                      <a:rPr lang="es-CL" sz="2000" i="1">
                        <a:latin typeface="Cambria Math" panose="02040503050406030204" pitchFamily="18" charset="0"/>
                        <a:ea typeface="Cambria Math" panose="02040503050406030204" pitchFamily="18" charset="0"/>
                      </a:rPr>
                      <m:t>=</m:t>
                    </m:r>
                    <m:sSup>
                      <m:sSupPr>
                        <m:ctrlPr>
                          <a:rPr lang="es-CL" sz="2000" i="1" smtClean="0">
                            <a:latin typeface="Cambria Math" panose="02040503050406030204" pitchFamily="18" charset="0"/>
                            <a:ea typeface="Cambria Math" panose="02040503050406030204" pitchFamily="18" charset="0"/>
                          </a:rPr>
                        </m:ctrlPr>
                      </m:sSupPr>
                      <m:e>
                        <m:d>
                          <m:dPr>
                            <m:ctrlPr>
                              <a:rPr lang="es-CL" sz="2000" i="1" smtClean="0">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10×</m:t>
                            </m:r>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10</m:t>
                                </m:r>
                              </m:e>
                              <m:sup>
                                <m:r>
                                  <a:rPr lang="es-CL" sz="2000" i="1">
                                    <a:latin typeface="Cambria Math" panose="02040503050406030204" pitchFamily="18" charset="0"/>
                                    <a:ea typeface="Cambria Math" panose="02040503050406030204" pitchFamily="18" charset="0"/>
                                  </a:rPr>
                                  <m:t>−6</m:t>
                                </m:r>
                              </m:sup>
                            </m:sSup>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𝑚</m:t>
                                </m:r>
                              </m:e>
                            </m:d>
                          </m:e>
                        </m:d>
                      </m:e>
                      <m:sup>
                        <m:r>
                          <a:rPr lang="es-CL" sz="2000" b="0" i="1" smtClean="0">
                            <a:latin typeface="Cambria Math" panose="02040503050406030204" pitchFamily="18" charset="0"/>
                            <a:ea typeface="Cambria Math" panose="02040503050406030204" pitchFamily="18" charset="0"/>
                          </a:rPr>
                          <m:t>3</m:t>
                        </m:r>
                      </m:sup>
                    </m:sSup>
                    <m:r>
                      <a:rPr lang="es-CL" sz="2000" i="1" smtClean="0">
                        <a:latin typeface="Cambria Math" panose="02040503050406030204" pitchFamily="18" charset="0"/>
                        <a:ea typeface="Cambria Math" panose="02040503050406030204" pitchFamily="18" charset="0"/>
                      </a:rPr>
                      <m:t>=</m:t>
                    </m:r>
                    <m:sSup>
                      <m:sSupPr>
                        <m:ctrlPr>
                          <a:rPr lang="es-CL" sz="2000" i="1">
                            <a:latin typeface="Cambria Math" panose="02040503050406030204" pitchFamily="18" charset="0"/>
                            <a:ea typeface="Cambria Math" panose="02040503050406030204" pitchFamily="18" charset="0"/>
                          </a:rPr>
                        </m:ctrlPr>
                      </m:sSupPr>
                      <m:e>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1×</m:t>
                            </m:r>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10</m:t>
                                </m:r>
                              </m:e>
                              <m:sup>
                                <m:r>
                                  <a:rPr lang="es-CL" sz="2000" i="1">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5</m:t>
                                </m:r>
                              </m:sup>
                            </m:sSup>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𝑚</m:t>
                                </m:r>
                              </m:e>
                            </m:d>
                          </m:e>
                        </m:d>
                      </m:e>
                      <m:sup>
                        <m:r>
                          <a:rPr lang="es-CL" sz="2000" i="1">
                            <a:latin typeface="Cambria Math" panose="02040503050406030204" pitchFamily="18" charset="0"/>
                            <a:ea typeface="Cambria Math" panose="02040503050406030204" pitchFamily="18" charset="0"/>
                          </a:rPr>
                          <m:t>3</m:t>
                        </m:r>
                      </m:sup>
                    </m:sSup>
                    <m:r>
                      <a:rPr lang="es-CL" sz="2000" i="1" smtClean="0">
                        <a:latin typeface="Cambria Math" panose="02040503050406030204" pitchFamily="18" charset="0"/>
                        <a:ea typeface="Cambria Math" panose="02040503050406030204" pitchFamily="18" charset="0"/>
                      </a:rPr>
                      <m:t>=</m:t>
                    </m:r>
                    <m:d>
                      <m:dPr>
                        <m:begChr m:val=""/>
                        <m:endChr m:val=""/>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1×</m:t>
                        </m:r>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10</m:t>
                            </m:r>
                          </m:e>
                          <m:sup>
                            <m:r>
                              <a:rPr lang="es-CL" sz="2000" i="1">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1</m:t>
                            </m:r>
                            <m:r>
                              <a:rPr lang="es-CL" sz="2000" i="1">
                                <a:latin typeface="Cambria Math" panose="02040503050406030204" pitchFamily="18" charset="0"/>
                                <a:ea typeface="Cambria Math" panose="02040503050406030204" pitchFamily="18" charset="0"/>
                              </a:rPr>
                              <m:t>5</m:t>
                            </m:r>
                          </m:sup>
                        </m:sSup>
                        <m:d>
                          <m:dPr>
                            <m:begChr m:val=""/>
                            <m:endChr m:val=""/>
                            <m:ctrlPr>
                              <a:rPr lang="es-CL" sz="2000" i="1">
                                <a:latin typeface="Cambria Math" panose="02040503050406030204" pitchFamily="18" charset="0"/>
                                <a:ea typeface="Cambria Math" panose="02040503050406030204" pitchFamily="18" charset="0"/>
                              </a:rPr>
                            </m:ctrlPr>
                          </m:dPr>
                          <m:e>
                            <m:d>
                              <m:dPr>
                                <m:ctrlPr>
                                  <a:rPr lang="es-CL" sz="2000" i="1" smtClean="0">
                                    <a:latin typeface="Cambria Math" panose="02040503050406030204" pitchFamily="18" charset="0"/>
                                    <a:ea typeface="Cambria Math" panose="02040503050406030204" pitchFamily="18" charset="0"/>
                                  </a:rPr>
                                </m:ctrlPr>
                              </m:dPr>
                              <m:e>
                                <m:sSup>
                                  <m:sSupPr>
                                    <m:ctrlPr>
                                      <a:rPr lang="es-CL" sz="200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𝑚</m:t>
                                    </m:r>
                                  </m:e>
                                  <m:sup>
                                    <m:r>
                                      <a:rPr lang="es-CL" sz="2000" b="0" i="1" smtClean="0">
                                        <a:latin typeface="Cambria Math" panose="02040503050406030204" pitchFamily="18" charset="0"/>
                                        <a:ea typeface="Cambria Math" panose="02040503050406030204" pitchFamily="18" charset="0"/>
                                      </a:rPr>
                                      <m:t>3</m:t>
                                    </m:r>
                                  </m:sup>
                                </m:sSup>
                              </m:e>
                            </m:d>
                            <m:r>
                              <a:rPr lang="es-CL" sz="2000" b="0" i="1" smtClean="0">
                                <a:latin typeface="Cambria Math" panose="02040503050406030204" pitchFamily="18" charset="0"/>
                                <a:ea typeface="Cambria Math" panose="02040503050406030204" pitchFamily="18" charset="0"/>
                              </a:rPr>
                              <m:t> </m:t>
                            </m:r>
                          </m:e>
                        </m:d>
                      </m:e>
                    </m:d>
                  </m:oMath>
                </a14:m>
                <a:endParaRPr lang="es-MX" sz="2000" dirty="0"/>
              </a:p>
              <a:p>
                <a:pPr marL="1200150" lvl="2" indent="-285750">
                  <a:buFont typeface="Arial" panose="020B0604020202020204" pitchFamily="34" charset="0"/>
                  <a:buChar char="•"/>
                </a:pPr>
                <a14:m>
                  <m:oMath xmlns:m="http://schemas.openxmlformats.org/officeDocument/2006/math">
                    <m:r>
                      <a:rPr lang="es-CL" sz="2000" b="0" i="1" dirty="0" smtClean="0">
                        <a:latin typeface="Cambria Math" panose="02040503050406030204" pitchFamily="18" charset="0"/>
                      </a:rPr>
                      <m:t>𝑁</m:t>
                    </m:r>
                    <m:r>
                      <a:rPr lang="es-CL" sz="2000" b="0" i="1" dirty="0" smtClean="0">
                        <a:latin typeface="Cambria Math" panose="02040503050406030204" pitchFamily="18" charset="0"/>
                      </a:rPr>
                      <m:t>ú</m:t>
                    </m:r>
                    <m:r>
                      <a:rPr lang="es-CL" sz="2000" b="0" i="1" dirty="0" smtClean="0">
                        <a:latin typeface="Cambria Math" panose="02040503050406030204" pitchFamily="18" charset="0"/>
                      </a:rPr>
                      <m:t>𝑚𝑒𝑟𝑜</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𝑑𝑒</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𝑐</m:t>
                    </m:r>
                    <m:r>
                      <a:rPr lang="es-CL" sz="2000" b="0" i="1" dirty="0" smtClean="0">
                        <a:latin typeface="Cambria Math" panose="02040503050406030204" pitchFamily="18" charset="0"/>
                      </a:rPr>
                      <m:t>é</m:t>
                    </m:r>
                    <m:r>
                      <a:rPr lang="es-CL" sz="2000" b="0" i="1" dirty="0" smtClean="0">
                        <a:latin typeface="Cambria Math" panose="02040503050406030204" pitchFamily="18" charset="0"/>
                      </a:rPr>
                      <m:t>𝑙𝑢𝑙𝑎𝑠</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𝑒𝑛</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𝑒𝑙</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𝑐𝑒𝑟𝑒𝑏𝑟𝑜</m:t>
                    </m:r>
                    <m:r>
                      <a:rPr lang="es-CL" sz="2000" b="0" i="1" smtClean="0">
                        <a:latin typeface="Cambria Math" panose="02040503050406030204" pitchFamily="18" charset="0"/>
                      </a:rPr>
                      <m:t>:</m:t>
                    </m:r>
                    <m:f>
                      <m:fPr>
                        <m:ctrlPr>
                          <a:rPr lang="es-CL" sz="2000" b="0" i="1" smtClean="0">
                            <a:latin typeface="Cambria Math" panose="02040503050406030204" pitchFamily="18" charset="0"/>
                          </a:rPr>
                        </m:ctrlPr>
                      </m:fPr>
                      <m:num>
                        <m:r>
                          <a:rPr lang="es-CL" sz="2000" i="1">
                            <a:latin typeface="Cambria Math" panose="02040503050406030204" pitchFamily="18" charset="0"/>
                            <a:ea typeface="Cambria Math" panose="02040503050406030204" pitchFamily="18" charset="0"/>
                          </a:rPr>
                          <m:t>1</m:t>
                        </m:r>
                        <m:r>
                          <a:rPr lang="es-CL" sz="2000" i="1" smtClean="0">
                            <a:latin typeface="Cambria Math" panose="02040503050406030204" pitchFamily="18" charset="0"/>
                            <a:ea typeface="Cambria Math" panose="02040503050406030204" pitchFamily="18" charset="0"/>
                          </a:rPr>
                          <m:t>×</m:t>
                        </m:r>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10</m:t>
                            </m:r>
                          </m:e>
                          <m:sup>
                            <m:r>
                              <a:rPr lang="es-CL" sz="2000" i="1">
                                <a:latin typeface="Cambria Math" panose="02040503050406030204" pitchFamily="18" charset="0"/>
                                <a:ea typeface="Cambria Math" panose="02040503050406030204" pitchFamily="18" charset="0"/>
                              </a:rPr>
                              <m:t>−2</m:t>
                            </m:r>
                          </m:sup>
                        </m:sSup>
                        <m:d>
                          <m:dPr>
                            <m:ctrlPr>
                              <a:rPr lang="es-CL" sz="2000" i="1">
                                <a:latin typeface="Cambria Math" panose="02040503050406030204" pitchFamily="18" charset="0"/>
                                <a:ea typeface="Cambria Math" panose="02040503050406030204" pitchFamily="18" charset="0"/>
                              </a:rPr>
                            </m:ctrlPr>
                          </m:dPr>
                          <m:e>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𝑚</m:t>
                                </m:r>
                              </m:e>
                              <m:sup>
                                <m:r>
                                  <a:rPr lang="es-CL" sz="2000" i="1">
                                    <a:latin typeface="Cambria Math" panose="02040503050406030204" pitchFamily="18" charset="0"/>
                                    <a:ea typeface="Cambria Math" panose="02040503050406030204" pitchFamily="18" charset="0"/>
                                  </a:rPr>
                                  <m:t>3</m:t>
                                </m:r>
                              </m:sup>
                            </m:sSup>
                          </m:e>
                        </m:d>
                      </m:num>
                      <m:den>
                        <m:r>
                          <a:rPr lang="es-CL" sz="2000" i="1">
                            <a:latin typeface="Cambria Math" panose="02040503050406030204" pitchFamily="18" charset="0"/>
                            <a:ea typeface="Cambria Math" panose="02040503050406030204" pitchFamily="18" charset="0"/>
                          </a:rPr>
                          <m:t>1×</m:t>
                        </m:r>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10</m:t>
                            </m:r>
                          </m:e>
                          <m:sup>
                            <m:r>
                              <a:rPr lang="es-CL" sz="2000" i="1">
                                <a:latin typeface="Cambria Math" panose="02040503050406030204" pitchFamily="18" charset="0"/>
                                <a:ea typeface="Cambria Math" panose="02040503050406030204" pitchFamily="18" charset="0"/>
                              </a:rPr>
                              <m:t>−15</m:t>
                            </m:r>
                          </m:sup>
                        </m:sSup>
                        <m:d>
                          <m:dPr>
                            <m:begChr m:val=""/>
                            <m:endChr m:val=""/>
                            <m:ctrlPr>
                              <a:rPr lang="es-CL" sz="2000" i="1">
                                <a:latin typeface="Cambria Math" panose="02040503050406030204" pitchFamily="18" charset="0"/>
                                <a:ea typeface="Cambria Math" panose="02040503050406030204" pitchFamily="18" charset="0"/>
                              </a:rPr>
                            </m:ctrlPr>
                          </m:dPr>
                          <m:e>
                            <m:d>
                              <m:dPr>
                                <m:ctrlPr>
                                  <a:rPr lang="es-CL" sz="2000" i="1">
                                    <a:latin typeface="Cambria Math" panose="02040503050406030204" pitchFamily="18" charset="0"/>
                                    <a:ea typeface="Cambria Math" panose="02040503050406030204" pitchFamily="18" charset="0"/>
                                  </a:rPr>
                                </m:ctrlPr>
                              </m:dPr>
                              <m:e>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𝑚</m:t>
                                    </m:r>
                                  </m:e>
                                  <m:sup>
                                    <m:r>
                                      <a:rPr lang="es-CL" sz="2000" i="1">
                                        <a:latin typeface="Cambria Math" panose="02040503050406030204" pitchFamily="18" charset="0"/>
                                        <a:ea typeface="Cambria Math" panose="02040503050406030204" pitchFamily="18" charset="0"/>
                                      </a:rPr>
                                      <m:t>3</m:t>
                                    </m:r>
                                  </m:sup>
                                </m:sSup>
                              </m:e>
                            </m:d>
                            <m:r>
                              <a:rPr lang="es-CL" sz="2000" i="1">
                                <a:latin typeface="Cambria Math" panose="02040503050406030204" pitchFamily="18" charset="0"/>
                                <a:ea typeface="Cambria Math" panose="02040503050406030204" pitchFamily="18" charset="0"/>
                              </a:rPr>
                              <m:t> </m:t>
                            </m:r>
                          </m:e>
                        </m:d>
                      </m:den>
                    </m:f>
                    <m:r>
                      <a:rPr lang="es-CL" sz="2000" b="0" i="1" smtClean="0">
                        <a:latin typeface="Cambria Math" panose="02040503050406030204" pitchFamily="18" charset="0"/>
                        <a:ea typeface="Cambria Math" panose="02040503050406030204" pitchFamily="18" charset="0"/>
                      </a:rPr>
                      <m:t>=1×</m:t>
                    </m:r>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10</m:t>
                        </m:r>
                      </m:e>
                      <m:sup>
                        <m:r>
                          <a:rPr lang="es-CL" sz="2000" b="0" i="1" smtClean="0">
                            <a:latin typeface="Cambria Math" panose="02040503050406030204" pitchFamily="18" charset="0"/>
                            <a:ea typeface="Cambria Math" panose="02040503050406030204" pitchFamily="18" charset="0"/>
                          </a:rPr>
                          <m:t>13</m:t>
                        </m:r>
                      </m:sup>
                    </m:sSup>
                    <m:d>
                      <m:dPr>
                        <m:ctrlPr>
                          <a:rPr lang="es-CL" sz="2000" b="0" i="1" smtClean="0">
                            <a:latin typeface="Cambria Math" panose="02040503050406030204" pitchFamily="18" charset="0"/>
                            <a:ea typeface="Cambria Math" panose="02040503050406030204" pitchFamily="18" charset="0"/>
                          </a:rPr>
                        </m:ctrlPr>
                      </m:dPr>
                      <m:e>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𝑚</m:t>
                            </m:r>
                          </m:e>
                          <m:sup>
                            <m:r>
                              <a:rPr lang="es-CL" sz="2000" b="0" i="1" smtClean="0">
                                <a:latin typeface="Cambria Math" panose="02040503050406030204" pitchFamily="18" charset="0"/>
                                <a:ea typeface="Cambria Math" panose="02040503050406030204" pitchFamily="18" charset="0"/>
                              </a:rPr>
                              <m:t>3</m:t>
                            </m:r>
                          </m:sup>
                        </m:sSup>
                      </m:e>
                    </m:d>
                    <m:r>
                      <a:rPr lang="es-CL" sz="2000" b="0" i="1" smtClean="0">
                        <a:latin typeface="Cambria Math" panose="02040503050406030204" pitchFamily="18" charset="0"/>
                        <a:ea typeface="Cambria Math" panose="02040503050406030204" pitchFamily="18" charset="0"/>
                      </a:rPr>
                      <m:t>;</m:t>
                    </m:r>
                    <m:r>
                      <a:rPr lang="es-MX" sz="2000" i="1">
                        <a:latin typeface="Cambria Math" panose="02040503050406030204" pitchFamily="18" charset="0"/>
                        <a:ea typeface="Cambria Math" panose="02040503050406030204" pitchFamily="18" charset="0"/>
                      </a:rPr>
                      <m:t>𝑒𝑠</m:t>
                    </m:r>
                    <m:r>
                      <a:rPr lang="es-MX" sz="2000" i="1">
                        <a:latin typeface="Cambria Math" panose="02040503050406030204" pitchFamily="18" charset="0"/>
                        <a:ea typeface="Cambria Math" panose="02040503050406030204" pitchFamily="18" charset="0"/>
                      </a:rPr>
                      <m:t> </m:t>
                    </m:r>
                    <m:r>
                      <a:rPr lang="es-MX" sz="2000" i="1">
                        <a:latin typeface="Cambria Math" panose="02040503050406030204" pitchFamily="18" charset="0"/>
                        <a:ea typeface="Cambria Math" panose="02040503050406030204" pitchFamily="18" charset="0"/>
                      </a:rPr>
                      <m:t>𝑑𝑒𝑐𝑖𝑟</m:t>
                    </m:r>
                    <m:r>
                      <a:rPr lang="es-CL" sz="2000" b="0" i="1" smtClean="0">
                        <a:latin typeface="Cambria Math" panose="02040503050406030204" pitchFamily="18" charset="0"/>
                        <a:ea typeface="Cambria Math" panose="02040503050406030204" pitchFamily="18" charset="0"/>
                      </a:rPr>
                      <m:t>, </m:t>
                    </m:r>
                    <m:r>
                      <a:rPr lang="es-MX" sz="2000" i="1">
                        <a:latin typeface="Cambria Math" panose="02040503050406030204" pitchFamily="18" charset="0"/>
                        <a:ea typeface="Cambria Math" panose="02040503050406030204" pitchFamily="18" charset="0"/>
                      </a:rPr>
                      <m:t> 10 </m:t>
                    </m:r>
                    <m:r>
                      <a:rPr lang="es-MX" sz="2000" i="1">
                        <a:latin typeface="Cambria Math" panose="02040503050406030204" pitchFamily="18" charset="0"/>
                        <a:ea typeface="Cambria Math" panose="02040503050406030204" pitchFamily="18" charset="0"/>
                      </a:rPr>
                      <m:t>𝑏𝑖𝑙𝑙𝑜𝑛𝑒𝑠</m:t>
                    </m:r>
                    <m:r>
                      <a:rPr lang="es-MX" sz="2000" i="1">
                        <a:latin typeface="Cambria Math" panose="02040503050406030204" pitchFamily="18" charset="0"/>
                        <a:ea typeface="Cambria Math" panose="02040503050406030204" pitchFamily="18" charset="0"/>
                      </a:rPr>
                      <m:t> </m:t>
                    </m:r>
                    <m:r>
                      <a:rPr lang="es-MX" sz="2000" i="1">
                        <a:latin typeface="Cambria Math" panose="02040503050406030204" pitchFamily="18" charset="0"/>
                        <a:ea typeface="Cambria Math" panose="02040503050406030204" pitchFamily="18" charset="0"/>
                      </a:rPr>
                      <m:t>𝑑𝑒</m:t>
                    </m:r>
                    <m:r>
                      <a:rPr lang="es-MX" sz="2000" i="1">
                        <a:latin typeface="Cambria Math" panose="02040503050406030204" pitchFamily="18" charset="0"/>
                        <a:ea typeface="Cambria Math" panose="02040503050406030204" pitchFamily="18" charset="0"/>
                      </a:rPr>
                      <m:t> </m:t>
                    </m:r>
                    <m:r>
                      <a:rPr lang="es-MX" sz="2000" i="1">
                        <a:latin typeface="Cambria Math" panose="02040503050406030204" pitchFamily="18" charset="0"/>
                        <a:ea typeface="Cambria Math" panose="02040503050406030204" pitchFamily="18" charset="0"/>
                      </a:rPr>
                      <m:t>𝑐</m:t>
                    </m:r>
                    <m:r>
                      <a:rPr lang="es-MX" sz="2000" i="1">
                        <a:latin typeface="Cambria Math" panose="02040503050406030204" pitchFamily="18" charset="0"/>
                        <a:ea typeface="Cambria Math" panose="02040503050406030204" pitchFamily="18" charset="0"/>
                      </a:rPr>
                      <m:t>é</m:t>
                    </m:r>
                    <m:r>
                      <a:rPr lang="es-MX" sz="2000" i="1">
                        <a:latin typeface="Cambria Math" panose="02040503050406030204" pitchFamily="18" charset="0"/>
                        <a:ea typeface="Cambria Math" panose="02040503050406030204" pitchFamily="18" charset="0"/>
                      </a:rPr>
                      <m:t>𝑙𝑢𝑙𝑎𝑠</m:t>
                    </m:r>
                    <m:r>
                      <a:rPr lang="es-MX" sz="2000" i="1">
                        <a:latin typeface="Cambria Math" panose="02040503050406030204" pitchFamily="18" charset="0"/>
                        <a:ea typeface="Cambria Math" panose="02040503050406030204" pitchFamily="18" charset="0"/>
                      </a:rPr>
                      <m:t>.</m:t>
                    </m:r>
                  </m:oMath>
                </a14:m>
                <a:r>
                  <a:rPr lang="es-MX" sz="2000" dirty="0"/>
                  <a:t> </a:t>
                </a:r>
              </a:p>
            </p:txBody>
          </p:sp>
        </mc:Choice>
        <mc:Fallback xmlns="">
          <p:sp>
            <p:nvSpPr>
              <p:cNvPr id="2" name="CuadroTexto 1">
                <a:extLst>
                  <a:ext uri="{FF2B5EF4-FFF2-40B4-BE49-F238E27FC236}">
                    <a16:creationId xmlns:a16="http://schemas.microsoft.com/office/drawing/2014/main" id="{56D6BD4F-ACF8-4107-A193-6BA72703117C}"/>
                  </a:ext>
                </a:extLst>
              </p:cNvPr>
              <p:cNvSpPr txBox="1">
                <a:spLocks noRot="1" noChangeAspect="1" noMove="1" noResize="1" noEditPoints="1" noAdjustHandles="1" noChangeArrowheads="1" noChangeShapeType="1" noTextEdit="1"/>
              </p:cNvSpPr>
              <p:nvPr/>
            </p:nvSpPr>
            <p:spPr>
              <a:xfrm>
                <a:off x="484231" y="2662869"/>
                <a:ext cx="10938841" cy="3846502"/>
              </a:xfrm>
              <a:prstGeom prst="rect">
                <a:avLst/>
              </a:prstGeom>
              <a:blipFill>
                <a:blip r:embed="rId3"/>
                <a:stretch>
                  <a:fillRect l="-1003" t="-1585"/>
                </a:stretch>
              </a:blipFill>
            </p:spPr>
            <p:txBody>
              <a:bodyPr/>
              <a:lstStyle/>
              <a:p>
                <a:r>
                  <a:rPr lang="es-CL">
                    <a:noFill/>
                  </a:rPr>
                  <a:t> </a:t>
                </a:r>
              </a:p>
            </p:txBody>
          </p:sp>
        </mc:Fallback>
      </mc:AlternateContent>
    </p:spTree>
    <p:extLst>
      <p:ext uri="{BB962C8B-B14F-4D97-AF65-F5344CB8AC3E}">
        <p14:creationId xmlns:p14="http://schemas.microsoft.com/office/powerpoint/2010/main" val="2172897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fade">
                                      <p:cBhvr>
                                        <p:cTn id="7" dur="500"/>
                                        <p:tgtEl>
                                          <p:spTgt spid="2">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fade">
                                      <p:cBhvr>
                                        <p:cTn id="10" dur="500"/>
                                        <p:tgtEl>
                                          <p:spTgt spid="2">
                                            <p:txEl>
                                              <p:pRg st="4" end="4"/>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
                                            <p:txEl>
                                              <p:pRg st="5" end="5"/>
                                            </p:txEl>
                                          </p:spTgt>
                                        </p:tgtEl>
                                        <p:attrNameLst>
                                          <p:attrName>style.visibility</p:attrName>
                                        </p:attrNameLst>
                                      </p:cBhvr>
                                      <p:to>
                                        <p:strVal val="visible"/>
                                      </p:to>
                                    </p:set>
                                    <p:animEffect transition="in" filter="fade">
                                      <p:cBhvr>
                                        <p:cTn id="14" dur="500"/>
                                        <p:tgtEl>
                                          <p:spTgt spid="2">
                                            <p:txEl>
                                              <p:pRg st="5" end="5"/>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Effect transition="in" filter="fade">
                                      <p:cBhvr>
                                        <p:cTn id="18"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Ejercicios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484231" y="2662869"/>
            <a:ext cx="10938841" cy="3847207"/>
          </a:xfrm>
          <a:prstGeom prst="rect">
            <a:avLst/>
          </a:prstGeom>
          <a:noFill/>
        </p:spPr>
        <p:txBody>
          <a:bodyPr wrap="square" rtlCol="0">
            <a:spAutoFit/>
          </a:bodyPr>
          <a:lstStyle/>
          <a:p>
            <a:pPr marL="285750" indent="-285750">
              <a:buFont typeface="Arial" panose="020B0604020202020204" pitchFamily="34" charset="0"/>
              <a:buChar char="•"/>
            </a:pPr>
            <a:r>
              <a:rPr lang="es-CL" sz="2800" dirty="0"/>
              <a:t>Jaime tiene 10 bolsillos y 44 monedas. Quiere poner las monedas en los bolsillos de modo que en cada bolsillo el número de monedas sea diferente. ¿Puede hacerlo?</a:t>
            </a:r>
          </a:p>
          <a:p>
            <a:pPr marL="742950" lvl="1" indent="-285750">
              <a:buFont typeface="Arial" panose="020B0604020202020204" pitchFamily="34" charset="0"/>
              <a:buChar char="•"/>
            </a:pPr>
            <a:r>
              <a:rPr lang="es-CL" sz="2000" dirty="0"/>
              <a:t>Solución:</a:t>
            </a:r>
          </a:p>
          <a:p>
            <a:pPr lvl="1"/>
            <a:r>
              <a:rPr lang="es-CL" sz="2000" dirty="0"/>
              <a:t>La cantidad mínima de monedas en un bolsillo es 0</a:t>
            </a:r>
          </a:p>
          <a:p>
            <a:pPr lvl="1"/>
            <a:r>
              <a:rPr lang="es-CL" sz="2000" dirty="0"/>
              <a:t>El siguiente bolsillo 1, el que sigue 2, …y el último que es el décimo, debe tener a los menos 9.</a:t>
            </a:r>
          </a:p>
          <a:p>
            <a:pPr lvl="1"/>
            <a:r>
              <a:rPr lang="es-CL" sz="2000" dirty="0"/>
              <a:t>El número de monedas requerido es: 0+1+2+3+4+5+6+7+8+9 = 45 monedas</a:t>
            </a:r>
          </a:p>
          <a:p>
            <a:pPr marL="800100" lvl="1" indent="-342900">
              <a:buFont typeface="Arial" panose="020B0604020202020204" pitchFamily="34" charset="0"/>
              <a:buChar char="•"/>
            </a:pPr>
            <a:r>
              <a:rPr lang="es-CL" sz="2000" dirty="0"/>
              <a:t>Respuesta:</a:t>
            </a:r>
          </a:p>
          <a:p>
            <a:pPr lvl="1"/>
            <a:r>
              <a:rPr lang="es-CL" sz="2000" dirty="0"/>
              <a:t>Jaime no puede colocar distinto número de monedas porque para ello requeriría de 45 monedas y solo tiene 44.</a:t>
            </a:r>
          </a:p>
          <a:p>
            <a:pPr lvl="1"/>
            <a:endParaRPr lang="es-MX" sz="2000" dirty="0"/>
          </a:p>
        </p:txBody>
      </p:sp>
    </p:spTree>
    <p:extLst>
      <p:ext uri="{BB962C8B-B14F-4D97-AF65-F5344CB8AC3E}">
        <p14:creationId xmlns:p14="http://schemas.microsoft.com/office/powerpoint/2010/main" val="77745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500"/>
                                        <p:tgtEl>
                                          <p:spTgt spid="2">
                                            <p:txEl>
                                              <p:pRg st="5" end="5"/>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2">
                                            <p:txEl>
                                              <p:pRg st="6" end="6"/>
                                            </p:txEl>
                                          </p:spTgt>
                                        </p:tgtEl>
                                        <p:attrNameLst>
                                          <p:attrName>style.visibility</p:attrName>
                                        </p:attrNameLst>
                                      </p:cBhvr>
                                      <p:to>
                                        <p:strVal val="visible"/>
                                      </p:to>
                                    </p:set>
                                    <p:animEffect transition="in" filter="fade">
                                      <p:cBhvr>
                                        <p:cTn id="30"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Ejercicios</a:t>
            </a:r>
            <a:endParaRPr sz="3600" dirty="0">
              <a:solidFill>
                <a:schemeClr val="lt1"/>
              </a:solidFill>
            </a:endParaRPr>
          </a:p>
        </p:txBody>
      </p:sp>
      <mc:AlternateContent xmlns:mc="http://schemas.openxmlformats.org/markup-compatibility/2006" xmlns:a14="http://schemas.microsoft.com/office/drawing/2010/main">
        <mc:Choice Requires="a14">
          <p:sp>
            <p:nvSpPr>
              <p:cNvPr id="2" name="CuadroTexto 1">
                <a:extLst>
                  <a:ext uri="{FF2B5EF4-FFF2-40B4-BE49-F238E27FC236}">
                    <a16:creationId xmlns:a16="http://schemas.microsoft.com/office/drawing/2014/main" id="{56D6BD4F-ACF8-4107-A193-6BA72703117C}"/>
                  </a:ext>
                </a:extLst>
              </p:cNvPr>
              <p:cNvSpPr txBox="1"/>
              <p:nvPr/>
            </p:nvSpPr>
            <p:spPr>
              <a:xfrm>
                <a:off x="484231" y="2662869"/>
                <a:ext cx="10938841" cy="4339650"/>
              </a:xfrm>
              <a:prstGeom prst="rect">
                <a:avLst/>
              </a:prstGeom>
              <a:noFill/>
            </p:spPr>
            <p:txBody>
              <a:bodyPr wrap="square" rtlCol="0">
                <a:spAutoFit/>
              </a:bodyPr>
              <a:lstStyle/>
              <a:p>
                <a:pPr marL="285750" indent="-285750">
                  <a:buFont typeface="Arial" panose="020B0604020202020204" pitchFamily="34" charset="0"/>
                  <a:buChar char="•"/>
                </a:pPr>
                <a:r>
                  <a:rPr lang="es-CL" sz="2800" dirty="0"/>
                  <a:t>Para enumerar las páginas de un libro voluminoso, la imprenta utilizó 2989 dígitos. ¿Cuántas páginas tiene el libro?</a:t>
                </a:r>
              </a:p>
              <a:p>
                <a:pPr marL="742950" lvl="1" indent="-285750">
                  <a:buFont typeface="Arial" panose="020B0604020202020204" pitchFamily="34" charset="0"/>
                  <a:buChar char="•"/>
                </a:pPr>
                <a:r>
                  <a:rPr lang="es-CL" sz="2000" dirty="0"/>
                  <a:t>Estrategia de planteo, relacionémoslo con problemas más simples:</a:t>
                </a:r>
              </a:p>
              <a:p>
                <a:pPr lvl="1"/>
                <a:r>
                  <a:rPr lang="es-MX" sz="2000" dirty="0"/>
                  <a:t>Un libro de 9 páginas utiliza 9 dígitos</a:t>
                </a:r>
              </a:p>
              <a:p>
                <a:pPr lvl="1"/>
                <a:r>
                  <a:rPr lang="es-MX" sz="2000" dirty="0"/>
                  <a:t>Un libro de 99 páginas utiliza (9 + 2 x 90) dígitos</a:t>
                </a:r>
              </a:p>
              <a:p>
                <a:pPr lvl="1"/>
                <a:r>
                  <a:rPr lang="es-MX" sz="2000" dirty="0"/>
                  <a:t>Luego un libro de 999 páginas utiliza (9 + 2 x 90 + 3 x 900) dígitos = 2889 dígitos</a:t>
                </a:r>
              </a:p>
              <a:p>
                <a:pPr lvl="1"/>
                <a:r>
                  <a:rPr lang="es-MX" sz="2000" dirty="0"/>
                  <a:t>Pero 2989 es un poco mayor que 2889, por lo que el libro tiene más de 999 páginas.</a:t>
                </a:r>
              </a:p>
              <a:p>
                <a:pPr marL="800100" lvl="1" indent="-342900">
                  <a:buFont typeface="Arial" panose="020B0604020202020204" pitchFamily="34" charset="0"/>
                  <a:buChar char="•"/>
                </a:pPr>
                <a:r>
                  <a:rPr lang="es-CL" sz="2000" dirty="0"/>
                  <a:t>Solución:</a:t>
                </a:r>
              </a:p>
              <a:p>
                <a:pPr lvl="1"/>
                <a:r>
                  <a:rPr lang="es-CL" sz="2000" dirty="0"/>
                  <a:t>Sea x el número de páginas del libro</a:t>
                </a:r>
              </a:p>
              <a:p>
                <a:pPr lvl="1"/>
                <a:r>
                  <a:rPr lang="es-CL" sz="2000" dirty="0"/>
                  <a:t>2889 + 4(x -999) = 2989</a:t>
                </a:r>
                <a:endParaRPr lang="es-CL" sz="2000" b="0" i="1" dirty="0">
                  <a:latin typeface="Cambria Math" panose="02040503050406030204" pitchFamily="18" charset="0"/>
                </a:endParaRPr>
              </a:p>
              <a:p>
                <a:pPr lvl="1"/>
                <a14:m>
                  <m:oMathPara xmlns:m="http://schemas.openxmlformats.org/officeDocument/2006/math">
                    <m:oMathParaPr>
                      <m:jc m:val="left"/>
                    </m:oMathParaPr>
                    <m:oMath xmlns:m="http://schemas.openxmlformats.org/officeDocument/2006/math">
                      <m:r>
                        <a:rPr lang="es-CL" sz="2000" b="0" i="1" smtClean="0">
                          <a:latin typeface="Cambria Math" panose="02040503050406030204" pitchFamily="18" charset="0"/>
                        </a:rPr>
                        <m:t>4</m:t>
                      </m:r>
                      <m:r>
                        <a:rPr lang="es-CL" sz="2000" b="0" i="1" smtClean="0">
                          <a:latin typeface="Cambria Math" panose="02040503050406030204" pitchFamily="18" charset="0"/>
                        </a:rPr>
                        <m:t>𝑥</m:t>
                      </m:r>
                      <m:r>
                        <a:rPr lang="es-CL" sz="2000" b="0" i="1" smtClean="0">
                          <a:latin typeface="Cambria Math" panose="02040503050406030204" pitchFamily="18" charset="0"/>
                        </a:rPr>
                        <m:t>−3996 =100</m:t>
                      </m:r>
                    </m:oMath>
                  </m:oMathPara>
                </a14:m>
                <a:endParaRPr lang="es-CL" sz="2000" b="0" dirty="0">
                  <a:ea typeface="Cambria Math" panose="02040503050406030204" pitchFamily="18" charset="0"/>
                </a:endParaRPr>
              </a:p>
              <a:p>
                <a:pPr lvl="1"/>
                <a14:m>
                  <m:oMathPara xmlns:m="http://schemas.openxmlformats.org/officeDocument/2006/math">
                    <m:oMathParaPr>
                      <m:jc m:val="left"/>
                    </m:oMathParaPr>
                    <m:oMath xmlns:m="http://schemas.openxmlformats.org/officeDocument/2006/math">
                      <m:r>
                        <a:rPr lang="es-CL" sz="2000" i="1">
                          <a:latin typeface="Cambria Math" panose="02040503050406030204" pitchFamily="18" charset="0"/>
                        </a:rPr>
                        <m:t>𝑥</m:t>
                      </m:r>
                      <m:r>
                        <a:rPr lang="es-CL" sz="2000" i="1">
                          <a:latin typeface="Cambria Math" panose="02040503050406030204" pitchFamily="18" charset="0"/>
                        </a:rPr>
                        <m:t>=1024 </m:t>
                      </m:r>
                      <m:r>
                        <a:rPr lang="es-CL" sz="2000" b="0" i="1" smtClean="0">
                          <a:latin typeface="Cambria Math" panose="02040503050406030204" pitchFamily="18" charset="0"/>
                        </a:rPr>
                        <m:t>𝑝</m:t>
                      </m:r>
                      <m:r>
                        <a:rPr lang="es-CL" sz="2000" b="0" i="1" smtClean="0">
                          <a:latin typeface="Cambria Math" panose="02040503050406030204" pitchFamily="18" charset="0"/>
                        </a:rPr>
                        <m:t>á</m:t>
                      </m:r>
                      <m:r>
                        <a:rPr lang="es-CL" sz="2000" b="0" i="1" smtClean="0">
                          <a:latin typeface="Cambria Math" panose="02040503050406030204" pitchFamily="18" charset="0"/>
                        </a:rPr>
                        <m:t>𝑔𝑖𝑛𝑎𝑠</m:t>
                      </m:r>
                    </m:oMath>
                  </m:oMathPara>
                </a14:m>
                <a:endParaRPr lang="es-CL" sz="2000" dirty="0">
                  <a:ea typeface="Cambria Math" panose="02040503050406030204" pitchFamily="18" charset="0"/>
                </a:endParaRPr>
              </a:p>
              <a:p>
                <a:pPr lvl="1"/>
                <a:endParaRPr lang="es-MX" sz="2000" dirty="0"/>
              </a:p>
            </p:txBody>
          </p:sp>
        </mc:Choice>
        <mc:Fallback xmlns="">
          <p:sp>
            <p:nvSpPr>
              <p:cNvPr id="2" name="CuadroTexto 1">
                <a:extLst>
                  <a:ext uri="{FF2B5EF4-FFF2-40B4-BE49-F238E27FC236}">
                    <a16:creationId xmlns:a16="http://schemas.microsoft.com/office/drawing/2014/main" id="{56D6BD4F-ACF8-4107-A193-6BA72703117C}"/>
                  </a:ext>
                </a:extLst>
              </p:cNvPr>
              <p:cNvSpPr txBox="1">
                <a:spLocks noRot="1" noChangeAspect="1" noMove="1" noResize="1" noEditPoints="1" noAdjustHandles="1" noChangeArrowheads="1" noChangeShapeType="1" noTextEdit="1"/>
              </p:cNvSpPr>
              <p:nvPr/>
            </p:nvSpPr>
            <p:spPr>
              <a:xfrm>
                <a:off x="484231" y="2662869"/>
                <a:ext cx="10938841" cy="4339650"/>
              </a:xfrm>
              <a:prstGeom prst="rect">
                <a:avLst/>
              </a:prstGeom>
              <a:blipFill>
                <a:blip r:embed="rId3"/>
                <a:stretch>
                  <a:fillRect l="-1003" t="-1404"/>
                </a:stretch>
              </a:blipFill>
            </p:spPr>
            <p:txBody>
              <a:bodyPr/>
              <a:lstStyle/>
              <a:p>
                <a:r>
                  <a:rPr lang="es-CL">
                    <a:noFill/>
                  </a:rPr>
                  <a:t> </a:t>
                </a:r>
              </a:p>
            </p:txBody>
          </p:sp>
        </mc:Fallback>
      </mc:AlternateContent>
    </p:spTree>
    <p:extLst>
      <p:ext uri="{BB962C8B-B14F-4D97-AF65-F5344CB8AC3E}">
        <p14:creationId xmlns:p14="http://schemas.microsoft.com/office/powerpoint/2010/main" val="1423685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fade">
                                      <p:cBhvr>
                                        <p:cTn id="32" dur="500"/>
                                        <p:tgtEl>
                                          <p:spTgt spid="2">
                                            <p:txEl>
                                              <p:pRg st="6" end="6"/>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animEffect transition="in" filter="fade">
                                      <p:cBhvr>
                                        <p:cTn id="35" dur="500"/>
                                        <p:tgtEl>
                                          <p:spTgt spid="2">
                                            <p:txEl>
                                              <p:pRg st="7" end="7"/>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2">
                                            <p:txEl>
                                              <p:pRg st="8" end="8"/>
                                            </p:txEl>
                                          </p:spTgt>
                                        </p:tgtEl>
                                        <p:attrNameLst>
                                          <p:attrName>style.visibility</p:attrName>
                                        </p:attrNameLst>
                                      </p:cBhvr>
                                      <p:to>
                                        <p:strVal val="visible"/>
                                      </p:to>
                                    </p:set>
                                    <p:animEffect transition="in" filter="fade">
                                      <p:cBhvr>
                                        <p:cTn id="38" dur="500"/>
                                        <p:tgtEl>
                                          <p:spTgt spid="2">
                                            <p:txEl>
                                              <p:pRg st="8" end="8"/>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2">
                                            <p:txEl>
                                              <p:pRg st="9" end="9"/>
                                            </p:txEl>
                                          </p:spTgt>
                                        </p:tgtEl>
                                        <p:attrNameLst>
                                          <p:attrName>style.visibility</p:attrName>
                                        </p:attrNameLst>
                                      </p:cBhvr>
                                      <p:to>
                                        <p:strVal val="visible"/>
                                      </p:to>
                                    </p:set>
                                    <p:animEffect transition="in" filter="fade">
                                      <p:cBhvr>
                                        <p:cTn id="41" dur="500"/>
                                        <p:tgtEl>
                                          <p:spTgt spid="2">
                                            <p:txEl>
                                              <p:pRg st="9" end="9"/>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2">
                                            <p:txEl>
                                              <p:pRg st="10" end="10"/>
                                            </p:txEl>
                                          </p:spTgt>
                                        </p:tgtEl>
                                        <p:attrNameLst>
                                          <p:attrName>style.visibility</p:attrName>
                                        </p:attrNameLst>
                                      </p:cBhvr>
                                      <p:to>
                                        <p:strVal val="visible"/>
                                      </p:to>
                                    </p:set>
                                    <p:animEffect transition="in" filter="fade">
                                      <p:cBhvr>
                                        <p:cTn id="44"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Ejercicios del Baldor de Álgebra (ejercicio 158 </a:t>
            </a:r>
            <a:r>
              <a:rPr lang="es-CL" sz="3600" dirty="0" err="1">
                <a:solidFill>
                  <a:schemeClr val="lt1"/>
                </a:solidFill>
              </a:rPr>
              <a:t>pg</a:t>
            </a:r>
            <a:r>
              <a:rPr lang="es-CL" sz="3600" dirty="0">
                <a:solidFill>
                  <a:schemeClr val="lt1"/>
                </a:solidFill>
              </a:rPr>
              <a:t> 262)</a:t>
            </a:r>
            <a:endParaRPr sz="3600" dirty="0">
              <a:solidFill>
                <a:schemeClr val="lt1"/>
              </a:solidFill>
            </a:endParaRPr>
          </a:p>
        </p:txBody>
      </p:sp>
      <p:pic>
        <p:nvPicPr>
          <p:cNvPr id="8" name="Imagen 7">
            <a:extLst>
              <a:ext uri="{FF2B5EF4-FFF2-40B4-BE49-F238E27FC236}">
                <a16:creationId xmlns:a16="http://schemas.microsoft.com/office/drawing/2014/main" id="{BB9281AF-3E56-4001-A32D-5DF36914F027}"/>
              </a:ext>
            </a:extLst>
          </p:cNvPr>
          <p:cNvPicPr>
            <a:picLocks noChangeAspect="1"/>
          </p:cNvPicPr>
          <p:nvPr/>
        </p:nvPicPr>
        <p:blipFill>
          <a:blip r:embed="rId3"/>
          <a:stretch>
            <a:fillRect/>
          </a:stretch>
        </p:blipFill>
        <p:spPr>
          <a:xfrm>
            <a:off x="4215725" y="2843785"/>
            <a:ext cx="3159314" cy="3614586"/>
          </a:xfrm>
          <a:prstGeom prst="rect">
            <a:avLst/>
          </a:prstGeom>
        </p:spPr>
      </p:pic>
      <p:sp>
        <p:nvSpPr>
          <p:cNvPr id="2" name="CuadroTexto 1">
            <a:extLst>
              <a:ext uri="{FF2B5EF4-FFF2-40B4-BE49-F238E27FC236}">
                <a16:creationId xmlns:a16="http://schemas.microsoft.com/office/drawing/2014/main" id="{883D7BBF-799A-7D90-3DD2-49740BB47460}"/>
              </a:ext>
            </a:extLst>
          </p:cNvPr>
          <p:cNvSpPr txBox="1"/>
          <p:nvPr/>
        </p:nvSpPr>
        <p:spPr>
          <a:xfrm>
            <a:off x="350982" y="2843785"/>
            <a:ext cx="2881745" cy="1477328"/>
          </a:xfrm>
          <a:prstGeom prst="rect">
            <a:avLst/>
          </a:prstGeom>
          <a:noFill/>
        </p:spPr>
        <p:txBody>
          <a:bodyPr wrap="square" rtlCol="0">
            <a:spAutoFit/>
          </a:bodyPr>
          <a:lstStyle/>
          <a:p>
            <a:r>
              <a:rPr lang="es-CL" dirty="0"/>
              <a:t>Acceso digital al Baldor;</a:t>
            </a:r>
          </a:p>
          <a:p>
            <a:r>
              <a:rPr lang="es-CL" dirty="0">
                <a:hlinkClick r:id="rId4"/>
              </a:rPr>
              <a:t>https://drive.google.com/file/d/0BzXIxkCfil5Ud0dvWUVvSjdrQ0E/view?resourcekey=0-HTjoEiGBJwCFDb-upVjxew</a:t>
            </a:r>
            <a:r>
              <a:rPr lang="es-CL" dirty="0"/>
              <a:t> </a:t>
            </a:r>
          </a:p>
        </p:txBody>
      </p:sp>
      <p:sp>
        <p:nvSpPr>
          <p:cNvPr id="9" name="CuadroTexto 8">
            <a:extLst>
              <a:ext uri="{FF2B5EF4-FFF2-40B4-BE49-F238E27FC236}">
                <a16:creationId xmlns:a16="http://schemas.microsoft.com/office/drawing/2014/main" id="{EABD8DE9-0E45-59B9-EA2B-8261F25004AC}"/>
              </a:ext>
            </a:extLst>
          </p:cNvPr>
          <p:cNvSpPr txBox="1"/>
          <p:nvPr/>
        </p:nvSpPr>
        <p:spPr>
          <a:xfrm>
            <a:off x="406400" y="4475881"/>
            <a:ext cx="2881745" cy="2308324"/>
          </a:xfrm>
          <a:prstGeom prst="rect">
            <a:avLst/>
          </a:prstGeom>
          <a:noFill/>
        </p:spPr>
        <p:txBody>
          <a:bodyPr wrap="square" rtlCol="0">
            <a:spAutoFit/>
          </a:bodyPr>
          <a:lstStyle/>
          <a:p>
            <a:r>
              <a:rPr lang="es-CL" dirty="0"/>
              <a:t>Acceso digital a las soluciones del Baldor;</a:t>
            </a:r>
          </a:p>
          <a:p>
            <a:r>
              <a:rPr lang="es-CL" dirty="0">
                <a:hlinkClick r:id="rId5"/>
              </a:rPr>
              <a:t>https://docs.google.com/file/d/0B63mQbEg2gSAYjM0MjA2NjEtN2YxMi00NTljLThjODUtODg0ZDJiMDI2OTg3/edit?hl=es&amp;resourcekey=0-IyvSAv1nCD4vKDnmYB4yrw</a:t>
            </a:r>
            <a:r>
              <a:rPr lang="es-CL" dirty="0"/>
              <a:t> </a:t>
            </a:r>
          </a:p>
        </p:txBody>
      </p:sp>
      <p:sp>
        <p:nvSpPr>
          <p:cNvPr id="10" name="CuadroTexto 9">
            <a:extLst>
              <a:ext uri="{FF2B5EF4-FFF2-40B4-BE49-F238E27FC236}">
                <a16:creationId xmlns:a16="http://schemas.microsoft.com/office/drawing/2014/main" id="{8DB85982-1183-0294-8E7C-B1A9FBCECB06}"/>
              </a:ext>
            </a:extLst>
          </p:cNvPr>
          <p:cNvSpPr txBox="1"/>
          <p:nvPr/>
        </p:nvSpPr>
        <p:spPr>
          <a:xfrm>
            <a:off x="8302619" y="2843785"/>
            <a:ext cx="3538399" cy="923330"/>
          </a:xfrm>
          <a:prstGeom prst="rect">
            <a:avLst/>
          </a:prstGeom>
          <a:noFill/>
        </p:spPr>
        <p:txBody>
          <a:bodyPr wrap="square" rtlCol="0">
            <a:spAutoFit/>
          </a:bodyPr>
          <a:lstStyle/>
          <a:p>
            <a:r>
              <a:rPr lang="es-CL" dirty="0"/>
              <a:t>Otro acceso digital a soluciones problemas Baldor;</a:t>
            </a:r>
          </a:p>
          <a:p>
            <a:r>
              <a:rPr lang="es-CL" dirty="0">
                <a:hlinkClick r:id="rId6"/>
              </a:rPr>
              <a:t>https://algebra.jcbmat.com/</a:t>
            </a:r>
            <a:r>
              <a:rPr lang="es-CL" dirty="0"/>
              <a:t> </a:t>
            </a:r>
          </a:p>
        </p:txBody>
      </p:sp>
    </p:spTree>
    <p:extLst>
      <p:ext uri="{BB962C8B-B14F-4D97-AF65-F5344CB8AC3E}">
        <p14:creationId xmlns:p14="http://schemas.microsoft.com/office/powerpoint/2010/main" val="4018302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3" name="Título 2">
            <a:extLst>
              <a:ext uri="{FF2B5EF4-FFF2-40B4-BE49-F238E27FC236}">
                <a16:creationId xmlns:a16="http://schemas.microsoft.com/office/drawing/2014/main" id="{12CF28F7-2F6D-283D-8331-10DC0347987A}"/>
              </a:ext>
            </a:extLst>
          </p:cNvPr>
          <p:cNvSpPr>
            <a:spLocks noGrp="1"/>
          </p:cNvSpPr>
          <p:nvPr>
            <p:ph type="ctrTitle"/>
          </p:nvPr>
        </p:nvSpPr>
        <p:spPr>
          <a:xfrm>
            <a:off x="0" y="1817612"/>
            <a:ext cx="12192000" cy="571249"/>
          </a:xfrm>
          <a:solidFill>
            <a:srgbClr val="1E4E79"/>
          </a:solidFill>
          <a:ln>
            <a:noFill/>
          </a:ln>
        </p:spPr>
        <p:txBody>
          <a:bodyPr spcFirstLastPara="1" wrap="square" lIns="91425" tIns="45700" rIns="91425" bIns="45700" anchor="t" anchorCtr="0">
            <a:noAutofit/>
          </a:bodyPr>
          <a:lstStyle/>
          <a:p>
            <a:pPr algn="l">
              <a:spcBef>
                <a:spcPts val="0"/>
              </a:spcBef>
              <a:buClr>
                <a:schemeClr val="lt1"/>
              </a:buClr>
              <a:buSzPts val="3600"/>
              <a:buFont typeface="Arial"/>
            </a:pPr>
            <a:r>
              <a:rPr lang="es-CL" sz="3600" dirty="0">
                <a:solidFill>
                  <a:schemeClr val="lt1"/>
                </a:solidFill>
                <a:latin typeface="Calibri"/>
                <a:cs typeface="Calibri"/>
              </a:rPr>
              <a:t>Proporciones y Porcentajes</a:t>
            </a:r>
          </a:p>
        </p:txBody>
      </p:sp>
      <p:sp>
        <p:nvSpPr>
          <p:cNvPr id="5" name="Subtítulo 4">
            <a:extLst>
              <a:ext uri="{FF2B5EF4-FFF2-40B4-BE49-F238E27FC236}">
                <a16:creationId xmlns:a16="http://schemas.microsoft.com/office/drawing/2014/main" id="{D2FC44BA-00FF-1FA2-E965-2F9C2AE9B377}"/>
              </a:ext>
            </a:extLst>
          </p:cNvPr>
          <p:cNvSpPr>
            <a:spLocks noGrp="1"/>
          </p:cNvSpPr>
          <p:nvPr>
            <p:ph type="subTitle" idx="1"/>
          </p:nvPr>
        </p:nvSpPr>
        <p:spPr/>
        <p:txBody>
          <a:bodyPr>
            <a:normAutofit/>
          </a:bodyPr>
          <a:lstStyle/>
          <a:p>
            <a:r>
              <a:rPr lang="es-CL" sz="3200" dirty="0"/>
              <a:t>Ejercicios de planteo con Razones y Proporciones</a:t>
            </a:r>
          </a:p>
        </p:txBody>
      </p:sp>
    </p:spTree>
    <p:extLst>
      <p:ext uri="{BB962C8B-B14F-4D97-AF65-F5344CB8AC3E}">
        <p14:creationId xmlns:p14="http://schemas.microsoft.com/office/powerpoint/2010/main" val="40718620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a:t>
            </a:r>
            <a:endParaRPr sz="3600" dirty="0">
              <a:solidFill>
                <a:schemeClr val="lt1"/>
              </a:solidFill>
            </a:endParaRPr>
          </a:p>
        </p:txBody>
      </p:sp>
      <p:sp>
        <p:nvSpPr>
          <p:cNvPr id="2" name="CuadroTexto 1">
            <a:extLst>
              <a:ext uri="{FF2B5EF4-FFF2-40B4-BE49-F238E27FC236}">
                <a16:creationId xmlns:a16="http://schemas.microsoft.com/office/drawing/2014/main" id="{883D7BBF-799A-7D90-3DD2-49740BB47460}"/>
              </a:ext>
            </a:extLst>
          </p:cNvPr>
          <p:cNvSpPr txBox="1"/>
          <p:nvPr/>
        </p:nvSpPr>
        <p:spPr>
          <a:xfrm>
            <a:off x="350982" y="2843785"/>
            <a:ext cx="2881745" cy="1477328"/>
          </a:xfrm>
          <a:prstGeom prst="rect">
            <a:avLst/>
          </a:prstGeom>
          <a:noFill/>
        </p:spPr>
        <p:txBody>
          <a:bodyPr wrap="square" rtlCol="0">
            <a:spAutoFit/>
          </a:bodyPr>
          <a:lstStyle/>
          <a:p>
            <a:r>
              <a:rPr lang="es-CL" dirty="0"/>
              <a:t>Acceso digital al Aritmética Baldor;</a:t>
            </a:r>
          </a:p>
          <a:p>
            <a:r>
              <a:rPr lang="es-CL" dirty="0">
                <a:hlinkClick r:id="rId3"/>
              </a:rPr>
              <a:t>https://www.mediafire.com/file/desnkej3iqn34jb/B-ARITMETICA.pdf/file</a:t>
            </a:r>
            <a:r>
              <a:rPr lang="es-CL" dirty="0"/>
              <a:t> </a:t>
            </a:r>
          </a:p>
        </p:txBody>
      </p:sp>
      <p:sp>
        <p:nvSpPr>
          <p:cNvPr id="9" name="CuadroTexto 8">
            <a:extLst>
              <a:ext uri="{FF2B5EF4-FFF2-40B4-BE49-F238E27FC236}">
                <a16:creationId xmlns:a16="http://schemas.microsoft.com/office/drawing/2014/main" id="{EABD8DE9-0E45-59B9-EA2B-8261F25004AC}"/>
              </a:ext>
            </a:extLst>
          </p:cNvPr>
          <p:cNvSpPr txBox="1"/>
          <p:nvPr/>
        </p:nvSpPr>
        <p:spPr>
          <a:xfrm>
            <a:off x="406400" y="4475881"/>
            <a:ext cx="2881745" cy="1754326"/>
          </a:xfrm>
          <a:prstGeom prst="rect">
            <a:avLst/>
          </a:prstGeom>
          <a:noFill/>
        </p:spPr>
        <p:txBody>
          <a:bodyPr wrap="square" rtlCol="0">
            <a:spAutoFit/>
          </a:bodyPr>
          <a:lstStyle/>
          <a:p>
            <a:r>
              <a:rPr lang="es-CL" dirty="0"/>
              <a:t>Acceso digital a las soluciones de Aritmética del Baldor;</a:t>
            </a:r>
          </a:p>
          <a:p>
            <a:r>
              <a:rPr lang="es-CL" dirty="0">
                <a:hlinkClick r:id="rId4"/>
              </a:rPr>
              <a:t>https://drive.google.com/file/d/1FAjd38U0ROHVdWlZLvycj7MczufhQ5Gz/view</a:t>
            </a:r>
            <a:r>
              <a:rPr lang="es-CL" dirty="0"/>
              <a:t> </a:t>
            </a:r>
          </a:p>
        </p:txBody>
      </p:sp>
      <p:sp>
        <p:nvSpPr>
          <p:cNvPr id="3" name="CuadroTexto 2">
            <a:extLst>
              <a:ext uri="{FF2B5EF4-FFF2-40B4-BE49-F238E27FC236}">
                <a16:creationId xmlns:a16="http://schemas.microsoft.com/office/drawing/2014/main" id="{36365B96-2540-2E21-26B7-1B109B4AFD79}"/>
              </a:ext>
            </a:extLst>
          </p:cNvPr>
          <p:cNvSpPr txBox="1"/>
          <p:nvPr/>
        </p:nvSpPr>
        <p:spPr>
          <a:xfrm>
            <a:off x="3407000" y="2660528"/>
            <a:ext cx="7817224" cy="2800767"/>
          </a:xfrm>
          <a:prstGeom prst="rect">
            <a:avLst/>
          </a:prstGeom>
          <a:noFill/>
        </p:spPr>
        <p:txBody>
          <a:bodyPr wrap="square" rtlCol="0">
            <a:spAutoFit/>
          </a:bodyPr>
          <a:lstStyle/>
          <a:p>
            <a:pPr marL="285750" indent="-285750">
              <a:buFont typeface="Arial" panose="020B0604020202020204" pitchFamily="34" charset="0"/>
              <a:buChar char="•"/>
            </a:pPr>
            <a:r>
              <a:rPr lang="es-CL" sz="2400" dirty="0"/>
              <a:t>RAZÓNES o RELACIÓN entre dos cantidades es el resultado de comparar esas dos cantidades entre si.</a:t>
            </a:r>
          </a:p>
          <a:p>
            <a:pPr marL="285750" indent="-285750">
              <a:buFont typeface="Arial" panose="020B0604020202020204" pitchFamily="34" charset="0"/>
              <a:buChar char="•"/>
            </a:pPr>
            <a:r>
              <a:rPr lang="es-CL" sz="2400" dirty="0"/>
              <a:t>Dos Cantidades pueden compararse de dos maneras: </a:t>
            </a:r>
          </a:p>
          <a:p>
            <a:pPr marL="742950" lvl="1" indent="-285750">
              <a:buFont typeface="Arial" panose="020B0604020202020204" pitchFamily="34" charset="0"/>
              <a:buChar char="•"/>
            </a:pPr>
            <a:r>
              <a:rPr lang="es-CL" sz="2000" dirty="0"/>
              <a:t>Calculando cuánto más grande es una respecto de otra mediante la operación de la resta. (Razón Aritmética o por diferencia)</a:t>
            </a:r>
          </a:p>
          <a:p>
            <a:pPr marL="742950" lvl="1" indent="-285750">
              <a:buFont typeface="Arial" panose="020B0604020202020204" pitchFamily="34" charset="0"/>
              <a:buChar char="•"/>
            </a:pPr>
            <a:r>
              <a:rPr lang="es-CL" sz="2000" dirty="0"/>
              <a:t>Determinar cuantas veces cabe una dentro de la otra mediante una división. (Razón Geométrica o por cociente)</a:t>
            </a:r>
          </a:p>
          <a:p>
            <a:pPr marL="285750" indent="-285750">
              <a:buFont typeface="Arial" panose="020B0604020202020204" pitchFamily="34" charset="0"/>
              <a:buChar char="•"/>
            </a:pPr>
            <a:r>
              <a:rPr lang="es-CL" sz="2400" dirty="0"/>
              <a:t>Nos interesarán las razones geométricas o por cociente. </a:t>
            </a:r>
          </a:p>
        </p:txBody>
      </p:sp>
    </p:spTree>
    <p:extLst>
      <p:ext uri="{BB962C8B-B14F-4D97-AF65-F5344CB8AC3E}">
        <p14:creationId xmlns:p14="http://schemas.microsoft.com/office/powerpoint/2010/main" val="329029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Ejercicio 1 y desarrollo</a:t>
            </a:r>
            <a:endParaRPr sz="3600" dirty="0">
              <a:solidFill>
                <a:schemeClr val="lt1"/>
              </a:solidFill>
            </a:endParaRPr>
          </a:p>
        </p:txBody>
      </p:sp>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699061" y="2382120"/>
            <a:ext cx="10515600" cy="4351338"/>
          </a:xfrm>
        </p:spPr>
        <p:txBody>
          <a:bodyPr>
            <a:normAutofit/>
          </a:bodyPr>
          <a:lstStyle/>
          <a:p>
            <a:r>
              <a:rPr lang="es-MX" dirty="0"/>
              <a:t>Se tiene un triángulo rectángulo isósceles, donde los catetos tienen un valor de A. </a:t>
            </a:r>
          </a:p>
          <a:p>
            <a:pPr lvl="1"/>
            <a:r>
              <a:rPr lang="es-MX" dirty="0"/>
              <a:t>En qué porcentaje deben cambiar los catetos si la hipotenusa aumenta en un 40%.</a:t>
            </a:r>
          </a:p>
          <a:p>
            <a:r>
              <a:rPr lang="es-MX" dirty="0"/>
              <a:t>Desarrollo:</a:t>
            </a:r>
          </a:p>
          <a:p>
            <a:pPr marL="0" indent="0">
              <a:buNone/>
            </a:pPr>
            <a:endParaRPr lang="es-CL" dirty="0"/>
          </a:p>
        </p:txBody>
      </p:sp>
      <p:sp>
        <p:nvSpPr>
          <p:cNvPr id="15" name="CuadroTexto 14">
            <a:extLst>
              <a:ext uri="{FF2B5EF4-FFF2-40B4-BE49-F238E27FC236}">
                <a16:creationId xmlns:a16="http://schemas.microsoft.com/office/drawing/2014/main" id="{DE1B7DF0-47BD-FBCE-708E-D80217E06502}"/>
              </a:ext>
            </a:extLst>
          </p:cNvPr>
          <p:cNvSpPr txBox="1"/>
          <p:nvPr/>
        </p:nvSpPr>
        <p:spPr>
          <a:xfrm>
            <a:off x="5544670" y="2989729"/>
            <a:ext cx="914400" cy="914400"/>
          </a:xfrm>
          <a:prstGeom prst="rect">
            <a:avLst/>
          </a:prstGeom>
          <a:noFill/>
        </p:spPr>
        <p:txBody>
          <a:bodyPr wrap="square" rtlCol="0">
            <a:spAutoFit/>
          </a:bodyPr>
          <a:lstStyle/>
          <a:p>
            <a:endParaRPr lang="es-CL" dirty="0"/>
          </a:p>
        </p:txBody>
      </p:sp>
      <mc:AlternateContent xmlns:mc="http://schemas.openxmlformats.org/markup-compatibility/2006" xmlns:a14="http://schemas.microsoft.com/office/drawing/2010/main">
        <mc:Choice Requires="a14">
          <p:sp>
            <p:nvSpPr>
              <p:cNvPr id="16" name="CuadroTexto 15">
                <a:extLst>
                  <a:ext uri="{FF2B5EF4-FFF2-40B4-BE49-F238E27FC236}">
                    <a16:creationId xmlns:a16="http://schemas.microsoft.com/office/drawing/2014/main" id="{93149A44-2BA3-668F-DC66-A6345778961B}"/>
                  </a:ext>
                </a:extLst>
              </p:cNvPr>
              <p:cNvSpPr txBox="1"/>
              <p:nvPr/>
            </p:nvSpPr>
            <p:spPr>
              <a:xfrm>
                <a:off x="2758399" y="4648761"/>
                <a:ext cx="7786383" cy="1664238"/>
              </a:xfrm>
              <a:prstGeom prst="rect">
                <a:avLst/>
              </a:prstGeom>
              <a:noFill/>
            </p:spPr>
            <p:txBody>
              <a:bodyPr wrap="square" rtlCol="0">
                <a:spAutoFit/>
              </a:bodyPr>
              <a:lstStyle/>
              <a:p>
                <a:pPr marL="285750" indent="-285750">
                  <a:buFont typeface="Arial" panose="020B0604020202020204" pitchFamily="34" charset="0"/>
                  <a:buChar char="•"/>
                </a:pPr>
                <a14:m>
                  <m:oMath xmlns:m="http://schemas.openxmlformats.org/officeDocument/2006/math">
                    <m:sSup>
                      <m:sSupPr>
                        <m:ctrlPr>
                          <a:rPr lang="es-CL" i="1" smtClean="0">
                            <a:latin typeface="Cambria Math" panose="02040503050406030204" pitchFamily="18" charset="0"/>
                          </a:rPr>
                        </m:ctrlPr>
                      </m:sSupPr>
                      <m:e>
                        <m:r>
                          <a:rPr lang="es-CL" i="1">
                            <a:latin typeface="Cambria Math" panose="02040503050406030204" pitchFamily="18" charset="0"/>
                          </a:rPr>
                          <m:t>𝐴</m:t>
                        </m:r>
                      </m:e>
                      <m:sup>
                        <m:r>
                          <a:rPr lang="es-CL" i="1">
                            <a:latin typeface="Cambria Math" panose="02040503050406030204" pitchFamily="18" charset="0"/>
                          </a:rPr>
                          <m:t>2</m:t>
                        </m:r>
                      </m:sup>
                    </m:sSup>
                    <m:r>
                      <a:rPr lang="es-CL" b="0" i="1" smtClean="0">
                        <a:latin typeface="Cambria Math" panose="02040503050406030204" pitchFamily="18" charset="0"/>
                      </a:rPr>
                      <m:t>+</m:t>
                    </m:r>
                    <m:sSup>
                      <m:sSupPr>
                        <m:ctrlPr>
                          <a:rPr lang="es-CL" i="1">
                            <a:latin typeface="Cambria Math" panose="02040503050406030204" pitchFamily="18" charset="0"/>
                          </a:rPr>
                        </m:ctrlPr>
                      </m:sSupPr>
                      <m:e>
                        <m:r>
                          <a:rPr lang="es-CL" i="1">
                            <a:latin typeface="Cambria Math" panose="02040503050406030204" pitchFamily="18" charset="0"/>
                          </a:rPr>
                          <m:t>𝐴</m:t>
                        </m:r>
                      </m:e>
                      <m:sup>
                        <m:r>
                          <a:rPr lang="es-CL" i="1">
                            <a:latin typeface="Cambria Math" panose="02040503050406030204" pitchFamily="18" charset="0"/>
                          </a:rPr>
                          <m:t>2</m:t>
                        </m:r>
                      </m:sup>
                    </m:sSup>
                    <m:r>
                      <a:rPr lang="es-CL" i="1">
                        <a:latin typeface="Cambria Math" panose="02040503050406030204" pitchFamily="18" charset="0"/>
                        <a:ea typeface="Cambria Math" panose="02040503050406030204" pitchFamily="18" charset="0"/>
                      </a:rPr>
                      <m:t>=</m:t>
                    </m:r>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h</m:t>
                        </m:r>
                      </m:e>
                      <m:sup>
                        <m:r>
                          <a:rPr lang="es-CL" i="1">
                            <a:latin typeface="Cambria Math" panose="02040503050406030204" pitchFamily="18" charset="0"/>
                            <a:ea typeface="Cambria Math" panose="02040503050406030204" pitchFamily="18" charset="0"/>
                          </a:rPr>
                          <m:t>2</m:t>
                        </m:r>
                      </m:sup>
                    </m:sSup>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rPr>
                      <m:t>2</m:t>
                    </m:r>
                    <m:sSup>
                      <m:sSupPr>
                        <m:ctrlPr>
                          <a:rPr lang="es-CL" b="0" i="1" smtClean="0">
                            <a:latin typeface="Cambria Math" panose="02040503050406030204" pitchFamily="18" charset="0"/>
                          </a:rPr>
                        </m:ctrlPr>
                      </m:sSupPr>
                      <m:e>
                        <m:r>
                          <a:rPr lang="es-CL" b="0" i="1" smtClean="0">
                            <a:latin typeface="Cambria Math" panose="02040503050406030204" pitchFamily="18" charset="0"/>
                          </a:rPr>
                          <m:t>𝐴</m:t>
                        </m:r>
                      </m:e>
                      <m:sup>
                        <m:r>
                          <a:rPr lang="es-CL" b="0" i="1" smtClean="0">
                            <a:latin typeface="Cambria Math" panose="02040503050406030204" pitchFamily="18" charset="0"/>
                          </a:rPr>
                          <m:t>2</m:t>
                        </m:r>
                      </m:sup>
                    </m:sSup>
                    <m:r>
                      <a:rPr lang="es-CL" b="0" i="1" smtClean="0">
                        <a:latin typeface="Cambria Math" panose="02040503050406030204" pitchFamily="18" charset="0"/>
                        <a:ea typeface="Cambria Math" panose="02040503050406030204" pitchFamily="18" charset="0"/>
                      </a:rPr>
                      <m:t>=</m:t>
                    </m:r>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h</m:t>
                        </m:r>
                      </m:e>
                      <m:sup>
                        <m:r>
                          <a:rPr lang="es-CL" b="0" i="1" smtClean="0">
                            <a:latin typeface="Cambria Math" panose="02040503050406030204" pitchFamily="18" charset="0"/>
                            <a:ea typeface="Cambria Math" panose="02040503050406030204" pitchFamily="18" charset="0"/>
                          </a:rPr>
                          <m:t>2</m:t>
                        </m:r>
                      </m:sup>
                    </m:sSup>
                  </m:oMath>
                </a14:m>
                <a:endParaRPr lang="es-CL" dirty="0"/>
              </a:p>
              <a:p>
                <a:pPr marL="285750" indent="-285750">
                  <a:buFont typeface="Arial" panose="020B0604020202020204" pitchFamily="34" charset="0"/>
                  <a:buChar char="•"/>
                </a:pPr>
                <a14:m>
                  <m:oMath xmlns:m="http://schemas.openxmlformats.org/officeDocument/2006/math">
                    <m:r>
                      <a:rPr lang="es-CL" i="1" dirty="0" smtClean="0">
                        <a:latin typeface="Cambria Math" panose="02040503050406030204" pitchFamily="18" charset="0"/>
                      </a:rPr>
                      <m:t>𝑆𝑖</m:t>
                    </m:r>
                    <m:r>
                      <a:rPr lang="es-CL" i="1" dirty="0" smtClean="0">
                        <a:latin typeface="Cambria Math" panose="02040503050406030204" pitchFamily="18" charset="0"/>
                      </a:rPr>
                      <m:t> </m:t>
                    </m:r>
                    <m:r>
                      <a:rPr lang="es-CL" i="1" dirty="0" smtClean="0">
                        <a:latin typeface="Cambria Math" panose="02040503050406030204" pitchFamily="18" charset="0"/>
                      </a:rPr>
                      <m:t>h𝑖𝑝𝑜𝑡𝑒𝑛𝑢𝑠𝑎</m:t>
                    </m:r>
                    <m:r>
                      <a:rPr lang="es-CL"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1,4×</m:t>
                    </m:r>
                    <m:r>
                      <a:rPr lang="es-CL" b="0" i="1" dirty="0" smtClean="0">
                        <a:latin typeface="Cambria Math" panose="02040503050406030204" pitchFamily="18" charset="0"/>
                        <a:ea typeface="Cambria Math" panose="02040503050406030204" pitchFamily="18" charset="0"/>
                      </a:rPr>
                      <m:t>h</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𝑒𝑛𝑡𝑜𝑛𝑐𝑒𝑠</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𝑐𝑎𝑑𝑎</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𝑙𝑎𝑑𝑜</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𝑡𝑎𝑚𝑏𝑖</m:t>
                    </m:r>
                    <m:r>
                      <a:rPr lang="es-CL" b="0" i="1" dirty="0" smtClean="0">
                        <a:latin typeface="Cambria Math" panose="02040503050406030204" pitchFamily="18" charset="0"/>
                        <a:ea typeface="Cambria Math" panose="02040503050406030204" pitchFamily="18" charset="0"/>
                      </a:rPr>
                      <m:t>é</m:t>
                    </m:r>
                    <m:r>
                      <a:rPr lang="es-CL" b="0" i="1" dirty="0" smtClean="0">
                        <a:latin typeface="Cambria Math" panose="02040503050406030204" pitchFamily="18" charset="0"/>
                        <a:ea typeface="Cambria Math" panose="02040503050406030204" pitchFamily="18" charset="0"/>
                      </a:rPr>
                      <m:t>𝑛</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𝑎𝑢𝑚𝑒𝑛𝑡𝑎</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𝑢𝑛</m:t>
                    </m:r>
                    <m:r>
                      <a:rPr lang="es-CL" b="0" i="1" dirty="0" smtClean="0">
                        <a:latin typeface="Cambria Math" panose="02040503050406030204" pitchFamily="18" charset="0"/>
                        <a:ea typeface="Cambria Math" panose="02040503050406030204" pitchFamily="18" charset="0"/>
                      </a:rPr>
                      <m:t> 40%</m:t>
                    </m:r>
                  </m:oMath>
                </a14:m>
                <a:endParaRPr lang="es-CL" b="0" i="1" dirty="0">
                  <a:latin typeface="Cambria Math" panose="02040503050406030204" pitchFamily="18" charset="0"/>
                  <a:ea typeface="Cambria Math" panose="02040503050406030204" pitchFamily="18" charset="0"/>
                </a:endParaRPr>
              </a:p>
              <a:p>
                <a:pPr marL="285750" indent="-285750">
                  <a:buFont typeface="Arial" panose="020B0604020202020204" pitchFamily="34" charset="0"/>
                  <a:buChar char="•"/>
                </a:pPr>
                <a:r>
                  <a:rPr lang="es-CL" dirty="0">
                    <a:solidFill>
                      <a:srgbClr val="0070C0"/>
                    </a:solidFill>
                  </a:rPr>
                  <a:t>Validación: </a:t>
                </a:r>
                <a14:m>
                  <m:oMath xmlns:m="http://schemas.openxmlformats.org/officeDocument/2006/math">
                    <m:r>
                      <a:rPr lang="es-CL" b="0" i="1" dirty="0" smtClean="0">
                        <a:solidFill>
                          <a:srgbClr val="0070C0"/>
                        </a:solidFill>
                        <a:latin typeface="Cambria Math" panose="02040503050406030204" pitchFamily="18" charset="0"/>
                      </a:rPr>
                      <m:t>𝑆𝑒𝑎</m:t>
                    </m:r>
                    <m:r>
                      <a:rPr lang="es-CL" b="0" i="1" dirty="0" smtClean="0">
                        <a:solidFill>
                          <a:srgbClr val="0070C0"/>
                        </a:solidFill>
                        <a:latin typeface="Cambria Math" panose="02040503050406030204" pitchFamily="18" charset="0"/>
                      </a:rPr>
                      <m:t> </m:t>
                    </m:r>
                    <m:r>
                      <a:rPr lang="es-CL" b="0" i="1" dirty="0" smtClean="0">
                        <a:solidFill>
                          <a:srgbClr val="0070C0"/>
                        </a:solidFill>
                        <a:latin typeface="Cambria Math" panose="02040503050406030204" pitchFamily="18" charset="0"/>
                      </a:rPr>
                      <m:t>𝐴</m:t>
                    </m:r>
                    <m:r>
                      <a:rPr lang="es-CL" b="0" i="1" dirty="0" smtClean="0">
                        <a:solidFill>
                          <a:srgbClr val="0070C0"/>
                        </a:solidFill>
                        <a:latin typeface="Cambria Math" panose="02040503050406030204" pitchFamily="18" charset="0"/>
                        <a:ea typeface="Cambria Math" panose="02040503050406030204" pitchFamily="18" charset="0"/>
                      </a:rPr>
                      <m:t>=5→</m:t>
                    </m:r>
                    <m:r>
                      <a:rPr lang="es-CL" b="0" i="1" dirty="0" smtClean="0">
                        <a:solidFill>
                          <a:srgbClr val="0070C0"/>
                        </a:solidFill>
                        <a:latin typeface="Cambria Math" panose="02040503050406030204" pitchFamily="18" charset="0"/>
                        <a:ea typeface="Cambria Math" panose="02040503050406030204" pitchFamily="18" charset="0"/>
                      </a:rPr>
                      <m:t>h</m:t>
                    </m:r>
                    <m:r>
                      <a:rPr lang="es-CL" b="0" i="1" dirty="0" smtClean="0">
                        <a:solidFill>
                          <a:srgbClr val="0070C0"/>
                        </a:solidFill>
                        <a:latin typeface="Cambria Math" panose="02040503050406030204" pitchFamily="18" charset="0"/>
                        <a:ea typeface="Cambria Math" panose="02040503050406030204" pitchFamily="18" charset="0"/>
                      </a:rPr>
                      <m:t>=</m:t>
                    </m:r>
                    <m:rad>
                      <m:radPr>
                        <m:degHide m:val="on"/>
                        <m:ctrlPr>
                          <a:rPr lang="es-CL" b="0" i="1" dirty="0" smtClean="0">
                            <a:solidFill>
                              <a:srgbClr val="0070C0"/>
                            </a:solidFill>
                            <a:latin typeface="Cambria Math" panose="02040503050406030204" pitchFamily="18" charset="0"/>
                            <a:ea typeface="Cambria Math" panose="02040503050406030204" pitchFamily="18" charset="0"/>
                          </a:rPr>
                        </m:ctrlPr>
                      </m:radPr>
                      <m:deg/>
                      <m:e>
                        <m:r>
                          <a:rPr lang="es-CL" b="0" i="1" dirty="0" smtClean="0">
                            <a:solidFill>
                              <a:srgbClr val="0070C0"/>
                            </a:solidFill>
                            <a:latin typeface="Cambria Math" panose="02040503050406030204" pitchFamily="18" charset="0"/>
                            <a:ea typeface="Cambria Math" panose="02040503050406030204" pitchFamily="18" charset="0"/>
                          </a:rPr>
                          <m:t>50</m:t>
                        </m:r>
                      </m:e>
                    </m:rad>
                    <m:r>
                      <a:rPr lang="es-CL" i="1" dirty="0">
                        <a:solidFill>
                          <a:srgbClr val="0070C0"/>
                        </a:solidFill>
                        <a:latin typeface="Cambria Math" panose="02040503050406030204" pitchFamily="18" charset="0"/>
                        <a:ea typeface="Cambria Math" panose="02040503050406030204" pitchFamily="18" charset="0"/>
                      </a:rPr>
                      <m:t>=7,071</m:t>
                    </m:r>
                    <m:r>
                      <a:rPr lang="es-CL" b="0" i="1" dirty="0" smtClean="0">
                        <a:solidFill>
                          <a:srgbClr val="0070C0"/>
                        </a:solidFill>
                        <a:latin typeface="Cambria Math" panose="02040503050406030204" pitchFamily="18" charset="0"/>
                        <a:ea typeface="Cambria Math" panose="02040503050406030204" pitchFamily="18" charset="0"/>
                      </a:rPr>
                      <m:t>1</m:t>
                    </m:r>
                  </m:oMath>
                </a14:m>
                <a:endParaRPr lang="es-CL" dirty="0"/>
              </a:p>
              <a:p>
                <a:pPr marL="285750" indent="-285750">
                  <a:buFont typeface="Arial" panose="020B0604020202020204" pitchFamily="34" charset="0"/>
                  <a:buChar char="•"/>
                </a:pPr>
                <a14:m>
                  <m:oMath xmlns:m="http://schemas.openxmlformats.org/officeDocument/2006/math">
                    <m:r>
                      <a:rPr lang="es-CL" i="1" dirty="0" smtClean="0">
                        <a:solidFill>
                          <a:srgbClr val="0070C0"/>
                        </a:solidFill>
                        <a:latin typeface="Cambria Math" panose="02040503050406030204" pitchFamily="18" charset="0"/>
                      </a:rPr>
                      <m:t>𝑆𝑖</m:t>
                    </m:r>
                    <m:r>
                      <a:rPr lang="es-CL" i="1" dirty="0" smtClean="0">
                        <a:solidFill>
                          <a:srgbClr val="0070C0"/>
                        </a:solidFill>
                        <a:latin typeface="Cambria Math" panose="02040503050406030204" pitchFamily="18" charset="0"/>
                      </a:rPr>
                      <m:t> </m:t>
                    </m:r>
                    <m:r>
                      <a:rPr lang="es-CL" b="0" i="1" dirty="0" smtClean="0">
                        <a:solidFill>
                          <a:srgbClr val="0070C0"/>
                        </a:solidFill>
                        <a:latin typeface="Cambria Math" panose="02040503050406030204" pitchFamily="18" charset="0"/>
                      </a:rPr>
                      <m:t>h</m:t>
                    </m:r>
                    <m:r>
                      <a:rPr lang="es-CL" b="0" i="1" dirty="0" smtClean="0">
                        <a:solidFill>
                          <a:srgbClr val="0070C0"/>
                        </a:solidFill>
                        <a:latin typeface="Cambria Math" panose="02040503050406030204" pitchFamily="18" charset="0"/>
                      </a:rPr>
                      <m:t>′=1,4</m:t>
                    </m:r>
                    <m:r>
                      <a:rPr lang="es-CL" b="0" i="1" dirty="0" smtClean="0">
                        <a:solidFill>
                          <a:srgbClr val="0070C0"/>
                        </a:solidFill>
                        <a:latin typeface="Cambria Math" panose="02040503050406030204" pitchFamily="18" charset="0"/>
                      </a:rPr>
                      <m:t>h</m:t>
                    </m:r>
                    <m:r>
                      <a:rPr lang="es-CL" i="1" dirty="0">
                        <a:solidFill>
                          <a:srgbClr val="0070C0"/>
                        </a:solidFill>
                        <a:latin typeface="Cambria Math" panose="02040503050406030204" pitchFamily="18" charset="0"/>
                        <a:ea typeface="Cambria Math" panose="02040503050406030204" pitchFamily="18" charset="0"/>
                      </a:rPr>
                      <m:t>=9,899</m:t>
                    </m:r>
                    <m:r>
                      <a:rPr lang="es-CL" b="0" i="1" dirty="0" smtClean="0">
                        <a:solidFill>
                          <a:srgbClr val="0070C0"/>
                        </a:solidFill>
                        <a:latin typeface="Cambria Math" panose="02040503050406030204" pitchFamily="18" charset="0"/>
                        <a:ea typeface="Cambria Math" panose="02040503050406030204" pitchFamily="18" charset="0"/>
                      </a:rPr>
                      <m:t>5→</m:t>
                    </m:r>
                    <m:r>
                      <a:rPr lang="es-CL" b="0" i="1" dirty="0" smtClean="0">
                        <a:solidFill>
                          <a:srgbClr val="0070C0"/>
                        </a:solidFill>
                        <a:latin typeface="Cambria Math" panose="02040503050406030204" pitchFamily="18" charset="0"/>
                        <a:ea typeface="Cambria Math" panose="02040503050406030204" pitchFamily="18" charset="0"/>
                      </a:rPr>
                      <m:t>𝐴</m:t>
                    </m:r>
                    <m:r>
                      <a:rPr lang="es-CL" b="0" i="1" dirty="0" smtClean="0">
                        <a:solidFill>
                          <a:srgbClr val="0070C0"/>
                        </a:solidFill>
                        <a:latin typeface="Cambria Math" panose="02040503050406030204" pitchFamily="18" charset="0"/>
                        <a:ea typeface="Cambria Math" panose="02040503050406030204" pitchFamily="18" charset="0"/>
                      </a:rPr>
                      <m:t>′=</m:t>
                    </m:r>
                    <m:f>
                      <m:fPr>
                        <m:ctrlPr>
                          <a:rPr lang="es-CL" b="0" i="1" dirty="0" smtClean="0">
                            <a:solidFill>
                              <a:srgbClr val="0070C0"/>
                            </a:solidFill>
                            <a:latin typeface="Cambria Math" panose="02040503050406030204" pitchFamily="18" charset="0"/>
                            <a:ea typeface="Cambria Math" panose="02040503050406030204" pitchFamily="18" charset="0"/>
                          </a:rPr>
                        </m:ctrlPr>
                      </m:fPr>
                      <m:num>
                        <m:r>
                          <a:rPr lang="es-CL" b="0" i="1" dirty="0" smtClean="0">
                            <a:solidFill>
                              <a:srgbClr val="0070C0"/>
                            </a:solidFill>
                            <a:latin typeface="Cambria Math" panose="02040503050406030204" pitchFamily="18" charset="0"/>
                            <a:ea typeface="Cambria Math" panose="02040503050406030204" pitchFamily="18" charset="0"/>
                          </a:rPr>
                          <m:t>h</m:t>
                        </m:r>
                      </m:num>
                      <m:den>
                        <m:rad>
                          <m:radPr>
                            <m:degHide m:val="on"/>
                            <m:ctrlPr>
                              <a:rPr lang="es-CL" b="0" i="1" dirty="0" smtClean="0">
                                <a:solidFill>
                                  <a:srgbClr val="0070C0"/>
                                </a:solidFill>
                                <a:latin typeface="Cambria Math" panose="02040503050406030204" pitchFamily="18" charset="0"/>
                                <a:ea typeface="Cambria Math" panose="02040503050406030204" pitchFamily="18" charset="0"/>
                              </a:rPr>
                            </m:ctrlPr>
                          </m:radPr>
                          <m:deg/>
                          <m:e>
                            <m:r>
                              <a:rPr lang="es-CL" b="0" i="1" dirty="0" smtClean="0">
                                <a:solidFill>
                                  <a:srgbClr val="0070C0"/>
                                </a:solidFill>
                                <a:latin typeface="Cambria Math" panose="02040503050406030204" pitchFamily="18" charset="0"/>
                                <a:ea typeface="Cambria Math" panose="02040503050406030204" pitchFamily="18" charset="0"/>
                              </a:rPr>
                              <m:t>2</m:t>
                            </m:r>
                          </m:e>
                        </m:rad>
                      </m:den>
                    </m:f>
                    <m:r>
                      <a:rPr lang="es-CL" b="0" i="1" dirty="0" smtClean="0">
                        <a:solidFill>
                          <a:srgbClr val="0070C0"/>
                        </a:solidFill>
                        <a:latin typeface="Cambria Math" panose="02040503050406030204" pitchFamily="18" charset="0"/>
                        <a:ea typeface="Cambria Math" panose="02040503050406030204" pitchFamily="18" charset="0"/>
                      </a:rPr>
                      <m:t>=7.</m:t>
                    </m:r>
                  </m:oMath>
                </a14:m>
                <a:endParaRPr lang="es-CL" b="0" dirty="0">
                  <a:solidFill>
                    <a:srgbClr val="0070C0"/>
                  </a:solidFill>
                  <a:ea typeface="Cambria Math" panose="02040503050406030204" pitchFamily="18" charset="0"/>
                </a:endParaRPr>
              </a:p>
              <a:p>
                <a:pPr marL="285750" indent="-285750">
                  <a:buFont typeface="Arial" panose="020B0604020202020204" pitchFamily="34" charset="0"/>
                  <a:buChar char="•"/>
                </a:pPr>
                <a14:m>
                  <m:oMath xmlns:m="http://schemas.openxmlformats.org/officeDocument/2006/math">
                    <m:r>
                      <a:rPr lang="es-CL" i="1" dirty="0" smtClean="0">
                        <a:solidFill>
                          <a:srgbClr val="0070C0"/>
                        </a:solidFill>
                        <a:latin typeface="Cambria Math" panose="02040503050406030204" pitchFamily="18" charset="0"/>
                      </a:rPr>
                      <m:t>2</m:t>
                    </m:r>
                    <m:sSup>
                      <m:sSupPr>
                        <m:ctrlPr>
                          <a:rPr lang="es-CL" i="1" dirty="0" smtClean="0">
                            <a:solidFill>
                              <a:srgbClr val="0070C0"/>
                            </a:solidFill>
                            <a:latin typeface="Cambria Math" panose="02040503050406030204" pitchFamily="18" charset="0"/>
                          </a:rPr>
                        </m:ctrlPr>
                      </m:sSupPr>
                      <m:e>
                        <m:r>
                          <a:rPr lang="es-CL" i="1" dirty="0" smtClean="0">
                            <a:solidFill>
                              <a:srgbClr val="0070C0"/>
                            </a:solidFill>
                            <a:latin typeface="Cambria Math" panose="02040503050406030204" pitchFamily="18" charset="0"/>
                          </a:rPr>
                          <m:t>𝐴</m:t>
                        </m:r>
                      </m:e>
                      <m:sup>
                        <m:r>
                          <a:rPr lang="es-CL" b="0" i="1" dirty="0" smtClean="0">
                            <a:solidFill>
                              <a:srgbClr val="0070C0"/>
                            </a:solidFill>
                            <a:latin typeface="Cambria Math" panose="02040503050406030204" pitchFamily="18" charset="0"/>
                          </a:rPr>
                          <m:t>′</m:t>
                        </m:r>
                        <m:r>
                          <a:rPr lang="es-CL" i="1" dirty="0" smtClean="0">
                            <a:solidFill>
                              <a:srgbClr val="0070C0"/>
                            </a:solidFill>
                            <a:latin typeface="Cambria Math" panose="02040503050406030204" pitchFamily="18" charset="0"/>
                          </a:rPr>
                          <m:t>2</m:t>
                        </m:r>
                      </m:sup>
                    </m:sSup>
                    <m:r>
                      <a:rPr lang="es-CL" i="1" dirty="0" smtClean="0">
                        <a:solidFill>
                          <a:srgbClr val="0070C0"/>
                        </a:solidFill>
                        <a:latin typeface="Cambria Math" panose="02040503050406030204" pitchFamily="18" charset="0"/>
                      </a:rPr>
                      <m:t>=</m:t>
                    </m:r>
                    <m:sSup>
                      <m:sSupPr>
                        <m:ctrlPr>
                          <a:rPr lang="es-CL" i="1" dirty="0" smtClean="0">
                            <a:solidFill>
                              <a:srgbClr val="0070C0"/>
                            </a:solidFill>
                            <a:latin typeface="Cambria Math" panose="02040503050406030204" pitchFamily="18" charset="0"/>
                          </a:rPr>
                        </m:ctrlPr>
                      </m:sSupPr>
                      <m:e>
                        <m:r>
                          <a:rPr lang="es-CL" i="1" dirty="0" smtClean="0">
                            <a:solidFill>
                              <a:srgbClr val="0070C0"/>
                            </a:solidFill>
                            <a:latin typeface="Cambria Math" panose="02040503050406030204" pitchFamily="18" charset="0"/>
                          </a:rPr>
                          <m:t>h</m:t>
                        </m:r>
                        <m:r>
                          <a:rPr lang="es-CL" b="0" i="1" dirty="0" smtClean="0">
                            <a:solidFill>
                              <a:srgbClr val="0070C0"/>
                            </a:solidFill>
                            <a:latin typeface="Cambria Math" panose="02040503050406030204" pitchFamily="18" charset="0"/>
                          </a:rPr>
                          <m:t>′</m:t>
                        </m:r>
                      </m:e>
                      <m:sup>
                        <m:r>
                          <a:rPr lang="es-CL" i="1" dirty="0" smtClean="0">
                            <a:solidFill>
                              <a:srgbClr val="0070C0"/>
                            </a:solidFill>
                            <a:latin typeface="Cambria Math" panose="02040503050406030204" pitchFamily="18" charset="0"/>
                          </a:rPr>
                          <m:t>2</m:t>
                        </m:r>
                      </m:sup>
                    </m:sSup>
                    <m:r>
                      <a:rPr lang="es-CL" b="0" i="1" dirty="0" smtClean="0">
                        <a:solidFill>
                          <a:srgbClr val="0070C0"/>
                        </a:solidFill>
                        <a:latin typeface="Cambria Math" panose="02040503050406030204" pitchFamily="18" charset="0"/>
                      </a:rPr>
                      <m:t>;2</m:t>
                    </m:r>
                    <m:r>
                      <a:rPr lang="es-CL" b="0" i="1" dirty="0" smtClean="0">
                        <a:solidFill>
                          <a:srgbClr val="0070C0"/>
                        </a:solidFill>
                        <a:latin typeface="Cambria Math" panose="02040503050406030204" pitchFamily="18" charset="0"/>
                        <a:ea typeface="Cambria Math" panose="02040503050406030204" pitchFamily="18" charset="0"/>
                      </a:rPr>
                      <m:t>×</m:t>
                    </m:r>
                    <m:sSup>
                      <m:sSupPr>
                        <m:ctrlPr>
                          <a:rPr lang="es-CL" b="0" i="1" dirty="0" smtClean="0">
                            <a:solidFill>
                              <a:srgbClr val="0070C0"/>
                            </a:solidFill>
                            <a:latin typeface="Cambria Math" panose="02040503050406030204" pitchFamily="18" charset="0"/>
                          </a:rPr>
                        </m:ctrlPr>
                      </m:sSupPr>
                      <m:e>
                        <m:r>
                          <a:rPr lang="es-CL" b="0" i="1" dirty="0" smtClean="0">
                            <a:solidFill>
                              <a:srgbClr val="0070C0"/>
                            </a:solidFill>
                            <a:latin typeface="Cambria Math" panose="02040503050406030204" pitchFamily="18" charset="0"/>
                          </a:rPr>
                          <m:t>7</m:t>
                        </m:r>
                      </m:e>
                      <m:sup>
                        <m:r>
                          <a:rPr lang="es-CL" b="0" i="1" dirty="0" smtClean="0">
                            <a:solidFill>
                              <a:srgbClr val="0070C0"/>
                            </a:solidFill>
                            <a:latin typeface="Cambria Math" panose="02040503050406030204" pitchFamily="18" charset="0"/>
                          </a:rPr>
                          <m:t>2</m:t>
                        </m:r>
                      </m:sup>
                    </m:sSup>
                    <m:r>
                      <a:rPr lang="es-CL" b="0" i="1" dirty="0" smtClean="0">
                        <a:solidFill>
                          <a:srgbClr val="0070C0"/>
                        </a:solidFill>
                        <a:latin typeface="Cambria Math" panose="02040503050406030204" pitchFamily="18" charset="0"/>
                        <a:ea typeface="Cambria Math" panose="02040503050406030204" pitchFamily="18" charset="0"/>
                      </a:rPr>
                      <m:t>=98 </m:t>
                    </m:r>
                    <m:r>
                      <a:rPr lang="es-CL" b="0" i="1" dirty="0" smtClean="0">
                        <a:solidFill>
                          <a:srgbClr val="0070C0"/>
                        </a:solidFill>
                        <a:latin typeface="Cambria Math" panose="02040503050406030204" pitchFamily="18" charset="0"/>
                        <a:ea typeface="Cambria Math" panose="02040503050406030204" pitchFamily="18" charset="0"/>
                      </a:rPr>
                      <m:t>𝑦</m:t>
                    </m:r>
                    <m:r>
                      <a:rPr lang="es-CL" b="0" i="1" dirty="0" smtClean="0">
                        <a:solidFill>
                          <a:srgbClr val="0070C0"/>
                        </a:solidFill>
                        <a:latin typeface="Cambria Math" panose="02040503050406030204" pitchFamily="18" charset="0"/>
                        <a:ea typeface="Cambria Math" panose="02040503050406030204" pitchFamily="18" charset="0"/>
                      </a:rPr>
                      <m:t> </m:t>
                    </m:r>
                    <m:rad>
                      <m:radPr>
                        <m:degHide m:val="on"/>
                        <m:ctrlPr>
                          <a:rPr lang="es-CL" b="0" i="1" dirty="0" smtClean="0">
                            <a:solidFill>
                              <a:srgbClr val="0070C0"/>
                            </a:solidFill>
                            <a:latin typeface="Cambria Math" panose="02040503050406030204" pitchFamily="18" charset="0"/>
                            <a:ea typeface="Cambria Math" panose="02040503050406030204" pitchFamily="18" charset="0"/>
                          </a:rPr>
                        </m:ctrlPr>
                      </m:radPr>
                      <m:deg/>
                      <m:e>
                        <m:r>
                          <a:rPr lang="es-CL" b="0" i="1" dirty="0" smtClean="0">
                            <a:solidFill>
                              <a:srgbClr val="0070C0"/>
                            </a:solidFill>
                            <a:latin typeface="Cambria Math" panose="02040503050406030204" pitchFamily="18" charset="0"/>
                            <a:ea typeface="Cambria Math" panose="02040503050406030204" pitchFamily="18" charset="0"/>
                          </a:rPr>
                          <m:t>98</m:t>
                        </m:r>
                      </m:e>
                    </m:rad>
                    <m:r>
                      <a:rPr lang="es-CL" b="0" i="1" dirty="0" smtClean="0">
                        <a:solidFill>
                          <a:srgbClr val="0070C0"/>
                        </a:solidFill>
                        <a:latin typeface="Cambria Math" panose="02040503050406030204" pitchFamily="18" charset="0"/>
                        <a:ea typeface="Cambria Math" panose="02040503050406030204" pitchFamily="18" charset="0"/>
                      </a:rPr>
                      <m:t>=</m:t>
                    </m:r>
                    <m:r>
                      <a:rPr lang="es-CL" i="1" dirty="0">
                        <a:solidFill>
                          <a:srgbClr val="0070C0"/>
                        </a:solidFill>
                        <a:latin typeface="Cambria Math" panose="02040503050406030204" pitchFamily="18" charset="0"/>
                        <a:ea typeface="Cambria Math" panose="02040503050406030204" pitchFamily="18" charset="0"/>
                      </a:rPr>
                      <m:t>9,8995</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𝑦</m:t>
                    </m:r>
                    <m:r>
                      <a:rPr lang="es-CL" b="0" i="1" dirty="0" smtClean="0">
                        <a:solidFill>
                          <a:srgbClr val="0070C0"/>
                        </a:solidFill>
                        <a:latin typeface="Cambria Math" panose="02040503050406030204" pitchFamily="18" charset="0"/>
                        <a:ea typeface="Cambria Math" panose="02040503050406030204" pitchFamily="18" charset="0"/>
                      </a:rPr>
                      <m:t> 1,4</m:t>
                    </m:r>
                    <m:r>
                      <a:rPr lang="es-CL" b="0" i="1" dirty="0" smtClean="0">
                        <a:solidFill>
                          <a:srgbClr val="0070C0"/>
                        </a:solidFill>
                        <a:latin typeface="Cambria Math" panose="02040503050406030204" pitchFamily="18" charset="0"/>
                        <a:ea typeface="Cambria Math" panose="02040503050406030204" pitchFamily="18" charset="0"/>
                      </a:rPr>
                      <m:t>𝐴</m:t>
                    </m:r>
                    <m:r>
                      <a:rPr lang="es-CL" b="0" i="1" dirty="0" smtClean="0">
                        <a:solidFill>
                          <a:srgbClr val="0070C0"/>
                        </a:solidFill>
                        <a:latin typeface="Cambria Math" panose="02040503050406030204" pitchFamily="18" charset="0"/>
                        <a:ea typeface="Cambria Math" panose="02040503050406030204" pitchFamily="18" charset="0"/>
                      </a:rPr>
                      <m:t>=5×1,4=7</m:t>
                    </m:r>
                  </m:oMath>
                </a14:m>
                <a:endParaRPr lang="es-CL" dirty="0">
                  <a:solidFill>
                    <a:srgbClr val="0070C0"/>
                  </a:solidFill>
                </a:endParaRPr>
              </a:p>
            </p:txBody>
          </p:sp>
        </mc:Choice>
        <mc:Fallback xmlns="">
          <p:sp>
            <p:nvSpPr>
              <p:cNvPr id="16" name="CuadroTexto 15">
                <a:extLst>
                  <a:ext uri="{FF2B5EF4-FFF2-40B4-BE49-F238E27FC236}">
                    <a16:creationId xmlns:a16="http://schemas.microsoft.com/office/drawing/2014/main" id="{93149A44-2BA3-668F-DC66-A6345778961B}"/>
                  </a:ext>
                </a:extLst>
              </p:cNvPr>
              <p:cNvSpPr txBox="1">
                <a:spLocks noRot="1" noChangeAspect="1" noMove="1" noResize="1" noEditPoints="1" noAdjustHandles="1" noChangeArrowheads="1" noChangeShapeType="1" noTextEdit="1"/>
              </p:cNvSpPr>
              <p:nvPr/>
            </p:nvSpPr>
            <p:spPr>
              <a:xfrm>
                <a:off x="2758399" y="4648761"/>
                <a:ext cx="7786383" cy="1664238"/>
              </a:xfrm>
              <a:prstGeom prst="rect">
                <a:avLst/>
              </a:prstGeom>
              <a:blipFill>
                <a:blip r:embed="rId3"/>
                <a:stretch>
                  <a:fillRect l="-469" t="-1099" b="-4029"/>
                </a:stretch>
              </a:blipFill>
            </p:spPr>
            <p:txBody>
              <a:bodyPr/>
              <a:lstStyle/>
              <a:p>
                <a:r>
                  <a:rPr lang="es-CL">
                    <a:noFill/>
                  </a:rPr>
                  <a:t> </a:t>
                </a:r>
              </a:p>
            </p:txBody>
          </p:sp>
        </mc:Fallback>
      </mc:AlternateContent>
      <p:grpSp>
        <p:nvGrpSpPr>
          <p:cNvPr id="20" name="Grupo 19">
            <a:extLst>
              <a:ext uri="{FF2B5EF4-FFF2-40B4-BE49-F238E27FC236}">
                <a16:creationId xmlns:a16="http://schemas.microsoft.com/office/drawing/2014/main" id="{AB16A933-1D8D-C2A1-FC1B-EDA5DF6672B8}"/>
              </a:ext>
            </a:extLst>
          </p:cNvPr>
          <p:cNvGrpSpPr/>
          <p:nvPr/>
        </p:nvGrpSpPr>
        <p:grpSpPr>
          <a:xfrm>
            <a:off x="657226" y="4644007"/>
            <a:ext cx="1813312" cy="1857449"/>
            <a:chOff x="2716565" y="5018092"/>
            <a:chExt cx="1813312" cy="1857449"/>
          </a:xfrm>
        </p:grpSpPr>
        <p:pic>
          <p:nvPicPr>
            <p:cNvPr id="17" name="Imagen 16">
              <a:extLst>
                <a:ext uri="{FF2B5EF4-FFF2-40B4-BE49-F238E27FC236}">
                  <a16:creationId xmlns:a16="http://schemas.microsoft.com/office/drawing/2014/main" id="{E8D22A9C-B1D2-5C4E-DE4D-C1D27FF8FD28}"/>
                </a:ext>
              </a:extLst>
            </p:cNvPr>
            <p:cNvPicPr>
              <a:picLocks noChangeAspect="1"/>
            </p:cNvPicPr>
            <p:nvPr/>
          </p:nvPicPr>
          <p:blipFill>
            <a:blip r:embed="rId4"/>
            <a:stretch>
              <a:fillRect/>
            </a:stretch>
          </p:blipFill>
          <p:spPr>
            <a:xfrm>
              <a:off x="2716565" y="5018092"/>
              <a:ext cx="1813312" cy="1839907"/>
            </a:xfrm>
            <a:prstGeom prst="rect">
              <a:avLst/>
            </a:prstGeom>
          </p:spPr>
        </p:pic>
        <p:sp>
          <p:nvSpPr>
            <p:cNvPr id="18" name="CuadroTexto 17">
              <a:extLst>
                <a:ext uri="{FF2B5EF4-FFF2-40B4-BE49-F238E27FC236}">
                  <a16:creationId xmlns:a16="http://schemas.microsoft.com/office/drawing/2014/main" id="{8907DFB3-7383-762F-3F7D-92947119DF3A}"/>
                </a:ext>
              </a:extLst>
            </p:cNvPr>
            <p:cNvSpPr txBox="1"/>
            <p:nvPr/>
          </p:nvSpPr>
          <p:spPr>
            <a:xfrm>
              <a:off x="2758400" y="5643840"/>
              <a:ext cx="168281" cy="338554"/>
            </a:xfrm>
            <a:prstGeom prst="rect">
              <a:avLst/>
            </a:prstGeom>
            <a:solidFill>
              <a:schemeClr val="bg1"/>
            </a:solidFill>
          </p:spPr>
          <p:txBody>
            <a:bodyPr wrap="square" rtlCol="0">
              <a:spAutoFit/>
            </a:bodyPr>
            <a:lstStyle/>
            <a:p>
              <a:r>
                <a:rPr lang="es-CL" sz="1600" dirty="0"/>
                <a:t>A</a:t>
              </a:r>
              <a:endParaRPr lang="es-CL" dirty="0"/>
            </a:p>
          </p:txBody>
        </p:sp>
        <p:sp>
          <p:nvSpPr>
            <p:cNvPr id="19" name="CuadroTexto 18">
              <a:extLst>
                <a:ext uri="{FF2B5EF4-FFF2-40B4-BE49-F238E27FC236}">
                  <a16:creationId xmlns:a16="http://schemas.microsoft.com/office/drawing/2014/main" id="{814582EC-1451-A649-2A23-C463B7A9414B}"/>
                </a:ext>
              </a:extLst>
            </p:cNvPr>
            <p:cNvSpPr txBox="1"/>
            <p:nvPr/>
          </p:nvSpPr>
          <p:spPr>
            <a:xfrm>
              <a:off x="3589506" y="6536987"/>
              <a:ext cx="117855" cy="338554"/>
            </a:xfrm>
            <a:prstGeom prst="rect">
              <a:avLst/>
            </a:prstGeom>
            <a:solidFill>
              <a:schemeClr val="bg1"/>
            </a:solidFill>
          </p:spPr>
          <p:txBody>
            <a:bodyPr wrap="square" rtlCol="0">
              <a:spAutoFit/>
            </a:bodyPr>
            <a:lstStyle/>
            <a:p>
              <a:r>
                <a:rPr lang="es-CL" sz="1600" dirty="0"/>
                <a:t>A</a:t>
              </a:r>
              <a:endParaRPr lang="es-CL" dirty="0"/>
            </a:p>
          </p:txBody>
        </p:sp>
      </p:grpSp>
    </p:spTree>
    <p:extLst>
      <p:ext uri="{BB962C8B-B14F-4D97-AF65-F5344CB8AC3E}">
        <p14:creationId xmlns:p14="http://schemas.microsoft.com/office/powerpoint/2010/main" val="2407545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Ejercicio 2</a:t>
            </a:r>
            <a:endParaRPr sz="3600" dirty="0">
              <a:solidFill>
                <a:schemeClr val="lt1"/>
              </a:solidFill>
            </a:endParaRPr>
          </a:p>
        </p:txBody>
      </p:sp>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lnSpcReduction="10000"/>
          </a:bodyPr>
          <a:lstStyle/>
          <a:p>
            <a:r>
              <a:rPr lang="es-MX" dirty="0"/>
              <a:t>La piscina de la Escuela Naval, tiene un largo de A metros y el resto de sus dimensiones tienen la siguiente relación:</a:t>
            </a:r>
          </a:p>
          <a:p>
            <a:pPr lvl="1"/>
            <a:r>
              <a:rPr lang="es-MX" dirty="0"/>
              <a:t>El ancho está en relación al largo como 2/3 y la profundidad está en relación al ancho como 1/8.</a:t>
            </a:r>
          </a:p>
          <a:p>
            <a:pPr lvl="1"/>
            <a:r>
              <a:rPr lang="es-MX" dirty="0"/>
              <a:t>Para su llenado la piscina requiere de T horas.</a:t>
            </a:r>
          </a:p>
          <a:p>
            <a:r>
              <a:rPr lang="es-MX" dirty="0"/>
              <a:t>Calcular: 					</a:t>
            </a:r>
          </a:p>
          <a:p>
            <a:pPr marL="914400" lvl="1" indent="-457200">
              <a:buFont typeface="+mj-lt"/>
              <a:buAutoNum type="alphaLcPeriod"/>
            </a:pPr>
            <a:r>
              <a:rPr lang="es-MX" dirty="0"/>
              <a:t>El volumen total de la piscina</a:t>
            </a:r>
          </a:p>
          <a:p>
            <a:pPr marL="914400" lvl="1" indent="-457200">
              <a:buFont typeface="+mj-lt"/>
              <a:buAutoNum type="alphaLcPeriod"/>
            </a:pPr>
            <a:r>
              <a:rPr lang="es-MX" dirty="0"/>
              <a:t>El volumen de llenado después de H horas</a:t>
            </a:r>
          </a:p>
          <a:p>
            <a:pPr marL="914400" lvl="1" indent="-457200">
              <a:buFont typeface="+mj-lt"/>
              <a:buAutoNum type="alphaLcPeriod"/>
            </a:pPr>
            <a:r>
              <a:rPr lang="es-MX" dirty="0"/>
              <a:t>El porcentaje de llenado de la piscina después de 3,5 horas, respecto del volumen total.</a:t>
            </a:r>
          </a:p>
          <a:p>
            <a:pPr marL="914400" lvl="1" indent="-457200">
              <a:buFont typeface="+mj-lt"/>
              <a:buAutoNum type="alphaLcPeriod"/>
            </a:pPr>
            <a:r>
              <a:rPr lang="es-MX" dirty="0"/>
              <a:t>El tiempo transcurrido para llenar el 40% del volumen total de la piscina</a:t>
            </a:r>
            <a:endParaRPr lang="es-CL" dirty="0"/>
          </a:p>
        </p:txBody>
      </p:sp>
    </p:spTree>
    <p:extLst>
      <p:ext uri="{BB962C8B-B14F-4D97-AF65-F5344CB8AC3E}">
        <p14:creationId xmlns:p14="http://schemas.microsoft.com/office/powerpoint/2010/main" val="406867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Desarrollo 2</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lnSpcReduction="10000"/>
              </a:bodyPr>
              <a:lstStyle/>
              <a:p>
                <a:r>
                  <a:rPr lang="es-MX" dirty="0"/>
                  <a:t>Sea </a:t>
                </a:r>
              </a:p>
              <a:p>
                <a:pPr lvl="1"/>
                <a14:m>
                  <m:oMath xmlns:m="http://schemas.openxmlformats.org/officeDocument/2006/math">
                    <m:r>
                      <a:rPr lang="es-CL" b="0" i="1" smtClean="0">
                        <a:latin typeface="Cambria Math" panose="02040503050406030204" pitchFamily="18" charset="0"/>
                      </a:rPr>
                      <m:t>𝐿𝑎𝑟𝑔𝑜</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𝐴</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oMath>
                </a14:m>
                <a:endParaRPr lang="es-CL" b="0" dirty="0">
                  <a:ea typeface="Cambria Math" panose="02040503050406030204" pitchFamily="18" charset="0"/>
                </a:endParaRPr>
              </a:p>
              <a:p>
                <a:pPr lvl="1"/>
                <a14:m>
                  <m:oMath xmlns:m="http://schemas.openxmlformats.org/officeDocument/2006/math">
                    <m:r>
                      <a:rPr lang="es-MX" i="1" dirty="0" smtClean="0">
                        <a:latin typeface="Cambria Math" panose="02040503050406030204" pitchFamily="18" charset="0"/>
                      </a:rPr>
                      <m:t>𝐴𝑛𝑐h𝑜</m:t>
                    </m:r>
                    <m:r>
                      <a:rPr lang="es-MX" i="1" dirty="0" smtClean="0">
                        <a:latin typeface="Cambria Math" panose="02040503050406030204" pitchFamily="18" charset="0"/>
                        <a:ea typeface="Cambria Math" panose="02040503050406030204" pitchFamily="18" charset="0"/>
                      </a:rPr>
                      <m:t>=</m:t>
                    </m:r>
                    <m:f>
                      <m:fPr>
                        <m:ctrlPr>
                          <a:rPr lang="es-MX" i="1" dirty="0" smtClean="0">
                            <a:latin typeface="Cambria Math" panose="02040503050406030204" pitchFamily="18" charset="0"/>
                            <a:ea typeface="Cambria Math" panose="02040503050406030204" pitchFamily="18" charset="0"/>
                          </a:rPr>
                        </m:ctrlPr>
                      </m:fPr>
                      <m:num>
                        <m:r>
                          <a:rPr lang="es-CL" b="0" i="1" dirty="0" smtClean="0">
                            <a:latin typeface="Cambria Math" panose="02040503050406030204" pitchFamily="18" charset="0"/>
                            <a:ea typeface="Cambria Math" panose="02040503050406030204" pitchFamily="18" charset="0"/>
                          </a:rPr>
                          <m:t>2</m:t>
                        </m:r>
                      </m:num>
                      <m:den>
                        <m:r>
                          <a:rPr lang="es-CL" b="0" i="1" dirty="0" smtClean="0">
                            <a:latin typeface="Cambria Math" panose="02040503050406030204" pitchFamily="18" charset="0"/>
                            <a:ea typeface="Cambria Math" panose="02040503050406030204" pitchFamily="18" charset="0"/>
                          </a:rPr>
                          <m:t>3</m:t>
                        </m:r>
                      </m:den>
                    </m:f>
                    <m:r>
                      <a:rPr lang="es-CL" b="0" i="1" dirty="0" smtClean="0">
                        <a:latin typeface="Cambria Math" panose="02040503050406030204" pitchFamily="18" charset="0"/>
                        <a:ea typeface="Cambria Math" panose="02040503050406030204" pitchFamily="18" charset="0"/>
                      </a:rPr>
                      <m:t>𝐴</m:t>
                    </m:r>
                    <m:d>
                      <m:dPr>
                        <m:ctrlPr>
                          <a:rPr lang="es-CL" b="0" i="1" dirty="0" smtClean="0">
                            <a:latin typeface="Cambria Math" panose="02040503050406030204" pitchFamily="18" charset="0"/>
                            <a:ea typeface="Cambria Math" panose="02040503050406030204" pitchFamily="18" charset="0"/>
                          </a:rPr>
                        </m:ctrlPr>
                      </m:dPr>
                      <m:e>
                        <m:r>
                          <a:rPr lang="es-CL" b="0" i="1" dirty="0" smtClean="0">
                            <a:latin typeface="Cambria Math" panose="02040503050406030204" pitchFamily="18" charset="0"/>
                            <a:ea typeface="Cambria Math" panose="02040503050406030204" pitchFamily="18" charset="0"/>
                          </a:rPr>
                          <m:t>𝑚</m:t>
                        </m:r>
                      </m:e>
                    </m:d>
                  </m:oMath>
                </a14:m>
                <a:endParaRPr lang="es-CL" b="0" dirty="0">
                  <a:ea typeface="Cambria Math" panose="02040503050406030204" pitchFamily="18" charset="0"/>
                </a:endParaRPr>
              </a:p>
              <a:p>
                <a:pPr lvl="1"/>
                <a14:m>
                  <m:oMath xmlns:m="http://schemas.openxmlformats.org/officeDocument/2006/math">
                    <m:r>
                      <a:rPr lang="es-CL" b="0" i="1" smtClean="0">
                        <a:latin typeface="Cambria Math" panose="02040503050406030204" pitchFamily="18" charset="0"/>
                      </a:rPr>
                      <m:t>𝑃𝑟𝑜𝑓𝑢𝑛𝑑𝑖𝑑𝑎𝑑</m:t>
                    </m:r>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m:t>
                        </m:r>
                      </m:num>
                      <m:den>
                        <m:r>
                          <a:rPr lang="es-CL" b="0" i="1" smtClean="0">
                            <a:latin typeface="Cambria Math" panose="02040503050406030204" pitchFamily="18" charset="0"/>
                            <a:ea typeface="Cambria Math" panose="02040503050406030204" pitchFamily="18" charset="0"/>
                          </a:rPr>
                          <m:t>8</m:t>
                        </m:r>
                      </m:den>
                    </m:f>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𝐴𝑛𝑐h𝑜</m:t>
                    </m:r>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m:t>
                        </m:r>
                      </m:num>
                      <m:den>
                        <m:r>
                          <a:rPr lang="es-CL" b="0" i="1" smtClean="0">
                            <a:latin typeface="Cambria Math" panose="02040503050406030204" pitchFamily="18" charset="0"/>
                            <a:ea typeface="Cambria Math" panose="02040503050406030204" pitchFamily="18" charset="0"/>
                          </a:rPr>
                          <m:t>8</m:t>
                        </m:r>
                      </m:den>
                    </m:f>
                    <m:r>
                      <a:rPr lang="es-CL" b="0" i="1" smtClean="0">
                        <a:latin typeface="Cambria Math" panose="02040503050406030204" pitchFamily="18" charset="0"/>
                        <a:ea typeface="Cambria Math" panose="02040503050406030204" pitchFamily="18" charset="0"/>
                      </a:rPr>
                      <m:t>×</m:t>
                    </m:r>
                    <m:d>
                      <m:dPr>
                        <m:begChr m:val="["/>
                        <m:endChr m:val="]"/>
                        <m:ctrlPr>
                          <a:rPr lang="es-CL" b="0" i="1" smtClean="0">
                            <a:latin typeface="Cambria Math" panose="02040503050406030204" pitchFamily="18" charset="0"/>
                            <a:ea typeface="Cambria Math" panose="02040503050406030204" pitchFamily="18" charset="0"/>
                          </a:rPr>
                        </m:ctrlPr>
                      </m:dPr>
                      <m:e>
                        <m:f>
                          <m:fPr>
                            <m:ctrlPr>
                              <a:rPr lang="es-MX" i="1" dirty="0">
                                <a:latin typeface="Cambria Math" panose="02040503050406030204" pitchFamily="18" charset="0"/>
                                <a:ea typeface="Cambria Math" panose="02040503050406030204" pitchFamily="18" charset="0"/>
                              </a:rPr>
                            </m:ctrlPr>
                          </m:fPr>
                          <m:num>
                            <m:r>
                              <a:rPr lang="es-CL" i="1" dirty="0">
                                <a:latin typeface="Cambria Math" panose="02040503050406030204" pitchFamily="18" charset="0"/>
                                <a:ea typeface="Cambria Math" panose="02040503050406030204" pitchFamily="18" charset="0"/>
                              </a:rPr>
                              <m:t>2</m:t>
                            </m:r>
                          </m:num>
                          <m:den>
                            <m:r>
                              <a:rPr lang="es-CL" i="1" dirty="0">
                                <a:latin typeface="Cambria Math" panose="02040503050406030204" pitchFamily="18" charset="0"/>
                                <a:ea typeface="Cambria Math" panose="02040503050406030204" pitchFamily="18" charset="0"/>
                              </a:rPr>
                              <m:t>3</m:t>
                            </m:r>
                          </m:den>
                        </m:f>
                        <m:r>
                          <a:rPr lang="es-CL" i="1" dirty="0">
                            <a:latin typeface="Cambria Math" panose="02040503050406030204" pitchFamily="18" charset="0"/>
                            <a:ea typeface="Cambria Math" panose="02040503050406030204" pitchFamily="18" charset="0"/>
                          </a:rPr>
                          <m:t>𝐴</m:t>
                        </m:r>
                        <m:d>
                          <m:dPr>
                            <m:ctrlPr>
                              <a:rPr lang="es-CL" i="1" dirty="0">
                                <a:latin typeface="Cambria Math" panose="02040503050406030204" pitchFamily="18" charset="0"/>
                                <a:ea typeface="Cambria Math" panose="02040503050406030204" pitchFamily="18" charset="0"/>
                              </a:rPr>
                            </m:ctrlPr>
                          </m:dPr>
                          <m:e>
                            <m:r>
                              <a:rPr lang="es-CL" i="1" dirty="0">
                                <a:latin typeface="Cambria Math" panose="02040503050406030204" pitchFamily="18" charset="0"/>
                                <a:ea typeface="Cambria Math" panose="02040503050406030204" pitchFamily="18" charset="0"/>
                              </a:rPr>
                              <m:t>𝑚</m:t>
                            </m:r>
                          </m:e>
                        </m:d>
                      </m:e>
                    </m:d>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m:t>
                        </m:r>
                      </m:num>
                      <m:den>
                        <m:r>
                          <a:rPr lang="es-CL" b="0" i="1" smtClean="0">
                            <a:latin typeface="Cambria Math" panose="02040503050406030204" pitchFamily="18" charset="0"/>
                            <a:ea typeface="Cambria Math" panose="02040503050406030204" pitchFamily="18" charset="0"/>
                          </a:rPr>
                          <m:t>12</m:t>
                        </m:r>
                      </m:den>
                    </m:f>
                    <m:r>
                      <a:rPr lang="es-CL" b="0" i="1" smtClean="0">
                        <a:latin typeface="Cambria Math" panose="02040503050406030204" pitchFamily="18" charset="0"/>
                        <a:ea typeface="Cambria Math" panose="02040503050406030204" pitchFamily="18" charset="0"/>
                      </a:rPr>
                      <m:t>𝐴</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oMath>
                </a14:m>
                <a:endParaRPr lang="es-MX" dirty="0"/>
              </a:p>
              <a:p>
                <a:r>
                  <a:rPr lang="es-MX" dirty="0"/>
                  <a:t>Calcular: 					</a:t>
                </a:r>
              </a:p>
              <a:p>
                <a:pPr marL="914400" lvl="1" indent="-457200">
                  <a:buFont typeface="+mj-lt"/>
                  <a:buAutoNum type="alphaLcPeriod"/>
                </a:pPr>
                <a:r>
                  <a:rPr lang="es-MX" dirty="0"/>
                  <a:t>El volumen total de la piscina</a:t>
                </a:r>
              </a:p>
              <a:p>
                <a:pPr lvl="2">
                  <a:buFont typeface="Wingdings" panose="05000000000000000000" pitchFamily="2" charset="2"/>
                  <a:buChar char="§"/>
                </a:pPr>
                <a14:m>
                  <m:oMath xmlns:m="http://schemas.openxmlformats.org/officeDocument/2006/math">
                    <m:r>
                      <a:rPr lang="es-MX" i="1" dirty="0" smtClean="0">
                        <a:latin typeface="Cambria Math" panose="02040503050406030204" pitchFamily="18" charset="0"/>
                      </a:rPr>
                      <m:t>𝑉𝑜𝑙𝑢𝑚𝑒</m:t>
                    </m:r>
                    <m:r>
                      <a:rPr lang="es-MX" i="1" dirty="0">
                        <a:latin typeface="Cambria Math" panose="02040503050406030204" pitchFamily="18" charset="0"/>
                      </a:rPr>
                      <m:t>𝑛</m:t>
                    </m:r>
                    <m:r>
                      <a:rPr lang="es-MX"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𝐿𝑎𝑟𝑔𝑜</m:t>
                    </m:r>
                    <m:r>
                      <a:rPr lang="es-CL" b="0"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𝐴𝑛𝑐h𝑜</m:t>
                    </m:r>
                    <m:r>
                      <a:rPr lang="es-CL" b="0"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𝑃𝑟𝑜𝑓𝑢𝑛𝑑𝑖𝑑𝑎𝑑</m:t>
                    </m:r>
                  </m:oMath>
                </a14:m>
                <a:endParaRPr lang="es-CL" b="0" dirty="0">
                  <a:ea typeface="Cambria Math" panose="02040503050406030204" pitchFamily="18" charset="0"/>
                </a:endParaRPr>
              </a:p>
              <a:p>
                <a:pPr lvl="2">
                  <a:buFont typeface="Wingdings" panose="05000000000000000000" pitchFamily="2" charset="2"/>
                  <a:buChar char="§"/>
                </a:pPr>
                <a14:m>
                  <m:oMath xmlns:m="http://schemas.openxmlformats.org/officeDocument/2006/math">
                    <m:r>
                      <a:rPr lang="es-MX" i="1" dirty="0" smtClean="0">
                        <a:latin typeface="Cambria Math" panose="02040503050406030204" pitchFamily="18" charset="0"/>
                      </a:rPr>
                      <m:t>𝑉𝑜𝑙𝑢𝑚𝑒</m:t>
                    </m:r>
                    <m:r>
                      <a:rPr lang="es-MX" i="1" dirty="0">
                        <a:latin typeface="Cambria Math" panose="02040503050406030204" pitchFamily="18" charset="0"/>
                      </a:rPr>
                      <m:t>𝑛</m:t>
                    </m:r>
                    <m:r>
                      <a:rPr lang="es-MX"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𝐴</m:t>
                    </m:r>
                    <m:d>
                      <m:dPr>
                        <m:ctrlPr>
                          <a:rPr lang="es-CL" b="0" i="1" dirty="0" smtClean="0">
                            <a:latin typeface="Cambria Math" panose="02040503050406030204" pitchFamily="18" charset="0"/>
                            <a:ea typeface="Cambria Math" panose="02040503050406030204" pitchFamily="18" charset="0"/>
                          </a:rPr>
                        </m:ctrlPr>
                      </m:dPr>
                      <m:e>
                        <m:r>
                          <a:rPr lang="es-CL" b="0" i="1" dirty="0" smtClean="0">
                            <a:latin typeface="Cambria Math" panose="02040503050406030204" pitchFamily="18" charset="0"/>
                            <a:ea typeface="Cambria Math" panose="02040503050406030204" pitchFamily="18" charset="0"/>
                          </a:rPr>
                          <m:t>𝑚</m:t>
                        </m:r>
                      </m:e>
                    </m:d>
                    <m:r>
                      <a:rPr lang="es-CL" b="0" i="1" dirty="0" smtClean="0">
                        <a:latin typeface="Cambria Math" panose="02040503050406030204" pitchFamily="18" charset="0"/>
                        <a:ea typeface="Cambria Math" panose="02040503050406030204" pitchFamily="18" charset="0"/>
                      </a:rPr>
                      <m:t>×</m:t>
                    </m:r>
                    <m:f>
                      <m:fPr>
                        <m:ctrlPr>
                          <a:rPr lang="es-MX" i="1" dirty="0">
                            <a:latin typeface="Cambria Math" panose="02040503050406030204" pitchFamily="18" charset="0"/>
                            <a:ea typeface="Cambria Math" panose="02040503050406030204" pitchFamily="18" charset="0"/>
                          </a:rPr>
                        </m:ctrlPr>
                      </m:fPr>
                      <m:num>
                        <m:r>
                          <a:rPr lang="es-CL" i="1" dirty="0">
                            <a:latin typeface="Cambria Math" panose="02040503050406030204" pitchFamily="18" charset="0"/>
                            <a:ea typeface="Cambria Math" panose="02040503050406030204" pitchFamily="18" charset="0"/>
                          </a:rPr>
                          <m:t>2</m:t>
                        </m:r>
                      </m:num>
                      <m:den>
                        <m:r>
                          <a:rPr lang="es-CL" i="1" dirty="0">
                            <a:latin typeface="Cambria Math" panose="02040503050406030204" pitchFamily="18" charset="0"/>
                            <a:ea typeface="Cambria Math" panose="02040503050406030204" pitchFamily="18" charset="0"/>
                          </a:rPr>
                          <m:t>3</m:t>
                        </m:r>
                      </m:den>
                    </m:f>
                    <m:r>
                      <a:rPr lang="es-CL" i="1" dirty="0">
                        <a:latin typeface="Cambria Math" panose="02040503050406030204" pitchFamily="18" charset="0"/>
                        <a:ea typeface="Cambria Math" panose="02040503050406030204" pitchFamily="18" charset="0"/>
                      </a:rPr>
                      <m:t>𝐴</m:t>
                    </m:r>
                    <m:d>
                      <m:dPr>
                        <m:ctrlPr>
                          <a:rPr lang="es-CL" i="1" dirty="0">
                            <a:latin typeface="Cambria Math" panose="02040503050406030204" pitchFamily="18" charset="0"/>
                            <a:ea typeface="Cambria Math" panose="02040503050406030204" pitchFamily="18" charset="0"/>
                          </a:rPr>
                        </m:ctrlPr>
                      </m:dPr>
                      <m:e>
                        <m:r>
                          <a:rPr lang="es-CL" i="1" dirty="0">
                            <a:latin typeface="Cambria Math" panose="02040503050406030204" pitchFamily="18" charset="0"/>
                            <a:ea typeface="Cambria Math" panose="02040503050406030204" pitchFamily="18" charset="0"/>
                          </a:rPr>
                          <m:t>𝑚</m:t>
                        </m:r>
                      </m:e>
                    </m:d>
                    <m:r>
                      <a:rPr lang="es-CL" b="0" i="1" dirty="0"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1</m:t>
                        </m:r>
                      </m:num>
                      <m:den>
                        <m:r>
                          <a:rPr lang="es-CL" i="1">
                            <a:latin typeface="Cambria Math" panose="02040503050406030204" pitchFamily="18" charset="0"/>
                            <a:ea typeface="Cambria Math" panose="02040503050406030204" pitchFamily="18" charset="0"/>
                          </a:rPr>
                          <m:t>12</m:t>
                        </m:r>
                      </m:den>
                    </m:f>
                    <m:r>
                      <a:rPr lang="es-CL" i="1">
                        <a:latin typeface="Cambria Math" panose="02040503050406030204" pitchFamily="18" charset="0"/>
                        <a:ea typeface="Cambria Math" panose="02040503050406030204" pitchFamily="18" charset="0"/>
                      </a:rPr>
                      <m:t>𝐴</m:t>
                    </m:r>
                    <m:d>
                      <m:dPr>
                        <m:ctrlPr>
                          <a:rPr lang="es-CL" i="1">
                            <a:latin typeface="Cambria Math" panose="02040503050406030204" pitchFamily="18" charset="0"/>
                            <a:ea typeface="Cambria Math" panose="02040503050406030204" pitchFamily="18" charset="0"/>
                          </a:rPr>
                        </m:ctrlPr>
                      </m:dPr>
                      <m:e>
                        <m:r>
                          <a:rPr lang="es-CL" i="1">
                            <a:latin typeface="Cambria Math" panose="02040503050406030204" pitchFamily="18" charset="0"/>
                            <a:ea typeface="Cambria Math" panose="02040503050406030204" pitchFamily="18" charset="0"/>
                          </a:rPr>
                          <m:t>𝑚</m:t>
                        </m:r>
                      </m:e>
                    </m:d>
                    <m:r>
                      <a:rPr lang="es-CL" i="1" smtClean="0">
                        <a:latin typeface="Cambria Math" panose="02040503050406030204" pitchFamily="18" charset="0"/>
                        <a:ea typeface="Cambria Math" panose="02040503050406030204" pitchFamily="18" charset="0"/>
                      </a:rPr>
                      <m:t>=</m:t>
                    </m:r>
                    <m:f>
                      <m:fPr>
                        <m:ctrlPr>
                          <a:rPr lang="es-CL"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m:t>
                        </m:r>
                      </m:num>
                      <m:den>
                        <m:r>
                          <a:rPr lang="es-CL" b="0" i="1" smtClean="0">
                            <a:latin typeface="Cambria Math" panose="02040503050406030204" pitchFamily="18" charset="0"/>
                            <a:ea typeface="Cambria Math" panose="02040503050406030204" pitchFamily="18" charset="0"/>
                          </a:rPr>
                          <m:t>18</m:t>
                        </m:r>
                      </m:den>
                    </m:f>
                    <m:sSup>
                      <m:sSupPr>
                        <m:ctrlPr>
                          <a:rPr lang="es-CL"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𝐴</m:t>
                        </m:r>
                      </m:e>
                      <m:sup>
                        <m:r>
                          <a:rPr lang="es-CL" b="0" i="1" smtClean="0">
                            <a:latin typeface="Cambria Math" panose="02040503050406030204" pitchFamily="18" charset="0"/>
                            <a:ea typeface="Cambria Math" panose="02040503050406030204" pitchFamily="18" charset="0"/>
                          </a:rPr>
                          <m:t>3</m:t>
                        </m:r>
                      </m:sup>
                    </m:sSup>
                    <m:d>
                      <m:dPr>
                        <m:ctrlPr>
                          <a:rPr lang="es-CL" i="1" smtClean="0">
                            <a:latin typeface="Cambria Math" panose="02040503050406030204" pitchFamily="18" charset="0"/>
                            <a:ea typeface="Cambria Math" panose="02040503050406030204" pitchFamily="18" charset="0"/>
                          </a:rPr>
                        </m:ctrlPr>
                      </m:dPr>
                      <m:e>
                        <m:sSup>
                          <m:sSupPr>
                            <m:ctrlPr>
                              <a:rPr lang="es-CL"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e>
                    </m:d>
                  </m:oMath>
                </a14:m>
                <a:endParaRPr lang="es-CL" b="0" dirty="0">
                  <a:ea typeface="Cambria Math" panose="02040503050406030204" pitchFamily="18" charset="0"/>
                </a:endParaRPr>
              </a:p>
              <a:p>
                <a:pPr lvl="2">
                  <a:buFont typeface="Wingdings" panose="05000000000000000000" pitchFamily="2" charset="2"/>
                  <a:buChar char="§"/>
                </a:pPr>
                <a14:m>
                  <m:oMath xmlns:m="http://schemas.openxmlformats.org/officeDocument/2006/math">
                    <m:r>
                      <a:rPr lang="es-CL" i="1" dirty="0" smtClean="0">
                        <a:solidFill>
                          <a:srgbClr val="0070C0"/>
                        </a:solidFill>
                        <a:latin typeface="Cambria Math" panose="02040503050406030204" pitchFamily="18" charset="0"/>
                        <a:ea typeface="Cambria Math" panose="02040503050406030204" pitchFamily="18" charset="0"/>
                      </a:rPr>
                      <m:t>𝑉𝑒𝑟𝑖𝑓𝑖𝑐𝑎𝑐𝑖</m:t>
                    </m:r>
                    <m:r>
                      <a:rPr lang="es-CL" i="1" dirty="0" smtClean="0">
                        <a:solidFill>
                          <a:srgbClr val="0070C0"/>
                        </a:solidFill>
                        <a:latin typeface="Cambria Math" panose="02040503050406030204" pitchFamily="18" charset="0"/>
                        <a:ea typeface="Cambria Math" panose="02040503050406030204" pitchFamily="18" charset="0"/>
                      </a:rPr>
                      <m:t>ó</m:t>
                    </m:r>
                    <m:r>
                      <a:rPr lang="es-CL" i="1" dirty="0" smtClean="0">
                        <a:solidFill>
                          <a:srgbClr val="0070C0"/>
                        </a:solidFill>
                        <a:latin typeface="Cambria Math" panose="02040503050406030204" pitchFamily="18" charset="0"/>
                        <a:ea typeface="Cambria Math" panose="02040503050406030204" pitchFamily="18" charset="0"/>
                      </a:rPr>
                      <m:t>𝑛</m:t>
                    </m:r>
                    <m:r>
                      <a:rPr lang="es-CL" i="1" dirty="0" smtClean="0">
                        <a:solidFill>
                          <a:srgbClr val="0070C0"/>
                        </a:solidFill>
                        <a:latin typeface="Cambria Math" panose="02040503050406030204" pitchFamily="18" charset="0"/>
                        <a:ea typeface="Cambria Math" panose="02040503050406030204" pitchFamily="18" charset="0"/>
                      </a:rPr>
                      <m:t>; </m:t>
                    </m:r>
                    <m:r>
                      <a:rPr lang="es-CL" i="1" dirty="0" smtClean="0">
                        <a:solidFill>
                          <a:srgbClr val="0070C0"/>
                        </a:solidFill>
                        <a:latin typeface="Cambria Math" panose="02040503050406030204" pitchFamily="18" charset="0"/>
                        <a:ea typeface="Cambria Math" panose="02040503050406030204" pitchFamily="18" charset="0"/>
                      </a:rPr>
                      <m:t>𝑆𝑖</m:t>
                    </m:r>
                    <m:r>
                      <a:rPr lang="es-CL" i="1" dirty="0" smtClean="0">
                        <a:solidFill>
                          <a:srgbClr val="0070C0"/>
                        </a:solidFill>
                        <a:latin typeface="Cambria Math" panose="02040503050406030204" pitchFamily="18" charset="0"/>
                        <a:ea typeface="Cambria Math" panose="02040503050406030204" pitchFamily="18" charset="0"/>
                      </a:rPr>
                      <m:t> </m:t>
                    </m:r>
                    <m:r>
                      <a:rPr lang="es-CL" i="1" dirty="0" smtClean="0">
                        <a:solidFill>
                          <a:srgbClr val="0070C0"/>
                        </a:solidFill>
                        <a:latin typeface="Cambria Math" panose="02040503050406030204" pitchFamily="18" charset="0"/>
                        <a:ea typeface="Cambria Math" panose="02040503050406030204" pitchFamily="18" charset="0"/>
                      </a:rPr>
                      <m:t>𝐿𝑎𝑟𝑔𝑜</m:t>
                    </m:r>
                    <m:r>
                      <a:rPr lang="es-CL" i="1" dirty="0" smtClean="0">
                        <a:solidFill>
                          <a:srgbClr val="0070C0"/>
                        </a:solidFill>
                        <a:latin typeface="Cambria Math" panose="02040503050406030204" pitchFamily="18" charset="0"/>
                        <a:ea typeface="Cambria Math" panose="02040503050406030204" pitchFamily="18" charset="0"/>
                      </a:rPr>
                      <m:t>=50 </m:t>
                    </m:r>
                    <m:d>
                      <m:dPr>
                        <m:ctrlPr>
                          <a:rPr lang="es-CL" b="0" i="1" dirty="0" smtClean="0">
                            <a:solidFill>
                              <a:srgbClr val="0070C0"/>
                            </a:solidFill>
                            <a:latin typeface="Cambria Math" panose="02040503050406030204" pitchFamily="18" charset="0"/>
                            <a:ea typeface="Cambria Math" panose="02040503050406030204" pitchFamily="18" charset="0"/>
                          </a:rPr>
                        </m:ctrlPr>
                      </m:dPr>
                      <m:e>
                        <m:r>
                          <a:rPr lang="es-CL" i="1" dirty="0">
                            <a:solidFill>
                              <a:srgbClr val="0070C0"/>
                            </a:solidFill>
                            <a:latin typeface="Cambria Math" panose="02040503050406030204" pitchFamily="18" charset="0"/>
                            <a:ea typeface="Cambria Math" panose="02040503050406030204" pitchFamily="18" charset="0"/>
                          </a:rPr>
                          <m:t>𝑚</m:t>
                        </m:r>
                      </m:e>
                    </m:d>
                    <m:r>
                      <a:rPr lang="es-CL" i="1" dirty="0">
                        <a:solidFill>
                          <a:srgbClr val="0070C0"/>
                        </a:solidFill>
                        <a:latin typeface="Cambria Math" panose="02040503050406030204" pitchFamily="18" charset="0"/>
                        <a:ea typeface="Cambria Math" panose="02040503050406030204" pitchFamily="18" charset="0"/>
                      </a:rPr>
                      <m:t>→</m:t>
                    </m:r>
                    <m:r>
                      <a:rPr lang="es-CL" b="0" i="1" dirty="0" smtClean="0">
                        <a:solidFill>
                          <a:srgbClr val="0070C0"/>
                        </a:solidFill>
                        <a:latin typeface="Cambria Math" panose="02040503050406030204" pitchFamily="18" charset="0"/>
                        <a:ea typeface="Cambria Math" panose="02040503050406030204" pitchFamily="18" charset="0"/>
                      </a:rPr>
                      <m:t>𝐴𝑛𝑐h𝑜</m:t>
                    </m:r>
                    <m:r>
                      <a:rPr lang="es-CL" b="0" i="1" dirty="0" smtClean="0">
                        <a:solidFill>
                          <a:srgbClr val="0070C0"/>
                        </a:solidFill>
                        <a:latin typeface="Cambria Math" panose="02040503050406030204" pitchFamily="18" charset="0"/>
                        <a:ea typeface="Cambria Math" panose="02040503050406030204" pitchFamily="18" charset="0"/>
                      </a:rPr>
                      <m:t>=33,</m:t>
                    </m:r>
                    <m:acc>
                      <m:accPr>
                        <m:chr m:val="̇"/>
                        <m:ctrlPr>
                          <a:rPr lang="es-CL" b="0" i="1" dirty="0" smtClean="0">
                            <a:solidFill>
                              <a:srgbClr val="0070C0"/>
                            </a:solidFill>
                            <a:latin typeface="Cambria Math" panose="02040503050406030204" pitchFamily="18" charset="0"/>
                            <a:ea typeface="Cambria Math" panose="02040503050406030204" pitchFamily="18" charset="0"/>
                          </a:rPr>
                        </m:ctrlPr>
                      </m:accPr>
                      <m:e>
                        <m:r>
                          <a:rPr lang="es-CL" i="1" dirty="0">
                            <a:solidFill>
                              <a:srgbClr val="0070C0"/>
                            </a:solidFill>
                            <a:latin typeface="Cambria Math" panose="02040503050406030204" pitchFamily="18" charset="0"/>
                            <a:ea typeface="Cambria Math" panose="02040503050406030204" pitchFamily="18" charset="0"/>
                          </a:rPr>
                          <m:t>3</m:t>
                        </m:r>
                      </m:e>
                    </m:acc>
                    <m:d>
                      <m:dPr>
                        <m:ctrlPr>
                          <a:rPr lang="es-CL" i="1" dirty="0">
                            <a:solidFill>
                              <a:srgbClr val="0070C0"/>
                            </a:solidFill>
                            <a:latin typeface="Cambria Math" panose="02040503050406030204" pitchFamily="18" charset="0"/>
                            <a:ea typeface="Cambria Math" panose="02040503050406030204" pitchFamily="18" charset="0"/>
                          </a:rPr>
                        </m:ctrlPr>
                      </m:dPr>
                      <m:e>
                        <m:r>
                          <a:rPr lang="es-CL" i="1" dirty="0">
                            <a:solidFill>
                              <a:srgbClr val="0070C0"/>
                            </a:solidFill>
                            <a:latin typeface="Cambria Math" panose="02040503050406030204" pitchFamily="18" charset="0"/>
                            <a:ea typeface="Cambria Math" panose="02040503050406030204" pitchFamily="18" charset="0"/>
                          </a:rPr>
                          <m:t>𝑚</m:t>
                        </m:r>
                      </m:e>
                    </m:d>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𝑦</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𝑃𝑟𝑜𝑓</m:t>
                    </m:r>
                    <m:r>
                      <a:rPr lang="es-CL" b="0" i="1" dirty="0" smtClean="0">
                        <a:solidFill>
                          <a:srgbClr val="0070C0"/>
                        </a:solidFill>
                        <a:latin typeface="Cambria Math" panose="02040503050406030204" pitchFamily="18" charset="0"/>
                        <a:ea typeface="Cambria Math" panose="02040503050406030204" pitchFamily="18" charset="0"/>
                      </a:rPr>
                      <m:t>. =4,1</m:t>
                    </m:r>
                    <m:acc>
                      <m:accPr>
                        <m:chr m:val="̇"/>
                        <m:ctrlPr>
                          <a:rPr lang="es-CL" b="0" i="1" dirty="0" smtClean="0">
                            <a:solidFill>
                              <a:srgbClr val="0070C0"/>
                            </a:solidFill>
                            <a:latin typeface="Cambria Math" panose="02040503050406030204" pitchFamily="18" charset="0"/>
                            <a:ea typeface="Cambria Math" panose="02040503050406030204" pitchFamily="18" charset="0"/>
                          </a:rPr>
                        </m:ctrlPr>
                      </m:accPr>
                      <m:e>
                        <m:r>
                          <a:rPr lang="es-CL" b="0" i="1" dirty="0" smtClean="0">
                            <a:solidFill>
                              <a:srgbClr val="0070C0"/>
                            </a:solidFill>
                            <a:latin typeface="Cambria Math" panose="02040503050406030204" pitchFamily="18" charset="0"/>
                            <a:ea typeface="Cambria Math" panose="02040503050406030204" pitchFamily="18" charset="0"/>
                          </a:rPr>
                          <m:t>6</m:t>
                        </m:r>
                      </m:e>
                    </m:acc>
                    <m:d>
                      <m:dPr>
                        <m:ctrlPr>
                          <a:rPr lang="es-CL" i="1" dirty="0">
                            <a:solidFill>
                              <a:srgbClr val="0070C0"/>
                            </a:solidFill>
                            <a:latin typeface="Cambria Math" panose="02040503050406030204" pitchFamily="18" charset="0"/>
                            <a:ea typeface="Cambria Math" panose="02040503050406030204" pitchFamily="18" charset="0"/>
                          </a:rPr>
                        </m:ctrlPr>
                      </m:dPr>
                      <m:e>
                        <m:r>
                          <a:rPr lang="es-CL" i="1" dirty="0">
                            <a:solidFill>
                              <a:srgbClr val="0070C0"/>
                            </a:solidFill>
                            <a:latin typeface="Cambria Math" panose="02040503050406030204" pitchFamily="18" charset="0"/>
                            <a:ea typeface="Cambria Math" panose="02040503050406030204" pitchFamily="18" charset="0"/>
                          </a:rPr>
                          <m:t>𝑚</m:t>
                        </m:r>
                      </m:e>
                    </m:d>
                    <m:r>
                      <a:rPr lang="es-CL" i="1" dirty="0">
                        <a:solidFill>
                          <a:srgbClr val="0070C0"/>
                        </a:solidFill>
                        <a:latin typeface="Cambria Math" panose="02040503050406030204" pitchFamily="18" charset="0"/>
                        <a:ea typeface="Cambria Math" panose="02040503050406030204" pitchFamily="18" charset="0"/>
                      </a:rPr>
                      <m:t> </m:t>
                    </m:r>
                  </m:oMath>
                </a14:m>
                <a:endParaRPr lang="es-CL" b="0" dirty="0">
                  <a:solidFill>
                    <a:srgbClr val="0070C0"/>
                  </a:solidFill>
                  <a:ea typeface="Cambria Math" panose="02040503050406030204" pitchFamily="18" charset="0"/>
                </a:endParaRPr>
              </a:p>
              <a:p>
                <a:pPr lvl="2">
                  <a:buFont typeface="Wingdings" panose="05000000000000000000" pitchFamily="2" charset="2"/>
                  <a:buChar char="§"/>
                </a:pPr>
                <a14:m>
                  <m:oMath xmlns:m="http://schemas.openxmlformats.org/officeDocument/2006/math">
                    <m:r>
                      <a:rPr lang="es-MX" i="1" smtClean="0">
                        <a:solidFill>
                          <a:srgbClr val="0070C0"/>
                        </a:solidFill>
                        <a:latin typeface="Cambria Math" panose="02040503050406030204" pitchFamily="18" charset="0"/>
                        <a:ea typeface="Cambria Math" panose="02040503050406030204" pitchFamily="18" charset="0"/>
                      </a:rPr>
                      <m:t>∴</m:t>
                    </m:r>
                    <m:r>
                      <a:rPr lang="es-CL" b="0" i="1" smtClean="0">
                        <a:solidFill>
                          <a:srgbClr val="0070C0"/>
                        </a:solidFill>
                        <a:latin typeface="Cambria Math" panose="02040503050406030204" pitchFamily="18" charset="0"/>
                        <a:ea typeface="Cambria Math" panose="02040503050406030204" pitchFamily="18" charset="0"/>
                      </a:rPr>
                      <m:t>𝑉𝑜𝑙𝑢𝑚𝑒𝑛</m:t>
                    </m:r>
                    <m:r>
                      <a:rPr lang="es-CL" b="0" i="1" smtClean="0">
                        <a:solidFill>
                          <a:srgbClr val="0070C0"/>
                        </a:solidFill>
                        <a:latin typeface="Cambria Math" panose="02040503050406030204" pitchFamily="18" charset="0"/>
                        <a:ea typeface="Cambria Math" panose="02040503050406030204" pitchFamily="18" charset="0"/>
                      </a:rPr>
                      <m:t>=6.944,</m:t>
                    </m:r>
                    <m:acc>
                      <m:accPr>
                        <m:chr m:val="̇"/>
                        <m:ctrlPr>
                          <a:rPr lang="es-CL" b="0" i="1" smtClean="0">
                            <a:solidFill>
                              <a:srgbClr val="0070C0"/>
                            </a:solidFill>
                            <a:latin typeface="Cambria Math" panose="02040503050406030204" pitchFamily="18" charset="0"/>
                            <a:ea typeface="Cambria Math" panose="02040503050406030204" pitchFamily="18" charset="0"/>
                          </a:rPr>
                        </m:ctrlPr>
                      </m:accPr>
                      <m:e>
                        <m:r>
                          <a:rPr lang="es-CL" b="0" i="1" smtClean="0">
                            <a:solidFill>
                              <a:srgbClr val="0070C0"/>
                            </a:solidFill>
                            <a:latin typeface="Cambria Math" panose="02040503050406030204" pitchFamily="18" charset="0"/>
                            <a:ea typeface="Cambria Math" panose="02040503050406030204" pitchFamily="18" charset="0"/>
                          </a:rPr>
                          <m:t>4</m:t>
                        </m:r>
                      </m:e>
                    </m:acc>
                    <m:d>
                      <m:dPr>
                        <m:ctrlPr>
                          <a:rPr lang="es-MX" i="1" smtClean="0">
                            <a:solidFill>
                              <a:srgbClr val="0070C0"/>
                            </a:solidFill>
                            <a:latin typeface="Cambria Math" panose="02040503050406030204" pitchFamily="18" charset="0"/>
                            <a:ea typeface="Cambria Math" panose="02040503050406030204" pitchFamily="18" charset="0"/>
                          </a:rPr>
                        </m:ctrlPr>
                      </m:dPr>
                      <m:e>
                        <m:sSup>
                          <m:sSupPr>
                            <m:ctrlPr>
                              <a:rPr lang="es-MX" i="1" smtClean="0">
                                <a:solidFill>
                                  <a:srgbClr val="0070C0"/>
                                </a:solidFill>
                                <a:latin typeface="Cambria Math" panose="02040503050406030204" pitchFamily="18" charset="0"/>
                                <a:ea typeface="Cambria Math" panose="02040503050406030204" pitchFamily="18" charset="0"/>
                              </a:rPr>
                            </m:ctrlPr>
                          </m:sSupPr>
                          <m:e>
                            <m:r>
                              <a:rPr lang="es-CL" b="0" i="1" smtClean="0">
                                <a:solidFill>
                                  <a:srgbClr val="0070C0"/>
                                </a:solidFill>
                                <a:latin typeface="Cambria Math" panose="02040503050406030204" pitchFamily="18" charset="0"/>
                                <a:ea typeface="Cambria Math" panose="02040503050406030204" pitchFamily="18" charset="0"/>
                              </a:rPr>
                              <m:t>𝑚</m:t>
                            </m:r>
                          </m:e>
                          <m:sup>
                            <m:r>
                              <a:rPr lang="es-CL" b="0" i="1" smtClean="0">
                                <a:solidFill>
                                  <a:srgbClr val="0070C0"/>
                                </a:solidFill>
                                <a:latin typeface="Cambria Math" panose="02040503050406030204" pitchFamily="18" charset="0"/>
                                <a:ea typeface="Cambria Math" panose="02040503050406030204" pitchFamily="18" charset="0"/>
                              </a:rPr>
                              <m:t>3</m:t>
                            </m:r>
                          </m:sup>
                        </m:sSup>
                      </m:e>
                    </m:d>
                    <m:r>
                      <a:rPr lang="es-CL" b="0" i="1" smtClean="0">
                        <a:solidFill>
                          <a:srgbClr val="0070C0"/>
                        </a:solidFill>
                        <a:latin typeface="Cambria Math" panose="02040503050406030204" pitchFamily="18" charset="0"/>
                        <a:ea typeface="Cambria Math" panose="02040503050406030204" pitchFamily="18" charset="0"/>
                      </a:rPr>
                      <m:t> </m:t>
                    </m:r>
                    <m:r>
                      <a:rPr lang="es-CL" b="0" i="1" smtClean="0">
                        <a:solidFill>
                          <a:srgbClr val="0070C0"/>
                        </a:solidFill>
                        <a:latin typeface="Cambria Math" panose="02040503050406030204" pitchFamily="18" charset="0"/>
                        <a:ea typeface="Cambria Math" panose="02040503050406030204" pitchFamily="18" charset="0"/>
                      </a:rPr>
                      <m:t>𝑦</m:t>
                    </m:r>
                    <m:r>
                      <a:rPr lang="es-CL" b="0" i="1" smtClean="0">
                        <a:solidFill>
                          <a:srgbClr val="0070C0"/>
                        </a:solidFill>
                        <a:latin typeface="Cambria Math" panose="02040503050406030204" pitchFamily="18" charset="0"/>
                        <a:ea typeface="Cambria Math" panose="02040503050406030204" pitchFamily="18" charset="0"/>
                      </a:rPr>
                      <m:t> </m:t>
                    </m:r>
                    <m:f>
                      <m:fPr>
                        <m:ctrlPr>
                          <a:rPr lang="es-CL" i="1" smtClean="0">
                            <a:solidFill>
                              <a:srgbClr val="0070C0"/>
                            </a:solidFill>
                            <a:latin typeface="Cambria Math" panose="02040503050406030204" pitchFamily="18" charset="0"/>
                            <a:ea typeface="Cambria Math" panose="02040503050406030204" pitchFamily="18" charset="0"/>
                          </a:rPr>
                        </m:ctrlPr>
                      </m:fPr>
                      <m:num>
                        <m:r>
                          <a:rPr lang="es-CL" i="1">
                            <a:solidFill>
                              <a:srgbClr val="0070C0"/>
                            </a:solidFill>
                            <a:latin typeface="Cambria Math" panose="02040503050406030204" pitchFamily="18" charset="0"/>
                            <a:ea typeface="Cambria Math" panose="02040503050406030204" pitchFamily="18" charset="0"/>
                          </a:rPr>
                          <m:t>1</m:t>
                        </m:r>
                      </m:num>
                      <m:den>
                        <m:r>
                          <a:rPr lang="es-CL" i="1">
                            <a:solidFill>
                              <a:srgbClr val="0070C0"/>
                            </a:solidFill>
                            <a:latin typeface="Cambria Math" panose="02040503050406030204" pitchFamily="18" charset="0"/>
                            <a:ea typeface="Cambria Math" panose="02040503050406030204" pitchFamily="18" charset="0"/>
                          </a:rPr>
                          <m:t>18</m:t>
                        </m:r>
                      </m:den>
                    </m:f>
                    <m:r>
                      <a:rPr lang="es-CL" i="1" smtClean="0">
                        <a:solidFill>
                          <a:srgbClr val="0070C0"/>
                        </a:solidFill>
                        <a:latin typeface="Cambria Math" panose="02040503050406030204" pitchFamily="18" charset="0"/>
                        <a:ea typeface="Cambria Math" panose="02040503050406030204" pitchFamily="18" charset="0"/>
                      </a:rPr>
                      <m:t>×</m:t>
                    </m:r>
                    <m:sSup>
                      <m:sSupPr>
                        <m:ctrlPr>
                          <a:rPr lang="es-CL" i="1">
                            <a:solidFill>
                              <a:srgbClr val="0070C0"/>
                            </a:solidFill>
                            <a:latin typeface="Cambria Math" panose="02040503050406030204" pitchFamily="18" charset="0"/>
                            <a:ea typeface="Cambria Math" panose="02040503050406030204" pitchFamily="18" charset="0"/>
                          </a:rPr>
                        </m:ctrlPr>
                      </m:sSupPr>
                      <m:e>
                        <m:r>
                          <a:rPr lang="es-CL" b="0" i="1" smtClean="0">
                            <a:solidFill>
                              <a:srgbClr val="0070C0"/>
                            </a:solidFill>
                            <a:latin typeface="Cambria Math" panose="02040503050406030204" pitchFamily="18" charset="0"/>
                            <a:ea typeface="Cambria Math" panose="02040503050406030204" pitchFamily="18" charset="0"/>
                          </a:rPr>
                          <m:t>50</m:t>
                        </m:r>
                      </m:e>
                      <m:sup>
                        <m:r>
                          <a:rPr lang="es-CL" i="1">
                            <a:solidFill>
                              <a:srgbClr val="0070C0"/>
                            </a:solidFill>
                            <a:latin typeface="Cambria Math" panose="02040503050406030204" pitchFamily="18" charset="0"/>
                            <a:ea typeface="Cambria Math" panose="02040503050406030204" pitchFamily="18" charset="0"/>
                          </a:rPr>
                          <m:t>3</m:t>
                        </m:r>
                      </m:sup>
                    </m:sSup>
                    <m:d>
                      <m:dPr>
                        <m:ctrlPr>
                          <a:rPr lang="es-CL" i="1">
                            <a:solidFill>
                              <a:srgbClr val="0070C0"/>
                            </a:solidFill>
                            <a:latin typeface="Cambria Math" panose="02040503050406030204" pitchFamily="18" charset="0"/>
                            <a:ea typeface="Cambria Math" panose="02040503050406030204" pitchFamily="18" charset="0"/>
                          </a:rPr>
                        </m:ctrlPr>
                      </m:dPr>
                      <m:e>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oMath>
                </a14:m>
                <a:endParaRPr lang="es-MX" dirty="0">
                  <a:solidFill>
                    <a:srgbClr val="0070C0"/>
                  </a:solidFill>
                </a:endParaRPr>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9" y="2470692"/>
                <a:ext cx="10515600" cy="4351338"/>
              </a:xfrm>
              <a:blipFill>
                <a:blip r:embed="rId3"/>
                <a:stretch>
                  <a:fillRect l="-1043" t="-3081"/>
                </a:stretch>
              </a:blipFill>
            </p:spPr>
            <p:txBody>
              <a:bodyPr/>
              <a:lstStyle/>
              <a:p>
                <a:r>
                  <a:rPr lang="es-CL">
                    <a:noFill/>
                  </a:rPr>
                  <a:t> </a:t>
                </a:r>
              </a:p>
            </p:txBody>
          </p:sp>
        </mc:Fallback>
      </mc:AlternateContent>
    </p:spTree>
    <p:extLst>
      <p:ext uri="{BB962C8B-B14F-4D97-AF65-F5344CB8AC3E}">
        <p14:creationId xmlns:p14="http://schemas.microsoft.com/office/powerpoint/2010/main" val="1057002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Desarrollo 2</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fontScale="92500" lnSpcReduction="10000"/>
              </a:bodyPr>
              <a:lstStyle/>
              <a:p>
                <a:r>
                  <a:rPr lang="es-MX" dirty="0"/>
                  <a:t>Sea </a:t>
                </a:r>
              </a:p>
              <a:p>
                <a:pPr lvl="1"/>
                <a14:m>
                  <m:oMath xmlns:m="http://schemas.openxmlformats.org/officeDocument/2006/math">
                    <m:r>
                      <a:rPr lang="es-CL" b="0" i="1" smtClean="0">
                        <a:latin typeface="Cambria Math" panose="02040503050406030204" pitchFamily="18" charset="0"/>
                      </a:rPr>
                      <m:t>𝑉𝑜𝑙𝑢𝑚𝑒𝑛</m:t>
                    </m:r>
                    <m:r>
                      <a:rPr lang="es-CL" b="0" i="1" smtClean="0">
                        <a:latin typeface="Cambria Math" panose="02040503050406030204" pitchFamily="18" charset="0"/>
                      </a:rPr>
                      <m:t> =</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m:t>
                        </m:r>
                      </m:num>
                      <m:den>
                        <m:r>
                          <a:rPr lang="es-CL" b="0" i="1" smtClean="0">
                            <a:latin typeface="Cambria Math" panose="02040503050406030204" pitchFamily="18" charset="0"/>
                            <a:ea typeface="Cambria Math" panose="02040503050406030204" pitchFamily="18" charset="0"/>
                          </a:rPr>
                          <m:t>18</m:t>
                        </m:r>
                      </m:den>
                    </m:f>
                    <m:sSup>
                      <m:sSupPr>
                        <m:ctrlPr>
                          <a:rPr lang="es-CL" b="0" i="1" smtClean="0">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𝐴</m:t>
                        </m:r>
                      </m:e>
                      <m:sup>
                        <m:r>
                          <a:rPr lang="es-CL" b="0" i="1" smtClean="0">
                            <a:latin typeface="Cambria Math" panose="02040503050406030204" pitchFamily="18" charset="0"/>
                            <a:ea typeface="Cambria Math" panose="02040503050406030204" pitchFamily="18" charset="0"/>
                          </a:rPr>
                          <m:t>3</m:t>
                        </m:r>
                      </m:sup>
                    </m:sSup>
                    <m:d>
                      <m:dPr>
                        <m:ctrlPr>
                          <a:rPr lang="es-CL" b="0" i="1" smtClean="0">
                            <a:latin typeface="Cambria Math" panose="02040503050406030204" pitchFamily="18" charset="0"/>
                            <a:ea typeface="Cambria Math" panose="02040503050406030204" pitchFamily="18" charset="0"/>
                          </a:rPr>
                        </m:ctrlPr>
                      </m:dPr>
                      <m:e>
                        <m:sSup>
                          <m:sSupPr>
                            <m:ctrlPr>
                              <a:rPr lang="es-CL" b="0" i="1" smtClean="0">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e>
                    </m:d>
                  </m:oMath>
                </a14:m>
                <a:endParaRPr lang="es-CL" b="0" dirty="0">
                  <a:ea typeface="Cambria Math" panose="02040503050406030204" pitchFamily="18" charset="0"/>
                </a:endParaRPr>
              </a:p>
              <a:p>
                <a:pPr lvl="1"/>
                <a14:m>
                  <m:oMath xmlns:m="http://schemas.openxmlformats.org/officeDocument/2006/math">
                    <m:r>
                      <a:rPr lang="es-CL" b="0" i="1" dirty="0" smtClean="0">
                        <a:latin typeface="Cambria Math" panose="02040503050406030204" pitchFamily="18" charset="0"/>
                      </a:rPr>
                      <m:t>𝑆𝑒</m:t>
                    </m:r>
                    <m:r>
                      <a:rPr lang="es-CL" b="0" i="1" dirty="0" smtClean="0">
                        <a:latin typeface="Cambria Math" panose="02040503050406030204" pitchFamily="18" charset="0"/>
                      </a:rPr>
                      <m:t> </m:t>
                    </m:r>
                    <m:r>
                      <a:rPr lang="es-CL" b="0" i="1" dirty="0" smtClean="0">
                        <a:latin typeface="Cambria Math" panose="02040503050406030204" pitchFamily="18" charset="0"/>
                      </a:rPr>
                      <m:t>𝑙𝑙𝑒𝑛𝑎</m:t>
                    </m:r>
                    <m:r>
                      <a:rPr lang="es-CL" b="0" i="1" dirty="0" smtClean="0">
                        <a:latin typeface="Cambria Math" panose="02040503050406030204" pitchFamily="18" charset="0"/>
                      </a:rPr>
                      <m:t> </m:t>
                    </m:r>
                    <m:r>
                      <a:rPr lang="es-CL" b="0" i="1" dirty="0" smtClean="0">
                        <a:latin typeface="Cambria Math" panose="02040503050406030204" pitchFamily="18" charset="0"/>
                      </a:rPr>
                      <m:t>𝑒𝑛</m:t>
                    </m:r>
                    <m:r>
                      <a:rPr lang="es-CL" b="0" i="1" dirty="0" smtClean="0">
                        <a:latin typeface="Cambria Math" panose="02040503050406030204" pitchFamily="18" charset="0"/>
                      </a:rPr>
                      <m:t> </m:t>
                    </m:r>
                    <m:r>
                      <a:rPr lang="es-CL" b="0" i="1" dirty="0" smtClean="0">
                        <a:latin typeface="Cambria Math" panose="02040503050406030204" pitchFamily="18" charset="0"/>
                      </a:rPr>
                      <m:t>𝑇</m:t>
                    </m:r>
                    <m:r>
                      <a:rPr lang="es-CL" b="0" i="1" dirty="0" smtClean="0">
                        <a:latin typeface="Cambria Math" panose="02040503050406030204" pitchFamily="18" charset="0"/>
                      </a:rPr>
                      <m:t> </m:t>
                    </m:r>
                    <m:d>
                      <m:dPr>
                        <m:ctrlPr>
                          <a:rPr lang="es-CL" b="0" i="1" dirty="0" smtClean="0">
                            <a:latin typeface="Cambria Math" panose="02040503050406030204" pitchFamily="18" charset="0"/>
                          </a:rPr>
                        </m:ctrlPr>
                      </m:dPr>
                      <m:e>
                        <m:r>
                          <a:rPr lang="es-CL" b="0" i="1" dirty="0" smtClean="0">
                            <a:latin typeface="Cambria Math" panose="02040503050406030204" pitchFamily="18" charset="0"/>
                          </a:rPr>
                          <m:t>h𝑟𝑠</m:t>
                        </m:r>
                      </m:e>
                    </m:d>
                  </m:oMath>
                </a14:m>
                <a:endParaRPr lang="es-CL" b="0" dirty="0">
                  <a:ea typeface="Cambria Math" panose="02040503050406030204" pitchFamily="18" charset="0"/>
                </a:endParaRPr>
              </a:p>
              <a:p>
                <a:pPr lvl="1"/>
                <a14:m>
                  <m:oMath xmlns:m="http://schemas.openxmlformats.org/officeDocument/2006/math">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𝐹𝑙𝑢𝑗𝑜</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𝑎𝑔𝑢𝑎</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𝑝𝑎𝑟𝑎</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𝑙𝑙𝑒𝑛𝑎𝑟𝑠𝑒</m:t>
                    </m:r>
                    <m:r>
                      <a:rPr lang="es-CL" b="0" i="1"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𝐴</m:t>
                            </m:r>
                          </m:e>
                          <m:sup>
                            <m:r>
                              <a:rPr lang="es-CL" i="1">
                                <a:latin typeface="Cambria Math" panose="02040503050406030204" pitchFamily="18" charset="0"/>
                                <a:ea typeface="Cambria Math" panose="02040503050406030204" pitchFamily="18" charset="0"/>
                              </a:rPr>
                              <m:t>3</m:t>
                            </m:r>
                          </m:sup>
                        </m:sSup>
                      </m:num>
                      <m:den>
                        <m:r>
                          <a:rPr lang="es-CL" i="1">
                            <a:latin typeface="Cambria Math" panose="02040503050406030204" pitchFamily="18" charset="0"/>
                            <a:ea typeface="Cambria Math" panose="02040503050406030204" pitchFamily="18" charset="0"/>
                          </a:rPr>
                          <m:t>18</m:t>
                        </m:r>
                        <m:r>
                          <a:rPr lang="es-CL" b="0" i="1" smtClean="0">
                            <a:latin typeface="Cambria Math" panose="02040503050406030204" pitchFamily="18" charset="0"/>
                            <a:ea typeface="Cambria Math" panose="02040503050406030204" pitchFamily="18" charset="0"/>
                          </a:rPr>
                          <m:t>𝑇</m:t>
                        </m:r>
                      </m:den>
                    </m:f>
                    <m:d>
                      <m:dPr>
                        <m:ctrlPr>
                          <a:rPr lang="es-CL" i="1">
                            <a:latin typeface="Cambria Math" panose="02040503050406030204" pitchFamily="18" charset="0"/>
                            <a:ea typeface="Cambria Math" panose="02040503050406030204" pitchFamily="18" charset="0"/>
                          </a:rPr>
                        </m:ctrlPr>
                      </m:dPr>
                      <m:e>
                        <m:f>
                          <m:fPr>
                            <m:ctrlPr>
                              <a:rPr lang="es-CL" i="1" smtClean="0">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num>
                          <m:den>
                            <m:r>
                              <a:rPr lang="es-CL" b="0" i="1" smtClean="0">
                                <a:latin typeface="Cambria Math" panose="02040503050406030204" pitchFamily="18" charset="0"/>
                                <a:ea typeface="Cambria Math" panose="02040503050406030204" pitchFamily="18" charset="0"/>
                              </a:rPr>
                              <m:t>h𝑟</m:t>
                            </m:r>
                          </m:den>
                        </m:f>
                      </m:e>
                    </m:d>
                  </m:oMath>
                </a14:m>
                <a:endParaRPr lang="es-MX" dirty="0"/>
              </a:p>
              <a:p>
                <a:r>
                  <a:rPr lang="es-MX" dirty="0"/>
                  <a:t>Calcular: 					</a:t>
                </a:r>
              </a:p>
              <a:p>
                <a:pPr marL="914400" lvl="1" indent="-457200">
                  <a:buFont typeface="+mj-lt"/>
                  <a:buAutoNum type="alphaLcPeriod" startAt="2"/>
                </a:pPr>
                <a:r>
                  <a:rPr lang="es-MX" dirty="0"/>
                  <a:t>El volumen de llenado después de H horas</a:t>
                </a:r>
              </a:p>
              <a:p>
                <a:pPr lvl="2">
                  <a:buFont typeface="Wingdings" panose="05000000000000000000" pitchFamily="2" charset="2"/>
                  <a:buChar char="§"/>
                </a:pPr>
                <a14:m>
                  <m:oMath xmlns:m="http://schemas.openxmlformats.org/officeDocument/2006/math">
                    <m:r>
                      <a:rPr lang="es-MX" i="1" dirty="0" smtClean="0">
                        <a:latin typeface="Cambria Math" panose="02040503050406030204" pitchFamily="18" charset="0"/>
                      </a:rPr>
                      <m:t>𝑉𝑜𝑙𝑢𝑚𝑒</m:t>
                    </m:r>
                    <m:r>
                      <a:rPr lang="es-MX" i="1" dirty="0">
                        <a:latin typeface="Cambria Math" panose="02040503050406030204" pitchFamily="18" charset="0"/>
                      </a:rPr>
                      <m:t>𝑛</m:t>
                    </m:r>
                    <m:r>
                      <a:rPr lang="es-CL" b="0" i="1" dirty="0" smtClean="0">
                        <a:latin typeface="Cambria Math" panose="02040503050406030204" pitchFamily="18" charset="0"/>
                      </a:rPr>
                      <m:t> </m:t>
                    </m:r>
                    <m:r>
                      <a:rPr lang="es-CL" b="0" i="1" dirty="0" smtClean="0">
                        <a:latin typeface="Cambria Math" panose="02040503050406030204" pitchFamily="18" charset="0"/>
                      </a:rPr>
                      <m:t>𝑙𝑙𝑒𝑛𝑎𝑑𝑜</m:t>
                    </m:r>
                    <m:r>
                      <a:rPr lang="es-CL" b="0" i="1" dirty="0" smtClean="0">
                        <a:latin typeface="Cambria Math" panose="02040503050406030204" pitchFamily="18" charset="0"/>
                      </a:rPr>
                      <m:t> </m:t>
                    </m:r>
                    <m:r>
                      <a:rPr lang="es-CL" b="0" i="1" dirty="0" smtClean="0">
                        <a:latin typeface="Cambria Math" panose="02040503050406030204" pitchFamily="18" charset="0"/>
                      </a:rPr>
                      <m:t>𝑎</m:t>
                    </m:r>
                    <m:r>
                      <a:rPr lang="es-CL" b="0" i="1" dirty="0" smtClean="0">
                        <a:latin typeface="Cambria Math" panose="02040503050406030204" pitchFamily="18" charset="0"/>
                      </a:rPr>
                      <m:t> </m:t>
                    </m:r>
                    <m:r>
                      <a:rPr lang="es-CL" b="0" i="1" dirty="0" smtClean="0">
                        <a:latin typeface="Cambria Math" panose="02040503050406030204" pitchFamily="18" charset="0"/>
                      </a:rPr>
                      <m:t>𝑙𝑎𝑠</m:t>
                    </m:r>
                    <m:r>
                      <a:rPr lang="es-CL" b="0" i="1" dirty="0" smtClean="0">
                        <a:latin typeface="Cambria Math" panose="02040503050406030204" pitchFamily="18" charset="0"/>
                      </a:rPr>
                      <m:t> </m:t>
                    </m:r>
                    <m:r>
                      <a:rPr lang="es-CL" b="0" i="1" dirty="0" smtClean="0">
                        <a:latin typeface="Cambria Math" panose="02040503050406030204" pitchFamily="18" charset="0"/>
                      </a:rPr>
                      <m:t>𝐻</m:t>
                    </m:r>
                    <m:r>
                      <a:rPr lang="es-CL" b="0" i="1" dirty="0" smtClean="0">
                        <a:latin typeface="Cambria Math" panose="02040503050406030204" pitchFamily="18" charset="0"/>
                      </a:rPr>
                      <m:t> </m:t>
                    </m:r>
                    <m:r>
                      <a:rPr lang="es-CL" b="0" i="1" dirty="0" smtClean="0">
                        <a:latin typeface="Cambria Math" panose="02040503050406030204" pitchFamily="18" charset="0"/>
                      </a:rPr>
                      <m:t>h𝑜𝑟𝑎𝑠</m:t>
                    </m:r>
                    <m:r>
                      <a:rPr lang="es-CL" b="0" i="1" dirty="0" smtClean="0">
                        <a:latin typeface="Cambria Math" panose="02040503050406030204" pitchFamily="18" charset="0"/>
                      </a:rPr>
                      <m:t> =</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𝐴</m:t>
                            </m:r>
                          </m:e>
                          <m:sup>
                            <m:r>
                              <a:rPr lang="es-CL" i="1">
                                <a:latin typeface="Cambria Math" panose="02040503050406030204" pitchFamily="18" charset="0"/>
                                <a:ea typeface="Cambria Math" panose="02040503050406030204" pitchFamily="18" charset="0"/>
                              </a:rPr>
                              <m:t>3</m:t>
                            </m:r>
                          </m:sup>
                        </m:sSup>
                      </m:num>
                      <m:den>
                        <m:r>
                          <a:rPr lang="es-CL" i="1">
                            <a:latin typeface="Cambria Math" panose="02040503050406030204" pitchFamily="18" charset="0"/>
                            <a:ea typeface="Cambria Math" panose="02040503050406030204" pitchFamily="18" charset="0"/>
                          </a:rPr>
                          <m:t>18</m:t>
                        </m:r>
                        <m:r>
                          <a:rPr lang="es-CL" i="1">
                            <a:latin typeface="Cambria Math" panose="02040503050406030204" pitchFamily="18" charset="0"/>
                            <a:ea typeface="Cambria Math" panose="02040503050406030204" pitchFamily="18" charset="0"/>
                          </a:rPr>
                          <m:t>𝑇</m:t>
                        </m:r>
                      </m:den>
                    </m:f>
                    <m:d>
                      <m:dPr>
                        <m:ctrlPr>
                          <a:rPr lang="es-CL" i="1">
                            <a:latin typeface="Cambria Math" panose="02040503050406030204" pitchFamily="18" charset="0"/>
                            <a:ea typeface="Cambria Math" panose="02040503050406030204" pitchFamily="18" charset="0"/>
                          </a:rPr>
                        </m:ctrlPr>
                      </m:dPr>
                      <m:e>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num>
                          <m:den>
                            <m:r>
                              <a:rPr lang="es-CL" i="1">
                                <a:latin typeface="Cambria Math" panose="02040503050406030204" pitchFamily="18" charset="0"/>
                                <a:ea typeface="Cambria Math" panose="02040503050406030204" pitchFamily="18" charset="0"/>
                              </a:rPr>
                              <m:t>h𝑟</m:t>
                            </m:r>
                          </m:den>
                        </m:f>
                      </m:e>
                    </m:d>
                    <m:r>
                      <a:rPr lang="es-CL" b="0"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𝐻</m:t>
                    </m:r>
                    <m:d>
                      <m:dPr>
                        <m:ctrlPr>
                          <a:rPr lang="es-CL" b="0" i="1" dirty="0" smtClean="0">
                            <a:latin typeface="Cambria Math" panose="02040503050406030204" pitchFamily="18" charset="0"/>
                            <a:ea typeface="Cambria Math" panose="02040503050406030204" pitchFamily="18" charset="0"/>
                          </a:rPr>
                        </m:ctrlPr>
                      </m:dPr>
                      <m:e>
                        <m:r>
                          <a:rPr lang="es-CL" b="0" i="1" dirty="0" smtClean="0">
                            <a:latin typeface="Cambria Math" panose="02040503050406030204" pitchFamily="18" charset="0"/>
                            <a:ea typeface="Cambria Math" panose="02040503050406030204" pitchFamily="18" charset="0"/>
                          </a:rPr>
                          <m:t>h𝑟</m:t>
                        </m:r>
                      </m:e>
                    </m:d>
                    <m:r>
                      <a:rPr lang="es-CL" b="0" i="1" dirty="0"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𝐴</m:t>
                            </m:r>
                          </m:e>
                          <m:sup>
                            <m:r>
                              <a:rPr lang="es-CL" i="1">
                                <a:latin typeface="Cambria Math" panose="02040503050406030204" pitchFamily="18" charset="0"/>
                                <a:ea typeface="Cambria Math" panose="02040503050406030204" pitchFamily="18" charset="0"/>
                              </a:rPr>
                              <m:t>3</m:t>
                            </m:r>
                          </m:sup>
                        </m:sSup>
                        <m:r>
                          <a:rPr lang="es-CL" i="1" smtClean="0">
                            <a:latin typeface="Cambria Math" panose="02040503050406030204" pitchFamily="18" charset="0"/>
                            <a:ea typeface="Cambria Math" panose="02040503050406030204" pitchFamily="18" charset="0"/>
                          </a:rPr>
                          <m:t>×</m:t>
                        </m:r>
                        <m:r>
                          <a:rPr lang="es-CL" i="1" dirty="0">
                            <a:latin typeface="Cambria Math" panose="02040503050406030204" pitchFamily="18" charset="0"/>
                            <a:ea typeface="Cambria Math" panose="02040503050406030204" pitchFamily="18" charset="0"/>
                          </a:rPr>
                          <m:t>𝐻</m:t>
                        </m:r>
                      </m:num>
                      <m:den>
                        <m:r>
                          <a:rPr lang="es-CL" i="1">
                            <a:latin typeface="Cambria Math" panose="02040503050406030204" pitchFamily="18" charset="0"/>
                            <a:ea typeface="Cambria Math" panose="02040503050406030204" pitchFamily="18" charset="0"/>
                          </a:rPr>
                          <m:t>18</m:t>
                        </m:r>
                        <m:r>
                          <a:rPr lang="es-CL" i="1">
                            <a:latin typeface="Cambria Math" panose="02040503050406030204" pitchFamily="18" charset="0"/>
                            <a:ea typeface="Cambria Math" panose="02040503050406030204" pitchFamily="18" charset="0"/>
                          </a:rPr>
                          <m:t>𝑇</m:t>
                        </m:r>
                      </m:den>
                    </m:f>
                    <m:d>
                      <m:dPr>
                        <m:ctrlPr>
                          <a:rPr lang="es-CL" i="1" smtClean="0">
                            <a:latin typeface="Cambria Math" panose="02040503050406030204" pitchFamily="18" charset="0"/>
                            <a:ea typeface="Cambria Math" panose="02040503050406030204" pitchFamily="18" charset="0"/>
                          </a:rPr>
                        </m:ctrlPr>
                      </m:dPr>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e>
                    </m:d>
                  </m:oMath>
                </a14:m>
                <a:endParaRPr lang="es-CL" b="0" dirty="0">
                  <a:ea typeface="Cambria Math" panose="02040503050406030204" pitchFamily="18" charset="0"/>
                </a:endParaRPr>
              </a:p>
              <a:p>
                <a:pPr lvl="2">
                  <a:buFont typeface="Wingdings" panose="05000000000000000000" pitchFamily="2" charset="2"/>
                  <a:buChar char="§"/>
                </a:pPr>
                <a14:m>
                  <m:oMath xmlns:m="http://schemas.openxmlformats.org/officeDocument/2006/math">
                    <m:r>
                      <a:rPr lang="es-CL" i="1" dirty="0" smtClean="0">
                        <a:solidFill>
                          <a:srgbClr val="0070C0"/>
                        </a:solidFill>
                        <a:latin typeface="Cambria Math" panose="02040503050406030204" pitchFamily="18" charset="0"/>
                        <a:ea typeface="Cambria Math" panose="02040503050406030204" pitchFamily="18" charset="0"/>
                      </a:rPr>
                      <m:t>𝑉𝑒𝑟𝑖𝑓𝑖𝑐𝑎𝑐𝑖</m:t>
                    </m:r>
                    <m:r>
                      <a:rPr lang="es-CL" i="1" dirty="0" smtClean="0">
                        <a:solidFill>
                          <a:srgbClr val="0070C0"/>
                        </a:solidFill>
                        <a:latin typeface="Cambria Math" panose="02040503050406030204" pitchFamily="18" charset="0"/>
                        <a:ea typeface="Cambria Math" panose="02040503050406030204" pitchFamily="18" charset="0"/>
                      </a:rPr>
                      <m:t>ó</m:t>
                    </m:r>
                    <m:r>
                      <a:rPr lang="es-CL" i="1" dirty="0" smtClean="0">
                        <a:solidFill>
                          <a:srgbClr val="0070C0"/>
                        </a:solidFill>
                        <a:latin typeface="Cambria Math" panose="02040503050406030204" pitchFamily="18" charset="0"/>
                        <a:ea typeface="Cambria Math" panose="02040503050406030204" pitchFamily="18" charset="0"/>
                      </a:rPr>
                      <m:t>𝑛</m:t>
                    </m:r>
                    <m:r>
                      <a:rPr lang="es-CL" i="1" dirty="0" smtClean="0">
                        <a:solidFill>
                          <a:srgbClr val="0070C0"/>
                        </a:solidFill>
                        <a:latin typeface="Cambria Math" panose="02040503050406030204" pitchFamily="18" charset="0"/>
                        <a:ea typeface="Cambria Math" panose="02040503050406030204" pitchFamily="18" charset="0"/>
                      </a:rPr>
                      <m:t>; </m:t>
                    </m:r>
                    <m:r>
                      <a:rPr lang="es-CL" i="1" dirty="0" smtClean="0">
                        <a:solidFill>
                          <a:srgbClr val="0070C0"/>
                        </a:solidFill>
                        <a:latin typeface="Cambria Math" panose="02040503050406030204" pitchFamily="18" charset="0"/>
                        <a:ea typeface="Cambria Math" panose="02040503050406030204" pitchFamily="18" charset="0"/>
                      </a:rPr>
                      <m:t>𝑆𝑖</m:t>
                    </m:r>
                    <m:r>
                      <a:rPr lang="es-CL"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𝑇</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𝑒𝑠</m:t>
                    </m:r>
                    <m:r>
                      <a:rPr lang="es-CL" b="0" i="1" dirty="0" smtClean="0">
                        <a:solidFill>
                          <a:srgbClr val="0070C0"/>
                        </a:solidFill>
                        <a:latin typeface="Cambria Math" panose="02040503050406030204" pitchFamily="18" charset="0"/>
                        <a:ea typeface="Cambria Math" panose="02040503050406030204" pitchFamily="18" charset="0"/>
                      </a:rPr>
                      <m:t> 24 </m:t>
                    </m:r>
                    <m:r>
                      <a:rPr lang="es-CL" b="0" i="1" dirty="0" smtClean="0">
                        <a:solidFill>
                          <a:srgbClr val="0070C0"/>
                        </a:solidFill>
                        <a:latin typeface="Cambria Math" panose="02040503050406030204" pitchFamily="18" charset="0"/>
                        <a:ea typeface="Cambria Math" panose="02040503050406030204" pitchFamily="18" charset="0"/>
                      </a:rPr>
                      <m:t>h𝑜𝑟𝑎𝑠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𝑦</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𝐻</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𝑒𝑠</m:t>
                    </m:r>
                    <m:r>
                      <a:rPr lang="es-CL" b="0" i="1" dirty="0" smtClean="0">
                        <a:solidFill>
                          <a:srgbClr val="0070C0"/>
                        </a:solidFill>
                        <a:latin typeface="Cambria Math" panose="02040503050406030204" pitchFamily="18" charset="0"/>
                        <a:ea typeface="Cambria Math" panose="02040503050406030204" pitchFamily="18" charset="0"/>
                      </a:rPr>
                      <m:t> 10 </m:t>
                    </m:r>
                    <m:r>
                      <a:rPr lang="es-CL" b="0" i="1" dirty="0" smtClean="0">
                        <a:solidFill>
                          <a:srgbClr val="0070C0"/>
                        </a:solidFill>
                        <a:latin typeface="Cambria Math" panose="02040503050406030204" pitchFamily="18" charset="0"/>
                        <a:ea typeface="Cambria Math" panose="02040503050406030204" pitchFamily="18" charset="0"/>
                      </a:rPr>
                      <m:t>h𝑜𝑟𝑎𝑠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𝑦</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𝑒𝑙</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𝑟𝑒𝑠𝑡𝑜</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𝑠𝑒</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𝑚𝑎𝑛𝑡𝑖𝑒𝑛𝑒</m:t>
                    </m:r>
                    <m:r>
                      <a:rPr lang="es-CL" b="0" i="1" dirty="0" smtClean="0">
                        <a:solidFill>
                          <a:srgbClr val="0070C0"/>
                        </a:solidFill>
                        <a:latin typeface="Cambria Math" panose="02040503050406030204" pitchFamily="18" charset="0"/>
                        <a:ea typeface="Cambria Math" panose="02040503050406030204" pitchFamily="18" charset="0"/>
                      </a:rPr>
                      <m:t>;</m:t>
                    </m:r>
                    <m:r>
                      <a:rPr lang="es-CL" i="1" dirty="0" smtClean="0">
                        <a:solidFill>
                          <a:srgbClr val="0070C0"/>
                        </a:solidFill>
                        <a:latin typeface="Cambria Math" panose="02040503050406030204" pitchFamily="18" charset="0"/>
                        <a:ea typeface="Cambria Math" panose="02040503050406030204" pitchFamily="18" charset="0"/>
                      </a:rPr>
                      <m:t>𝐿𝑎</m:t>
                    </m:r>
                    <m:r>
                      <a:rPr lang="es-CL" b="0" i="1" dirty="0" smtClean="0">
                        <a:solidFill>
                          <a:srgbClr val="0070C0"/>
                        </a:solidFill>
                        <a:latin typeface="Cambria Math" panose="02040503050406030204" pitchFamily="18" charset="0"/>
                        <a:ea typeface="Cambria Math" panose="02040503050406030204" pitchFamily="18" charset="0"/>
                      </a:rPr>
                      <m:t>𝑟𝑔𝑜</m:t>
                    </m:r>
                    <m:r>
                      <a:rPr lang="es-CL" i="1" dirty="0" smtClean="0">
                        <a:solidFill>
                          <a:srgbClr val="0070C0"/>
                        </a:solidFill>
                        <a:latin typeface="Cambria Math" panose="02040503050406030204" pitchFamily="18" charset="0"/>
                        <a:ea typeface="Cambria Math" panose="02040503050406030204" pitchFamily="18" charset="0"/>
                      </a:rPr>
                      <m:t>=50</m:t>
                    </m:r>
                    <m:r>
                      <a:rPr lang="es-CL" b="0" i="1" dirty="0" smtClean="0">
                        <a:solidFill>
                          <a:srgbClr val="0070C0"/>
                        </a:solidFill>
                        <a:latin typeface="Cambria Math" panose="02040503050406030204" pitchFamily="18" charset="0"/>
                        <a:ea typeface="Cambria Math" panose="02040503050406030204" pitchFamily="18" charset="0"/>
                      </a:rPr>
                      <m:t> </m:t>
                    </m:r>
                    <m:d>
                      <m:dPr>
                        <m:ctrlPr>
                          <a:rPr lang="es-CL" b="0" i="1" dirty="0" smtClean="0">
                            <a:solidFill>
                              <a:srgbClr val="0070C0"/>
                            </a:solidFill>
                            <a:latin typeface="Cambria Math" panose="02040503050406030204" pitchFamily="18" charset="0"/>
                            <a:ea typeface="Cambria Math" panose="02040503050406030204" pitchFamily="18" charset="0"/>
                          </a:rPr>
                        </m:ctrlPr>
                      </m:dPr>
                      <m:e>
                        <m:r>
                          <a:rPr lang="es-CL" i="1" dirty="0">
                            <a:solidFill>
                              <a:srgbClr val="0070C0"/>
                            </a:solidFill>
                            <a:latin typeface="Cambria Math" panose="02040503050406030204" pitchFamily="18" charset="0"/>
                            <a:ea typeface="Cambria Math" panose="02040503050406030204" pitchFamily="18" charset="0"/>
                          </a:rPr>
                          <m:t>𝑚</m:t>
                        </m:r>
                      </m:e>
                    </m:d>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𝐴𝑛𝑐h𝑜</m:t>
                    </m:r>
                    <m:r>
                      <a:rPr lang="es-CL" b="0" i="1" dirty="0" smtClean="0">
                        <a:solidFill>
                          <a:srgbClr val="0070C0"/>
                        </a:solidFill>
                        <a:latin typeface="Cambria Math" panose="02040503050406030204" pitchFamily="18" charset="0"/>
                        <a:ea typeface="Cambria Math" panose="02040503050406030204" pitchFamily="18" charset="0"/>
                      </a:rPr>
                      <m:t>=33,</m:t>
                    </m:r>
                    <m:acc>
                      <m:accPr>
                        <m:chr m:val="̇"/>
                        <m:ctrlPr>
                          <a:rPr lang="es-CL" b="0" i="1" dirty="0" smtClean="0">
                            <a:solidFill>
                              <a:srgbClr val="0070C0"/>
                            </a:solidFill>
                            <a:latin typeface="Cambria Math" panose="02040503050406030204" pitchFamily="18" charset="0"/>
                            <a:ea typeface="Cambria Math" panose="02040503050406030204" pitchFamily="18" charset="0"/>
                          </a:rPr>
                        </m:ctrlPr>
                      </m:accPr>
                      <m:e>
                        <m:r>
                          <a:rPr lang="es-CL" i="1" dirty="0">
                            <a:solidFill>
                              <a:srgbClr val="0070C0"/>
                            </a:solidFill>
                            <a:latin typeface="Cambria Math" panose="02040503050406030204" pitchFamily="18" charset="0"/>
                            <a:ea typeface="Cambria Math" panose="02040503050406030204" pitchFamily="18" charset="0"/>
                          </a:rPr>
                          <m:t>3</m:t>
                        </m:r>
                      </m:e>
                    </m:acc>
                    <m:d>
                      <m:dPr>
                        <m:ctrlPr>
                          <a:rPr lang="es-CL" i="1" dirty="0">
                            <a:solidFill>
                              <a:srgbClr val="0070C0"/>
                            </a:solidFill>
                            <a:latin typeface="Cambria Math" panose="02040503050406030204" pitchFamily="18" charset="0"/>
                            <a:ea typeface="Cambria Math" panose="02040503050406030204" pitchFamily="18" charset="0"/>
                          </a:rPr>
                        </m:ctrlPr>
                      </m:dPr>
                      <m:e>
                        <m:r>
                          <a:rPr lang="es-CL" i="1" dirty="0">
                            <a:solidFill>
                              <a:srgbClr val="0070C0"/>
                            </a:solidFill>
                            <a:latin typeface="Cambria Math" panose="02040503050406030204" pitchFamily="18" charset="0"/>
                            <a:ea typeface="Cambria Math" panose="02040503050406030204" pitchFamily="18" charset="0"/>
                          </a:rPr>
                          <m:t>𝑚</m:t>
                        </m:r>
                      </m:e>
                    </m:d>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𝑦</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𝑃𝑟𝑜𝑓</m:t>
                    </m:r>
                    <m:r>
                      <a:rPr lang="es-CL" b="0" i="1" dirty="0" smtClean="0">
                        <a:solidFill>
                          <a:srgbClr val="0070C0"/>
                        </a:solidFill>
                        <a:latin typeface="Cambria Math" panose="02040503050406030204" pitchFamily="18" charset="0"/>
                        <a:ea typeface="Cambria Math" panose="02040503050406030204" pitchFamily="18" charset="0"/>
                      </a:rPr>
                      <m:t>. =4,1</m:t>
                    </m:r>
                    <m:acc>
                      <m:accPr>
                        <m:chr m:val="̇"/>
                        <m:ctrlPr>
                          <a:rPr lang="es-CL" b="0" i="1" dirty="0" smtClean="0">
                            <a:solidFill>
                              <a:srgbClr val="0070C0"/>
                            </a:solidFill>
                            <a:latin typeface="Cambria Math" panose="02040503050406030204" pitchFamily="18" charset="0"/>
                            <a:ea typeface="Cambria Math" panose="02040503050406030204" pitchFamily="18" charset="0"/>
                          </a:rPr>
                        </m:ctrlPr>
                      </m:accPr>
                      <m:e>
                        <m:r>
                          <a:rPr lang="es-CL" b="0" i="1" dirty="0" smtClean="0">
                            <a:solidFill>
                              <a:srgbClr val="0070C0"/>
                            </a:solidFill>
                            <a:latin typeface="Cambria Math" panose="02040503050406030204" pitchFamily="18" charset="0"/>
                            <a:ea typeface="Cambria Math" panose="02040503050406030204" pitchFamily="18" charset="0"/>
                          </a:rPr>
                          <m:t>6</m:t>
                        </m:r>
                      </m:e>
                    </m:acc>
                    <m:d>
                      <m:dPr>
                        <m:ctrlPr>
                          <a:rPr lang="es-CL" i="1" dirty="0">
                            <a:solidFill>
                              <a:srgbClr val="0070C0"/>
                            </a:solidFill>
                            <a:latin typeface="Cambria Math" panose="02040503050406030204" pitchFamily="18" charset="0"/>
                            <a:ea typeface="Cambria Math" panose="02040503050406030204" pitchFamily="18" charset="0"/>
                          </a:rPr>
                        </m:ctrlPr>
                      </m:dPr>
                      <m:e>
                        <m:r>
                          <a:rPr lang="es-CL" i="1" dirty="0">
                            <a:solidFill>
                              <a:srgbClr val="0070C0"/>
                            </a:solidFill>
                            <a:latin typeface="Cambria Math" panose="02040503050406030204" pitchFamily="18" charset="0"/>
                            <a:ea typeface="Cambria Math" panose="02040503050406030204" pitchFamily="18" charset="0"/>
                          </a:rPr>
                          <m:t>𝑚</m:t>
                        </m:r>
                      </m:e>
                    </m:d>
                    <m:r>
                      <a:rPr lang="es-CL" b="0" i="1" dirty="0" smtClean="0">
                        <a:solidFill>
                          <a:srgbClr val="0070C0"/>
                        </a:solidFill>
                        <a:latin typeface="Cambria Math" panose="02040503050406030204" pitchFamily="18" charset="0"/>
                        <a:ea typeface="Cambria Math" panose="02040503050406030204" pitchFamily="18" charset="0"/>
                      </a:rPr>
                      <m:t>→ </m:t>
                    </m:r>
                    <m:f>
                      <m:fPr>
                        <m:ctrlPr>
                          <a:rPr lang="es-CL" b="0" i="1" dirty="0" smtClean="0">
                            <a:solidFill>
                              <a:srgbClr val="0070C0"/>
                            </a:solidFill>
                            <a:latin typeface="Cambria Math" panose="02040503050406030204" pitchFamily="18" charset="0"/>
                            <a:ea typeface="Cambria Math" panose="02040503050406030204" pitchFamily="18" charset="0"/>
                          </a:rPr>
                        </m:ctrlPr>
                      </m:fPr>
                      <m:num>
                        <m:r>
                          <a:rPr lang="es-CL" i="1">
                            <a:solidFill>
                              <a:srgbClr val="0070C0"/>
                            </a:solidFill>
                            <a:latin typeface="Cambria Math" panose="02040503050406030204" pitchFamily="18" charset="0"/>
                            <a:ea typeface="Cambria Math" panose="02040503050406030204" pitchFamily="18" charset="0"/>
                          </a:rPr>
                          <m:t>6.944,</m:t>
                        </m:r>
                        <m:acc>
                          <m:accPr>
                            <m:chr m:val="̇"/>
                            <m:ctrlPr>
                              <a:rPr lang="es-CL" i="1">
                                <a:solidFill>
                                  <a:srgbClr val="0070C0"/>
                                </a:solidFill>
                                <a:latin typeface="Cambria Math" panose="02040503050406030204" pitchFamily="18" charset="0"/>
                                <a:ea typeface="Cambria Math" panose="02040503050406030204" pitchFamily="18" charset="0"/>
                              </a:rPr>
                            </m:ctrlPr>
                          </m:accPr>
                          <m:e>
                            <m:r>
                              <a:rPr lang="es-CL" i="1">
                                <a:solidFill>
                                  <a:srgbClr val="0070C0"/>
                                </a:solidFill>
                                <a:latin typeface="Cambria Math" panose="02040503050406030204" pitchFamily="18" charset="0"/>
                                <a:ea typeface="Cambria Math" panose="02040503050406030204" pitchFamily="18" charset="0"/>
                              </a:rPr>
                              <m:t>4</m:t>
                            </m:r>
                          </m:e>
                        </m:acc>
                        <m:d>
                          <m:dPr>
                            <m:ctrlPr>
                              <a:rPr lang="es-MX" i="1">
                                <a:solidFill>
                                  <a:srgbClr val="0070C0"/>
                                </a:solidFill>
                                <a:latin typeface="Cambria Math" panose="02040503050406030204" pitchFamily="18" charset="0"/>
                                <a:ea typeface="Cambria Math" panose="02040503050406030204" pitchFamily="18" charset="0"/>
                              </a:rPr>
                            </m:ctrlPr>
                          </m:dPr>
                          <m:e>
                            <m:sSup>
                              <m:sSupPr>
                                <m:ctrlPr>
                                  <a:rPr lang="es-MX"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num>
                      <m:den>
                        <m:r>
                          <a:rPr lang="es-CL" b="0" i="1" dirty="0" smtClean="0">
                            <a:solidFill>
                              <a:srgbClr val="0070C0"/>
                            </a:solidFill>
                            <a:latin typeface="Cambria Math" panose="02040503050406030204" pitchFamily="18" charset="0"/>
                            <a:ea typeface="Cambria Math" panose="02040503050406030204" pitchFamily="18" charset="0"/>
                          </a:rPr>
                          <m:t>24 </m:t>
                        </m:r>
                        <m:d>
                          <m:dPr>
                            <m:ctrlPr>
                              <a:rPr lang="es-CL" b="0" i="1" dirty="0" smtClean="0">
                                <a:solidFill>
                                  <a:srgbClr val="0070C0"/>
                                </a:solidFill>
                                <a:latin typeface="Cambria Math" panose="02040503050406030204" pitchFamily="18" charset="0"/>
                                <a:ea typeface="Cambria Math" panose="02040503050406030204" pitchFamily="18" charset="0"/>
                              </a:rPr>
                            </m:ctrlPr>
                          </m:dPr>
                          <m:e>
                            <m:r>
                              <a:rPr lang="es-CL" b="0" i="1" dirty="0" smtClean="0">
                                <a:solidFill>
                                  <a:srgbClr val="0070C0"/>
                                </a:solidFill>
                                <a:latin typeface="Cambria Math" panose="02040503050406030204" pitchFamily="18" charset="0"/>
                                <a:ea typeface="Cambria Math" panose="02040503050406030204" pitchFamily="18" charset="0"/>
                              </a:rPr>
                              <m:t>h𝑟</m:t>
                            </m:r>
                          </m:e>
                        </m:d>
                      </m:den>
                    </m:f>
                    <m:r>
                      <a:rPr lang="es-CL" b="0" i="1" dirty="0" smtClean="0">
                        <a:solidFill>
                          <a:srgbClr val="0070C0"/>
                        </a:solidFill>
                        <a:latin typeface="Cambria Math" panose="02040503050406030204" pitchFamily="18" charset="0"/>
                        <a:ea typeface="Cambria Math" panose="02040503050406030204" pitchFamily="18" charset="0"/>
                      </a:rPr>
                      <m:t>×10</m:t>
                    </m:r>
                    <m:d>
                      <m:dPr>
                        <m:ctrlPr>
                          <a:rPr lang="es-CL" b="0" i="1" dirty="0" smtClean="0">
                            <a:solidFill>
                              <a:srgbClr val="0070C0"/>
                            </a:solidFill>
                            <a:latin typeface="Cambria Math" panose="02040503050406030204" pitchFamily="18" charset="0"/>
                            <a:ea typeface="Cambria Math" panose="02040503050406030204" pitchFamily="18" charset="0"/>
                          </a:rPr>
                        </m:ctrlPr>
                      </m:dPr>
                      <m:e>
                        <m:r>
                          <a:rPr lang="es-CL" b="0" i="1" dirty="0" smtClean="0">
                            <a:solidFill>
                              <a:srgbClr val="0070C0"/>
                            </a:solidFill>
                            <a:latin typeface="Cambria Math" panose="02040503050406030204" pitchFamily="18" charset="0"/>
                            <a:ea typeface="Cambria Math" panose="02040503050406030204" pitchFamily="18" charset="0"/>
                          </a:rPr>
                          <m:t>h𝑟</m:t>
                        </m:r>
                      </m:e>
                    </m:d>
                    <m:r>
                      <a:rPr lang="es-CL" b="0" i="1" dirty="0" smtClean="0">
                        <a:solidFill>
                          <a:srgbClr val="0070C0"/>
                        </a:solidFill>
                        <a:latin typeface="Cambria Math" panose="02040503050406030204" pitchFamily="18" charset="0"/>
                        <a:ea typeface="Cambria Math" panose="02040503050406030204" pitchFamily="18" charset="0"/>
                      </a:rPr>
                      <m:t>=2.893,52</m:t>
                    </m:r>
                    <m:d>
                      <m:dPr>
                        <m:ctrlPr>
                          <a:rPr lang="es-CL" i="1">
                            <a:solidFill>
                              <a:srgbClr val="0070C0"/>
                            </a:solidFill>
                            <a:latin typeface="Cambria Math" panose="02040503050406030204" pitchFamily="18" charset="0"/>
                            <a:ea typeface="Cambria Math" panose="02040503050406030204" pitchFamily="18" charset="0"/>
                          </a:rPr>
                        </m:ctrlPr>
                      </m:dPr>
                      <m:e>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oMath>
                </a14:m>
                <a:endParaRPr lang="es-CL" b="0" dirty="0">
                  <a:solidFill>
                    <a:srgbClr val="0070C0"/>
                  </a:solidFill>
                  <a:ea typeface="Cambria Math" panose="02040503050406030204" pitchFamily="18" charset="0"/>
                </a:endParaRPr>
              </a:p>
              <a:p>
                <a:pPr lvl="2">
                  <a:buFont typeface="Wingdings" panose="05000000000000000000" pitchFamily="2" charset="2"/>
                  <a:buChar char="§"/>
                </a:pPr>
                <a14:m>
                  <m:oMath xmlns:m="http://schemas.openxmlformats.org/officeDocument/2006/math">
                    <m:r>
                      <a:rPr lang="es-CL" b="0" i="1" smtClean="0">
                        <a:solidFill>
                          <a:srgbClr val="0070C0"/>
                        </a:solidFill>
                        <a:latin typeface="Cambria Math" panose="02040503050406030204" pitchFamily="18" charset="0"/>
                        <a:ea typeface="Cambria Math" panose="02040503050406030204" pitchFamily="18" charset="0"/>
                      </a:rPr>
                      <m:t>𝑉𝑜𝑙𝑢𝑚𝑒𝑛</m:t>
                    </m:r>
                    <m:r>
                      <a:rPr lang="es-CL" b="0" i="1" smtClean="0">
                        <a:solidFill>
                          <a:srgbClr val="0070C0"/>
                        </a:solidFill>
                        <a:latin typeface="Cambria Math" panose="02040503050406030204" pitchFamily="18" charset="0"/>
                        <a:ea typeface="Cambria Math" panose="02040503050406030204" pitchFamily="18" charset="0"/>
                      </a:rPr>
                      <m:t> </m:t>
                    </m:r>
                    <m:r>
                      <a:rPr lang="es-CL" b="0" i="1" smtClean="0">
                        <a:solidFill>
                          <a:srgbClr val="0070C0"/>
                        </a:solidFill>
                        <a:latin typeface="Cambria Math" panose="02040503050406030204" pitchFamily="18" charset="0"/>
                        <a:ea typeface="Cambria Math" panose="02040503050406030204" pitchFamily="18" charset="0"/>
                      </a:rPr>
                      <m:t>𝑑𝑒</m:t>
                    </m:r>
                    <m:r>
                      <a:rPr lang="es-CL" b="0" i="1" smtClean="0">
                        <a:solidFill>
                          <a:srgbClr val="0070C0"/>
                        </a:solidFill>
                        <a:latin typeface="Cambria Math" panose="02040503050406030204" pitchFamily="18" charset="0"/>
                        <a:ea typeface="Cambria Math" panose="02040503050406030204" pitchFamily="18" charset="0"/>
                      </a:rPr>
                      <m:t> </m:t>
                    </m:r>
                    <m:r>
                      <a:rPr lang="es-CL" b="0" i="1" smtClean="0">
                        <a:solidFill>
                          <a:srgbClr val="0070C0"/>
                        </a:solidFill>
                        <a:latin typeface="Cambria Math" panose="02040503050406030204" pitchFamily="18" charset="0"/>
                        <a:ea typeface="Cambria Math" panose="02040503050406030204" pitchFamily="18" charset="0"/>
                      </a:rPr>
                      <m:t>𝑙𝑙𝑒𝑛𝑎𝑑𝑜</m:t>
                    </m:r>
                    <m:f>
                      <m:fPr>
                        <m:ctrlPr>
                          <a:rPr lang="es-CL" i="1" smtClean="0">
                            <a:solidFill>
                              <a:srgbClr val="0070C0"/>
                            </a:solidFill>
                            <a:latin typeface="Cambria Math" panose="02040503050406030204" pitchFamily="18" charset="0"/>
                            <a:ea typeface="Cambria Math" panose="02040503050406030204" pitchFamily="18" charset="0"/>
                          </a:rPr>
                        </m:ctrlPr>
                      </m:fPr>
                      <m:num>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𝐴</m:t>
                            </m:r>
                          </m:e>
                          <m:sup>
                            <m:r>
                              <a:rPr lang="es-CL" i="1">
                                <a:solidFill>
                                  <a:srgbClr val="0070C0"/>
                                </a:solidFill>
                                <a:latin typeface="Cambria Math" panose="02040503050406030204" pitchFamily="18" charset="0"/>
                                <a:ea typeface="Cambria Math" panose="02040503050406030204" pitchFamily="18" charset="0"/>
                              </a:rPr>
                              <m:t>3</m:t>
                            </m:r>
                          </m:sup>
                        </m:sSup>
                        <m:r>
                          <a:rPr lang="es-CL" i="1">
                            <a:solidFill>
                              <a:srgbClr val="0070C0"/>
                            </a:solidFill>
                            <a:latin typeface="Cambria Math" panose="02040503050406030204" pitchFamily="18" charset="0"/>
                            <a:ea typeface="Cambria Math" panose="02040503050406030204" pitchFamily="18" charset="0"/>
                          </a:rPr>
                          <m:t>×</m:t>
                        </m:r>
                        <m:r>
                          <a:rPr lang="es-CL" i="1" dirty="0">
                            <a:solidFill>
                              <a:srgbClr val="0070C0"/>
                            </a:solidFill>
                            <a:latin typeface="Cambria Math" panose="02040503050406030204" pitchFamily="18" charset="0"/>
                            <a:ea typeface="Cambria Math" panose="02040503050406030204" pitchFamily="18" charset="0"/>
                          </a:rPr>
                          <m:t>𝐻</m:t>
                        </m:r>
                      </m:num>
                      <m:den>
                        <m:r>
                          <a:rPr lang="es-CL" i="1">
                            <a:solidFill>
                              <a:srgbClr val="0070C0"/>
                            </a:solidFill>
                            <a:latin typeface="Cambria Math" panose="02040503050406030204" pitchFamily="18" charset="0"/>
                            <a:ea typeface="Cambria Math" panose="02040503050406030204" pitchFamily="18" charset="0"/>
                          </a:rPr>
                          <m:t>18</m:t>
                        </m:r>
                        <m:r>
                          <a:rPr lang="es-CL" i="1">
                            <a:solidFill>
                              <a:srgbClr val="0070C0"/>
                            </a:solidFill>
                            <a:latin typeface="Cambria Math" panose="02040503050406030204" pitchFamily="18" charset="0"/>
                            <a:ea typeface="Cambria Math" panose="02040503050406030204" pitchFamily="18" charset="0"/>
                          </a:rPr>
                          <m:t>𝑇</m:t>
                        </m:r>
                      </m:den>
                    </m:f>
                    <m:d>
                      <m:dPr>
                        <m:ctrlPr>
                          <a:rPr lang="es-CL" i="1">
                            <a:solidFill>
                              <a:srgbClr val="0070C0"/>
                            </a:solidFill>
                            <a:latin typeface="Cambria Math" panose="02040503050406030204" pitchFamily="18" charset="0"/>
                            <a:ea typeface="Cambria Math" panose="02040503050406030204" pitchFamily="18" charset="0"/>
                          </a:rPr>
                        </m:ctrlPr>
                      </m:dPr>
                      <m:e>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r>
                      <a:rPr lang="es-CL" b="0" i="1" smtClean="0">
                        <a:solidFill>
                          <a:srgbClr val="0070C0"/>
                        </a:solidFill>
                        <a:latin typeface="Cambria Math" panose="02040503050406030204" pitchFamily="18" charset="0"/>
                        <a:ea typeface="Cambria Math" panose="02040503050406030204" pitchFamily="18" charset="0"/>
                      </a:rPr>
                      <m:t>=</m:t>
                    </m:r>
                    <m:f>
                      <m:fPr>
                        <m:ctrlPr>
                          <a:rPr lang="es-CL" i="1">
                            <a:solidFill>
                              <a:srgbClr val="0070C0"/>
                            </a:solidFill>
                            <a:latin typeface="Cambria Math" panose="02040503050406030204" pitchFamily="18" charset="0"/>
                            <a:ea typeface="Cambria Math" panose="02040503050406030204" pitchFamily="18" charset="0"/>
                          </a:rPr>
                        </m:ctrlPr>
                      </m:fPr>
                      <m:num>
                        <m:sSup>
                          <m:sSupPr>
                            <m:ctrlPr>
                              <a:rPr lang="es-CL" i="1">
                                <a:solidFill>
                                  <a:srgbClr val="0070C0"/>
                                </a:solidFill>
                                <a:latin typeface="Cambria Math" panose="02040503050406030204" pitchFamily="18" charset="0"/>
                                <a:ea typeface="Cambria Math" panose="02040503050406030204" pitchFamily="18" charset="0"/>
                              </a:rPr>
                            </m:ctrlPr>
                          </m:sSupPr>
                          <m:e>
                            <m:r>
                              <a:rPr lang="es-CL" b="0" i="1" smtClean="0">
                                <a:solidFill>
                                  <a:srgbClr val="0070C0"/>
                                </a:solidFill>
                                <a:latin typeface="Cambria Math" panose="02040503050406030204" pitchFamily="18" charset="0"/>
                                <a:ea typeface="Cambria Math" panose="02040503050406030204" pitchFamily="18" charset="0"/>
                              </a:rPr>
                              <m:t>50</m:t>
                            </m:r>
                          </m:e>
                          <m:sup>
                            <m:r>
                              <a:rPr lang="es-CL" i="1">
                                <a:solidFill>
                                  <a:srgbClr val="0070C0"/>
                                </a:solidFill>
                                <a:latin typeface="Cambria Math" panose="02040503050406030204" pitchFamily="18" charset="0"/>
                                <a:ea typeface="Cambria Math" panose="02040503050406030204" pitchFamily="18" charset="0"/>
                              </a:rPr>
                              <m:t>3</m:t>
                            </m:r>
                          </m:sup>
                        </m:sSup>
                        <m:r>
                          <a:rPr lang="es-CL" i="1">
                            <a:solidFill>
                              <a:srgbClr val="0070C0"/>
                            </a:solidFill>
                            <a:latin typeface="Cambria Math" panose="02040503050406030204" pitchFamily="18" charset="0"/>
                            <a:ea typeface="Cambria Math" panose="02040503050406030204" pitchFamily="18" charset="0"/>
                          </a:rPr>
                          <m:t>×</m:t>
                        </m:r>
                        <m:r>
                          <a:rPr lang="es-CL" b="0" i="1" dirty="0" smtClean="0">
                            <a:solidFill>
                              <a:srgbClr val="0070C0"/>
                            </a:solidFill>
                            <a:latin typeface="Cambria Math" panose="02040503050406030204" pitchFamily="18" charset="0"/>
                            <a:ea typeface="Cambria Math" panose="02040503050406030204" pitchFamily="18" charset="0"/>
                          </a:rPr>
                          <m:t>10</m:t>
                        </m:r>
                      </m:num>
                      <m:den>
                        <m:r>
                          <a:rPr lang="es-CL" i="1">
                            <a:solidFill>
                              <a:srgbClr val="0070C0"/>
                            </a:solidFill>
                            <a:latin typeface="Cambria Math" panose="02040503050406030204" pitchFamily="18" charset="0"/>
                            <a:ea typeface="Cambria Math" panose="02040503050406030204" pitchFamily="18" charset="0"/>
                          </a:rPr>
                          <m:t>18</m:t>
                        </m:r>
                        <m:r>
                          <a:rPr lang="es-CL" i="1" smtClean="0">
                            <a:solidFill>
                              <a:srgbClr val="0070C0"/>
                            </a:solidFill>
                            <a:latin typeface="Cambria Math" panose="02040503050406030204" pitchFamily="18" charset="0"/>
                            <a:ea typeface="Cambria Math" panose="02040503050406030204" pitchFamily="18" charset="0"/>
                          </a:rPr>
                          <m:t>×</m:t>
                        </m:r>
                        <m:r>
                          <a:rPr lang="es-CL" b="0" i="1" smtClean="0">
                            <a:solidFill>
                              <a:srgbClr val="0070C0"/>
                            </a:solidFill>
                            <a:latin typeface="Cambria Math" panose="02040503050406030204" pitchFamily="18" charset="0"/>
                            <a:ea typeface="Cambria Math" panose="02040503050406030204" pitchFamily="18" charset="0"/>
                          </a:rPr>
                          <m:t>24</m:t>
                        </m:r>
                      </m:den>
                    </m:f>
                    <m:d>
                      <m:dPr>
                        <m:ctrlPr>
                          <a:rPr lang="es-CL" i="1">
                            <a:solidFill>
                              <a:srgbClr val="0070C0"/>
                            </a:solidFill>
                            <a:latin typeface="Cambria Math" panose="02040503050406030204" pitchFamily="18" charset="0"/>
                            <a:ea typeface="Cambria Math" panose="02040503050406030204" pitchFamily="18" charset="0"/>
                          </a:rPr>
                        </m:ctrlPr>
                      </m:dPr>
                      <m:e>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r>
                      <a:rPr lang="es-CL" i="1" dirty="0">
                        <a:solidFill>
                          <a:srgbClr val="0070C0"/>
                        </a:solidFill>
                        <a:latin typeface="Cambria Math" panose="02040503050406030204" pitchFamily="18" charset="0"/>
                        <a:ea typeface="Cambria Math" panose="02040503050406030204" pitchFamily="18" charset="0"/>
                      </a:rPr>
                      <m:t>=2.893,52</m:t>
                    </m:r>
                    <m:d>
                      <m:dPr>
                        <m:ctrlPr>
                          <a:rPr lang="es-CL" i="1">
                            <a:solidFill>
                              <a:srgbClr val="0070C0"/>
                            </a:solidFill>
                            <a:latin typeface="Cambria Math" panose="02040503050406030204" pitchFamily="18" charset="0"/>
                            <a:ea typeface="Cambria Math" panose="02040503050406030204" pitchFamily="18" charset="0"/>
                          </a:rPr>
                        </m:ctrlPr>
                      </m:dPr>
                      <m:e>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oMath>
                </a14:m>
                <a:endParaRPr lang="es-MX" dirty="0">
                  <a:solidFill>
                    <a:srgbClr val="0070C0"/>
                  </a:solidFill>
                </a:endParaRPr>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9" y="2470692"/>
                <a:ext cx="10515600" cy="4351338"/>
              </a:xfrm>
              <a:blipFill>
                <a:blip r:embed="rId3"/>
                <a:stretch>
                  <a:fillRect l="-870" t="-2801"/>
                </a:stretch>
              </a:blipFill>
            </p:spPr>
            <p:txBody>
              <a:bodyPr/>
              <a:lstStyle/>
              <a:p>
                <a:r>
                  <a:rPr lang="es-CL">
                    <a:noFill/>
                  </a:rPr>
                  <a:t> </a:t>
                </a:r>
              </a:p>
            </p:txBody>
          </p:sp>
        </mc:Fallback>
      </mc:AlternateContent>
    </p:spTree>
    <p:extLst>
      <p:ext uri="{BB962C8B-B14F-4D97-AF65-F5344CB8AC3E}">
        <p14:creationId xmlns:p14="http://schemas.microsoft.com/office/powerpoint/2010/main" val="3632399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Desarrollo 2</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fontScale="92500" lnSpcReduction="20000"/>
              </a:bodyPr>
              <a:lstStyle/>
              <a:p>
                <a:r>
                  <a:rPr lang="es-MX" dirty="0"/>
                  <a:t>Sea </a:t>
                </a:r>
              </a:p>
              <a:p>
                <a:pPr lvl="1"/>
                <a14:m>
                  <m:oMath xmlns:m="http://schemas.openxmlformats.org/officeDocument/2006/math">
                    <m:r>
                      <a:rPr lang="es-CL" b="0" i="1" smtClean="0">
                        <a:latin typeface="Cambria Math" panose="02040503050406030204" pitchFamily="18" charset="0"/>
                      </a:rPr>
                      <m:t>𝑉𝑜𝑙𝑢𝑚𝑒𝑛</m:t>
                    </m:r>
                    <m:r>
                      <a:rPr lang="es-CL" b="0" i="1" smtClean="0">
                        <a:latin typeface="Cambria Math" panose="02040503050406030204" pitchFamily="18" charset="0"/>
                      </a:rPr>
                      <m:t> =</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m:t>
                        </m:r>
                      </m:num>
                      <m:den>
                        <m:r>
                          <a:rPr lang="es-CL" b="0" i="1" smtClean="0">
                            <a:latin typeface="Cambria Math" panose="02040503050406030204" pitchFamily="18" charset="0"/>
                            <a:ea typeface="Cambria Math" panose="02040503050406030204" pitchFamily="18" charset="0"/>
                          </a:rPr>
                          <m:t>18</m:t>
                        </m:r>
                      </m:den>
                    </m:f>
                    <m:sSup>
                      <m:sSupPr>
                        <m:ctrlPr>
                          <a:rPr lang="es-CL" b="0" i="1" smtClean="0">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𝐴</m:t>
                        </m:r>
                      </m:e>
                      <m:sup>
                        <m:r>
                          <a:rPr lang="es-CL" b="0" i="1" smtClean="0">
                            <a:latin typeface="Cambria Math" panose="02040503050406030204" pitchFamily="18" charset="0"/>
                            <a:ea typeface="Cambria Math" panose="02040503050406030204" pitchFamily="18" charset="0"/>
                          </a:rPr>
                          <m:t>3</m:t>
                        </m:r>
                      </m:sup>
                    </m:sSup>
                    <m:d>
                      <m:dPr>
                        <m:ctrlPr>
                          <a:rPr lang="es-CL" b="0" i="1" smtClean="0">
                            <a:latin typeface="Cambria Math" panose="02040503050406030204" pitchFamily="18" charset="0"/>
                            <a:ea typeface="Cambria Math" panose="02040503050406030204" pitchFamily="18" charset="0"/>
                          </a:rPr>
                        </m:ctrlPr>
                      </m:dPr>
                      <m:e>
                        <m:sSup>
                          <m:sSupPr>
                            <m:ctrlPr>
                              <a:rPr lang="es-CL" b="0" i="1" smtClean="0">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e>
                    </m:d>
                  </m:oMath>
                </a14:m>
                <a:endParaRPr lang="es-CL" b="0" dirty="0">
                  <a:ea typeface="Cambria Math" panose="02040503050406030204" pitchFamily="18" charset="0"/>
                </a:endParaRPr>
              </a:p>
              <a:p>
                <a:pPr lvl="1"/>
                <a14:m>
                  <m:oMath xmlns:m="http://schemas.openxmlformats.org/officeDocument/2006/math">
                    <m:r>
                      <a:rPr lang="es-CL" b="0" i="1" dirty="0" smtClean="0">
                        <a:latin typeface="Cambria Math" panose="02040503050406030204" pitchFamily="18" charset="0"/>
                      </a:rPr>
                      <m:t>𝑆𝑒</m:t>
                    </m:r>
                    <m:r>
                      <a:rPr lang="es-CL" b="0" i="1" dirty="0" smtClean="0">
                        <a:latin typeface="Cambria Math" panose="02040503050406030204" pitchFamily="18" charset="0"/>
                      </a:rPr>
                      <m:t> </m:t>
                    </m:r>
                    <m:r>
                      <a:rPr lang="es-CL" b="0" i="1" dirty="0" smtClean="0">
                        <a:latin typeface="Cambria Math" panose="02040503050406030204" pitchFamily="18" charset="0"/>
                      </a:rPr>
                      <m:t>𝑙𝑙𝑒𝑛𝑎</m:t>
                    </m:r>
                    <m:r>
                      <a:rPr lang="es-CL" b="0" i="1" dirty="0" smtClean="0">
                        <a:latin typeface="Cambria Math" panose="02040503050406030204" pitchFamily="18" charset="0"/>
                      </a:rPr>
                      <m:t> </m:t>
                    </m:r>
                    <m:r>
                      <a:rPr lang="es-CL" b="0" i="1" dirty="0" smtClean="0">
                        <a:latin typeface="Cambria Math" panose="02040503050406030204" pitchFamily="18" charset="0"/>
                      </a:rPr>
                      <m:t>𝑒𝑛</m:t>
                    </m:r>
                    <m:r>
                      <a:rPr lang="es-CL" b="0" i="1" dirty="0" smtClean="0">
                        <a:latin typeface="Cambria Math" panose="02040503050406030204" pitchFamily="18" charset="0"/>
                      </a:rPr>
                      <m:t> </m:t>
                    </m:r>
                    <m:r>
                      <a:rPr lang="es-CL" b="0" i="1" dirty="0" smtClean="0">
                        <a:latin typeface="Cambria Math" panose="02040503050406030204" pitchFamily="18" charset="0"/>
                      </a:rPr>
                      <m:t>𝑇</m:t>
                    </m:r>
                    <m:r>
                      <a:rPr lang="es-CL" b="0" i="1" dirty="0" smtClean="0">
                        <a:latin typeface="Cambria Math" panose="02040503050406030204" pitchFamily="18" charset="0"/>
                      </a:rPr>
                      <m:t> </m:t>
                    </m:r>
                    <m:d>
                      <m:dPr>
                        <m:ctrlPr>
                          <a:rPr lang="es-CL" b="0" i="1" dirty="0" smtClean="0">
                            <a:latin typeface="Cambria Math" panose="02040503050406030204" pitchFamily="18" charset="0"/>
                          </a:rPr>
                        </m:ctrlPr>
                      </m:dPr>
                      <m:e>
                        <m:r>
                          <a:rPr lang="es-CL" b="0" i="1" dirty="0" smtClean="0">
                            <a:latin typeface="Cambria Math" panose="02040503050406030204" pitchFamily="18" charset="0"/>
                          </a:rPr>
                          <m:t>h𝑟𝑠</m:t>
                        </m:r>
                      </m:e>
                    </m:d>
                  </m:oMath>
                </a14:m>
                <a:endParaRPr lang="es-CL" b="0" dirty="0">
                  <a:ea typeface="Cambria Math" panose="02040503050406030204" pitchFamily="18" charset="0"/>
                </a:endParaRPr>
              </a:p>
              <a:p>
                <a:pPr lvl="1"/>
                <a14:m>
                  <m:oMath xmlns:m="http://schemas.openxmlformats.org/officeDocument/2006/math">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𝐹𝑙𝑢𝑗𝑜</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𝑎𝑔𝑢𝑎</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𝑝𝑎𝑟𝑎</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𝑙𝑙𝑒𝑛𝑎𝑟𝑠𝑒</m:t>
                    </m:r>
                    <m:r>
                      <a:rPr lang="es-CL" b="0" i="1"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𝐴</m:t>
                            </m:r>
                          </m:e>
                          <m:sup>
                            <m:r>
                              <a:rPr lang="es-CL" i="1">
                                <a:latin typeface="Cambria Math" panose="02040503050406030204" pitchFamily="18" charset="0"/>
                                <a:ea typeface="Cambria Math" panose="02040503050406030204" pitchFamily="18" charset="0"/>
                              </a:rPr>
                              <m:t>3</m:t>
                            </m:r>
                          </m:sup>
                        </m:sSup>
                      </m:num>
                      <m:den>
                        <m:r>
                          <a:rPr lang="es-CL" i="1">
                            <a:latin typeface="Cambria Math" panose="02040503050406030204" pitchFamily="18" charset="0"/>
                            <a:ea typeface="Cambria Math" panose="02040503050406030204" pitchFamily="18" charset="0"/>
                          </a:rPr>
                          <m:t>18</m:t>
                        </m:r>
                        <m:r>
                          <a:rPr lang="es-CL" b="0" i="1" smtClean="0">
                            <a:latin typeface="Cambria Math" panose="02040503050406030204" pitchFamily="18" charset="0"/>
                            <a:ea typeface="Cambria Math" panose="02040503050406030204" pitchFamily="18" charset="0"/>
                          </a:rPr>
                          <m:t>𝑇</m:t>
                        </m:r>
                      </m:den>
                    </m:f>
                    <m:d>
                      <m:dPr>
                        <m:ctrlPr>
                          <a:rPr lang="es-CL" i="1">
                            <a:latin typeface="Cambria Math" panose="02040503050406030204" pitchFamily="18" charset="0"/>
                            <a:ea typeface="Cambria Math" panose="02040503050406030204" pitchFamily="18" charset="0"/>
                          </a:rPr>
                        </m:ctrlPr>
                      </m:dPr>
                      <m:e>
                        <m:f>
                          <m:fPr>
                            <m:ctrlPr>
                              <a:rPr lang="es-CL" i="1" smtClean="0">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num>
                          <m:den>
                            <m:r>
                              <a:rPr lang="es-CL" b="0" i="1" smtClean="0">
                                <a:latin typeface="Cambria Math" panose="02040503050406030204" pitchFamily="18" charset="0"/>
                                <a:ea typeface="Cambria Math" panose="02040503050406030204" pitchFamily="18" charset="0"/>
                              </a:rPr>
                              <m:t>h𝑟</m:t>
                            </m:r>
                          </m:den>
                        </m:f>
                      </m:e>
                    </m:d>
                  </m:oMath>
                </a14:m>
                <a:endParaRPr lang="es-MX" dirty="0"/>
              </a:p>
              <a:p>
                <a:r>
                  <a:rPr lang="es-MX" dirty="0"/>
                  <a:t>Calcular: 					</a:t>
                </a:r>
              </a:p>
              <a:p>
                <a:pPr marL="914400" lvl="1" indent="-457200">
                  <a:buFont typeface="+mj-lt"/>
                  <a:buAutoNum type="alphaLcPeriod" startAt="3"/>
                </a:pPr>
                <a:r>
                  <a:rPr lang="es-MX" dirty="0"/>
                  <a:t>El porcentaje de llenado de la piscina después de 3,5 horas, respecto del volumen total.</a:t>
                </a:r>
              </a:p>
              <a:p>
                <a:pPr lvl="2">
                  <a:buFont typeface="Wingdings" panose="05000000000000000000" pitchFamily="2" charset="2"/>
                  <a:buChar char="§"/>
                </a:pPr>
                <a14:m>
                  <m:oMath xmlns:m="http://schemas.openxmlformats.org/officeDocument/2006/math">
                    <m:r>
                      <a:rPr lang="es-CL" i="1" dirty="0" smtClean="0">
                        <a:latin typeface="Cambria Math" panose="02040503050406030204" pitchFamily="18" charset="0"/>
                      </a:rPr>
                      <m:t>𝑆𝑖</m:t>
                    </m:r>
                    <m:r>
                      <a:rPr lang="es-CL" i="1" dirty="0" smtClean="0">
                        <a:latin typeface="Cambria Math" panose="02040503050406030204" pitchFamily="18" charset="0"/>
                      </a:rPr>
                      <m:t> </m:t>
                    </m:r>
                    <m:r>
                      <a:rPr lang="es-CL" i="1" dirty="0" smtClean="0">
                        <a:latin typeface="Cambria Math" panose="02040503050406030204" pitchFamily="18" charset="0"/>
                      </a:rPr>
                      <m:t>𝑇</m:t>
                    </m:r>
                    <m:d>
                      <m:dPr>
                        <m:ctrlPr>
                          <a:rPr lang="es-CL" i="1" dirty="0" smtClean="0">
                            <a:latin typeface="Cambria Math" panose="02040503050406030204" pitchFamily="18" charset="0"/>
                          </a:rPr>
                        </m:ctrlPr>
                      </m:dPr>
                      <m:e>
                        <m:r>
                          <a:rPr lang="es-CL" b="0" i="1" dirty="0" smtClean="0">
                            <a:latin typeface="Cambria Math" panose="02040503050406030204" pitchFamily="18" charset="0"/>
                          </a:rPr>
                          <m:t>h𝑟</m:t>
                        </m:r>
                      </m:e>
                    </m:d>
                    <m:r>
                      <a:rPr lang="es-CL" b="0" i="1" dirty="0" smtClean="0">
                        <a:latin typeface="Cambria Math" panose="02040503050406030204" pitchFamily="18" charset="0"/>
                      </a:rPr>
                      <m:t> </m:t>
                    </m:r>
                    <m:r>
                      <a:rPr lang="es-CL" b="0" i="1" dirty="0" smtClean="0">
                        <a:latin typeface="Cambria Math" panose="02040503050406030204" pitchFamily="18" charset="0"/>
                      </a:rPr>
                      <m:t>𝑒𝑞𝑢𝑖𝑣𝑎𝑙𝑒</m:t>
                    </m:r>
                    <m:r>
                      <a:rPr lang="es-CL" b="0" i="1" dirty="0" smtClean="0">
                        <a:latin typeface="Cambria Math" panose="02040503050406030204" pitchFamily="18" charset="0"/>
                      </a:rPr>
                      <m:t> </m:t>
                    </m:r>
                    <m:r>
                      <a:rPr lang="es-CL" b="0" i="1" dirty="0" smtClean="0">
                        <a:latin typeface="Cambria Math" panose="02040503050406030204" pitchFamily="18" charset="0"/>
                      </a:rPr>
                      <m:t>𝑎𝑙</m:t>
                    </m:r>
                    <m:r>
                      <a:rPr lang="es-CL" b="0" i="1" dirty="0" smtClean="0">
                        <a:latin typeface="Cambria Math" panose="02040503050406030204" pitchFamily="18" charset="0"/>
                      </a:rPr>
                      <m:t> 100% </m:t>
                    </m:r>
                    <m:r>
                      <a:rPr lang="es-CL" b="0" i="1" dirty="0" smtClean="0">
                        <a:latin typeface="Cambria Math" panose="02040503050406030204" pitchFamily="18" charset="0"/>
                      </a:rPr>
                      <m:t>𝑑𝑒𝑙</m:t>
                    </m:r>
                    <m:r>
                      <a:rPr lang="es-CL" b="0" i="1" dirty="0" smtClean="0">
                        <a:latin typeface="Cambria Math" panose="02040503050406030204" pitchFamily="18" charset="0"/>
                      </a:rPr>
                      <m:t> </m:t>
                    </m:r>
                    <m:r>
                      <a:rPr lang="es-CL" b="0" i="1" dirty="0" smtClean="0">
                        <a:latin typeface="Cambria Math" panose="02040503050406030204" pitchFamily="18" charset="0"/>
                      </a:rPr>
                      <m:t>𝑙𝑙𝑒𝑛𝑎𝑑𝑜</m:t>
                    </m:r>
                    <m:r>
                      <a:rPr lang="es-CL" b="0" i="1" dirty="0" smtClean="0">
                        <a:latin typeface="Cambria Math" panose="02040503050406030204" pitchFamily="18" charset="0"/>
                      </a:rPr>
                      <m:t>;3,5 </m:t>
                    </m:r>
                    <m:d>
                      <m:dPr>
                        <m:ctrlPr>
                          <a:rPr lang="es-CL" b="0" i="1" dirty="0" smtClean="0">
                            <a:latin typeface="Cambria Math" panose="02040503050406030204" pitchFamily="18" charset="0"/>
                          </a:rPr>
                        </m:ctrlPr>
                      </m:dPr>
                      <m:e>
                        <m:r>
                          <a:rPr lang="es-CL" i="1" dirty="0">
                            <a:latin typeface="Cambria Math" panose="02040503050406030204" pitchFamily="18" charset="0"/>
                          </a:rPr>
                          <m:t>h𝑟</m:t>
                        </m:r>
                      </m:e>
                    </m:d>
                    <m:r>
                      <a:rPr lang="es-CL" b="0" i="1" dirty="0" smtClean="0">
                        <a:latin typeface="Cambria Math" panose="02040503050406030204" pitchFamily="18" charset="0"/>
                      </a:rPr>
                      <m:t> </m:t>
                    </m:r>
                    <m:r>
                      <a:rPr lang="es-CL" b="0" i="1" dirty="0" smtClean="0">
                        <a:latin typeface="Cambria Math" panose="02040503050406030204" pitchFamily="18" charset="0"/>
                      </a:rPr>
                      <m:t>𝑒𝑞𝑢𝑖𝑣𝑎𝑙𝑑𝑟</m:t>
                    </m:r>
                    <m:r>
                      <a:rPr lang="es-CL" b="0" i="1" dirty="0" smtClean="0">
                        <a:latin typeface="Cambria Math" panose="02040503050406030204" pitchFamily="18" charset="0"/>
                      </a:rPr>
                      <m:t>á</m:t>
                    </m:r>
                    <m:r>
                      <a:rPr lang="es-CL" b="0" i="1" dirty="0" smtClean="0">
                        <a:latin typeface="Cambria Math" panose="02040503050406030204" pitchFamily="18" charset="0"/>
                      </a:rPr>
                      <m:t>𝑛</m:t>
                    </m:r>
                    <m:r>
                      <a:rPr lang="es-CL" b="0" i="1" dirty="0" smtClean="0">
                        <a:latin typeface="Cambria Math" panose="02040503050406030204" pitchFamily="18" charset="0"/>
                      </a:rPr>
                      <m:t> </m:t>
                    </m:r>
                    <m:r>
                      <a:rPr lang="es-CL" b="0" i="1" dirty="0" smtClean="0">
                        <a:latin typeface="Cambria Math" panose="02040503050406030204" pitchFamily="18" charset="0"/>
                      </a:rPr>
                      <m:t>𝑎𝑙</m:t>
                    </m:r>
                    <m:r>
                      <a:rPr lang="es-CL" b="0" i="1" dirty="0" smtClean="0">
                        <a:latin typeface="Cambria Math" panose="02040503050406030204" pitchFamily="18" charset="0"/>
                      </a:rPr>
                      <m:t> </m:t>
                    </m:r>
                    <m:f>
                      <m:fPr>
                        <m:ctrlPr>
                          <a:rPr lang="es-CL" b="0" i="1" dirty="0" smtClean="0">
                            <a:latin typeface="Cambria Math" panose="02040503050406030204" pitchFamily="18" charset="0"/>
                          </a:rPr>
                        </m:ctrlPr>
                      </m:fPr>
                      <m:num>
                        <m:r>
                          <a:rPr lang="es-CL" i="1" dirty="0">
                            <a:latin typeface="Cambria Math" panose="02040503050406030204" pitchFamily="18" charset="0"/>
                          </a:rPr>
                          <m:t>3,5</m:t>
                        </m:r>
                        <m:r>
                          <a:rPr lang="es-CL" i="1" dirty="0">
                            <a:latin typeface="Cambria Math" panose="02040503050406030204" pitchFamily="18" charset="0"/>
                            <a:ea typeface="Cambria Math" panose="02040503050406030204" pitchFamily="18" charset="0"/>
                          </a:rPr>
                          <m:t>×100</m:t>
                        </m:r>
                        <m:r>
                          <a:rPr lang="es-CL" b="0" i="1" dirty="0" smtClean="0">
                            <a:latin typeface="Cambria Math" panose="02040503050406030204" pitchFamily="18" charset="0"/>
                            <a:ea typeface="Cambria Math" panose="02040503050406030204" pitchFamily="18" charset="0"/>
                          </a:rPr>
                          <m:t>%</m:t>
                        </m:r>
                      </m:num>
                      <m:den>
                        <m:r>
                          <a:rPr lang="es-CL" b="0" i="1" dirty="0" smtClean="0">
                            <a:latin typeface="Cambria Math" panose="02040503050406030204" pitchFamily="18" charset="0"/>
                          </a:rPr>
                          <m:t>𝑇</m:t>
                        </m:r>
                      </m:den>
                    </m:f>
                    <m:r>
                      <a:rPr lang="es-CL" b="0" i="1" dirty="0" smtClean="0">
                        <a:latin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m:t>
                    </m:r>
                    <m:f>
                      <m:fPr>
                        <m:ctrlPr>
                          <a:rPr lang="es-CL" b="0" i="1" dirty="0" smtClean="0">
                            <a:latin typeface="Cambria Math" panose="02040503050406030204" pitchFamily="18" charset="0"/>
                            <a:ea typeface="Cambria Math" panose="02040503050406030204" pitchFamily="18" charset="0"/>
                          </a:rPr>
                        </m:ctrlPr>
                      </m:fPr>
                      <m:num>
                        <m:r>
                          <a:rPr lang="es-CL" i="1" dirty="0">
                            <a:latin typeface="Cambria Math" panose="02040503050406030204" pitchFamily="18" charset="0"/>
                            <a:ea typeface="Cambria Math" panose="02040503050406030204" pitchFamily="18" charset="0"/>
                          </a:rPr>
                          <m:t>350</m:t>
                        </m:r>
                      </m:num>
                      <m:den>
                        <m:r>
                          <a:rPr lang="es-CL" i="1" dirty="0">
                            <a:latin typeface="Cambria Math" panose="02040503050406030204" pitchFamily="18" charset="0"/>
                            <a:ea typeface="Cambria Math" panose="02040503050406030204" pitchFamily="18" charset="0"/>
                          </a:rPr>
                          <m:t>𝑇</m:t>
                        </m:r>
                      </m:den>
                    </m:f>
                    <m:r>
                      <a:rPr lang="es-CL" b="0" i="1" dirty="0" smtClean="0">
                        <a:latin typeface="Cambria Math" panose="02040503050406030204" pitchFamily="18" charset="0"/>
                        <a:ea typeface="Cambria Math" panose="02040503050406030204" pitchFamily="18" charset="0"/>
                      </a:rPr>
                      <m:t>%</m:t>
                    </m:r>
                  </m:oMath>
                </a14:m>
                <a:endParaRPr lang="es-CL" dirty="0">
                  <a:latin typeface="Cambria Math" panose="02040503050406030204" pitchFamily="18" charset="0"/>
                </a:endParaRPr>
              </a:p>
              <a:p>
                <a:pPr lvl="2">
                  <a:buFont typeface="Wingdings" panose="05000000000000000000" pitchFamily="2" charset="2"/>
                  <a:buChar char="§"/>
                </a:pPr>
                <a14:m>
                  <m:oMath xmlns:m="http://schemas.openxmlformats.org/officeDocument/2006/math">
                    <m:r>
                      <a:rPr lang="es-CL" i="1" dirty="0" smtClean="0">
                        <a:solidFill>
                          <a:srgbClr val="0070C0"/>
                        </a:solidFill>
                        <a:latin typeface="Cambria Math" panose="02040503050406030204" pitchFamily="18" charset="0"/>
                        <a:ea typeface="Cambria Math" panose="02040503050406030204" pitchFamily="18" charset="0"/>
                      </a:rPr>
                      <m:t>𝑉𝑒𝑟𝑖𝑓𝑖𝑐𝑎𝑐𝑖</m:t>
                    </m:r>
                    <m:r>
                      <a:rPr lang="es-CL" i="1" dirty="0" smtClean="0">
                        <a:solidFill>
                          <a:srgbClr val="0070C0"/>
                        </a:solidFill>
                        <a:latin typeface="Cambria Math" panose="02040503050406030204" pitchFamily="18" charset="0"/>
                        <a:ea typeface="Cambria Math" panose="02040503050406030204" pitchFamily="18" charset="0"/>
                      </a:rPr>
                      <m:t>ó</m:t>
                    </m:r>
                    <m:r>
                      <a:rPr lang="es-CL" i="1" dirty="0" smtClean="0">
                        <a:solidFill>
                          <a:srgbClr val="0070C0"/>
                        </a:solidFill>
                        <a:latin typeface="Cambria Math" panose="02040503050406030204" pitchFamily="18" charset="0"/>
                        <a:ea typeface="Cambria Math" panose="02040503050406030204" pitchFamily="18" charset="0"/>
                      </a:rPr>
                      <m:t>𝑛</m:t>
                    </m:r>
                    <m:r>
                      <a:rPr lang="es-CL" i="1" dirty="0" smtClean="0">
                        <a:solidFill>
                          <a:srgbClr val="0070C0"/>
                        </a:solidFill>
                        <a:latin typeface="Cambria Math" panose="02040503050406030204" pitchFamily="18" charset="0"/>
                        <a:ea typeface="Cambria Math" panose="02040503050406030204" pitchFamily="18" charset="0"/>
                      </a:rPr>
                      <m:t>; </m:t>
                    </m:r>
                    <m:r>
                      <a:rPr lang="es-CL" i="1" dirty="0" smtClean="0">
                        <a:solidFill>
                          <a:srgbClr val="0070C0"/>
                        </a:solidFill>
                        <a:latin typeface="Cambria Math" panose="02040503050406030204" pitchFamily="18" charset="0"/>
                        <a:ea typeface="Cambria Math" panose="02040503050406030204" pitchFamily="18" charset="0"/>
                      </a:rPr>
                      <m:t>𝑆𝑖</m:t>
                    </m:r>
                    <m:r>
                      <a:rPr lang="es-CL"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𝑇</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𝑒𝑠</m:t>
                    </m:r>
                    <m:r>
                      <a:rPr lang="es-CL" b="0" i="1" dirty="0" smtClean="0">
                        <a:solidFill>
                          <a:srgbClr val="0070C0"/>
                        </a:solidFill>
                        <a:latin typeface="Cambria Math" panose="02040503050406030204" pitchFamily="18" charset="0"/>
                        <a:ea typeface="Cambria Math" panose="02040503050406030204" pitchFamily="18" charset="0"/>
                      </a:rPr>
                      <m:t> 24 </m:t>
                    </m:r>
                    <m:r>
                      <a:rPr lang="es-CL" b="0" i="1" dirty="0" smtClean="0">
                        <a:solidFill>
                          <a:srgbClr val="0070C0"/>
                        </a:solidFill>
                        <a:latin typeface="Cambria Math" panose="02040503050406030204" pitchFamily="18" charset="0"/>
                        <a:ea typeface="Cambria Math" panose="02040503050406030204" pitchFamily="18" charset="0"/>
                      </a:rPr>
                      <m:t>h𝑜𝑟𝑎𝑠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𝑒𝑛𝑡𝑜𝑛𝑐𝑒𝑠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𝑙𝑎</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𝑝𝑖𝑠𝑐𝑖𝑛𝑎</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𝑠𝑒</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h𝑎𝑏𝑟</m:t>
                    </m:r>
                    <m:r>
                      <a:rPr lang="es-CL" b="0" i="1" dirty="0" smtClean="0">
                        <a:solidFill>
                          <a:srgbClr val="0070C0"/>
                        </a:solidFill>
                        <a:latin typeface="Cambria Math" panose="02040503050406030204" pitchFamily="18" charset="0"/>
                        <a:ea typeface="Cambria Math" panose="02040503050406030204" pitchFamily="18" charset="0"/>
                      </a:rPr>
                      <m:t>á </m:t>
                    </m:r>
                    <m:r>
                      <a:rPr lang="es-CL" b="0" i="1" dirty="0" smtClean="0">
                        <a:solidFill>
                          <a:srgbClr val="0070C0"/>
                        </a:solidFill>
                        <a:latin typeface="Cambria Math" panose="02040503050406030204" pitchFamily="18" charset="0"/>
                        <a:ea typeface="Cambria Math" panose="02040503050406030204" pitchFamily="18" charset="0"/>
                      </a:rPr>
                      <m:t>𝑙𝑙𝑒𝑛𝑎𝑑𝑜</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𝑢𝑛</m:t>
                    </m:r>
                    <m:r>
                      <a:rPr lang="es-CL" b="0" i="1" dirty="0" smtClean="0">
                        <a:solidFill>
                          <a:srgbClr val="0070C0"/>
                        </a:solidFill>
                        <a:latin typeface="Cambria Math" panose="02040503050406030204" pitchFamily="18" charset="0"/>
                        <a:ea typeface="Cambria Math" panose="02040503050406030204" pitchFamily="18" charset="0"/>
                      </a:rPr>
                      <m:t> 14,58</m:t>
                    </m:r>
                    <m:acc>
                      <m:accPr>
                        <m:chr m:val="̇"/>
                        <m:ctrlPr>
                          <a:rPr lang="es-CL" b="0" i="1" dirty="0" smtClean="0">
                            <a:solidFill>
                              <a:srgbClr val="0070C0"/>
                            </a:solidFill>
                            <a:latin typeface="Cambria Math" panose="02040503050406030204" pitchFamily="18" charset="0"/>
                            <a:ea typeface="Cambria Math" panose="02040503050406030204" pitchFamily="18" charset="0"/>
                          </a:rPr>
                        </m:ctrlPr>
                      </m:accPr>
                      <m:e>
                        <m:r>
                          <a:rPr lang="es-CL" b="0" i="1" dirty="0" smtClean="0">
                            <a:solidFill>
                              <a:srgbClr val="0070C0"/>
                            </a:solidFill>
                            <a:latin typeface="Cambria Math" panose="02040503050406030204" pitchFamily="18" charset="0"/>
                            <a:ea typeface="Cambria Math" panose="02040503050406030204" pitchFamily="18" charset="0"/>
                          </a:rPr>
                          <m:t>3</m:t>
                        </m:r>
                      </m:e>
                    </m:acc>
                    <m:r>
                      <a:rPr lang="es-CL" b="0" i="1" dirty="0" smtClean="0">
                        <a:solidFill>
                          <a:srgbClr val="0070C0"/>
                        </a:solidFill>
                        <a:latin typeface="Cambria Math" panose="02040503050406030204" pitchFamily="18" charset="0"/>
                        <a:ea typeface="Cambria Math" panose="02040503050406030204" pitchFamily="18" charset="0"/>
                      </a:rPr>
                      <m:t>%</m:t>
                    </m:r>
                  </m:oMath>
                </a14:m>
                <a:endParaRPr lang="es-CL" b="0" i="1" dirty="0">
                  <a:solidFill>
                    <a:srgbClr val="0070C0"/>
                  </a:solidFill>
                  <a:latin typeface="Cambria Math" panose="02040503050406030204" pitchFamily="18" charset="0"/>
                  <a:ea typeface="Cambria Math" panose="02040503050406030204" pitchFamily="18" charset="0"/>
                </a:endParaRPr>
              </a:p>
              <a:p>
                <a:pPr lvl="2">
                  <a:buFont typeface="Wingdings" panose="05000000000000000000" pitchFamily="2" charset="2"/>
                  <a:buChar char="§"/>
                </a:pPr>
                <a14:m>
                  <m:oMath xmlns:m="http://schemas.openxmlformats.org/officeDocument/2006/math">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𝐶𝑜𝑛</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𝑢𝑛</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𝑓𝑙𝑢𝑗𝑜</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𝑑𝑒</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𝑎𝑔𝑢𝑎</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𝑑𝑒</m:t>
                    </m:r>
                    <m:f>
                      <m:fPr>
                        <m:ctrlPr>
                          <a:rPr lang="es-CL" i="1" smtClean="0">
                            <a:solidFill>
                              <a:srgbClr val="0070C0"/>
                            </a:solidFill>
                            <a:latin typeface="Cambria Math" panose="02040503050406030204" pitchFamily="18" charset="0"/>
                            <a:ea typeface="Cambria Math" panose="02040503050406030204" pitchFamily="18" charset="0"/>
                          </a:rPr>
                        </m:ctrlPr>
                      </m:fPr>
                      <m:num>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𝐴</m:t>
                            </m:r>
                          </m:e>
                          <m:sup>
                            <m:r>
                              <a:rPr lang="es-CL" i="1">
                                <a:solidFill>
                                  <a:srgbClr val="0070C0"/>
                                </a:solidFill>
                                <a:latin typeface="Cambria Math" panose="02040503050406030204" pitchFamily="18" charset="0"/>
                                <a:ea typeface="Cambria Math" panose="02040503050406030204" pitchFamily="18" charset="0"/>
                              </a:rPr>
                              <m:t>3</m:t>
                            </m:r>
                          </m:sup>
                        </m:sSup>
                      </m:num>
                      <m:den>
                        <m:r>
                          <a:rPr lang="es-CL" i="1">
                            <a:solidFill>
                              <a:srgbClr val="0070C0"/>
                            </a:solidFill>
                            <a:latin typeface="Cambria Math" panose="02040503050406030204" pitchFamily="18" charset="0"/>
                            <a:ea typeface="Cambria Math" panose="02040503050406030204" pitchFamily="18" charset="0"/>
                          </a:rPr>
                          <m:t>18</m:t>
                        </m:r>
                        <m:r>
                          <a:rPr lang="es-CL" i="1">
                            <a:solidFill>
                              <a:srgbClr val="0070C0"/>
                            </a:solidFill>
                            <a:latin typeface="Cambria Math" panose="02040503050406030204" pitchFamily="18" charset="0"/>
                            <a:ea typeface="Cambria Math" panose="02040503050406030204" pitchFamily="18" charset="0"/>
                          </a:rPr>
                          <m:t>𝑇</m:t>
                        </m:r>
                      </m:den>
                    </m:f>
                    <m:d>
                      <m:dPr>
                        <m:ctrlPr>
                          <a:rPr lang="es-CL" i="1">
                            <a:solidFill>
                              <a:srgbClr val="0070C0"/>
                            </a:solidFill>
                            <a:latin typeface="Cambria Math" panose="02040503050406030204" pitchFamily="18" charset="0"/>
                            <a:ea typeface="Cambria Math" panose="02040503050406030204" pitchFamily="18" charset="0"/>
                          </a:rPr>
                        </m:ctrlPr>
                      </m:dPr>
                      <m:e>
                        <m:f>
                          <m:fPr>
                            <m:ctrlPr>
                              <a:rPr lang="es-CL" i="1">
                                <a:solidFill>
                                  <a:srgbClr val="0070C0"/>
                                </a:solidFill>
                                <a:latin typeface="Cambria Math" panose="02040503050406030204" pitchFamily="18" charset="0"/>
                                <a:ea typeface="Cambria Math" panose="02040503050406030204" pitchFamily="18" charset="0"/>
                              </a:rPr>
                            </m:ctrlPr>
                          </m:fPr>
                          <m:num>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num>
                          <m:den>
                            <m:r>
                              <a:rPr lang="es-CL" i="1">
                                <a:solidFill>
                                  <a:srgbClr val="0070C0"/>
                                </a:solidFill>
                                <a:latin typeface="Cambria Math" panose="02040503050406030204" pitchFamily="18" charset="0"/>
                                <a:ea typeface="Cambria Math" panose="02040503050406030204" pitchFamily="18" charset="0"/>
                              </a:rPr>
                              <m:t>h𝑟</m:t>
                            </m:r>
                          </m:den>
                        </m:f>
                      </m:e>
                    </m:d>
                    <m:r>
                      <a:rPr lang="es-CL" b="0" i="1" smtClean="0">
                        <a:solidFill>
                          <a:srgbClr val="0070C0"/>
                        </a:solidFill>
                        <a:latin typeface="Cambria Math" panose="02040503050406030204" pitchFamily="18" charset="0"/>
                        <a:ea typeface="Cambria Math" panose="02040503050406030204" pitchFamily="18" charset="0"/>
                      </a:rPr>
                      <m:t>𝑒𝑛</m:t>
                    </m:r>
                    <m:r>
                      <a:rPr lang="es-CL" b="0" i="1" smtClean="0">
                        <a:solidFill>
                          <a:srgbClr val="0070C0"/>
                        </a:solidFill>
                        <a:latin typeface="Cambria Math" panose="02040503050406030204" pitchFamily="18" charset="0"/>
                        <a:ea typeface="Cambria Math" panose="02040503050406030204" pitchFamily="18" charset="0"/>
                      </a:rPr>
                      <m:t> 3,5</m:t>
                    </m:r>
                    <m:d>
                      <m:dPr>
                        <m:ctrlPr>
                          <a:rPr lang="es-CL" i="1" dirty="0">
                            <a:solidFill>
                              <a:srgbClr val="0070C0"/>
                            </a:solidFill>
                            <a:latin typeface="Cambria Math" panose="02040503050406030204" pitchFamily="18" charset="0"/>
                            <a:ea typeface="Cambria Math" panose="02040503050406030204" pitchFamily="18" charset="0"/>
                          </a:rPr>
                        </m:ctrlPr>
                      </m:dPr>
                      <m:e>
                        <m:r>
                          <a:rPr lang="es-CL" b="0" i="1" dirty="0" smtClean="0">
                            <a:solidFill>
                              <a:srgbClr val="0070C0"/>
                            </a:solidFill>
                            <a:latin typeface="Cambria Math" panose="02040503050406030204" pitchFamily="18" charset="0"/>
                            <a:ea typeface="Cambria Math" panose="02040503050406030204" pitchFamily="18" charset="0"/>
                          </a:rPr>
                          <m:t>h𝑟</m:t>
                        </m:r>
                      </m:e>
                    </m:d>
                    <m:r>
                      <a:rPr lang="es-CL" b="0" i="1" dirty="0" smtClean="0">
                        <a:solidFill>
                          <a:srgbClr val="0070C0"/>
                        </a:solidFill>
                        <a:latin typeface="Cambria Math" panose="02040503050406030204" pitchFamily="18" charset="0"/>
                        <a:ea typeface="Cambria Math" panose="02040503050406030204" pitchFamily="18" charset="0"/>
                      </a:rPr>
                      <m:t>→ </m:t>
                    </m:r>
                    <m:f>
                      <m:fPr>
                        <m:ctrlPr>
                          <a:rPr lang="es-CL" b="0" i="1" dirty="0" smtClean="0">
                            <a:solidFill>
                              <a:srgbClr val="0070C0"/>
                            </a:solidFill>
                            <a:latin typeface="Cambria Math" panose="02040503050406030204" pitchFamily="18" charset="0"/>
                            <a:ea typeface="Cambria Math" panose="02040503050406030204" pitchFamily="18" charset="0"/>
                          </a:rPr>
                        </m:ctrlPr>
                      </m:fPr>
                      <m:num>
                        <m:r>
                          <a:rPr lang="es-CL" i="1">
                            <a:solidFill>
                              <a:srgbClr val="0070C0"/>
                            </a:solidFill>
                            <a:latin typeface="Cambria Math" panose="02040503050406030204" pitchFamily="18" charset="0"/>
                            <a:ea typeface="Cambria Math" panose="02040503050406030204" pitchFamily="18" charset="0"/>
                          </a:rPr>
                          <m:t>6.944,</m:t>
                        </m:r>
                        <m:acc>
                          <m:accPr>
                            <m:chr m:val="̇"/>
                            <m:ctrlPr>
                              <a:rPr lang="es-CL" i="1">
                                <a:solidFill>
                                  <a:srgbClr val="0070C0"/>
                                </a:solidFill>
                                <a:latin typeface="Cambria Math" panose="02040503050406030204" pitchFamily="18" charset="0"/>
                                <a:ea typeface="Cambria Math" panose="02040503050406030204" pitchFamily="18" charset="0"/>
                              </a:rPr>
                            </m:ctrlPr>
                          </m:accPr>
                          <m:e>
                            <m:r>
                              <a:rPr lang="es-CL" i="1">
                                <a:solidFill>
                                  <a:srgbClr val="0070C0"/>
                                </a:solidFill>
                                <a:latin typeface="Cambria Math" panose="02040503050406030204" pitchFamily="18" charset="0"/>
                                <a:ea typeface="Cambria Math" panose="02040503050406030204" pitchFamily="18" charset="0"/>
                              </a:rPr>
                              <m:t>4</m:t>
                            </m:r>
                          </m:e>
                        </m:acc>
                        <m:d>
                          <m:dPr>
                            <m:ctrlPr>
                              <a:rPr lang="es-MX" i="1">
                                <a:solidFill>
                                  <a:srgbClr val="0070C0"/>
                                </a:solidFill>
                                <a:latin typeface="Cambria Math" panose="02040503050406030204" pitchFamily="18" charset="0"/>
                                <a:ea typeface="Cambria Math" panose="02040503050406030204" pitchFamily="18" charset="0"/>
                              </a:rPr>
                            </m:ctrlPr>
                          </m:dPr>
                          <m:e>
                            <m:sSup>
                              <m:sSupPr>
                                <m:ctrlPr>
                                  <a:rPr lang="es-MX"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num>
                      <m:den>
                        <m:r>
                          <a:rPr lang="es-CL" b="0" i="1" dirty="0" smtClean="0">
                            <a:solidFill>
                              <a:srgbClr val="0070C0"/>
                            </a:solidFill>
                            <a:latin typeface="Cambria Math" panose="02040503050406030204" pitchFamily="18" charset="0"/>
                            <a:ea typeface="Cambria Math" panose="02040503050406030204" pitchFamily="18" charset="0"/>
                          </a:rPr>
                          <m:t>24 </m:t>
                        </m:r>
                        <m:d>
                          <m:dPr>
                            <m:ctrlPr>
                              <a:rPr lang="es-CL" b="0" i="1" dirty="0" smtClean="0">
                                <a:solidFill>
                                  <a:srgbClr val="0070C0"/>
                                </a:solidFill>
                                <a:latin typeface="Cambria Math" panose="02040503050406030204" pitchFamily="18" charset="0"/>
                                <a:ea typeface="Cambria Math" panose="02040503050406030204" pitchFamily="18" charset="0"/>
                              </a:rPr>
                            </m:ctrlPr>
                          </m:dPr>
                          <m:e>
                            <m:r>
                              <a:rPr lang="es-CL" b="0" i="1" dirty="0" smtClean="0">
                                <a:solidFill>
                                  <a:srgbClr val="0070C0"/>
                                </a:solidFill>
                                <a:latin typeface="Cambria Math" panose="02040503050406030204" pitchFamily="18" charset="0"/>
                                <a:ea typeface="Cambria Math" panose="02040503050406030204" pitchFamily="18" charset="0"/>
                              </a:rPr>
                              <m:t>h𝑟</m:t>
                            </m:r>
                          </m:e>
                        </m:d>
                      </m:den>
                    </m:f>
                    <m:r>
                      <a:rPr lang="es-CL" b="0" i="1" dirty="0" smtClean="0">
                        <a:solidFill>
                          <a:srgbClr val="0070C0"/>
                        </a:solidFill>
                        <a:latin typeface="Cambria Math" panose="02040503050406030204" pitchFamily="18" charset="0"/>
                        <a:ea typeface="Cambria Math" panose="02040503050406030204" pitchFamily="18" charset="0"/>
                      </a:rPr>
                      <m:t>×3,5</m:t>
                    </m:r>
                    <m:d>
                      <m:dPr>
                        <m:ctrlPr>
                          <a:rPr lang="es-CL" b="0" i="1" dirty="0" smtClean="0">
                            <a:solidFill>
                              <a:srgbClr val="0070C0"/>
                            </a:solidFill>
                            <a:latin typeface="Cambria Math" panose="02040503050406030204" pitchFamily="18" charset="0"/>
                            <a:ea typeface="Cambria Math" panose="02040503050406030204" pitchFamily="18" charset="0"/>
                          </a:rPr>
                        </m:ctrlPr>
                      </m:dPr>
                      <m:e>
                        <m:r>
                          <a:rPr lang="es-CL" b="0" i="1" dirty="0" smtClean="0">
                            <a:solidFill>
                              <a:srgbClr val="0070C0"/>
                            </a:solidFill>
                            <a:latin typeface="Cambria Math" panose="02040503050406030204" pitchFamily="18" charset="0"/>
                            <a:ea typeface="Cambria Math" panose="02040503050406030204" pitchFamily="18" charset="0"/>
                          </a:rPr>
                          <m:t>h𝑟</m:t>
                        </m:r>
                      </m:e>
                    </m:d>
                    <m:r>
                      <a:rPr lang="es-CL" b="0" i="1" dirty="0" smtClean="0">
                        <a:solidFill>
                          <a:srgbClr val="0070C0"/>
                        </a:solidFill>
                        <a:latin typeface="Cambria Math" panose="02040503050406030204" pitchFamily="18" charset="0"/>
                        <a:ea typeface="Cambria Math" panose="02040503050406030204" pitchFamily="18" charset="0"/>
                      </a:rPr>
                      <m:t>=1.012,73</m:t>
                    </m:r>
                    <m:d>
                      <m:dPr>
                        <m:ctrlPr>
                          <a:rPr lang="es-CL" i="1">
                            <a:solidFill>
                              <a:srgbClr val="0070C0"/>
                            </a:solidFill>
                            <a:latin typeface="Cambria Math" panose="02040503050406030204" pitchFamily="18" charset="0"/>
                            <a:ea typeface="Cambria Math" panose="02040503050406030204" pitchFamily="18" charset="0"/>
                          </a:rPr>
                        </m:ctrlPr>
                      </m:dPr>
                      <m:e>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oMath>
                </a14:m>
                <a:endParaRPr lang="es-CL" b="0" dirty="0">
                  <a:solidFill>
                    <a:srgbClr val="0070C0"/>
                  </a:solidFill>
                  <a:ea typeface="Cambria Math" panose="02040503050406030204" pitchFamily="18" charset="0"/>
                </a:endParaRPr>
              </a:p>
              <a:p>
                <a:pPr lvl="2">
                  <a:buFont typeface="Wingdings" panose="05000000000000000000" pitchFamily="2" charset="2"/>
                  <a:buChar char="§"/>
                </a:pPr>
                <a:r>
                  <a:rPr lang="es-CL" b="0" dirty="0">
                    <a:solidFill>
                      <a:srgbClr val="0070C0"/>
                    </a:solidFill>
                    <a:ea typeface="Cambria Math" panose="02040503050406030204" pitchFamily="18" charset="0"/>
                  </a:rPr>
                  <a:t>Y </a:t>
                </a:r>
                <a14:m>
                  <m:oMath xmlns:m="http://schemas.openxmlformats.org/officeDocument/2006/math">
                    <m:f>
                      <m:fPr>
                        <m:ctrlPr>
                          <a:rPr lang="es-CL" b="0" i="1" dirty="0" smtClean="0">
                            <a:solidFill>
                              <a:srgbClr val="0070C0"/>
                            </a:solidFill>
                            <a:latin typeface="Cambria Math" panose="02040503050406030204" pitchFamily="18" charset="0"/>
                            <a:ea typeface="Cambria Math" panose="02040503050406030204" pitchFamily="18" charset="0"/>
                          </a:rPr>
                        </m:ctrlPr>
                      </m:fPr>
                      <m:num>
                        <m:r>
                          <a:rPr lang="es-CL" b="0" i="1" dirty="0" smtClean="0">
                            <a:solidFill>
                              <a:srgbClr val="0070C0"/>
                            </a:solidFill>
                            <a:latin typeface="Cambria Math" panose="02040503050406030204" pitchFamily="18" charset="0"/>
                            <a:ea typeface="Cambria Math" panose="02040503050406030204" pitchFamily="18" charset="0"/>
                          </a:rPr>
                          <m:t> </m:t>
                        </m:r>
                        <m:r>
                          <a:rPr lang="es-CL" i="1" dirty="0">
                            <a:solidFill>
                              <a:srgbClr val="0070C0"/>
                            </a:solidFill>
                            <a:latin typeface="Cambria Math" panose="02040503050406030204" pitchFamily="18" charset="0"/>
                            <a:ea typeface="Cambria Math" panose="02040503050406030204" pitchFamily="18" charset="0"/>
                          </a:rPr>
                          <m:t>1.012,73</m:t>
                        </m:r>
                        <m:d>
                          <m:dPr>
                            <m:ctrlPr>
                              <a:rPr lang="es-CL" i="1" dirty="0">
                                <a:solidFill>
                                  <a:srgbClr val="0070C0"/>
                                </a:solidFill>
                                <a:latin typeface="Cambria Math" panose="02040503050406030204" pitchFamily="18" charset="0"/>
                                <a:ea typeface="Cambria Math" panose="02040503050406030204" pitchFamily="18" charset="0"/>
                              </a:rPr>
                            </m:ctrlPr>
                          </m:dPr>
                          <m:e>
                            <m:sSup>
                              <m:sSupPr>
                                <m:ctrlPr>
                                  <a:rPr lang="es-CL" i="1" dirty="0">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num>
                      <m:den>
                        <m:r>
                          <a:rPr lang="es-CL" i="1">
                            <a:solidFill>
                              <a:srgbClr val="0070C0"/>
                            </a:solidFill>
                            <a:latin typeface="Cambria Math" panose="02040503050406030204" pitchFamily="18" charset="0"/>
                            <a:ea typeface="Cambria Math" panose="02040503050406030204" pitchFamily="18" charset="0"/>
                          </a:rPr>
                          <m:t>6.944,</m:t>
                        </m:r>
                        <m:acc>
                          <m:accPr>
                            <m:chr m:val="̇"/>
                            <m:ctrlPr>
                              <a:rPr lang="es-CL" i="1">
                                <a:solidFill>
                                  <a:srgbClr val="0070C0"/>
                                </a:solidFill>
                                <a:latin typeface="Cambria Math" panose="02040503050406030204" pitchFamily="18" charset="0"/>
                                <a:ea typeface="Cambria Math" panose="02040503050406030204" pitchFamily="18" charset="0"/>
                              </a:rPr>
                            </m:ctrlPr>
                          </m:accPr>
                          <m:e>
                            <m:r>
                              <a:rPr lang="es-CL" i="1">
                                <a:solidFill>
                                  <a:srgbClr val="0070C0"/>
                                </a:solidFill>
                                <a:latin typeface="Cambria Math" panose="02040503050406030204" pitchFamily="18" charset="0"/>
                                <a:ea typeface="Cambria Math" panose="02040503050406030204" pitchFamily="18" charset="0"/>
                              </a:rPr>
                              <m:t>4</m:t>
                            </m:r>
                          </m:e>
                        </m:acc>
                        <m:d>
                          <m:dPr>
                            <m:ctrlPr>
                              <a:rPr lang="es-MX" i="1" dirty="0">
                                <a:solidFill>
                                  <a:srgbClr val="0070C0"/>
                                </a:solidFill>
                                <a:latin typeface="Cambria Math" panose="02040503050406030204" pitchFamily="18" charset="0"/>
                                <a:ea typeface="Cambria Math" panose="02040503050406030204" pitchFamily="18" charset="0"/>
                              </a:rPr>
                            </m:ctrlPr>
                          </m:dPr>
                          <m:e>
                            <m:sSup>
                              <m:sSupPr>
                                <m:ctrlPr>
                                  <a:rPr lang="es-MX" i="1" dirty="0">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den>
                    </m:f>
                    <m:r>
                      <a:rPr lang="es-CL" i="1" dirty="0" smtClean="0">
                        <a:solidFill>
                          <a:srgbClr val="0070C0"/>
                        </a:solidFill>
                        <a:latin typeface="Cambria Math" panose="02040503050406030204" pitchFamily="18" charset="0"/>
                        <a:ea typeface="Cambria Math" panose="02040503050406030204" pitchFamily="18" charset="0"/>
                      </a:rPr>
                      <m:t>×</m:t>
                    </m:r>
                    <m:r>
                      <a:rPr lang="es-CL" b="0" i="1" dirty="0" smtClean="0">
                        <a:solidFill>
                          <a:srgbClr val="0070C0"/>
                        </a:solidFill>
                        <a:latin typeface="Cambria Math" panose="02040503050406030204" pitchFamily="18" charset="0"/>
                        <a:ea typeface="Cambria Math" panose="02040503050406030204" pitchFamily="18" charset="0"/>
                      </a:rPr>
                      <m:t>100=</m:t>
                    </m:r>
                    <m:r>
                      <a:rPr lang="es-CL" i="1" dirty="0">
                        <a:solidFill>
                          <a:srgbClr val="0070C0"/>
                        </a:solidFill>
                        <a:latin typeface="Cambria Math" panose="02040503050406030204" pitchFamily="18" charset="0"/>
                        <a:ea typeface="Cambria Math" panose="02040503050406030204" pitchFamily="18" charset="0"/>
                      </a:rPr>
                      <m:t>14,58</m:t>
                    </m:r>
                    <m:acc>
                      <m:accPr>
                        <m:chr m:val="̇"/>
                        <m:ctrlPr>
                          <a:rPr lang="es-CL" i="1" dirty="0">
                            <a:solidFill>
                              <a:srgbClr val="0070C0"/>
                            </a:solidFill>
                            <a:latin typeface="Cambria Math" panose="02040503050406030204" pitchFamily="18" charset="0"/>
                            <a:ea typeface="Cambria Math" panose="02040503050406030204" pitchFamily="18" charset="0"/>
                          </a:rPr>
                        </m:ctrlPr>
                      </m:accPr>
                      <m:e>
                        <m:r>
                          <a:rPr lang="es-CL" i="1" dirty="0">
                            <a:solidFill>
                              <a:srgbClr val="0070C0"/>
                            </a:solidFill>
                            <a:latin typeface="Cambria Math" panose="02040503050406030204" pitchFamily="18" charset="0"/>
                            <a:ea typeface="Cambria Math" panose="02040503050406030204" pitchFamily="18" charset="0"/>
                          </a:rPr>
                          <m:t>3</m:t>
                        </m:r>
                      </m:e>
                    </m:acc>
                    <m:r>
                      <a:rPr lang="es-CL" i="1" dirty="0">
                        <a:solidFill>
                          <a:srgbClr val="0070C0"/>
                        </a:solidFill>
                        <a:latin typeface="Cambria Math" panose="02040503050406030204" pitchFamily="18" charset="0"/>
                        <a:ea typeface="Cambria Math" panose="02040503050406030204" pitchFamily="18" charset="0"/>
                      </a:rPr>
                      <m:t>%</m:t>
                    </m:r>
                  </m:oMath>
                </a14:m>
                <a:endParaRPr lang="es-CL" i="1" dirty="0">
                  <a:solidFill>
                    <a:srgbClr val="0070C0"/>
                  </a:solidFill>
                  <a:latin typeface="Cambria Math" panose="02040503050406030204" pitchFamily="18" charset="0"/>
                  <a:ea typeface="Cambria Math" panose="02040503050406030204" pitchFamily="18" charset="0"/>
                </a:endParaRPr>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9" y="2470692"/>
                <a:ext cx="10515600" cy="4351338"/>
              </a:xfrm>
              <a:blipFill>
                <a:blip r:embed="rId3"/>
                <a:stretch>
                  <a:fillRect l="-870" t="-3501"/>
                </a:stretch>
              </a:blipFill>
            </p:spPr>
            <p:txBody>
              <a:bodyPr/>
              <a:lstStyle/>
              <a:p>
                <a:r>
                  <a:rPr lang="es-CL">
                    <a:noFill/>
                  </a:rPr>
                  <a:t> </a:t>
                </a:r>
              </a:p>
            </p:txBody>
          </p:sp>
        </mc:Fallback>
      </mc:AlternateContent>
    </p:spTree>
    <p:extLst>
      <p:ext uri="{BB962C8B-B14F-4D97-AF65-F5344CB8AC3E}">
        <p14:creationId xmlns:p14="http://schemas.microsoft.com/office/powerpoint/2010/main" val="3785294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Desarrollo 2</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fontScale="77500" lnSpcReduction="20000"/>
              </a:bodyPr>
              <a:lstStyle/>
              <a:p>
                <a:r>
                  <a:rPr lang="es-MX" dirty="0"/>
                  <a:t>Sea </a:t>
                </a:r>
              </a:p>
              <a:p>
                <a:pPr lvl="1"/>
                <a14:m>
                  <m:oMath xmlns:m="http://schemas.openxmlformats.org/officeDocument/2006/math">
                    <m:r>
                      <a:rPr lang="es-CL" b="0" i="1" smtClean="0">
                        <a:latin typeface="Cambria Math" panose="02040503050406030204" pitchFamily="18" charset="0"/>
                      </a:rPr>
                      <m:t>𝑉𝑜𝑙𝑢𝑚𝑒𝑛</m:t>
                    </m:r>
                    <m:r>
                      <a:rPr lang="es-CL" b="0" i="1" smtClean="0">
                        <a:latin typeface="Cambria Math" panose="02040503050406030204" pitchFamily="18" charset="0"/>
                      </a:rPr>
                      <m:t> =</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m:t>
                        </m:r>
                      </m:num>
                      <m:den>
                        <m:r>
                          <a:rPr lang="es-CL" b="0" i="1" smtClean="0">
                            <a:latin typeface="Cambria Math" panose="02040503050406030204" pitchFamily="18" charset="0"/>
                            <a:ea typeface="Cambria Math" panose="02040503050406030204" pitchFamily="18" charset="0"/>
                          </a:rPr>
                          <m:t>18</m:t>
                        </m:r>
                      </m:den>
                    </m:f>
                    <m:sSup>
                      <m:sSupPr>
                        <m:ctrlPr>
                          <a:rPr lang="es-CL" b="0" i="1" smtClean="0">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𝐴</m:t>
                        </m:r>
                      </m:e>
                      <m:sup>
                        <m:r>
                          <a:rPr lang="es-CL" b="0" i="1" smtClean="0">
                            <a:latin typeface="Cambria Math" panose="02040503050406030204" pitchFamily="18" charset="0"/>
                            <a:ea typeface="Cambria Math" panose="02040503050406030204" pitchFamily="18" charset="0"/>
                          </a:rPr>
                          <m:t>3</m:t>
                        </m:r>
                      </m:sup>
                    </m:sSup>
                    <m:d>
                      <m:dPr>
                        <m:ctrlPr>
                          <a:rPr lang="es-CL" b="0" i="1" smtClean="0">
                            <a:latin typeface="Cambria Math" panose="02040503050406030204" pitchFamily="18" charset="0"/>
                            <a:ea typeface="Cambria Math" panose="02040503050406030204" pitchFamily="18" charset="0"/>
                          </a:rPr>
                        </m:ctrlPr>
                      </m:dPr>
                      <m:e>
                        <m:sSup>
                          <m:sSupPr>
                            <m:ctrlPr>
                              <a:rPr lang="es-CL" b="0" i="1" smtClean="0">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b="0" i="1" smtClean="0">
                                <a:latin typeface="Cambria Math" panose="02040503050406030204" pitchFamily="18" charset="0"/>
                                <a:ea typeface="Cambria Math" panose="02040503050406030204" pitchFamily="18" charset="0"/>
                              </a:rPr>
                              <m:t>3</m:t>
                            </m:r>
                          </m:sup>
                        </m:sSup>
                      </m:e>
                    </m:d>
                  </m:oMath>
                </a14:m>
                <a:endParaRPr lang="es-CL" b="0" dirty="0">
                  <a:ea typeface="Cambria Math" panose="02040503050406030204" pitchFamily="18" charset="0"/>
                </a:endParaRPr>
              </a:p>
              <a:p>
                <a:pPr lvl="1"/>
                <a14:m>
                  <m:oMath xmlns:m="http://schemas.openxmlformats.org/officeDocument/2006/math">
                    <m:r>
                      <a:rPr lang="es-CL" b="0" i="1" dirty="0" smtClean="0">
                        <a:latin typeface="Cambria Math" panose="02040503050406030204" pitchFamily="18" charset="0"/>
                      </a:rPr>
                      <m:t>𝑆𝑒</m:t>
                    </m:r>
                    <m:r>
                      <a:rPr lang="es-CL" b="0" i="1" dirty="0" smtClean="0">
                        <a:latin typeface="Cambria Math" panose="02040503050406030204" pitchFamily="18" charset="0"/>
                      </a:rPr>
                      <m:t> </m:t>
                    </m:r>
                    <m:r>
                      <a:rPr lang="es-CL" b="0" i="1" dirty="0" smtClean="0">
                        <a:latin typeface="Cambria Math" panose="02040503050406030204" pitchFamily="18" charset="0"/>
                      </a:rPr>
                      <m:t>𝑙𝑙𝑒𝑛𝑎</m:t>
                    </m:r>
                    <m:r>
                      <a:rPr lang="es-CL" b="0" i="1" dirty="0" smtClean="0">
                        <a:latin typeface="Cambria Math" panose="02040503050406030204" pitchFamily="18" charset="0"/>
                      </a:rPr>
                      <m:t> </m:t>
                    </m:r>
                    <m:r>
                      <a:rPr lang="es-CL" b="0" i="1" dirty="0" smtClean="0">
                        <a:latin typeface="Cambria Math" panose="02040503050406030204" pitchFamily="18" charset="0"/>
                      </a:rPr>
                      <m:t>𝑒𝑛</m:t>
                    </m:r>
                    <m:r>
                      <a:rPr lang="es-CL" b="0" i="1" dirty="0" smtClean="0">
                        <a:latin typeface="Cambria Math" panose="02040503050406030204" pitchFamily="18" charset="0"/>
                      </a:rPr>
                      <m:t> </m:t>
                    </m:r>
                    <m:r>
                      <a:rPr lang="es-CL" b="0" i="1" dirty="0" smtClean="0">
                        <a:latin typeface="Cambria Math" panose="02040503050406030204" pitchFamily="18" charset="0"/>
                      </a:rPr>
                      <m:t>𝑇</m:t>
                    </m:r>
                    <m:r>
                      <a:rPr lang="es-CL" b="0" i="1" dirty="0" smtClean="0">
                        <a:latin typeface="Cambria Math" panose="02040503050406030204" pitchFamily="18" charset="0"/>
                      </a:rPr>
                      <m:t> </m:t>
                    </m:r>
                    <m:d>
                      <m:dPr>
                        <m:ctrlPr>
                          <a:rPr lang="es-CL" b="0" i="1" dirty="0" smtClean="0">
                            <a:latin typeface="Cambria Math" panose="02040503050406030204" pitchFamily="18" charset="0"/>
                          </a:rPr>
                        </m:ctrlPr>
                      </m:dPr>
                      <m:e>
                        <m:r>
                          <a:rPr lang="es-CL" b="0" i="1" dirty="0" smtClean="0">
                            <a:latin typeface="Cambria Math" panose="02040503050406030204" pitchFamily="18" charset="0"/>
                          </a:rPr>
                          <m:t>h𝑟𝑠</m:t>
                        </m:r>
                      </m:e>
                    </m:d>
                  </m:oMath>
                </a14:m>
                <a:endParaRPr lang="es-CL" b="0" dirty="0">
                  <a:ea typeface="Cambria Math" panose="02040503050406030204" pitchFamily="18" charset="0"/>
                </a:endParaRPr>
              </a:p>
              <a:p>
                <a:pPr lvl="1"/>
                <a14:m>
                  <m:oMath xmlns:m="http://schemas.openxmlformats.org/officeDocument/2006/math">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𝐹𝑙𝑢𝑗𝑜</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𝑎𝑔𝑢𝑎</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𝑝𝑎𝑟𝑎</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𝑙𝑙𝑒𝑛𝑎𝑟𝑠𝑒</m:t>
                    </m:r>
                    <m:r>
                      <a:rPr lang="es-CL" b="0" i="1"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𝐴</m:t>
                            </m:r>
                          </m:e>
                          <m:sup>
                            <m:r>
                              <a:rPr lang="es-CL" i="1">
                                <a:latin typeface="Cambria Math" panose="02040503050406030204" pitchFamily="18" charset="0"/>
                                <a:ea typeface="Cambria Math" panose="02040503050406030204" pitchFamily="18" charset="0"/>
                              </a:rPr>
                              <m:t>3</m:t>
                            </m:r>
                          </m:sup>
                        </m:sSup>
                      </m:num>
                      <m:den>
                        <m:r>
                          <a:rPr lang="es-CL" i="1">
                            <a:latin typeface="Cambria Math" panose="02040503050406030204" pitchFamily="18" charset="0"/>
                            <a:ea typeface="Cambria Math" panose="02040503050406030204" pitchFamily="18" charset="0"/>
                          </a:rPr>
                          <m:t>18</m:t>
                        </m:r>
                        <m:r>
                          <a:rPr lang="es-CL" b="0" i="1" smtClean="0">
                            <a:latin typeface="Cambria Math" panose="02040503050406030204" pitchFamily="18" charset="0"/>
                            <a:ea typeface="Cambria Math" panose="02040503050406030204" pitchFamily="18" charset="0"/>
                          </a:rPr>
                          <m:t>𝑇</m:t>
                        </m:r>
                      </m:den>
                    </m:f>
                    <m:d>
                      <m:dPr>
                        <m:ctrlPr>
                          <a:rPr lang="es-CL" i="1">
                            <a:latin typeface="Cambria Math" panose="02040503050406030204" pitchFamily="18" charset="0"/>
                            <a:ea typeface="Cambria Math" panose="02040503050406030204" pitchFamily="18" charset="0"/>
                          </a:rPr>
                        </m:ctrlPr>
                      </m:dPr>
                      <m:e>
                        <m:f>
                          <m:fPr>
                            <m:ctrlPr>
                              <a:rPr lang="es-CL" i="1" smtClean="0">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𝑚</m:t>
                                </m:r>
                              </m:e>
                              <m:sup>
                                <m:r>
                                  <a:rPr lang="es-CL" i="1">
                                    <a:latin typeface="Cambria Math" panose="02040503050406030204" pitchFamily="18" charset="0"/>
                                    <a:ea typeface="Cambria Math" panose="02040503050406030204" pitchFamily="18" charset="0"/>
                                  </a:rPr>
                                  <m:t>3</m:t>
                                </m:r>
                              </m:sup>
                            </m:sSup>
                          </m:num>
                          <m:den>
                            <m:r>
                              <a:rPr lang="es-CL" b="0" i="1" smtClean="0">
                                <a:latin typeface="Cambria Math" panose="02040503050406030204" pitchFamily="18" charset="0"/>
                                <a:ea typeface="Cambria Math" panose="02040503050406030204" pitchFamily="18" charset="0"/>
                              </a:rPr>
                              <m:t>h𝑟</m:t>
                            </m:r>
                          </m:den>
                        </m:f>
                      </m:e>
                    </m:d>
                  </m:oMath>
                </a14:m>
                <a:endParaRPr lang="es-MX" dirty="0"/>
              </a:p>
              <a:p>
                <a:r>
                  <a:rPr lang="es-MX" dirty="0"/>
                  <a:t>Calcular: 					</a:t>
                </a:r>
              </a:p>
              <a:p>
                <a:pPr marL="914400" lvl="1" indent="-457200">
                  <a:buFont typeface="+mj-lt"/>
                  <a:buAutoNum type="alphaLcPeriod" startAt="3"/>
                </a:pPr>
                <a:r>
                  <a:rPr lang="es-MX" dirty="0"/>
                  <a:t>El tiempo transcurrido para llenar el 40% del volumen total de la piscina</a:t>
                </a:r>
              </a:p>
              <a:p>
                <a:pPr lvl="2">
                  <a:buFont typeface="Wingdings" panose="05000000000000000000" pitchFamily="2" charset="2"/>
                  <a:buChar char="§"/>
                </a:pPr>
                <a14:m>
                  <m:oMath xmlns:m="http://schemas.openxmlformats.org/officeDocument/2006/math">
                    <m:r>
                      <a:rPr lang="es-CL" b="0" i="1" dirty="0" smtClean="0">
                        <a:latin typeface="Cambria Math" panose="02040503050406030204" pitchFamily="18" charset="0"/>
                      </a:rPr>
                      <m:t>𝐶𝑜𝑚𝑜</m:t>
                    </m:r>
                    <m:r>
                      <a:rPr lang="es-CL" b="0" i="1" dirty="0" smtClean="0">
                        <a:latin typeface="Cambria Math" panose="02040503050406030204" pitchFamily="18" charset="0"/>
                      </a:rPr>
                      <m:t> </m:t>
                    </m:r>
                    <m:r>
                      <a:rPr lang="es-CL" i="1" dirty="0" smtClean="0">
                        <a:latin typeface="Cambria Math" panose="02040503050406030204" pitchFamily="18" charset="0"/>
                      </a:rPr>
                      <m:t>𝑇</m:t>
                    </m:r>
                    <m:d>
                      <m:dPr>
                        <m:ctrlPr>
                          <a:rPr lang="es-CL" i="1" dirty="0" smtClean="0">
                            <a:latin typeface="Cambria Math" panose="02040503050406030204" pitchFamily="18" charset="0"/>
                          </a:rPr>
                        </m:ctrlPr>
                      </m:dPr>
                      <m:e>
                        <m:r>
                          <a:rPr lang="es-CL" b="0" i="1" dirty="0" smtClean="0">
                            <a:latin typeface="Cambria Math" panose="02040503050406030204" pitchFamily="18" charset="0"/>
                          </a:rPr>
                          <m:t>h𝑟</m:t>
                        </m:r>
                      </m:e>
                    </m:d>
                    <m:r>
                      <a:rPr lang="es-CL" b="0" i="1" dirty="0" smtClean="0">
                        <a:latin typeface="Cambria Math" panose="02040503050406030204" pitchFamily="18" charset="0"/>
                      </a:rPr>
                      <m:t> </m:t>
                    </m:r>
                    <m:r>
                      <a:rPr lang="es-CL" b="0" i="1" dirty="0" smtClean="0">
                        <a:latin typeface="Cambria Math" panose="02040503050406030204" pitchFamily="18" charset="0"/>
                      </a:rPr>
                      <m:t>𝑒𝑞𝑢𝑖𝑣𝑎𝑙𝑒</m:t>
                    </m:r>
                    <m:r>
                      <a:rPr lang="es-CL" b="0" i="1" dirty="0" smtClean="0">
                        <a:latin typeface="Cambria Math" panose="02040503050406030204" pitchFamily="18" charset="0"/>
                      </a:rPr>
                      <m:t> </m:t>
                    </m:r>
                    <m:r>
                      <a:rPr lang="es-CL" b="0" i="1" dirty="0" smtClean="0">
                        <a:latin typeface="Cambria Math" panose="02040503050406030204" pitchFamily="18" charset="0"/>
                      </a:rPr>
                      <m:t>𝑎𝑙</m:t>
                    </m:r>
                    <m:r>
                      <a:rPr lang="es-CL" b="0" i="1" dirty="0" smtClean="0">
                        <a:latin typeface="Cambria Math" panose="02040503050406030204" pitchFamily="18" charset="0"/>
                      </a:rPr>
                      <m:t> 100% </m:t>
                    </m:r>
                    <m:r>
                      <a:rPr lang="es-CL" b="0" i="1" dirty="0" smtClean="0">
                        <a:latin typeface="Cambria Math" panose="02040503050406030204" pitchFamily="18" charset="0"/>
                      </a:rPr>
                      <m:t>𝑑𝑒𝑙</m:t>
                    </m:r>
                    <m:r>
                      <a:rPr lang="es-CL" b="0" i="1" dirty="0" smtClean="0">
                        <a:latin typeface="Cambria Math" panose="02040503050406030204" pitchFamily="18" charset="0"/>
                      </a:rPr>
                      <m:t> </m:t>
                    </m:r>
                    <m:r>
                      <a:rPr lang="es-CL" b="0" i="1" dirty="0" smtClean="0">
                        <a:latin typeface="Cambria Math" panose="02040503050406030204" pitchFamily="18" charset="0"/>
                      </a:rPr>
                      <m:t>𝑙𝑙𝑒𝑛𝑎𝑑𝑜</m:t>
                    </m:r>
                    <m:r>
                      <a:rPr lang="es-CL" b="0" i="1" dirty="0" smtClean="0">
                        <a:latin typeface="Cambria Math" panose="02040503050406030204" pitchFamily="18" charset="0"/>
                      </a:rPr>
                      <m:t>;</m:t>
                    </m:r>
                    <m:r>
                      <a:rPr lang="es-CL" b="0" i="1" dirty="0" smtClean="0">
                        <a:latin typeface="Cambria Math" panose="02040503050406030204" pitchFamily="18" charset="0"/>
                      </a:rPr>
                      <m:t>𝑒𝑙</m:t>
                    </m:r>
                    <m:r>
                      <a:rPr lang="es-CL" b="0" i="1" dirty="0" smtClean="0">
                        <a:latin typeface="Cambria Math" panose="02040503050406030204" pitchFamily="18" charset="0"/>
                      </a:rPr>
                      <m:t> 40% </m:t>
                    </m:r>
                    <m:r>
                      <a:rPr lang="es-CL" b="0" i="1" dirty="0" smtClean="0">
                        <a:latin typeface="Cambria Math" panose="02040503050406030204" pitchFamily="18" charset="0"/>
                      </a:rPr>
                      <m:t>𝑐𝑜𝑟𝑟𝑒𝑠𝑝𝑜𝑛𝑑𝑒𝑟</m:t>
                    </m:r>
                    <m:r>
                      <a:rPr lang="es-CL" b="0" i="1" dirty="0" smtClean="0">
                        <a:latin typeface="Cambria Math" panose="02040503050406030204" pitchFamily="18" charset="0"/>
                      </a:rPr>
                      <m:t>á </m:t>
                    </m:r>
                    <m:r>
                      <a:rPr lang="es-CL" b="0" i="1" dirty="0" smtClean="0">
                        <a:latin typeface="Cambria Math" panose="02040503050406030204" pitchFamily="18" charset="0"/>
                      </a:rPr>
                      <m:t>𝑎</m:t>
                    </m:r>
                    <m:r>
                      <a:rPr lang="es-CL" b="0" i="1" dirty="0" smtClean="0">
                        <a:latin typeface="Cambria Math" panose="02040503050406030204" pitchFamily="18" charset="0"/>
                      </a:rPr>
                      <m:t> 0,4</m:t>
                    </m:r>
                    <m:r>
                      <a:rPr lang="es-CL" b="0" i="1" dirty="0" smtClean="0">
                        <a:latin typeface="Cambria Math" panose="02040503050406030204" pitchFamily="18" charset="0"/>
                      </a:rPr>
                      <m:t>𝑇</m:t>
                    </m:r>
                    <m:d>
                      <m:dPr>
                        <m:ctrlPr>
                          <a:rPr lang="es-CL" b="0" i="1" dirty="0" smtClean="0">
                            <a:latin typeface="Cambria Math" panose="02040503050406030204" pitchFamily="18" charset="0"/>
                          </a:rPr>
                        </m:ctrlPr>
                      </m:dPr>
                      <m:e>
                        <m:r>
                          <a:rPr lang="es-CL" i="1" dirty="0">
                            <a:latin typeface="Cambria Math" panose="02040503050406030204" pitchFamily="18" charset="0"/>
                          </a:rPr>
                          <m:t>h𝑟</m:t>
                        </m:r>
                      </m:e>
                    </m:d>
                  </m:oMath>
                </a14:m>
                <a:endParaRPr lang="es-CL" dirty="0">
                  <a:latin typeface="Cambria Math" panose="02040503050406030204" pitchFamily="18" charset="0"/>
                </a:endParaRPr>
              </a:p>
              <a:p>
                <a:pPr lvl="2">
                  <a:buFont typeface="Wingdings" panose="05000000000000000000" pitchFamily="2" charset="2"/>
                  <a:buChar char="§"/>
                </a:pPr>
                <a14:m>
                  <m:oMath xmlns:m="http://schemas.openxmlformats.org/officeDocument/2006/math">
                    <m:r>
                      <a:rPr lang="es-CL" i="1" dirty="0" smtClean="0">
                        <a:solidFill>
                          <a:srgbClr val="0070C0"/>
                        </a:solidFill>
                        <a:latin typeface="Cambria Math" panose="02040503050406030204" pitchFamily="18" charset="0"/>
                        <a:ea typeface="Cambria Math" panose="02040503050406030204" pitchFamily="18" charset="0"/>
                      </a:rPr>
                      <m:t>𝑉𝑒𝑟𝑖𝑓𝑖𝑐𝑎𝑐𝑖</m:t>
                    </m:r>
                    <m:r>
                      <a:rPr lang="es-CL" i="1" dirty="0" smtClean="0">
                        <a:solidFill>
                          <a:srgbClr val="0070C0"/>
                        </a:solidFill>
                        <a:latin typeface="Cambria Math" panose="02040503050406030204" pitchFamily="18" charset="0"/>
                        <a:ea typeface="Cambria Math" panose="02040503050406030204" pitchFamily="18" charset="0"/>
                      </a:rPr>
                      <m:t>ó</m:t>
                    </m:r>
                    <m:r>
                      <a:rPr lang="es-CL" i="1" dirty="0" smtClean="0">
                        <a:solidFill>
                          <a:srgbClr val="0070C0"/>
                        </a:solidFill>
                        <a:latin typeface="Cambria Math" panose="02040503050406030204" pitchFamily="18" charset="0"/>
                        <a:ea typeface="Cambria Math" panose="02040503050406030204" pitchFamily="18" charset="0"/>
                      </a:rPr>
                      <m:t>𝑛</m:t>
                    </m:r>
                    <m:r>
                      <a:rPr lang="es-CL" i="1" dirty="0" smtClean="0">
                        <a:solidFill>
                          <a:srgbClr val="0070C0"/>
                        </a:solidFill>
                        <a:latin typeface="Cambria Math" panose="02040503050406030204" pitchFamily="18" charset="0"/>
                        <a:ea typeface="Cambria Math" panose="02040503050406030204" pitchFamily="18" charset="0"/>
                      </a:rPr>
                      <m:t>;</m:t>
                    </m:r>
                    <m:r>
                      <a:rPr lang="es-CL" b="0" i="1" dirty="0" smtClean="0">
                        <a:solidFill>
                          <a:srgbClr val="0070C0"/>
                        </a:solidFill>
                        <a:latin typeface="Cambria Math" panose="02040503050406030204" pitchFamily="18" charset="0"/>
                        <a:ea typeface="Cambria Math" panose="02040503050406030204" pitchFamily="18" charset="0"/>
                      </a:rPr>
                      <m:t>𝐸𝑙</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𝑣𝑜𝑙𝑢𝑚𝑒𝑛</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𝑑𝑒</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𝑙𝑎</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𝑝𝑖𝑠𝑐𝑖𝑛𝑎</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𝑐𝑜𝑛</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𝑙𝑜𝑠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𝑑𝑎𝑡𝑜𝑠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𝑎𝑠𝑢𝑚𝑖𝑑𝑜𝑠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𝑒𝑟𝑎</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𝑑𝑒</m:t>
                    </m:r>
                    <m:r>
                      <a:rPr lang="es-CL" b="0" i="1" dirty="0" smtClean="0">
                        <a:solidFill>
                          <a:srgbClr val="0070C0"/>
                        </a:solidFill>
                        <a:latin typeface="Cambria Math" panose="02040503050406030204" pitchFamily="18" charset="0"/>
                        <a:ea typeface="Cambria Math" panose="02040503050406030204" pitchFamily="18" charset="0"/>
                      </a:rPr>
                      <m:t> 6.944,</m:t>
                    </m:r>
                    <m:acc>
                      <m:accPr>
                        <m:chr m:val="̇"/>
                        <m:ctrlPr>
                          <a:rPr lang="es-CL" i="1">
                            <a:solidFill>
                              <a:srgbClr val="0070C0"/>
                            </a:solidFill>
                            <a:latin typeface="Cambria Math" panose="02040503050406030204" pitchFamily="18" charset="0"/>
                            <a:ea typeface="Cambria Math" panose="02040503050406030204" pitchFamily="18" charset="0"/>
                          </a:rPr>
                        </m:ctrlPr>
                      </m:accPr>
                      <m:e>
                        <m:r>
                          <a:rPr lang="es-CL" i="1">
                            <a:solidFill>
                              <a:srgbClr val="0070C0"/>
                            </a:solidFill>
                            <a:latin typeface="Cambria Math" panose="02040503050406030204" pitchFamily="18" charset="0"/>
                            <a:ea typeface="Cambria Math" panose="02040503050406030204" pitchFamily="18" charset="0"/>
                          </a:rPr>
                          <m:t>4</m:t>
                        </m:r>
                      </m:e>
                    </m:acc>
                    <m:d>
                      <m:dPr>
                        <m:ctrlPr>
                          <a:rPr lang="es-MX" i="1">
                            <a:solidFill>
                              <a:srgbClr val="0070C0"/>
                            </a:solidFill>
                            <a:latin typeface="Cambria Math" panose="02040503050406030204" pitchFamily="18" charset="0"/>
                            <a:ea typeface="Cambria Math" panose="02040503050406030204" pitchFamily="18" charset="0"/>
                          </a:rPr>
                        </m:ctrlPr>
                      </m:dPr>
                      <m:e>
                        <m:sSup>
                          <m:sSupPr>
                            <m:ctrlPr>
                              <a:rPr lang="es-MX"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oMath>
                </a14:m>
                <a:endParaRPr lang="es-CL" i="1" dirty="0">
                  <a:solidFill>
                    <a:srgbClr val="0070C0"/>
                  </a:solidFill>
                  <a:latin typeface="Cambria Math" panose="02040503050406030204" pitchFamily="18" charset="0"/>
                  <a:ea typeface="Cambria Math" panose="02040503050406030204" pitchFamily="18" charset="0"/>
                </a:endParaRPr>
              </a:p>
              <a:p>
                <a:pPr lvl="2">
                  <a:buFont typeface="Wingdings" panose="05000000000000000000" pitchFamily="2" charset="2"/>
                  <a:buChar char="§"/>
                </a:pPr>
                <a:r>
                  <a:rPr lang="es-CL" i="1" dirty="0">
                    <a:solidFill>
                      <a:srgbClr val="0070C0"/>
                    </a:solidFill>
                    <a:latin typeface="Cambria Math" panose="02040503050406030204" pitchFamily="18" charset="0"/>
                    <a:ea typeface="Cambria Math" panose="02040503050406030204" pitchFamily="18" charset="0"/>
                  </a:rPr>
                  <a:t>El 40% de </a:t>
                </a:r>
                <a14:m>
                  <m:oMath xmlns:m="http://schemas.openxmlformats.org/officeDocument/2006/math">
                    <m:r>
                      <a:rPr lang="es-CL" i="1">
                        <a:solidFill>
                          <a:srgbClr val="0070C0"/>
                        </a:solidFill>
                        <a:latin typeface="Cambria Math" panose="02040503050406030204" pitchFamily="18" charset="0"/>
                        <a:ea typeface="Cambria Math" panose="02040503050406030204" pitchFamily="18" charset="0"/>
                      </a:rPr>
                      <m:t>6.944,</m:t>
                    </m:r>
                    <m:acc>
                      <m:accPr>
                        <m:chr m:val="̇"/>
                        <m:ctrlPr>
                          <a:rPr lang="es-CL" i="1">
                            <a:solidFill>
                              <a:srgbClr val="0070C0"/>
                            </a:solidFill>
                            <a:latin typeface="Cambria Math" panose="02040503050406030204" pitchFamily="18" charset="0"/>
                            <a:ea typeface="Cambria Math" panose="02040503050406030204" pitchFamily="18" charset="0"/>
                          </a:rPr>
                        </m:ctrlPr>
                      </m:accPr>
                      <m:e>
                        <m:r>
                          <a:rPr lang="es-CL" i="1">
                            <a:solidFill>
                              <a:srgbClr val="0070C0"/>
                            </a:solidFill>
                            <a:latin typeface="Cambria Math" panose="02040503050406030204" pitchFamily="18" charset="0"/>
                            <a:ea typeface="Cambria Math" panose="02040503050406030204" pitchFamily="18" charset="0"/>
                          </a:rPr>
                          <m:t>4</m:t>
                        </m:r>
                      </m:e>
                    </m:acc>
                    <m:d>
                      <m:dPr>
                        <m:ctrlPr>
                          <a:rPr lang="es-MX" i="1">
                            <a:solidFill>
                              <a:srgbClr val="0070C0"/>
                            </a:solidFill>
                            <a:latin typeface="Cambria Math" panose="02040503050406030204" pitchFamily="18" charset="0"/>
                            <a:ea typeface="Cambria Math" panose="02040503050406030204" pitchFamily="18" charset="0"/>
                          </a:rPr>
                        </m:ctrlPr>
                      </m:dPr>
                      <m:e>
                        <m:sSup>
                          <m:sSupPr>
                            <m:ctrlPr>
                              <a:rPr lang="es-MX"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r>
                      <a:rPr lang="es-CL" i="1" smtClean="0">
                        <a:solidFill>
                          <a:srgbClr val="0070C0"/>
                        </a:solidFill>
                        <a:latin typeface="Cambria Math" panose="02040503050406030204" pitchFamily="18" charset="0"/>
                        <a:ea typeface="Cambria Math" panose="02040503050406030204" pitchFamily="18" charset="0"/>
                      </a:rPr>
                      <m:t>=</m:t>
                    </m:r>
                    <m:r>
                      <a:rPr lang="es-CL" b="0" i="1" smtClean="0">
                        <a:solidFill>
                          <a:srgbClr val="0070C0"/>
                        </a:solidFill>
                        <a:latin typeface="Cambria Math" panose="02040503050406030204" pitchFamily="18" charset="0"/>
                        <a:ea typeface="Cambria Math" panose="02040503050406030204" pitchFamily="18" charset="0"/>
                      </a:rPr>
                      <m:t>2.777,</m:t>
                    </m:r>
                    <m:acc>
                      <m:accPr>
                        <m:chr m:val="̇"/>
                        <m:ctrlPr>
                          <a:rPr lang="es-CL" b="0" i="1" smtClean="0">
                            <a:solidFill>
                              <a:srgbClr val="0070C0"/>
                            </a:solidFill>
                            <a:latin typeface="Cambria Math" panose="02040503050406030204" pitchFamily="18" charset="0"/>
                            <a:ea typeface="Cambria Math" panose="02040503050406030204" pitchFamily="18" charset="0"/>
                          </a:rPr>
                        </m:ctrlPr>
                      </m:accPr>
                      <m:e>
                        <m:r>
                          <a:rPr lang="es-CL" b="0" i="1" smtClean="0">
                            <a:solidFill>
                              <a:srgbClr val="0070C0"/>
                            </a:solidFill>
                            <a:latin typeface="Cambria Math" panose="02040503050406030204" pitchFamily="18" charset="0"/>
                            <a:ea typeface="Cambria Math" panose="02040503050406030204" pitchFamily="18" charset="0"/>
                          </a:rPr>
                          <m:t>7</m:t>
                        </m:r>
                      </m:e>
                    </m:acc>
                    <m:d>
                      <m:dPr>
                        <m:ctrlPr>
                          <a:rPr lang="es-MX" i="1">
                            <a:solidFill>
                              <a:srgbClr val="0070C0"/>
                            </a:solidFill>
                            <a:latin typeface="Cambria Math" panose="02040503050406030204" pitchFamily="18" charset="0"/>
                            <a:ea typeface="Cambria Math" panose="02040503050406030204" pitchFamily="18" charset="0"/>
                          </a:rPr>
                        </m:ctrlPr>
                      </m:dPr>
                      <m:e>
                        <m:sSup>
                          <m:sSupPr>
                            <m:ctrlPr>
                              <a:rPr lang="es-MX"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oMath>
                </a14:m>
                <a:endParaRPr lang="es-CL" i="1" dirty="0">
                  <a:solidFill>
                    <a:srgbClr val="0070C0"/>
                  </a:solidFill>
                  <a:latin typeface="Cambria Math" panose="02040503050406030204" pitchFamily="18" charset="0"/>
                  <a:ea typeface="Cambria Math" panose="02040503050406030204" pitchFamily="18" charset="0"/>
                </a:endParaRPr>
              </a:p>
              <a:p>
                <a:pPr lvl="2">
                  <a:buFont typeface="Wingdings" panose="05000000000000000000" pitchFamily="2" charset="2"/>
                  <a:buChar char="§"/>
                </a:pPr>
                <a14:m>
                  <m:oMath xmlns:m="http://schemas.openxmlformats.org/officeDocument/2006/math">
                    <m:r>
                      <a:rPr lang="es-CL" i="1" dirty="0" smtClean="0">
                        <a:solidFill>
                          <a:srgbClr val="0070C0"/>
                        </a:solidFill>
                        <a:latin typeface="Cambria Math" panose="02040503050406030204" pitchFamily="18" charset="0"/>
                        <a:ea typeface="Cambria Math" panose="02040503050406030204" pitchFamily="18" charset="0"/>
                      </a:rPr>
                      <m:t>𝑆𝑖</m:t>
                    </m:r>
                    <m:r>
                      <a:rPr lang="es-CL"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𝑇</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𝑒𝑠</m:t>
                    </m:r>
                    <m:r>
                      <a:rPr lang="es-CL" b="0" i="1" dirty="0" smtClean="0">
                        <a:solidFill>
                          <a:srgbClr val="0070C0"/>
                        </a:solidFill>
                        <a:latin typeface="Cambria Math" panose="02040503050406030204" pitchFamily="18" charset="0"/>
                        <a:ea typeface="Cambria Math" panose="02040503050406030204" pitchFamily="18" charset="0"/>
                      </a:rPr>
                      <m:t> 24 </m:t>
                    </m:r>
                    <m:r>
                      <a:rPr lang="es-CL" b="0" i="1" dirty="0" smtClean="0">
                        <a:solidFill>
                          <a:srgbClr val="0070C0"/>
                        </a:solidFill>
                        <a:latin typeface="Cambria Math" panose="02040503050406030204" pitchFamily="18" charset="0"/>
                        <a:ea typeface="Cambria Math" panose="02040503050406030204" pitchFamily="18" charset="0"/>
                      </a:rPr>
                      <m:t>h𝑜𝑟𝑎𝑠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𝑦</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𝑒𝑙</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𝑓𝑙𝑢𝑗𝑜</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𝑑𝑒</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𝑙𝑙𝑒𝑛𝑎𝑑𝑜</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𝑑𝑒</m:t>
                    </m:r>
                    <m:f>
                      <m:fPr>
                        <m:ctrlPr>
                          <a:rPr lang="es-CL" i="1" smtClean="0">
                            <a:solidFill>
                              <a:srgbClr val="0070C0"/>
                            </a:solidFill>
                            <a:latin typeface="Cambria Math" panose="02040503050406030204" pitchFamily="18" charset="0"/>
                            <a:ea typeface="Cambria Math" panose="02040503050406030204" pitchFamily="18" charset="0"/>
                          </a:rPr>
                        </m:ctrlPr>
                      </m:fPr>
                      <m:num>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𝐴</m:t>
                            </m:r>
                          </m:e>
                          <m:sup>
                            <m:r>
                              <a:rPr lang="es-CL" i="1">
                                <a:solidFill>
                                  <a:srgbClr val="0070C0"/>
                                </a:solidFill>
                                <a:latin typeface="Cambria Math" panose="02040503050406030204" pitchFamily="18" charset="0"/>
                                <a:ea typeface="Cambria Math" panose="02040503050406030204" pitchFamily="18" charset="0"/>
                              </a:rPr>
                              <m:t>3</m:t>
                            </m:r>
                          </m:sup>
                        </m:sSup>
                      </m:num>
                      <m:den>
                        <m:r>
                          <a:rPr lang="es-CL" i="1">
                            <a:solidFill>
                              <a:srgbClr val="0070C0"/>
                            </a:solidFill>
                            <a:latin typeface="Cambria Math" panose="02040503050406030204" pitchFamily="18" charset="0"/>
                            <a:ea typeface="Cambria Math" panose="02040503050406030204" pitchFamily="18" charset="0"/>
                          </a:rPr>
                          <m:t>18</m:t>
                        </m:r>
                        <m:r>
                          <a:rPr lang="es-CL" i="1">
                            <a:solidFill>
                              <a:srgbClr val="0070C0"/>
                            </a:solidFill>
                            <a:latin typeface="Cambria Math" panose="02040503050406030204" pitchFamily="18" charset="0"/>
                            <a:ea typeface="Cambria Math" panose="02040503050406030204" pitchFamily="18" charset="0"/>
                          </a:rPr>
                          <m:t>𝑇</m:t>
                        </m:r>
                      </m:den>
                    </m:f>
                    <m:d>
                      <m:dPr>
                        <m:ctrlPr>
                          <a:rPr lang="es-CL" i="1">
                            <a:solidFill>
                              <a:srgbClr val="0070C0"/>
                            </a:solidFill>
                            <a:latin typeface="Cambria Math" panose="02040503050406030204" pitchFamily="18" charset="0"/>
                            <a:ea typeface="Cambria Math" panose="02040503050406030204" pitchFamily="18" charset="0"/>
                          </a:rPr>
                        </m:ctrlPr>
                      </m:dPr>
                      <m:e>
                        <m:f>
                          <m:fPr>
                            <m:ctrlPr>
                              <a:rPr lang="es-CL" i="1">
                                <a:solidFill>
                                  <a:srgbClr val="0070C0"/>
                                </a:solidFill>
                                <a:latin typeface="Cambria Math" panose="02040503050406030204" pitchFamily="18" charset="0"/>
                                <a:ea typeface="Cambria Math" panose="02040503050406030204" pitchFamily="18" charset="0"/>
                              </a:rPr>
                            </m:ctrlPr>
                          </m:fPr>
                          <m:num>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num>
                          <m:den>
                            <m:r>
                              <a:rPr lang="es-CL" i="1">
                                <a:solidFill>
                                  <a:srgbClr val="0070C0"/>
                                </a:solidFill>
                                <a:latin typeface="Cambria Math" panose="02040503050406030204" pitchFamily="18" charset="0"/>
                                <a:ea typeface="Cambria Math" panose="02040503050406030204" pitchFamily="18" charset="0"/>
                              </a:rPr>
                              <m:t>h𝑟</m:t>
                            </m:r>
                          </m:den>
                        </m:f>
                      </m:e>
                    </m:d>
                    <m:r>
                      <a:rPr lang="es-CL" b="0" i="1"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𝑒𝑛𝑡𝑜𝑛𝑐𝑒𝑠</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𝑙𝑎</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𝑝𝑖𝑠𝑐𝑖𝑛𝑎</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𝑠𝑒</m:t>
                    </m:r>
                    <m:r>
                      <a:rPr lang="es-CL" b="0" i="1" dirty="0" smtClean="0">
                        <a:solidFill>
                          <a:srgbClr val="0070C0"/>
                        </a:solidFill>
                        <a:latin typeface="Cambria Math" panose="02040503050406030204" pitchFamily="18" charset="0"/>
                        <a:ea typeface="Cambria Math" panose="02040503050406030204" pitchFamily="18" charset="0"/>
                      </a:rPr>
                      <m:t> </m:t>
                    </m:r>
                    <m:r>
                      <a:rPr lang="es-CL" b="0" i="1" dirty="0" smtClean="0">
                        <a:solidFill>
                          <a:srgbClr val="0070C0"/>
                        </a:solidFill>
                        <a:latin typeface="Cambria Math" panose="02040503050406030204" pitchFamily="18" charset="0"/>
                        <a:ea typeface="Cambria Math" panose="02040503050406030204" pitchFamily="18" charset="0"/>
                      </a:rPr>
                      <m:t>h𝑎𝑏𝑟</m:t>
                    </m:r>
                    <m:r>
                      <a:rPr lang="es-CL" b="0" i="1" dirty="0" smtClean="0">
                        <a:solidFill>
                          <a:srgbClr val="0070C0"/>
                        </a:solidFill>
                        <a:latin typeface="Cambria Math" panose="02040503050406030204" pitchFamily="18" charset="0"/>
                        <a:ea typeface="Cambria Math" panose="02040503050406030204" pitchFamily="18" charset="0"/>
                      </a:rPr>
                      <m:t>á </m:t>
                    </m:r>
                    <m:r>
                      <a:rPr lang="es-CL" b="0" i="1" dirty="0" smtClean="0">
                        <a:solidFill>
                          <a:srgbClr val="0070C0"/>
                        </a:solidFill>
                        <a:latin typeface="Cambria Math" panose="02040503050406030204" pitchFamily="18" charset="0"/>
                        <a:ea typeface="Cambria Math" panose="02040503050406030204" pitchFamily="18" charset="0"/>
                      </a:rPr>
                      <m:t>𝑙𝑙𝑒𝑛𝑎𝑑𝑜</m:t>
                    </m:r>
                    <m:f>
                      <m:fPr>
                        <m:ctrlPr>
                          <a:rPr lang="es-CL" i="1" dirty="0">
                            <a:solidFill>
                              <a:srgbClr val="0070C0"/>
                            </a:solidFill>
                            <a:latin typeface="Cambria Math" panose="02040503050406030204" pitchFamily="18" charset="0"/>
                            <a:ea typeface="Cambria Math" panose="02040503050406030204" pitchFamily="18" charset="0"/>
                          </a:rPr>
                        </m:ctrlPr>
                      </m:fPr>
                      <m:num>
                        <m:r>
                          <a:rPr lang="es-CL" i="1">
                            <a:solidFill>
                              <a:srgbClr val="0070C0"/>
                            </a:solidFill>
                            <a:latin typeface="Cambria Math" panose="02040503050406030204" pitchFamily="18" charset="0"/>
                            <a:ea typeface="Cambria Math" panose="02040503050406030204" pitchFamily="18" charset="0"/>
                          </a:rPr>
                          <m:t>6.944,</m:t>
                        </m:r>
                        <m:acc>
                          <m:accPr>
                            <m:chr m:val="̇"/>
                            <m:ctrlPr>
                              <a:rPr lang="es-CL" i="1">
                                <a:solidFill>
                                  <a:srgbClr val="0070C0"/>
                                </a:solidFill>
                                <a:latin typeface="Cambria Math" panose="02040503050406030204" pitchFamily="18" charset="0"/>
                                <a:ea typeface="Cambria Math" panose="02040503050406030204" pitchFamily="18" charset="0"/>
                              </a:rPr>
                            </m:ctrlPr>
                          </m:accPr>
                          <m:e>
                            <m:r>
                              <a:rPr lang="es-CL" i="1">
                                <a:solidFill>
                                  <a:srgbClr val="0070C0"/>
                                </a:solidFill>
                                <a:latin typeface="Cambria Math" panose="02040503050406030204" pitchFamily="18" charset="0"/>
                                <a:ea typeface="Cambria Math" panose="02040503050406030204" pitchFamily="18" charset="0"/>
                              </a:rPr>
                              <m:t>4</m:t>
                            </m:r>
                          </m:e>
                        </m:acc>
                        <m:d>
                          <m:dPr>
                            <m:ctrlPr>
                              <a:rPr lang="es-MX" i="1">
                                <a:solidFill>
                                  <a:srgbClr val="0070C0"/>
                                </a:solidFill>
                                <a:latin typeface="Cambria Math" panose="02040503050406030204" pitchFamily="18" charset="0"/>
                                <a:ea typeface="Cambria Math" panose="02040503050406030204" pitchFamily="18" charset="0"/>
                              </a:rPr>
                            </m:ctrlPr>
                          </m:dPr>
                          <m:e>
                            <m:sSup>
                              <m:sSupPr>
                                <m:ctrlPr>
                                  <a:rPr lang="es-MX"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num>
                      <m:den>
                        <m:r>
                          <a:rPr lang="es-CL" i="1" dirty="0">
                            <a:solidFill>
                              <a:srgbClr val="0070C0"/>
                            </a:solidFill>
                            <a:latin typeface="Cambria Math" panose="02040503050406030204" pitchFamily="18" charset="0"/>
                            <a:ea typeface="Cambria Math" panose="02040503050406030204" pitchFamily="18" charset="0"/>
                          </a:rPr>
                          <m:t>24 </m:t>
                        </m:r>
                        <m:d>
                          <m:dPr>
                            <m:ctrlPr>
                              <a:rPr lang="es-CL" i="1" dirty="0">
                                <a:solidFill>
                                  <a:srgbClr val="0070C0"/>
                                </a:solidFill>
                                <a:latin typeface="Cambria Math" panose="02040503050406030204" pitchFamily="18" charset="0"/>
                                <a:ea typeface="Cambria Math" panose="02040503050406030204" pitchFamily="18" charset="0"/>
                              </a:rPr>
                            </m:ctrlPr>
                          </m:dPr>
                          <m:e>
                            <m:r>
                              <a:rPr lang="es-CL" i="1" dirty="0">
                                <a:solidFill>
                                  <a:srgbClr val="0070C0"/>
                                </a:solidFill>
                                <a:latin typeface="Cambria Math" panose="02040503050406030204" pitchFamily="18" charset="0"/>
                                <a:ea typeface="Cambria Math" panose="02040503050406030204" pitchFamily="18" charset="0"/>
                              </a:rPr>
                              <m:t>h𝑟</m:t>
                            </m:r>
                          </m:e>
                        </m:d>
                      </m:den>
                    </m:f>
                    <m:r>
                      <a:rPr lang="es-CL" i="1" dirty="0">
                        <a:solidFill>
                          <a:srgbClr val="0070C0"/>
                        </a:solidFill>
                        <a:latin typeface="Cambria Math" panose="02040503050406030204" pitchFamily="18" charset="0"/>
                        <a:ea typeface="Cambria Math" panose="02040503050406030204" pitchFamily="18" charset="0"/>
                      </a:rPr>
                      <m:t>×0,4×24</m:t>
                    </m:r>
                    <m:d>
                      <m:dPr>
                        <m:ctrlPr>
                          <a:rPr lang="es-CL" i="1" dirty="0">
                            <a:solidFill>
                              <a:srgbClr val="0070C0"/>
                            </a:solidFill>
                            <a:latin typeface="Cambria Math" panose="02040503050406030204" pitchFamily="18" charset="0"/>
                            <a:ea typeface="Cambria Math" panose="02040503050406030204" pitchFamily="18" charset="0"/>
                          </a:rPr>
                        </m:ctrlPr>
                      </m:dPr>
                      <m:e>
                        <m:r>
                          <a:rPr lang="es-CL" i="1" dirty="0">
                            <a:solidFill>
                              <a:srgbClr val="0070C0"/>
                            </a:solidFill>
                            <a:latin typeface="Cambria Math" panose="02040503050406030204" pitchFamily="18" charset="0"/>
                            <a:ea typeface="Cambria Math" panose="02040503050406030204" pitchFamily="18" charset="0"/>
                          </a:rPr>
                          <m:t>h𝑟</m:t>
                        </m:r>
                      </m:e>
                    </m:d>
                    <m:r>
                      <a:rPr lang="es-CL" i="1" dirty="0">
                        <a:solidFill>
                          <a:srgbClr val="0070C0"/>
                        </a:solidFill>
                        <a:latin typeface="Cambria Math" panose="02040503050406030204" pitchFamily="18" charset="0"/>
                        <a:ea typeface="Cambria Math" panose="02040503050406030204" pitchFamily="18" charset="0"/>
                      </a:rPr>
                      <m:t>=</m:t>
                    </m:r>
                    <m:r>
                      <a:rPr lang="es-CL" b="0" i="1" dirty="0" smtClean="0">
                        <a:solidFill>
                          <a:srgbClr val="0070C0"/>
                        </a:solidFill>
                        <a:latin typeface="Cambria Math" panose="02040503050406030204" pitchFamily="18" charset="0"/>
                        <a:ea typeface="Cambria Math" panose="02040503050406030204" pitchFamily="18" charset="0"/>
                      </a:rPr>
                      <m:t>2</m:t>
                    </m:r>
                    <m:r>
                      <a:rPr lang="es-CL" i="1" dirty="0">
                        <a:solidFill>
                          <a:srgbClr val="0070C0"/>
                        </a:solidFill>
                        <a:latin typeface="Cambria Math" panose="02040503050406030204" pitchFamily="18" charset="0"/>
                        <a:ea typeface="Cambria Math" panose="02040503050406030204" pitchFamily="18" charset="0"/>
                      </a:rPr>
                      <m:t>.</m:t>
                    </m:r>
                    <m:r>
                      <a:rPr lang="es-CL" b="0" i="1" dirty="0" smtClean="0">
                        <a:solidFill>
                          <a:srgbClr val="0070C0"/>
                        </a:solidFill>
                        <a:latin typeface="Cambria Math" panose="02040503050406030204" pitchFamily="18" charset="0"/>
                        <a:ea typeface="Cambria Math" panose="02040503050406030204" pitchFamily="18" charset="0"/>
                      </a:rPr>
                      <m:t>777</m:t>
                    </m:r>
                    <m:r>
                      <a:rPr lang="es-CL" i="1" dirty="0">
                        <a:solidFill>
                          <a:srgbClr val="0070C0"/>
                        </a:solidFill>
                        <a:latin typeface="Cambria Math" panose="02040503050406030204" pitchFamily="18" charset="0"/>
                        <a:ea typeface="Cambria Math" panose="02040503050406030204" pitchFamily="18" charset="0"/>
                      </a:rPr>
                      <m:t>,73</m:t>
                    </m:r>
                    <m:d>
                      <m:dPr>
                        <m:ctrlPr>
                          <a:rPr lang="es-CL" i="1">
                            <a:solidFill>
                              <a:srgbClr val="0070C0"/>
                            </a:solidFill>
                            <a:latin typeface="Cambria Math" panose="02040503050406030204" pitchFamily="18" charset="0"/>
                            <a:ea typeface="Cambria Math" panose="02040503050406030204" pitchFamily="18" charset="0"/>
                          </a:rPr>
                        </m:ctrlPr>
                      </m:dPr>
                      <m:e>
                        <m:sSup>
                          <m:sSupPr>
                            <m:ctrlPr>
                              <a:rPr lang="es-CL" i="1">
                                <a:solidFill>
                                  <a:srgbClr val="0070C0"/>
                                </a:solidFill>
                                <a:latin typeface="Cambria Math" panose="02040503050406030204" pitchFamily="18" charset="0"/>
                                <a:ea typeface="Cambria Math" panose="02040503050406030204" pitchFamily="18" charset="0"/>
                              </a:rPr>
                            </m:ctrlPr>
                          </m:sSupPr>
                          <m:e>
                            <m:r>
                              <a:rPr lang="es-CL" i="1">
                                <a:solidFill>
                                  <a:srgbClr val="0070C0"/>
                                </a:solidFill>
                                <a:latin typeface="Cambria Math" panose="02040503050406030204" pitchFamily="18" charset="0"/>
                                <a:ea typeface="Cambria Math" panose="02040503050406030204" pitchFamily="18" charset="0"/>
                              </a:rPr>
                              <m:t>𝑚</m:t>
                            </m:r>
                          </m:e>
                          <m:sup>
                            <m:r>
                              <a:rPr lang="es-CL" i="1">
                                <a:solidFill>
                                  <a:srgbClr val="0070C0"/>
                                </a:solidFill>
                                <a:latin typeface="Cambria Math" panose="02040503050406030204" pitchFamily="18" charset="0"/>
                                <a:ea typeface="Cambria Math" panose="02040503050406030204" pitchFamily="18" charset="0"/>
                              </a:rPr>
                              <m:t>3</m:t>
                            </m:r>
                          </m:sup>
                        </m:sSup>
                      </m:e>
                    </m:d>
                  </m:oMath>
                </a14:m>
                <a:endParaRPr lang="es-CL" b="0" i="1" dirty="0">
                  <a:solidFill>
                    <a:srgbClr val="0070C0"/>
                  </a:solidFill>
                  <a:latin typeface="Cambria Math" panose="02040503050406030204" pitchFamily="18" charset="0"/>
                  <a:ea typeface="Cambria Math" panose="02040503050406030204" pitchFamily="18" charset="0"/>
                </a:endParaRPr>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9" y="2470692"/>
                <a:ext cx="10515600" cy="4351338"/>
              </a:xfrm>
              <a:blipFill>
                <a:blip r:embed="rId3"/>
                <a:stretch>
                  <a:fillRect l="-638" t="-2801"/>
                </a:stretch>
              </a:blipFill>
            </p:spPr>
            <p:txBody>
              <a:bodyPr/>
              <a:lstStyle/>
              <a:p>
                <a:r>
                  <a:rPr lang="es-CL">
                    <a:noFill/>
                  </a:rPr>
                  <a:t> </a:t>
                </a:r>
              </a:p>
            </p:txBody>
          </p:sp>
        </mc:Fallback>
      </mc:AlternateContent>
    </p:spTree>
    <p:extLst>
      <p:ext uri="{BB962C8B-B14F-4D97-AF65-F5344CB8AC3E}">
        <p14:creationId xmlns:p14="http://schemas.microsoft.com/office/powerpoint/2010/main" val="17522500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Ejercicio 3</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fontScale="55000" lnSpcReduction="20000"/>
              </a:bodyPr>
              <a:lstStyle/>
              <a:p>
                <a:r>
                  <a:rPr lang="es-MX" dirty="0"/>
                  <a:t>Juan y Pedro tienen A y B cantidad de dinero respectivamente. Juan apuesta la mitad de su dinero y Pedro la cuarta parte. Si ganan en total C dinero. ¿Cuánto dinero tiene cada uno después de recibir la ganancia proporcional? </a:t>
                </a:r>
              </a:p>
              <a:p>
                <a:r>
                  <a:rPr lang="es-MX" dirty="0"/>
                  <a:t>Desarrollo:</a:t>
                </a:r>
              </a:p>
              <a:p>
                <a:pPr lvl="1" algn="just"/>
                <a14:m>
                  <m:oMath xmlns:m="http://schemas.openxmlformats.org/officeDocument/2006/math">
                    <m:r>
                      <a:rPr lang="es-MX" i="1" dirty="0" smtClean="0">
                        <a:latin typeface="Cambria Math" panose="02040503050406030204" pitchFamily="18" charset="0"/>
                      </a:rPr>
                      <m:t>𝐽𝑢𝑎𝑛</m:t>
                    </m:r>
                    <m:r>
                      <a:rPr lang="es-MX" i="1" dirty="0" smtClean="0">
                        <a:latin typeface="Cambria Math" panose="02040503050406030204" pitchFamily="18" charset="0"/>
                      </a:rPr>
                      <m:t> =</m:t>
                    </m:r>
                    <m:r>
                      <a:rPr lang="es-CL" b="0" i="1" dirty="0" smtClean="0">
                        <a:latin typeface="Cambria Math" panose="02040503050406030204" pitchFamily="18" charset="0"/>
                      </a:rPr>
                      <m:t>𝑡𝑒𝑛</m:t>
                    </m:r>
                    <m:r>
                      <a:rPr lang="es-CL" b="0" i="1" dirty="0" smtClean="0">
                        <a:latin typeface="Cambria Math" panose="02040503050406030204" pitchFamily="18" charset="0"/>
                      </a:rPr>
                      <m:t>í</m:t>
                    </m:r>
                    <m:r>
                      <a:rPr lang="es-CL" b="0" i="1" dirty="0" smtClean="0">
                        <a:latin typeface="Cambria Math" panose="02040503050406030204" pitchFamily="18" charset="0"/>
                      </a:rPr>
                      <m:t>𝑎</m:t>
                    </m:r>
                    <m:r>
                      <a:rPr lang="es-CL" b="0" i="1" dirty="0" smtClean="0">
                        <a:latin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𝐴</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𝑎𝑝𝑢𝑒𝑠𝑡𝑎</m:t>
                    </m:r>
                    <m:r>
                      <a:rPr lang="es-CL" b="0" i="1" dirty="0" smtClean="0">
                        <a:latin typeface="Cambria Math" panose="02040503050406030204" pitchFamily="18" charset="0"/>
                        <a:ea typeface="Cambria Math" panose="02040503050406030204" pitchFamily="18" charset="0"/>
                      </a:rPr>
                      <m:t> </m:t>
                    </m:r>
                    <m:f>
                      <m:fPr>
                        <m:ctrlPr>
                          <a:rPr lang="es-CL" b="0" i="1" dirty="0" smtClean="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𝐴</m:t>
                        </m:r>
                      </m:num>
                      <m:den>
                        <m:r>
                          <a:rPr lang="es-CL" b="0" i="1" dirty="0" smtClean="0">
                            <a:latin typeface="Cambria Math" panose="02040503050406030204" pitchFamily="18" charset="0"/>
                            <a:ea typeface="Cambria Math" panose="02040503050406030204" pitchFamily="18" charset="0"/>
                          </a:rPr>
                          <m:t>2</m:t>
                        </m:r>
                      </m:den>
                    </m:f>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𝑦</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𝑠𝑒</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𝑞𝑢𝑒𝑑𝑎</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𝑐𝑜𝑛</m:t>
                    </m:r>
                    <m:r>
                      <a:rPr lang="es-CL" b="0" i="1" dirty="0" smtClean="0">
                        <a:latin typeface="Cambria Math" panose="02040503050406030204" pitchFamily="18" charset="0"/>
                        <a:ea typeface="Cambria Math" panose="02040503050406030204" pitchFamily="18" charset="0"/>
                      </a:rPr>
                      <m:t> </m:t>
                    </m:r>
                    <m:f>
                      <m:fPr>
                        <m:ctrlPr>
                          <a:rPr lang="es-CL" i="1" dirty="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𝐴</m:t>
                        </m:r>
                      </m:num>
                      <m:den>
                        <m:r>
                          <a:rPr lang="es-CL" i="1" dirty="0">
                            <a:latin typeface="Cambria Math" panose="02040503050406030204" pitchFamily="18" charset="0"/>
                            <a:ea typeface="Cambria Math" panose="02040503050406030204" pitchFamily="18" charset="0"/>
                          </a:rPr>
                          <m:t>2</m:t>
                        </m:r>
                      </m:den>
                    </m:f>
                    <m:r>
                      <a:rPr lang="es-CL" i="1" dirty="0">
                        <a:latin typeface="Cambria Math" panose="02040503050406030204" pitchFamily="18" charset="0"/>
                        <a:ea typeface="Cambria Math" panose="02040503050406030204" pitchFamily="18" charset="0"/>
                      </a:rPr>
                      <m:t> </m:t>
                    </m:r>
                  </m:oMath>
                </a14:m>
                <a:endParaRPr lang="es-CL" b="0" dirty="0">
                  <a:ea typeface="Cambria Math" panose="02040503050406030204" pitchFamily="18" charset="0"/>
                </a:endParaRPr>
              </a:p>
              <a:p>
                <a:pPr lvl="1" algn="just"/>
                <a14:m>
                  <m:oMath xmlns:m="http://schemas.openxmlformats.org/officeDocument/2006/math">
                    <m:r>
                      <a:rPr lang="es-MX" i="1" dirty="0" smtClean="0">
                        <a:latin typeface="Cambria Math" panose="02040503050406030204" pitchFamily="18" charset="0"/>
                      </a:rPr>
                      <m:t>𝑃𝑒𝑑𝑟𝑜</m:t>
                    </m:r>
                    <m:r>
                      <a:rPr lang="es-MX"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𝑡𝑒𝑛</m:t>
                    </m:r>
                    <m:r>
                      <a:rPr lang="es-CL" b="0" i="1" dirty="0" smtClean="0">
                        <a:latin typeface="Cambria Math" panose="02040503050406030204" pitchFamily="18" charset="0"/>
                        <a:ea typeface="Cambria Math" panose="02040503050406030204" pitchFamily="18" charset="0"/>
                      </a:rPr>
                      <m:t>í</m:t>
                    </m:r>
                    <m:r>
                      <a:rPr lang="es-CL" b="0" i="1" dirty="0" smtClean="0">
                        <a:latin typeface="Cambria Math" panose="02040503050406030204" pitchFamily="18" charset="0"/>
                        <a:ea typeface="Cambria Math" panose="02040503050406030204" pitchFamily="18" charset="0"/>
                      </a:rPr>
                      <m:t>𝑎</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𝐵</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𝑎𝑝𝑢𝑒𝑠𝑡𝑎</m:t>
                    </m:r>
                    <m:f>
                      <m:fPr>
                        <m:ctrlPr>
                          <a:rPr lang="es-CL" i="1" dirty="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𝐵</m:t>
                        </m:r>
                      </m:num>
                      <m:den>
                        <m:r>
                          <a:rPr lang="es-CL" b="0" i="1" dirty="0" smtClean="0">
                            <a:latin typeface="Cambria Math" panose="02040503050406030204" pitchFamily="18" charset="0"/>
                            <a:ea typeface="Cambria Math" panose="02040503050406030204" pitchFamily="18" charset="0"/>
                          </a:rPr>
                          <m:t>4</m:t>
                        </m:r>
                      </m:den>
                    </m:f>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𝑦</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𝑠𝑒</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𝑞𝑢𝑒𝑑𝑎</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𝑐𝑜𝑛</m:t>
                    </m:r>
                    <m:f>
                      <m:fPr>
                        <m:ctrlPr>
                          <a:rPr lang="es-CL" i="1" dirty="0">
                            <a:latin typeface="Cambria Math" panose="02040503050406030204" pitchFamily="18" charset="0"/>
                            <a:ea typeface="Cambria Math" panose="02040503050406030204" pitchFamily="18" charset="0"/>
                          </a:rPr>
                        </m:ctrlPr>
                      </m:fPr>
                      <m:num>
                        <m:r>
                          <a:rPr lang="es-CL" b="0" i="1" dirty="0" smtClean="0">
                            <a:latin typeface="Cambria Math" panose="02040503050406030204" pitchFamily="18" charset="0"/>
                            <a:ea typeface="Cambria Math" panose="02040503050406030204" pitchFamily="18" charset="0"/>
                          </a:rPr>
                          <m:t>3</m:t>
                        </m:r>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𝐵</m:t>
                        </m:r>
                      </m:num>
                      <m:den>
                        <m:r>
                          <a:rPr lang="es-CL" i="1" dirty="0">
                            <a:latin typeface="Cambria Math" panose="02040503050406030204" pitchFamily="18" charset="0"/>
                            <a:ea typeface="Cambria Math" panose="02040503050406030204" pitchFamily="18" charset="0"/>
                          </a:rPr>
                          <m:t>4</m:t>
                        </m:r>
                      </m:den>
                    </m:f>
                  </m:oMath>
                </a14:m>
                <a:endParaRPr lang="es-MX" dirty="0"/>
              </a:p>
              <a:p>
                <a:pPr lvl="1" algn="just"/>
                <a:r>
                  <a:rPr lang="es-MX" i="1" dirty="0">
                    <a:latin typeface="Cambria Math" panose="02040503050406030204" pitchFamily="18" charset="0"/>
                  </a:rPr>
                  <a:t>La ganancia de ambos es C y debe ser repartida proporcionalmente entre ambos (según lo que apostaron)</a:t>
                </a:r>
              </a:p>
              <a:p>
                <a:pPr lvl="1" algn="just"/>
                <a14:m>
                  <m:oMath xmlns:m="http://schemas.openxmlformats.org/officeDocument/2006/math">
                    <m:r>
                      <a:rPr lang="es-MX" i="1" dirty="0" smtClean="0">
                        <a:latin typeface="Cambria Math" panose="02040503050406030204" pitchFamily="18" charset="0"/>
                      </a:rPr>
                      <m:t>𝐽𝑢𝑎𝑛</m:t>
                    </m:r>
                    <m:r>
                      <a:rPr lang="es-MX" i="1" dirty="0" smtClean="0">
                        <a:latin typeface="Cambria Math" panose="02040503050406030204" pitchFamily="18" charset="0"/>
                      </a:rPr>
                      <m:t> </m:t>
                    </m:r>
                    <m:r>
                      <a:rPr lang="es-MX" i="1" dirty="0" smtClean="0">
                        <a:latin typeface="Cambria Math" panose="02040503050406030204" pitchFamily="18" charset="0"/>
                      </a:rPr>
                      <m:t>𝑑𝑒𝑏𝑖𝑒𝑟𝑎</m:t>
                    </m:r>
                    <m:r>
                      <a:rPr lang="es-MX" i="1" dirty="0" smtClean="0">
                        <a:latin typeface="Cambria Math" panose="02040503050406030204" pitchFamily="18" charset="0"/>
                      </a:rPr>
                      <m:t> </m:t>
                    </m:r>
                    <m:r>
                      <a:rPr lang="es-MX" i="1" dirty="0" smtClean="0">
                        <a:latin typeface="Cambria Math" panose="02040503050406030204" pitchFamily="18" charset="0"/>
                      </a:rPr>
                      <m:t>𝑟𝑒𝑐𝑖𝑏𝑖𝑟</m:t>
                    </m:r>
                    <m:r>
                      <a:rPr lang="es-MX" i="1" dirty="0" smtClean="0">
                        <a:latin typeface="Cambria Math" panose="02040503050406030204" pitchFamily="18" charset="0"/>
                      </a:rPr>
                      <m:t> </m:t>
                    </m:r>
                    <m:r>
                      <a:rPr lang="es-MX" i="1" dirty="0" smtClean="0">
                        <a:latin typeface="Cambria Math" panose="02040503050406030204" pitchFamily="18" charset="0"/>
                      </a:rPr>
                      <m:t>𝑙𝑜</m:t>
                    </m:r>
                    <m:r>
                      <a:rPr lang="es-MX" i="1" dirty="0" smtClean="0">
                        <a:latin typeface="Cambria Math" panose="02040503050406030204" pitchFamily="18" charset="0"/>
                      </a:rPr>
                      <m:t> </m:t>
                    </m:r>
                    <m:r>
                      <a:rPr lang="es-MX" i="1" dirty="0" smtClean="0">
                        <a:latin typeface="Cambria Math" panose="02040503050406030204" pitchFamily="18" charset="0"/>
                      </a:rPr>
                      <m:t>𝑞𝑢𝑒</m:t>
                    </m:r>
                    <m:r>
                      <a:rPr lang="es-MX" i="1" dirty="0" smtClean="0">
                        <a:latin typeface="Cambria Math" panose="02040503050406030204" pitchFamily="18" charset="0"/>
                      </a:rPr>
                      <m:t> </m:t>
                    </m:r>
                    <m:r>
                      <a:rPr lang="es-MX" i="1" dirty="0" smtClean="0">
                        <a:latin typeface="Cambria Math" panose="02040503050406030204" pitchFamily="18" charset="0"/>
                      </a:rPr>
                      <m:t>𝑎𝑝𝑜𝑠𝑡</m:t>
                    </m:r>
                    <m:r>
                      <a:rPr lang="es-MX" i="1" dirty="0" smtClean="0">
                        <a:latin typeface="Cambria Math" panose="02040503050406030204" pitchFamily="18" charset="0"/>
                      </a:rPr>
                      <m:t>ó </m:t>
                    </m:r>
                    <m:r>
                      <a:rPr lang="es-MX" i="1" dirty="0" smtClean="0">
                        <a:latin typeface="Cambria Math" panose="02040503050406030204" pitchFamily="18" charset="0"/>
                      </a:rPr>
                      <m:t>𝑝𝑎𝑟𝑡𝑖𝑑𝑜</m:t>
                    </m:r>
                    <m:r>
                      <a:rPr lang="es-MX" i="1" dirty="0" smtClean="0">
                        <a:latin typeface="Cambria Math" panose="02040503050406030204" pitchFamily="18" charset="0"/>
                      </a:rPr>
                      <m:t> </m:t>
                    </m:r>
                    <m:r>
                      <a:rPr lang="es-MX" i="1" dirty="0" smtClean="0">
                        <a:latin typeface="Cambria Math" panose="02040503050406030204" pitchFamily="18" charset="0"/>
                      </a:rPr>
                      <m:t>𝑝𝑜𝑟</m:t>
                    </m:r>
                    <m:r>
                      <a:rPr lang="es-MX" i="1" dirty="0" smtClean="0">
                        <a:latin typeface="Cambria Math" panose="02040503050406030204" pitchFamily="18" charset="0"/>
                      </a:rPr>
                      <m:t> </m:t>
                    </m:r>
                    <m:r>
                      <a:rPr lang="es-MX" i="1" dirty="0" smtClean="0">
                        <a:latin typeface="Cambria Math" panose="02040503050406030204" pitchFamily="18" charset="0"/>
                      </a:rPr>
                      <m:t>𝑙𝑎</m:t>
                    </m:r>
                    <m:r>
                      <a:rPr lang="es-MX" i="1" dirty="0" smtClean="0">
                        <a:latin typeface="Cambria Math" panose="02040503050406030204" pitchFamily="18" charset="0"/>
                      </a:rPr>
                      <m:t> </m:t>
                    </m:r>
                    <m:r>
                      <a:rPr lang="es-MX" i="1" dirty="0" smtClean="0">
                        <a:latin typeface="Cambria Math" panose="02040503050406030204" pitchFamily="18" charset="0"/>
                      </a:rPr>
                      <m:t>𝑎𝑝𝑢𝑒𝑠𝑡𝑎</m:t>
                    </m:r>
                    <m:r>
                      <a:rPr lang="es-MX" i="1" dirty="0" smtClean="0">
                        <a:latin typeface="Cambria Math" panose="02040503050406030204" pitchFamily="18" charset="0"/>
                      </a:rPr>
                      <m:t> </m:t>
                    </m:r>
                    <m:r>
                      <a:rPr lang="es-MX" i="1" dirty="0" smtClean="0">
                        <a:latin typeface="Cambria Math" panose="02040503050406030204" pitchFamily="18" charset="0"/>
                      </a:rPr>
                      <m:t>𝑔𝑒𝑛𝑒𝑟𝑎𝑙</m:t>
                    </m:r>
                    <m:r>
                      <a:rPr lang="es-MX" i="1" dirty="0" smtClean="0">
                        <a:latin typeface="Cambria Math" panose="02040503050406030204" pitchFamily="18" charset="0"/>
                      </a:rPr>
                      <m:t>; </m:t>
                    </m:r>
                    <m:r>
                      <a:rPr lang="es-MX" i="1" dirty="0" smtClean="0">
                        <a:latin typeface="Cambria Math" panose="02040503050406030204" pitchFamily="18" charset="0"/>
                      </a:rPr>
                      <m:t>𝑒𝑠</m:t>
                    </m:r>
                    <m:r>
                      <a:rPr lang="es-MX" i="1" dirty="0" smtClean="0">
                        <a:latin typeface="Cambria Math" panose="02040503050406030204" pitchFamily="18" charset="0"/>
                      </a:rPr>
                      <m:t> </m:t>
                    </m:r>
                    <m:r>
                      <a:rPr lang="es-MX" i="1" dirty="0" smtClean="0">
                        <a:latin typeface="Cambria Math" panose="02040503050406030204" pitchFamily="18" charset="0"/>
                      </a:rPr>
                      <m:t>𝑑𝑒𝑐𝑖𝑟</m:t>
                    </m:r>
                    <m:d>
                      <m:dPr>
                        <m:begChr m:val="["/>
                        <m:endChr m:val="]"/>
                        <m:ctrlPr>
                          <a:rPr lang="es-MX" i="1" dirty="0" smtClean="0">
                            <a:latin typeface="Cambria Math" panose="02040503050406030204" pitchFamily="18" charset="0"/>
                          </a:rPr>
                        </m:ctrlPr>
                      </m:dPr>
                      <m:e>
                        <m:f>
                          <m:fPr>
                            <m:ctrlPr>
                              <a:rPr lang="es-MX" i="1" dirty="0" smtClean="0">
                                <a:latin typeface="Cambria Math" panose="02040503050406030204" pitchFamily="18" charset="0"/>
                              </a:rPr>
                            </m:ctrlPr>
                          </m:fPr>
                          <m:num>
                            <m:f>
                              <m:fPr>
                                <m:ctrlPr>
                                  <a:rPr lang="es-CL" i="1" dirty="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𝐴</m:t>
                                </m:r>
                              </m:num>
                              <m:den>
                                <m:r>
                                  <a:rPr lang="es-CL" i="1" dirty="0">
                                    <a:latin typeface="Cambria Math" panose="02040503050406030204" pitchFamily="18" charset="0"/>
                                    <a:ea typeface="Cambria Math" panose="02040503050406030204" pitchFamily="18" charset="0"/>
                                  </a:rPr>
                                  <m:t>2</m:t>
                                </m:r>
                              </m:den>
                            </m:f>
                          </m:num>
                          <m:den>
                            <m:d>
                              <m:dPr>
                                <m:ctrlPr>
                                  <a:rPr lang="es-MX" i="1" dirty="0" smtClean="0">
                                    <a:latin typeface="Cambria Math" panose="02040503050406030204" pitchFamily="18" charset="0"/>
                                  </a:rPr>
                                </m:ctrlPr>
                              </m:dPr>
                              <m:e>
                                <m:f>
                                  <m:fPr>
                                    <m:ctrlPr>
                                      <a:rPr lang="es-CL" i="1" dirty="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𝐴</m:t>
                                    </m:r>
                                  </m:num>
                                  <m:den>
                                    <m:r>
                                      <a:rPr lang="es-CL" i="1" dirty="0">
                                        <a:latin typeface="Cambria Math" panose="02040503050406030204" pitchFamily="18" charset="0"/>
                                        <a:ea typeface="Cambria Math" panose="02040503050406030204" pitchFamily="18" charset="0"/>
                                      </a:rPr>
                                      <m:t>2</m:t>
                                    </m:r>
                                  </m:den>
                                </m:f>
                                <m:r>
                                  <a:rPr lang="es-CL" b="0" i="1" dirty="0" smtClean="0">
                                    <a:latin typeface="Cambria Math" panose="02040503050406030204" pitchFamily="18" charset="0"/>
                                    <a:ea typeface="Cambria Math" panose="02040503050406030204" pitchFamily="18" charset="0"/>
                                  </a:rPr>
                                  <m:t>+</m:t>
                                </m:r>
                                <m:f>
                                  <m:fPr>
                                    <m:ctrlPr>
                                      <a:rPr lang="es-CL" i="1" dirty="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𝐵</m:t>
                                    </m:r>
                                  </m:num>
                                  <m:den>
                                    <m:r>
                                      <a:rPr lang="es-CL" i="1" dirty="0">
                                        <a:latin typeface="Cambria Math" panose="02040503050406030204" pitchFamily="18" charset="0"/>
                                        <a:ea typeface="Cambria Math" panose="02040503050406030204" pitchFamily="18" charset="0"/>
                                      </a:rPr>
                                      <m:t>4</m:t>
                                    </m:r>
                                  </m:den>
                                </m:f>
                              </m:e>
                            </m:d>
                          </m:den>
                        </m:f>
                      </m:e>
                    </m:d>
                    <m:r>
                      <a:rPr lang="es-MX" i="1" dirty="0" smtClean="0">
                        <a:latin typeface="Cambria Math" panose="02040503050406030204" pitchFamily="18" charset="0"/>
                      </a:rPr>
                      <m:t> </m:t>
                    </m:r>
                    <m:r>
                      <a:rPr lang="es-MX" i="1" dirty="0" smtClean="0">
                        <a:latin typeface="Cambria Math" panose="02040503050406030204" pitchFamily="18" charset="0"/>
                        <a:ea typeface="Cambria Math" panose="02040503050406030204" pitchFamily="18" charset="0"/>
                      </a:rPr>
                      <m:t>=</m:t>
                    </m:r>
                  </m:oMath>
                </a14:m>
                <a:endParaRPr lang="es-CL" i="1" dirty="0">
                  <a:latin typeface="Cambria Math" panose="02040503050406030204" pitchFamily="18" charset="0"/>
                </a:endParaRPr>
              </a:p>
              <a:p>
                <a:pPr lvl="1" algn="just"/>
                <a:r>
                  <a:rPr lang="es-MX" i="1" dirty="0">
                    <a:latin typeface="Cambria Math" panose="02040503050406030204" pitchFamily="18" charset="0"/>
                  </a:rPr>
                  <a:t>Y Pedro </a:t>
                </a:r>
                <a14:m>
                  <m:oMath xmlns:m="http://schemas.openxmlformats.org/officeDocument/2006/math">
                    <m:r>
                      <a:rPr lang="es-MX" i="1" dirty="0">
                        <a:latin typeface="Cambria Math" panose="02040503050406030204" pitchFamily="18" charset="0"/>
                      </a:rPr>
                      <m:t>𝑑𝑒𝑏𝑖𝑒𝑟𝑎</m:t>
                    </m:r>
                    <m:r>
                      <a:rPr lang="es-MX" i="1" dirty="0">
                        <a:latin typeface="Cambria Math" panose="02040503050406030204" pitchFamily="18" charset="0"/>
                      </a:rPr>
                      <m:t> </m:t>
                    </m:r>
                    <m:r>
                      <a:rPr lang="es-MX" i="1" dirty="0">
                        <a:latin typeface="Cambria Math" panose="02040503050406030204" pitchFamily="18" charset="0"/>
                      </a:rPr>
                      <m:t>𝑟𝑒𝑐𝑖𝑏𝑖𝑟</m:t>
                    </m:r>
                    <m:r>
                      <a:rPr lang="es-MX" i="1" dirty="0">
                        <a:latin typeface="Cambria Math" panose="02040503050406030204" pitchFamily="18" charset="0"/>
                      </a:rPr>
                      <m:t> </m:t>
                    </m:r>
                    <m:r>
                      <a:rPr lang="es-MX" i="1" dirty="0">
                        <a:latin typeface="Cambria Math" panose="02040503050406030204" pitchFamily="18" charset="0"/>
                      </a:rPr>
                      <m:t>𝑙𝑜</m:t>
                    </m:r>
                    <m:r>
                      <a:rPr lang="es-MX" i="1" dirty="0">
                        <a:latin typeface="Cambria Math" panose="02040503050406030204" pitchFamily="18" charset="0"/>
                      </a:rPr>
                      <m:t> </m:t>
                    </m:r>
                    <m:r>
                      <a:rPr lang="es-MX" i="1" dirty="0">
                        <a:latin typeface="Cambria Math" panose="02040503050406030204" pitchFamily="18" charset="0"/>
                      </a:rPr>
                      <m:t>𝑞𝑢𝑒</m:t>
                    </m:r>
                    <m:r>
                      <a:rPr lang="es-MX" i="1" dirty="0">
                        <a:latin typeface="Cambria Math" panose="02040503050406030204" pitchFamily="18" charset="0"/>
                      </a:rPr>
                      <m:t> </m:t>
                    </m:r>
                    <m:r>
                      <a:rPr lang="es-MX" i="1" dirty="0">
                        <a:latin typeface="Cambria Math" panose="02040503050406030204" pitchFamily="18" charset="0"/>
                      </a:rPr>
                      <m:t>𝑎𝑝𝑜𝑠𝑡</m:t>
                    </m:r>
                    <m:r>
                      <a:rPr lang="es-MX" i="1" dirty="0">
                        <a:latin typeface="Cambria Math" panose="02040503050406030204" pitchFamily="18" charset="0"/>
                      </a:rPr>
                      <m:t>ó </m:t>
                    </m:r>
                    <m:r>
                      <a:rPr lang="es-MX" i="1" dirty="0">
                        <a:latin typeface="Cambria Math" panose="02040503050406030204" pitchFamily="18" charset="0"/>
                      </a:rPr>
                      <m:t>𝑝𝑎𝑟𝑡𝑖𝑑𝑜</m:t>
                    </m:r>
                    <m:r>
                      <a:rPr lang="es-MX" i="1" dirty="0">
                        <a:latin typeface="Cambria Math" panose="02040503050406030204" pitchFamily="18" charset="0"/>
                      </a:rPr>
                      <m:t> </m:t>
                    </m:r>
                    <m:r>
                      <a:rPr lang="es-MX" i="1" dirty="0">
                        <a:latin typeface="Cambria Math" panose="02040503050406030204" pitchFamily="18" charset="0"/>
                      </a:rPr>
                      <m:t>𝑝𝑜𝑟</m:t>
                    </m:r>
                    <m:r>
                      <a:rPr lang="es-MX" i="1" dirty="0">
                        <a:latin typeface="Cambria Math" panose="02040503050406030204" pitchFamily="18" charset="0"/>
                      </a:rPr>
                      <m:t> </m:t>
                    </m:r>
                    <m:r>
                      <a:rPr lang="es-MX" i="1" dirty="0">
                        <a:latin typeface="Cambria Math" panose="02040503050406030204" pitchFamily="18" charset="0"/>
                      </a:rPr>
                      <m:t>𝑙𝑎</m:t>
                    </m:r>
                    <m:r>
                      <a:rPr lang="es-MX" i="1" dirty="0">
                        <a:latin typeface="Cambria Math" panose="02040503050406030204" pitchFamily="18" charset="0"/>
                      </a:rPr>
                      <m:t> </m:t>
                    </m:r>
                    <m:r>
                      <a:rPr lang="es-MX" i="1" dirty="0">
                        <a:latin typeface="Cambria Math" panose="02040503050406030204" pitchFamily="18" charset="0"/>
                      </a:rPr>
                      <m:t>𝑎𝑝𝑢𝑒𝑠𝑡𝑎</m:t>
                    </m:r>
                    <m:r>
                      <a:rPr lang="es-MX" i="1" dirty="0">
                        <a:latin typeface="Cambria Math" panose="02040503050406030204" pitchFamily="18" charset="0"/>
                      </a:rPr>
                      <m:t> </m:t>
                    </m:r>
                    <m:r>
                      <a:rPr lang="es-MX" i="1" dirty="0">
                        <a:latin typeface="Cambria Math" panose="02040503050406030204" pitchFamily="18" charset="0"/>
                      </a:rPr>
                      <m:t>𝑔𝑒𝑛𝑒𝑟𝑎𝑙</m:t>
                    </m:r>
                    <m:r>
                      <a:rPr lang="es-MX" i="1" dirty="0">
                        <a:latin typeface="Cambria Math" panose="02040503050406030204" pitchFamily="18" charset="0"/>
                      </a:rPr>
                      <m:t>; </m:t>
                    </m:r>
                    <m:r>
                      <a:rPr lang="es-MX" i="1" dirty="0">
                        <a:latin typeface="Cambria Math" panose="02040503050406030204" pitchFamily="18" charset="0"/>
                      </a:rPr>
                      <m:t>𝑒𝑠</m:t>
                    </m:r>
                    <m:r>
                      <a:rPr lang="es-MX" i="1" dirty="0">
                        <a:latin typeface="Cambria Math" panose="02040503050406030204" pitchFamily="18" charset="0"/>
                      </a:rPr>
                      <m:t> </m:t>
                    </m:r>
                    <m:r>
                      <a:rPr lang="es-MX" i="1" dirty="0">
                        <a:latin typeface="Cambria Math" panose="02040503050406030204" pitchFamily="18" charset="0"/>
                      </a:rPr>
                      <m:t>𝑑𝑒𝑐𝑖𝑟</m:t>
                    </m:r>
                    <m:d>
                      <m:dPr>
                        <m:begChr m:val="["/>
                        <m:endChr m:val="]"/>
                        <m:ctrlPr>
                          <a:rPr lang="es-MX" i="1" dirty="0">
                            <a:latin typeface="Cambria Math" panose="02040503050406030204" pitchFamily="18" charset="0"/>
                          </a:rPr>
                        </m:ctrlPr>
                      </m:dPr>
                      <m:e>
                        <m:f>
                          <m:fPr>
                            <m:ctrlPr>
                              <a:rPr lang="es-MX" i="1" dirty="0">
                                <a:latin typeface="Cambria Math" panose="02040503050406030204" pitchFamily="18" charset="0"/>
                              </a:rPr>
                            </m:ctrlPr>
                          </m:fPr>
                          <m:num>
                            <m:f>
                              <m:fPr>
                                <m:ctrlPr>
                                  <a:rPr lang="es-CL" i="1" dirty="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𝐵</m:t>
                                </m:r>
                              </m:num>
                              <m:den>
                                <m:r>
                                  <a:rPr lang="es-CL" b="0" i="1" dirty="0" smtClean="0">
                                    <a:latin typeface="Cambria Math" panose="02040503050406030204" pitchFamily="18" charset="0"/>
                                    <a:ea typeface="Cambria Math" panose="02040503050406030204" pitchFamily="18" charset="0"/>
                                  </a:rPr>
                                  <m:t>4</m:t>
                                </m:r>
                              </m:den>
                            </m:f>
                          </m:num>
                          <m:den>
                            <m:d>
                              <m:dPr>
                                <m:ctrlPr>
                                  <a:rPr lang="es-MX" i="1" dirty="0">
                                    <a:latin typeface="Cambria Math" panose="02040503050406030204" pitchFamily="18" charset="0"/>
                                  </a:rPr>
                                </m:ctrlPr>
                              </m:dPr>
                              <m:e>
                                <m:f>
                                  <m:fPr>
                                    <m:ctrlPr>
                                      <a:rPr lang="es-CL" i="1" dirty="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𝐴</m:t>
                                    </m:r>
                                  </m:num>
                                  <m:den>
                                    <m:r>
                                      <a:rPr lang="es-CL" i="1" dirty="0">
                                        <a:latin typeface="Cambria Math" panose="02040503050406030204" pitchFamily="18" charset="0"/>
                                        <a:ea typeface="Cambria Math" panose="02040503050406030204" pitchFamily="18" charset="0"/>
                                      </a:rPr>
                                      <m:t>2</m:t>
                                    </m:r>
                                  </m:den>
                                </m:f>
                                <m:r>
                                  <a:rPr lang="es-CL" i="1" dirty="0">
                                    <a:latin typeface="Cambria Math" panose="02040503050406030204" pitchFamily="18" charset="0"/>
                                    <a:ea typeface="Cambria Math" panose="02040503050406030204" pitchFamily="18" charset="0"/>
                                  </a:rPr>
                                  <m:t>+</m:t>
                                </m:r>
                                <m:f>
                                  <m:fPr>
                                    <m:ctrlPr>
                                      <a:rPr lang="es-CL" i="1" dirty="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𝐵</m:t>
                                    </m:r>
                                  </m:num>
                                  <m:den>
                                    <m:r>
                                      <a:rPr lang="es-CL" i="1" dirty="0">
                                        <a:latin typeface="Cambria Math" panose="02040503050406030204" pitchFamily="18" charset="0"/>
                                        <a:ea typeface="Cambria Math" panose="02040503050406030204" pitchFamily="18" charset="0"/>
                                      </a:rPr>
                                      <m:t>4</m:t>
                                    </m:r>
                                  </m:den>
                                </m:f>
                              </m:e>
                            </m:d>
                          </m:den>
                        </m:f>
                      </m:e>
                    </m:d>
                    <m:r>
                      <a:rPr lang="es-MX" i="1" dirty="0">
                        <a:latin typeface="Cambria Math" panose="02040503050406030204" pitchFamily="18" charset="0"/>
                      </a:rPr>
                      <m:t> </m:t>
                    </m:r>
                  </m:oMath>
                </a14:m>
                <a:endParaRPr lang="es-MX" i="1" dirty="0">
                  <a:latin typeface="Cambria Math" panose="02040503050406030204" pitchFamily="18" charset="0"/>
                </a:endParaRPr>
              </a:p>
              <a:p>
                <a:pPr lvl="1" algn="just"/>
                <a14:m>
                  <m:oMath xmlns:m="http://schemas.openxmlformats.org/officeDocument/2006/math">
                    <m:r>
                      <a:rPr lang="es-CL" b="0" i="1" smtClean="0">
                        <a:latin typeface="Cambria Math" panose="02040503050406030204" pitchFamily="18" charset="0"/>
                      </a:rPr>
                      <m:t>𝑃𝑜𝑟</m:t>
                    </m:r>
                    <m:r>
                      <a:rPr lang="es-CL" b="0" i="1" smtClean="0">
                        <a:latin typeface="Cambria Math" panose="02040503050406030204" pitchFamily="18" charset="0"/>
                      </a:rPr>
                      <m:t> </m:t>
                    </m:r>
                    <m:r>
                      <a:rPr lang="es-CL" b="0" i="1" smtClean="0">
                        <a:latin typeface="Cambria Math" panose="02040503050406030204" pitchFamily="18" charset="0"/>
                      </a:rPr>
                      <m:t>𝑙𝑜</m:t>
                    </m:r>
                    <m:r>
                      <a:rPr lang="es-CL" b="0" i="1" smtClean="0">
                        <a:latin typeface="Cambria Math" panose="02040503050406030204" pitchFamily="18" charset="0"/>
                      </a:rPr>
                      <m:t> </m:t>
                    </m:r>
                    <m:r>
                      <a:rPr lang="es-CL" b="0" i="1" smtClean="0">
                        <a:latin typeface="Cambria Math" panose="02040503050406030204" pitchFamily="18" charset="0"/>
                      </a:rPr>
                      <m:t>𝑡𝑎𝑛𝑡𝑜</m:t>
                    </m:r>
                    <m:r>
                      <a:rPr lang="es-CL" b="0" i="1" smtClean="0">
                        <a:latin typeface="Cambria Math" panose="02040503050406030204" pitchFamily="18" charset="0"/>
                      </a:rPr>
                      <m:t> </m:t>
                    </m:r>
                    <m:r>
                      <a:rPr lang="es-CL" b="0" i="1" smtClean="0">
                        <a:latin typeface="Cambria Math" panose="02040503050406030204" pitchFamily="18" charset="0"/>
                      </a:rPr>
                      <m:t>𝑎𝑙</m:t>
                    </m:r>
                    <m:r>
                      <a:rPr lang="es-CL" b="0" i="1" smtClean="0">
                        <a:latin typeface="Cambria Math" panose="02040503050406030204" pitchFamily="18" charset="0"/>
                      </a:rPr>
                      <m:t> </m:t>
                    </m:r>
                    <m:r>
                      <a:rPr lang="es-CL" b="0" i="1" smtClean="0">
                        <a:latin typeface="Cambria Math" panose="02040503050406030204" pitchFamily="18" charset="0"/>
                      </a:rPr>
                      <m:t>𝑓𝑖𝑛𝑎𝑙</m:t>
                    </m:r>
                    <m:r>
                      <a:rPr lang="es-CL" b="0" i="1" smtClean="0">
                        <a:latin typeface="Cambria Math" panose="02040503050406030204" pitchFamily="18" charset="0"/>
                      </a:rPr>
                      <m:t> </m:t>
                    </m:r>
                    <m:r>
                      <a:rPr lang="es-CL" b="0" i="1" smtClean="0">
                        <a:latin typeface="Cambria Math" panose="02040503050406030204" pitchFamily="18" charset="0"/>
                      </a:rPr>
                      <m:t>𝑑𝑒</m:t>
                    </m:r>
                    <m:r>
                      <a:rPr lang="es-CL" b="0" i="1" smtClean="0">
                        <a:latin typeface="Cambria Math" panose="02040503050406030204" pitchFamily="18" charset="0"/>
                      </a:rPr>
                      <m:t> </m:t>
                    </m:r>
                    <m:r>
                      <a:rPr lang="es-CL" b="0" i="1" smtClean="0">
                        <a:latin typeface="Cambria Math" panose="02040503050406030204" pitchFamily="18" charset="0"/>
                      </a:rPr>
                      <m:t>𝑙𝑎</m:t>
                    </m:r>
                    <m:r>
                      <a:rPr lang="es-CL" b="0" i="1" smtClean="0">
                        <a:latin typeface="Cambria Math" panose="02040503050406030204" pitchFamily="18" charset="0"/>
                      </a:rPr>
                      <m:t> </m:t>
                    </m:r>
                    <m:r>
                      <a:rPr lang="es-CL" b="0" i="1" smtClean="0">
                        <a:latin typeface="Cambria Math" panose="02040503050406030204" pitchFamily="18" charset="0"/>
                      </a:rPr>
                      <m:t>𝑎𝑝𝑢𝑒𝑠𝑡𝑎</m:t>
                    </m:r>
                    <m:r>
                      <a:rPr lang="es-CL" b="0" i="1" smtClean="0">
                        <a:latin typeface="Cambria Math" panose="02040503050406030204" pitchFamily="18" charset="0"/>
                      </a:rPr>
                      <m:t> </m:t>
                    </m:r>
                    <m:r>
                      <a:rPr lang="es-CL" b="0" i="1" smtClean="0">
                        <a:latin typeface="Cambria Math" panose="02040503050406030204" pitchFamily="18" charset="0"/>
                      </a:rPr>
                      <m:t>𝑐𝑎𝑑𝑎</m:t>
                    </m:r>
                    <m:r>
                      <a:rPr lang="es-CL" b="0" i="1" smtClean="0">
                        <a:latin typeface="Cambria Math" panose="02040503050406030204" pitchFamily="18" charset="0"/>
                      </a:rPr>
                      <m:t> </m:t>
                    </m:r>
                    <m:r>
                      <a:rPr lang="es-CL" b="0" i="1" smtClean="0">
                        <a:latin typeface="Cambria Math" panose="02040503050406030204" pitchFamily="18" charset="0"/>
                      </a:rPr>
                      <m:t>𝑢𝑛𝑜</m:t>
                    </m:r>
                    <m:r>
                      <a:rPr lang="es-CL" b="0" i="1" smtClean="0">
                        <a:latin typeface="Cambria Math" panose="02040503050406030204" pitchFamily="18" charset="0"/>
                      </a:rPr>
                      <m:t> </m:t>
                    </m:r>
                    <m:r>
                      <a:rPr lang="es-CL" b="0" i="1" smtClean="0">
                        <a:latin typeface="Cambria Math" panose="02040503050406030204" pitchFamily="18" charset="0"/>
                      </a:rPr>
                      <m:t>𝑡𝑒𝑛𝑑𝑟</m:t>
                    </m:r>
                    <m:r>
                      <a:rPr lang="es-CL" b="0" i="1" smtClean="0">
                        <a:latin typeface="Cambria Math" panose="02040503050406030204" pitchFamily="18" charset="0"/>
                      </a:rPr>
                      <m:t>á:</m:t>
                    </m:r>
                  </m:oMath>
                </a14:m>
                <a:endParaRPr lang="es-CL" b="0" i="1" dirty="0">
                  <a:latin typeface="Cambria Math" panose="02040503050406030204" pitchFamily="18" charset="0"/>
                </a:endParaRPr>
              </a:p>
              <a:p>
                <a:pPr lvl="2" algn="just"/>
                <a14:m>
                  <m:oMath xmlns:m="http://schemas.openxmlformats.org/officeDocument/2006/math">
                    <m:r>
                      <a:rPr lang="es-MX" i="1" dirty="0" smtClean="0">
                        <a:latin typeface="Cambria Math" panose="02040503050406030204" pitchFamily="18" charset="0"/>
                      </a:rPr>
                      <m:t>𝐽𝑢𝑎𝑛</m:t>
                    </m:r>
                    <m:r>
                      <a:rPr lang="es-MX" i="1" dirty="0" smtClean="0">
                        <a:latin typeface="Cambria Math" panose="02040503050406030204" pitchFamily="18" charset="0"/>
                        <a:ea typeface="Cambria Math" panose="02040503050406030204" pitchFamily="18" charset="0"/>
                      </a:rPr>
                      <m:t>=</m:t>
                    </m:r>
                    <m:r>
                      <a:rPr lang="es-MX" i="1" dirty="0" smtClean="0">
                        <a:latin typeface="Cambria Math" panose="02040503050406030204" pitchFamily="18" charset="0"/>
                      </a:rPr>
                      <m:t> </m:t>
                    </m:r>
                    <m:f>
                      <m:fPr>
                        <m:ctrlPr>
                          <a:rPr lang="es-CL" i="1" dirty="0">
                            <a:latin typeface="Cambria Math" panose="02040503050406030204" pitchFamily="18" charset="0"/>
                            <a:ea typeface="Cambria Math" panose="02040503050406030204" pitchFamily="18" charset="0"/>
                          </a:rPr>
                        </m:ctrlPr>
                      </m:fPr>
                      <m:num>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𝐴</m:t>
                        </m:r>
                      </m:num>
                      <m:den>
                        <m:r>
                          <a:rPr lang="es-CL" i="1" dirty="0">
                            <a:latin typeface="Cambria Math" panose="02040503050406030204" pitchFamily="18" charset="0"/>
                            <a:ea typeface="Cambria Math" panose="02040503050406030204" pitchFamily="18" charset="0"/>
                          </a:rPr>
                          <m:t>2</m:t>
                        </m:r>
                      </m:den>
                    </m:f>
                    <m:r>
                      <a:rPr lang="es-CL" i="1" dirty="0">
                        <a:latin typeface="Cambria Math" panose="02040503050406030204" pitchFamily="18" charset="0"/>
                        <a:ea typeface="Cambria Math" panose="02040503050406030204" pitchFamily="18" charset="0"/>
                      </a:rPr>
                      <m:t> </m:t>
                    </m:r>
                  </m:oMath>
                </a14:m>
                <a:r>
                  <a:rPr lang="es-MX" i="1" dirty="0">
                    <a:latin typeface="Cambria Math" panose="02040503050406030204" pitchFamily="18" charset="0"/>
                  </a:rPr>
                  <a:t>+</a:t>
                </a:r>
                <a14:m>
                  <m:oMath xmlns:m="http://schemas.openxmlformats.org/officeDocument/2006/math">
                    <m:d>
                      <m:dPr>
                        <m:begChr m:val="["/>
                        <m:endChr m:val="]"/>
                        <m:ctrlPr>
                          <a:rPr lang="es-MX" i="1" dirty="0">
                            <a:latin typeface="Cambria Math" panose="02040503050406030204" pitchFamily="18" charset="0"/>
                          </a:rPr>
                        </m:ctrlPr>
                      </m:dPr>
                      <m:e>
                        <m:r>
                          <a:rPr lang="es-MX" i="1" dirty="0" smtClean="0">
                            <a:latin typeface="Cambria Math" panose="02040503050406030204" pitchFamily="18" charset="0"/>
                          </a:rPr>
                          <m:t>(</m:t>
                        </m:r>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𝐴</m:t>
                        </m:r>
                        <m:r>
                          <a:rPr lang="es-CL" i="1" dirty="0">
                            <a:latin typeface="Cambria Math" panose="02040503050406030204" pitchFamily="18" charset="0"/>
                            <a:ea typeface="Cambria Math" panose="02040503050406030204" pitchFamily="18" charset="0"/>
                          </a:rPr>
                          <m:t>/2)/((</m:t>
                        </m:r>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𝐴</m:t>
                        </m:r>
                        <m:r>
                          <a:rPr lang="es-CL" i="1" dirty="0">
                            <a:latin typeface="Cambria Math" panose="02040503050406030204" pitchFamily="18" charset="0"/>
                            <a:ea typeface="Cambria Math" panose="02040503050406030204" pitchFamily="18" charset="0"/>
                          </a:rPr>
                          <m:t>/2+$</m:t>
                        </m:r>
                        <m:r>
                          <a:rPr lang="es-CL" i="1" dirty="0">
                            <a:latin typeface="Cambria Math" panose="02040503050406030204" pitchFamily="18" charset="0"/>
                            <a:ea typeface="Cambria Math" panose="02040503050406030204" pitchFamily="18" charset="0"/>
                          </a:rPr>
                          <m:t>𝐵</m:t>
                        </m:r>
                        <m:r>
                          <a:rPr lang="es-CL" i="1" dirty="0">
                            <a:latin typeface="Cambria Math" panose="02040503050406030204" pitchFamily="18" charset="0"/>
                            <a:ea typeface="Cambria Math" panose="02040503050406030204" pitchFamily="18" charset="0"/>
                          </a:rPr>
                          <m:t>/4) )</m:t>
                        </m:r>
                      </m:e>
                    </m:d>
                  </m:oMath>
                </a14:m>
                <a:endParaRPr lang="es-MX" i="1" dirty="0">
                  <a:latin typeface="Cambria Math" panose="02040503050406030204" pitchFamily="18" charset="0"/>
                </a:endParaRPr>
              </a:p>
              <a:p>
                <a:pPr lvl="2" algn="just"/>
                <a14:m>
                  <m:oMath xmlns:m="http://schemas.openxmlformats.org/officeDocument/2006/math">
                    <m:r>
                      <a:rPr lang="es-CL" b="0" i="1" dirty="0" smtClean="0">
                        <a:latin typeface="Cambria Math" panose="02040503050406030204" pitchFamily="18" charset="0"/>
                      </a:rPr>
                      <m:t>𝑦</m:t>
                    </m:r>
                    <m:r>
                      <a:rPr lang="es-CL" b="0" i="1" dirty="0" smtClean="0">
                        <a:latin typeface="Cambria Math" panose="02040503050406030204" pitchFamily="18" charset="0"/>
                      </a:rPr>
                      <m:t> </m:t>
                    </m:r>
                    <m:r>
                      <a:rPr lang="es-CL" b="0" i="1" dirty="0" smtClean="0">
                        <a:latin typeface="Cambria Math" panose="02040503050406030204" pitchFamily="18" charset="0"/>
                      </a:rPr>
                      <m:t>𝑃𝑒𝑑𝑟𝑜</m:t>
                    </m:r>
                    <m:r>
                      <a:rPr lang="es-CL" b="0" i="1" dirty="0" smtClean="0">
                        <a:latin typeface="Cambria Math" panose="02040503050406030204" pitchFamily="18" charset="0"/>
                        <a:ea typeface="Cambria Math" panose="02040503050406030204" pitchFamily="18" charset="0"/>
                      </a:rPr>
                      <m:t>=</m:t>
                    </m:r>
                    <m:f>
                      <m:fPr>
                        <m:ctrlPr>
                          <a:rPr lang="es-CL" b="0" i="1" dirty="0" smtClean="0">
                            <a:latin typeface="Cambria Math" panose="02040503050406030204" pitchFamily="18" charset="0"/>
                          </a:rPr>
                        </m:ctrlPr>
                      </m:fPr>
                      <m:num>
                        <m:r>
                          <a:rPr lang="es-CL" b="0" i="1" dirty="0" smtClean="0">
                            <a:latin typeface="Cambria Math" panose="02040503050406030204" pitchFamily="18" charset="0"/>
                          </a:rPr>
                          <m:t>3</m:t>
                        </m:r>
                      </m:num>
                      <m:den>
                        <m:r>
                          <a:rPr lang="es-CL" b="0" i="1" dirty="0" smtClean="0">
                            <a:latin typeface="Cambria Math" panose="02040503050406030204" pitchFamily="18" charset="0"/>
                          </a:rPr>
                          <m:t>4</m:t>
                        </m:r>
                      </m:den>
                    </m:f>
                    <m:r>
                      <a:rPr lang="es-CL" i="1" dirty="0">
                        <a:latin typeface="Cambria Math" panose="02040503050406030204" pitchFamily="18" charset="0"/>
                        <a:ea typeface="Cambria Math" panose="02040503050406030204" pitchFamily="18" charset="0"/>
                      </a:rPr>
                      <m:t>$</m:t>
                    </m:r>
                    <m:r>
                      <a:rPr lang="es-CL" i="1" dirty="0">
                        <a:latin typeface="Cambria Math" panose="02040503050406030204" pitchFamily="18" charset="0"/>
                        <a:ea typeface="Cambria Math" panose="02040503050406030204" pitchFamily="18" charset="0"/>
                      </a:rPr>
                      <m:t>𝐵</m:t>
                    </m:r>
                    <m:r>
                      <a:rPr lang="es-CL" b="0" i="1" dirty="0" smtClean="0">
                        <a:latin typeface="Cambria Math" panose="02040503050406030204" pitchFamily="18" charset="0"/>
                        <a:ea typeface="Cambria Math" panose="02040503050406030204" pitchFamily="18" charset="0"/>
                      </a:rPr>
                      <m:t>+(</m:t>
                    </m:r>
                    <m:r>
                      <a:rPr lang="es-MX" b="0" i="1" dirty="0" smtClean="0">
                        <a:latin typeface="Cambria Math" panose="02040503050406030204" pitchFamily="18" charset="0"/>
                        <a:ea typeface="Cambria Math" panose="02040503050406030204" pitchFamily="18" charset="0"/>
                      </a:rPr>
                      <m:t>[</m:t>
                    </m:r>
                    <m:r>
                      <a:rPr lang="es-MX" b="0" i="1" dirty="0">
                        <a:latin typeface="Cambria Math" panose="02040503050406030204" pitchFamily="18" charset="0"/>
                        <a:ea typeface="Cambria Math" panose="02040503050406030204" pitchFamily="18" charset="0"/>
                      </a:rPr>
                      <m:t>(</m:t>
                    </m:r>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𝐵</m:t>
                    </m:r>
                    <m:r>
                      <a:rPr lang="es-CL" i="1" dirty="0">
                        <a:latin typeface="Cambria Math" panose="02040503050406030204" pitchFamily="18" charset="0"/>
                        <a:ea typeface="Cambria Math" panose="02040503050406030204" pitchFamily="18" charset="0"/>
                      </a:rPr>
                      <m:t>/4)/((</m:t>
                    </m:r>
                    <m:r>
                      <a:rPr lang="es-MX" i="1" dirty="0">
                        <a:latin typeface="Cambria Math" panose="02040503050406030204" pitchFamily="18" charset="0"/>
                      </a:rPr>
                      <m:t>$</m:t>
                    </m:r>
                    <m:r>
                      <a:rPr lang="es-CL" i="1" dirty="0">
                        <a:latin typeface="Cambria Math" panose="02040503050406030204" pitchFamily="18" charset="0"/>
                        <a:ea typeface="Cambria Math" panose="02040503050406030204" pitchFamily="18" charset="0"/>
                      </a:rPr>
                      <m:t>𝐴</m:t>
                    </m:r>
                    <m:r>
                      <a:rPr lang="es-CL" i="1" dirty="0">
                        <a:latin typeface="Cambria Math" panose="02040503050406030204" pitchFamily="18" charset="0"/>
                        <a:ea typeface="Cambria Math" panose="02040503050406030204" pitchFamily="18" charset="0"/>
                      </a:rPr>
                      <m:t>/2+$</m:t>
                    </m:r>
                    <m:r>
                      <a:rPr lang="es-CL" i="1" dirty="0">
                        <a:latin typeface="Cambria Math" panose="02040503050406030204" pitchFamily="18" charset="0"/>
                        <a:ea typeface="Cambria Math" panose="02040503050406030204" pitchFamily="18" charset="0"/>
                      </a:rPr>
                      <m:t>𝐵</m:t>
                    </m:r>
                    <m:r>
                      <a:rPr lang="es-CL" i="1" dirty="0">
                        <a:latin typeface="Cambria Math" panose="02040503050406030204" pitchFamily="18" charset="0"/>
                        <a:ea typeface="Cambria Math" panose="02040503050406030204" pitchFamily="18" charset="0"/>
                      </a:rPr>
                      <m:t>/4) )])</m:t>
                    </m:r>
                  </m:oMath>
                </a14:m>
                <a:endParaRPr lang="es-MX" dirty="0"/>
              </a:p>
              <a:p>
                <a:pPr lvl="1" algn="just"/>
                <a14:m>
                  <m:oMath xmlns:m="http://schemas.openxmlformats.org/officeDocument/2006/math">
                    <m:r>
                      <a:rPr lang="es-CL" b="0" i="1" smtClean="0">
                        <a:solidFill>
                          <a:srgbClr val="0070C0"/>
                        </a:solidFill>
                        <a:latin typeface="Cambria Math" panose="02040503050406030204" pitchFamily="18" charset="0"/>
                      </a:rPr>
                      <m:t>𝑉𝑒𝑟𝑖𝑓𝑖𝑐𝑎𝑐𝑖</m:t>
                    </m:r>
                    <m:r>
                      <a:rPr lang="es-CL" b="0" i="1" smtClean="0">
                        <a:solidFill>
                          <a:srgbClr val="0070C0"/>
                        </a:solidFill>
                        <a:latin typeface="Cambria Math" panose="02040503050406030204" pitchFamily="18" charset="0"/>
                      </a:rPr>
                      <m:t>ó</m:t>
                    </m:r>
                    <m:r>
                      <a:rPr lang="es-CL" b="0" i="1" smtClean="0">
                        <a:solidFill>
                          <a:srgbClr val="0070C0"/>
                        </a:solidFill>
                        <a:latin typeface="Cambria Math" panose="02040503050406030204" pitchFamily="18" charset="0"/>
                      </a:rPr>
                      <m:t>𝑛</m:t>
                    </m:r>
                    <m:r>
                      <a:rPr lang="es-CL" b="0" i="1" smtClean="0">
                        <a:solidFill>
                          <a:srgbClr val="0070C0"/>
                        </a:solidFill>
                        <a:latin typeface="Cambria Math" panose="02040503050406030204" pitchFamily="18" charset="0"/>
                      </a:rPr>
                      <m:t>:</m:t>
                    </m:r>
                    <m:r>
                      <a:rPr lang="es-CL" b="0" i="1" smtClean="0">
                        <a:solidFill>
                          <a:srgbClr val="0070C0"/>
                        </a:solidFill>
                        <a:latin typeface="Cambria Math" panose="02040503050406030204" pitchFamily="18" charset="0"/>
                      </a:rPr>
                      <m:t>𝑆𝑖</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𝑗𝑢𝑎𝑛</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𝑡𝑖𝑒𝑛𝑒</m:t>
                    </m:r>
                    <m:r>
                      <a:rPr lang="es-CL" b="0" i="1" smtClean="0">
                        <a:solidFill>
                          <a:srgbClr val="0070C0"/>
                        </a:solidFill>
                        <a:latin typeface="Cambria Math" panose="02040503050406030204" pitchFamily="18" charset="0"/>
                      </a:rPr>
                      <m:t> $4000 </m:t>
                    </m:r>
                    <m:r>
                      <a:rPr lang="es-CL" b="0" i="1" smtClean="0">
                        <a:solidFill>
                          <a:srgbClr val="0070C0"/>
                        </a:solidFill>
                        <a:latin typeface="Cambria Math" panose="02040503050406030204" pitchFamily="18" charset="0"/>
                      </a:rPr>
                      <m:t>𝑦</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𝑎𝑝𝑢𝑒𝑠𝑡𝑎</m:t>
                    </m:r>
                    <m:r>
                      <a:rPr lang="es-CL" b="0" i="1" smtClean="0">
                        <a:solidFill>
                          <a:srgbClr val="0070C0"/>
                        </a:solidFill>
                        <a:latin typeface="Cambria Math" panose="02040503050406030204" pitchFamily="18" charset="0"/>
                      </a:rPr>
                      <m:t> $2000 </m:t>
                    </m:r>
                    <m:r>
                      <a:rPr lang="es-CL" b="0" i="1" smtClean="0">
                        <a:solidFill>
                          <a:srgbClr val="0070C0"/>
                        </a:solidFill>
                        <a:latin typeface="Cambria Math" panose="02040503050406030204" pitchFamily="18" charset="0"/>
                      </a:rPr>
                      <m:t>𝑦</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𝑃𝑑𝑒𝑟𝑜</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𝑡𝑖𝑒𝑛𝑒</m:t>
                    </m:r>
                    <m:r>
                      <a:rPr lang="es-CL" b="0" i="1" smtClean="0">
                        <a:solidFill>
                          <a:srgbClr val="0070C0"/>
                        </a:solidFill>
                        <a:latin typeface="Cambria Math" panose="02040503050406030204" pitchFamily="18" charset="0"/>
                      </a:rPr>
                      <m:t> $3000 </m:t>
                    </m:r>
                    <m:r>
                      <a:rPr lang="es-CL" b="0" i="1" smtClean="0">
                        <a:solidFill>
                          <a:srgbClr val="0070C0"/>
                        </a:solidFill>
                        <a:latin typeface="Cambria Math" panose="02040503050406030204" pitchFamily="18" charset="0"/>
                      </a:rPr>
                      <m:t>𝑦</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𝑎𝑝𝑢𝑒𝑠𝑡𝑎</m:t>
                    </m:r>
                    <m:r>
                      <a:rPr lang="es-CL" b="0" i="1" smtClean="0">
                        <a:solidFill>
                          <a:srgbClr val="0070C0"/>
                        </a:solidFill>
                        <a:latin typeface="Cambria Math" panose="02040503050406030204" pitchFamily="18" charset="0"/>
                      </a:rPr>
                      <m:t> $750 </m:t>
                    </m:r>
                    <m:r>
                      <a:rPr lang="es-CL" b="0" i="1" smtClean="0">
                        <a:solidFill>
                          <a:srgbClr val="0070C0"/>
                        </a:solidFill>
                        <a:latin typeface="Cambria Math" panose="02040503050406030204" pitchFamily="18" charset="0"/>
                      </a:rPr>
                      <m:t>𝑦</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𝑠𝑖</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𝑠𝑒</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𝑎𝑠𝑢𝑚𝑒</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𝑞𝑢𝑒</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𝑙𝑎</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𝑔𝑎𝑛𝑎𝑛𝑐𝑖𝑎</m:t>
                    </m:r>
                    <m:r>
                      <a:rPr lang="es-CL" b="0" i="1" smtClean="0">
                        <a:solidFill>
                          <a:srgbClr val="0070C0"/>
                        </a:solidFill>
                        <a:latin typeface="Cambria Math" panose="02040503050406030204" pitchFamily="18" charset="0"/>
                      </a:rPr>
                      <m:t> </m:t>
                    </m:r>
                    <m:r>
                      <a:rPr lang="es-CL" b="0" i="1" smtClean="0">
                        <a:solidFill>
                          <a:srgbClr val="0070C0"/>
                        </a:solidFill>
                        <a:latin typeface="Cambria Math" panose="02040503050406030204" pitchFamily="18" charset="0"/>
                      </a:rPr>
                      <m:t>𝑒𝑠</m:t>
                    </m:r>
                    <m:r>
                      <a:rPr lang="es-CL" b="0" i="1" smtClean="0">
                        <a:solidFill>
                          <a:srgbClr val="0070C0"/>
                        </a:solidFill>
                        <a:latin typeface="Cambria Math" panose="02040503050406030204" pitchFamily="18" charset="0"/>
                      </a:rPr>
                      <m:t> $5000</m:t>
                    </m:r>
                  </m:oMath>
                </a14:m>
                <a:endParaRPr lang="es-CL" b="0" i="1" dirty="0">
                  <a:solidFill>
                    <a:srgbClr val="0070C0"/>
                  </a:solidFill>
                  <a:latin typeface="Cambria Math" panose="02040503050406030204" pitchFamily="18" charset="0"/>
                </a:endParaRPr>
              </a:p>
              <a:p>
                <a:pPr lvl="1" algn="just"/>
                <a14:m>
                  <m:oMath xmlns:m="http://schemas.openxmlformats.org/officeDocument/2006/math">
                    <m:r>
                      <a:rPr lang="es-CL" b="0" i="1" dirty="0" smtClean="0">
                        <a:solidFill>
                          <a:srgbClr val="0070C0"/>
                        </a:solidFill>
                        <a:latin typeface="Cambria Math" panose="02040503050406030204" pitchFamily="18" charset="0"/>
                      </a:rPr>
                      <m:t>𝐸𝑛𝑡𝑜𝑛𝑐𝑒𝑠</m:t>
                    </m:r>
                    <m:r>
                      <a:rPr lang="es-CL" b="0" i="1" dirty="0" smtClean="0">
                        <a:solidFill>
                          <a:srgbClr val="0070C0"/>
                        </a:solidFill>
                        <a:latin typeface="Cambria Math" panose="02040503050406030204" pitchFamily="18" charset="0"/>
                      </a:rPr>
                      <m:t> </m:t>
                    </m:r>
                    <m:r>
                      <a:rPr lang="es-CL" b="0" i="1" dirty="0" smtClean="0">
                        <a:solidFill>
                          <a:srgbClr val="0070C0"/>
                        </a:solidFill>
                        <a:latin typeface="Cambria Math" panose="02040503050406030204" pitchFamily="18" charset="0"/>
                      </a:rPr>
                      <m:t>𝑑𝑒𝑠𝑝𝑢</m:t>
                    </m:r>
                    <m:r>
                      <a:rPr lang="es-CL" b="0" i="1" dirty="0" smtClean="0">
                        <a:solidFill>
                          <a:srgbClr val="0070C0"/>
                        </a:solidFill>
                        <a:latin typeface="Cambria Math" panose="02040503050406030204" pitchFamily="18" charset="0"/>
                      </a:rPr>
                      <m:t>é</m:t>
                    </m:r>
                    <m:r>
                      <a:rPr lang="es-CL" b="0" i="1" dirty="0" smtClean="0">
                        <a:solidFill>
                          <a:srgbClr val="0070C0"/>
                        </a:solidFill>
                        <a:latin typeface="Cambria Math" panose="02040503050406030204" pitchFamily="18" charset="0"/>
                      </a:rPr>
                      <m:t>𝑠</m:t>
                    </m:r>
                    <m:r>
                      <a:rPr lang="es-CL" b="0" i="1" dirty="0" smtClean="0">
                        <a:solidFill>
                          <a:srgbClr val="0070C0"/>
                        </a:solidFill>
                        <a:latin typeface="Cambria Math" panose="02040503050406030204" pitchFamily="18" charset="0"/>
                      </a:rPr>
                      <m:t> </m:t>
                    </m:r>
                    <m:r>
                      <a:rPr lang="es-CL" b="0" i="1" dirty="0" smtClean="0">
                        <a:solidFill>
                          <a:srgbClr val="0070C0"/>
                        </a:solidFill>
                        <a:latin typeface="Cambria Math" panose="02040503050406030204" pitchFamily="18" charset="0"/>
                      </a:rPr>
                      <m:t>𝑑𝑒</m:t>
                    </m:r>
                    <m:r>
                      <a:rPr lang="es-CL" b="0" i="1" dirty="0" smtClean="0">
                        <a:solidFill>
                          <a:srgbClr val="0070C0"/>
                        </a:solidFill>
                        <a:latin typeface="Cambria Math" panose="02040503050406030204" pitchFamily="18" charset="0"/>
                      </a:rPr>
                      <m:t> </m:t>
                    </m:r>
                    <m:r>
                      <a:rPr lang="es-CL" b="0" i="1" dirty="0" smtClean="0">
                        <a:solidFill>
                          <a:srgbClr val="0070C0"/>
                        </a:solidFill>
                        <a:latin typeface="Cambria Math" panose="02040503050406030204" pitchFamily="18" charset="0"/>
                      </a:rPr>
                      <m:t>𝑙𝑎</m:t>
                    </m:r>
                    <m:r>
                      <a:rPr lang="es-CL" b="0" i="1" dirty="0" smtClean="0">
                        <a:solidFill>
                          <a:srgbClr val="0070C0"/>
                        </a:solidFill>
                        <a:latin typeface="Cambria Math" panose="02040503050406030204" pitchFamily="18" charset="0"/>
                      </a:rPr>
                      <m:t> </m:t>
                    </m:r>
                    <m:r>
                      <a:rPr lang="es-CL" b="0" i="1" dirty="0" smtClean="0">
                        <a:solidFill>
                          <a:srgbClr val="0070C0"/>
                        </a:solidFill>
                        <a:latin typeface="Cambria Math" panose="02040503050406030204" pitchFamily="18" charset="0"/>
                      </a:rPr>
                      <m:t>𝑎𝑝𝑢𝑒𝑠𝑡𝑎</m:t>
                    </m:r>
                    <m:r>
                      <a:rPr lang="es-CL" b="0" i="1" dirty="0" smtClean="0">
                        <a:solidFill>
                          <a:srgbClr val="0070C0"/>
                        </a:solidFill>
                        <a:latin typeface="Cambria Math" panose="02040503050406030204" pitchFamily="18" charset="0"/>
                      </a:rPr>
                      <m:t> </m:t>
                    </m:r>
                    <m:r>
                      <a:rPr lang="es-CL" b="0" i="1" dirty="0" smtClean="0">
                        <a:solidFill>
                          <a:srgbClr val="0070C0"/>
                        </a:solidFill>
                        <a:latin typeface="Cambria Math" panose="02040503050406030204" pitchFamily="18" charset="0"/>
                      </a:rPr>
                      <m:t>𝐽𝑢𝑎𝑛</m:t>
                    </m:r>
                    <m:r>
                      <a:rPr lang="es-CL" b="0" i="1" dirty="0" smtClean="0">
                        <a:solidFill>
                          <a:srgbClr val="0070C0"/>
                        </a:solidFill>
                        <a:latin typeface="Cambria Math" panose="02040503050406030204" pitchFamily="18" charset="0"/>
                      </a:rPr>
                      <m:t> </m:t>
                    </m:r>
                    <m:r>
                      <a:rPr lang="es-CL" b="0" i="1" dirty="0" smtClean="0">
                        <a:solidFill>
                          <a:srgbClr val="0070C0"/>
                        </a:solidFill>
                        <a:latin typeface="Cambria Math" panose="02040503050406030204" pitchFamily="18" charset="0"/>
                      </a:rPr>
                      <m:t>𝑞𝑢𝑒𝑑𝑎𝑟</m:t>
                    </m:r>
                    <m:r>
                      <a:rPr lang="es-CL" b="0" i="1" dirty="0" smtClean="0">
                        <a:solidFill>
                          <a:srgbClr val="0070C0"/>
                        </a:solidFill>
                        <a:latin typeface="Cambria Math" panose="02040503050406030204" pitchFamily="18" charset="0"/>
                      </a:rPr>
                      <m:t>á </m:t>
                    </m:r>
                    <m:r>
                      <a:rPr lang="es-CL" b="0" i="1" dirty="0" smtClean="0">
                        <a:solidFill>
                          <a:srgbClr val="0070C0"/>
                        </a:solidFill>
                        <a:latin typeface="Cambria Math" panose="02040503050406030204" pitchFamily="18" charset="0"/>
                      </a:rPr>
                      <m:t>𝑐𝑜𝑛</m:t>
                    </m:r>
                    <m:r>
                      <a:rPr lang="es-CL" b="0" i="1" dirty="0" smtClean="0">
                        <a:solidFill>
                          <a:srgbClr val="0070C0"/>
                        </a:solidFill>
                        <a:latin typeface="Cambria Math" panose="02040503050406030204" pitchFamily="18" charset="0"/>
                      </a:rPr>
                      <m:t> </m:t>
                    </m:r>
                    <m:d>
                      <m:dPr>
                        <m:ctrlPr>
                          <a:rPr lang="es-CL" b="0" i="1" dirty="0" smtClean="0">
                            <a:solidFill>
                              <a:srgbClr val="0070C0"/>
                            </a:solidFill>
                            <a:latin typeface="Cambria Math" panose="02040503050406030204" pitchFamily="18" charset="0"/>
                          </a:rPr>
                        </m:ctrlPr>
                      </m:dPr>
                      <m:e>
                        <m:r>
                          <a:rPr lang="es-CL" b="0" i="1" dirty="0" smtClean="0">
                            <a:solidFill>
                              <a:srgbClr val="0070C0"/>
                            </a:solidFill>
                            <a:latin typeface="Cambria Math" panose="02040503050406030204" pitchFamily="18" charset="0"/>
                          </a:rPr>
                          <m:t>$2000+</m:t>
                        </m:r>
                        <m:d>
                          <m:dPr>
                            <m:begChr m:val="["/>
                            <m:endChr m:val="]"/>
                            <m:ctrlPr>
                              <a:rPr lang="es-CL" b="0" i="1" dirty="0" smtClean="0">
                                <a:solidFill>
                                  <a:srgbClr val="0070C0"/>
                                </a:solidFill>
                                <a:latin typeface="Cambria Math" panose="02040503050406030204" pitchFamily="18" charset="0"/>
                              </a:rPr>
                            </m:ctrlPr>
                          </m:dPr>
                          <m:e>
                            <m:r>
                              <a:rPr lang="es-CL" i="1" dirty="0">
                                <a:solidFill>
                                  <a:srgbClr val="0070C0"/>
                                </a:solidFill>
                                <a:latin typeface="Cambria Math" panose="02040503050406030204" pitchFamily="18" charset="0"/>
                              </a:rPr>
                              <m:t>$5000</m:t>
                            </m:r>
                            <m:r>
                              <a:rPr lang="es-CL" i="1" dirty="0">
                                <a:solidFill>
                                  <a:srgbClr val="0070C0"/>
                                </a:solidFill>
                                <a:latin typeface="Cambria Math" panose="02040503050406030204" pitchFamily="18" charset="0"/>
                                <a:ea typeface="Cambria Math" panose="02040503050406030204" pitchFamily="18" charset="0"/>
                              </a:rPr>
                              <m:t>×</m:t>
                            </m:r>
                            <m:d>
                              <m:dPr>
                                <m:ctrlPr>
                                  <a:rPr lang="es-CL" i="1" dirty="0">
                                    <a:solidFill>
                                      <a:srgbClr val="0070C0"/>
                                    </a:solidFill>
                                    <a:latin typeface="Cambria Math" panose="02040503050406030204" pitchFamily="18" charset="0"/>
                                  </a:rPr>
                                </m:ctrlPr>
                              </m:dPr>
                              <m:e>
                                <m:f>
                                  <m:fPr>
                                    <m:type m:val="skw"/>
                                    <m:ctrlPr>
                                      <a:rPr lang="es-CL" i="1" dirty="0">
                                        <a:solidFill>
                                          <a:srgbClr val="0070C0"/>
                                        </a:solidFill>
                                        <a:latin typeface="Cambria Math" panose="02040503050406030204" pitchFamily="18" charset="0"/>
                                      </a:rPr>
                                    </m:ctrlPr>
                                  </m:fPr>
                                  <m:num>
                                    <m:r>
                                      <a:rPr lang="es-CL" i="1" dirty="0">
                                        <a:solidFill>
                                          <a:srgbClr val="0070C0"/>
                                        </a:solidFill>
                                        <a:latin typeface="Cambria Math" panose="02040503050406030204" pitchFamily="18" charset="0"/>
                                      </a:rPr>
                                      <m:t>$2000</m:t>
                                    </m:r>
                                  </m:num>
                                  <m:den>
                                    <m:d>
                                      <m:dPr>
                                        <m:ctrlPr>
                                          <a:rPr lang="es-CL" i="1" dirty="0">
                                            <a:solidFill>
                                              <a:srgbClr val="0070C0"/>
                                            </a:solidFill>
                                            <a:latin typeface="Cambria Math" panose="02040503050406030204" pitchFamily="18" charset="0"/>
                                          </a:rPr>
                                        </m:ctrlPr>
                                      </m:dPr>
                                      <m:e>
                                        <m:r>
                                          <a:rPr lang="es-CL" i="1" dirty="0">
                                            <a:solidFill>
                                              <a:srgbClr val="0070C0"/>
                                            </a:solidFill>
                                            <a:latin typeface="Cambria Math" panose="02040503050406030204" pitchFamily="18" charset="0"/>
                                          </a:rPr>
                                          <m:t>$2000+$750</m:t>
                                        </m:r>
                                      </m:e>
                                    </m:d>
                                  </m:den>
                                </m:f>
                              </m:e>
                            </m:d>
                          </m:e>
                        </m:d>
                      </m:e>
                    </m:d>
                    <m:r>
                      <a:rPr lang="es-CL" b="0" i="1" dirty="0" smtClean="0">
                        <a:solidFill>
                          <a:srgbClr val="0070C0"/>
                        </a:solidFill>
                        <a:latin typeface="Cambria Math" panose="02040503050406030204" pitchFamily="18" charset="0"/>
                        <a:ea typeface="Cambria Math" panose="02040503050406030204" pitchFamily="18" charset="0"/>
                      </a:rPr>
                      <m:t>=$5.636,</m:t>
                    </m:r>
                    <m:acc>
                      <m:accPr>
                        <m:chr m:val="̅"/>
                        <m:ctrlPr>
                          <a:rPr lang="es-CL" b="0" i="1" dirty="0" smtClean="0">
                            <a:solidFill>
                              <a:srgbClr val="0070C0"/>
                            </a:solidFill>
                            <a:latin typeface="Cambria Math" panose="02040503050406030204" pitchFamily="18" charset="0"/>
                            <a:ea typeface="Cambria Math" panose="02040503050406030204" pitchFamily="18" charset="0"/>
                          </a:rPr>
                        </m:ctrlPr>
                      </m:accPr>
                      <m:e>
                        <m:r>
                          <a:rPr lang="es-CL" b="0" i="1" dirty="0" smtClean="0">
                            <a:solidFill>
                              <a:srgbClr val="0070C0"/>
                            </a:solidFill>
                            <a:latin typeface="Cambria Math" panose="02040503050406030204" pitchFamily="18" charset="0"/>
                            <a:ea typeface="Cambria Math" panose="02040503050406030204" pitchFamily="18" charset="0"/>
                          </a:rPr>
                          <m:t>36</m:t>
                        </m:r>
                      </m:e>
                    </m:acc>
                  </m:oMath>
                </a14:m>
                <a:endParaRPr lang="es-MX" dirty="0"/>
              </a:p>
              <a:p>
                <a:pPr lvl="1" algn="just"/>
                <a14:m>
                  <m:oMath xmlns:m="http://schemas.openxmlformats.org/officeDocument/2006/math">
                    <m:r>
                      <a:rPr lang="es-MX" i="1" dirty="0" smtClean="0">
                        <a:solidFill>
                          <a:srgbClr val="0070C0"/>
                        </a:solidFill>
                        <a:latin typeface="Cambria Math" panose="02040503050406030204" pitchFamily="18" charset="0"/>
                      </a:rPr>
                      <m:t>𝑌</m:t>
                    </m:r>
                    <m:r>
                      <a:rPr lang="es-MX" i="1" dirty="0" smtClean="0">
                        <a:solidFill>
                          <a:srgbClr val="0070C0"/>
                        </a:solidFill>
                        <a:latin typeface="Cambria Math" panose="02040503050406030204" pitchFamily="18" charset="0"/>
                      </a:rPr>
                      <m:t> </m:t>
                    </m:r>
                    <m:r>
                      <a:rPr lang="es-MX" i="1" dirty="0" smtClean="0">
                        <a:solidFill>
                          <a:srgbClr val="0070C0"/>
                        </a:solidFill>
                        <a:latin typeface="Cambria Math" panose="02040503050406030204" pitchFamily="18" charset="0"/>
                      </a:rPr>
                      <m:t>𝑃𝑒𝑑𝑟𝑜</m:t>
                    </m:r>
                    <m:r>
                      <a:rPr lang="es-MX" i="1" dirty="0" smtClean="0">
                        <a:solidFill>
                          <a:srgbClr val="0070C0"/>
                        </a:solidFill>
                        <a:latin typeface="Cambria Math" panose="02040503050406030204" pitchFamily="18" charset="0"/>
                      </a:rPr>
                      <m:t> </m:t>
                    </m:r>
                    <m:r>
                      <a:rPr lang="es-MX" i="1" dirty="0" smtClean="0">
                        <a:solidFill>
                          <a:srgbClr val="0070C0"/>
                        </a:solidFill>
                        <a:latin typeface="Cambria Math" panose="02040503050406030204" pitchFamily="18" charset="0"/>
                      </a:rPr>
                      <m:t>𝑞𝑢𝑒𝑑𝑎𝑟</m:t>
                    </m:r>
                    <m:r>
                      <a:rPr lang="es-MX" i="1" dirty="0">
                        <a:solidFill>
                          <a:srgbClr val="0070C0"/>
                        </a:solidFill>
                        <a:latin typeface="Cambria Math" panose="02040503050406030204" pitchFamily="18" charset="0"/>
                      </a:rPr>
                      <m:t>á </m:t>
                    </m:r>
                    <m:r>
                      <a:rPr lang="es-MX" i="1" dirty="0">
                        <a:solidFill>
                          <a:srgbClr val="0070C0"/>
                        </a:solidFill>
                        <a:latin typeface="Cambria Math" panose="02040503050406030204" pitchFamily="18" charset="0"/>
                      </a:rPr>
                      <m:t>𝑐𝑜𝑛</m:t>
                    </m:r>
                    <m:r>
                      <a:rPr lang="es-MX" i="1" dirty="0">
                        <a:solidFill>
                          <a:srgbClr val="0070C0"/>
                        </a:solidFill>
                        <a:latin typeface="Cambria Math" panose="02040503050406030204" pitchFamily="18" charset="0"/>
                      </a:rPr>
                      <m:t> ($750+</m:t>
                    </m:r>
                    <m:d>
                      <m:dPr>
                        <m:begChr m:val="["/>
                        <m:endChr m:val="]"/>
                        <m:ctrlPr>
                          <a:rPr lang="es-MX" i="1" dirty="0" smtClean="0">
                            <a:solidFill>
                              <a:srgbClr val="0070C0"/>
                            </a:solidFill>
                            <a:latin typeface="Cambria Math" panose="02040503050406030204" pitchFamily="18" charset="0"/>
                          </a:rPr>
                        </m:ctrlPr>
                      </m:dPr>
                      <m:e>
                        <m:r>
                          <a:rPr lang="es-MX" i="1" dirty="0">
                            <a:solidFill>
                              <a:srgbClr val="0070C0"/>
                            </a:solidFill>
                            <a:latin typeface="Cambria Math" panose="02040503050406030204" pitchFamily="18" charset="0"/>
                          </a:rPr>
                          <m:t>$5000×(</m:t>
                        </m:r>
                        <m:f>
                          <m:fPr>
                            <m:type m:val="skw"/>
                            <m:ctrlPr>
                              <a:rPr lang="es-MX" i="1" dirty="0">
                                <a:solidFill>
                                  <a:srgbClr val="0070C0"/>
                                </a:solidFill>
                                <a:latin typeface="Cambria Math" panose="02040503050406030204" pitchFamily="18" charset="0"/>
                              </a:rPr>
                            </m:ctrlPr>
                          </m:fPr>
                          <m:num>
                            <m:r>
                              <a:rPr lang="es-MX" i="1" dirty="0">
                                <a:solidFill>
                                  <a:srgbClr val="0070C0"/>
                                </a:solidFill>
                                <a:latin typeface="Cambria Math" panose="02040503050406030204" pitchFamily="18" charset="0"/>
                              </a:rPr>
                              <m:t>$</m:t>
                            </m:r>
                            <m:r>
                              <a:rPr lang="es-CL" b="0" i="1" dirty="0" smtClean="0">
                                <a:solidFill>
                                  <a:srgbClr val="0070C0"/>
                                </a:solidFill>
                                <a:latin typeface="Cambria Math" panose="02040503050406030204" pitchFamily="18" charset="0"/>
                              </a:rPr>
                              <m:t>75</m:t>
                            </m:r>
                            <m:r>
                              <a:rPr lang="es-MX" i="1" dirty="0">
                                <a:solidFill>
                                  <a:srgbClr val="0070C0"/>
                                </a:solidFill>
                                <a:latin typeface="Cambria Math" panose="02040503050406030204" pitchFamily="18" charset="0"/>
                              </a:rPr>
                              <m:t>0</m:t>
                            </m:r>
                          </m:num>
                          <m:den>
                            <m:r>
                              <a:rPr lang="es-MX" i="1" dirty="0">
                                <a:solidFill>
                                  <a:srgbClr val="0070C0"/>
                                </a:solidFill>
                                <a:latin typeface="Cambria Math" panose="02040503050406030204" pitchFamily="18" charset="0"/>
                              </a:rPr>
                              <m:t>$2000+$750</m:t>
                            </m:r>
                          </m:den>
                        </m:f>
                        <m:r>
                          <a:rPr lang="es-MX" i="1" dirty="0">
                            <a:solidFill>
                              <a:srgbClr val="0070C0"/>
                            </a:solidFill>
                            <a:latin typeface="Cambria Math" panose="02040503050406030204" pitchFamily="18" charset="0"/>
                          </a:rPr>
                          <m:t>)</m:t>
                        </m:r>
                      </m:e>
                    </m:d>
                    <m:r>
                      <a:rPr lang="es-MX" i="1" dirty="0">
                        <a:solidFill>
                          <a:srgbClr val="0070C0"/>
                        </a:solidFill>
                        <a:latin typeface="Cambria Math" panose="02040503050406030204" pitchFamily="18" charset="0"/>
                      </a:rPr>
                      <m:t>)</m:t>
                    </m:r>
                    <m:r>
                      <a:rPr lang="es-MX" i="1" dirty="0" smtClean="0">
                        <a:solidFill>
                          <a:srgbClr val="0070C0"/>
                        </a:solidFill>
                        <a:latin typeface="Cambria Math" panose="02040503050406030204" pitchFamily="18" charset="0"/>
                        <a:ea typeface="Cambria Math" panose="02040503050406030204" pitchFamily="18" charset="0"/>
                      </a:rPr>
                      <m:t>=</m:t>
                    </m:r>
                    <m:r>
                      <a:rPr lang="es-CL" i="1" dirty="0">
                        <a:solidFill>
                          <a:srgbClr val="0070C0"/>
                        </a:solidFill>
                        <a:latin typeface="Cambria Math" panose="02040503050406030204" pitchFamily="18" charset="0"/>
                        <a:ea typeface="Cambria Math" panose="02040503050406030204" pitchFamily="18" charset="0"/>
                      </a:rPr>
                      <m:t>$2.113,</m:t>
                    </m:r>
                    <m:acc>
                      <m:accPr>
                        <m:chr m:val="̅"/>
                        <m:ctrlPr>
                          <a:rPr lang="es-CL" i="1" dirty="0" smtClean="0">
                            <a:solidFill>
                              <a:srgbClr val="0070C0"/>
                            </a:solidFill>
                            <a:latin typeface="Cambria Math" panose="02040503050406030204" pitchFamily="18" charset="0"/>
                            <a:ea typeface="Cambria Math" panose="02040503050406030204" pitchFamily="18" charset="0"/>
                          </a:rPr>
                        </m:ctrlPr>
                      </m:accPr>
                      <m:e>
                        <m:r>
                          <a:rPr lang="es-CL" b="0" i="1" dirty="0" smtClean="0">
                            <a:solidFill>
                              <a:srgbClr val="0070C0"/>
                            </a:solidFill>
                            <a:latin typeface="Cambria Math" panose="02040503050406030204" pitchFamily="18" charset="0"/>
                            <a:ea typeface="Cambria Math" panose="02040503050406030204" pitchFamily="18" charset="0"/>
                          </a:rPr>
                          <m:t>63</m:t>
                        </m:r>
                      </m:e>
                    </m:acc>
                  </m:oMath>
                </a14:m>
                <a:endParaRPr lang="es-MX" i="1" dirty="0">
                  <a:solidFill>
                    <a:srgbClr val="0070C0"/>
                  </a:solidFill>
                  <a:latin typeface="Cambria Math" panose="02040503050406030204" pitchFamily="18" charset="0"/>
                </a:endParaRPr>
              </a:p>
              <a:p>
                <a:pPr lvl="1" algn="just"/>
                <a:r>
                  <a:rPr lang="es-MX" i="1" dirty="0">
                    <a:solidFill>
                      <a:srgbClr val="0070C0"/>
                    </a:solidFill>
                    <a:latin typeface="Cambria Math" panose="02040503050406030204" pitchFamily="18" charset="0"/>
                  </a:rPr>
                  <a:t>Si se suma lo que apostaron c/u con lo ganado y se suma la distribución proporcional, el resultado es el mismo ($/.750)</a:t>
                </a:r>
              </a:p>
              <a:p>
                <a:pPr lvl="1" algn="just"/>
                <a:endParaRPr lang="es-MX" i="1" dirty="0">
                  <a:solidFill>
                    <a:srgbClr val="0070C0"/>
                  </a:solidFill>
                  <a:latin typeface="Cambria Math" panose="02040503050406030204" pitchFamily="18" charset="0"/>
                </a:endParaRPr>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9" y="2470692"/>
                <a:ext cx="10515600" cy="4351338"/>
              </a:xfrm>
              <a:blipFill>
                <a:blip r:embed="rId3"/>
                <a:stretch>
                  <a:fillRect l="-174" t="-1541" r="-290" b="-5882"/>
                </a:stretch>
              </a:blipFill>
            </p:spPr>
            <p:txBody>
              <a:bodyPr/>
              <a:lstStyle/>
              <a:p>
                <a:r>
                  <a:rPr lang="es-CL">
                    <a:noFill/>
                  </a:rPr>
                  <a:t> </a:t>
                </a:r>
              </a:p>
            </p:txBody>
          </p:sp>
        </mc:Fallback>
      </mc:AlternateContent>
    </p:spTree>
    <p:extLst>
      <p:ext uri="{BB962C8B-B14F-4D97-AF65-F5344CB8AC3E}">
        <p14:creationId xmlns:p14="http://schemas.microsoft.com/office/powerpoint/2010/main" val="27310548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Ejercicio 4</a:t>
            </a:r>
            <a:endParaRPr sz="3600" dirty="0">
              <a:solidFill>
                <a:schemeClr val="lt1"/>
              </a:solidFill>
            </a:endParaRPr>
          </a:p>
        </p:txBody>
      </p:sp>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fontScale="77500" lnSpcReduction="20000"/>
          </a:bodyPr>
          <a:lstStyle/>
          <a:p>
            <a:r>
              <a:rPr lang="es-MX" dirty="0"/>
              <a:t>En una Escuela Rural del Salto del Laja, existen dos cursos mixtos, donde el curso 1 es al curso 2 como de 6 a 5. La cantidad de hombres aprobados del primer curso es igual 60% del curso, mientras que las mujeres reprobadas del segundo curso son 15.</a:t>
            </a:r>
          </a:p>
          <a:p>
            <a:r>
              <a:rPr lang="es-MX" dirty="0"/>
              <a:t>Hay 15 hombres aprobados en el segundo curso y éstos equivalen al 30% del total del curso. Los hombres reprobados del segundo curso son iguales a un tercio de las mujeres reprobadas del mismo curso. La cantidad de reprobados del primer curso es igual a la sexta parte del curso y de éstos la décima parte son mujeres. </a:t>
            </a:r>
          </a:p>
          <a:p>
            <a:pPr marL="914400" lvl="1" indent="-457200">
              <a:buFont typeface="+mj-lt"/>
              <a:buAutoNum type="alphaLcPeriod"/>
            </a:pPr>
            <a:r>
              <a:rPr lang="es-MX" dirty="0"/>
              <a:t>Calcular el porcentaje de aprobados del segundo curso respecto del total de alumnos de ambos cursos.</a:t>
            </a:r>
          </a:p>
          <a:p>
            <a:pPr marL="914400" lvl="1" indent="-457200">
              <a:buFont typeface="+mj-lt"/>
              <a:buAutoNum type="alphaLcPeriod"/>
            </a:pPr>
            <a:r>
              <a:rPr lang="es-MX" dirty="0"/>
              <a:t>Calcular la proporción de mujeres del segundo curso respecto del total de hombres de ambos cursos.</a:t>
            </a:r>
          </a:p>
          <a:p>
            <a:pPr marL="914400" lvl="1" indent="-457200">
              <a:buFont typeface="+mj-lt"/>
              <a:buAutoNum type="alphaLcPeriod"/>
            </a:pPr>
            <a:r>
              <a:rPr lang="es-MX" dirty="0"/>
              <a:t>Calcular el porcentaje del total de reprobados, respecto del total de mujeres de ambos cursos.</a:t>
            </a:r>
          </a:p>
          <a:p>
            <a:pPr marL="914400" lvl="1" indent="-457200">
              <a:buFont typeface="+mj-lt"/>
              <a:buAutoNum type="alphaLcPeriod"/>
            </a:pPr>
            <a:r>
              <a:rPr lang="es-MX" dirty="0"/>
              <a:t>Calcular la proporción de hombres aprobados del primer curso, respecto de las mujeres reprobadas del segundo curso.</a:t>
            </a:r>
          </a:p>
          <a:p>
            <a:pPr marL="914400" lvl="1" indent="-457200">
              <a:buFont typeface="+mj-lt"/>
              <a:buAutoNum type="alphaLcPeriod"/>
            </a:pPr>
            <a:r>
              <a:rPr lang="es-MX" dirty="0"/>
              <a:t>Calcular el porcentaje de mujeres reprobadas del segundo curso, respecto de las mujeres aprobadas del primer curso.</a:t>
            </a:r>
          </a:p>
          <a:p>
            <a:pPr lvl="1" algn="just"/>
            <a:endParaRPr lang="es-MX" dirty="0"/>
          </a:p>
        </p:txBody>
      </p:sp>
    </p:spTree>
    <p:extLst>
      <p:ext uri="{BB962C8B-B14F-4D97-AF65-F5344CB8AC3E}">
        <p14:creationId xmlns:p14="http://schemas.microsoft.com/office/powerpoint/2010/main" val="410269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Ejercicio 4</a:t>
            </a:r>
            <a:endParaRPr sz="3600" dirty="0">
              <a:solidFill>
                <a:schemeClr val="lt1"/>
              </a:solidFill>
            </a:endParaRPr>
          </a:p>
        </p:txBody>
      </p:sp>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fontScale="77500" lnSpcReduction="20000"/>
          </a:bodyPr>
          <a:lstStyle/>
          <a:p>
            <a:r>
              <a:rPr lang="es-MX" dirty="0"/>
              <a:t>En una Escuela Rural del Salto del Laja, existen dos cursos mixtos, donde el curso 1 es al curso 2 como de 6 a 5. La cantidad de hombres aprobados del primer curso es igual 60% del curso, mientras que las mujeres reprobadas del segundo curso son 15.</a:t>
            </a:r>
          </a:p>
          <a:p>
            <a:r>
              <a:rPr lang="es-MX" dirty="0"/>
              <a:t>Hay 15 hombres aprobados en el segundo curso y éstos equivalen al 30% del total del curso. Los hombres reprobados del segundo curso son iguales a un tercio de las mujeres reprobadas del mismo curso. La cantidad de reprobados del primer curso es igual a la sexta parte del curso y de éstos la décima parte son mujeres. </a:t>
            </a:r>
          </a:p>
          <a:p>
            <a:pPr marL="914400" lvl="1" indent="-457200">
              <a:buFont typeface="+mj-lt"/>
              <a:buAutoNum type="alphaLcPeriod"/>
            </a:pPr>
            <a:r>
              <a:rPr lang="es-MX" dirty="0"/>
              <a:t>Calcular el porcentaje de aprobados del segundo curso respecto del total de alumnos de ambos cursos.</a:t>
            </a:r>
          </a:p>
          <a:p>
            <a:pPr marL="914400" lvl="1" indent="-457200">
              <a:buFont typeface="+mj-lt"/>
              <a:buAutoNum type="alphaLcPeriod"/>
            </a:pPr>
            <a:r>
              <a:rPr lang="es-MX" dirty="0"/>
              <a:t>Calcular la proporción de mujeres del segundo curso respecto del total de hombres de ambos cursos.</a:t>
            </a:r>
          </a:p>
          <a:p>
            <a:pPr marL="914400" lvl="1" indent="-457200">
              <a:buFont typeface="+mj-lt"/>
              <a:buAutoNum type="alphaLcPeriod"/>
            </a:pPr>
            <a:r>
              <a:rPr lang="es-MX" dirty="0"/>
              <a:t>Calcular el porcentaje del total de reprobados, respecto del total de mujeres de ambos cursos.</a:t>
            </a:r>
          </a:p>
          <a:p>
            <a:pPr marL="914400" lvl="1" indent="-457200">
              <a:buFont typeface="+mj-lt"/>
              <a:buAutoNum type="alphaLcPeriod"/>
            </a:pPr>
            <a:r>
              <a:rPr lang="es-MX" dirty="0"/>
              <a:t>Calcular la proporción de hombres aprobados del primer curso, respecto de las mujeres reprobadas del segundo curso.</a:t>
            </a:r>
          </a:p>
          <a:p>
            <a:pPr marL="914400" lvl="1" indent="-457200">
              <a:buFont typeface="+mj-lt"/>
              <a:buAutoNum type="alphaLcPeriod"/>
            </a:pPr>
            <a:r>
              <a:rPr lang="es-MX" dirty="0"/>
              <a:t>Calcular el porcentaje de mujeres reprobadas del segundo curso, respecto de las mujeres aprobadas del primer curso.</a:t>
            </a:r>
          </a:p>
          <a:p>
            <a:pPr lvl="1" algn="just"/>
            <a:endParaRPr lang="es-MX" dirty="0"/>
          </a:p>
        </p:txBody>
      </p:sp>
    </p:spTree>
    <p:extLst>
      <p:ext uri="{BB962C8B-B14F-4D97-AF65-F5344CB8AC3E}">
        <p14:creationId xmlns:p14="http://schemas.microsoft.com/office/powerpoint/2010/main" val="1207357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Desarrollo ejercicio 4</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8" y="2470692"/>
                <a:ext cx="11247603" cy="4351338"/>
              </a:xfrm>
            </p:spPr>
            <p:txBody>
              <a:bodyPr>
                <a:normAutofit fontScale="92500"/>
              </a:bodyPr>
              <a:lstStyle/>
              <a:p>
                <a:r>
                  <a:rPr lang="es-MX" sz="2400" dirty="0"/>
                  <a:t>Datos Curso 2:</a:t>
                </a:r>
              </a:p>
              <a:p>
                <a:pPr lvl="1"/>
                <a:r>
                  <a:rPr lang="es-MX" sz="2000" dirty="0"/>
                  <a:t>Las mujeres reprobadas del curso 2 son 15.</a:t>
                </a:r>
              </a:p>
              <a:p>
                <a:pPr lvl="1"/>
                <a:r>
                  <a:rPr lang="es-MX" sz="2000" dirty="0"/>
                  <a:t>Hombres aprobados curso 2 son 15 hombres y equivalen al 30% del total del curso.</a:t>
                </a:r>
              </a:p>
              <a:p>
                <a:pPr lvl="1"/>
                <a:r>
                  <a:rPr lang="es-MX" sz="2000" dirty="0"/>
                  <a:t>Hombres reprobados del curso 2 es igual a un tercio de las mujeres reprobadas del curso 2. </a:t>
                </a:r>
              </a:p>
              <a:p>
                <a:pPr lvl="1"/>
                <a:r>
                  <a:rPr lang="es-MX" sz="2000" dirty="0"/>
                  <a:t>El curso 1 es al curso 2 como de 6 a 5</a:t>
                </a:r>
              </a:p>
              <a:p>
                <a:pPr marL="457200" indent="-457200">
                  <a:buFont typeface="+mj-lt"/>
                  <a:buAutoNum type="alphaLcPeriod"/>
                </a:pPr>
                <a:r>
                  <a:rPr lang="es-MX" sz="2000" dirty="0"/>
                  <a:t>Calcular el porcentaje de aprobados del segundo curso respecto del total de alumnos de ambos cursos.</a:t>
                </a:r>
              </a:p>
              <a:p>
                <a:pPr lvl="1" algn="just"/>
                <a14:m>
                  <m:oMath xmlns:m="http://schemas.openxmlformats.org/officeDocument/2006/math">
                    <m:r>
                      <a:rPr lang="es-CL" sz="1800" b="0" i="1" smtClean="0">
                        <a:latin typeface="Cambria Math" panose="02040503050406030204" pitchFamily="18" charset="0"/>
                      </a:rPr>
                      <m:t>15 </m:t>
                    </m:r>
                    <m:r>
                      <a:rPr lang="es-CL" sz="1800" b="0" i="1" smtClean="0">
                        <a:latin typeface="Cambria Math" panose="02040503050406030204" pitchFamily="18" charset="0"/>
                      </a:rPr>
                      <m:t>h𝑜𝑚𝑏𝑟𝑒</m:t>
                    </m:r>
                    <m:r>
                      <a:rPr lang="es-CL" sz="1800" b="0" i="1" smtClean="0">
                        <a:latin typeface="Cambria Math" panose="02040503050406030204" pitchFamily="18" charset="0"/>
                      </a:rPr>
                      <m:t> </m:t>
                    </m:r>
                    <m:r>
                      <a:rPr lang="es-CL" sz="1800" b="0" i="1" smtClean="0">
                        <a:latin typeface="Cambria Math" panose="02040503050406030204" pitchFamily="18" charset="0"/>
                      </a:rPr>
                      <m:t>𝑎𝑝𝑟𝑜𝑏𝑎𝑑𝑜𝑠</m:t>
                    </m:r>
                    <m:r>
                      <a:rPr lang="es-CL" sz="1800" b="0" i="1" smtClean="0">
                        <a:latin typeface="Cambria Math" panose="02040503050406030204" pitchFamily="18" charset="0"/>
                      </a:rPr>
                      <m:t> =30% </m:t>
                    </m:r>
                    <m:r>
                      <a:rPr lang="es-CL" sz="1800" b="0" i="1" smtClean="0">
                        <a:latin typeface="Cambria Math" panose="02040503050406030204" pitchFamily="18" charset="0"/>
                        <a:ea typeface="Cambria Math" panose="02040503050406030204" pitchFamily="18" charset="0"/>
                      </a:rPr>
                      <m:t>𝑑𝑒𝑙</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𝑡𝑜𝑡𝑎𝑙</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𝑑𝑒𝑙</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𝑐𝑢𝑟𝑠𝑜</m:t>
                    </m:r>
                    <m:r>
                      <a:rPr lang="es-CL" sz="1800" b="0" i="1" smtClean="0">
                        <a:latin typeface="Cambria Math" panose="02040503050406030204" pitchFamily="18" charset="0"/>
                        <a:ea typeface="Cambria Math" panose="02040503050406030204" pitchFamily="18" charset="0"/>
                      </a:rPr>
                      <m:t> 2→</m:t>
                    </m:r>
                    <m:r>
                      <a:rPr lang="es-CL" sz="1800" b="0" i="1" smtClean="0">
                        <a:latin typeface="Cambria Math" panose="02040503050406030204" pitchFamily="18" charset="0"/>
                        <a:ea typeface="Cambria Math" panose="02040503050406030204" pitchFamily="18" charset="0"/>
                      </a:rPr>
                      <m:t>𝐶𝑢𝑟𝑠𝑜</m:t>
                    </m:r>
                    <m:r>
                      <a:rPr lang="es-CL" sz="1800" b="0" i="1" smtClean="0">
                        <a:latin typeface="Cambria Math" panose="02040503050406030204" pitchFamily="18" charset="0"/>
                        <a:ea typeface="Cambria Math" panose="02040503050406030204" pitchFamily="18" charset="0"/>
                      </a:rPr>
                      <m:t> 2=50 </m:t>
                    </m:r>
                    <m:r>
                      <a:rPr lang="es-CL" sz="1800" b="0" i="1" smtClean="0">
                        <a:latin typeface="Cambria Math" panose="02040503050406030204" pitchFamily="18" charset="0"/>
                        <a:ea typeface="Cambria Math" panose="02040503050406030204" pitchFamily="18" charset="0"/>
                      </a:rPr>
                      <m:t>𝑎𝑙𝑢𝑚𝑛𝑜𝑠</m:t>
                    </m:r>
                    <m:d>
                      <m:dPr>
                        <m:ctrlPr>
                          <a:rPr lang="es-CL" sz="1800" b="0" i="1" smtClean="0">
                            <a:latin typeface="Cambria Math" panose="02040503050406030204" pitchFamily="18" charset="0"/>
                            <a:ea typeface="Cambria Math" panose="02040503050406030204" pitchFamily="18" charset="0"/>
                          </a:rPr>
                        </m:ctrlPr>
                      </m:dPr>
                      <m:e>
                        <m:f>
                          <m:fPr>
                            <m:ctrlPr>
                              <a:rPr lang="es-CL" sz="1800" b="0" i="1" smtClean="0">
                                <a:latin typeface="Cambria Math" panose="02040503050406030204" pitchFamily="18" charset="0"/>
                                <a:ea typeface="Cambria Math" panose="02040503050406030204" pitchFamily="18" charset="0"/>
                              </a:rPr>
                            </m:ctrlPr>
                          </m:fPr>
                          <m:num>
                            <m:r>
                              <a:rPr lang="es-CL" sz="1800" b="0" i="1" smtClean="0">
                                <a:latin typeface="Cambria Math" panose="02040503050406030204" pitchFamily="18" charset="0"/>
                                <a:ea typeface="Cambria Math" panose="02040503050406030204" pitchFamily="18" charset="0"/>
                              </a:rPr>
                              <m:t>15×100</m:t>
                            </m:r>
                          </m:num>
                          <m:den>
                            <m:r>
                              <a:rPr lang="es-CL" sz="1800" b="0" i="1" smtClean="0">
                                <a:latin typeface="Cambria Math" panose="02040503050406030204" pitchFamily="18" charset="0"/>
                                <a:ea typeface="Cambria Math" panose="02040503050406030204" pitchFamily="18" charset="0"/>
                              </a:rPr>
                              <m:t>30</m:t>
                            </m:r>
                          </m:den>
                        </m:f>
                      </m:e>
                    </m:d>
                  </m:oMath>
                </a14:m>
                <a:endParaRPr lang="es-MX" sz="1800" dirty="0"/>
              </a:p>
              <a:p>
                <a:pPr lvl="1" algn="just"/>
                <a14:m>
                  <m:oMath xmlns:m="http://schemas.openxmlformats.org/officeDocument/2006/math">
                    <m:r>
                      <a:rPr lang="es-CL" sz="1800" i="1">
                        <a:latin typeface="Cambria Math" panose="02040503050406030204" pitchFamily="18" charset="0"/>
                        <a:ea typeface="Cambria Math" panose="02040503050406030204" pitchFamily="18" charset="0"/>
                      </a:rPr>
                      <m:t>𝐶𝑢𝑟𝑠𝑜</m:t>
                    </m:r>
                    <m:r>
                      <a:rPr lang="es-CL" sz="1800" i="1">
                        <a:latin typeface="Cambria Math" panose="02040503050406030204" pitchFamily="18" charset="0"/>
                        <a:ea typeface="Cambria Math" panose="02040503050406030204" pitchFamily="18" charset="0"/>
                      </a:rPr>
                      <m:t> 2=50 </m:t>
                    </m:r>
                    <m:r>
                      <a:rPr lang="es-CL" sz="1800" i="1">
                        <a:latin typeface="Cambria Math" panose="02040503050406030204" pitchFamily="18" charset="0"/>
                        <a:ea typeface="Cambria Math" panose="02040503050406030204" pitchFamily="18" charset="0"/>
                      </a:rPr>
                      <m:t>𝑎𝑙𝑢𝑚𝑛𝑜𝑠</m:t>
                    </m:r>
                    <m:r>
                      <a:rPr lang="es-CL" sz="180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15 </m:t>
                    </m:r>
                    <m:r>
                      <a:rPr lang="es-CL" sz="1800" b="0" i="1" smtClean="0">
                        <a:latin typeface="Cambria Math" panose="02040503050406030204" pitchFamily="18" charset="0"/>
                        <a:ea typeface="Cambria Math" panose="02040503050406030204" pitchFamily="18" charset="0"/>
                      </a:rPr>
                      <m:t>h</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𝑎𝑝𝑟𝑜𝑏𝑎𝑑𝑜𝑠</m:t>
                    </m:r>
                    <m:r>
                      <a:rPr lang="es-CL" sz="1800" b="0" i="1" smtClean="0">
                        <a:latin typeface="Cambria Math" panose="02040503050406030204" pitchFamily="18" charset="0"/>
                        <a:ea typeface="Cambria Math" panose="02040503050406030204" pitchFamily="18" charset="0"/>
                      </a:rPr>
                      <m:t>+15 </m:t>
                    </m:r>
                    <m:r>
                      <a:rPr lang="es-CL" sz="1800" b="0" i="1" smtClean="0">
                        <a:latin typeface="Cambria Math" panose="02040503050406030204" pitchFamily="18" charset="0"/>
                        <a:ea typeface="Cambria Math" panose="02040503050406030204" pitchFamily="18" charset="0"/>
                      </a:rPr>
                      <m:t>𝑚</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𝑟𝑒𝑝𝑟𝑜𝑏</m:t>
                    </m:r>
                    <m:r>
                      <a:rPr lang="es-CL" sz="1800" b="0" i="1" smtClean="0">
                        <a:latin typeface="Cambria Math" panose="02040503050406030204" pitchFamily="18" charset="0"/>
                        <a:ea typeface="Cambria Math" panose="02040503050406030204" pitchFamily="18" charset="0"/>
                      </a:rPr>
                      <m:t>+5 </m:t>
                    </m:r>
                    <m:r>
                      <a:rPr lang="es-CL" sz="1800" b="0" i="1" smtClean="0">
                        <a:latin typeface="Cambria Math" panose="02040503050406030204" pitchFamily="18" charset="0"/>
                        <a:ea typeface="Cambria Math" panose="02040503050406030204" pitchFamily="18" charset="0"/>
                      </a:rPr>
                      <m:t>h</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𝑟𝑒𝑝𝑟𝑜𝑏𝑎𝑑𝑜𝑠</m:t>
                    </m:r>
                    <m:d>
                      <m:dPr>
                        <m:ctrlPr>
                          <a:rPr lang="es-CL" sz="1800" i="1">
                            <a:latin typeface="Cambria Math" panose="02040503050406030204" pitchFamily="18" charset="0"/>
                            <a:ea typeface="Cambria Math" panose="02040503050406030204" pitchFamily="18" charset="0"/>
                          </a:rPr>
                        </m:ctrlPr>
                      </m:dPr>
                      <m:e>
                        <m:f>
                          <m:fPr>
                            <m:ctrlPr>
                              <a:rPr lang="es-CL" sz="1800" i="1">
                                <a:latin typeface="Cambria Math" panose="02040503050406030204" pitchFamily="18" charset="0"/>
                                <a:ea typeface="Cambria Math" panose="02040503050406030204" pitchFamily="18" charset="0"/>
                              </a:rPr>
                            </m:ctrlPr>
                          </m:fPr>
                          <m:num>
                            <m:r>
                              <a:rPr lang="es-CL" sz="1800" i="1">
                                <a:latin typeface="Cambria Math" panose="02040503050406030204" pitchFamily="18" charset="0"/>
                                <a:ea typeface="Cambria Math" panose="02040503050406030204" pitchFamily="18" charset="0"/>
                              </a:rPr>
                              <m:t>1</m:t>
                            </m:r>
                          </m:num>
                          <m:den>
                            <m:r>
                              <a:rPr lang="es-CL" sz="1800" i="1">
                                <a:latin typeface="Cambria Math" panose="02040503050406030204" pitchFamily="18" charset="0"/>
                                <a:ea typeface="Cambria Math" panose="02040503050406030204" pitchFamily="18" charset="0"/>
                              </a:rPr>
                              <m:t>3</m:t>
                            </m:r>
                          </m:den>
                        </m:f>
                        <m:r>
                          <a:rPr lang="es-CL" sz="1800" i="1">
                            <a:latin typeface="Cambria Math" panose="02040503050406030204" pitchFamily="18" charset="0"/>
                            <a:ea typeface="Cambria Math" panose="02040503050406030204" pitchFamily="18" charset="0"/>
                          </a:rPr>
                          <m:t>×15</m:t>
                        </m:r>
                      </m:e>
                    </m:d>
                    <m:r>
                      <a:rPr lang="es-CL" sz="1800" b="0" i="1" smtClean="0">
                        <a:latin typeface="Cambria Math" panose="02040503050406030204" pitchFamily="18" charset="0"/>
                        <a:ea typeface="Cambria Math" panose="02040503050406030204" pitchFamily="18" charset="0"/>
                      </a:rPr>
                      <m:t>+15 </m:t>
                    </m:r>
                    <m:r>
                      <a:rPr lang="es-CL" sz="1800" b="0" i="1" smtClean="0">
                        <a:latin typeface="Cambria Math" panose="02040503050406030204" pitchFamily="18" charset="0"/>
                        <a:ea typeface="Cambria Math" panose="02040503050406030204" pitchFamily="18" charset="0"/>
                      </a:rPr>
                      <m:t>𝑎𝑙𝑢𝑚𝑛𝑜𝑠</m:t>
                    </m:r>
                  </m:oMath>
                </a14:m>
                <a:endParaRPr lang="es-CL" sz="1800" b="0" dirty="0">
                  <a:ea typeface="Cambria Math" panose="02040503050406030204" pitchFamily="18" charset="0"/>
                </a:endParaRPr>
              </a:p>
              <a:p>
                <a:pPr lvl="1" algn="just"/>
                <a14:m>
                  <m:oMath xmlns:m="http://schemas.openxmlformats.org/officeDocument/2006/math">
                    <m:r>
                      <a:rPr lang="es-MX" sz="180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𝑀𝑢𝑗𝑒𝑟𝑒𝑠</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𝑎𝑝𝑟𝑜𝑏𝑎𝑑𝑎𝑠</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𝐶𝑢𝑟𝑠𝑜</m:t>
                    </m:r>
                    <m:r>
                      <a:rPr lang="es-CL" sz="1800" b="0" i="1" smtClean="0">
                        <a:latin typeface="Cambria Math" panose="02040503050406030204" pitchFamily="18" charset="0"/>
                        <a:ea typeface="Cambria Math" panose="02040503050406030204" pitchFamily="18" charset="0"/>
                      </a:rPr>
                      <m:t> 2=15→</m:t>
                    </m:r>
                    <m:r>
                      <a:rPr lang="es-CL" sz="1800" b="0" i="1" smtClean="0">
                        <a:latin typeface="Cambria Math" panose="02040503050406030204" pitchFamily="18" charset="0"/>
                        <a:ea typeface="Cambria Math" panose="02040503050406030204" pitchFamily="18" charset="0"/>
                      </a:rPr>
                      <m:t>𝑇𝑜𝑡𝑎𝑙</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𝑎𝑝𝑟𝑜𝑏𝑎𝑑𝑜𝑠</m:t>
                    </m:r>
                    <m:r>
                      <a:rPr lang="es-CL" sz="1800" b="0" i="1" smtClean="0">
                        <a:latin typeface="Cambria Math" panose="02040503050406030204" pitchFamily="18" charset="0"/>
                        <a:ea typeface="Cambria Math" panose="02040503050406030204" pitchFamily="18" charset="0"/>
                      </a:rPr>
                      <m:t>=30 </m:t>
                    </m:r>
                    <m:r>
                      <a:rPr lang="es-CL" sz="1800" b="0" i="1" smtClean="0">
                        <a:latin typeface="Cambria Math" panose="02040503050406030204" pitchFamily="18" charset="0"/>
                        <a:ea typeface="Cambria Math" panose="02040503050406030204" pitchFamily="18" charset="0"/>
                      </a:rPr>
                      <m:t>𝑎𝑙𝑢𝑚𝑛𝑜𝑠</m:t>
                    </m:r>
                  </m:oMath>
                </a14:m>
                <a:endParaRPr lang="es-MX" sz="1800" dirty="0"/>
              </a:p>
              <a:p>
                <a:pPr lvl="1" algn="just"/>
                <a14:m>
                  <m:oMath xmlns:m="http://schemas.openxmlformats.org/officeDocument/2006/math">
                    <m:f>
                      <m:fPr>
                        <m:ctrlPr>
                          <a:rPr lang="es-MX" sz="1800" i="1" dirty="0" smtClean="0">
                            <a:latin typeface="Cambria Math" panose="02040503050406030204" pitchFamily="18" charset="0"/>
                          </a:rPr>
                        </m:ctrlPr>
                      </m:fPr>
                      <m:num>
                        <m:r>
                          <a:rPr lang="es-MX" sz="1800" i="1" dirty="0">
                            <a:latin typeface="Cambria Math" panose="02040503050406030204" pitchFamily="18" charset="0"/>
                          </a:rPr>
                          <m:t>𝐶𝑢𝑟𝑠𝑜</m:t>
                        </m:r>
                        <m:r>
                          <a:rPr lang="es-MX" sz="1800" i="1" dirty="0">
                            <a:latin typeface="Cambria Math" panose="02040503050406030204" pitchFamily="18" charset="0"/>
                          </a:rPr>
                          <m:t> 1</m:t>
                        </m:r>
                      </m:num>
                      <m:den>
                        <m:r>
                          <a:rPr lang="es-CL" sz="1800" b="0" i="1" dirty="0" smtClean="0">
                            <a:latin typeface="Cambria Math" panose="02040503050406030204" pitchFamily="18" charset="0"/>
                          </a:rPr>
                          <m:t>𝐶𝑢𝑟𝑠𝑜</m:t>
                        </m:r>
                        <m:r>
                          <a:rPr lang="es-CL" sz="1800" b="0" i="1" dirty="0" smtClean="0">
                            <a:latin typeface="Cambria Math" panose="02040503050406030204" pitchFamily="18" charset="0"/>
                          </a:rPr>
                          <m:t> 2</m:t>
                        </m:r>
                      </m:den>
                    </m:f>
                    <m:r>
                      <a:rPr lang="es-MX" sz="1800" i="1" dirty="0" smtClean="0">
                        <a:latin typeface="Cambria Math" panose="02040503050406030204" pitchFamily="18" charset="0"/>
                        <a:ea typeface="Cambria Math" panose="02040503050406030204" pitchFamily="18" charset="0"/>
                      </a:rPr>
                      <m:t>=</m:t>
                    </m:r>
                    <m:f>
                      <m:fPr>
                        <m:ctrlPr>
                          <a:rPr lang="es-MX" sz="1800" i="1" dirty="0" smtClean="0">
                            <a:latin typeface="Cambria Math" panose="02040503050406030204" pitchFamily="18" charset="0"/>
                            <a:ea typeface="Cambria Math" panose="02040503050406030204" pitchFamily="18" charset="0"/>
                          </a:rPr>
                        </m:ctrlPr>
                      </m:fPr>
                      <m:num>
                        <m:r>
                          <a:rPr lang="es-CL" sz="1800" b="0" i="1" dirty="0" smtClean="0">
                            <a:latin typeface="Cambria Math" panose="02040503050406030204" pitchFamily="18" charset="0"/>
                            <a:ea typeface="Cambria Math" panose="02040503050406030204" pitchFamily="18" charset="0"/>
                          </a:rPr>
                          <m:t>6</m:t>
                        </m:r>
                      </m:num>
                      <m:den>
                        <m:r>
                          <a:rPr lang="es-CL" sz="1800" b="0" i="1" dirty="0" smtClean="0">
                            <a:latin typeface="Cambria Math" panose="02040503050406030204" pitchFamily="18" charset="0"/>
                            <a:ea typeface="Cambria Math" panose="02040503050406030204" pitchFamily="18" charset="0"/>
                          </a:rPr>
                          <m:t>5</m:t>
                        </m:r>
                      </m:den>
                    </m:f>
                    <m:r>
                      <a:rPr lang="es-MX" sz="1800" i="1" dirty="0" smtClean="0">
                        <a:latin typeface="Cambria Math" panose="02040503050406030204" pitchFamily="18" charset="0"/>
                        <a:ea typeface="Cambria Math" panose="02040503050406030204" pitchFamily="18" charset="0"/>
                      </a:rPr>
                      <m:t>=</m:t>
                    </m:r>
                    <m:f>
                      <m:fPr>
                        <m:ctrlPr>
                          <a:rPr lang="es-MX" sz="1800" i="1" dirty="0">
                            <a:latin typeface="Cambria Math" panose="02040503050406030204" pitchFamily="18" charset="0"/>
                          </a:rPr>
                        </m:ctrlPr>
                      </m:fPr>
                      <m:num>
                        <m:r>
                          <a:rPr lang="es-MX" sz="1800" i="1" dirty="0">
                            <a:latin typeface="Cambria Math" panose="02040503050406030204" pitchFamily="18" charset="0"/>
                          </a:rPr>
                          <m:t>𝐶𝑢𝑟𝑠𝑜</m:t>
                        </m:r>
                        <m:r>
                          <a:rPr lang="es-MX" sz="1800" i="1" dirty="0">
                            <a:latin typeface="Cambria Math" panose="02040503050406030204" pitchFamily="18" charset="0"/>
                          </a:rPr>
                          <m:t> 1</m:t>
                        </m:r>
                      </m:num>
                      <m:den>
                        <m:r>
                          <a:rPr lang="es-CL" sz="1800" b="0" i="1" dirty="0" smtClean="0">
                            <a:latin typeface="Cambria Math" panose="02040503050406030204" pitchFamily="18" charset="0"/>
                          </a:rPr>
                          <m:t>50</m:t>
                        </m:r>
                      </m:den>
                    </m:f>
                    <m:r>
                      <a:rPr lang="es-CL" sz="1800" i="1" dirty="0" smtClean="0">
                        <a:latin typeface="Cambria Math" panose="02040503050406030204" pitchFamily="18" charset="0"/>
                        <a:ea typeface="Cambria Math" panose="02040503050406030204" pitchFamily="18" charset="0"/>
                      </a:rPr>
                      <m:t>→</m:t>
                    </m:r>
                    <m:r>
                      <a:rPr lang="es-CL" sz="1800" b="0" i="1" dirty="0" smtClean="0">
                        <a:latin typeface="Cambria Math" panose="02040503050406030204" pitchFamily="18" charset="0"/>
                        <a:ea typeface="Cambria Math" panose="02040503050406030204" pitchFamily="18" charset="0"/>
                      </a:rPr>
                      <m:t>𝐶𝑢𝑟𝑠𝑜</m:t>
                    </m:r>
                    <m:r>
                      <a:rPr lang="es-CL" sz="1800" b="0" i="1" dirty="0" smtClean="0">
                        <a:latin typeface="Cambria Math" panose="02040503050406030204" pitchFamily="18" charset="0"/>
                        <a:ea typeface="Cambria Math" panose="02040503050406030204" pitchFamily="18" charset="0"/>
                      </a:rPr>
                      <m:t> 1=60 </m:t>
                    </m:r>
                    <m:r>
                      <a:rPr lang="es-CL" sz="1800" b="0" i="1" dirty="0" smtClean="0">
                        <a:latin typeface="Cambria Math" panose="02040503050406030204" pitchFamily="18" charset="0"/>
                        <a:ea typeface="Cambria Math" panose="02040503050406030204" pitchFamily="18" charset="0"/>
                      </a:rPr>
                      <m:t>𝑎𝑙𝑢𝑚𝑛𝑜𝑠</m:t>
                    </m:r>
                  </m:oMath>
                </a14:m>
                <a:endParaRPr lang="es-CL" sz="1800" b="0" i="1" dirty="0">
                  <a:latin typeface="Cambria Math" panose="02040503050406030204" pitchFamily="18" charset="0"/>
                  <a:ea typeface="Cambria Math" panose="02040503050406030204" pitchFamily="18" charset="0"/>
                </a:endParaRPr>
              </a:p>
              <a:p>
                <a:pPr lvl="1" algn="just"/>
                <a14:m>
                  <m:oMath xmlns:m="http://schemas.openxmlformats.org/officeDocument/2006/math">
                    <m:r>
                      <a:rPr lang="es-CL" sz="1800" b="0" i="1" dirty="0" smtClean="0">
                        <a:latin typeface="Cambria Math" panose="02040503050406030204" pitchFamily="18" charset="0"/>
                        <a:ea typeface="Cambria Math" panose="02040503050406030204" pitchFamily="18" charset="0"/>
                      </a:rPr>
                      <m:t>∴</m:t>
                    </m:r>
                    <m:r>
                      <a:rPr lang="es-CL" sz="1800" b="0" i="1" dirty="0" smtClean="0">
                        <a:latin typeface="Cambria Math" panose="02040503050406030204" pitchFamily="18" charset="0"/>
                        <a:ea typeface="Cambria Math" panose="02040503050406030204" pitchFamily="18" charset="0"/>
                      </a:rPr>
                      <m:t>𝐶𝑢𝑟𝑠𝑜</m:t>
                    </m:r>
                    <m:r>
                      <a:rPr lang="es-CL" sz="1800" b="0" i="1" dirty="0" smtClean="0">
                        <a:latin typeface="Cambria Math" panose="02040503050406030204" pitchFamily="18" charset="0"/>
                        <a:ea typeface="Cambria Math" panose="02040503050406030204" pitchFamily="18" charset="0"/>
                      </a:rPr>
                      <m:t>1+</m:t>
                    </m:r>
                    <m:r>
                      <a:rPr lang="es-CL" sz="1800" b="0" i="1" dirty="0" smtClean="0">
                        <a:latin typeface="Cambria Math" panose="02040503050406030204" pitchFamily="18" charset="0"/>
                        <a:ea typeface="Cambria Math" panose="02040503050406030204" pitchFamily="18" charset="0"/>
                      </a:rPr>
                      <m:t>𝐶𝑢𝑟𝑠𝑜</m:t>
                    </m:r>
                    <m:r>
                      <a:rPr lang="es-CL" sz="1800" b="0" i="1" dirty="0" smtClean="0">
                        <a:latin typeface="Cambria Math" panose="02040503050406030204" pitchFamily="18" charset="0"/>
                        <a:ea typeface="Cambria Math" panose="02040503050406030204" pitchFamily="18" charset="0"/>
                      </a:rPr>
                      <m:t> 2=60 </m:t>
                    </m:r>
                    <m:r>
                      <a:rPr lang="es-CL" sz="1800" i="1" dirty="0">
                        <a:latin typeface="Cambria Math" panose="02040503050406030204" pitchFamily="18" charset="0"/>
                        <a:ea typeface="Cambria Math" panose="02040503050406030204" pitchFamily="18" charset="0"/>
                      </a:rPr>
                      <m:t>𝑎𝑙𝑢𝑚𝑛𝑜𝑠</m:t>
                    </m:r>
                    <m:r>
                      <a:rPr lang="es-CL" sz="1800" b="0" i="1" dirty="0" smtClean="0">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50 </m:t>
                    </m:r>
                    <m:r>
                      <a:rPr lang="es-CL" sz="1800" i="1">
                        <a:latin typeface="Cambria Math" panose="02040503050406030204" pitchFamily="18" charset="0"/>
                        <a:ea typeface="Cambria Math" panose="02040503050406030204" pitchFamily="18" charset="0"/>
                      </a:rPr>
                      <m:t>𝑎𝑙𝑢𝑚𝑛𝑜𝑠</m:t>
                    </m:r>
                    <m:r>
                      <a:rPr lang="es-CL" sz="180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110 </m:t>
                    </m:r>
                    <m:r>
                      <a:rPr lang="es-CL" sz="1800" b="0" i="1" smtClean="0">
                        <a:latin typeface="Cambria Math" panose="02040503050406030204" pitchFamily="18" charset="0"/>
                        <a:ea typeface="Cambria Math" panose="02040503050406030204" pitchFamily="18" charset="0"/>
                      </a:rPr>
                      <m:t>𝑎𝑙𝑢𝑚𝑛𝑜𝑠</m:t>
                    </m:r>
                  </m:oMath>
                </a14:m>
                <a:endParaRPr lang="es-CL" sz="1800" b="0" i="1" dirty="0">
                  <a:latin typeface="Cambria Math" panose="02040503050406030204" pitchFamily="18" charset="0"/>
                  <a:ea typeface="Cambria Math" panose="02040503050406030204" pitchFamily="18" charset="0"/>
                </a:endParaRPr>
              </a:p>
              <a:p>
                <a:pPr lvl="1" algn="just"/>
                <a14:m>
                  <m:oMath xmlns:m="http://schemas.openxmlformats.org/officeDocument/2006/math">
                    <m:f>
                      <m:fPr>
                        <m:ctrlPr>
                          <a:rPr lang="es-CL" sz="1800" b="0" i="1" smtClean="0">
                            <a:latin typeface="Cambria Math" panose="02040503050406030204" pitchFamily="18" charset="0"/>
                            <a:ea typeface="Cambria Math" panose="02040503050406030204" pitchFamily="18" charset="0"/>
                          </a:rPr>
                        </m:ctrlPr>
                      </m:fPr>
                      <m:num>
                        <m:r>
                          <a:rPr lang="es-CL" sz="1800" b="0" i="1" smtClean="0">
                            <a:latin typeface="Cambria Math" panose="02040503050406030204" pitchFamily="18" charset="0"/>
                            <a:ea typeface="Cambria Math" panose="02040503050406030204" pitchFamily="18" charset="0"/>
                          </a:rPr>
                          <m:t>30</m:t>
                        </m:r>
                      </m:num>
                      <m:den>
                        <m:r>
                          <a:rPr lang="es-CL" sz="1800" b="0" i="1" smtClean="0">
                            <a:latin typeface="Cambria Math" panose="02040503050406030204" pitchFamily="18" charset="0"/>
                            <a:ea typeface="Cambria Math" panose="02040503050406030204" pitchFamily="18" charset="0"/>
                          </a:rPr>
                          <m:t>110</m:t>
                        </m:r>
                      </m:den>
                    </m:f>
                    <m:r>
                      <a:rPr lang="es-CL" sz="1800" b="0" i="1" smtClean="0">
                        <a:latin typeface="Cambria Math" panose="02040503050406030204" pitchFamily="18" charset="0"/>
                        <a:ea typeface="Cambria Math" panose="02040503050406030204" pitchFamily="18" charset="0"/>
                      </a:rPr>
                      <m:t>=27,27% </m:t>
                    </m:r>
                    <m:r>
                      <a:rPr lang="es-CL" sz="1800" b="0" i="1" smtClean="0">
                        <a:latin typeface="Cambria Math" panose="02040503050406030204" pitchFamily="18" charset="0"/>
                        <a:ea typeface="Cambria Math" panose="02040503050406030204" pitchFamily="18" charset="0"/>
                      </a:rPr>
                      <m:t>𝑒𝑠</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𝑒𝑙</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𝑝𝑜𝑟𝑐𝑒𝑛𝑡𝑎𝑗𝑒</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𝑑𝑒</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𝑎𝑙𝑢𝑚𝑛𝑜𝑠</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𝑎𝑝𝑟𝑜𝑏𝑎𝑑𝑜𝑠</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𝑑𝑒</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𝑎𝑚𝑏𝑜𝑠</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𝑐𝑢𝑟𝑠𝑜𝑠</m:t>
                    </m:r>
                    <m:r>
                      <a:rPr lang="es-CL" sz="1800" b="0" i="1" smtClean="0">
                        <a:latin typeface="Cambria Math" panose="02040503050406030204" pitchFamily="18" charset="0"/>
                        <a:ea typeface="Cambria Math" panose="02040503050406030204" pitchFamily="18" charset="0"/>
                      </a:rPr>
                      <m:t>.</m:t>
                    </m:r>
                  </m:oMath>
                </a14:m>
                <a:endParaRPr lang="es-MX" sz="1800" dirty="0"/>
              </a:p>
              <a:p>
                <a:pPr lvl="1" algn="just"/>
                <a:endParaRPr lang="es-MX" sz="1800" dirty="0"/>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8" y="2470692"/>
                <a:ext cx="11247603" cy="4351338"/>
              </a:xfrm>
              <a:blipFill>
                <a:blip r:embed="rId3"/>
                <a:stretch>
                  <a:fillRect l="-596" t="-1681"/>
                </a:stretch>
              </a:blipFill>
            </p:spPr>
            <p:txBody>
              <a:bodyPr/>
              <a:lstStyle/>
              <a:p>
                <a:r>
                  <a:rPr lang="es-CL">
                    <a:noFill/>
                  </a:rPr>
                  <a:t> </a:t>
                </a:r>
              </a:p>
            </p:txBody>
          </p:sp>
        </mc:Fallback>
      </mc:AlternateContent>
    </p:spTree>
    <p:extLst>
      <p:ext uri="{BB962C8B-B14F-4D97-AF65-F5344CB8AC3E}">
        <p14:creationId xmlns:p14="http://schemas.microsoft.com/office/powerpoint/2010/main" val="3688842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6" end="6"/>
                                            </p:txEl>
                                          </p:spTgt>
                                        </p:tgtEl>
                                        <p:attrNameLst>
                                          <p:attrName>style.visibility</p:attrName>
                                        </p:attrNameLst>
                                      </p:cBhvr>
                                      <p:to>
                                        <p:strVal val="visible"/>
                                      </p:to>
                                    </p:set>
                                    <p:animEffect transition="in" filter="fade">
                                      <p:cBhvr>
                                        <p:cTn id="7" dur="500"/>
                                        <p:tgtEl>
                                          <p:spTgt spid="8">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7" end="7"/>
                                            </p:txEl>
                                          </p:spTgt>
                                        </p:tgtEl>
                                        <p:attrNameLst>
                                          <p:attrName>style.visibility</p:attrName>
                                        </p:attrNameLst>
                                      </p:cBhvr>
                                      <p:to>
                                        <p:strVal val="visible"/>
                                      </p:to>
                                    </p:set>
                                    <p:animEffect transition="in" filter="fade">
                                      <p:cBhvr>
                                        <p:cTn id="12" dur="500"/>
                                        <p:tgtEl>
                                          <p:spTgt spid="8">
                                            <p:txEl>
                                              <p:pRg st="7" end="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8" end="8"/>
                                            </p:txEl>
                                          </p:spTgt>
                                        </p:tgtEl>
                                        <p:attrNameLst>
                                          <p:attrName>style.visibility</p:attrName>
                                        </p:attrNameLst>
                                      </p:cBhvr>
                                      <p:to>
                                        <p:strVal val="visible"/>
                                      </p:to>
                                    </p:set>
                                    <p:animEffect transition="in" filter="fade">
                                      <p:cBhvr>
                                        <p:cTn id="17" dur="500"/>
                                        <p:tgtEl>
                                          <p:spTgt spid="8">
                                            <p:txEl>
                                              <p:pRg st="8" end="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9" end="9"/>
                                            </p:txEl>
                                          </p:spTgt>
                                        </p:tgtEl>
                                        <p:attrNameLst>
                                          <p:attrName>style.visibility</p:attrName>
                                        </p:attrNameLst>
                                      </p:cBhvr>
                                      <p:to>
                                        <p:strVal val="visible"/>
                                      </p:to>
                                    </p:set>
                                    <p:animEffect transition="in" filter="fade">
                                      <p:cBhvr>
                                        <p:cTn id="22" dur="500"/>
                                        <p:tgtEl>
                                          <p:spTgt spid="8">
                                            <p:txEl>
                                              <p:pRg st="9" end="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10" end="10"/>
                                            </p:txEl>
                                          </p:spTgt>
                                        </p:tgtEl>
                                        <p:attrNameLst>
                                          <p:attrName>style.visibility</p:attrName>
                                        </p:attrNameLst>
                                      </p:cBhvr>
                                      <p:to>
                                        <p:strVal val="visible"/>
                                      </p:to>
                                    </p:set>
                                    <p:animEffect transition="in" filter="fade">
                                      <p:cBhvr>
                                        <p:cTn id="27" dur="500"/>
                                        <p:tgtEl>
                                          <p:spTgt spid="8">
                                            <p:txEl>
                                              <p:pRg st="10" end="1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11" end="11"/>
                                            </p:txEl>
                                          </p:spTgt>
                                        </p:tgtEl>
                                        <p:attrNameLst>
                                          <p:attrName>style.visibility</p:attrName>
                                        </p:attrNameLst>
                                      </p:cBhvr>
                                      <p:to>
                                        <p:strVal val="visible"/>
                                      </p:to>
                                    </p:set>
                                    <p:animEffect transition="in" filter="fade">
                                      <p:cBhvr>
                                        <p:cTn id="32" dur="500"/>
                                        <p:tgtEl>
                                          <p:spTgt spid="8">
                                            <p:txEl>
                                              <p:pRg st="11" end="11"/>
                                            </p:txEl>
                                          </p:spTgt>
                                        </p:tgtEl>
                                      </p:cBhvr>
                                    </p:animEffect>
                                  </p:childTnLst>
                                </p:cTn>
                              </p:par>
                            </p:childTnLst>
                          </p:cTn>
                        </p:par>
                        <p:par>
                          <p:cTn id="33" fill="hold">
                            <p:stCondLst>
                              <p:cond delay="500"/>
                            </p:stCondLst>
                            <p:childTnLst>
                              <p:par>
                                <p:cTn id="34" presetID="19" presetClass="emph" presetSubtype="0" fill="hold" nodeType="afterEffect">
                                  <p:stCondLst>
                                    <p:cond delay="0"/>
                                  </p:stCondLst>
                                  <p:childTnLst>
                                    <p:animClr clrSpc="rgb" dir="cw">
                                      <p:cBhvr override="childStyle">
                                        <p:cTn id="35" dur="500" fill="hold"/>
                                        <p:tgtEl>
                                          <p:spTgt spid="8">
                                            <p:txEl>
                                              <p:pRg st="11" end="11"/>
                                            </p:txEl>
                                          </p:spTgt>
                                        </p:tgtEl>
                                        <p:attrNameLst>
                                          <p:attrName>style.color</p:attrName>
                                        </p:attrNameLst>
                                      </p:cBhvr>
                                      <p:to>
                                        <a:schemeClr val="accent2"/>
                                      </p:to>
                                    </p:animClr>
                                    <p:animClr clrSpc="rgb" dir="cw">
                                      <p:cBhvr>
                                        <p:cTn id="36" dur="500" fill="hold"/>
                                        <p:tgtEl>
                                          <p:spTgt spid="8">
                                            <p:txEl>
                                              <p:pRg st="11" end="11"/>
                                            </p:txEl>
                                          </p:spTgt>
                                        </p:tgtEl>
                                        <p:attrNameLst>
                                          <p:attrName>fillcolor</p:attrName>
                                        </p:attrNameLst>
                                      </p:cBhvr>
                                      <p:to>
                                        <a:schemeClr val="accent2"/>
                                      </p:to>
                                    </p:animClr>
                                    <p:set>
                                      <p:cBhvr>
                                        <p:cTn id="37" dur="500" fill="hold"/>
                                        <p:tgtEl>
                                          <p:spTgt spid="8">
                                            <p:txEl>
                                              <p:pRg st="11" end="11"/>
                                            </p:txEl>
                                          </p:spTgt>
                                        </p:tgtEl>
                                        <p:attrNameLst>
                                          <p:attrName>fill.type</p:attrName>
                                        </p:attrNameLst>
                                      </p:cBhvr>
                                      <p:to>
                                        <p:strVal val="solid"/>
                                      </p:to>
                                    </p:set>
                                    <p:set>
                                      <p:cBhvr>
                                        <p:cTn id="38" dur="500" fill="hold"/>
                                        <p:tgtEl>
                                          <p:spTgt spid="8">
                                            <p:txEl>
                                              <p:pRg st="11" end="1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Desarrollo ejercicio 4</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a:bodyPr>
              <a:lstStyle/>
              <a:p>
                <a:pPr marL="457200" indent="-457200">
                  <a:buFont typeface="+mj-lt"/>
                  <a:buAutoNum type="alphaLcPeriod" startAt="2"/>
                </a:pPr>
                <a14:m>
                  <m:oMath xmlns:m="http://schemas.openxmlformats.org/officeDocument/2006/math">
                    <m:r>
                      <m:rPr>
                        <m:nor/>
                      </m:rPr>
                      <a:rPr lang="es-MX" sz="2400" dirty="0" smtClean="0"/>
                      <m:t>Calcular</m:t>
                    </m:r>
                    <m:r>
                      <m:rPr>
                        <m:nor/>
                      </m:rPr>
                      <a:rPr lang="es-MX" sz="2400" dirty="0" smtClean="0"/>
                      <m:t> </m:t>
                    </m:r>
                    <m:r>
                      <m:rPr>
                        <m:nor/>
                      </m:rPr>
                      <a:rPr lang="es-MX" sz="2400" dirty="0" smtClean="0"/>
                      <m:t>la</m:t>
                    </m:r>
                    <m:r>
                      <m:rPr>
                        <m:nor/>
                      </m:rPr>
                      <a:rPr lang="es-MX" sz="2400" dirty="0" smtClean="0"/>
                      <m:t> </m:t>
                    </m:r>
                    <m:r>
                      <m:rPr>
                        <m:nor/>
                      </m:rPr>
                      <a:rPr lang="es-MX" sz="2400" dirty="0" smtClean="0"/>
                      <m:t>proporci</m:t>
                    </m:r>
                    <m:r>
                      <m:rPr>
                        <m:nor/>
                      </m:rPr>
                      <a:rPr lang="es-MX" sz="2400" dirty="0" smtClean="0"/>
                      <m:t>ó</m:t>
                    </m:r>
                    <m:r>
                      <m:rPr>
                        <m:nor/>
                      </m:rPr>
                      <a:rPr lang="es-MX" sz="2400" dirty="0" smtClean="0"/>
                      <m:t>n</m:t>
                    </m:r>
                    <m:r>
                      <m:rPr>
                        <m:nor/>
                      </m:rPr>
                      <a:rPr lang="es-MX" sz="2400" dirty="0" smtClean="0"/>
                      <m:t> </m:t>
                    </m:r>
                    <m:r>
                      <m:rPr>
                        <m:nor/>
                      </m:rPr>
                      <a:rPr lang="es-MX" sz="2400" dirty="0" smtClean="0"/>
                      <m:t>de</m:t>
                    </m:r>
                    <m:r>
                      <m:rPr>
                        <m:nor/>
                      </m:rPr>
                      <a:rPr lang="es-MX" sz="2400" dirty="0" smtClean="0"/>
                      <m:t> </m:t>
                    </m:r>
                    <m:r>
                      <m:rPr>
                        <m:nor/>
                      </m:rPr>
                      <a:rPr lang="es-MX" sz="2400" dirty="0" smtClean="0"/>
                      <m:t>mujeres</m:t>
                    </m:r>
                    <m:r>
                      <m:rPr>
                        <m:nor/>
                      </m:rPr>
                      <a:rPr lang="es-MX" sz="2400" dirty="0" smtClean="0"/>
                      <m:t> </m:t>
                    </m:r>
                    <m:r>
                      <m:rPr>
                        <m:nor/>
                      </m:rPr>
                      <a:rPr lang="es-MX" sz="2400" dirty="0" smtClean="0"/>
                      <m:t>del</m:t>
                    </m:r>
                    <m:r>
                      <m:rPr>
                        <m:nor/>
                      </m:rPr>
                      <a:rPr lang="es-MX" sz="2400" dirty="0" smtClean="0"/>
                      <m:t> </m:t>
                    </m:r>
                    <m:r>
                      <m:rPr>
                        <m:nor/>
                      </m:rPr>
                      <a:rPr lang="es-MX" sz="2400" dirty="0" smtClean="0"/>
                      <m:t>segundo</m:t>
                    </m:r>
                    <m:r>
                      <m:rPr>
                        <m:nor/>
                      </m:rPr>
                      <a:rPr lang="es-MX" sz="2400" dirty="0" smtClean="0"/>
                      <m:t> </m:t>
                    </m:r>
                    <m:r>
                      <m:rPr>
                        <m:nor/>
                      </m:rPr>
                      <a:rPr lang="es-MX" sz="2400" dirty="0" smtClean="0"/>
                      <m:t>curso</m:t>
                    </m:r>
                    <m:r>
                      <m:rPr>
                        <m:nor/>
                      </m:rPr>
                      <a:rPr lang="es-MX" sz="2400" dirty="0" smtClean="0"/>
                      <m:t> </m:t>
                    </m:r>
                    <m:r>
                      <m:rPr>
                        <m:nor/>
                      </m:rPr>
                      <a:rPr lang="es-MX" sz="2400" dirty="0" smtClean="0"/>
                      <m:t>respecto</m:t>
                    </m:r>
                    <m:r>
                      <m:rPr>
                        <m:nor/>
                      </m:rPr>
                      <a:rPr lang="es-MX" sz="2400" dirty="0" smtClean="0"/>
                      <m:t> </m:t>
                    </m:r>
                    <m:r>
                      <m:rPr>
                        <m:nor/>
                      </m:rPr>
                      <a:rPr lang="es-MX" sz="2400" dirty="0" smtClean="0"/>
                      <m:t>del</m:t>
                    </m:r>
                    <m:r>
                      <m:rPr>
                        <m:nor/>
                      </m:rPr>
                      <a:rPr lang="es-MX" sz="2400" dirty="0" smtClean="0"/>
                      <m:t> </m:t>
                    </m:r>
                    <m:r>
                      <m:rPr>
                        <m:nor/>
                      </m:rPr>
                      <a:rPr lang="es-MX" sz="2400" dirty="0" smtClean="0"/>
                      <m:t>total</m:t>
                    </m:r>
                    <m:r>
                      <m:rPr>
                        <m:nor/>
                      </m:rPr>
                      <a:rPr lang="es-MX" sz="2400" dirty="0" smtClean="0"/>
                      <m:t> </m:t>
                    </m:r>
                    <m:r>
                      <m:rPr>
                        <m:nor/>
                      </m:rPr>
                      <a:rPr lang="es-MX" sz="2400" dirty="0" smtClean="0"/>
                      <m:t>de</m:t>
                    </m:r>
                    <m:r>
                      <m:rPr>
                        <m:nor/>
                      </m:rPr>
                      <a:rPr lang="es-MX" sz="2400" dirty="0" smtClean="0"/>
                      <m:t> </m:t>
                    </m:r>
                    <m:r>
                      <m:rPr>
                        <m:nor/>
                      </m:rPr>
                      <a:rPr lang="es-MX" sz="2400" dirty="0" smtClean="0"/>
                      <m:t>hombres</m:t>
                    </m:r>
                    <m:r>
                      <m:rPr>
                        <m:nor/>
                      </m:rPr>
                      <a:rPr lang="es-MX" sz="2400" dirty="0" smtClean="0"/>
                      <m:t> </m:t>
                    </m:r>
                    <m:r>
                      <m:rPr>
                        <m:nor/>
                      </m:rPr>
                      <a:rPr lang="es-MX" sz="2400" dirty="0" smtClean="0"/>
                      <m:t>de</m:t>
                    </m:r>
                    <m:r>
                      <m:rPr>
                        <m:nor/>
                      </m:rPr>
                      <a:rPr lang="es-MX" sz="2400" dirty="0" smtClean="0"/>
                      <m:t> </m:t>
                    </m:r>
                    <m:r>
                      <m:rPr>
                        <m:nor/>
                      </m:rPr>
                      <a:rPr lang="es-MX" sz="2400" dirty="0" smtClean="0"/>
                      <m:t>ambos</m:t>
                    </m:r>
                    <m:r>
                      <m:rPr>
                        <m:nor/>
                      </m:rPr>
                      <a:rPr lang="es-MX" sz="2400" dirty="0" smtClean="0"/>
                      <m:t> </m:t>
                    </m:r>
                    <m:r>
                      <m:rPr>
                        <m:nor/>
                      </m:rPr>
                      <a:rPr lang="es-MX" sz="2400" dirty="0" smtClean="0"/>
                      <m:t>cursos</m:t>
                    </m:r>
                    <m:r>
                      <m:rPr>
                        <m:nor/>
                      </m:rPr>
                      <a:rPr lang="es-MX" sz="2400" dirty="0" smtClean="0"/>
                      <m:t>.</m:t>
                    </m:r>
                  </m:oMath>
                </a14:m>
                <a:endParaRPr lang="es-MX" sz="2400" dirty="0"/>
              </a:p>
              <a:p>
                <a:pPr lvl="1"/>
                <a14:m>
                  <m:oMath xmlns:m="http://schemas.openxmlformats.org/officeDocument/2006/math">
                    <m:r>
                      <a:rPr lang="es-MX" sz="2000" i="1" dirty="0" smtClean="0">
                        <a:latin typeface="Cambria Math" panose="02040503050406030204" pitchFamily="18" charset="0"/>
                      </a:rPr>
                      <m:t>𝐻𝑜𝑚𝑏𝑟𝑒𝑠</m:t>
                    </m:r>
                    <m:r>
                      <a:rPr lang="es-MX" sz="2000" i="1" dirty="0" smtClean="0">
                        <a:latin typeface="Cambria Math" panose="02040503050406030204" pitchFamily="18" charset="0"/>
                      </a:rPr>
                      <m:t> </m:t>
                    </m:r>
                    <m:r>
                      <a:rPr lang="es-MX" sz="2000" i="1" dirty="0">
                        <a:latin typeface="Cambria Math" panose="02040503050406030204" pitchFamily="18" charset="0"/>
                      </a:rPr>
                      <m:t>𝑎𝑝𝑟𝑜𝑏𝑎𝑑𝑜𝑠</m:t>
                    </m:r>
                    <m:r>
                      <a:rPr lang="es-MX" sz="2000" i="1" dirty="0">
                        <a:latin typeface="Cambria Math" panose="02040503050406030204" pitchFamily="18" charset="0"/>
                      </a:rPr>
                      <m:t> </m:t>
                    </m:r>
                    <m:r>
                      <a:rPr lang="es-MX" sz="2000" i="1" dirty="0" smtClean="0">
                        <a:latin typeface="Cambria Math" panose="02040503050406030204" pitchFamily="18" charset="0"/>
                      </a:rPr>
                      <m:t>𝑐𝑢𝑟𝑠𝑜</m:t>
                    </m:r>
                    <m:r>
                      <a:rPr lang="es-MX" sz="2000" i="1" dirty="0" smtClean="0">
                        <a:latin typeface="Cambria Math" panose="02040503050406030204" pitchFamily="18" charset="0"/>
                      </a:rPr>
                      <m:t> 1 </m:t>
                    </m:r>
                    <m:r>
                      <a:rPr lang="es-MX" sz="2000" i="1" dirty="0">
                        <a:latin typeface="Cambria Math" panose="02040503050406030204" pitchFamily="18" charset="0"/>
                      </a:rPr>
                      <m:t>𝑒𝑠</m:t>
                    </m:r>
                    <m:r>
                      <a:rPr lang="es-MX" sz="2000" i="1" dirty="0">
                        <a:latin typeface="Cambria Math" panose="02040503050406030204" pitchFamily="18" charset="0"/>
                      </a:rPr>
                      <m:t> </m:t>
                    </m:r>
                    <m:r>
                      <a:rPr lang="es-MX" sz="2000" i="1" dirty="0">
                        <a:latin typeface="Cambria Math" panose="02040503050406030204" pitchFamily="18" charset="0"/>
                      </a:rPr>
                      <m:t>𝑖𝑔𝑢𝑎𝑙</m:t>
                    </m:r>
                    <m:r>
                      <a:rPr lang="es-MX" sz="2000" i="1" dirty="0">
                        <a:latin typeface="Cambria Math" panose="02040503050406030204" pitchFamily="18" charset="0"/>
                      </a:rPr>
                      <m:t> 60% </m:t>
                    </m:r>
                    <m:r>
                      <a:rPr lang="es-MX" sz="2000" i="1" dirty="0">
                        <a:latin typeface="Cambria Math" panose="02040503050406030204" pitchFamily="18" charset="0"/>
                      </a:rPr>
                      <m:t>𝑑𝑒𝑙</m:t>
                    </m:r>
                    <m:r>
                      <a:rPr lang="es-MX" sz="2000" i="1" dirty="0">
                        <a:latin typeface="Cambria Math" panose="02040503050406030204" pitchFamily="18" charset="0"/>
                      </a:rPr>
                      <m:t> </m:t>
                    </m:r>
                    <m:r>
                      <a:rPr lang="es-MX" sz="2000" i="1" dirty="0" smtClean="0">
                        <a:latin typeface="Cambria Math" panose="02040503050406030204" pitchFamily="18" charset="0"/>
                      </a:rPr>
                      <m:t>𝑐𝑢𝑟𝑠𝑜</m:t>
                    </m:r>
                    <m:r>
                      <a:rPr lang="es-MX" sz="200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36 </m:t>
                    </m:r>
                    <m:r>
                      <a:rPr lang="es-CL" sz="2000" b="0" i="1" dirty="0" smtClean="0">
                        <a:latin typeface="Cambria Math" panose="02040503050406030204" pitchFamily="18" charset="0"/>
                        <a:ea typeface="Cambria Math" panose="02040503050406030204" pitchFamily="18" charset="0"/>
                      </a:rPr>
                      <m:t>h</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𝑎𝑝𝑟𝑜𝑏</m:t>
                    </m:r>
                    <m:r>
                      <a:rPr lang="es-CL" sz="2000" b="0" i="1" dirty="0" smtClean="0">
                        <a:latin typeface="Cambria Math" panose="02040503050406030204" pitchFamily="18" charset="0"/>
                        <a:ea typeface="Cambria Math" panose="02040503050406030204" pitchFamily="18" charset="0"/>
                      </a:rPr>
                      <m:t>.</m:t>
                    </m:r>
                  </m:oMath>
                </a14:m>
                <a:endParaRPr lang="es-MX" sz="2000" dirty="0"/>
              </a:p>
              <a:p>
                <a:pPr lvl="1"/>
                <a14:m>
                  <m:oMath xmlns:m="http://schemas.openxmlformats.org/officeDocument/2006/math">
                    <m:r>
                      <a:rPr lang="es-MX" sz="2000" i="1" dirty="0" smtClean="0">
                        <a:latin typeface="Cambria Math" panose="02040503050406030204" pitchFamily="18" charset="0"/>
                      </a:rPr>
                      <m:t>𝐶𝑎𝑛𝑡𝑖𝑑𝑎𝑑</m:t>
                    </m:r>
                    <m:r>
                      <a:rPr lang="es-MX" sz="2000" i="1" dirty="0" smtClean="0">
                        <a:latin typeface="Cambria Math" panose="02040503050406030204" pitchFamily="18" charset="0"/>
                      </a:rPr>
                      <m:t> </m:t>
                    </m:r>
                    <m:r>
                      <a:rPr lang="es-MX" sz="2000" i="1" dirty="0" smtClean="0">
                        <a:latin typeface="Cambria Math" panose="02040503050406030204" pitchFamily="18" charset="0"/>
                      </a:rPr>
                      <m:t>𝑑𝑒</m:t>
                    </m:r>
                    <m:r>
                      <a:rPr lang="es-MX" sz="2000" i="1" dirty="0" smtClean="0">
                        <a:latin typeface="Cambria Math" panose="02040503050406030204" pitchFamily="18" charset="0"/>
                      </a:rPr>
                      <m:t> </m:t>
                    </m:r>
                    <m:r>
                      <a:rPr lang="es-MX" sz="2000" i="1" dirty="0" smtClean="0">
                        <a:latin typeface="Cambria Math" panose="02040503050406030204" pitchFamily="18" charset="0"/>
                      </a:rPr>
                      <m:t>𝑚𝑢𝑗𝑒𝑟𝑒𝑠</m:t>
                    </m:r>
                    <m:r>
                      <a:rPr lang="es-MX" sz="2000" i="1" dirty="0" smtClean="0">
                        <a:latin typeface="Cambria Math" panose="02040503050406030204" pitchFamily="18" charset="0"/>
                      </a:rPr>
                      <m:t> </m:t>
                    </m:r>
                    <m:r>
                      <a:rPr lang="es-MX" sz="2000" i="1" dirty="0" smtClean="0">
                        <a:latin typeface="Cambria Math" panose="02040503050406030204" pitchFamily="18" charset="0"/>
                      </a:rPr>
                      <m:t>𝑑𝑒𝑙</m:t>
                    </m:r>
                    <m:r>
                      <a:rPr lang="es-MX" sz="2000" i="1" dirty="0" smtClean="0">
                        <a:latin typeface="Cambria Math" panose="02040503050406030204" pitchFamily="18" charset="0"/>
                      </a:rPr>
                      <m:t> </m:t>
                    </m:r>
                    <m:r>
                      <a:rPr lang="es-MX" sz="2000" i="1" dirty="0" smtClean="0">
                        <a:latin typeface="Cambria Math" panose="02040503050406030204" pitchFamily="18" charset="0"/>
                      </a:rPr>
                      <m:t>𝑐𝑢𝑟𝑠𝑜</m:t>
                    </m:r>
                    <m:r>
                      <a:rPr lang="es-MX" sz="2000" i="1" dirty="0" smtClean="0">
                        <a:latin typeface="Cambria Math" panose="02040503050406030204" pitchFamily="18" charset="0"/>
                      </a:rPr>
                      <m:t> 2=15</m:t>
                    </m:r>
                    <m:r>
                      <a:rPr lang="es-CL" sz="2000" b="0" i="1" dirty="0" smtClean="0">
                        <a:latin typeface="Cambria Math" panose="02040503050406030204" pitchFamily="18" charset="0"/>
                        <a:ea typeface="Cambria Math" panose="02040503050406030204" pitchFamily="18" charset="0"/>
                      </a:rPr>
                      <m:t>𝑚</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𝑟𝑒𝑝</m:t>
                    </m:r>
                    <m:r>
                      <a:rPr lang="es-CL" sz="2000" b="0" i="1" dirty="0" smtClean="0">
                        <a:latin typeface="Cambria Math" panose="02040503050406030204" pitchFamily="18" charset="0"/>
                        <a:ea typeface="Cambria Math" panose="02040503050406030204" pitchFamily="18" charset="0"/>
                      </a:rPr>
                      <m:t>+15 </m:t>
                    </m:r>
                    <m:r>
                      <a:rPr lang="es-CL" sz="2000" b="0" i="1" dirty="0" smtClean="0">
                        <a:latin typeface="Cambria Math" panose="02040503050406030204" pitchFamily="18" charset="0"/>
                        <a:ea typeface="Cambria Math" panose="02040503050406030204" pitchFamily="18" charset="0"/>
                      </a:rPr>
                      <m:t>𝑚</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𝑎𝑝𝑟𝑜𝑏</m:t>
                    </m:r>
                    <m:r>
                      <a:rPr lang="es-CL" sz="2000" b="0" i="1" dirty="0" smtClean="0">
                        <a:latin typeface="Cambria Math" panose="02040503050406030204" pitchFamily="18" charset="0"/>
                        <a:ea typeface="Cambria Math" panose="02040503050406030204" pitchFamily="18" charset="0"/>
                      </a:rPr>
                      <m:t>=30 </m:t>
                    </m:r>
                    <m:r>
                      <a:rPr lang="es-CL" sz="2000" b="0" i="1" dirty="0" smtClean="0">
                        <a:latin typeface="Cambria Math" panose="02040503050406030204" pitchFamily="18" charset="0"/>
                        <a:ea typeface="Cambria Math" panose="02040503050406030204" pitchFamily="18" charset="0"/>
                      </a:rPr>
                      <m:t>𝑚𝑢𝑗𝑒𝑟𝑒𝑠</m:t>
                    </m:r>
                  </m:oMath>
                </a14:m>
                <a:endParaRPr lang="es-CL" sz="2000" dirty="0">
                  <a:ea typeface="Cambria Math" panose="02040503050406030204" pitchFamily="18" charset="0"/>
                </a:endParaRPr>
              </a:p>
              <a:p>
                <a:pPr lvl="1"/>
                <a14:m>
                  <m:oMath xmlns:m="http://schemas.openxmlformats.org/officeDocument/2006/math">
                    <m:r>
                      <a:rPr lang="es-CL" sz="2000" b="0" i="1" dirty="0" smtClean="0">
                        <a:latin typeface="Cambria Math" panose="02040503050406030204" pitchFamily="18" charset="0"/>
                      </a:rPr>
                      <m:t>𝑇𝑜𝑡𝑎𝑙</m:t>
                    </m:r>
                    <m:r>
                      <a:rPr lang="es-CL" sz="2000" b="0" i="1" dirty="0" smtClean="0">
                        <a:latin typeface="Cambria Math" panose="02040503050406030204" pitchFamily="18" charset="0"/>
                      </a:rPr>
                      <m:t> </m:t>
                    </m:r>
                    <m:r>
                      <a:rPr lang="es-CL" sz="2000" b="0" i="1" dirty="0" smtClean="0">
                        <a:latin typeface="Cambria Math" panose="02040503050406030204" pitchFamily="18" charset="0"/>
                      </a:rPr>
                      <m:t>h𝑜𝑚𝑏𝑟𝑒𝑠</m:t>
                    </m:r>
                    <m:r>
                      <a:rPr lang="es-CL" sz="2000" b="0" i="1" dirty="0" smtClean="0">
                        <a:latin typeface="Cambria Math" panose="02040503050406030204" pitchFamily="18" charset="0"/>
                      </a:rPr>
                      <m:t> </m:t>
                    </m:r>
                    <m:r>
                      <a:rPr lang="es-MX" sz="2000" i="1" dirty="0" smtClean="0">
                        <a:latin typeface="Cambria Math" panose="02040503050406030204" pitchFamily="18" charset="0"/>
                      </a:rPr>
                      <m:t>𝐶𝑢𝑟𝑠𝑜</m:t>
                    </m:r>
                    <m:r>
                      <a:rPr lang="es-MX" sz="2000" i="1" dirty="0" smtClean="0">
                        <a:latin typeface="Cambria Math" panose="02040503050406030204" pitchFamily="18" charset="0"/>
                      </a:rPr>
                      <m:t> 2=15 </m:t>
                    </m:r>
                    <m:r>
                      <a:rPr lang="es-MX" sz="2000" i="1" dirty="0" smtClean="0">
                        <a:latin typeface="Cambria Math" panose="02040503050406030204" pitchFamily="18" charset="0"/>
                      </a:rPr>
                      <m:t>h</m:t>
                    </m:r>
                    <m:r>
                      <a:rPr lang="es-MX" sz="2000" i="1" dirty="0" smtClean="0">
                        <a:latin typeface="Cambria Math" panose="02040503050406030204" pitchFamily="18" charset="0"/>
                      </a:rPr>
                      <m:t> </m:t>
                    </m:r>
                    <m:r>
                      <a:rPr lang="es-MX" sz="2000" i="1" dirty="0" smtClean="0">
                        <a:latin typeface="Cambria Math" panose="02040503050406030204" pitchFamily="18" charset="0"/>
                      </a:rPr>
                      <m:t>𝑎𝑝𝑟𝑜𝑏𝑎𝑑𝑜𝑠</m:t>
                    </m:r>
                    <m:r>
                      <a:rPr lang="es-MX" sz="2000" i="1" dirty="0" smtClean="0">
                        <a:latin typeface="Cambria Math" panose="02040503050406030204" pitchFamily="18" charset="0"/>
                      </a:rPr>
                      <m:t>+5 </m:t>
                    </m:r>
                    <m:r>
                      <a:rPr lang="es-MX" sz="2000" i="1" dirty="0" smtClean="0">
                        <a:latin typeface="Cambria Math" panose="02040503050406030204" pitchFamily="18" charset="0"/>
                      </a:rPr>
                      <m:t>h</m:t>
                    </m:r>
                    <m:r>
                      <a:rPr lang="es-MX" sz="2000" i="1" dirty="0" smtClean="0">
                        <a:latin typeface="Cambria Math" panose="02040503050406030204" pitchFamily="18" charset="0"/>
                      </a:rPr>
                      <m:t> </m:t>
                    </m:r>
                    <m:r>
                      <a:rPr lang="es-MX" sz="2000" i="1" dirty="0" smtClean="0">
                        <a:latin typeface="Cambria Math" panose="02040503050406030204" pitchFamily="18" charset="0"/>
                      </a:rPr>
                      <m:t>𝑟𝑒𝑝𝑟𝑜𝑏𝑎𝑑𝑜𝑠</m:t>
                    </m:r>
                    <m:r>
                      <a:rPr lang="es-MX" sz="200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20 </m:t>
                    </m:r>
                    <m:r>
                      <a:rPr lang="es-CL" sz="2000" b="0" i="1" dirty="0" smtClean="0">
                        <a:latin typeface="Cambria Math" panose="02040503050406030204" pitchFamily="18" charset="0"/>
                        <a:ea typeface="Cambria Math" panose="02040503050406030204" pitchFamily="18" charset="0"/>
                      </a:rPr>
                      <m:t>h𝑜𝑚𝑏𝑟𝑒𝑠</m:t>
                    </m:r>
                  </m:oMath>
                </a14:m>
                <a:endParaRPr lang="es-MX" sz="2000" dirty="0"/>
              </a:p>
              <a:p>
                <a:pPr lvl="1"/>
                <a14:m>
                  <m:oMath xmlns:m="http://schemas.openxmlformats.org/officeDocument/2006/math">
                    <m:r>
                      <a:rPr lang="es-MX" sz="1800" i="1" dirty="0" smtClean="0">
                        <a:latin typeface="Cambria Math" panose="02040503050406030204" pitchFamily="18" charset="0"/>
                      </a:rPr>
                      <m:t>𝑅𝑒𝑝𝑟𝑜𝑏𝑎𝑑𝑜𝑠</m:t>
                    </m:r>
                    <m:r>
                      <a:rPr lang="es-MX" sz="1800" i="1" dirty="0" smtClean="0">
                        <a:latin typeface="Cambria Math" panose="02040503050406030204" pitchFamily="18" charset="0"/>
                      </a:rPr>
                      <m:t> </m:t>
                    </m:r>
                    <m:r>
                      <a:rPr lang="es-MX" sz="1800" i="1" dirty="0">
                        <a:latin typeface="Cambria Math" panose="02040503050406030204" pitchFamily="18" charset="0"/>
                      </a:rPr>
                      <m:t>𝑑𝑒𝑙</m:t>
                    </m:r>
                    <m:r>
                      <a:rPr lang="es-MX" sz="1800" i="1" dirty="0">
                        <a:latin typeface="Cambria Math" panose="02040503050406030204" pitchFamily="18" charset="0"/>
                      </a:rPr>
                      <m:t> </m:t>
                    </m:r>
                    <m:r>
                      <a:rPr lang="es-MX" sz="1800" i="1" dirty="0" smtClean="0">
                        <a:latin typeface="Cambria Math" panose="02040503050406030204" pitchFamily="18" charset="0"/>
                      </a:rPr>
                      <m:t>𝑐𝑢𝑟𝑠𝑜</m:t>
                    </m:r>
                    <m:r>
                      <a:rPr lang="es-MX" sz="1800" i="1" dirty="0" smtClean="0">
                        <a:latin typeface="Cambria Math" panose="02040503050406030204" pitchFamily="18" charset="0"/>
                      </a:rPr>
                      <m:t> 1 = </m:t>
                    </m:r>
                    <m:f>
                      <m:fPr>
                        <m:ctrlPr>
                          <a:rPr lang="es-CL" sz="1800" b="0" i="1" dirty="0" smtClean="0">
                            <a:latin typeface="Cambria Math" panose="02040503050406030204" pitchFamily="18" charset="0"/>
                            <a:ea typeface="Cambria Math" panose="02040503050406030204" pitchFamily="18" charset="0"/>
                          </a:rPr>
                        </m:ctrlPr>
                      </m:fPr>
                      <m:num>
                        <m:r>
                          <a:rPr lang="es-CL" sz="1800" b="0" i="1" dirty="0" smtClean="0">
                            <a:latin typeface="Cambria Math" panose="02040503050406030204" pitchFamily="18" charset="0"/>
                            <a:ea typeface="Cambria Math" panose="02040503050406030204" pitchFamily="18" charset="0"/>
                          </a:rPr>
                          <m:t>1</m:t>
                        </m:r>
                      </m:num>
                      <m:den>
                        <m:r>
                          <a:rPr lang="es-CL" sz="1800" b="0" i="1" dirty="0" smtClean="0">
                            <a:latin typeface="Cambria Math" panose="02040503050406030204" pitchFamily="18" charset="0"/>
                            <a:ea typeface="Cambria Math" panose="02040503050406030204" pitchFamily="18" charset="0"/>
                          </a:rPr>
                          <m:t>6</m:t>
                        </m:r>
                      </m:den>
                    </m:f>
                    <m:r>
                      <a:rPr lang="es-CL" sz="1800" i="1" dirty="0">
                        <a:latin typeface="Cambria Math" panose="02040503050406030204" pitchFamily="18" charset="0"/>
                        <a:ea typeface="Cambria Math" panose="02040503050406030204" pitchFamily="18" charset="0"/>
                      </a:rPr>
                      <m:t>×60=10 </m:t>
                    </m:r>
                    <m:r>
                      <a:rPr lang="es-CL" sz="1800" i="1" dirty="0">
                        <a:latin typeface="Cambria Math" panose="02040503050406030204" pitchFamily="18" charset="0"/>
                        <a:ea typeface="Cambria Math" panose="02040503050406030204" pitchFamily="18" charset="0"/>
                      </a:rPr>
                      <m:t>𝑎𝑙𝑢𝑚𝑛𝑜𝑠</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𝑦</m:t>
                    </m:r>
                    <m:r>
                      <a:rPr lang="es-CL" sz="1800" b="0" i="1" dirty="0" smtClean="0">
                        <a:latin typeface="Cambria Math" panose="02040503050406030204" pitchFamily="18" charset="0"/>
                        <a:ea typeface="Cambria Math" panose="02040503050406030204" pitchFamily="18" charset="0"/>
                      </a:rPr>
                      <m:t> 1 </m:t>
                    </m:r>
                    <m:r>
                      <a:rPr lang="es-CL" sz="1800" b="0" i="1" dirty="0" smtClean="0">
                        <a:latin typeface="Cambria Math" panose="02040503050406030204" pitchFamily="18" charset="0"/>
                        <a:ea typeface="Cambria Math" panose="02040503050406030204" pitchFamily="18" charset="0"/>
                      </a:rPr>
                      <m:t>𝑒𝑠</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𝑚𝑢𝑗𝑒𝑟</m:t>
                    </m:r>
                    <m:r>
                      <a:rPr lang="es-CL" sz="1800" b="0" i="1" dirty="0" smtClean="0">
                        <a:latin typeface="Cambria Math" panose="02040503050406030204" pitchFamily="18" charset="0"/>
                        <a:ea typeface="Cambria Math" panose="02040503050406030204" pitchFamily="18" charset="0"/>
                      </a:rPr>
                      <m:t>→9 </m:t>
                    </m:r>
                    <m:r>
                      <a:rPr lang="es-CL" sz="1800" b="0" i="1" dirty="0" smtClean="0">
                        <a:latin typeface="Cambria Math" panose="02040503050406030204" pitchFamily="18" charset="0"/>
                        <a:ea typeface="Cambria Math" panose="02040503050406030204" pitchFamily="18" charset="0"/>
                      </a:rPr>
                      <m:t>𝑠𝑜𝑛</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h𝑜𝑚𝑏𝑟𝑒𝑠</m:t>
                    </m:r>
                    <m:r>
                      <a:rPr lang="es-CL" sz="1800" b="0" i="1" dirty="0" smtClean="0">
                        <a:latin typeface="Cambria Math" panose="02040503050406030204" pitchFamily="18" charset="0"/>
                        <a:ea typeface="Cambria Math" panose="02040503050406030204" pitchFamily="18" charset="0"/>
                      </a:rPr>
                      <m:t>.</m:t>
                    </m:r>
                  </m:oMath>
                </a14:m>
                <a:endParaRPr lang="es-CL" sz="1800" b="0" i="1" dirty="0">
                  <a:latin typeface="Cambria Math" panose="02040503050406030204" pitchFamily="18" charset="0"/>
                  <a:ea typeface="Cambria Math" panose="02040503050406030204" pitchFamily="18" charset="0"/>
                </a:endParaRPr>
              </a:p>
              <a:p>
                <a:pPr marL="457200" lvl="1" indent="0">
                  <a:buNone/>
                </a:pPr>
                <a14:m>
                  <m:oMathPara xmlns:m="http://schemas.openxmlformats.org/officeDocument/2006/math">
                    <m:oMathParaPr>
                      <m:jc m:val="centerGroup"/>
                    </m:oMathParaPr>
                    <m:oMath xmlns:m="http://schemas.openxmlformats.org/officeDocument/2006/math">
                      <m:r>
                        <a:rPr lang="es-CL" sz="1800" b="0" i="1" dirty="0" smtClean="0">
                          <a:latin typeface="Cambria Math" panose="02040503050406030204" pitchFamily="18" charset="0"/>
                          <a:ea typeface="Cambria Math" panose="02040503050406030204" pitchFamily="18" charset="0"/>
                        </a:rPr>
                        <m:t>(</m:t>
                      </m:r>
                      <m:r>
                        <a:rPr lang="es-CL" sz="1800" i="1" dirty="0">
                          <a:latin typeface="Cambria Math" panose="02040503050406030204" pitchFamily="18" charset="0"/>
                          <a:ea typeface="Cambria Math" panose="02040503050406030204" pitchFamily="18" charset="0"/>
                        </a:rPr>
                        <m:t>𝑑𝑒</m:t>
                      </m:r>
                      <m:r>
                        <a:rPr lang="es-CL" sz="1800" i="1" dirty="0">
                          <a:latin typeface="Cambria Math" panose="02040503050406030204" pitchFamily="18" charset="0"/>
                          <a:ea typeface="Cambria Math" panose="02040503050406030204" pitchFamily="18" charset="0"/>
                        </a:rPr>
                        <m:t> é</m:t>
                      </m:r>
                      <m:r>
                        <a:rPr lang="es-CL" sz="1800" i="1" dirty="0">
                          <a:latin typeface="Cambria Math" panose="02040503050406030204" pitchFamily="18" charset="0"/>
                          <a:ea typeface="Cambria Math" panose="02040503050406030204" pitchFamily="18" charset="0"/>
                        </a:rPr>
                        <m:t>𝑠𝑡𝑜𝑠</m:t>
                      </m:r>
                      <m:r>
                        <a:rPr lang="es-CL" sz="1800" i="1" dirty="0">
                          <a:latin typeface="Cambria Math" panose="02040503050406030204" pitchFamily="18" charset="0"/>
                          <a:ea typeface="Cambria Math" panose="02040503050406030204" pitchFamily="18" charset="0"/>
                        </a:rPr>
                        <m:t> </m:t>
                      </m:r>
                      <m:r>
                        <a:rPr lang="es-CL" sz="1800" i="1" dirty="0">
                          <a:latin typeface="Cambria Math" panose="02040503050406030204" pitchFamily="18" charset="0"/>
                          <a:ea typeface="Cambria Math" panose="02040503050406030204" pitchFamily="18" charset="0"/>
                        </a:rPr>
                        <m:t>𝑙𝑎</m:t>
                      </m:r>
                      <m:r>
                        <a:rPr lang="es-CL" sz="1800" i="1" dirty="0">
                          <a:latin typeface="Cambria Math" panose="02040503050406030204" pitchFamily="18" charset="0"/>
                          <a:ea typeface="Cambria Math" panose="02040503050406030204" pitchFamily="18" charset="0"/>
                        </a:rPr>
                        <m:t> </m:t>
                      </m:r>
                      <m:r>
                        <a:rPr lang="es-CL" sz="1800" i="1" dirty="0">
                          <a:latin typeface="Cambria Math" panose="02040503050406030204" pitchFamily="18" charset="0"/>
                          <a:ea typeface="Cambria Math" panose="02040503050406030204" pitchFamily="18" charset="0"/>
                        </a:rPr>
                        <m:t>𝑑</m:t>
                      </m:r>
                      <m:r>
                        <a:rPr lang="es-CL" sz="1800" i="1" dirty="0">
                          <a:latin typeface="Cambria Math" panose="02040503050406030204" pitchFamily="18" charset="0"/>
                          <a:ea typeface="Cambria Math" panose="02040503050406030204" pitchFamily="18" charset="0"/>
                        </a:rPr>
                        <m:t>é</m:t>
                      </m:r>
                      <m:r>
                        <a:rPr lang="es-CL" sz="1800" i="1" dirty="0">
                          <a:latin typeface="Cambria Math" panose="02040503050406030204" pitchFamily="18" charset="0"/>
                          <a:ea typeface="Cambria Math" panose="02040503050406030204" pitchFamily="18" charset="0"/>
                        </a:rPr>
                        <m:t>𝑐𝑖𝑚𝑎</m:t>
                      </m:r>
                      <m:r>
                        <a:rPr lang="es-CL" sz="1800" i="1" dirty="0">
                          <a:latin typeface="Cambria Math" panose="02040503050406030204" pitchFamily="18" charset="0"/>
                          <a:ea typeface="Cambria Math" panose="02040503050406030204" pitchFamily="18" charset="0"/>
                        </a:rPr>
                        <m:t> </m:t>
                      </m:r>
                      <m:r>
                        <a:rPr lang="es-CL" sz="1800" i="1" dirty="0">
                          <a:latin typeface="Cambria Math" panose="02040503050406030204" pitchFamily="18" charset="0"/>
                          <a:ea typeface="Cambria Math" panose="02040503050406030204" pitchFamily="18" charset="0"/>
                        </a:rPr>
                        <m:t>𝑝𝑎𝑟𝑡𝑒</m:t>
                      </m:r>
                      <m:r>
                        <a:rPr lang="es-CL" sz="1800" i="1" dirty="0">
                          <a:latin typeface="Cambria Math" panose="02040503050406030204" pitchFamily="18" charset="0"/>
                          <a:ea typeface="Cambria Math" panose="02040503050406030204" pitchFamily="18" charset="0"/>
                        </a:rPr>
                        <m:t> </m:t>
                      </m:r>
                      <m:r>
                        <a:rPr lang="es-CL" sz="1800" i="1" dirty="0">
                          <a:latin typeface="Cambria Math" panose="02040503050406030204" pitchFamily="18" charset="0"/>
                          <a:ea typeface="Cambria Math" panose="02040503050406030204" pitchFamily="18" charset="0"/>
                        </a:rPr>
                        <m:t>𝑠𝑜𝑛</m:t>
                      </m:r>
                      <m:r>
                        <a:rPr lang="es-CL" sz="1800" i="1" dirty="0">
                          <a:latin typeface="Cambria Math" panose="02040503050406030204" pitchFamily="18" charset="0"/>
                          <a:ea typeface="Cambria Math" panose="02040503050406030204" pitchFamily="18" charset="0"/>
                        </a:rPr>
                        <m:t> </m:t>
                      </m:r>
                      <m:r>
                        <a:rPr lang="es-CL" sz="1800" i="1" dirty="0">
                          <a:latin typeface="Cambria Math" panose="02040503050406030204" pitchFamily="18" charset="0"/>
                          <a:ea typeface="Cambria Math" panose="02040503050406030204" pitchFamily="18" charset="0"/>
                        </a:rPr>
                        <m:t>𝑚𝑢𝑗𝑒𝑟𝑒𝑠</m:t>
                      </m:r>
                      <m:r>
                        <a:rPr lang="es-CL" sz="1800" b="0" i="1" dirty="0" smtClean="0">
                          <a:latin typeface="Cambria Math" panose="02040503050406030204" pitchFamily="18" charset="0"/>
                          <a:ea typeface="Cambria Math" panose="02040503050406030204" pitchFamily="18" charset="0"/>
                        </a:rPr>
                        <m:t>)</m:t>
                      </m:r>
                      <m:r>
                        <a:rPr lang="es-CL" sz="1800" i="1" dirty="0">
                          <a:latin typeface="Cambria Math" panose="02040503050406030204" pitchFamily="18" charset="0"/>
                          <a:ea typeface="Cambria Math" panose="02040503050406030204" pitchFamily="18" charset="0"/>
                        </a:rPr>
                        <m:t>.</m:t>
                      </m:r>
                    </m:oMath>
                  </m:oMathPara>
                </a14:m>
                <a:endParaRPr lang="es-MX" sz="1800" dirty="0"/>
              </a:p>
              <a:p>
                <a:pPr lvl="1"/>
                <a14:m>
                  <m:oMath xmlns:m="http://schemas.openxmlformats.org/officeDocument/2006/math">
                    <m:r>
                      <a:rPr lang="es-CL" sz="1800" b="0" i="1" smtClean="0">
                        <a:latin typeface="Cambria Math" panose="02040503050406030204" pitchFamily="18" charset="0"/>
                      </a:rPr>
                      <m:t>𝐸𝑙</m:t>
                    </m:r>
                    <m:r>
                      <a:rPr lang="es-CL" sz="1800" b="0" i="1" smtClean="0">
                        <a:latin typeface="Cambria Math" panose="02040503050406030204" pitchFamily="18" charset="0"/>
                      </a:rPr>
                      <m:t> </m:t>
                    </m:r>
                    <m:r>
                      <a:rPr lang="es-CL" sz="1800" b="0" i="1" smtClean="0">
                        <a:latin typeface="Cambria Math" panose="02040503050406030204" pitchFamily="18" charset="0"/>
                      </a:rPr>
                      <m:t>𝑐𝑢𝑟𝑠𝑜</m:t>
                    </m:r>
                    <m:r>
                      <a:rPr lang="es-CL" sz="1800" b="0" i="1" smtClean="0">
                        <a:latin typeface="Cambria Math" panose="02040503050406030204" pitchFamily="18" charset="0"/>
                      </a:rPr>
                      <m:t> 1 </m:t>
                    </m:r>
                    <m:r>
                      <a:rPr lang="es-CL" sz="1800" b="0" i="1" smtClean="0">
                        <a:latin typeface="Cambria Math" panose="02040503050406030204" pitchFamily="18" charset="0"/>
                      </a:rPr>
                      <m:t>𝑡𝑖𝑒𝑛𝑒</m:t>
                    </m:r>
                    <m:r>
                      <a:rPr lang="es-CL" sz="1800" b="0" i="1" smtClean="0">
                        <a:latin typeface="Cambria Math" panose="02040503050406030204" pitchFamily="18" charset="0"/>
                      </a:rPr>
                      <m:t> 36+9 </m:t>
                    </m:r>
                    <m:r>
                      <a:rPr lang="es-CL" sz="1800" b="0" i="1" smtClean="0">
                        <a:latin typeface="Cambria Math" panose="02040503050406030204" pitchFamily="18" charset="0"/>
                      </a:rPr>
                      <m:t>h𝑜𝑚𝑏𝑟𝑒𝑠</m:t>
                    </m:r>
                    <m:r>
                      <a:rPr lang="es-CL" sz="1800" b="0" i="1" smtClean="0">
                        <a:latin typeface="Cambria Math" panose="02040503050406030204" pitchFamily="18" charset="0"/>
                      </a:rPr>
                      <m:t>;</m:t>
                    </m:r>
                    <m:r>
                      <a:rPr lang="es-CL" sz="1800" b="0" i="1" smtClean="0">
                        <a:latin typeface="Cambria Math" panose="02040503050406030204" pitchFamily="18" charset="0"/>
                      </a:rPr>
                      <m:t>𝑒𝑙</m:t>
                    </m:r>
                    <m:r>
                      <a:rPr lang="es-CL" sz="1800" b="0" i="1" smtClean="0">
                        <a:latin typeface="Cambria Math" panose="02040503050406030204" pitchFamily="18" charset="0"/>
                      </a:rPr>
                      <m:t> </m:t>
                    </m:r>
                    <m:r>
                      <a:rPr lang="es-CL" sz="1800" b="0" i="1" smtClean="0">
                        <a:latin typeface="Cambria Math" panose="02040503050406030204" pitchFamily="18" charset="0"/>
                      </a:rPr>
                      <m:t>𝑐𝑢𝑟𝑠𝑜</m:t>
                    </m:r>
                    <m:r>
                      <a:rPr lang="es-CL" sz="1800" b="0" i="1" smtClean="0">
                        <a:latin typeface="Cambria Math" panose="02040503050406030204" pitchFamily="18" charset="0"/>
                      </a:rPr>
                      <m:t> 2 </m:t>
                    </m:r>
                    <m:r>
                      <a:rPr lang="es-CL" sz="1800" b="0" i="1" smtClean="0">
                        <a:latin typeface="Cambria Math" panose="02040503050406030204" pitchFamily="18" charset="0"/>
                      </a:rPr>
                      <m:t>𝑡𝑖𝑒𝑛𝑒</m:t>
                    </m:r>
                    <m:r>
                      <a:rPr lang="es-CL" sz="1800" b="0" i="1" smtClean="0">
                        <a:latin typeface="Cambria Math" panose="02040503050406030204" pitchFamily="18" charset="0"/>
                      </a:rPr>
                      <m:t> 15+5 </m:t>
                    </m:r>
                    <m:r>
                      <a:rPr lang="es-CL" sz="1800" b="0" i="1" smtClean="0">
                        <a:latin typeface="Cambria Math" panose="02040503050406030204" pitchFamily="18" charset="0"/>
                      </a:rPr>
                      <m:t>h𝑜𝑚𝑏𝑟𝑒𝑠</m:t>
                    </m:r>
                    <m:r>
                      <a:rPr lang="es-CL" sz="1800" b="0" i="1" smtClean="0">
                        <a:latin typeface="Cambria Math" panose="02040503050406030204" pitchFamily="18" charset="0"/>
                        <a:ea typeface="Cambria Math" panose="02040503050406030204" pitchFamily="18" charset="0"/>
                      </a:rPr>
                      <m:t>→</m:t>
                    </m:r>
                    <m:r>
                      <a:rPr lang="es-CL" sz="1800" b="0" i="1" smtClean="0">
                        <a:latin typeface="Cambria Math" panose="02040503050406030204" pitchFamily="18" charset="0"/>
                        <a:ea typeface="Cambria Math" panose="02040503050406030204" pitchFamily="18" charset="0"/>
                      </a:rPr>
                      <m:t>𝑡𝑜𝑡𝑎𝑙</m:t>
                    </m:r>
                    <m:r>
                      <a:rPr lang="es-CL" sz="1800" b="0" i="1" smtClean="0">
                        <a:latin typeface="Cambria Math" panose="02040503050406030204" pitchFamily="18" charset="0"/>
                        <a:ea typeface="Cambria Math" panose="02040503050406030204" pitchFamily="18" charset="0"/>
                      </a:rPr>
                      <m:t> </m:t>
                    </m:r>
                    <m:r>
                      <a:rPr lang="es-CL" sz="1800" b="0" i="1" smtClean="0">
                        <a:latin typeface="Cambria Math" panose="02040503050406030204" pitchFamily="18" charset="0"/>
                        <a:ea typeface="Cambria Math" panose="02040503050406030204" pitchFamily="18" charset="0"/>
                      </a:rPr>
                      <m:t>h</m:t>
                    </m:r>
                    <m:r>
                      <a:rPr lang="es-CL" sz="1800" b="0" i="1" smtClean="0">
                        <a:latin typeface="Cambria Math" panose="02040503050406030204" pitchFamily="18" charset="0"/>
                        <a:ea typeface="Cambria Math" panose="02040503050406030204" pitchFamily="18" charset="0"/>
                      </a:rPr>
                      <m:t>=65 </m:t>
                    </m:r>
                    <m:r>
                      <a:rPr lang="es-CL" sz="1800" b="0" i="1" smtClean="0">
                        <a:latin typeface="Cambria Math" panose="02040503050406030204" pitchFamily="18" charset="0"/>
                        <a:ea typeface="Cambria Math" panose="02040503050406030204" pitchFamily="18" charset="0"/>
                      </a:rPr>
                      <m:t>h𝑜𝑚𝑏𝑟𝑒𝑠</m:t>
                    </m:r>
                    <m:r>
                      <a:rPr lang="es-CL" sz="1800" b="0" i="1" smtClean="0">
                        <a:latin typeface="Cambria Math" panose="02040503050406030204" pitchFamily="18" charset="0"/>
                      </a:rPr>
                      <m:t> </m:t>
                    </m:r>
                  </m:oMath>
                </a14:m>
                <a:endParaRPr lang="es-CL" sz="1800" b="0" dirty="0"/>
              </a:p>
              <a:p>
                <a:pPr lvl="1"/>
                <a14:m>
                  <m:oMath xmlns:m="http://schemas.openxmlformats.org/officeDocument/2006/math">
                    <m:r>
                      <a:rPr lang="es-MX" sz="1800" i="1" dirty="0" smtClean="0">
                        <a:latin typeface="Cambria Math" panose="02040503050406030204" pitchFamily="18" charset="0"/>
                      </a:rPr>
                      <m:t>𝑅𝑒𝑠𝑝𝑢𝑒𝑠𝑡𝑎</m:t>
                    </m:r>
                    <m:r>
                      <a:rPr lang="es-CL" sz="1800" b="0" i="1" dirty="0" smtClean="0">
                        <a:latin typeface="Cambria Math" panose="02040503050406030204" pitchFamily="18" charset="0"/>
                      </a:rPr>
                      <m:t>; </m:t>
                    </m:r>
                    <m:f>
                      <m:fPr>
                        <m:ctrlPr>
                          <a:rPr lang="es-CL" sz="1800" b="0" i="1" dirty="0" smtClean="0">
                            <a:latin typeface="Cambria Math" panose="02040503050406030204" pitchFamily="18" charset="0"/>
                          </a:rPr>
                        </m:ctrlPr>
                      </m:fPr>
                      <m:num>
                        <m:r>
                          <a:rPr lang="es-CL" sz="1800" b="0" i="1" dirty="0" smtClean="0">
                            <a:latin typeface="Cambria Math" panose="02040503050406030204" pitchFamily="18" charset="0"/>
                          </a:rPr>
                          <m:t>30 </m:t>
                        </m:r>
                        <m:r>
                          <a:rPr lang="es-CL" sz="1800" b="0" i="1" dirty="0" smtClean="0">
                            <a:latin typeface="Cambria Math" panose="02040503050406030204" pitchFamily="18" charset="0"/>
                          </a:rPr>
                          <m:t>𝑚𝑢𝑗𝑒𝑟𝑒𝑠</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𝑐𝑢𝑟𝑠𝑜</m:t>
                        </m:r>
                        <m:r>
                          <a:rPr lang="es-CL" sz="1800" b="0" i="1" dirty="0" smtClean="0">
                            <a:latin typeface="Cambria Math" panose="02040503050406030204" pitchFamily="18" charset="0"/>
                          </a:rPr>
                          <m:t> 2</m:t>
                        </m:r>
                      </m:num>
                      <m:den>
                        <m:r>
                          <a:rPr lang="es-CL" sz="1800" b="0" i="1" dirty="0" smtClean="0">
                            <a:latin typeface="Cambria Math" panose="02040503050406030204" pitchFamily="18" charset="0"/>
                          </a:rPr>
                          <m:t>65 </m:t>
                        </m:r>
                        <m:r>
                          <a:rPr lang="es-CL" sz="1800" b="0" i="1" dirty="0" smtClean="0">
                            <a:latin typeface="Cambria Math" panose="02040503050406030204" pitchFamily="18" charset="0"/>
                          </a:rPr>
                          <m:t>h𝑜𝑚𝑏𝑟𝑒𝑠</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𝑒𝑛</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𝑡𝑜𝑡𝑎𝑙</m:t>
                        </m:r>
                      </m:den>
                    </m:f>
                    <m:r>
                      <a:rPr lang="es-CL" sz="1800" b="0" i="1" dirty="0" smtClean="0">
                        <a:latin typeface="Cambria Math" panose="02040503050406030204" pitchFamily="18" charset="0"/>
                      </a:rPr>
                      <m:t>;</m:t>
                    </m:r>
                  </m:oMath>
                </a14:m>
                <a:endParaRPr lang="es-CL" sz="1800" b="0" i="1" dirty="0">
                  <a:latin typeface="Cambria Math" panose="02040503050406030204" pitchFamily="18" charset="0"/>
                </a:endParaRPr>
              </a:p>
              <a:p>
                <a:pPr lvl="1"/>
                <a14:m>
                  <m:oMath xmlns:m="http://schemas.openxmlformats.org/officeDocument/2006/math">
                    <m:r>
                      <a:rPr lang="es-CL" sz="1800" b="0" i="1" dirty="0" smtClean="0">
                        <a:latin typeface="Cambria Math" panose="02040503050406030204" pitchFamily="18" charset="0"/>
                      </a:rPr>
                      <m:t>𝐸𝑠</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𝑑𝑒𝑐𝑖𝑟</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𝑙𝑎</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𝑝𝑟𝑜𝑝𝑜𝑟𝑐𝑖</m:t>
                    </m:r>
                    <m:r>
                      <a:rPr lang="es-CL" sz="1800" b="0" i="1" dirty="0" smtClean="0">
                        <a:latin typeface="Cambria Math" panose="02040503050406030204" pitchFamily="18" charset="0"/>
                      </a:rPr>
                      <m:t>ó</m:t>
                    </m:r>
                    <m:r>
                      <a:rPr lang="es-CL" sz="1800" b="0" i="1" dirty="0" smtClean="0">
                        <a:latin typeface="Cambria Math" panose="02040503050406030204" pitchFamily="18" charset="0"/>
                      </a:rPr>
                      <m:t>𝑛</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𝑑𝑒</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𝑚𝑢𝑗𝑒𝑟𝑒𝑠</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𝑑𝑒𝑙</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𝑐𝑢𝑟𝑠𝑜</m:t>
                    </m:r>
                    <m:r>
                      <a:rPr lang="es-CL" sz="1800" b="0" i="1" dirty="0" smtClean="0">
                        <a:latin typeface="Cambria Math" panose="02040503050406030204" pitchFamily="18" charset="0"/>
                      </a:rPr>
                      <m:t> 2 </m:t>
                    </m:r>
                    <m:r>
                      <a:rPr lang="es-CL" sz="1800" b="0" i="1" dirty="0" smtClean="0">
                        <a:latin typeface="Cambria Math" panose="02040503050406030204" pitchFamily="18" charset="0"/>
                      </a:rPr>
                      <m:t>𝑒𝑠</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𝑑𝑒</m:t>
                    </m:r>
                    <m:r>
                      <a:rPr lang="es-CL" sz="1800" b="0" i="1" dirty="0" smtClean="0">
                        <a:latin typeface="Cambria Math" panose="02040503050406030204" pitchFamily="18" charset="0"/>
                      </a:rPr>
                      <m:t> 6 </m:t>
                    </m:r>
                    <m:r>
                      <a:rPr lang="es-CL" sz="1800" b="0" i="1" dirty="0" smtClean="0">
                        <a:latin typeface="Cambria Math" panose="02040503050406030204" pitchFamily="18" charset="0"/>
                      </a:rPr>
                      <m:t>𝑎</m:t>
                    </m:r>
                    <m:r>
                      <a:rPr lang="es-CL" sz="1800" b="0" i="1" dirty="0" smtClean="0">
                        <a:latin typeface="Cambria Math" panose="02040503050406030204" pitchFamily="18" charset="0"/>
                      </a:rPr>
                      <m:t> 13 </m:t>
                    </m:r>
                    <m:r>
                      <a:rPr lang="es-CL" sz="1800" b="0" i="1" dirty="0" smtClean="0">
                        <a:latin typeface="Cambria Math" panose="02040503050406030204" pitchFamily="18" charset="0"/>
                      </a:rPr>
                      <m:t>𝑑𝑒𝑙</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𝑡𝑜𝑡𝑎𝑙</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𝑑𝑒</m:t>
                    </m:r>
                    <m:r>
                      <a:rPr lang="es-CL" sz="1800" b="0" i="1" dirty="0" smtClean="0">
                        <a:latin typeface="Cambria Math" panose="02040503050406030204" pitchFamily="18" charset="0"/>
                      </a:rPr>
                      <m:t> </m:t>
                    </m:r>
                    <m:r>
                      <a:rPr lang="es-CL" sz="1800" b="0" i="1" dirty="0" smtClean="0">
                        <a:latin typeface="Cambria Math" panose="02040503050406030204" pitchFamily="18" charset="0"/>
                      </a:rPr>
                      <m:t>h𝑜𝑚𝑏𝑟𝑒𝑠</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𝑒𝑛</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𝑎𝑚𝑏𝑜𝑠</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𝑐𝑢𝑟𝑠𝑜𝑠</m:t>
                    </m:r>
                  </m:oMath>
                </a14:m>
                <a:endParaRPr lang="es-CL" sz="1800" b="0" i="1" dirty="0">
                  <a:latin typeface="Cambria Math" panose="02040503050406030204" pitchFamily="18" charset="0"/>
                </a:endParaRPr>
              </a:p>
              <a:p>
                <a:pPr lvl="1"/>
                <a14:m>
                  <m:oMath xmlns:m="http://schemas.openxmlformats.org/officeDocument/2006/math">
                    <m:r>
                      <a:rPr lang="es-CL" sz="1800" b="0" i="1" dirty="0" smtClean="0">
                        <a:latin typeface="Cambria Math" panose="02040503050406030204" pitchFamily="18" charset="0"/>
                        <a:ea typeface="Cambria Math" panose="02040503050406030204" pitchFamily="18" charset="0"/>
                      </a:rPr>
                      <m:t>𝐸𝑛</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𝑝𝑜𝑟𝑐𝑒𝑛𝑡𝑎𝑗𝑒</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𝑒𝑞𝑢𝑖𝑣𝑎𝑙𝑒</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𝑎𝑙</m:t>
                    </m:r>
                    <m:r>
                      <a:rPr lang="es-CL" sz="1800" b="0" i="1" dirty="0" smtClean="0">
                        <a:latin typeface="Cambria Math" panose="02040503050406030204" pitchFamily="18" charset="0"/>
                      </a:rPr>
                      <m:t> </m:t>
                    </m:r>
                    <m:r>
                      <a:rPr lang="es-CL" sz="1800" i="1" dirty="0">
                        <a:latin typeface="Cambria Math" panose="02040503050406030204" pitchFamily="18" charset="0"/>
                        <a:ea typeface="Cambria Math" panose="02040503050406030204" pitchFamily="18" charset="0"/>
                      </a:rPr>
                      <m:t>46</m:t>
                    </m:r>
                    <m:r>
                      <a:rPr lang="es-CL" sz="1800" b="0" i="1" dirty="0" smtClean="0">
                        <a:latin typeface="Cambria Math" panose="02040503050406030204" pitchFamily="18" charset="0"/>
                        <a:ea typeface="Cambria Math" panose="02040503050406030204" pitchFamily="18" charset="0"/>
                      </a:rPr>
                      <m:t>,</m:t>
                    </m:r>
                    <m:r>
                      <a:rPr lang="es-CL" sz="1800" i="1" dirty="0">
                        <a:latin typeface="Cambria Math" panose="02040503050406030204" pitchFamily="18" charset="0"/>
                        <a:ea typeface="Cambria Math" panose="02040503050406030204" pitchFamily="18" charset="0"/>
                      </a:rPr>
                      <m:t>15</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𝑑𝑒</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𝑚𝑢𝑗𝑒𝑟𝑒𝑠</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𝑟𝑒𝑠𝑝𝑒𝑐𝑡𝑜</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𝑑𝑒𝑙</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𝑡𝑜𝑡𝑎𝑙</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𝑑𝑒</m:t>
                    </m:r>
                    <m:r>
                      <a:rPr lang="es-CL" sz="1800" b="0" i="1" dirty="0" smtClean="0">
                        <a:latin typeface="Cambria Math" panose="02040503050406030204" pitchFamily="18" charset="0"/>
                        <a:ea typeface="Cambria Math" panose="02040503050406030204" pitchFamily="18" charset="0"/>
                      </a:rPr>
                      <m:t> </m:t>
                    </m:r>
                    <m:r>
                      <a:rPr lang="es-CL" sz="1800" b="0" i="1" dirty="0" smtClean="0">
                        <a:latin typeface="Cambria Math" panose="02040503050406030204" pitchFamily="18" charset="0"/>
                        <a:ea typeface="Cambria Math" panose="02040503050406030204" pitchFamily="18" charset="0"/>
                      </a:rPr>
                      <m:t>h𝑜𝑚𝑏𝑟𝑒𝑠</m:t>
                    </m:r>
                  </m:oMath>
                </a14:m>
                <a:endParaRPr lang="es-MX" dirty="0"/>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9" y="2470692"/>
                <a:ext cx="10515600" cy="4351338"/>
              </a:xfrm>
              <a:blipFill>
                <a:blip r:embed="rId3"/>
                <a:stretch>
                  <a:fillRect l="-928" t="-1961" r="-1739"/>
                </a:stretch>
              </a:blipFill>
            </p:spPr>
            <p:txBody>
              <a:bodyPr/>
              <a:lstStyle/>
              <a:p>
                <a:r>
                  <a:rPr lang="es-CL">
                    <a:noFill/>
                  </a:rPr>
                  <a:t> </a:t>
                </a:r>
              </a:p>
            </p:txBody>
          </p:sp>
        </mc:Fallback>
      </mc:AlternateContent>
    </p:spTree>
    <p:extLst>
      <p:ext uri="{BB962C8B-B14F-4D97-AF65-F5344CB8AC3E}">
        <p14:creationId xmlns:p14="http://schemas.microsoft.com/office/powerpoint/2010/main" val="361445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animEffect transition="in" filter="fade">
                                      <p:cBhvr>
                                        <p:cTn id="25" dur="500"/>
                                        <p:tgtEl>
                                          <p:spTgt spid="8">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8">
                                            <p:txEl>
                                              <p:pRg st="6" end="6"/>
                                            </p:txEl>
                                          </p:spTgt>
                                        </p:tgtEl>
                                        <p:attrNameLst>
                                          <p:attrName>style.visibility</p:attrName>
                                        </p:attrNameLst>
                                      </p:cBhvr>
                                      <p:to>
                                        <p:strVal val="visible"/>
                                      </p:to>
                                    </p:set>
                                    <p:animEffect transition="in" filter="fade">
                                      <p:cBhvr>
                                        <p:cTn id="30" dur="500"/>
                                        <p:tgtEl>
                                          <p:spTgt spid="8">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animEffect transition="in" filter="fade">
                                      <p:cBhvr>
                                        <p:cTn id="35" dur="500"/>
                                        <p:tgtEl>
                                          <p:spTgt spid="8">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8">
                                            <p:txEl>
                                              <p:pRg st="8" end="8"/>
                                            </p:txEl>
                                          </p:spTgt>
                                        </p:tgtEl>
                                        <p:attrNameLst>
                                          <p:attrName>style.visibility</p:attrName>
                                        </p:attrNameLst>
                                      </p:cBhvr>
                                      <p:to>
                                        <p:strVal val="visible"/>
                                      </p:to>
                                    </p:set>
                                    <p:animEffect transition="in" filter="fade">
                                      <p:cBhvr>
                                        <p:cTn id="40" dur="500"/>
                                        <p:tgtEl>
                                          <p:spTgt spid="8">
                                            <p:txEl>
                                              <p:pRg st="8" end="8"/>
                                            </p:txEl>
                                          </p:spTgt>
                                        </p:tgtEl>
                                      </p:cBhvr>
                                    </p:animEffect>
                                  </p:childTnLst>
                                </p:cTn>
                              </p:par>
                            </p:childTnLst>
                          </p:cTn>
                        </p:par>
                        <p:par>
                          <p:cTn id="41" fill="hold">
                            <p:stCondLst>
                              <p:cond delay="500"/>
                            </p:stCondLst>
                            <p:childTnLst>
                              <p:par>
                                <p:cTn id="42" presetID="19" presetClass="emph" presetSubtype="0" fill="hold" nodeType="afterEffect">
                                  <p:stCondLst>
                                    <p:cond delay="0"/>
                                  </p:stCondLst>
                                  <p:childTnLst>
                                    <p:animClr clrSpc="rgb" dir="cw">
                                      <p:cBhvr override="childStyle">
                                        <p:cTn id="43" dur="500" fill="hold"/>
                                        <p:tgtEl>
                                          <p:spTgt spid="8">
                                            <p:txEl>
                                              <p:pRg st="8" end="8"/>
                                            </p:txEl>
                                          </p:spTgt>
                                        </p:tgtEl>
                                        <p:attrNameLst>
                                          <p:attrName>style.color</p:attrName>
                                        </p:attrNameLst>
                                      </p:cBhvr>
                                      <p:to>
                                        <a:schemeClr val="accent2"/>
                                      </p:to>
                                    </p:animClr>
                                    <p:animClr clrSpc="rgb" dir="cw">
                                      <p:cBhvr>
                                        <p:cTn id="44" dur="500" fill="hold"/>
                                        <p:tgtEl>
                                          <p:spTgt spid="8">
                                            <p:txEl>
                                              <p:pRg st="8" end="8"/>
                                            </p:txEl>
                                          </p:spTgt>
                                        </p:tgtEl>
                                        <p:attrNameLst>
                                          <p:attrName>fillcolor</p:attrName>
                                        </p:attrNameLst>
                                      </p:cBhvr>
                                      <p:to>
                                        <a:schemeClr val="accent2"/>
                                      </p:to>
                                    </p:animClr>
                                    <p:set>
                                      <p:cBhvr>
                                        <p:cTn id="45" dur="500" fill="hold"/>
                                        <p:tgtEl>
                                          <p:spTgt spid="8">
                                            <p:txEl>
                                              <p:pRg st="8" end="8"/>
                                            </p:txEl>
                                          </p:spTgt>
                                        </p:tgtEl>
                                        <p:attrNameLst>
                                          <p:attrName>fill.type</p:attrName>
                                        </p:attrNameLst>
                                      </p:cBhvr>
                                      <p:to>
                                        <p:strVal val="solid"/>
                                      </p:to>
                                    </p:set>
                                    <p:set>
                                      <p:cBhvr>
                                        <p:cTn id="46" dur="500" fill="hold"/>
                                        <p:tgtEl>
                                          <p:spTgt spid="8">
                                            <p:txEl>
                                              <p:pRg st="8" end="8"/>
                                            </p:txEl>
                                          </p:spTgt>
                                        </p:tgtEl>
                                        <p:attrNameLst>
                                          <p:attrName>fill.on</p:attrName>
                                        </p:attrNameLst>
                                      </p:cBhvr>
                                      <p:to>
                                        <p:strVal val="true"/>
                                      </p:to>
                                    </p:se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8">
                                            <p:txEl>
                                              <p:pRg st="9" end="9"/>
                                            </p:txEl>
                                          </p:spTgt>
                                        </p:tgtEl>
                                        <p:attrNameLst>
                                          <p:attrName>style.visibility</p:attrName>
                                        </p:attrNameLst>
                                      </p:cBhvr>
                                      <p:to>
                                        <p:strVal val="visible"/>
                                      </p:to>
                                    </p:set>
                                    <p:animEffect transition="in" filter="fade">
                                      <p:cBhvr>
                                        <p:cTn id="51" dur="500"/>
                                        <p:tgtEl>
                                          <p:spTgt spid="8">
                                            <p:txEl>
                                              <p:pRg st="9" end="9"/>
                                            </p:txEl>
                                          </p:spTgt>
                                        </p:tgtEl>
                                      </p:cBhvr>
                                    </p:animEffect>
                                  </p:childTnLst>
                                </p:cTn>
                              </p:par>
                            </p:childTnLst>
                          </p:cTn>
                        </p:par>
                        <p:par>
                          <p:cTn id="52" fill="hold">
                            <p:stCondLst>
                              <p:cond delay="500"/>
                            </p:stCondLst>
                            <p:childTnLst>
                              <p:par>
                                <p:cTn id="53" presetID="19" presetClass="emph" presetSubtype="0" fill="hold" nodeType="afterEffect">
                                  <p:stCondLst>
                                    <p:cond delay="0"/>
                                  </p:stCondLst>
                                  <p:childTnLst>
                                    <p:animClr clrSpc="rgb" dir="cw">
                                      <p:cBhvr override="childStyle">
                                        <p:cTn id="54" dur="500" fill="hold"/>
                                        <p:tgtEl>
                                          <p:spTgt spid="8">
                                            <p:txEl>
                                              <p:pRg st="9" end="9"/>
                                            </p:txEl>
                                          </p:spTgt>
                                        </p:tgtEl>
                                        <p:attrNameLst>
                                          <p:attrName>style.color</p:attrName>
                                        </p:attrNameLst>
                                      </p:cBhvr>
                                      <p:to>
                                        <a:srgbClr val="2CBEF2"/>
                                      </p:to>
                                    </p:animClr>
                                    <p:animClr clrSpc="rgb" dir="cw">
                                      <p:cBhvr>
                                        <p:cTn id="55" dur="500" fill="hold"/>
                                        <p:tgtEl>
                                          <p:spTgt spid="8">
                                            <p:txEl>
                                              <p:pRg st="9" end="9"/>
                                            </p:txEl>
                                          </p:spTgt>
                                        </p:tgtEl>
                                        <p:attrNameLst>
                                          <p:attrName>fillcolor</p:attrName>
                                        </p:attrNameLst>
                                      </p:cBhvr>
                                      <p:to>
                                        <a:srgbClr val="2CBEF2"/>
                                      </p:to>
                                    </p:animClr>
                                    <p:set>
                                      <p:cBhvr>
                                        <p:cTn id="56" dur="500" fill="hold"/>
                                        <p:tgtEl>
                                          <p:spTgt spid="8">
                                            <p:txEl>
                                              <p:pRg st="9" end="9"/>
                                            </p:txEl>
                                          </p:spTgt>
                                        </p:tgtEl>
                                        <p:attrNameLst>
                                          <p:attrName>fill.type</p:attrName>
                                        </p:attrNameLst>
                                      </p:cBhvr>
                                      <p:to>
                                        <p:strVal val="solid"/>
                                      </p:to>
                                    </p:set>
                                    <p:set>
                                      <p:cBhvr>
                                        <p:cTn id="57" dur="500" fill="hold"/>
                                        <p:tgtEl>
                                          <p:spTgt spid="8">
                                            <p:txEl>
                                              <p:pRg st="9" end="9"/>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Desarrollo ejercicio 4</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a:bodyPr>
              <a:lstStyle/>
              <a:p>
                <a:pPr marL="914400" lvl="1" indent="-457200">
                  <a:buFont typeface="+mj-lt"/>
                  <a:buAutoNum type="alphaLcPeriod" startAt="3"/>
                </a:pPr>
                <a:r>
                  <a:rPr lang="es-MX" dirty="0"/>
                  <a:t>Calcular el porcentaje del total de reprobados, respecto del total de mujeres de ambos cursos.</a:t>
                </a:r>
              </a:p>
              <a:p>
                <a:pPr lvl="2"/>
                <a14:m>
                  <m:oMath xmlns:m="http://schemas.openxmlformats.org/officeDocument/2006/math">
                    <m:r>
                      <a:rPr lang="es-MX" i="1" dirty="0">
                        <a:latin typeface="Cambria Math" panose="02040503050406030204" pitchFamily="18" charset="0"/>
                      </a:rPr>
                      <m:t>𝑅𝑒𝑝𝑟𝑜𝑏𝑎𝑑𝑜𝑠</m:t>
                    </m:r>
                    <m:r>
                      <a:rPr lang="es-MX" i="1" dirty="0">
                        <a:latin typeface="Cambria Math" panose="02040503050406030204" pitchFamily="18" charset="0"/>
                      </a:rPr>
                      <m:t> </m:t>
                    </m:r>
                    <m:r>
                      <a:rPr lang="es-MX" i="1" dirty="0">
                        <a:latin typeface="Cambria Math" panose="02040503050406030204" pitchFamily="18" charset="0"/>
                      </a:rPr>
                      <m:t>𝑑𝑒𝑙</m:t>
                    </m:r>
                    <m:r>
                      <a:rPr lang="es-MX" i="1" dirty="0">
                        <a:latin typeface="Cambria Math" panose="02040503050406030204" pitchFamily="18" charset="0"/>
                      </a:rPr>
                      <m:t> </m:t>
                    </m:r>
                    <m:r>
                      <a:rPr lang="es-MX" i="1" dirty="0">
                        <a:latin typeface="Cambria Math" panose="02040503050406030204" pitchFamily="18" charset="0"/>
                      </a:rPr>
                      <m:t>𝑐𝑢𝑟𝑠𝑜</m:t>
                    </m:r>
                    <m:r>
                      <a:rPr lang="es-MX" i="1" dirty="0">
                        <a:latin typeface="Cambria Math" panose="02040503050406030204" pitchFamily="18" charset="0"/>
                      </a:rPr>
                      <m:t> 1 = 1 </m:t>
                    </m:r>
                    <m:r>
                      <a:rPr lang="es-MX" i="1" dirty="0">
                        <a:latin typeface="Cambria Math" panose="02040503050406030204" pitchFamily="18" charset="0"/>
                      </a:rPr>
                      <m:t>𝑚</m:t>
                    </m:r>
                    <m:r>
                      <a:rPr lang="es-CL" b="0" i="1" dirty="0" smtClean="0">
                        <a:latin typeface="Cambria Math" panose="02040503050406030204" pitchFamily="18" charset="0"/>
                      </a:rPr>
                      <m:t>+ </m:t>
                    </m:r>
                    <m:r>
                      <a:rPr lang="es-MX" i="1" dirty="0">
                        <a:latin typeface="Cambria Math" panose="02040503050406030204" pitchFamily="18" charset="0"/>
                      </a:rPr>
                      <m:t>9 </m:t>
                    </m:r>
                    <m:r>
                      <a:rPr lang="es-MX" i="1" dirty="0">
                        <a:latin typeface="Cambria Math" panose="02040503050406030204" pitchFamily="18" charset="0"/>
                      </a:rPr>
                      <m:t>h</m:t>
                    </m:r>
                    <m:r>
                      <a:rPr lang="es-MX" i="1" dirty="0">
                        <a:latin typeface="Cambria Math" panose="02040503050406030204" pitchFamily="18" charset="0"/>
                      </a:rPr>
                      <m:t>.</m:t>
                    </m:r>
                  </m:oMath>
                </a14:m>
                <a:endParaRPr lang="es-CL" i="1" dirty="0">
                  <a:latin typeface="Cambria Math" panose="02040503050406030204" pitchFamily="18" charset="0"/>
                </a:endParaRPr>
              </a:p>
              <a:p>
                <a:pPr lvl="2"/>
                <a14:m>
                  <m:oMath xmlns:m="http://schemas.openxmlformats.org/officeDocument/2006/math">
                    <m:r>
                      <a:rPr lang="es-MX" i="1" dirty="0">
                        <a:latin typeface="Cambria Math" panose="02040503050406030204" pitchFamily="18" charset="0"/>
                      </a:rPr>
                      <m:t>𝑅𝑒𝑝𝑟𝑜𝑏𝑎𝑑𝑜𝑠</m:t>
                    </m:r>
                    <m:r>
                      <a:rPr lang="es-MX" i="1" dirty="0">
                        <a:latin typeface="Cambria Math" panose="02040503050406030204" pitchFamily="18" charset="0"/>
                      </a:rPr>
                      <m:t> </m:t>
                    </m:r>
                    <m:r>
                      <a:rPr lang="es-MX" i="1" dirty="0">
                        <a:latin typeface="Cambria Math" panose="02040503050406030204" pitchFamily="18" charset="0"/>
                      </a:rPr>
                      <m:t>𝑑𝑒𝑙</m:t>
                    </m:r>
                    <m:r>
                      <a:rPr lang="es-MX" i="1" dirty="0">
                        <a:latin typeface="Cambria Math" panose="02040503050406030204" pitchFamily="18" charset="0"/>
                      </a:rPr>
                      <m:t> </m:t>
                    </m:r>
                    <m:r>
                      <a:rPr lang="es-MX" i="1" dirty="0">
                        <a:latin typeface="Cambria Math" panose="02040503050406030204" pitchFamily="18" charset="0"/>
                      </a:rPr>
                      <m:t>𝑐𝑢𝑟𝑠𝑜</m:t>
                    </m:r>
                    <m:r>
                      <a:rPr lang="es-MX" i="1" dirty="0">
                        <a:latin typeface="Cambria Math" panose="02040503050406030204" pitchFamily="18" charset="0"/>
                      </a:rPr>
                      <m:t> 2=15 </m:t>
                    </m:r>
                    <m:r>
                      <a:rPr lang="es-MX" i="1" dirty="0">
                        <a:latin typeface="Cambria Math" panose="02040503050406030204" pitchFamily="18" charset="0"/>
                      </a:rPr>
                      <m:t>𝑚</m:t>
                    </m:r>
                    <m:r>
                      <a:rPr lang="es-MX" i="1" dirty="0">
                        <a:latin typeface="Cambria Math" panose="02040503050406030204" pitchFamily="18" charset="0"/>
                      </a:rPr>
                      <m:t> +5 </m:t>
                    </m:r>
                    <m:r>
                      <a:rPr lang="es-MX" i="1" dirty="0">
                        <a:latin typeface="Cambria Math" panose="02040503050406030204" pitchFamily="18" charset="0"/>
                      </a:rPr>
                      <m:t>h</m:t>
                    </m:r>
                    <m:r>
                      <a:rPr lang="es-CL" b="0" i="1" dirty="0" smtClean="0">
                        <a:latin typeface="Cambria Math" panose="02040503050406030204" pitchFamily="18" charset="0"/>
                      </a:rPr>
                      <m:t>.</m:t>
                    </m:r>
                  </m:oMath>
                </a14:m>
                <a:endParaRPr lang="es-CL" i="1" dirty="0">
                  <a:latin typeface="Cambria Math" panose="02040503050406030204" pitchFamily="18" charset="0"/>
                </a:endParaRPr>
              </a:p>
              <a:p>
                <a:pPr lvl="2"/>
                <a14:m>
                  <m:oMath xmlns:m="http://schemas.openxmlformats.org/officeDocument/2006/math">
                    <m:r>
                      <a:rPr lang="es-CL" i="1" dirty="0" smtClean="0">
                        <a:latin typeface="Cambria Math" panose="02040503050406030204" pitchFamily="18" charset="0"/>
                      </a:rPr>
                      <m:t>𝑇𝑜𝑡𝑎𝑙</m:t>
                    </m:r>
                    <m:r>
                      <a:rPr lang="es-CL" i="1" dirty="0" smtClean="0">
                        <a:latin typeface="Cambria Math" panose="02040503050406030204" pitchFamily="18" charset="0"/>
                      </a:rPr>
                      <m:t> </m:t>
                    </m:r>
                    <m:r>
                      <a:rPr lang="es-CL" i="1" dirty="0" smtClean="0">
                        <a:latin typeface="Cambria Math" panose="02040503050406030204" pitchFamily="18" charset="0"/>
                      </a:rPr>
                      <m:t>𝑑𝑒</m:t>
                    </m:r>
                    <m:r>
                      <a:rPr lang="es-CL" i="1" dirty="0" smtClean="0">
                        <a:latin typeface="Cambria Math" panose="02040503050406030204" pitchFamily="18" charset="0"/>
                      </a:rPr>
                      <m:t> </m:t>
                    </m:r>
                    <m:r>
                      <a:rPr lang="es-CL" i="1" dirty="0" smtClean="0">
                        <a:latin typeface="Cambria Math" panose="02040503050406030204" pitchFamily="18" charset="0"/>
                      </a:rPr>
                      <m:t>𝑟𝑒𝑝𝑟𝑜𝑏𝑎𝑑𝑜𝑠</m:t>
                    </m:r>
                    <m:r>
                      <a:rPr lang="es-CL"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10 </m:t>
                    </m:r>
                    <m:r>
                      <a:rPr lang="es-CL" b="0" i="1" dirty="0" smtClean="0">
                        <a:latin typeface="Cambria Math" panose="02040503050406030204" pitchFamily="18" charset="0"/>
                        <a:ea typeface="Cambria Math" panose="02040503050406030204" pitchFamily="18" charset="0"/>
                      </a:rPr>
                      <m:t>𝑑𝑒𝑙</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𝐶</m:t>
                    </m:r>
                    <m:r>
                      <a:rPr lang="es-CL" b="0" i="1" dirty="0" smtClean="0">
                        <a:latin typeface="Cambria Math" panose="02040503050406030204" pitchFamily="18" charset="0"/>
                        <a:ea typeface="Cambria Math" panose="02040503050406030204" pitchFamily="18" charset="0"/>
                      </a:rPr>
                      <m:t>1+20 </m:t>
                    </m:r>
                    <m:r>
                      <a:rPr lang="es-CL" b="0" i="1" dirty="0" smtClean="0">
                        <a:latin typeface="Cambria Math" panose="02040503050406030204" pitchFamily="18" charset="0"/>
                        <a:ea typeface="Cambria Math" panose="02040503050406030204" pitchFamily="18" charset="0"/>
                      </a:rPr>
                      <m:t>𝑑𝑒𝑙</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𝐶</m:t>
                    </m:r>
                    <m:r>
                      <a:rPr lang="es-CL" b="0" i="1" dirty="0" smtClean="0">
                        <a:latin typeface="Cambria Math" panose="02040503050406030204" pitchFamily="18" charset="0"/>
                        <a:ea typeface="Cambria Math" panose="02040503050406030204" pitchFamily="18" charset="0"/>
                      </a:rPr>
                      <m:t>2=30 </m:t>
                    </m:r>
                    <m:r>
                      <a:rPr lang="es-CL" b="0" i="1" dirty="0" smtClean="0">
                        <a:latin typeface="Cambria Math" panose="02040503050406030204" pitchFamily="18" charset="0"/>
                        <a:ea typeface="Cambria Math" panose="02040503050406030204" pitchFamily="18" charset="0"/>
                      </a:rPr>
                      <m:t>𝑟𝑒𝑝𝑟𝑜𝑏𝑎𝑑𝑜𝑠</m:t>
                    </m:r>
                    <m:r>
                      <a:rPr lang="es-CL" b="0" i="1" dirty="0" smtClean="0">
                        <a:latin typeface="Cambria Math" panose="02040503050406030204" pitchFamily="18" charset="0"/>
                        <a:ea typeface="Cambria Math" panose="02040503050406030204" pitchFamily="18" charset="0"/>
                      </a:rPr>
                      <m:t>.</m:t>
                    </m:r>
                  </m:oMath>
                </a14:m>
                <a:endParaRPr lang="es-CL" i="1" dirty="0">
                  <a:latin typeface="Cambria Math" panose="02040503050406030204" pitchFamily="18" charset="0"/>
                </a:endParaRPr>
              </a:p>
              <a:p>
                <a:pPr lvl="2"/>
                <a14:m>
                  <m:oMath xmlns:m="http://schemas.openxmlformats.org/officeDocument/2006/math">
                    <m:r>
                      <m:rPr>
                        <m:nor/>
                      </m:rPr>
                      <a:rPr lang="es-MX" dirty="0"/>
                      <m:t>𝑇𝑜𝑡𝑎𝑙</m:t>
                    </m:r>
                    <m:r>
                      <m:rPr>
                        <m:nor/>
                      </m:rPr>
                      <a:rPr lang="es-MX" dirty="0"/>
                      <m:t> </m:t>
                    </m:r>
                    <m:r>
                      <m:rPr>
                        <m:nor/>
                      </m:rPr>
                      <a:rPr lang="es-MX" dirty="0"/>
                      <m:t>𝑚𝑢𝑗𝑒𝑟𝑒𝑠</m:t>
                    </m:r>
                    <m:r>
                      <m:rPr>
                        <m:nor/>
                      </m:rPr>
                      <a:rPr lang="es-MX" dirty="0"/>
                      <m:t> </m:t>
                    </m:r>
                    <m:r>
                      <m:rPr>
                        <m:nor/>
                      </m:rPr>
                      <a:rPr lang="es-MX" dirty="0"/>
                      <m:t>𝐶𝑢𝑟𝑠𝑜</m:t>
                    </m:r>
                    <m:r>
                      <m:rPr>
                        <m:nor/>
                      </m:rPr>
                      <a:rPr lang="es-MX" dirty="0"/>
                      <m:t> 1 =</m:t>
                    </m:r>
                    <m:d>
                      <m:dPr>
                        <m:ctrlPr>
                          <a:rPr lang="es-CL" b="0" i="1" dirty="0" smtClean="0">
                            <a:latin typeface="Cambria Math" panose="02040503050406030204" pitchFamily="18" charset="0"/>
                          </a:rPr>
                        </m:ctrlPr>
                      </m:dPr>
                      <m:e>
                        <m:r>
                          <a:rPr lang="es-CL" i="1" dirty="0">
                            <a:latin typeface="Cambria Math" panose="02040503050406030204" pitchFamily="18" charset="0"/>
                          </a:rPr>
                          <m:t>60</m:t>
                        </m:r>
                        <m:r>
                          <a:rPr lang="es-CL" b="0" i="1" dirty="0" smtClean="0">
                            <a:latin typeface="Cambria Math" panose="02040503050406030204" pitchFamily="18" charset="0"/>
                          </a:rPr>
                          <m:t> </m:t>
                        </m:r>
                        <m:r>
                          <a:rPr lang="es-CL" b="0" i="1" dirty="0" smtClean="0">
                            <a:latin typeface="Cambria Math" panose="02040503050406030204" pitchFamily="18" charset="0"/>
                          </a:rPr>
                          <m:t>𝑎𝑙𝑢𝑚𝑛𝑜𝑠</m:t>
                        </m:r>
                        <m:r>
                          <a:rPr lang="es-CL" b="0" i="1" dirty="0" smtClean="0">
                            <a:latin typeface="Cambria Math" panose="02040503050406030204" pitchFamily="18" charset="0"/>
                          </a:rPr>
                          <m:t>−</m:t>
                        </m:r>
                        <m:d>
                          <m:dPr>
                            <m:ctrlPr>
                              <a:rPr lang="es-CL" b="0" i="1" dirty="0" smtClean="0">
                                <a:latin typeface="Cambria Math" panose="02040503050406030204" pitchFamily="18" charset="0"/>
                              </a:rPr>
                            </m:ctrlPr>
                          </m:dPr>
                          <m:e>
                            <m:r>
                              <a:rPr lang="es-CL" i="1" dirty="0" smtClean="0">
                                <a:latin typeface="Cambria Math" panose="02040503050406030204" pitchFamily="18" charset="0"/>
                              </a:rPr>
                              <m:t>36 </m:t>
                            </m:r>
                            <m:r>
                              <a:rPr lang="es-CL" i="1" dirty="0" smtClean="0">
                                <a:latin typeface="Cambria Math" panose="02040503050406030204" pitchFamily="18" charset="0"/>
                              </a:rPr>
                              <m:t>h</m:t>
                            </m:r>
                            <m:r>
                              <a:rPr lang="es-CL" i="1" dirty="0" smtClean="0">
                                <a:latin typeface="Cambria Math" panose="02040503050406030204" pitchFamily="18" charset="0"/>
                              </a:rPr>
                              <m:t> </m:t>
                            </m:r>
                            <m:r>
                              <a:rPr lang="es-CL" i="1" dirty="0" smtClean="0">
                                <a:latin typeface="Cambria Math" panose="02040503050406030204" pitchFamily="18" charset="0"/>
                              </a:rPr>
                              <m:t>𝑎𝑝𝑟𝑜𝑏</m:t>
                            </m:r>
                            <m:r>
                              <a:rPr lang="es-CL" b="0" i="1" dirty="0" smtClean="0">
                                <a:latin typeface="Cambria Math" panose="02040503050406030204" pitchFamily="18" charset="0"/>
                              </a:rPr>
                              <m:t>+9</m:t>
                            </m:r>
                            <m:r>
                              <a:rPr lang="es-CL" b="0" i="1" dirty="0" smtClean="0">
                                <a:latin typeface="Cambria Math" panose="02040503050406030204" pitchFamily="18" charset="0"/>
                              </a:rPr>
                              <m:t>h</m:t>
                            </m:r>
                            <m:r>
                              <a:rPr lang="es-CL" b="0" i="1" dirty="0" smtClean="0">
                                <a:latin typeface="Cambria Math" panose="02040503050406030204" pitchFamily="18" charset="0"/>
                              </a:rPr>
                              <m:t> </m:t>
                            </m:r>
                            <m:r>
                              <a:rPr lang="es-CL" b="0" i="1" dirty="0" smtClean="0">
                                <a:latin typeface="Cambria Math" panose="02040503050406030204" pitchFamily="18" charset="0"/>
                              </a:rPr>
                              <m:t>𝑟𝑒𝑝</m:t>
                            </m:r>
                          </m:e>
                        </m:d>
                      </m:e>
                    </m:d>
                    <m:r>
                      <m:rPr>
                        <m:nor/>
                      </m:rPr>
                      <a:rPr lang="es-CL" b="0" i="0" dirty="0" smtClean="0">
                        <a:latin typeface="Cambria Math" panose="02040503050406030204" pitchFamily="18" charset="0"/>
                      </a:rPr>
                      <m:t> </m:t>
                    </m:r>
                    <m:r>
                      <m:rPr>
                        <m:nor/>
                      </m:rPr>
                      <a:rPr lang="es-MX" dirty="0"/>
                      <m:t>=</m:t>
                    </m:r>
                    <m:r>
                      <m:rPr>
                        <m:nor/>
                      </m:rPr>
                      <a:rPr lang="es-CL" b="0" i="0" dirty="0" smtClean="0"/>
                      <m:t>15</m:t>
                    </m:r>
                    <m:r>
                      <m:rPr>
                        <m:nor/>
                      </m:rPr>
                      <a:rPr lang="es-MX" dirty="0"/>
                      <m:t> </m:t>
                    </m:r>
                    <m:r>
                      <m:rPr>
                        <m:nor/>
                      </m:rPr>
                      <a:rPr lang="es-MX" dirty="0"/>
                      <m:t>𝑚</m:t>
                    </m:r>
                  </m:oMath>
                </a14:m>
                <a:endParaRPr lang="es-MX" dirty="0"/>
              </a:p>
              <a:p>
                <a:pPr lvl="2"/>
                <a14:m>
                  <m:oMath xmlns:m="http://schemas.openxmlformats.org/officeDocument/2006/math">
                    <m:r>
                      <a:rPr lang="es-MX" i="1" dirty="0" smtClean="0">
                        <a:latin typeface="Cambria Math" panose="02040503050406030204" pitchFamily="18" charset="0"/>
                      </a:rPr>
                      <m:t>𝑇𝑜𝑡𝑎𝑙</m:t>
                    </m:r>
                    <m:r>
                      <a:rPr lang="es-MX" i="1" dirty="0" smtClean="0">
                        <a:latin typeface="Cambria Math" panose="02040503050406030204" pitchFamily="18" charset="0"/>
                      </a:rPr>
                      <m:t> </m:t>
                    </m:r>
                    <m:r>
                      <a:rPr lang="es-MX" i="1" dirty="0" smtClean="0">
                        <a:latin typeface="Cambria Math" panose="02040503050406030204" pitchFamily="18" charset="0"/>
                      </a:rPr>
                      <m:t>𝑚𝑢𝑗𝑒𝑟𝑒𝑠</m:t>
                    </m:r>
                    <m:r>
                      <a:rPr lang="es-MX" i="1" dirty="0" smtClean="0">
                        <a:latin typeface="Cambria Math" panose="02040503050406030204" pitchFamily="18" charset="0"/>
                      </a:rPr>
                      <m:t> </m:t>
                    </m:r>
                    <m:r>
                      <a:rPr lang="es-MX" i="1" dirty="0" smtClean="0">
                        <a:latin typeface="Cambria Math" panose="02040503050406030204" pitchFamily="18" charset="0"/>
                      </a:rPr>
                      <m:t>𝐶𝑢𝑟𝑠𝑜</m:t>
                    </m:r>
                    <m:r>
                      <a:rPr lang="es-MX" i="1" dirty="0" smtClean="0">
                        <a:latin typeface="Cambria Math" panose="02040503050406030204" pitchFamily="18" charset="0"/>
                      </a:rPr>
                      <m:t> 2 =15 </m:t>
                    </m:r>
                    <m:r>
                      <a:rPr lang="es-MX" i="1" dirty="0">
                        <a:latin typeface="Cambria Math" panose="02040503050406030204" pitchFamily="18" charset="0"/>
                      </a:rPr>
                      <m:t>𝑚</m:t>
                    </m:r>
                    <m:r>
                      <a:rPr lang="es-MX" i="1" dirty="0">
                        <a:latin typeface="Cambria Math" panose="02040503050406030204" pitchFamily="18" charset="0"/>
                      </a:rPr>
                      <m:t> </m:t>
                    </m:r>
                    <m:r>
                      <a:rPr lang="es-MX" i="1" dirty="0">
                        <a:latin typeface="Cambria Math" panose="02040503050406030204" pitchFamily="18" charset="0"/>
                      </a:rPr>
                      <m:t>𝑟𝑒𝑝𝑟𝑜𝑏</m:t>
                    </m:r>
                    <m:r>
                      <a:rPr lang="es-MX" i="1" dirty="0">
                        <a:latin typeface="Cambria Math" panose="02040503050406030204" pitchFamily="18" charset="0"/>
                      </a:rPr>
                      <m:t>+15 </m:t>
                    </m:r>
                    <m:r>
                      <a:rPr lang="es-CL" b="0" i="1" dirty="0" smtClean="0">
                        <a:latin typeface="Cambria Math" panose="02040503050406030204" pitchFamily="18" charset="0"/>
                      </a:rPr>
                      <m:t>𝑚</m:t>
                    </m:r>
                    <m:r>
                      <a:rPr lang="es-CL" b="0" i="1" dirty="0" smtClean="0">
                        <a:latin typeface="Cambria Math" panose="02040503050406030204" pitchFamily="18" charset="0"/>
                      </a:rPr>
                      <m:t> </m:t>
                    </m:r>
                    <m:r>
                      <a:rPr lang="es-CL" b="0" i="1" dirty="0" smtClean="0">
                        <a:latin typeface="Cambria Math" panose="02040503050406030204" pitchFamily="18" charset="0"/>
                      </a:rPr>
                      <m:t>𝑎𝑝𝑟𝑜𝑏𝑎𝑑𝑎𝑠</m:t>
                    </m:r>
                    <m:r>
                      <a:rPr lang="es-CL" b="0" i="1" dirty="0" smtClean="0">
                        <a:latin typeface="Cambria Math" panose="02040503050406030204" pitchFamily="18" charset="0"/>
                        <a:ea typeface="Cambria Math" panose="02040503050406030204" pitchFamily="18" charset="0"/>
                      </a:rPr>
                      <m:t>=30 </m:t>
                    </m:r>
                    <m:r>
                      <a:rPr lang="es-CL" b="0" i="1" dirty="0" smtClean="0">
                        <a:latin typeface="Cambria Math" panose="02040503050406030204" pitchFamily="18" charset="0"/>
                        <a:ea typeface="Cambria Math" panose="02040503050406030204" pitchFamily="18" charset="0"/>
                      </a:rPr>
                      <m:t>𝑚</m:t>
                    </m:r>
                  </m:oMath>
                </a14:m>
                <a:endParaRPr lang="es-CL" b="0" dirty="0">
                  <a:ea typeface="Cambria Math" panose="02040503050406030204" pitchFamily="18" charset="0"/>
                </a:endParaRPr>
              </a:p>
              <a:p>
                <a:pPr lvl="2"/>
                <a14:m>
                  <m:oMath xmlns:m="http://schemas.openxmlformats.org/officeDocument/2006/math">
                    <m:r>
                      <a:rPr lang="es-CL" b="0" i="1" dirty="0" smtClean="0">
                        <a:latin typeface="Cambria Math" panose="02040503050406030204" pitchFamily="18" charset="0"/>
                        <a:ea typeface="Cambria Math" panose="02040503050406030204" pitchFamily="18" charset="0"/>
                      </a:rPr>
                      <m:t>𝑅𝑒𝑠𝑝𝑢𝑒𝑠𝑡𝑎</m:t>
                    </m:r>
                    <m:r>
                      <a:rPr lang="es-CL" b="0" i="1" dirty="0" smtClean="0">
                        <a:latin typeface="Cambria Math" panose="02040503050406030204" pitchFamily="18" charset="0"/>
                        <a:ea typeface="Cambria Math" panose="02040503050406030204" pitchFamily="18" charset="0"/>
                      </a:rPr>
                      <m:t>=</m:t>
                    </m:r>
                    <m:f>
                      <m:fPr>
                        <m:ctrlPr>
                          <a:rPr lang="es-CL" b="0" i="1" dirty="0" smtClean="0">
                            <a:latin typeface="Cambria Math" panose="02040503050406030204" pitchFamily="18" charset="0"/>
                            <a:ea typeface="Cambria Math" panose="02040503050406030204" pitchFamily="18" charset="0"/>
                          </a:rPr>
                        </m:ctrlPr>
                      </m:fPr>
                      <m:num>
                        <m:r>
                          <a:rPr lang="es-CL" b="0" i="1" dirty="0" smtClean="0">
                            <a:latin typeface="Cambria Math" panose="02040503050406030204" pitchFamily="18" charset="0"/>
                            <a:ea typeface="Cambria Math" panose="02040503050406030204" pitchFamily="18" charset="0"/>
                          </a:rPr>
                          <m:t>30 </m:t>
                        </m:r>
                        <m:r>
                          <a:rPr lang="es-CL" b="0" i="1" dirty="0" smtClean="0">
                            <a:latin typeface="Cambria Math" panose="02040503050406030204" pitchFamily="18" charset="0"/>
                            <a:ea typeface="Cambria Math" panose="02040503050406030204" pitchFamily="18" charset="0"/>
                          </a:rPr>
                          <m:t>𝑟𝑒𝑝𝑟𝑜𝑏𝑎𝑑𝑜𝑠</m:t>
                        </m:r>
                      </m:num>
                      <m:den>
                        <m:r>
                          <a:rPr lang="es-CL" b="0" i="1" dirty="0" smtClean="0">
                            <a:latin typeface="Cambria Math" panose="02040503050406030204" pitchFamily="18" charset="0"/>
                            <a:ea typeface="Cambria Math" panose="02040503050406030204" pitchFamily="18" charset="0"/>
                          </a:rPr>
                          <m:t>15</m:t>
                        </m:r>
                        <m:r>
                          <a:rPr lang="es-CL" b="0" i="1" dirty="0" smtClean="0">
                            <a:latin typeface="Cambria Math" panose="02040503050406030204" pitchFamily="18" charset="0"/>
                            <a:ea typeface="Cambria Math" panose="02040503050406030204" pitchFamily="18" charset="0"/>
                          </a:rPr>
                          <m:t>𝑚</m:t>
                        </m:r>
                        <m:r>
                          <a:rPr lang="es-CL" b="0" i="1" dirty="0" smtClean="0">
                            <a:latin typeface="Cambria Math" panose="02040503050406030204" pitchFamily="18" charset="0"/>
                            <a:ea typeface="Cambria Math" panose="02040503050406030204" pitchFamily="18" charset="0"/>
                          </a:rPr>
                          <m:t>+30 </m:t>
                        </m:r>
                        <m:r>
                          <a:rPr lang="es-CL" b="0" i="1" dirty="0" smtClean="0">
                            <a:latin typeface="Cambria Math" panose="02040503050406030204" pitchFamily="18" charset="0"/>
                            <a:ea typeface="Cambria Math" panose="02040503050406030204" pitchFamily="18" charset="0"/>
                          </a:rPr>
                          <m:t>𝑚</m:t>
                        </m:r>
                      </m:den>
                    </m:f>
                    <m:r>
                      <a:rPr lang="es-CL" i="1" dirty="0">
                        <a:latin typeface="Cambria Math" panose="02040503050406030204" pitchFamily="18" charset="0"/>
                        <a:ea typeface="Cambria Math" panose="02040503050406030204" pitchFamily="18" charset="0"/>
                      </a:rPr>
                      <m:t>×100=</m:t>
                    </m:r>
                    <m:r>
                      <a:rPr lang="es-CL" b="0" i="1" dirty="0" smtClean="0">
                        <a:latin typeface="Cambria Math" panose="02040503050406030204" pitchFamily="18" charset="0"/>
                        <a:ea typeface="Cambria Math" panose="02040503050406030204" pitchFamily="18" charset="0"/>
                      </a:rPr>
                      <m:t>66</m:t>
                    </m:r>
                    <m:r>
                      <a:rPr lang="es-CL" i="1" dirty="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67%</m:t>
                    </m:r>
                  </m:oMath>
                </a14:m>
                <a:endParaRPr lang="es-CL" i="1" dirty="0">
                  <a:latin typeface="Cambria Math" panose="02040503050406030204" pitchFamily="18" charset="0"/>
                  <a:ea typeface="Cambria Math" panose="02040503050406030204" pitchFamily="18" charset="0"/>
                </a:endParaRPr>
              </a:p>
              <a:p>
                <a:pPr lvl="2"/>
                <a14:m>
                  <m:oMath xmlns:m="http://schemas.openxmlformats.org/officeDocument/2006/math">
                    <m:r>
                      <a:rPr lang="es-CL" b="0" i="1" dirty="0" smtClean="0">
                        <a:latin typeface="Cambria Math" panose="02040503050406030204" pitchFamily="18" charset="0"/>
                        <a:ea typeface="Cambria Math" panose="02040503050406030204" pitchFamily="18" charset="0"/>
                      </a:rPr>
                      <m:t>𝐸𝑙</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𝑝𝑜𝑟𝑐𝑒𝑛𝑡𝑎𝑗𝑒</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𝑑𝑒𝑙</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𝑡𝑜𝑡𝑎𝑙</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𝑑𝑒</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𝑟𝑒𝑝𝑟𝑜𝑏𝑎𝑑𝑜𝑠</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𝑒𝑠</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𝑒𝑙</m:t>
                    </m:r>
                    <m:r>
                      <a:rPr lang="es-CL" b="0" i="1" dirty="0" smtClean="0">
                        <a:latin typeface="Cambria Math" panose="02040503050406030204" pitchFamily="18" charset="0"/>
                        <a:ea typeface="Cambria Math" panose="02040503050406030204" pitchFamily="18" charset="0"/>
                      </a:rPr>
                      <m:t> 66,67% </m:t>
                    </m:r>
                    <m:r>
                      <a:rPr lang="es-CL" i="1" dirty="0">
                        <a:latin typeface="Cambria Math" panose="02040503050406030204" pitchFamily="18" charset="0"/>
                        <a:ea typeface="Cambria Math" panose="02040503050406030204" pitchFamily="18" charset="0"/>
                      </a:rPr>
                      <m:t>𝑑𝑒𝑙</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𝑡𝑜𝑡𝑎𝑙</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𝑑𝑒</m:t>
                    </m:r>
                    <m:r>
                      <a:rPr lang="es-CL" i="1" dirty="0">
                        <a:latin typeface="Cambria Math" panose="02040503050406030204" pitchFamily="18" charset="0"/>
                        <a:ea typeface="Cambria Math" panose="02040503050406030204" pitchFamily="18" charset="0"/>
                      </a:rPr>
                      <m:t> </m:t>
                    </m:r>
                    <m:r>
                      <a:rPr lang="es-CL" i="1" dirty="0">
                        <a:latin typeface="Cambria Math" panose="02040503050406030204" pitchFamily="18" charset="0"/>
                        <a:ea typeface="Cambria Math" panose="02040503050406030204" pitchFamily="18" charset="0"/>
                      </a:rPr>
                      <m:t>𝑚𝑢𝑗𝑒𝑟𝑒𝑠</m:t>
                    </m:r>
                  </m:oMath>
                </a14:m>
                <a:endParaRPr lang="es-CL" i="1" dirty="0">
                  <a:latin typeface="Cambria Math" panose="02040503050406030204" pitchFamily="18" charset="0"/>
                  <a:ea typeface="Cambria Math" panose="02040503050406030204" pitchFamily="18" charset="0"/>
                </a:endParaRPr>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9" y="2470692"/>
                <a:ext cx="10515600" cy="4351338"/>
              </a:xfrm>
              <a:blipFill>
                <a:blip r:embed="rId3"/>
                <a:stretch>
                  <a:fillRect t="-2101" r="-1449"/>
                </a:stretch>
              </a:blipFill>
            </p:spPr>
            <p:txBody>
              <a:bodyPr/>
              <a:lstStyle/>
              <a:p>
                <a:r>
                  <a:rPr lang="es-CL">
                    <a:noFill/>
                  </a:rPr>
                  <a:t> </a:t>
                </a:r>
              </a:p>
            </p:txBody>
          </p:sp>
        </mc:Fallback>
      </mc:AlternateContent>
    </p:spTree>
    <p:extLst>
      <p:ext uri="{BB962C8B-B14F-4D97-AF65-F5344CB8AC3E}">
        <p14:creationId xmlns:p14="http://schemas.microsoft.com/office/powerpoint/2010/main" val="394533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8">
                                            <p:txEl>
                                              <p:pRg st="7" end="7"/>
                                            </p:txEl>
                                          </p:spTgt>
                                        </p:tgtEl>
                                        <p:attrNameLst>
                                          <p:attrName>style.visibility</p:attrName>
                                        </p:attrNameLst>
                                      </p:cBhvr>
                                      <p:to>
                                        <p:strVal val="visible"/>
                                      </p:to>
                                    </p:set>
                                    <p:animEffect transition="in" filter="fade">
                                      <p:cBhvr>
                                        <p:cTn id="36" dur="500"/>
                                        <p:tgtEl>
                                          <p:spTgt spid="8">
                                            <p:txEl>
                                              <p:pRg st="7" end="7"/>
                                            </p:txEl>
                                          </p:spTgt>
                                        </p:tgtEl>
                                      </p:cBhvr>
                                    </p:animEffect>
                                  </p:childTnLst>
                                </p:cTn>
                              </p:par>
                            </p:childTnLst>
                          </p:cTn>
                        </p:par>
                        <p:par>
                          <p:cTn id="37" fill="hold">
                            <p:stCondLst>
                              <p:cond delay="1000"/>
                            </p:stCondLst>
                            <p:childTnLst>
                              <p:par>
                                <p:cTn id="38" presetID="19" presetClass="emph" presetSubtype="0" fill="hold" nodeType="afterEffect">
                                  <p:stCondLst>
                                    <p:cond delay="0"/>
                                  </p:stCondLst>
                                  <p:childTnLst>
                                    <p:animClr clrSpc="rgb" dir="cw">
                                      <p:cBhvr override="childStyle">
                                        <p:cTn id="39" dur="500" fill="hold"/>
                                        <p:tgtEl>
                                          <p:spTgt spid="8">
                                            <p:txEl>
                                              <p:pRg st="7" end="7"/>
                                            </p:txEl>
                                          </p:spTgt>
                                        </p:tgtEl>
                                        <p:attrNameLst>
                                          <p:attrName>style.color</p:attrName>
                                        </p:attrNameLst>
                                      </p:cBhvr>
                                      <p:to>
                                        <a:schemeClr val="accent2"/>
                                      </p:to>
                                    </p:animClr>
                                    <p:animClr clrSpc="rgb" dir="cw">
                                      <p:cBhvr>
                                        <p:cTn id="40" dur="500" fill="hold"/>
                                        <p:tgtEl>
                                          <p:spTgt spid="8">
                                            <p:txEl>
                                              <p:pRg st="7" end="7"/>
                                            </p:txEl>
                                          </p:spTgt>
                                        </p:tgtEl>
                                        <p:attrNameLst>
                                          <p:attrName>fillcolor</p:attrName>
                                        </p:attrNameLst>
                                      </p:cBhvr>
                                      <p:to>
                                        <a:schemeClr val="accent2"/>
                                      </p:to>
                                    </p:animClr>
                                    <p:set>
                                      <p:cBhvr>
                                        <p:cTn id="41" dur="500" fill="hold"/>
                                        <p:tgtEl>
                                          <p:spTgt spid="8">
                                            <p:txEl>
                                              <p:pRg st="7" end="7"/>
                                            </p:txEl>
                                          </p:spTgt>
                                        </p:tgtEl>
                                        <p:attrNameLst>
                                          <p:attrName>fill.type</p:attrName>
                                        </p:attrNameLst>
                                      </p:cBhvr>
                                      <p:to>
                                        <p:strVal val="solid"/>
                                      </p:to>
                                    </p:set>
                                    <p:set>
                                      <p:cBhvr>
                                        <p:cTn id="42" dur="500" fill="hold"/>
                                        <p:tgtEl>
                                          <p:spTgt spid="8">
                                            <p:txEl>
                                              <p:pRg st="7" end="7"/>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Desarrollo Ejercicio 4</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515600" cy="4351338"/>
              </a:xfrm>
            </p:spPr>
            <p:txBody>
              <a:bodyPr>
                <a:normAutofit fontScale="77500" lnSpcReduction="20000"/>
              </a:bodyPr>
              <a:lstStyle/>
              <a:p>
                <a:pPr marL="914400" lvl="1" indent="-457200">
                  <a:buFont typeface="+mj-lt"/>
                  <a:buAutoNum type="alphaLcPeriod" startAt="4"/>
                </a:pPr>
                <a:r>
                  <a:rPr lang="es-MX" dirty="0"/>
                  <a:t>Calcular la proporción de hombres aprobados del primer curso, respecto de las mujeres reprobadas del segundo curso.</a:t>
                </a:r>
              </a:p>
              <a:p>
                <a:pPr lvl="2"/>
                <a14:m>
                  <m:oMath xmlns:m="http://schemas.openxmlformats.org/officeDocument/2006/math">
                    <m:r>
                      <a:rPr lang="es-MX" i="1" dirty="0">
                        <a:latin typeface="Cambria Math" panose="02040503050406030204" pitchFamily="18" charset="0"/>
                      </a:rPr>
                      <m:t>𝐻𝑜𝑚𝑏𝑟𝑒𝑠</m:t>
                    </m:r>
                    <m:r>
                      <a:rPr lang="es-MX" i="1" dirty="0">
                        <a:latin typeface="Cambria Math" panose="02040503050406030204" pitchFamily="18" charset="0"/>
                      </a:rPr>
                      <m:t> </m:t>
                    </m:r>
                    <m:r>
                      <a:rPr lang="es-MX" i="1" dirty="0">
                        <a:latin typeface="Cambria Math" panose="02040503050406030204" pitchFamily="18" charset="0"/>
                      </a:rPr>
                      <m:t>𝑎𝑝𝑟𝑜𝑏𝑎𝑑𝑜𝑠</m:t>
                    </m:r>
                    <m:r>
                      <a:rPr lang="es-MX" i="1" dirty="0">
                        <a:latin typeface="Cambria Math" panose="02040503050406030204" pitchFamily="18" charset="0"/>
                      </a:rPr>
                      <m:t> </m:t>
                    </m:r>
                    <m:r>
                      <a:rPr lang="es-MX" i="1" dirty="0">
                        <a:latin typeface="Cambria Math" panose="02040503050406030204" pitchFamily="18" charset="0"/>
                      </a:rPr>
                      <m:t>𝑐𝑢𝑟𝑠𝑜</m:t>
                    </m:r>
                    <m:r>
                      <a:rPr lang="es-MX" i="1" dirty="0">
                        <a:latin typeface="Cambria Math" panose="02040503050406030204" pitchFamily="18" charset="0"/>
                      </a:rPr>
                      <m:t> 1 =36 </m:t>
                    </m:r>
                    <m:r>
                      <a:rPr lang="es-CL" i="1" dirty="0">
                        <a:latin typeface="Cambria Math" panose="02040503050406030204" pitchFamily="18" charset="0"/>
                        <a:ea typeface="Cambria Math" panose="02040503050406030204" pitchFamily="18" charset="0"/>
                      </a:rPr>
                      <m:t>h𝑜𝑚𝑏𝑟𝑒𝑠</m:t>
                    </m:r>
                    <m:r>
                      <a:rPr lang="es-MX" i="1" dirty="0">
                        <a:latin typeface="Cambria Math" panose="02040503050406030204" pitchFamily="18" charset="0"/>
                      </a:rPr>
                      <m:t>.</m:t>
                    </m:r>
                  </m:oMath>
                </a14:m>
                <a:endParaRPr lang="es-CL" i="1" dirty="0">
                  <a:latin typeface="Cambria Math" panose="02040503050406030204" pitchFamily="18" charset="0"/>
                </a:endParaRPr>
              </a:p>
              <a:p>
                <a:pPr lvl="2"/>
                <a14:m>
                  <m:oMath xmlns:m="http://schemas.openxmlformats.org/officeDocument/2006/math">
                    <m:r>
                      <a:rPr lang="es-MX" i="1" dirty="0">
                        <a:latin typeface="Cambria Math" panose="02040503050406030204" pitchFamily="18" charset="0"/>
                      </a:rPr>
                      <m:t>𝐶𝑎𝑛𝑡𝑖𝑑𝑎𝑑</m:t>
                    </m:r>
                    <m:r>
                      <a:rPr lang="es-MX" i="1" dirty="0">
                        <a:latin typeface="Cambria Math" panose="02040503050406030204" pitchFamily="18" charset="0"/>
                      </a:rPr>
                      <m:t> </m:t>
                    </m:r>
                    <m:r>
                      <a:rPr lang="es-MX" i="1" dirty="0">
                        <a:latin typeface="Cambria Math" panose="02040503050406030204" pitchFamily="18" charset="0"/>
                      </a:rPr>
                      <m:t>𝑑𝑒</m:t>
                    </m:r>
                    <m:r>
                      <a:rPr lang="es-MX" i="1" dirty="0">
                        <a:latin typeface="Cambria Math" panose="02040503050406030204" pitchFamily="18" charset="0"/>
                      </a:rPr>
                      <m:t> </m:t>
                    </m:r>
                    <m:r>
                      <a:rPr lang="es-MX" i="1" dirty="0">
                        <a:latin typeface="Cambria Math" panose="02040503050406030204" pitchFamily="18" charset="0"/>
                      </a:rPr>
                      <m:t>𝑚𝑢𝑗𝑒𝑟𝑒𝑠</m:t>
                    </m:r>
                    <m:r>
                      <a:rPr lang="es-MX" i="1" dirty="0">
                        <a:latin typeface="Cambria Math" panose="02040503050406030204" pitchFamily="18" charset="0"/>
                      </a:rPr>
                      <m:t> </m:t>
                    </m:r>
                    <m:r>
                      <a:rPr lang="es-CL" b="0" i="1" dirty="0" smtClean="0">
                        <a:latin typeface="Cambria Math" panose="02040503050406030204" pitchFamily="18" charset="0"/>
                      </a:rPr>
                      <m:t>𝑟𝑒𝑝𝑟𝑜𝑏𝑎𝑑𝑎𝑠</m:t>
                    </m:r>
                    <m:r>
                      <a:rPr lang="es-CL" b="0" i="1" dirty="0" smtClean="0">
                        <a:latin typeface="Cambria Math" panose="02040503050406030204" pitchFamily="18" charset="0"/>
                      </a:rPr>
                      <m:t> </m:t>
                    </m:r>
                    <m:r>
                      <a:rPr lang="es-MX" i="1" dirty="0">
                        <a:latin typeface="Cambria Math" panose="02040503050406030204" pitchFamily="18" charset="0"/>
                      </a:rPr>
                      <m:t>𝑐𝑢𝑟𝑠𝑜</m:t>
                    </m:r>
                    <m:r>
                      <a:rPr lang="es-MX" i="1" dirty="0">
                        <a:latin typeface="Cambria Math" panose="02040503050406030204" pitchFamily="18" charset="0"/>
                      </a:rPr>
                      <m:t> 2=15 </m:t>
                    </m:r>
                    <m:r>
                      <a:rPr lang="es-CL" i="1" dirty="0">
                        <a:latin typeface="Cambria Math" panose="02040503050406030204" pitchFamily="18" charset="0"/>
                        <a:ea typeface="Cambria Math" panose="02040503050406030204" pitchFamily="18" charset="0"/>
                      </a:rPr>
                      <m:t>𝑚𝑢𝑗𝑒𝑟𝑒𝑠</m:t>
                    </m:r>
                  </m:oMath>
                </a14:m>
                <a:endParaRPr lang="es-CL" dirty="0">
                  <a:ea typeface="Cambria Math" panose="02040503050406030204" pitchFamily="18" charset="0"/>
                </a:endParaRPr>
              </a:p>
              <a:p>
                <a:pPr lvl="2"/>
                <a14:m>
                  <m:oMath xmlns:m="http://schemas.openxmlformats.org/officeDocument/2006/math">
                    <m:r>
                      <a:rPr lang="es-CL" b="0" i="1" dirty="0" smtClean="0">
                        <a:latin typeface="Cambria Math" panose="02040503050406030204" pitchFamily="18" charset="0"/>
                      </a:rPr>
                      <m:t>𝑅𝑒𝑠𝑝𝑢𝑒𝑠𝑡𝑎</m:t>
                    </m:r>
                    <m:r>
                      <a:rPr lang="es-CL" b="0" i="1" dirty="0" smtClean="0">
                        <a:latin typeface="Cambria Math" panose="02040503050406030204" pitchFamily="18" charset="0"/>
                      </a:rPr>
                      <m:t>;</m:t>
                    </m:r>
                    <m:r>
                      <a:rPr lang="es-CL" b="0" i="1" dirty="0" smtClean="0">
                        <a:latin typeface="Cambria Math" panose="02040503050406030204" pitchFamily="18" charset="0"/>
                      </a:rPr>
                      <m:t>𝑙𝑎</m:t>
                    </m:r>
                    <m:r>
                      <a:rPr lang="es-CL" b="0" i="1" dirty="0" smtClean="0">
                        <a:latin typeface="Cambria Math" panose="02040503050406030204" pitchFamily="18" charset="0"/>
                      </a:rPr>
                      <m:t> </m:t>
                    </m:r>
                    <m:r>
                      <a:rPr lang="es-CL" b="0" i="1" dirty="0" smtClean="0">
                        <a:latin typeface="Cambria Math" panose="02040503050406030204" pitchFamily="18" charset="0"/>
                      </a:rPr>
                      <m:t>𝑝𝑟𝑜𝑝𝑜𝑟𝑐𝑖</m:t>
                    </m:r>
                    <m:r>
                      <a:rPr lang="es-CL" b="0" i="1" dirty="0" smtClean="0">
                        <a:latin typeface="Cambria Math" panose="02040503050406030204" pitchFamily="18" charset="0"/>
                      </a:rPr>
                      <m:t>ó</m:t>
                    </m:r>
                    <m:r>
                      <a:rPr lang="es-CL" b="0" i="1" dirty="0" smtClean="0">
                        <a:latin typeface="Cambria Math" panose="02040503050406030204" pitchFamily="18" charset="0"/>
                      </a:rPr>
                      <m:t>𝑛</m:t>
                    </m:r>
                    <m:r>
                      <a:rPr lang="es-CL" b="0" i="1" dirty="0" smtClean="0">
                        <a:latin typeface="Cambria Math" panose="02040503050406030204" pitchFamily="18" charset="0"/>
                      </a:rPr>
                      <m:t> </m:t>
                    </m:r>
                    <m:r>
                      <a:rPr lang="es-CL" b="0" i="1" dirty="0" smtClean="0">
                        <a:latin typeface="Cambria Math" panose="02040503050406030204" pitchFamily="18" charset="0"/>
                      </a:rPr>
                      <m:t>𝑑𝑒</m:t>
                    </m:r>
                    <m:r>
                      <a:rPr lang="es-CL" b="0" i="1" dirty="0" smtClean="0">
                        <a:latin typeface="Cambria Math" panose="02040503050406030204" pitchFamily="18" charset="0"/>
                      </a:rPr>
                      <m:t> </m:t>
                    </m:r>
                    <m:r>
                      <a:rPr lang="es-CL" b="0" i="1" dirty="0" smtClean="0">
                        <a:latin typeface="Cambria Math" panose="02040503050406030204" pitchFamily="18" charset="0"/>
                      </a:rPr>
                      <m:t>h𝑜𝑚𝑏𝑟𝑒𝑠</m:t>
                    </m:r>
                    <m:r>
                      <a:rPr lang="es-CL" b="0" i="1" dirty="0" smtClean="0">
                        <a:latin typeface="Cambria Math" panose="02040503050406030204" pitchFamily="18" charset="0"/>
                      </a:rPr>
                      <m:t> </m:t>
                    </m:r>
                    <m:r>
                      <a:rPr lang="es-CL" b="0" i="1" dirty="0" smtClean="0">
                        <a:latin typeface="Cambria Math" panose="02040503050406030204" pitchFamily="18" charset="0"/>
                      </a:rPr>
                      <m:t>𝑎𝑝𝑟𝑜𝑏𝑎𝑑𝑜𝑠</m:t>
                    </m:r>
                    <m:r>
                      <a:rPr lang="es-CL" b="0" i="1" dirty="0" smtClean="0">
                        <a:latin typeface="Cambria Math" panose="02040503050406030204" pitchFamily="18" charset="0"/>
                      </a:rPr>
                      <m:t> </m:t>
                    </m:r>
                    <m:r>
                      <a:rPr lang="es-CL" b="0" i="1" dirty="0" smtClean="0">
                        <a:latin typeface="Cambria Math" panose="02040503050406030204" pitchFamily="18" charset="0"/>
                      </a:rPr>
                      <m:t>𝑒𝑠</m:t>
                    </m:r>
                    <m:r>
                      <a:rPr lang="es-CL" b="0" i="1" dirty="0" smtClean="0">
                        <a:latin typeface="Cambria Math" panose="02040503050406030204" pitchFamily="18" charset="0"/>
                      </a:rPr>
                      <m:t> </m:t>
                    </m:r>
                    <m:r>
                      <a:rPr lang="es-CL" b="0" i="1" dirty="0" smtClean="0">
                        <a:latin typeface="Cambria Math" panose="02040503050406030204" pitchFamily="18" charset="0"/>
                      </a:rPr>
                      <m:t>𝑑𝑒</m:t>
                    </m:r>
                    <m:r>
                      <a:rPr lang="es-CL" b="0" i="1" dirty="0" smtClean="0">
                        <a:latin typeface="Cambria Math" panose="02040503050406030204" pitchFamily="18" charset="0"/>
                      </a:rPr>
                      <m:t> 36 </m:t>
                    </m:r>
                    <m:r>
                      <a:rPr lang="es-CL" b="0" i="1" dirty="0" smtClean="0">
                        <a:latin typeface="Cambria Math" panose="02040503050406030204" pitchFamily="18" charset="0"/>
                      </a:rPr>
                      <m:t>𝑎</m:t>
                    </m:r>
                    <m:r>
                      <a:rPr lang="es-CL" b="0" i="1" dirty="0" smtClean="0">
                        <a:latin typeface="Cambria Math" panose="02040503050406030204" pitchFamily="18" charset="0"/>
                      </a:rPr>
                      <m:t> 5 </m:t>
                    </m:r>
                    <m:r>
                      <a:rPr lang="es-CL" b="0" i="1" dirty="0" smtClean="0">
                        <a:latin typeface="Cambria Math" panose="02040503050406030204" pitchFamily="18" charset="0"/>
                      </a:rPr>
                      <m:t>𝑟𝑒𝑠𝑝𝑒𝑐𝑡𝑜</m:t>
                    </m:r>
                    <m:r>
                      <a:rPr lang="es-CL" b="0" i="1" dirty="0" smtClean="0">
                        <a:latin typeface="Cambria Math" panose="02040503050406030204" pitchFamily="18" charset="0"/>
                      </a:rPr>
                      <m:t> </m:t>
                    </m:r>
                    <m:r>
                      <a:rPr lang="es-CL" b="0" i="1" dirty="0" smtClean="0">
                        <a:latin typeface="Cambria Math" panose="02040503050406030204" pitchFamily="18" charset="0"/>
                      </a:rPr>
                      <m:t>𝑑𝑒</m:t>
                    </m:r>
                    <m:r>
                      <a:rPr lang="es-CL" b="0" i="1" dirty="0" smtClean="0">
                        <a:latin typeface="Cambria Math" panose="02040503050406030204" pitchFamily="18" charset="0"/>
                      </a:rPr>
                      <m:t> </m:t>
                    </m:r>
                    <m:r>
                      <a:rPr lang="es-CL" b="0" i="1" dirty="0" smtClean="0">
                        <a:latin typeface="Cambria Math" panose="02040503050406030204" pitchFamily="18" charset="0"/>
                      </a:rPr>
                      <m:t>𝑙𝑎𝑠</m:t>
                    </m:r>
                    <m:r>
                      <a:rPr lang="es-CL" b="0" i="1" dirty="0" smtClean="0">
                        <a:latin typeface="Cambria Math" panose="02040503050406030204" pitchFamily="18" charset="0"/>
                      </a:rPr>
                      <m:t> </m:t>
                    </m:r>
                    <m:r>
                      <a:rPr lang="es-CL" b="0" i="1" dirty="0" smtClean="0">
                        <a:latin typeface="Cambria Math" panose="02040503050406030204" pitchFamily="18" charset="0"/>
                      </a:rPr>
                      <m:t>𝑚𝑢𝑗𝑒𝑟𝑒𝑠</m:t>
                    </m:r>
                    <m:r>
                      <a:rPr lang="es-CL" b="0" i="1" dirty="0" smtClean="0">
                        <a:latin typeface="Cambria Math" panose="02040503050406030204" pitchFamily="18" charset="0"/>
                      </a:rPr>
                      <m:t> </m:t>
                    </m:r>
                    <m:r>
                      <a:rPr lang="es-CL" b="0" i="1" dirty="0" smtClean="0">
                        <a:latin typeface="Cambria Math" panose="02040503050406030204" pitchFamily="18" charset="0"/>
                      </a:rPr>
                      <m:t>𝑟𝑒𝑝𝑟𝑜𝑏𝑎𝑑𝑎𝑠</m:t>
                    </m:r>
                    <m:r>
                      <a:rPr lang="es-CL" b="0" i="1" dirty="0" smtClean="0">
                        <a:latin typeface="Cambria Math" panose="02040503050406030204" pitchFamily="18" charset="0"/>
                      </a:rPr>
                      <m:t> </m:t>
                    </m:r>
                    <m:r>
                      <a:rPr lang="es-CL" b="0" i="1" dirty="0" smtClean="0">
                        <a:latin typeface="Cambria Math" panose="02040503050406030204" pitchFamily="18" charset="0"/>
                      </a:rPr>
                      <m:t>𝑒𝑛</m:t>
                    </m:r>
                    <m:r>
                      <a:rPr lang="es-CL" b="0" i="1" dirty="0" smtClean="0">
                        <a:latin typeface="Cambria Math" panose="02040503050406030204" pitchFamily="18" charset="0"/>
                      </a:rPr>
                      <m:t> </m:t>
                    </m:r>
                    <m:r>
                      <a:rPr lang="es-CL" b="0" i="1" dirty="0" smtClean="0">
                        <a:latin typeface="Cambria Math" panose="02040503050406030204" pitchFamily="18" charset="0"/>
                      </a:rPr>
                      <m:t>𝑐𝑢𝑟𝑠𝑜</m:t>
                    </m:r>
                    <m:r>
                      <a:rPr lang="es-CL" b="0" i="1" dirty="0" smtClean="0">
                        <a:latin typeface="Cambria Math" panose="02040503050406030204" pitchFamily="18" charset="0"/>
                      </a:rPr>
                      <m:t> 2</m:t>
                    </m:r>
                  </m:oMath>
                </a14:m>
                <a:endParaRPr lang="es-CL" b="0" i="1" dirty="0">
                  <a:latin typeface="Cambria Math" panose="02040503050406030204" pitchFamily="18" charset="0"/>
                </a:endParaRPr>
              </a:p>
              <a:p>
                <a:pPr lvl="2"/>
                <a:r>
                  <a:rPr lang="es-CL" b="0" dirty="0"/>
                  <a:t>Y en porcentaje;  </a:t>
                </a:r>
                <a14:m>
                  <m:oMath xmlns:m="http://schemas.openxmlformats.org/officeDocument/2006/math">
                    <m:f>
                      <m:fPr>
                        <m:ctrlPr>
                          <a:rPr lang="es-CL" b="0" i="1" dirty="0" smtClean="0">
                            <a:latin typeface="Cambria Math" panose="02040503050406030204" pitchFamily="18" charset="0"/>
                          </a:rPr>
                        </m:ctrlPr>
                      </m:fPr>
                      <m:num>
                        <m:r>
                          <a:rPr lang="es-CL" b="0" i="1" dirty="0" smtClean="0">
                            <a:latin typeface="Cambria Math" panose="02040503050406030204" pitchFamily="18" charset="0"/>
                          </a:rPr>
                          <m:t>36</m:t>
                        </m:r>
                        <m:r>
                          <a:rPr lang="es-CL" b="0" i="1" dirty="0" smtClean="0">
                            <a:latin typeface="Cambria Math" panose="02040503050406030204" pitchFamily="18" charset="0"/>
                          </a:rPr>
                          <m:t>h</m:t>
                        </m:r>
                      </m:num>
                      <m:den>
                        <m:r>
                          <a:rPr lang="es-CL" b="0" i="1" dirty="0" smtClean="0">
                            <a:latin typeface="Cambria Math" panose="02040503050406030204" pitchFamily="18" charset="0"/>
                          </a:rPr>
                          <m:t>15</m:t>
                        </m:r>
                      </m:den>
                    </m:f>
                    <m:r>
                      <a:rPr lang="es-CL" b="0" i="1" dirty="0" smtClean="0">
                        <a:latin typeface="Cambria Math" panose="02040503050406030204" pitchFamily="18" charset="0"/>
                        <a:ea typeface="Cambria Math" panose="02040503050406030204" pitchFamily="18" charset="0"/>
                      </a:rPr>
                      <m:t>×100=340% </m:t>
                    </m:r>
                    <m:r>
                      <a:rPr lang="es-CL" b="0" i="1" dirty="0" smtClean="0">
                        <a:latin typeface="Cambria Math" panose="02040503050406030204" pitchFamily="18" charset="0"/>
                        <a:ea typeface="Cambria Math" panose="02040503050406030204" pitchFamily="18" charset="0"/>
                      </a:rPr>
                      <m:t>𝑑𝑒</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𝑙𝑜𝑠</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h𝑜𝑚𝑏𝑟𝑒𝑠</m:t>
                    </m:r>
                    <m:r>
                      <a:rPr lang="es-CL" b="0" i="1" dirty="0" smtClean="0">
                        <a:latin typeface="Cambria Math" panose="02040503050406030204" pitchFamily="18" charset="0"/>
                        <a:ea typeface="Cambria Math" panose="02040503050406030204" pitchFamily="18" charset="0"/>
                      </a:rPr>
                      <m:t> </m:t>
                    </m:r>
                    <m:r>
                      <a:rPr lang="es-CL" i="1" dirty="0">
                        <a:latin typeface="Cambria Math" panose="02040503050406030204" pitchFamily="18" charset="0"/>
                      </a:rPr>
                      <m:t>𝑎𝑝𝑟𝑜𝑏𝑎𝑑𝑜𝑠</m:t>
                    </m:r>
                    <m:r>
                      <a:rPr lang="es-CL" b="0" i="1" dirty="0" smtClean="0">
                        <a:latin typeface="Cambria Math" panose="02040503050406030204" pitchFamily="18" charset="0"/>
                      </a:rPr>
                      <m:t> </m:t>
                    </m:r>
                    <m:r>
                      <a:rPr lang="es-CL" b="0" i="1" dirty="0" smtClean="0">
                        <a:latin typeface="Cambria Math" panose="02040503050406030204" pitchFamily="18" charset="0"/>
                      </a:rPr>
                      <m:t>𝑑𝑒𝑙</m:t>
                    </m:r>
                    <m:r>
                      <a:rPr lang="es-CL" b="0" i="1" dirty="0" smtClean="0">
                        <a:latin typeface="Cambria Math" panose="02040503050406030204" pitchFamily="18" charset="0"/>
                      </a:rPr>
                      <m:t> </m:t>
                    </m:r>
                    <m:r>
                      <a:rPr lang="es-CL" b="0" i="1" dirty="0" smtClean="0">
                        <a:latin typeface="Cambria Math" panose="02040503050406030204" pitchFamily="18" charset="0"/>
                      </a:rPr>
                      <m:t>𝐶𝑢𝑟𝑠𝑜</m:t>
                    </m:r>
                    <m:r>
                      <a:rPr lang="es-CL" b="0" i="1" dirty="0" smtClean="0">
                        <a:latin typeface="Cambria Math" panose="02040503050406030204" pitchFamily="18" charset="0"/>
                      </a:rPr>
                      <m:t> 1</m:t>
                    </m:r>
                    <m:r>
                      <a:rPr lang="es-CL" i="1" dirty="0">
                        <a:latin typeface="Cambria Math" panose="02040503050406030204" pitchFamily="18" charset="0"/>
                      </a:rPr>
                      <m:t>𝑟𝑒𝑠𝑝𝑒𝑐𝑡𝑜</m:t>
                    </m:r>
                    <m:r>
                      <a:rPr lang="es-CL" i="1" dirty="0">
                        <a:latin typeface="Cambria Math" panose="02040503050406030204" pitchFamily="18" charset="0"/>
                      </a:rPr>
                      <m:t> </m:t>
                    </m:r>
                    <m:r>
                      <a:rPr lang="es-CL" i="1" dirty="0">
                        <a:latin typeface="Cambria Math" panose="02040503050406030204" pitchFamily="18" charset="0"/>
                      </a:rPr>
                      <m:t>𝑑𝑒</m:t>
                    </m:r>
                    <m:r>
                      <a:rPr lang="es-CL" i="1" dirty="0">
                        <a:latin typeface="Cambria Math" panose="02040503050406030204" pitchFamily="18" charset="0"/>
                      </a:rPr>
                      <m:t> </m:t>
                    </m:r>
                    <m:r>
                      <a:rPr lang="es-CL" i="1" dirty="0">
                        <a:latin typeface="Cambria Math" panose="02040503050406030204" pitchFamily="18" charset="0"/>
                      </a:rPr>
                      <m:t>𝑚𝑢𝑗𝑒𝑟𝑒𝑠</m:t>
                    </m:r>
                    <m:r>
                      <a:rPr lang="es-CL" i="1" dirty="0">
                        <a:latin typeface="Cambria Math" panose="02040503050406030204" pitchFamily="18" charset="0"/>
                      </a:rPr>
                      <m:t> </m:t>
                    </m:r>
                    <m:r>
                      <a:rPr lang="es-CL" i="1" dirty="0">
                        <a:latin typeface="Cambria Math" panose="02040503050406030204" pitchFamily="18" charset="0"/>
                      </a:rPr>
                      <m:t>𝑟𝑒𝑝𝑟𝑜𝑏𝑎𝑑𝑎𝑠</m:t>
                    </m:r>
                    <m:r>
                      <a:rPr lang="es-CL" b="0" i="1" dirty="0" smtClean="0">
                        <a:latin typeface="Cambria Math" panose="02040503050406030204" pitchFamily="18" charset="0"/>
                      </a:rPr>
                      <m:t> </m:t>
                    </m:r>
                    <m:r>
                      <a:rPr lang="es-CL" b="0" i="1" dirty="0" smtClean="0">
                        <a:latin typeface="Cambria Math" panose="02040503050406030204" pitchFamily="18" charset="0"/>
                      </a:rPr>
                      <m:t>𝑑𝑒𝑙</m:t>
                    </m:r>
                    <m:r>
                      <a:rPr lang="es-CL" b="0" i="1" dirty="0" smtClean="0">
                        <a:latin typeface="Cambria Math" panose="02040503050406030204" pitchFamily="18" charset="0"/>
                      </a:rPr>
                      <m:t> </m:t>
                    </m:r>
                    <m:r>
                      <a:rPr lang="es-CL" b="0" i="1" dirty="0" smtClean="0">
                        <a:latin typeface="Cambria Math" panose="02040503050406030204" pitchFamily="18" charset="0"/>
                      </a:rPr>
                      <m:t>𝑐𝑢𝑟𝑠𝑜</m:t>
                    </m:r>
                    <m:r>
                      <a:rPr lang="es-CL" b="0" i="1" dirty="0" smtClean="0">
                        <a:latin typeface="Cambria Math" panose="02040503050406030204" pitchFamily="18" charset="0"/>
                      </a:rPr>
                      <m:t> 2</m:t>
                    </m:r>
                  </m:oMath>
                </a14:m>
                <a:endParaRPr lang="es-CL" i="1" dirty="0">
                  <a:latin typeface="Cambria Math" panose="02040503050406030204" pitchFamily="18" charset="0"/>
                </a:endParaRPr>
              </a:p>
              <a:p>
                <a:pPr lvl="2"/>
                <a:endParaRPr lang="es-CL" i="1" dirty="0">
                  <a:latin typeface="Cambria Math" panose="02040503050406030204" pitchFamily="18" charset="0"/>
                </a:endParaRPr>
              </a:p>
              <a:p>
                <a:pPr lvl="1" algn="just"/>
                <a:endParaRPr lang="es-MX" dirty="0"/>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9" y="2470692"/>
                <a:ext cx="10515600" cy="4351338"/>
              </a:xfrm>
              <a:blipFill>
                <a:blip r:embed="rId3"/>
                <a:stretch>
                  <a:fillRect t="-2521" r="-5855"/>
                </a:stretch>
              </a:blipFill>
            </p:spPr>
            <p:txBody>
              <a:bodyPr/>
              <a:lstStyle/>
              <a:p>
                <a:r>
                  <a:rPr lang="es-CL">
                    <a:noFill/>
                  </a:rPr>
                  <a:t> </a:t>
                </a:r>
              </a:p>
            </p:txBody>
          </p:sp>
        </mc:Fallback>
      </mc:AlternateContent>
    </p:spTree>
    <p:extLst>
      <p:ext uri="{BB962C8B-B14F-4D97-AF65-F5344CB8AC3E}">
        <p14:creationId xmlns:p14="http://schemas.microsoft.com/office/powerpoint/2010/main" val="3373763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par>
                          <p:cTn id="18" fill="hold">
                            <p:stCondLst>
                              <p:cond delay="500"/>
                            </p:stCondLst>
                            <p:childTnLst>
                              <p:par>
                                <p:cTn id="19" presetID="19" presetClass="emph" presetSubtype="0" fill="hold" nodeType="afterEffect">
                                  <p:stCondLst>
                                    <p:cond delay="0"/>
                                  </p:stCondLst>
                                  <p:childTnLst>
                                    <p:animClr clrSpc="rgb" dir="cw">
                                      <p:cBhvr override="childStyle">
                                        <p:cTn id="20" dur="500" fill="hold"/>
                                        <p:tgtEl>
                                          <p:spTgt spid="8">
                                            <p:txEl>
                                              <p:pRg st="3" end="3"/>
                                            </p:txEl>
                                          </p:spTgt>
                                        </p:tgtEl>
                                        <p:attrNameLst>
                                          <p:attrName>style.color</p:attrName>
                                        </p:attrNameLst>
                                      </p:cBhvr>
                                      <p:to>
                                        <a:schemeClr val="accent2"/>
                                      </p:to>
                                    </p:animClr>
                                    <p:animClr clrSpc="rgb" dir="cw">
                                      <p:cBhvr>
                                        <p:cTn id="21" dur="500" fill="hold"/>
                                        <p:tgtEl>
                                          <p:spTgt spid="8">
                                            <p:txEl>
                                              <p:pRg st="3" end="3"/>
                                            </p:txEl>
                                          </p:spTgt>
                                        </p:tgtEl>
                                        <p:attrNameLst>
                                          <p:attrName>fillcolor</p:attrName>
                                        </p:attrNameLst>
                                      </p:cBhvr>
                                      <p:to>
                                        <a:schemeClr val="accent2"/>
                                      </p:to>
                                    </p:animClr>
                                    <p:set>
                                      <p:cBhvr>
                                        <p:cTn id="22" dur="500" fill="hold"/>
                                        <p:tgtEl>
                                          <p:spTgt spid="8">
                                            <p:txEl>
                                              <p:pRg st="3" end="3"/>
                                            </p:txEl>
                                          </p:spTgt>
                                        </p:tgtEl>
                                        <p:attrNameLst>
                                          <p:attrName>fill.type</p:attrName>
                                        </p:attrNameLst>
                                      </p:cBhvr>
                                      <p:to>
                                        <p:strVal val="solid"/>
                                      </p:to>
                                    </p:set>
                                    <p:set>
                                      <p:cBhvr>
                                        <p:cTn id="23" dur="500" fill="hold"/>
                                        <p:tgtEl>
                                          <p:spTgt spid="8">
                                            <p:txEl>
                                              <p:pRg st="3" end="3"/>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fade">
                                      <p:cBhvr>
                                        <p:cTn id="28" dur="500"/>
                                        <p:tgtEl>
                                          <p:spTgt spid="8">
                                            <p:txEl>
                                              <p:pRg st="4" end="4"/>
                                            </p:txEl>
                                          </p:spTgt>
                                        </p:tgtEl>
                                      </p:cBhvr>
                                    </p:animEffect>
                                  </p:childTnLst>
                                </p:cTn>
                              </p:par>
                            </p:childTnLst>
                          </p:cTn>
                        </p:par>
                        <p:par>
                          <p:cTn id="29" fill="hold">
                            <p:stCondLst>
                              <p:cond delay="500"/>
                            </p:stCondLst>
                            <p:childTnLst>
                              <p:par>
                                <p:cTn id="30" presetID="19" presetClass="emph" presetSubtype="0" fill="hold" nodeType="afterEffect">
                                  <p:stCondLst>
                                    <p:cond delay="0"/>
                                  </p:stCondLst>
                                  <p:childTnLst>
                                    <p:animClr clrSpc="rgb" dir="cw">
                                      <p:cBhvr override="childStyle">
                                        <p:cTn id="31" dur="500" fill="hold"/>
                                        <p:tgtEl>
                                          <p:spTgt spid="8">
                                            <p:txEl>
                                              <p:pRg st="4" end="4"/>
                                            </p:txEl>
                                          </p:spTgt>
                                        </p:tgtEl>
                                        <p:attrNameLst>
                                          <p:attrName>style.color</p:attrName>
                                        </p:attrNameLst>
                                      </p:cBhvr>
                                      <p:to>
                                        <a:srgbClr val="2CBEF2"/>
                                      </p:to>
                                    </p:animClr>
                                    <p:animClr clrSpc="rgb" dir="cw">
                                      <p:cBhvr>
                                        <p:cTn id="32" dur="500" fill="hold"/>
                                        <p:tgtEl>
                                          <p:spTgt spid="8">
                                            <p:txEl>
                                              <p:pRg st="4" end="4"/>
                                            </p:txEl>
                                          </p:spTgt>
                                        </p:tgtEl>
                                        <p:attrNameLst>
                                          <p:attrName>fillcolor</p:attrName>
                                        </p:attrNameLst>
                                      </p:cBhvr>
                                      <p:to>
                                        <a:srgbClr val="2CBEF2"/>
                                      </p:to>
                                    </p:animClr>
                                    <p:set>
                                      <p:cBhvr>
                                        <p:cTn id="33" dur="500" fill="hold"/>
                                        <p:tgtEl>
                                          <p:spTgt spid="8">
                                            <p:txEl>
                                              <p:pRg st="4" end="4"/>
                                            </p:txEl>
                                          </p:spTgt>
                                        </p:tgtEl>
                                        <p:attrNameLst>
                                          <p:attrName>fill.type</p:attrName>
                                        </p:attrNameLst>
                                      </p:cBhvr>
                                      <p:to>
                                        <p:strVal val="solid"/>
                                      </p:to>
                                    </p:set>
                                    <p:set>
                                      <p:cBhvr>
                                        <p:cTn id="34" dur="500" fill="hold"/>
                                        <p:tgtEl>
                                          <p:spTgt spid="8">
                                            <p:txEl>
                                              <p:pRg st="4" end="4"/>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Desarrollo ejercicio 4</a:t>
            </a:r>
            <a:endParaRPr sz="3600" dirty="0">
              <a:solidFill>
                <a:schemeClr val="lt1"/>
              </a:solidFill>
            </a:endParaRPr>
          </a:p>
        </p:txBody>
      </p:sp>
      <mc:AlternateContent xmlns:mc="http://schemas.openxmlformats.org/markup-compatibility/2006" xmlns:a14="http://schemas.microsoft.com/office/drawing/2010/main">
        <mc:Choice Requires="a14">
          <p:sp>
            <p:nvSpPr>
              <p:cNvPr id="8" name="Marcador de contenido 7">
                <a:extLst>
                  <a:ext uri="{FF2B5EF4-FFF2-40B4-BE49-F238E27FC236}">
                    <a16:creationId xmlns:a16="http://schemas.microsoft.com/office/drawing/2014/main" id="{6F78B790-E008-66D4-6D05-EA9051A9AE3E}"/>
                  </a:ext>
                </a:extLst>
              </p:cNvPr>
              <p:cNvSpPr>
                <a:spLocks noGrp="1"/>
              </p:cNvSpPr>
              <p:nvPr>
                <p:ph idx="1"/>
              </p:nvPr>
            </p:nvSpPr>
            <p:spPr>
              <a:xfrm>
                <a:off x="721659" y="2470692"/>
                <a:ext cx="10731788" cy="4351338"/>
              </a:xfrm>
            </p:spPr>
            <p:txBody>
              <a:bodyPr>
                <a:normAutofit fontScale="85000" lnSpcReduction="10000"/>
              </a:bodyPr>
              <a:lstStyle/>
              <a:p>
                <a:pPr marL="914400" lvl="1" indent="-457200">
                  <a:buFont typeface="+mj-lt"/>
                  <a:buAutoNum type="alphaLcPeriod" startAt="5"/>
                </a:pPr>
                <a:r>
                  <a:rPr lang="es-MX" dirty="0"/>
                  <a:t>Calcular el porcentaje de mujeres reprobadas del segundo curso, respecto de las mujeres aprobadas del primer curso.</a:t>
                </a:r>
              </a:p>
              <a:p>
                <a:pPr lvl="2"/>
                <a14:m>
                  <m:oMath xmlns:m="http://schemas.openxmlformats.org/officeDocument/2006/math">
                    <m:r>
                      <a:rPr lang="es-MX" i="1" dirty="0" smtClean="0">
                        <a:latin typeface="Cambria Math" panose="02040503050406030204" pitchFamily="18" charset="0"/>
                      </a:rPr>
                      <m:t>𝐿𝑎𝑠</m:t>
                    </m:r>
                    <m:r>
                      <a:rPr lang="es-MX" i="1" dirty="0" smtClean="0">
                        <a:latin typeface="Cambria Math" panose="02040503050406030204" pitchFamily="18" charset="0"/>
                      </a:rPr>
                      <m:t> </m:t>
                    </m:r>
                    <m:r>
                      <a:rPr lang="es-MX" i="1" dirty="0" smtClean="0">
                        <a:latin typeface="Cambria Math" panose="02040503050406030204" pitchFamily="18" charset="0"/>
                      </a:rPr>
                      <m:t>𝑚𝑢𝑗𝑒𝑟𝑒𝑠</m:t>
                    </m:r>
                    <m:r>
                      <a:rPr lang="es-MX" i="1" dirty="0" smtClean="0">
                        <a:latin typeface="Cambria Math" panose="02040503050406030204" pitchFamily="18" charset="0"/>
                      </a:rPr>
                      <m:t> </m:t>
                    </m:r>
                    <m:r>
                      <a:rPr lang="es-MX" i="1" dirty="0" smtClean="0">
                        <a:latin typeface="Cambria Math" panose="02040503050406030204" pitchFamily="18" charset="0"/>
                      </a:rPr>
                      <m:t>𝑟𝑒𝑝𝑟𝑜𝑏𝑎𝑑𝑎𝑠</m:t>
                    </m:r>
                    <m:r>
                      <a:rPr lang="es-MX" i="1" dirty="0" smtClean="0">
                        <a:latin typeface="Cambria Math" panose="02040503050406030204" pitchFamily="18" charset="0"/>
                      </a:rPr>
                      <m:t> </m:t>
                    </m:r>
                    <m:r>
                      <a:rPr lang="es-MX" i="1" dirty="0" smtClean="0">
                        <a:latin typeface="Cambria Math" panose="02040503050406030204" pitchFamily="18" charset="0"/>
                      </a:rPr>
                      <m:t>𝑑𝑒𝑙</m:t>
                    </m:r>
                    <m:r>
                      <a:rPr lang="es-MX" i="1" dirty="0" smtClean="0">
                        <a:latin typeface="Cambria Math" panose="02040503050406030204" pitchFamily="18" charset="0"/>
                      </a:rPr>
                      <m:t> </m:t>
                    </m:r>
                    <m:r>
                      <a:rPr lang="es-MX" i="1" dirty="0" smtClean="0">
                        <a:latin typeface="Cambria Math" panose="02040503050406030204" pitchFamily="18" charset="0"/>
                      </a:rPr>
                      <m:t>𝑐𝑢𝑟𝑠𝑜</m:t>
                    </m:r>
                    <m:r>
                      <a:rPr lang="es-MX" i="1" dirty="0" smtClean="0">
                        <a:latin typeface="Cambria Math" panose="02040503050406030204" pitchFamily="18" charset="0"/>
                      </a:rPr>
                      <m:t> 2 </m:t>
                    </m:r>
                    <m:r>
                      <a:rPr lang="es-MX" i="1" dirty="0" smtClean="0">
                        <a:latin typeface="Cambria Math" panose="02040503050406030204" pitchFamily="18" charset="0"/>
                      </a:rPr>
                      <m:t>𝑠𝑜𝑛</m:t>
                    </m:r>
                    <m:r>
                      <a:rPr lang="es-MX" i="1" dirty="0" smtClean="0">
                        <a:latin typeface="Cambria Math" panose="02040503050406030204" pitchFamily="18" charset="0"/>
                      </a:rPr>
                      <m:t> 15.</m:t>
                    </m:r>
                  </m:oMath>
                </a14:m>
                <a:endParaRPr lang="es-MX" dirty="0"/>
              </a:p>
              <a:p>
                <a:pPr lvl="2"/>
                <a14:m>
                  <m:oMath xmlns:m="http://schemas.openxmlformats.org/officeDocument/2006/math">
                    <m:r>
                      <a:rPr lang="es-CL" b="0" i="1" dirty="0" smtClean="0">
                        <a:latin typeface="Cambria Math" panose="02040503050406030204" pitchFamily="18" charset="0"/>
                      </a:rPr>
                      <m:t>𝐸𝑙</m:t>
                    </m:r>
                    <m:r>
                      <a:rPr lang="es-CL" b="0" i="1" dirty="0" smtClean="0">
                        <a:latin typeface="Cambria Math" panose="02040503050406030204" pitchFamily="18" charset="0"/>
                      </a:rPr>
                      <m:t> </m:t>
                    </m:r>
                    <m:r>
                      <a:rPr lang="es-CL" b="0" i="1" dirty="0" smtClean="0">
                        <a:latin typeface="Cambria Math" panose="02040503050406030204" pitchFamily="18" charset="0"/>
                      </a:rPr>
                      <m:t>𝑐𝑢𝑟𝑠𝑜</m:t>
                    </m:r>
                    <m:r>
                      <a:rPr lang="es-MX" i="1" dirty="0" smtClean="0">
                        <a:latin typeface="Cambria Math" panose="02040503050406030204" pitchFamily="18" charset="0"/>
                      </a:rPr>
                      <m:t> 1</m:t>
                    </m:r>
                    <m:r>
                      <a:rPr lang="es-CL" b="0" i="1" dirty="0" smtClean="0">
                        <a:latin typeface="Cambria Math" panose="02040503050406030204" pitchFamily="18" charset="0"/>
                      </a:rPr>
                      <m:t> </m:t>
                    </m:r>
                    <m:r>
                      <a:rPr lang="es-CL" b="0" i="1" dirty="0" smtClean="0">
                        <a:latin typeface="Cambria Math" panose="02040503050406030204" pitchFamily="18" charset="0"/>
                      </a:rPr>
                      <m:t>𝑠𝑜𝑛</m:t>
                    </m:r>
                    <m:r>
                      <a:rPr lang="es-CL" b="0" i="1" dirty="0" smtClean="0">
                        <a:latin typeface="Cambria Math" panose="02040503050406030204" pitchFamily="18" charset="0"/>
                      </a:rPr>
                      <m:t> 60 </m:t>
                    </m:r>
                    <m:r>
                      <a:rPr lang="es-MX" i="1" dirty="0" smtClean="0">
                        <a:latin typeface="Cambria Math" panose="02040503050406030204" pitchFamily="18" charset="0"/>
                      </a:rPr>
                      <m:t>𝑎𝑙𝑢𝑚𝑛𝑜𝑠</m:t>
                    </m:r>
                    <m:r>
                      <a:rPr lang="es-CL" i="1" dirty="0" smtClean="0">
                        <a:latin typeface="Cambria Math" panose="02040503050406030204" pitchFamily="18" charset="0"/>
                      </a:rPr>
                      <m:t>, </m:t>
                    </m:r>
                    <m:r>
                      <a:rPr lang="es-CL" i="1" dirty="0" smtClean="0">
                        <a:latin typeface="Cambria Math" panose="02040503050406030204" pitchFamily="18" charset="0"/>
                      </a:rPr>
                      <m:t>𝑑𝑒</m:t>
                    </m:r>
                    <m:r>
                      <a:rPr lang="es-CL" i="1" dirty="0" smtClean="0">
                        <a:latin typeface="Cambria Math" panose="02040503050406030204" pitchFamily="18" charset="0"/>
                      </a:rPr>
                      <m:t> </m:t>
                    </m:r>
                    <m:r>
                      <a:rPr lang="es-CL" i="1" dirty="0" smtClean="0">
                        <a:latin typeface="Cambria Math" panose="02040503050406030204" pitchFamily="18" charset="0"/>
                      </a:rPr>
                      <m:t>𝑙𝑜𝑠</m:t>
                    </m:r>
                    <m:r>
                      <a:rPr lang="es-CL" i="1" dirty="0" smtClean="0">
                        <a:latin typeface="Cambria Math" panose="02040503050406030204" pitchFamily="18" charset="0"/>
                      </a:rPr>
                      <m:t> </m:t>
                    </m:r>
                    <m:r>
                      <a:rPr lang="es-CL" i="1" dirty="0" smtClean="0">
                        <a:latin typeface="Cambria Math" panose="02040503050406030204" pitchFamily="18" charset="0"/>
                      </a:rPr>
                      <m:t>𝑐𝑢𝑎𝑙𝑒𝑠</m:t>
                    </m:r>
                    <m:r>
                      <a:rPr lang="es-CL" b="0" i="1" dirty="0" smtClean="0">
                        <a:latin typeface="Cambria Math" panose="02040503050406030204" pitchFamily="18" charset="0"/>
                      </a:rPr>
                      <m:t> 45 </m:t>
                    </m:r>
                    <m:r>
                      <a:rPr lang="es-CL" b="0" i="1" dirty="0" smtClean="0">
                        <a:latin typeface="Cambria Math" panose="02040503050406030204" pitchFamily="18" charset="0"/>
                      </a:rPr>
                      <m:t>𝑠𝑜𝑛</m:t>
                    </m:r>
                    <m:r>
                      <a:rPr lang="es-CL" b="0" i="1" dirty="0" smtClean="0">
                        <a:latin typeface="Cambria Math" panose="02040503050406030204" pitchFamily="18" charset="0"/>
                      </a:rPr>
                      <m:t> </m:t>
                    </m:r>
                    <m:r>
                      <a:rPr lang="es-CL" b="0" i="1" dirty="0" smtClean="0">
                        <a:latin typeface="Cambria Math" panose="02040503050406030204" pitchFamily="18" charset="0"/>
                      </a:rPr>
                      <m:t>h𝑜𝑚𝑏𝑟𝑒𝑠</m:t>
                    </m:r>
                    <m:r>
                      <a:rPr lang="es-CL" b="0" i="1" dirty="0" smtClean="0">
                        <a:latin typeface="Cambria Math" panose="02040503050406030204" pitchFamily="18" charset="0"/>
                      </a:rPr>
                      <m:t> </m:t>
                    </m:r>
                    <m:d>
                      <m:dPr>
                        <m:ctrlPr>
                          <a:rPr lang="es-CL" b="0" i="1" dirty="0" smtClean="0">
                            <a:latin typeface="Cambria Math" panose="02040503050406030204" pitchFamily="18" charset="0"/>
                          </a:rPr>
                        </m:ctrlPr>
                      </m:dPr>
                      <m:e>
                        <m:r>
                          <a:rPr lang="es-CL" i="1" dirty="0">
                            <a:latin typeface="Cambria Math" panose="02040503050406030204" pitchFamily="18" charset="0"/>
                          </a:rPr>
                          <m:t>36+9 </m:t>
                        </m:r>
                        <m:r>
                          <a:rPr lang="es-CL" i="1" dirty="0">
                            <a:latin typeface="Cambria Math" panose="02040503050406030204" pitchFamily="18" charset="0"/>
                          </a:rPr>
                          <m:t>h𝑜𝑚𝑏𝑟𝑒𝑠</m:t>
                        </m:r>
                      </m:e>
                    </m:d>
                  </m:oMath>
                </a14:m>
                <a:endParaRPr lang="es-MX" dirty="0"/>
              </a:p>
              <a:p>
                <a:pPr lvl="2"/>
                <a14:m>
                  <m:oMath xmlns:m="http://schemas.openxmlformats.org/officeDocument/2006/math">
                    <m:r>
                      <a:rPr lang="es-MX" i="1" dirty="0" smtClean="0">
                        <a:latin typeface="Cambria Math" panose="02040503050406030204" pitchFamily="18" charset="0"/>
                        <a:ea typeface="Cambria Math" panose="02040503050406030204" pitchFamily="18" charset="0"/>
                      </a:rPr>
                      <m:t>∴</m:t>
                    </m:r>
                    <m:r>
                      <a:rPr lang="es-CL" b="0" i="1" dirty="0" smtClean="0">
                        <a:latin typeface="Cambria Math" panose="02040503050406030204" pitchFamily="18" charset="0"/>
                        <a:ea typeface="Cambria Math" panose="02040503050406030204" pitchFamily="18" charset="0"/>
                      </a:rPr>
                      <m:t>𝐸𝑙</m:t>
                    </m:r>
                    <m:r>
                      <a:rPr lang="es-CL" b="0" i="1" dirty="0" smtClean="0">
                        <a:latin typeface="Cambria Math" panose="02040503050406030204" pitchFamily="18" charset="0"/>
                        <a:ea typeface="Cambria Math" panose="02040503050406030204" pitchFamily="18" charset="0"/>
                      </a:rPr>
                      <m:t> </m:t>
                    </m:r>
                    <m:r>
                      <a:rPr lang="es-CL" b="0" i="1" dirty="0" smtClean="0">
                        <a:latin typeface="Cambria Math" panose="02040503050406030204" pitchFamily="18" charset="0"/>
                        <a:ea typeface="Cambria Math" panose="02040503050406030204" pitchFamily="18" charset="0"/>
                      </a:rPr>
                      <m:t>𝑐𝑢𝑟𝑠𝑜</m:t>
                    </m:r>
                    <m:r>
                      <a:rPr lang="es-CL" b="0" i="1" dirty="0" smtClean="0">
                        <a:latin typeface="Cambria Math" panose="02040503050406030204" pitchFamily="18" charset="0"/>
                        <a:ea typeface="Cambria Math" panose="02040503050406030204" pitchFamily="18" charset="0"/>
                      </a:rPr>
                      <m:t> 1 </m:t>
                    </m:r>
                    <m:r>
                      <a:rPr lang="es-CL" b="0" i="1" dirty="0" smtClean="0">
                        <a:latin typeface="Cambria Math" panose="02040503050406030204" pitchFamily="18" charset="0"/>
                        <a:ea typeface="Cambria Math" panose="02040503050406030204" pitchFamily="18" charset="0"/>
                      </a:rPr>
                      <m:t>𝑡𝑖𝑒𝑛𝑒</m:t>
                    </m:r>
                    <m:r>
                      <a:rPr lang="es-CL" b="0" i="1" dirty="0" smtClean="0">
                        <a:latin typeface="Cambria Math" panose="02040503050406030204" pitchFamily="18" charset="0"/>
                        <a:ea typeface="Cambria Math" panose="02040503050406030204" pitchFamily="18" charset="0"/>
                      </a:rPr>
                      <m:t> 15 </m:t>
                    </m:r>
                    <m:r>
                      <a:rPr lang="es-CL" b="0" i="1" dirty="0" smtClean="0">
                        <a:latin typeface="Cambria Math" panose="02040503050406030204" pitchFamily="18" charset="0"/>
                        <a:ea typeface="Cambria Math" panose="02040503050406030204" pitchFamily="18" charset="0"/>
                      </a:rPr>
                      <m:t>𝑚𝑢𝑗𝑒𝑟𝑒𝑠</m:t>
                    </m:r>
                    <m:r>
                      <a:rPr lang="es-CL" b="0" i="1" dirty="0" smtClean="0">
                        <a:latin typeface="Cambria Math" panose="02040503050406030204" pitchFamily="18" charset="0"/>
                        <a:ea typeface="Cambria Math" panose="02040503050406030204" pitchFamily="18" charset="0"/>
                      </a:rPr>
                      <m:t> </m:t>
                    </m:r>
                    <m:d>
                      <m:dPr>
                        <m:ctrlPr>
                          <a:rPr lang="es-CL" b="0" i="1" dirty="0" smtClean="0">
                            <a:latin typeface="Cambria Math" panose="02040503050406030204" pitchFamily="18" charset="0"/>
                            <a:ea typeface="Cambria Math" panose="02040503050406030204" pitchFamily="18" charset="0"/>
                          </a:rPr>
                        </m:ctrlPr>
                      </m:dPr>
                      <m:e>
                        <m:r>
                          <a:rPr lang="es-CL" i="1" dirty="0">
                            <a:latin typeface="Cambria Math" panose="02040503050406030204" pitchFamily="18" charset="0"/>
                          </a:rPr>
                          <m:t>60</m:t>
                        </m:r>
                        <m:r>
                          <a:rPr lang="es-CL" b="0" i="1" dirty="0" smtClean="0">
                            <a:latin typeface="Cambria Math" panose="02040503050406030204" pitchFamily="18" charset="0"/>
                          </a:rPr>
                          <m:t> </m:t>
                        </m:r>
                        <m:r>
                          <a:rPr lang="es-CL" b="0" i="1" dirty="0" smtClean="0">
                            <a:latin typeface="Cambria Math" panose="02040503050406030204" pitchFamily="18" charset="0"/>
                          </a:rPr>
                          <m:t>𝑎𝑙𝑢𝑚𝑛𝑜𝑠</m:t>
                        </m:r>
                        <m:r>
                          <a:rPr lang="es-CL" i="1" dirty="0">
                            <a:latin typeface="Cambria Math" panose="02040503050406030204" pitchFamily="18" charset="0"/>
                          </a:rPr>
                          <m:t>−45</m:t>
                        </m:r>
                        <m:r>
                          <a:rPr lang="es-CL" b="0" i="1" dirty="0" smtClean="0">
                            <a:latin typeface="Cambria Math" panose="02040503050406030204" pitchFamily="18" charset="0"/>
                          </a:rPr>
                          <m:t> </m:t>
                        </m:r>
                        <m:r>
                          <a:rPr lang="es-CL" b="0" i="1" dirty="0" smtClean="0">
                            <a:latin typeface="Cambria Math" panose="02040503050406030204" pitchFamily="18" charset="0"/>
                          </a:rPr>
                          <m:t>h𝑜𝑚𝑏𝑟𝑒𝑠</m:t>
                        </m:r>
                      </m:e>
                    </m:d>
                  </m:oMath>
                </a14:m>
                <a:r>
                  <a:rPr lang="es-MX" dirty="0"/>
                  <a:t> y de ellas una está reprobada</a:t>
                </a:r>
              </a:p>
              <a:p>
                <a:pPr lvl="2"/>
                <a14:m>
                  <m:oMath xmlns:m="http://schemas.openxmlformats.org/officeDocument/2006/math">
                    <m:r>
                      <a:rPr lang="es-MX" i="1" dirty="0" smtClean="0">
                        <a:latin typeface="Cambria Math" panose="02040503050406030204" pitchFamily="18" charset="0"/>
                      </a:rPr>
                      <m:t>𝑅𝑒𝑠𝑝𝑢𝑒𝑠𝑡𝑎</m:t>
                    </m:r>
                    <m:r>
                      <a:rPr lang="es-CL" b="0" i="1" dirty="0" smtClean="0">
                        <a:latin typeface="Cambria Math" panose="02040503050406030204" pitchFamily="18" charset="0"/>
                      </a:rPr>
                      <m:t>; </m:t>
                    </m:r>
                    <m:f>
                      <m:fPr>
                        <m:ctrlPr>
                          <a:rPr lang="es-CL" b="0" i="1" dirty="0" smtClean="0">
                            <a:latin typeface="Cambria Math" panose="02040503050406030204" pitchFamily="18" charset="0"/>
                          </a:rPr>
                        </m:ctrlPr>
                      </m:fPr>
                      <m:num>
                        <m:r>
                          <a:rPr lang="es-CL" b="0" i="1" dirty="0" smtClean="0">
                            <a:latin typeface="Cambria Math" panose="02040503050406030204" pitchFamily="18" charset="0"/>
                          </a:rPr>
                          <m:t>15 </m:t>
                        </m:r>
                        <m:r>
                          <a:rPr lang="es-CL" b="0" i="1" dirty="0" smtClean="0">
                            <a:latin typeface="Cambria Math" panose="02040503050406030204" pitchFamily="18" charset="0"/>
                          </a:rPr>
                          <m:t>𝑚</m:t>
                        </m:r>
                        <m:r>
                          <a:rPr lang="es-CL" b="0" i="1" dirty="0" smtClean="0">
                            <a:latin typeface="Cambria Math" panose="02040503050406030204" pitchFamily="18" charset="0"/>
                          </a:rPr>
                          <m:t> </m:t>
                        </m:r>
                        <m:r>
                          <a:rPr lang="es-CL" b="0" i="1" dirty="0" smtClean="0">
                            <a:latin typeface="Cambria Math" panose="02040503050406030204" pitchFamily="18" charset="0"/>
                          </a:rPr>
                          <m:t>𝑟𝑒𝑝𝑟𝑜𝑏𝑎𝑑𝑎𝑠</m:t>
                        </m:r>
                        <m:r>
                          <a:rPr lang="es-CL" b="0" i="1" dirty="0" smtClean="0">
                            <a:latin typeface="Cambria Math" panose="02040503050406030204" pitchFamily="18" charset="0"/>
                          </a:rPr>
                          <m:t> </m:t>
                        </m:r>
                        <m:r>
                          <a:rPr lang="es-CL" b="0" i="1" dirty="0" smtClean="0">
                            <a:latin typeface="Cambria Math" panose="02040503050406030204" pitchFamily="18" charset="0"/>
                          </a:rPr>
                          <m:t>𝐶𝑢𝑟𝑠𝑜</m:t>
                        </m:r>
                        <m:r>
                          <a:rPr lang="es-CL" b="0" i="1" dirty="0" smtClean="0">
                            <a:latin typeface="Cambria Math" panose="02040503050406030204" pitchFamily="18" charset="0"/>
                          </a:rPr>
                          <m:t> 2</m:t>
                        </m:r>
                      </m:num>
                      <m:den>
                        <m:r>
                          <a:rPr lang="es-CL" b="0" i="1" dirty="0" smtClean="0">
                            <a:latin typeface="Cambria Math" panose="02040503050406030204" pitchFamily="18" charset="0"/>
                          </a:rPr>
                          <m:t>14 </m:t>
                        </m:r>
                        <m:r>
                          <a:rPr lang="es-CL" b="0" i="1" dirty="0" smtClean="0">
                            <a:latin typeface="Cambria Math" panose="02040503050406030204" pitchFamily="18" charset="0"/>
                          </a:rPr>
                          <m:t>𝑚</m:t>
                        </m:r>
                        <m:r>
                          <a:rPr lang="es-CL" b="0" i="1" dirty="0" smtClean="0">
                            <a:latin typeface="Cambria Math" panose="02040503050406030204" pitchFamily="18" charset="0"/>
                          </a:rPr>
                          <m:t> </m:t>
                        </m:r>
                        <m:r>
                          <a:rPr lang="es-CL" b="0" i="1" dirty="0" smtClean="0">
                            <a:latin typeface="Cambria Math" panose="02040503050406030204" pitchFamily="18" charset="0"/>
                          </a:rPr>
                          <m:t>𝑎𝑝𝑟𝑜𝑏𝑎𝑑𝑎𝑠</m:t>
                        </m:r>
                        <m:r>
                          <a:rPr lang="es-CL" b="0" i="1" dirty="0" smtClean="0">
                            <a:latin typeface="Cambria Math" panose="02040503050406030204" pitchFamily="18" charset="0"/>
                          </a:rPr>
                          <m:t> </m:t>
                        </m:r>
                        <m:r>
                          <a:rPr lang="es-CL" b="0" i="1" dirty="0" smtClean="0">
                            <a:latin typeface="Cambria Math" panose="02040503050406030204" pitchFamily="18" charset="0"/>
                          </a:rPr>
                          <m:t>𝑐𝑢𝑟𝑠𝑜</m:t>
                        </m:r>
                        <m:r>
                          <a:rPr lang="es-CL" b="0" i="1" dirty="0" smtClean="0">
                            <a:latin typeface="Cambria Math" panose="02040503050406030204" pitchFamily="18" charset="0"/>
                          </a:rPr>
                          <m:t> 1</m:t>
                        </m:r>
                        <m:d>
                          <m:dPr>
                            <m:ctrlPr>
                              <a:rPr lang="es-CL" b="0" i="1" dirty="0" smtClean="0">
                                <a:latin typeface="Cambria Math" panose="02040503050406030204" pitchFamily="18" charset="0"/>
                              </a:rPr>
                            </m:ctrlPr>
                          </m:dPr>
                          <m:e>
                            <m:r>
                              <a:rPr lang="es-CL" b="0" i="1" dirty="0" smtClean="0">
                                <a:latin typeface="Cambria Math" panose="02040503050406030204" pitchFamily="18" charset="0"/>
                              </a:rPr>
                              <m:t>15 </m:t>
                            </m:r>
                            <m:r>
                              <a:rPr lang="es-CL" b="0" i="1" dirty="0" smtClean="0">
                                <a:latin typeface="Cambria Math" panose="02040503050406030204" pitchFamily="18" charset="0"/>
                              </a:rPr>
                              <m:t>𝑚</m:t>
                            </m:r>
                            <m:r>
                              <a:rPr lang="es-CL" b="0" i="1" dirty="0" smtClean="0">
                                <a:latin typeface="Cambria Math" panose="02040503050406030204" pitchFamily="18" charset="0"/>
                              </a:rPr>
                              <m:t> −1 </m:t>
                            </m:r>
                            <m:r>
                              <a:rPr lang="es-CL" b="0" i="1" dirty="0" smtClean="0">
                                <a:latin typeface="Cambria Math" panose="02040503050406030204" pitchFamily="18" charset="0"/>
                              </a:rPr>
                              <m:t>𝑟𝑒𝑝𝑟𝑜𝑏𝑎𝑑𝑎</m:t>
                            </m:r>
                          </m:e>
                        </m:d>
                      </m:den>
                    </m:f>
                    <m:r>
                      <a:rPr lang="es-CL" b="0" i="1" dirty="0" smtClean="0">
                        <a:latin typeface="Cambria Math" panose="02040503050406030204" pitchFamily="18" charset="0"/>
                        <a:ea typeface="Cambria Math" panose="02040503050406030204" pitchFamily="18" charset="0"/>
                      </a:rPr>
                      <m:t>×100</m:t>
                    </m:r>
                    <m:r>
                      <a:rPr lang="es-CL" i="1" dirty="0">
                        <a:latin typeface="Cambria Math" panose="02040503050406030204" pitchFamily="18" charset="0"/>
                        <a:ea typeface="Cambria Math" panose="02040503050406030204" pitchFamily="18" charset="0"/>
                      </a:rPr>
                      <m:t>=107,14</m:t>
                    </m:r>
                    <m:r>
                      <a:rPr lang="es-CL" b="0" i="1" dirty="0" smtClean="0">
                        <a:latin typeface="Cambria Math" panose="02040503050406030204" pitchFamily="18" charset="0"/>
                        <a:ea typeface="Cambria Math" panose="02040503050406030204" pitchFamily="18" charset="0"/>
                      </a:rPr>
                      <m:t>%</m:t>
                    </m:r>
                  </m:oMath>
                </a14:m>
                <a:endParaRPr lang="es-MX" dirty="0"/>
              </a:p>
              <a:p>
                <a:pPr lvl="2"/>
                <a14:m>
                  <m:oMath xmlns:m="http://schemas.openxmlformats.org/officeDocument/2006/math">
                    <m:r>
                      <a:rPr lang="es-MX" i="1" dirty="0" smtClean="0">
                        <a:latin typeface="Cambria Math" panose="02040503050406030204" pitchFamily="18" charset="0"/>
                      </a:rPr>
                      <m:t>𝐸𝑙</m:t>
                    </m:r>
                    <m:r>
                      <a:rPr lang="es-MX" i="1" dirty="0" smtClean="0">
                        <a:latin typeface="Cambria Math" panose="02040503050406030204" pitchFamily="18" charset="0"/>
                      </a:rPr>
                      <m:t> </m:t>
                    </m:r>
                    <m:r>
                      <a:rPr lang="es-MX" i="1" dirty="0" smtClean="0">
                        <a:latin typeface="Cambria Math" panose="02040503050406030204" pitchFamily="18" charset="0"/>
                      </a:rPr>
                      <m:t>𝑝𝑜𝑟𝑐𝑒𝑛𝑡𝑎𝑗𝑒</m:t>
                    </m:r>
                    <m:r>
                      <a:rPr lang="es-MX" i="1" dirty="0" smtClean="0">
                        <a:latin typeface="Cambria Math" panose="02040503050406030204" pitchFamily="18" charset="0"/>
                      </a:rPr>
                      <m:t> </m:t>
                    </m:r>
                    <m:r>
                      <a:rPr lang="es-MX" i="1" dirty="0" smtClean="0">
                        <a:latin typeface="Cambria Math" panose="02040503050406030204" pitchFamily="18" charset="0"/>
                      </a:rPr>
                      <m:t>𝑑𝑒</m:t>
                    </m:r>
                    <m:r>
                      <a:rPr lang="es-MX" i="1" dirty="0" smtClean="0">
                        <a:latin typeface="Cambria Math" panose="02040503050406030204" pitchFamily="18" charset="0"/>
                      </a:rPr>
                      <m:t> </m:t>
                    </m:r>
                    <m:r>
                      <a:rPr lang="es-MX" i="1" dirty="0" smtClean="0">
                        <a:latin typeface="Cambria Math" panose="02040503050406030204" pitchFamily="18" charset="0"/>
                      </a:rPr>
                      <m:t>𝑚𝑢𝑗𝑒𝑟𝑒𝑠</m:t>
                    </m:r>
                    <m:r>
                      <a:rPr lang="es-MX" i="1" dirty="0" smtClean="0">
                        <a:latin typeface="Cambria Math" panose="02040503050406030204" pitchFamily="18" charset="0"/>
                      </a:rPr>
                      <m:t> </m:t>
                    </m:r>
                    <m:r>
                      <a:rPr lang="es-MX" i="1" dirty="0" smtClean="0">
                        <a:latin typeface="Cambria Math" panose="02040503050406030204" pitchFamily="18" charset="0"/>
                      </a:rPr>
                      <m:t>𝑟𝑒𝑝𝑟𝑜𝑏𝑎𝑑𝑎𝑠</m:t>
                    </m:r>
                    <m:r>
                      <a:rPr lang="es-MX" i="1" dirty="0" smtClean="0">
                        <a:latin typeface="Cambria Math" panose="02040503050406030204" pitchFamily="18" charset="0"/>
                      </a:rPr>
                      <m:t> </m:t>
                    </m:r>
                    <m:r>
                      <a:rPr lang="es-MX" i="1" dirty="0" smtClean="0">
                        <a:latin typeface="Cambria Math" panose="02040503050406030204" pitchFamily="18" charset="0"/>
                      </a:rPr>
                      <m:t>𝑑𝑒𝑙</m:t>
                    </m:r>
                    <m:r>
                      <a:rPr lang="es-MX" i="1" dirty="0" smtClean="0">
                        <a:latin typeface="Cambria Math" panose="02040503050406030204" pitchFamily="18" charset="0"/>
                      </a:rPr>
                      <m:t> </m:t>
                    </m:r>
                    <m:r>
                      <a:rPr lang="es-MX" i="1" dirty="0" smtClean="0">
                        <a:latin typeface="Cambria Math" panose="02040503050406030204" pitchFamily="18" charset="0"/>
                      </a:rPr>
                      <m:t>𝑐𝑢𝑟𝑠𝑜</m:t>
                    </m:r>
                    <m:r>
                      <a:rPr lang="es-MX" i="1" dirty="0" smtClean="0">
                        <a:latin typeface="Cambria Math" panose="02040503050406030204" pitchFamily="18" charset="0"/>
                      </a:rPr>
                      <m:t> 2 </m:t>
                    </m:r>
                    <m:r>
                      <a:rPr lang="es-MX" i="1" dirty="0" smtClean="0">
                        <a:latin typeface="Cambria Math" panose="02040503050406030204" pitchFamily="18" charset="0"/>
                      </a:rPr>
                      <m:t>𝑒𝑞𝑢𝑖𝑣𝑎𝑙𝑒</m:t>
                    </m:r>
                    <m:r>
                      <a:rPr lang="es-MX" i="1" dirty="0" smtClean="0">
                        <a:latin typeface="Cambria Math" panose="02040503050406030204" pitchFamily="18" charset="0"/>
                      </a:rPr>
                      <m:t> </m:t>
                    </m:r>
                    <m:r>
                      <a:rPr lang="es-MX" i="1" dirty="0" smtClean="0">
                        <a:latin typeface="Cambria Math" panose="02040503050406030204" pitchFamily="18" charset="0"/>
                      </a:rPr>
                      <m:t>𝑎𝑙</m:t>
                    </m:r>
                    <m:r>
                      <a:rPr lang="es-MX" i="1" dirty="0" smtClean="0">
                        <a:latin typeface="Cambria Math" panose="02040503050406030204" pitchFamily="18" charset="0"/>
                      </a:rPr>
                      <m:t> 107,14% </m:t>
                    </m:r>
                    <m:r>
                      <a:rPr lang="es-MX" i="1" dirty="0" smtClean="0">
                        <a:latin typeface="Cambria Math" panose="02040503050406030204" pitchFamily="18" charset="0"/>
                      </a:rPr>
                      <m:t>𝑑𝑒</m:t>
                    </m:r>
                    <m:r>
                      <a:rPr lang="es-MX" i="1" dirty="0" smtClean="0">
                        <a:latin typeface="Cambria Math" panose="02040503050406030204" pitchFamily="18" charset="0"/>
                      </a:rPr>
                      <m:t> </m:t>
                    </m:r>
                    <m:r>
                      <a:rPr lang="es-MX" i="1" dirty="0" smtClean="0">
                        <a:latin typeface="Cambria Math" panose="02040503050406030204" pitchFamily="18" charset="0"/>
                      </a:rPr>
                      <m:t>𝑙𝑎𝑠</m:t>
                    </m:r>
                    <m:r>
                      <a:rPr lang="es-MX" i="1" dirty="0" smtClean="0">
                        <a:latin typeface="Cambria Math" panose="02040503050406030204" pitchFamily="18" charset="0"/>
                      </a:rPr>
                      <m:t> </m:t>
                    </m:r>
                    <m:r>
                      <a:rPr lang="es-MX" i="1" dirty="0" smtClean="0">
                        <a:latin typeface="Cambria Math" panose="02040503050406030204" pitchFamily="18" charset="0"/>
                      </a:rPr>
                      <m:t>𝑟𝑒𝑝𝑟𝑜𝑏𝑎𝑑𝑎𝑠</m:t>
                    </m:r>
                    <m:r>
                      <a:rPr lang="es-MX" i="1" dirty="0" smtClean="0">
                        <a:latin typeface="Cambria Math" panose="02040503050406030204" pitchFamily="18" charset="0"/>
                      </a:rPr>
                      <m:t> </m:t>
                    </m:r>
                    <m:r>
                      <a:rPr lang="es-MX" i="1" dirty="0" smtClean="0">
                        <a:latin typeface="Cambria Math" panose="02040503050406030204" pitchFamily="18" charset="0"/>
                      </a:rPr>
                      <m:t>𝑑𝑒𝑙</m:t>
                    </m:r>
                    <m:r>
                      <a:rPr lang="es-MX" i="1" dirty="0" smtClean="0">
                        <a:latin typeface="Cambria Math" panose="02040503050406030204" pitchFamily="18" charset="0"/>
                      </a:rPr>
                      <m:t> </m:t>
                    </m:r>
                    <m:r>
                      <a:rPr lang="es-MX" i="1" dirty="0" smtClean="0">
                        <a:latin typeface="Cambria Math" panose="02040503050406030204" pitchFamily="18" charset="0"/>
                      </a:rPr>
                      <m:t>𝑐𝑢𝑟𝑠𝑜</m:t>
                    </m:r>
                    <m:r>
                      <a:rPr lang="es-MX" i="1" dirty="0" smtClean="0">
                        <a:latin typeface="Cambria Math" panose="02040503050406030204" pitchFamily="18" charset="0"/>
                      </a:rPr>
                      <m:t> 1</m:t>
                    </m:r>
                  </m:oMath>
                </a14:m>
                <a:endParaRPr lang="es-MX" dirty="0"/>
              </a:p>
            </p:txBody>
          </p:sp>
        </mc:Choice>
        <mc:Fallback xmlns="">
          <p:sp>
            <p:nvSpPr>
              <p:cNvPr id="8" name="Marcador de contenido 7">
                <a:extLst>
                  <a:ext uri="{FF2B5EF4-FFF2-40B4-BE49-F238E27FC236}">
                    <a16:creationId xmlns:a16="http://schemas.microsoft.com/office/drawing/2014/main" id="{6F78B790-E008-66D4-6D05-EA9051A9AE3E}"/>
                  </a:ext>
                </a:extLst>
              </p:cNvPr>
              <p:cNvSpPr>
                <a:spLocks noGrp="1" noRot="1" noChangeAspect="1" noMove="1" noResize="1" noEditPoints="1" noAdjustHandles="1" noChangeArrowheads="1" noChangeShapeType="1" noTextEdit="1"/>
              </p:cNvSpPr>
              <p:nvPr>
                <p:ph idx="1"/>
              </p:nvPr>
            </p:nvSpPr>
            <p:spPr>
              <a:xfrm>
                <a:off x="721659" y="2470692"/>
                <a:ext cx="10731788" cy="4351338"/>
              </a:xfrm>
              <a:blipFill>
                <a:blip r:embed="rId3"/>
                <a:stretch>
                  <a:fillRect t="-2101" r="-2385"/>
                </a:stretch>
              </a:blipFill>
            </p:spPr>
            <p:txBody>
              <a:bodyPr/>
              <a:lstStyle/>
              <a:p>
                <a:r>
                  <a:rPr lang="es-CL">
                    <a:noFill/>
                  </a:rPr>
                  <a:t> </a:t>
                </a:r>
              </a:p>
            </p:txBody>
          </p:sp>
        </mc:Fallback>
      </mc:AlternateContent>
    </p:spTree>
    <p:extLst>
      <p:ext uri="{BB962C8B-B14F-4D97-AF65-F5344CB8AC3E}">
        <p14:creationId xmlns:p14="http://schemas.microsoft.com/office/powerpoint/2010/main" val="255430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par>
                          <p:cTn id="28" fill="hold">
                            <p:stCondLst>
                              <p:cond delay="500"/>
                            </p:stCondLst>
                            <p:childTnLst>
                              <p:par>
                                <p:cTn id="29" presetID="19" presetClass="emph" presetSubtype="0" fill="hold" nodeType="afterEffect">
                                  <p:stCondLst>
                                    <p:cond delay="0"/>
                                  </p:stCondLst>
                                  <p:childTnLst>
                                    <p:animClr clrSpc="rgb" dir="cw">
                                      <p:cBhvr override="childStyle">
                                        <p:cTn id="30" dur="500" fill="hold"/>
                                        <p:tgtEl>
                                          <p:spTgt spid="8">
                                            <p:txEl>
                                              <p:pRg st="4" end="4"/>
                                            </p:txEl>
                                          </p:spTgt>
                                        </p:tgtEl>
                                        <p:attrNameLst>
                                          <p:attrName>style.color</p:attrName>
                                        </p:attrNameLst>
                                      </p:cBhvr>
                                      <p:to>
                                        <a:schemeClr val="accent2"/>
                                      </p:to>
                                    </p:animClr>
                                    <p:animClr clrSpc="rgb" dir="cw">
                                      <p:cBhvr>
                                        <p:cTn id="31" dur="500" fill="hold"/>
                                        <p:tgtEl>
                                          <p:spTgt spid="8">
                                            <p:txEl>
                                              <p:pRg st="4" end="4"/>
                                            </p:txEl>
                                          </p:spTgt>
                                        </p:tgtEl>
                                        <p:attrNameLst>
                                          <p:attrName>fillcolor</p:attrName>
                                        </p:attrNameLst>
                                      </p:cBhvr>
                                      <p:to>
                                        <a:schemeClr val="accent2"/>
                                      </p:to>
                                    </p:animClr>
                                    <p:set>
                                      <p:cBhvr>
                                        <p:cTn id="32" dur="500" fill="hold"/>
                                        <p:tgtEl>
                                          <p:spTgt spid="8">
                                            <p:txEl>
                                              <p:pRg st="4" end="4"/>
                                            </p:txEl>
                                          </p:spTgt>
                                        </p:tgtEl>
                                        <p:attrNameLst>
                                          <p:attrName>fill.type</p:attrName>
                                        </p:attrNameLst>
                                      </p:cBhvr>
                                      <p:to>
                                        <p:strVal val="solid"/>
                                      </p:to>
                                    </p:set>
                                    <p:set>
                                      <p:cBhvr>
                                        <p:cTn id="33" dur="500" fill="hold"/>
                                        <p:tgtEl>
                                          <p:spTgt spid="8">
                                            <p:txEl>
                                              <p:pRg st="4" end="4"/>
                                            </p:txEl>
                                          </p:spTgt>
                                        </p:tgtEl>
                                        <p:attrNameLst>
                                          <p:attrName>fill.on</p:attrName>
                                        </p:attrNameLst>
                                      </p:cBhvr>
                                      <p:to>
                                        <p:strVal val="true"/>
                                      </p:to>
                                    </p:set>
                                  </p:childTnLst>
                                </p:cTn>
                              </p:par>
                            </p:childTnLst>
                          </p:cTn>
                        </p:par>
                        <p:par>
                          <p:cTn id="34" fill="hold">
                            <p:stCondLst>
                              <p:cond delay="1000"/>
                            </p:stCondLst>
                            <p:childTnLst>
                              <p:par>
                                <p:cTn id="35" presetID="10" presetClass="entr" presetSubtype="0" fill="hold" nodeType="after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fade">
                                      <p:cBhvr>
                                        <p:cTn id="37" dur="500"/>
                                        <p:tgtEl>
                                          <p:spTgt spid="8">
                                            <p:txEl>
                                              <p:pRg st="5" end="5"/>
                                            </p:txEl>
                                          </p:spTgt>
                                        </p:tgtEl>
                                      </p:cBhvr>
                                    </p:animEffect>
                                  </p:childTnLst>
                                </p:cTn>
                              </p:par>
                            </p:childTnLst>
                          </p:cTn>
                        </p:par>
                        <p:par>
                          <p:cTn id="38" fill="hold">
                            <p:stCondLst>
                              <p:cond delay="1500"/>
                            </p:stCondLst>
                            <p:childTnLst>
                              <p:par>
                                <p:cTn id="39" presetID="19" presetClass="emph" presetSubtype="0" fill="hold" nodeType="afterEffect">
                                  <p:stCondLst>
                                    <p:cond delay="0"/>
                                  </p:stCondLst>
                                  <p:childTnLst>
                                    <p:animClr clrSpc="rgb" dir="cw">
                                      <p:cBhvr override="childStyle">
                                        <p:cTn id="40" dur="500" fill="hold"/>
                                        <p:tgtEl>
                                          <p:spTgt spid="8">
                                            <p:txEl>
                                              <p:pRg st="5" end="5"/>
                                            </p:txEl>
                                          </p:spTgt>
                                        </p:tgtEl>
                                        <p:attrNameLst>
                                          <p:attrName>style.color</p:attrName>
                                        </p:attrNameLst>
                                      </p:cBhvr>
                                      <p:to>
                                        <a:schemeClr val="accent2"/>
                                      </p:to>
                                    </p:animClr>
                                    <p:animClr clrSpc="rgb" dir="cw">
                                      <p:cBhvr>
                                        <p:cTn id="41" dur="500" fill="hold"/>
                                        <p:tgtEl>
                                          <p:spTgt spid="8">
                                            <p:txEl>
                                              <p:pRg st="5" end="5"/>
                                            </p:txEl>
                                          </p:spTgt>
                                        </p:tgtEl>
                                        <p:attrNameLst>
                                          <p:attrName>fillcolor</p:attrName>
                                        </p:attrNameLst>
                                      </p:cBhvr>
                                      <p:to>
                                        <a:schemeClr val="accent2"/>
                                      </p:to>
                                    </p:animClr>
                                    <p:set>
                                      <p:cBhvr>
                                        <p:cTn id="42" dur="500" fill="hold"/>
                                        <p:tgtEl>
                                          <p:spTgt spid="8">
                                            <p:txEl>
                                              <p:pRg st="5" end="5"/>
                                            </p:txEl>
                                          </p:spTgt>
                                        </p:tgtEl>
                                        <p:attrNameLst>
                                          <p:attrName>fill.type</p:attrName>
                                        </p:attrNameLst>
                                      </p:cBhvr>
                                      <p:to>
                                        <p:strVal val="solid"/>
                                      </p:to>
                                    </p:set>
                                    <p:set>
                                      <p:cBhvr>
                                        <p:cTn id="43" dur="500" fill="hold"/>
                                        <p:tgtEl>
                                          <p:spTgt spid="8">
                                            <p:txEl>
                                              <p:pRg st="5" end="5"/>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Baldor; página 135</a:t>
            </a:r>
            <a:endParaRPr sz="3600" dirty="0">
              <a:solidFill>
                <a:schemeClr val="lt1"/>
              </a:solidFill>
            </a:endParaRPr>
          </a:p>
        </p:txBody>
      </p:sp>
      <p:pic>
        <p:nvPicPr>
          <p:cNvPr id="3" name="Marcador de contenido 2">
            <a:extLst>
              <a:ext uri="{FF2B5EF4-FFF2-40B4-BE49-F238E27FC236}">
                <a16:creationId xmlns:a16="http://schemas.microsoft.com/office/drawing/2014/main" id="{131B2B84-FE8C-530D-B387-8DA87F8BE72C}"/>
              </a:ext>
            </a:extLst>
          </p:cNvPr>
          <p:cNvPicPr>
            <a:picLocks noGrp="1" noChangeAspect="1"/>
          </p:cNvPicPr>
          <p:nvPr>
            <p:ph idx="1"/>
          </p:nvPr>
        </p:nvPicPr>
        <p:blipFill>
          <a:blip r:embed="rId3"/>
          <a:stretch>
            <a:fillRect/>
          </a:stretch>
        </p:blipFill>
        <p:spPr>
          <a:xfrm>
            <a:off x="2567634" y="2862292"/>
            <a:ext cx="7056732" cy="3543607"/>
          </a:xfrm>
        </p:spPr>
      </p:pic>
    </p:spTree>
    <p:extLst>
      <p:ext uri="{BB962C8B-B14F-4D97-AF65-F5344CB8AC3E}">
        <p14:creationId xmlns:p14="http://schemas.microsoft.com/office/powerpoint/2010/main" val="3329926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
                                        </p:tgtEl>
                                      </p:cBhvr>
                                      <p:by x="150000" y="150000"/>
                                    </p:animScale>
                                  </p:childTnLst>
                                </p:cTn>
                              </p:par>
                              <p:par>
                                <p:cTn id="7" presetID="42" presetClass="path" presetSubtype="0" accel="50000" decel="50000" fill="hold" nodeType="withEffect">
                                  <p:stCondLst>
                                    <p:cond delay="0"/>
                                  </p:stCondLst>
                                  <p:childTnLst>
                                    <p:animMotion origin="layout" path="M 0 -4.44444E-6 L 0 -0.14398 " pathEditMode="relative" rAng="0" ptsTypes="AA">
                                      <p:cBhvr>
                                        <p:cTn id="8" dur="2000" fill="hold"/>
                                        <p:tgtEl>
                                          <p:spTgt spid="3"/>
                                        </p:tgtEl>
                                        <p:attrNameLst>
                                          <p:attrName>ppt_x</p:attrName>
                                          <p:attrName>ppt_y</p:attrName>
                                        </p:attrNameLst>
                                      </p:cBhvr>
                                      <p:rCtr x="0" y="-719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Baldor; página 138</a:t>
            </a:r>
            <a:endParaRPr sz="3600" dirty="0">
              <a:solidFill>
                <a:schemeClr val="lt1"/>
              </a:solidFill>
            </a:endParaRPr>
          </a:p>
        </p:txBody>
      </p:sp>
      <p:pic>
        <p:nvPicPr>
          <p:cNvPr id="9" name="Marcador de contenido 8">
            <a:extLst>
              <a:ext uri="{FF2B5EF4-FFF2-40B4-BE49-F238E27FC236}">
                <a16:creationId xmlns:a16="http://schemas.microsoft.com/office/drawing/2014/main" id="{BE3B3477-496F-3E1C-4374-460AC841FA1A}"/>
              </a:ext>
            </a:extLst>
          </p:cNvPr>
          <p:cNvPicPr>
            <a:picLocks noGrp="1" noChangeAspect="1"/>
          </p:cNvPicPr>
          <p:nvPr>
            <p:ph idx="1"/>
          </p:nvPr>
        </p:nvPicPr>
        <p:blipFill>
          <a:blip r:embed="rId3"/>
          <a:stretch>
            <a:fillRect/>
          </a:stretch>
        </p:blipFill>
        <p:spPr>
          <a:xfrm>
            <a:off x="2697184" y="2540233"/>
            <a:ext cx="6797629" cy="3871295"/>
          </a:xfrm>
        </p:spPr>
      </p:pic>
    </p:spTree>
    <p:extLst>
      <p:ext uri="{BB962C8B-B14F-4D97-AF65-F5344CB8AC3E}">
        <p14:creationId xmlns:p14="http://schemas.microsoft.com/office/powerpoint/2010/main" val="1467116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3.7037E-6 L 0 -0.12269 " pathEditMode="relative" rAng="0" ptsTypes="AA">
                                      <p:cBhvr>
                                        <p:cTn id="6" dur="2000" fill="hold"/>
                                        <p:tgtEl>
                                          <p:spTgt spid="9"/>
                                        </p:tgtEl>
                                        <p:attrNameLst>
                                          <p:attrName>ppt_x</p:attrName>
                                          <p:attrName>ppt_y</p:attrName>
                                        </p:attrNameLst>
                                      </p:cBhvr>
                                      <p:rCtr x="0" y="-6134"/>
                                    </p:animMotion>
                                  </p:childTnLst>
                                </p:cTn>
                              </p:par>
                              <p:par>
                                <p:cTn id="7" presetID="6" presetClass="emph" presetSubtype="0" fill="hold" nodeType="withEffect">
                                  <p:stCondLst>
                                    <p:cond delay="0"/>
                                  </p:stCondLst>
                                  <p:childTnLst>
                                    <p:animScale>
                                      <p:cBhvr>
                                        <p:cTn id="8" dur="2000" fill="hold"/>
                                        <p:tgtEl>
                                          <p:spTgt spid="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Baldor; página 265</a:t>
            </a:r>
            <a:endParaRPr sz="3600" dirty="0">
              <a:solidFill>
                <a:schemeClr val="lt1"/>
              </a:solidFill>
            </a:endParaRPr>
          </a:p>
        </p:txBody>
      </p:sp>
      <p:pic>
        <p:nvPicPr>
          <p:cNvPr id="8" name="Marcador de contenido 7">
            <a:extLst>
              <a:ext uri="{FF2B5EF4-FFF2-40B4-BE49-F238E27FC236}">
                <a16:creationId xmlns:a16="http://schemas.microsoft.com/office/drawing/2014/main" id="{9D1FBA74-29CC-59DD-D849-E87F27CF0E62}"/>
              </a:ext>
            </a:extLst>
          </p:cNvPr>
          <p:cNvPicPr>
            <a:picLocks noGrp="1" noChangeAspect="1"/>
          </p:cNvPicPr>
          <p:nvPr>
            <p:ph idx="1"/>
          </p:nvPr>
        </p:nvPicPr>
        <p:blipFill rotWithShape="1">
          <a:blip r:embed="rId3"/>
          <a:srcRect t="3644"/>
          <a:stretch/>
        </p:blipFill>
        <p:spPr>
          <a:xfrm>
            <a:off x="2853409" y="3429000"/>
            <a:ext cx="6485182" cy="1189567"/>
          </a:xfrm>
        </p:spPr>
      </p:pic>
    </p:spTree>
    <p:extLst>
      <p:ext uri="{BB962C8B-B14F-4D97-AF65-F5344CB8AC3E}">
        <p14:creationId xmlns:p14="http://schemas.microsoft.com/office/powerpoint/2010/main" val="1149902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Razones y Proporciones Baldor; página 365</a:t>
            </a:r>
            <a:endParaRPr sz="3600" dirty="0">
              <a:solidFill>
                <a:schemeClr val="lt1"/>
              </a:solidFill>
            </a:endParaRPr>
          </a:p>
        </p:txBody>
      </p:sp>
      <p:pic>
        <p:nvPicPr>
          <p:cNvPr id="9" name="Marcador de contenido 8">
            <a:extLst>
              <a:ext uri="{FF2B5EF4-FFF2-40B4-BE49-F238E27FC236}">
                <a16:creationId xmlns:a16="http://schemas.microsoft.com/office/drawing/2014/main" id="{905A03FE-7354-5AB8-4C83-B6C7075FA4FC}"/>
              </a:ext>
            </a:extLst>
          </p:cNvPr>
          <p:cNvPicPr>
            <a:picLocks noGrp="1" noChangeAspect="1"/>
          </p:cNvPicPr>
          <p:nvPr>
            <p:ph idx="1"/>
          </p:nvPr>
        </p:nvPicPr>
        <p:blipFill>
          <a:blip r:embed="rId3"/>
          <a:stretch>
            <a:fillRect/>
          </a:stretch>
        </p:blipFill>
        <p:spPr>
          <a:xfrm>
            <a:off x="3548961" y="2208213"/>
            <a:ext cx="5094077" cy="4351337"/>
          </a:xfrm>
        </p:spPr>
      </p:pic>
    </p:spTree>
    <p:extLst>
      <p:ext uri="{BB962C8B-B14F-4D97-AF65-F5344CB8AC3E}">
        <p14:creationId xmlns:p14="http://schemas.microsoft.com/office/powerpoint/2010/main" val="2735199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9"/>
                                        </p:tgtEl>
                                      </p:cBhvr>
                                      <p:by x="150000" y="150000"/>
                                    </p:animScale>
                                  </p:childTnLst>
                                </p:cTn>
                              </p:par>
                              <p:par>
                                <p:cTn id="7" presetID="42" presetClass="path" presetSubtype="0" accel="50000" decel="50000" fill="hold" nodeType="withEffect">
                                  <p:stCondLst>
                                    <p:cond delay="0"/>
                                  </p:stCondLst>
                                  <p:childTnLst>
                                    <p:animMotion origin="layout" path="M 0 -3.7037E-7 L 0 -0.13912 " pathEditMode="relative" rAng="0" ptsTypes="AA">
                                      <p:cBhvr>
                                        <p:cTn id="8" dur="2000" fill="hold"/>
                                        <p:tgtEl>
                                          <p:spTgt spid="9"/>
                                        </p:tgtEl>
                                        <p:attrNameLst>
                                          <p:attrName>ppt_x</p:attrName>
                                          <p:attrName>ppt_y</p:attrName>
                                        </p:attrNameLst>
                                      </p:cBhvr>
                                      <p:rCtr x="0" y="-696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3" name="Título 2">
            <a:extLst>
              <a:ext uri="{FF2B5EF4-FFF2-40B4-BE49-F238E27FC236}">
                <a16:creationId xmlns:a16="http://schemas.microsoft.com/office/drawing/2014/main" id="{12CF28F7-2F6D-283D-8331-10DC0347987A}"/>
              </a:ext>
            </a:extLst>
          </p:cNvPr>
          <p:cNvSpPr>
            <a:spLocks noGrp="1"/>
          </p:cNvSpPr>
          <p:nvPr>
            <p:ph type="ctrTitle"/>
          </p:nvPr>
        </p:nvSpPr>
        <p:spPr>
          <a:xfrm>
            <a:off x="0" y="1817612"/>
            <a:ext cx="12192000" cy="571249"/>
          </a:xfrm>
          <a:solidFill>
            <a:srgbClr val="1E4E79"/>
          </a:solidFill>
          <a:ln>
            <a:noFill/>
          </a:ln>
        </p:spPr>
        <p:txBody>
          <a:bodyPr spcFirstLastPara="1" wrap="square" lIns="91425" tIns="45700" rIns="91425" bIns="45700" anchor="t" anchorCtr="0">
            <a:noAutofit/>
          </a:bodyPr>
          <a:lstStyle/>
          <a:p>
            <a:pPr algn="l">
              <a:spcBef>
                <a:spcPts val="0"/>
              </a:spcBef>
              <a:buClr>
                <a:schemeClr val="lt1"/>
              </a:buClr>
              <a:buSzPts val="3600"/>
              <a:buFont typeface="Arial"/>
            </a:pPr>
            <a:r>
              <a:rPr lang="es-CL" sz="3600" dirty="0">
                <a:solidFill>
                  <a:schemeClr val="lt1"/>
                </a:solidFill>
                <a:latin typeface="Calibri"/>
                <a:cs typeface="Calibri"/>
              </a:rPr>
              <a:t>Representación gráfica de funciones</a:t>
            </a:r>
          </a:p>
        </p:txBody>
      </p:sp>
      <p:sp>
        <p:nvSpPr>
          <p:cNvPr id="5" name="Subtítulo 4">
            <a:extLst>
              <a:ext uri="{FF2B5EF4-FFF2-40B4-BE49-F238E27FC236}">
                <a16:creationId xmlns:a16="http://schemas.microsoft.com/office/drawing/2014/main" id="{D2FC44BA-00FF-1FA2-E965-2F9C2AE9B377}"/>
              </a:ext>
            </a:extLst>
          </p:cNvPr>
          <p:cNvSpPr>
            <a:spLocks noGrp="1"/>
          </p:cNvSpPr>
          <p:nvPr>
            <p:ph type="subTitle" idx="1"/>
          </p:nvPr>
        </p:nvSpPr>
        <p:spPr/>
        <p:txBody>
          <a:bodyPr>
            <a:normAutofit fontScale="70000" lnSpcReduction="20000"/>
          </a:bodyPr>
          <a:lstStyle/>
          <a:p>
            <a:r>
              <a:rPr lang="es-CL" sz="3200" dirty="0"/>
              <a:t>Modelamiento de problemas de planteo mediante representación gráfica</a:t>
            </a:r>
          </a:p>
          <a:p>
            <a:r>
              <a:rPr lang="es-CL" sz="2800" dirty="0"/>
              <a:t>Referencias: </a:t>
            </a:r>
          </a:p>
          <a:p>
            <a:pPr marL="514350" indent="-514350">
              <a:buFont typeface="+mj-lt"/>
              <a:buAutoNum type="arabicPeriod"/>
            </a:pPr>
            <a:r>
              <a:rPr lang="es-CL" sz="2800" dirty="0"/>
              <a:t>Baldor – Representación gráfica de funciones, </a:t>
            </a:r>
            <a:r>
              <a:rPr lang="es-CL" sz="2800" dirty="0" err="1"/>
              <a:t>pg</a:t>
            </a:r>
            <a:r>
              <a:rPr lang="es-CL" sz="2800" dirty="0"/>
              <a:t> 291 a 300</a:t>
            </a:r>
          </a:p>
          <a:p>
            <a:pPr marL="514350" indent="-514350">
              <a:buFont typeface="+mj-lt"/>
              <a:buAutoNum type="arabicPeriod"/>
            </a:pPr>
            <a:r>
              <a:rPr lang="es-MX" sz="2800" dirty="0"/>
              <a:t>Baldor – Aplicaciones prácticas del uso de gráficos, </a:t>
            </a:r>
            <a:r>
              <a:rPr lang="es-MX" sz="2800" dirty="0" err="1"/>
              <a:t>pg</a:t>
            </a:r>
            <a:r>
              <a:rPr lang="es-MX" sz="2800" dirty="0"/>
              <a:t> 301 a 310</a:t>
            </a:r>
          </a:p>
        </p:txBody>
      </p:sp>
    </p:spTree>
    <p:extLst>
      <p:ext uri="{BB962C8B-B14F-4D97-AF65-F5344CB8AC3E}">
        <p14:creationId xmlns:p14="http://schemas.microsoft.com/office/powerpoint/2010/main" val="9700273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ECUACION DE LA RECTA O FUNCION LINEAL</a:t>
            </a:r>
          </a:p>
          <a:p>
            <a:pPr marL="0" lvl="0" indent="0" algn="l" rtl="0">
              <a:lnSpc>
                <a:spcPct val="90000"/>
              </a:lnSpc>
              <a:spcBef>
                <a:spcPts val="0"/>
              </a:spcBef>
              <a:spcAft>
                <a:spcPts val="0"/>
              </a:spcAft>
              <a:buClr>
                <a:schemeClr val="lt1"/>
              </a:buClr>
              <a:buSzPts val="3600"/>
              <a:buNone/>
            </a:pPr>
            <a:endParaRPr sz="3600" dirty="0">
              <a:solidFill>
                <a:schemeClr val="lt1"/>
              </a:solidFill>
            </a:endParaRPr>
          </a:p>
        </p:txBody>
      </p:sp>
      <mc:AlternateContent xmlns:mc="http://schemas.openxmlformats.org/markup-compatibility/2006" xmlns:a14="http://schemas.microsoft.com/office/drawing/2010/main">
        <mc:Choice Requires="a14">
          <p:sp>
            <p:nvSpPr>
              <p:cNvPr id="14" name="Marcador de contenido 13">
                <a:extLst>
                  <a:ext uri="{FF2B5EF4-FFF2-40B4-BE49-F238E27FC236}">
                    <a16:creationId xmlns:a16="http://schemas.microsoft.com/office/drawing/2014/main" id="{3ABF0887-1202-D2D6-C210-B2DCA7BFF436}"/>
                  </a:ext>
                </a:extLst>
              </p:cNvPr>
              <p:cNvSpPr>
                <a:spLocks noGrp="1"/>
              </p:cNvSpPr>
              <p:nvPr>
                <p:ph idx="1"/>
              </p:nvPr>
            </p:nvSpPr>
            <p:spPr>
              <a:xfrm>
                <a:off x="2397360" y="2487548"/>
                <a:ext cx="7397277" cy="461665"/>
              </a:xfrm>
            </p:spPr>
            <p:txBody>
              <a:bodyPr>
                <a:normAutofit fontScale="92500"/>
              </a:bodyPr>
              <a:lstStyle/>
              <a:p>
                <a:r>
                  <a:rPr lang="es-CL" dirty="0"/>
                  <a:t>Normalmente de la forma </a:t>
                </a:r>
                <a14:m>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𝑚𝑥</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𝑜</m:t>
                    </m:r>
                    <m:r>
                      <a:rPr lang="es-CL" b="0" i="1" smtClean="0">
                        <a:latin typeface="Cambria Math" panose="02040503050406030204" pitchFamily="18" charset="0"/>
                        <a:ea typeface="Cambria Math" panose="02040503050406030204" pitchFamily="18" charset="0"/>
                      </a:rPr>
                      <m:t> </m:t>
                    </m:r>
                    <m:r>
                      <a:rPr lang="es-CL" i="1">
                        <a:latin typeface="Cambria Math" panose="02040503050406030204" pitchFamily="18" charset="0"/>
                      </a:rPr>
                      <m:t>𝑦</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𝑚𝑥</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𝑁</m:t>
                    </m:r>
                  </m:oMath>
                </a14:m>
                <a:endParaRPr lang="es-CL" dirty="0"/>
              </a:p>
            </p:txBody>
          </p:sp>
        </mc:Choice>
        <mc:Fallback xmlns="">
          <p:sp>
            <p:nvSpPr>
              <p:cNvPr id="14" name="Marcador de contenido 13">
                <a:extLst>
                  <a:ext uri="{FF2B5EF4-FFF2-40B4-BE49-F238E27FC236}">
                    <a16:creationId xmlns:a16="http://schemas.microsoft.com/office/drawing/2014/main" id="{3ABF0887-1202-D2D6-C210-B2DCA7BFF436}"/>
                  </a:ext>
                </a:extLst>
              </p:cNvPr>
              <p:cNvSpPr>
                <a:spLocks noGrp="1" noRot="1" noChangeAspect="1" noMove="1" noResize="1" noEditPoints="1" noAdjustHandles="1" noChangeArrowheads="1" noChangeShapeType="1" noTextEdit="1"/>
              </p:cNvSpPr>
              <p:nvPr>
                <p:ph idx="1"/>
              </p:nvPr>
            </p:nvSpPr>
            <p:spPr>
              <a:xfrm>
                <a:off x="2397360" y="2487548"/>
                <a:ext cx="7397277" cy="461665"/>
              </a:xfrm>
              <a:blipFill>
                <a:blip r:embed="rId3"/>
                <a:stretch>
                  <a:fillRect l="-1236" t="-19737" b="-3157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2" name="CuadroTexto 21">
                <a:extLst>
                  <a:ext uri="{FF2B5EF4-FFF2-40B4-BE49-F238E27FC236}">
                    <a16:creationId xmlns:a16="http://schemas.microsoft.com/office/drawing/2014/main" id="{1E56F478-4CC8-77EB-E606-FCB32B89DBAB}"/>
                  </a:ext>
                </a:extLst>
              </p:cNvPr>
              <p:cNvSpPr txBox="1"/>
              <p:nvPr/>
            </p:nvSpPr>
            <p:spPr>
              <a:xfrm>
                <a:off x="1245139" y="2953445"/>
                <a:ext cx="1063555" cy="369332"/>
              </a:xfrm>
              <a:prstGeom prst="rect">
                <a:avLst/>
              </a:prstGeom>
              <a:solidFill>
                <a:schemeClr val="accent4"/>
              </a:solidFill>
            </p:spPr>
            <p:txBody>
              <a:bodyPr wrap="square">
                <a:spAutoFit/>
              </a:bodyPr>
              <a:lstStyle/>
              <a:p>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𝑚𝑥</m:t>
                      </m:r>
                    </m:oMath>
                  </m:oMathPara>
                </a14:m>
                <a:endParaRPr lang="es-CL" dirty="0"/>
              </a:p>
            </p:txBody>
          </p:sp>
        </mc:Choice>
        <mc:Fallback xmlns="">
          <p:sp>
            <p:nvSpPr>
              <p:cNvPr id="22" name="CuadroTexto 21">
                <a:extLst>
                  <a:ext uri="{FF2B5EF4-FFF2-40B4-BE49-F238E27FC236}">
                    <a16:creationId xmlns:a16="http://schemas.microsoft.com/office/drawing/2014/main" id="{1E56F478-4CC8-77EB-E606-FCB32B89DBAB}"/>
                  </a:ext>
                </a:extLst>
              </p:cNvPr>
              <p:cNvSpPr txBox="1">
                <a:spLocks noRot="1" noChangeAspect="1" noMove="1" noResize="1" noEditPoints="1" noAdjustHandles="1" noChangeArrowheads="1" noChangeShapeType="1" noTextEdit="1"/>
              </p:cNvSpPr>
              <p:nvPr/>
            </p:nvSpPr>
            <p:spPr>
              <a:xfrm>
                <a:off x="1245139" y="2953445"/>
                <a:ext cx="1063555" cy="369332"/>
              </a:xfrm>
              <a:prstGeom prst="rect">
                <a:avLst/>
              </a:prstGeom>
              <a:blipFill>
                <a:blip r:embed="rId4"/>
                <a:stretch>
                  <a:fillRect b="-655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D183DB53-DE74-39A0-D7D1-1B9428F21E70}"/>
                  </a:ext>
                </a:extLst>
              </p:cNvPr>
              <p:cNvSpPr txBox="1"/>
              <p:nvPr/>
            </p:nvSpPr>
            <p:spPr>
              <a:xfrm>
                <a:off x="6692588" y="2949213"/>
                <a:ext cx="2771307" cy="369332"/>
              </a:xfrm>
              <a:prstGeom prst="rect">
                <a:avLst/>
              </a:prstGeom>
              <a:solidFill>
                <a:schemeClr val="accent4"/>
              </a:solidFill>
            </p:spPr>
            <p:txBody>
              <a:bodyPr wrap="square">
                <a:spAutoFit/>
              </a:bodyPr>
              <a:lstStyle/>
              <a:p>
                <a:pPr/>
                <a14:m>
                  <m:oMathPara xmlns:m="http://schemas.openxmlformats.org/officeDocument/2006/math">
                    <m:oMathParaPr>
                      <m:jc m:val="centerGroup"/>
                    </m:oMathParaPr>
                    <m:oMath xmlns:m="http://schemas.openxmlformats.org/officeDocument/2006/math">
                      <m:r>
                        <a:rPr lang="es-CL" i="1" smtClean="0">
                          <a:latin typeface="Cambria Math" panose="02040503050406030204" pitchFamily="18" charset="0"/>
                        </a:rPr>
                        <m:t>𝑦</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𝑚𝑥</m:t>
                      </m:r>
                      <m:r>
                        <a:rPr lang="es-CL" i="1">
                          <a:latin typeface="Cambria Math" panose="02040503050406030204" pitchFamily="18" charset="0"/>
                        </a:rPr>
                        <m:t>+</m:t>
                      </m:r>
                      <m:r>
                        <a:rPr lang="es-CL" b="0" i="1" smtClean="0">
                          <a:latin typeface="Cambria Math" panose="02040503050406030204" pitchFamily="18" charset="0"/>
                        </a:rPr>
                        <m:t>𝑁</m:t>
                      </m:r>
                      <m:r>
                        <a:rPr lang="es-CL" i="1">
                          <a:latin typeface="Cambria Math" panose="02040503050406030204" pitchFamily="18" charset="0"/>
                        </a:rPr>
                        <m:t> </m:t>
                      </m:r>
                      <m:r>
                        <a:rPr lang="es-CL" i="1">
                          <a:latin typeface="Cambria Math" panose="02040503050406030204" pitchFamily="18" charset="0"/>
                        </a:rPr>
                        <m:t>𝑦</m:t>
                      </m:r>
                      <m:r>
                        <a:rPr lang="es-CL" i="1">
                          <a:latin typeface="Cambria Math" panose="02040503050406030204" pitchFamily="18" charset="0"/>
                        </a:rPr>
                        <m:t> </m:t>
                      </m:r>
                      <m:r>
                        <a:rPr lang="es-CL" i="1">
                          <a:latin typeface="Cambria Math" panose="02040503050406030204" pitchFamily="18" charset="0"/>
                        </a:rPr>
                        <m:t>𝑠𝑒𝑎</m:t>
                      </m:r>
                      <m:r>
                        <a:rPr lang="es-CL" i="1">
                          <a:latin typeface="Cambria Math" panose="02040503050406030204" pitchFamily="18" charset="0"/>
                        </a:rPr>
                        <m:t> </m:t>
                      </m:r>
                      <m:r>
                        <a:rPr lang="es-CL" b="0" i="1" smtClean="0">
                          <a:latin typeface="Cambria Math" panose="02040503050406030204" pitchFamily="18" charset="0"/>
                        </a:rPr>
                        <m:t>𝑁</m:t>
                      </m:r>
                      <m:r>
                        <a:rPr lang="es-CL" i="1">
                          <a:latin typeface="Cambria Math" panose="02040503050406030204" pitchFamily="18" charset="0"/>
                        </a:rPr>
                        <m:t>=1</m:t>
                      </m:r>
                      <m:r>
                        <a:rPr lang="es-CL" b="0" i="1" smtClean="0">
                          <a:latin typeface="Cambria Math" panose="02040503050406030204" pitchFamily="18" charset="0"/>
                        </a:rPr>
                        <m:t>5</m:t>
                      </m:r>
                    </m:oMath>
                  </m:oMathPara>
                </a14:m>
                <a:endParaRPr lang="es-CL" i="1" dirty="0">
                  <a:latin typeface="Cambria Math" panose="02040503050406030204" pitchFamily="18" charset="0"/>
                </a:endParaRPr>
              </a:p>
            </p:txBody>
          </p:sp>
        </mc:Choice>
        <mc:Fallback xmlns="">
          <p:sp>
            <p:nvSpPr>
              <p:cNvPr id="25" name="CuadroTexto 24">
                <a:extLst>
                  <a:ext uri="{FF2B5EF4-FFF2-40B4-BE49-F238E27FC236}">
                    <a16:creationId xmlns:a16="http://schemas.microsoft.com/office/drawing/2014/main" id="{D183DB53-DE74-39A0-D7D1-1B9428F21E70}"/>
                  </a:ext>
                </a:extLst>
              </p:cNvPr>
              <p:cNvSpPr txBox="1">
                <a:spLocks noRot="1" noChangeAspect="1" noMove="1" noResize="1" noEditPoints="1" noAdjustHandles="1" noChangeArrowheads="1" noChangeShapeType="1" noTextEdit="1"/>
              </p:cNvSpPr>
              <p:nvPr/>
            </p:nvSpPr>
            <p:spPr>
              <a:xfrm>
                <a:off x="6692588" y="2949213"/>
                <a:ext cx="2771307" cy="369332"/>
              </a:xfrm>
              <a:prstGeom prst="rect">
                <a:avLst/>
              </a:prstGeom>
              <a:blipFill>
                <a:blip r:embed="rId5"/>
                <a:stretch>
                  <a:fillRect b="-8333"/>
                </a:stretch>
              </a:blipFill>
            </p:spPr>
            <p:txBody>
              <a:bodyPr/>
              <a:lstStyle/>
              <a:p>
                <a:r>
                  <a:rPr lang="es-CL">
                    <a:noFill/>
                  </a:rPr>
                  <a:t> </a:t>
                </a:r>
              </a:p>
            </p:txBody>
          </p:sp>
        </mc:Fallback>
      </mc:AlternateContent>
      <p:graphicFrame>
        <p:nvGraphicFramePr>
          <p:cNvPr id="2" name="Tabla 1">
            <a:extLst>
              <a:ext uri="{FF2B5EF4-FFF2-40B4-BE49-F238E27FC236}">
                <a16:creationId xmlns:a16="http://schemas.microsoft.com/office/drawing/2014/main" id="{6AA343E1-61FB-88BE-0DE8-6FED20A711D3}"/>
              </a:ext>
            </a:extLst>
          </p:cNvPr>
          <p:cNvGraphicFramePr>
            <a:graphicFrameLocks noGrp="1"/>
          </p:cNvGraphicFramePr>
          <p:nvPr>
            <p:extLst>
              <p:ext uri="{D42A27DB-BD31-4B8C-83A1-F6EECF244321}">
                <p14:modId xmlns:p14="http://schemas.microsoft.com/office/powerpoint/2010/main" val="3099915978"/>
              </p:ext>
            </p:extLst>
          </p:nvPr>
        </p:nvGraphicFramePr>
        <p:xfrm>
          <a:off x="704699" y="3429000"/>
          <a:ext cx="1574800" cy="219456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304154886"/>
                    </a:ext>
                  </a:extLst>
                </a:gridCol>
                <a:gridCol w="787400">
                  <a:extLst>
                    <a:ext uri="{9D8B030D-6E8A-4147-A177-3AD203B41FA5}">
                      <a16:colId xmlns:a16="http://schemas.microsoft.com/office/drawing/2014/main" val="1595596889"/>
                    </a:ext>
                  </a:extLst>
                </a:gridCol>
              </a:tblGrid>
              <a:tr h="182880">
                <a:tc>
                  <a:txBody>
                    <a:bodyPr/>
                    <a:lstStyle/>
                    <a:p>
                      <a:pPr algn="ctr" fontAlgn="b"/>
                      <a:r>
                        <a:rPr lang="es-CL" sz="1100" u="none" strike="noStrike">
                          <a:effectLst/>
                        </a:rPr>
                        <a:t>x</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y</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615678441"/>
                  </a:ext>
                </a:extLst>
              </a:tr>
              <a:tr h="182880">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-50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155220504"/>
                  </a:ext>
                </a:extLst>
              </a:tr>
              <a:tr h="182880">
                <a:tc>
                  <a:txBody>
                    <a:bodyPr/>
                    <a:lstStyle/>
                    <a:p>
                      <a:pPr algn="r" fontAlgn="b"/>
                      <a:r>
                        <a:rPr lang="es-CL" sz="1100" u="none" strike="noStrike">
                          <a:effectLst/>
                        </a:rPr>
                        <a:t>-8</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880670792"/>
                  </a:ext>
                </a:extLst>
              </a:tr>
              <a:tr h="182880">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210965888"/>
                  </a:ext>
                </a:extLst>
              </a:tr>
              <a:tr h="182880">
                <a:tc>
                  <a:txBody>
                    <a:bodyPr/>
                    <a:lstStyle/>
                    <a:p>
                      <a:pPr algn="r" fontAlgn="b"/>
                      <a:r>
                        <a:rPr lang="es-CL" sz="1100" u="none" strike="noStrike">
                          <a:effectLst/>
                        </a:rPr>
                        <a:t>-4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8815303"/>
                  </a:ext>
                </a:extLst>
              </a:tr>
              <a:tr h="182880">
                <a:tc>
                  <a:txBody>
                    <a:bodyPr/>
                    <a:lstStyle/>
                    <a:p>
                      <a:pPr algn="r" fontAlgn="b"/>
                      <a:r>
                        <a:rPr lang="es-CL" sz="1100" u="none" strike="noStrike">
                          <a:effectLst/>
                        </a:rPr>
                        <a:t>-2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50023895"/>
                  </a:ext>
                </a:extLst>
              </a:tr>
              <a:tr h="182880">
                <a:tc>
                  <a:txBody>
                    <a:bodyPr/>
                    <a:lstStyle/>
                    <a:p>
                      <a:pPr algn="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36992571"/>
                  </a:ext>
                </a:extLst>
              </a:tr>
              <a:tr h="182880">
                <a:tc>
                  <a:txBody>
                    <a:bodyPr/>
                    <a:lstStyle/>
                    <a:p>
                      <a:pPr algn="r" fontAlgn="b"/>
                      <a:r>
                        <a:rPr lang="es-CL" sz="1100" u="none" strike="noStrike">
                          <a:effectLst/>
                        </a:rPr>
                        <a:t>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857732861"/>
                  </a:ext>
                </a:extLst>
              </a:tr>
              <a:tr h="182880">
                <a:tc>
                  <a:txBody>
                    <a:bodyPr/>
                    <a:lstStyle/>
                    <a:p>
                      <a:pPr algn="r" fontAlgn="b"/>
                      <a:r>
                        <a:rPr lang="es-CL" sz="1100" u="none" strike="noStrike">
                          <a:effectLst/>
                        </a:rPr>
                        <a:t>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026124739"/>
                  </a:ext>
                </a:extLst>
              </a:tr>
              <a:tr h="182880">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47405098"/>
                  </a:ext>
                </a:extLst>
              </a:tr>
              <a:tr h="182880">
                <a:tc>
                  <a:txBody>
                    <a:bodyPr/>
                    <a:lstStyle/>
                    <a:p>
                      <a:pPr algn="r" fontAlgn="b"/>
                      <a:r>
                        <a:rPr lang="es-CL" sz="1100" u="none" strike="noStrike">
                          <a:effectLst/>
                        </a:rPr>
                        <a:t>8</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263355768"/>
                  </a:ext>
                </a:extLst>
              </a:tr>
              <a:tr h="182880">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50</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991176"/>
                  </a:ext>
                </a:extLst>
              </a:tr>
            </a:tbl>
          </a:graphicData>
        </a:graphic>
      </p:graphicFrame>
      <p:graphicFrame>
        <p:nvGraphicFramePr>
          <p:cNvPr id="13" name="Gráfico 12">
            <a:extLst>
              <a:ext uri="{FF2B5EF4-FFF2-40B4-BE49-F238E27FC236}">
                <a16:creationId xmlns:a16="http://schemas.microsoft.com/office/drawing/2014/main" id="{3314B548-0C39-B188-05D8-2E6348FC4C4C}"/>
              </a:ext>
            </a:extLst>
          </p:cNvPr>
          <p:cNvGraphicFramePr>
            <a:graphicFrameLocks/>
          </p:cNvGraphicFramePr>
          <p:nvPr>
            <p:extLst>
              <p:ext uri="{D42A27DB-BD31-4B8C-83A1-F6EECF244321}">
                <p14:modId xmlns:p14="http://schemas.microsoft.com/office/powerpoint/2010/main" val="9064977"/>
              </p:ext>
            </p:extLst>
          </p:nvPr>
        </p:nvGraphicFramePr>
        <p:xfrm>
          <a:off x="2473492" y="3342926"/>
          <a:ext cx="2672440" cy="2373868"/>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7" name="Gráfico 16">
            <a:extLst>
              <a:ext uri="{FF2B5EF4-FFF2-40B4-BE49-F238E27FC236}">
                <a16:creationId xmlns:a16="http://schemas.microsoft.com/office/drawing/2014/main" id="{3314B548-0C39-B188-05D8-2E6348FC4C4C}"/>
              </a:ext>
            </a:extLst>
          </p:cNvPr>
          <p:cNvGraphicFramePr>
            <a:graphicFrameLocks/>
          </p:cNvGraphicFramePr>
          <p:nvPr>
            <p:extLst>
              <p:ext uri="{D42A27DB-BD31-4B8C-83A1-F6EECF244321}">
                <p14:modId xmlns:p14="http://schemas.microsoft.com/office/powerpoint/2010/main" val="1278549903"/>
              </p:ext>
            </p:extLst>
          </p:nvPr>
        </p:nvGraphicFramePr>
        <p:xfrm>
          <a:off x="8078241" y="3342926"/>
          <a:ext cx="2856750" cy="27432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Tabla 2">
            <a:extLst>
              <a:ext uri="{FF2B5EF4-FFF2-40B4-BE49-F238E27FC236}">
                <a16:creationId xmlns:a16="http://schemas.microsoft.com/office/drawing/2014/main" id="{E4291D1A-A16B-B0BB-73C1-4095B8C21F52}"/>
              </a:ext>
            </a:extLst>
          </p:cNvPr>
          <p:cNvGraphicFramePr>
            <a:graphicFrameLocks noGrp="1"/>
          </p:cNvGraphicFramePr>
          <p:nvPr>
            <p:extLst>
              <p:ext uri="{D42A27DB-BD31-4B8C-83A1-F6EECF244321}">
                <p14:modId xmlns:p14="http://schemas.microsoft.com/office/powerpoint/2010/main" val="3159457257"/>
              </p:ext>
            </p:extLst>
          </p:nvPr>
        </p:nvGraphicFramePr>
        <p:xfrm>
          <a:off x="6095998" y="3429000"/>
          <a:ext cx="1574800" cy="256032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219372655"/>
                    </a:ext>
                  </a:extLst>
                </a:gridCol>
                <a:gridCol w="787400">
                  <a:extLst>
                    <a:ext uri="{9D8B030D-6E8A-4147-A177-3AD203B41FA5}">
                      <a16:colId xmlns:a16="http://schemas.microsoft.com/office/drawing/2014/main" val="1361919860"/>
                    </a:ext>
                  </a:extLst>
                </a:gridCol>
              </a:tblGrid>
              <a:tr h="182880">
                <a:tc>
                  <a:txBody>
                    <a:bodyPr/>
                    <a:lstStyle/>
                    <a:p>
                      <a:pPr algn="l" fontAlgn="b"/>
                      <a:r>
                        <a:rPr lang="es-CL" sz="1100" u="none" strike="noStrike">
                          <a:effectLst/>
                        </a:rPr>
                        <a:t>Sea m</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5213560"/>
                  </a:ext>
                </a:extLst>
              </a:tr>
              <a:tr h="182880">
                <a:tc>
                  <a:txBody>
                    <a:bodyPr/>
                    <a:lstStyle/>
                    <a:p>
                      <a:pPr algn="l" fontAlgn="b"/>
                      <a:r>
                        <a:rPr lang="es-CL" sz="1100" u="none" strike="noStrike">
                          <a:effectLst/>
                        </a:rPr>
                        <a:t>Sea N</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4318557"/>
                  </a:ext>
                </a:extLst>
              </a:tr>
              <a:tr h="182880">
                <a:tc>
                  <a:txBody>
                    <a:bodyPr/>
                    <a:lstStyle/>
                    <a:p>
                      <a:pPr algn="ctr" fontAlgn="b"/>
                      <a:r>
                        <a:rPr lang="es-CL" sz="1100" u="none" strike="noStrike">
                          <a:effectLst/>
                        </a:rPr>
                        <a:t>x</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y</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126953440"/>
                  </a:ext>
                </a:extLst>
              </a:tr>
              <a:tr h="182880">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478152901"/>
                  </a:ext>
                </a:extLst>
              </a:tr>
              <a:tr h="182880">
                <a:tc>
                  <a:txBody>
                    <a:bodyPr/>
                    <a:lstStyle/>
                    <a:p>
                      <a:pPr algn="r" fontAlgn="b"/>
                      <a:r>
                        <a:rPr lang="es-CL" sz="1100" u="none" strike="noStrike">
                          <a:effectLst/>
                        </a:rPr>
                        <a:t>-8</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39905610"/>
                  </a:ext>
                </a:extLst>
              </a:tr>
              <a:tr h="182880">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985439383"/>
                  </a:ext>
                </a:extLst>
              </a:tr>
              <a:tr h="182880">
                <a:tc>
                  <a:txBody>
                    <a:bodyPr/>
                    <a:lstStyle/>
                    <a:p>
                      <a:pPr algn="r" fontAlgn="b"/>
                      <a:r>
                        <a:rPr lang="es-CL" sz="1100" u="none" strike="noStrike">
                          <a:effectLst/>
                        </a:rPr>
                        <a:t>-4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95200404"/>
                  </a:ext>
                </a:extLst>
              </a:tr>
              <a:tr h="182880">
                <a:tc>
                  <a:txBody>
                    <a:bodyPr/>
                    <a:lstStyle/>
                    <a:p>
                      <a:pPr algn="r" fontAlgn="b"/>
                      <a:r>
                        <a:rPr lang="es-CL" sz="1100" u="none" strike="noStrike">
                          <a:effectLst/>
                        </a:rPr>
                        <a:t>-2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517711378"/>
                  </a:ext>
                </a:extLst>
              </a:tr>
              <a:tr h="182880">
                <a:tc>
                  <a:txBody>
                    <a:bodyPr/>
                    <a:lstStyle/>
                    <a:p>
                      <a:pPr algn="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0363234"/>
                  </a:ext>
                </a:extLst>
              </a:tr>
              <a:tr h="182880">
                <a:tc>
                  <a:txBody>
                    <a:bodyPr/>
                    <a:lstStyle/>
                    <a:p>
                      <a:pPr algn="r" fontAlgn="b"/>
                      <a:r>
                        <a:rPr lang="es-CL" sz="1100" u="none" strike="noStrike">
                          <a:effectLst/>
                        </a:rPr>
                        <a:t>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87550317"/>
                  </a:ext>
                </a:extLst>
              </a:tr>
              <a:tr h="182880">
                <a:tc>
                  <a:txBody>
                    <a:bodyPr/>
                    <a:lstStyle/>
                    <a:p>
                      <a:pPr algn="r" fontAlgn="b"/>
                      <a:r>
                        <a:rPr lang="es-CL" sz="1100" u="none" strike="noStrike">
                          <a:effectLst/>
                        </a:rPr>
                        <a:t>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497084032"/>
                  </a:ext>
                </a:extLst>
              </a:tr>
              <a:tr h="182880">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81009750"/>
                  </a:ext>
                </a:extLst>
              </a:tr>
              <a:tr h="182880">
                <a:tc>
                  <a:txBody>
                    <a:bodyPr/>
                    <a:lstStyle/>
                    <a:p>
                      <a:pPr algn="r" fontAlgn="b"/>
                      <a:r>
                        <a:rPr lang="es-CL" sz="1100" u="none" strike="noStrike">
                          <a:effectLst/>
                        </a:rPr>
                        <a:t>8</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55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333999735"/>
                  </a:ext>
                </a:extLst>
              </a:tr>
              <a:tr h="182880">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65</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750519696"/>
                  </a:ext>
                </a:extLst>
              </a:tr>
            </a:tbl>
          </a:graphicData>
        </a:graphic>
      </p:graphicFrame>
      <p:pic>
        <p:nvPicPr>
          <p:cNvPr id="5" name="Imagen 4">
            <a:extLst>
              <a:ext uri="{FF2B5EF4-FFF2-40B4-BE49-F238E27FC236}">
                <a16:creationId xmlns:a16="http://schemas.microsoft.com/office/drawing/2014/main" id="{14853B5D-BE48-C943-B34C-F8A542E0DD2D}"/>
              </a:ext>
            </a:extLst>
          </p:cNvPr>
          <p:cNvPicPr>
            <a:picLocks noChangeAspect="1"/>
          </p:cNvPicPr>
          <p:nvPr/>
        </p:nvPicPr>
        <p:blipFill>
          <a:blip r:embed="rId8"/>
          <a:stretch>
            <a:fillRect/>
          </a:stretch>
        </p:blipFill>
        <p:spPr>
          <a:xfrm>
            <a:off x="1707813" y="87923"/>
            <a:ext cx="8909539" cy="6682154"/>
          </a:xfrm>
          <a:prstGeom prst="rect">
            <a:avLst/>
          </a:prstGeom>
        </p:spPr>
      </p:pic>
    </p:spTree>
    <p:extLst>
      <p:ext uri="{BB962C8B-B14F-4D97-AF65-F5344CB8AC3E}">
        <p14:creationId xmlns:p14="http://schemas.microsoft.com/office/powerpoint/2010/main" val="62345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Graphic spid="17" grpId="0">
        <p:bldAsOne/>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ECUACION DE LA PARABOLA O FUNCION CUADRATICA </a:t>
            </a:r>
            <a:endParaRPr sz="3600" dirty="0">
              <a:solidFill>
                <a:schemeClr val="lt1"/>
              </a:solidFill>
            </a:endParaRPr>
          </a:p>
        </p:txBody>
      </p:sp>
      <mc:AlternateContent xmlns:mc="http://schemas.openxmlformats.org/markup-compatibility/2006" xmlns:a14="http://schemas.microsoft.com/office/drawing/2010/main">
        <mc:Choice Requires="a14">
          <p:sp>
            <p:nvSpPr>
              <p:cNvPr id="14" name="Marcador de contenido 13">
                <a:extLst>
                  <a:ext uri="{FF2B5EF4-FFF2-40B4-BE49-F238E27FC236}">
                    <a16:creationId xmlns:a16="http://schemas.microsoft.com/office/drawing/2014/main" id="{3ABF0887-1202-D2D6-C210-B2DCA7BFF436}"/>
                  </a:ext>
                </a:extLst>
              </p:cNvPr>
              <p:cNvSpPr>
                <a:spLocks noGrp="1"/>
              </p:cNvSpPr>
              <p:nvPr>
                <p:ph idx="1"/>
              </p:nvPr>
            </p:nvSpPr>
            <p:spPr>
              <a:xfrm>
                <a:off x="2397360" y="2487548"/>
                <a:ext cx="7397277" cy="461665"/>
              </a:xfrm>
            </p:spPr>
            <p:txBody>
              <a:bodyPr>
                <a:normAutofit lnSpcReduction="10000"/>
              </a:bodyPr>
              <a:lstStyle/>
              <a:p>
                <a:r>
                  <a:rPr lang="es-CL" dirty="0"/>
                  <a:t>Normalmente de la forma </a:t>
                </a:r>
                <a14:m>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𝑥</m:t>
                        </m:r>
                      </m:e>
                      <m:sup>
                        <m:r>
                          <a:rPr lang="es-CL" b="0" i="1" smtClean="0">
                            <a:latin typeface="Cambria Math" panose="02040503050406030204" pitchFamily="18" charset="0"/>
                            <a:ea typeface="Cambria Math" panose="02040503050406030204" pitchFamily="18" charset="0"/>
                          </a:rPr>
                          <m:t>2</m:t>
                        </m:r>
                      </m:sup>
                    </m:sSup>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𝑜</m:t>
                    </m:r>
                    <m:r>
                      <a:rPr lang="es-CL" b="0" i="1" smtClean="0">
                        <a:latin typeface="Cambria Math" panose="02040503050406030204" pitchFamily="18" charset="0"/>
                        <a:ea typeface="Cambria Math" panose="02040503050406030204" pitchFamily="18" charset="0"/>
                      </a:rPr>
                      <m:t> </m:t>
                    </m:r>
                    <m:r>
                      <a:rPr lang="es-CL" i="1">
                        <a:latin typeface="Cambria Math" panose="02040503050406030204" pitchFamily="18" charset="0"/>
                      </a:rPr>
                      <m:t>𝑦</m:t>
                    </m:r>
                    <m:r>
                      <a:rPr lang="es-CL" i="1">
                        <a:latin typeface="Cambria Math" panose="02040503050406030204" pitchFamily="18" charset="0"/>
                        <a:ea typeface="Cambria Math" panose="02040503050406030204" pitchFamily="18" charset="0"/>
                      </a:rPr>
                      <m:t>=</m:t>
                    </m:r>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𝑥</m:t>
                        </m:r>
                      </m:e>
                      <m:sup>
                        <m:r>
                          <a:rPr lang="es-CL" i="1">
                            <a:latin typeface="Cambria Math" panose="02040503050406030204" pitchFamily="18" charset="0"/>
                            <a:ea typeface="Cambria Math" panose="02040503050406030204" pitchFamily="18" charset="0"/>
                          </a:rPr>
                          <m:t>2</m:t>
                        </m:r>
                      </m:sup>
                    </m:sSup>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𝐵</m:t>
                    </m:r>
                  </m:oMath>
                </a14:m>
                <a:endParaRPr lang="es-CL" dirty="0"/>
              </a:p>
            </p:txBody>
          </p:sp>
        </mc:Choice>
        <mc:Fallback xmlns="">
          <p:sp>
            <p:nvSpPr>
              <p:cNvPr id="14" name="Marcador de contenido 13">
                <a:extLst>
                  <a:ext uri="{FF2B5EF4-FFF2-40B4-BE49-F238E27FC236}">
                    <a16:creationId xmlns:a16="http://schemas.microsoft.com/office/drawing/2014/main" id="{3ABF0887-1202-D2D6-C210-B2DCA7BFF436}"/>
                  </a:ext>
                </a:extLst>
              </p:cNvPr>
              <p:cNvSpPr>
                <a:spLocks noGrp="1" noRot="1" noChangeAspect="1" noMove="1" noResize="1" noEditPoints="1" noAdjustHandles="1" noChangeArrowheads="1" noChangeShapeType="1" noTextEdit="1"/>
              </p:cNvSpPr>
              <p:nvPr>
                <p:ph idx="1"/>
              </p:nvPr>
            </p:nvSpPr>
            <p:spPr>
              <a:xfrm>
                <a:off x="2397360" y="2487548"/>
                <a:ext cx="7397277" cy="461665"/>
              </a:xfrm>
              <a:blipFill>
                <a:blip r:embed="rId3"/>
                <a:stretch>
                  <a:fillRect l="-1483" t="-28947" b="-32895"/>
                </a:stretch>
              </a:blipFill>
            </p:spPr>
            <p:txBody>
              <a:bodyPr/>
              <a:lstStyle/>
              <a:p>
                <a:r>
                  <a:rPr lang="es-CL">
                    <a:noFill/>
                  </a:rPr>
                  <a:t> </a:t>
                </a:r>
              </a:p>
            </p:txBody>
          </p:sp>
        </mc:Fallback>
      </mc:AlternateContent>
      <p:graphicFrame>
        <p:nvGraphicFramePr>
          <p:cNvPr id="15" name="Tabla 14">
            <a:extLst>
              <a:ext uri="{FF2B5EF4-FFF2-40B4-BE49-F238E27FC236}">
                <a16:creationId xmlns:a16="http://schemas.microsoft.com/office/drawing/2014/main" id="{465608A1-7893-10C1-7C36-D5A2EAD4E911}"/>
              </a:ext>
            </a:extLst>
          </p:cNvPr>
          <p:cNvGraphicFramePr>
            <a:graphicFrameLocks noGrp="1"/>
          </p:cNvGraphicFramePr>
          <p:nvPr>
            <p:extLst>
              <p:ext uri="{D42A27DB-BD31-4B8C-83A1-F6EECF244321}">
                <p14:modId xmlns:p14="http://schemas.microsoft.com/office/powerpoint/2010/main" val="1771098974"/>
              </p:ext>
            </p:extLst>
          </p:nvPr>
        </p:nvGraphicFramePr>
        <p:xfrm>
          <a:off x="822560" y="3423972"/>
          <a:ext cx="1574800" cy="219456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1609748329"/>
                    </a:ext>
                  </a:extLst>
                </a:gridCol>
                <a:gridCol w="787400">
                  <a:extLst>
                    <a:ext uri="{9D8B030D-6E8A-4147-A177-3AD203B41FA5}">
                      <a16:colId xmlns:a16="http://schemas.microsoft.com/office/drawing/2014/main" val="382318191"/>
                    </a:ext>
                  </a:extLst>
                </a:gridCol>
              </a:tblGrid>
              <a:tr h="182880">
                <a:tc>
                  <a:txBody>
                    <a:bodyPr/>
                    <a:lstStyle/>
                    <a:p>
                      <a:pPr algn="ctr" fontAlgn="b"/>
                      <a:r>
                        <a:rPr lang="es-CL" sz="1100" u="none" strike="noStrike" dirty="0">
                          <a:effectLst/>
                        </a:rPr>
                        <a:t>x</a:t>
                      </a:r>
                      <a:endParaRPr lang="es-CL"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y</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504654353"/>
                  </a:ext>
                </a:extLst>
              </a:tr>
              <a:tr h="182880">
                <a:tc>
                  <a:txBody>
                    <a:bodyPr/>
                    <a:lstStyle/>
                    <a:p>
                      <a:pPr algn="r" fontAlgn="b"/>
                      <a:r>
                        <a:rPr lang="es-CL" sz="1100" u="none" strike="noStrike" dirty="0">
                          <a:effectLst/>
                        </a:rPr>
                        <a:t>-100</a:t>
                      </a:r>
                      <a:endParaRPr lang="es-CL"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10000</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305993560"/>
                  </a:ext>
                </a:extLst>
              </a:tr>
              <a:tr h="182880">
                <a:tc>
                  <a:txBody>
                    <a:bodyPr/>
                    <a:lstStyle/>
                    <a:p>
                      <a:pPr algn="r" fontAlgn="b"/>
                      <a:r>
                        <a:rPr lang="es-CL" sz="1100" u="none" strike="noStrike">
                          <a:effectLst/>
                        </a:rPr>
                        <a:t>-80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6400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670554315"/>
                  </a:ext>
                </a:extLst>
              </a:tr>
              <a:tr h="182880">
                <a:tc>
                  <a:txBody>
                    <a:bodyPr/>
                    <a:lstStyle/>
                    <a:p>
                      <a:pPr algn="r" fontAlgn="b"/>
                      <a:r>
                        <a:rPr lang="es-CL" sz="1100" u="none" strike="noStrike">
                          <a:effectLst/>
                        </a:rPr>
                        <a:t>-60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3600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00557738"/>
                  </a:ext>
                </a:extLst>
              </a:tr>
              <a:tr h="182880">
                <a:tc>
                  <a:txBody>
                    <a:bodyPr/>
                    <a:lstStyle/>
                    <a:p>
                      <a:pPr algn="r" fontAlgn="b"/>
                      <a:r>
                        <a:rPr lang="es-CL" sz="1100" u="none" strike="noStrike">
                          <a:effectLst/>
                        </a:rPr>
                        <a:t>-40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1600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810925687"/>
                  </a:ext>
                </a:extLst>
              </a:tr>
              <a:tr h="182880">
                <a:tc>
                  <a:txBody>
                    <a:bodyPr/>
                    <a:lstStyle/>
                    <a:p>
                      <a:pPr algn="r" fontAlgn="b"/>
                      <a:r>
                        <a:rPr lang="es-CL" sz="1100" u="none" strike="noStrike">
                          <a:effectLst/>
                        </a:rPr>
                        <a:t>-20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801099288"/>
                  </a:ext>
                </a:extLst>
              </a:tr>
              <a:tr h="182880">
                <a:tc>
                  <a:txBody>
                    <a:bodyPr/>
                    <a:lstStyle/>
                    <a:p>
                      <a:pPr algn="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14204930"/>
                  </a:ext>
                </a:extLst>
              </a:tr>
              <a:tr h="182880">
                <a:tc>
                  <a:txBody>
                    <a:bodyPr/>
                    <a:lstStyle/>
                    <a:p>
                      <a:pPr algn="r" fontAlgn="b"/>
                      <a:r>
                        <a:rPr lang="es-CL" sz="1100" u="none" strike="noStrike">
                          <a:effectLst/>
                        </a:rPr>
                        <a:t>20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921665132"/>
                  </a:ext>
                </a:extLst>
              </a:tr>
              <a:tr h="182880">
                <a:tc>
                  <a:txBody>
                    <a:bodyPr/>
                    <a:lstStyle/>
                    <a:p>
                      <a:pPr algn="r" fontAlgn="b"/>
                      <a:r>
                        <a:rPr lang="es-CL" sz="1100" u="none" strike="noStrike">
                          <a:effectLst/>
                        </a:rPr>
                        <a:t>40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1600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343237485"/>
                  </a:ext>
                </a:extLst>
              </a:tr>
              <a:tr h="182880">
                <a:tc>
                  <a:txBody>
                    <a:bodyPr/>
                    <a:lstStyle/>
                    <a:p>
                      <a:pPr algn="r" fontAlgn="b"/>
                      <a:r>
                        <a:rPr lang="es-CL" sz="1100" u="none" strike="noStrike">
                          <a:effectLst/>
                        </a:rPr>
                        <a:t>60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3600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00681183"/>
                  </a:ext>
                </a:extLst>
              </a:tr>
              <a:tr h="182880">
                <a:tc>
                  <a:txBody>
                    <a:bodyPr/>
                    <a:lstStyle/>
                    <a:p>
                      <a:pPr algn="r" fontAlgn="b"/>
                      <a:r>
                        <a:rPr lang="es-CL" sz="1100" u="none" strike="noStrike">
                          <a:effectLst/>
                        </a:rPr>
                        <a:t>80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6400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481966408"/>
                  </a:ext>
                </a:extLst>
              </a:tr>
              <a:tr h="182880">
                <a:tc>
                  <a:txBody>
                    <a:bodyPr/>
                    <a:lstStyle/>
                    <a:p>
                      <a:pPr algn="r" fontAlgn="b"/>
                      <a:r>
                        <a:rPr lang="es-CL" sz="1100" u="none" strike="noStrike">
                          <a:effectLst/>
                        </a:rPr>
                        <a:t>100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10000</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043894170"/>
                  </a:ext>
                </a:extLst>
              </a:tr>
            </a:tbl>
          </a:graphicData>
        </a:graphic>
      </p:graphicFrame>
      <p:graphicFrame>
        <p:nvGraphicFramePr>
          <p:cNvPr id="16" name="Gráfico 15">
            <a:extLst>
              <a:ext uri="{FF2B5EF4-FFF2-40B4-BE49-F238E27FC236}">
                <a16:creationId xmlns:a16="http://schemas.microsoft.com/office/drawing/2014/main" id="{737DA14A-5C17-A4E5-B676-F2466B0843AA}"/>
              </a:ext>
            </a:extLst>
          </p:cNvPr>
          <p:cNvGraphicFramePr>
            <a:graphicFrameLocks/>
          </p:cNvGraphicFramePr>
          <p:nvPr>
            <p:extLst>
              <p:ext uri="{D42A27DB-BD31-4B8C-83A1-F6EECF244321}">
                <p14:modId xmlns:p14="http://schemas.microsoft.com/office/powerpoint/2010/main" val="147789361"/>
              </p:ext>
            </p:extLst>
          </p:nvPr>
        </p:nvGraphicFramePr>
        <p:xfrm>
          <a:off x="2414587" y="3490986"/>
          <a:ext cx="2731345" cy="2060532"/>
        </p:xfrm>
        <a:graphic>
          <a:graphicData uri="http://schemas.openxmlformats.org/drawingml/2006/chart">
            <c:chart xmlns:c="http://schemas.openxmlformats.org/drawingml/2006/chart" xmlns:r="http://schemas.openxmlformats.org/officeDocument/2006/relationships" r:id="rId4"/>
          </a:graphicData>
        </a:graphic>
      </p:graphicFrame>
      <mc:AlternateContent xmlns:mc="http://schemas.openxmlformats.org/markup-compatibility/2006" xmlns:a14="http://schemas.microsoft.com/office/drawing/2010/main">
        <mc:Choice Requires="a14">
          <p:sp>
            <p:nvSpPr>
              <p:cNvPr id="22" name="CuadroTexto 21">
                <a:extLst>
                  <a:ext uri="{FF2B5EF4-FFF2-40B4-BE49-F238E27FC236}">
                    <a16:creationId xmlns:a16="http://schemas.microsoft.com/office/drawing/2014/main" id="{1E56F478-4CC8-77EB-E606-FCB32B89DBAB}"/>
                  </a:ext>
                </a:extLst>
              </p:cNvPr>
              <p:cNvSpPr txBox="1"/>
              <p:nvPr/>
            </p:nvSpPr>
            <p:spPr>
              <a:xfrm>
                <a:off x="1245139" y="2953445"/>
                <a:ext cx="1063555" cy="369332"/>
              </a:xfrm>
              <a:prstGeom prst="rect">
                <a:avLst/>
              </a:prstGeom>
              <a:solidFill>
                <a:schemeClr val="accent4"/>
              </a:solidFill>
            </p:spPr>
            <p:txBody>
              <a:bodyPr wrap="square">
                <a:spAutoFit/>
              </a:bodyPr>
              <a:lstStyle/>
              <a:p>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𝑥</m:t>
                          </m:r>
                        </m:e>
                        <m:sup>
                          <m:r>
                            <a:rPr lang="es-CL" b="0" i="1" smtClean="0">
                              <a:latin typeface="Cambria Math" panose="02040503050406030204" pitchFamily="18" charset="0"/>
                              <a:ea typeface="Cambria Math" panose="02040503050406030204" pitchFamily="18" charset="0"/>
                            </a:rPr>
                            <m:t>2</m:t>
                          </m:r>
                        </m:sup>
                      </m:sSup>
                    </m:oMath>
                  </m:oMathPara>
                </a14:m>
                <a:endParaRPr lang="es-CL" dirty="0"/>
              </a:p>
            </p:txBody>
          </p:sp>
        </mc:Choice>
        <mc:Fallback xmlns="">
          <p:sp>
            <p:nvSpPr>
              <p:cNvPr id="22" name="CuadroTexto 21">
                <a:extLst>
                  <a:ext uri="{FF2B5EF4-FFF2-40B4-BE49-F238E27FC236}">
                    <a16:creationId xmlns:a16="http://schemas.microsoft.com/office/drawing/2014/main" id="{1E56F478-4CC8-77EB-E606-FCB32B89DBAB}"/>
                  </a:ext>
                </a:extLst>
              </p:cNvPr>
              <p:cNvSpPr txBox="1">
                <a:spLocks noRot="1" noChangeAspect="1" noMove="1" noResize="1" noEditPoints="1" noAdjustHandles="1" noChangeArrowheads="1" noChangeShapeType="1" noTextEdit="1"/>
              </p:cNvSpPr>
              <p:nvPr/>
            </p:nvSpPr>
            <p:spPr>
              <a:xfrm>
                <a:off x="1245139" y="2953445"/>
                <a:ext cx="1063555" cy="369332"/>
              </a:xfrm>
              <a:prstGeom prst="rect">
                <a:avLst/>
              </a:prstGeom>
              <a:blipFill>
                <a:blip r:embed="rId5"/>
                <a:stretch>
                  <a:fillRect b="-6557"/>
                </a:stretch>
              </a:blipFill>
            </p:spPr>
            <p:txBody>
              <a:bodyPr/>
              <a:lstStyle/>
              <a:p>
                <a:r>
                  <a:rPr lang="es-CL">
                    <a:noFill/>
                  </a:rPr>
                  <a:t> </a:t>
                </a:r>
              </a:p>
            </p:txBody>
          </p:sp>
        </mc:Fallback>
      </mc:AlternateContent>
      <p:graphicFrame>
        <p:nvGraphicFramePr>
          <p:cNvPr id="23" name="Tabla 22">
            <a:extLst>
              <a:ext uri="{FF2B5EF4-FFF2-40B4-BE49-F238E27FC236}">
                <a16:creationId xmlns:a16="http://schemas.microsoft.com/office/drawing/2014/main" id="{AFA67D2C-7891-6799-3E4E-9F29B14744DE}"/>
              </a:ext>
            </a:extLst>
          </p:cNvPr>
          <p:cNvGraphicFramePr>
            <a:graphicFrameLocks noGrp="1"/>
          </p:cNvGraphicFramePr>
          <p:nvPr>
            <p:extLst>
              <p:ext uri="{D42A27DB-BD31-4B8C-83A1-F6EECF244321}">
                <p14:modId xmlns:p14="http://schemas.microsoft.com/office/powerpoint/2010/main" val="2074757860"/>
              </p:ext>
            </p:extLst>
          </p:nvPr>
        </p:nvGraphicFramePr>
        <p:xfrm>
          <a:off x="6692588" y="3490986"/>
          <a:ext cx="1574800" cy="219456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1344073651"/>
                    </a:ext>
                  </a:extLst>
                </a:gridCol>
                <a:gridCol w="787400">
                  <a:extLst>
                    <a:ext uri="{9D8B030D-6E8A-4147-A177-3AD203B41FA5}">
                      <a16:colId xmlns:a16="http://schemas.microsoft.com/office/drawing/2014/main" val="3308409767"/>
                    </a:ext>
                  </a:extLst>
                </a:gridCol>
              </a:tblGrid>
              <a:tr h="182880">
                <a:tc>
                  <a:txBody>
                    <a:bodyPr/>
                    <a:lstStyle/>
                    <a:p>
                      <a:pPr algn="ctr" fontAlgn="b"/>
                      <a:r>
                        <a:rPr lang="es-CL" sz="1100" u="none" strike="noStrike">
                          <a:effectLst/>
                        </a:rPr>
                        <a:t>x</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y</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682748548"/>
                  </a:ext>
                </a:extLst>
              </a:tr>
              <a:tr h="182880">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110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567588947"/>
                  </a:ext>
                </a:extLst>
              </a:tr>
              <a:tr h="182880">
                <a:tc>
                  <a:txBody>
                    <a:bodyPr/>
                    <a:lstStyle/>
                    <a:p>
                      <a:pPr algn="r" fontAlgn="b"/>
                      <a:r>
                        <a:rPr lang="es-CL" sz="1100" u="none" strike="noStrike">
                          <a:effectLst/>
                        </a:rPr>
                        <a:t>-8</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74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653787174"/>
                  </a:ext>
                </a:extLst>
              </a:tr>
              <a:tr h="182880">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408791289"/>
                  </a:ext>
                </a:extLst>
              </a:tr>
              <a:tr h="182880">
                <a:tc>
                  <a:txBody>
                    <a:bodyPr/>
                    <a:lstStyle/>
                    <a:p>
                      <a:pPr algn="r" fontAlgn="b"/>
                      <a:r>
                        <a:rPr lang="es-CL" sz="1100" u="none" strike="noStrike">
                          <a:effectLst/>
                        </a:rPr>
                        <a:t>-4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539739646"/>
                  </a:ext>
                </a:extLst>
              </a:tr>
              <a:tr h="182880">
                <a:tc>
                  <a:txBody>
                    <a:bodyPr/>
                    <a:lstStyle/>
                    <a:p>
                      <a:pPr algn="r" fontAlgn="b"/>
                      <a:r>
                        <a:rPr lang="es-CL" sz="1100" u="none" strike="noStrike">
                          <a:effectLst/>
                        </a:rPr>
                        <a:t>-2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69377608"/>
                  </a:ext>
                </a:extLst>
              </a:tr>
              <a:tr h="182880">
                <a:tc>
                  <a:txBody>
                    <a:bodyPr/>
                    <a:lstStyle/>
                    <a:p>
                      <a:pPr algn="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462634580"/>
                  </a:ext>
                </a:extLst>
              </a:tr>
              <a:tr h="182880">
                <a:tc>
                  <a:txBody>
                    <a:bodyPr/>
                    <a:lstStyle/>
                    <a:p>
                      <a:pPr algn="r" fontAlgn="b"/>
                      <a:r>
                        <a:rPr lang="es-CL" sz="1100" u="none" strike="noStrike">
                          <a:effectLst/>
                        </a:rPr>
                        <a:t>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54278421"/>
                  </a:ext>
                </a:extLst>
              </a:tr>
              <a:tr h="182880">
                <a:tc>
                  <a:txBody>
                    <a:bodyPr/>
                    <a:lstStyle/>
                    <a:p>
                      <a:pPr algn="r" fontAlgn="b"/>
                      <a:r>
                        <a:rPr lang="es-CL" sz="1100" u="none" strike="noStrike">
                          <a:effectLst/>
                        </a:rPr>
                        <a:t>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641845199"/>
                  </a:ext>
                </a:extLst>
              </a:tr>
              <a:tr h="182880">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127615915"/>
                  </a:ext>
                </a:extLst>
              </a:tr>
              <a:tr h="182880">
                <a:tc>
                  <a:txBody>
                    <a:bodyPr/>
                    <a:lstStyle/>
                    <a:p>
                      <a:pPr algn="r" fontAlgn="b"/>
                      <a:r>
                        <a:rPr lang="es-CL" sz="1100" u="none" strike="noStrike">
                          <a:effectLst/>
                        </a:rPr>
                        <a:t>8</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74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250915937"/>
                  </a:ext>
                </a:extLst>
              </a:tr>
              <a:tr h="182880">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110</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772322229"/>
                  </a:ext>
                </a:extLst>
              </a:tr>
            </a:tbl>
          </a:graphicData>
        </a:graphic>
      </p:graphicFrame>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D183DB53-DE74-39A0-D7D1-1B9428F21E70}"/>
                  </a:ext>
                </a:extLst>
              </p:cNvPr>
              <p:cNvSpPr txBox="1"/>
              <p:nvPr/>
            </p:nvSpPr>
            <p:spPr>
              <a:xfrm>
                <a:off x="6692588" y="2949213"/>
                <a:ext cx="2771307" cy="369332"/>
              </a:xfrm>
              <a:prstGeom prst="rect">
                <a:avLst/>
              </a:prstGeom>
              <a:solidFill>
                <a:schemeClr val="accent4"/>
              </a:solidFill>
            </p:spPr>
            <p:txBody>
              <a:bodyPr wrap="square">
                <a:spAutoFit/>
              </a:bodyPr>
              <a:lstStyle/>
              <a:p>
                <a:pPr/>
                <a14:m>
                  <m:oMathPara xmlns:m="http://schemas.openxmlformats.org/officeDocument/2006/math">
                    <m:oMathParaPr>
                      <m:jc m:val="centerGroup"/>
                    </m:oMathParaPr>
                    <m:oMath xmlns:m="http://schemas.openxmlformats.org/officeDocument/2006/math">
                      <m:r>
                        <a:rPr lang="es-CL" i="1">
                          <a:latin typeface="Cambria Math" panose="02040503050406030204" pitchFamily="18" charset="0"/>
                        </a:rPr>
                        <m:t>𝑦</m:t>
                      </m:r>
                      <m:r>
                        <a:rPr lang="es-CL" i="1">
                          <a:latin typeface="Cambria Math" panose="02040503050406030204" pitchFamily="18" charset="0"/>
                        </a:rPr>
                        <m:t>=</m:t>
                      </m:r>
                      <m:sSup>
                        <m:sSupPr>
                          <m:ctrlPr>
                            <a:rPr lang="es-CL" i="1">
                              <a:latin typeface="Cambria Math" panose="02040503050406030204" pitchFamily="18" charset="0"/>
                            </a:rPr>
                          </m:ctrlPr>
                        </m:sSupPr>
                        <m:e>
                          <m:r>
                            <a:rPr lang="es-CL" i="1">
                              <a:latin typeface="Cambria Math" panose="02040503050406030204" pitchFamily="18" charset="0"/>
                            </a:rPr>
                            <m:t>𝑥</m:t>
                          </m:r>
                        </m:e>
                        <m:sup>
                          <m:r>
                            <a:rPr lang="es-CL" i="1">
                              <a:latin typeface="Cambria Math" panose="02040503050406030204" pitchFamily="18" charset="0"/>
                            </a:rPr>
                            <m:t>2</m:t>
                          </m:r>
                        </m:sup>
                      </m:sSup>
                      <m:r>
                        <a:rPr lang="es-CL" i="1">
                          <a:latin typeface="Cambria Math" panose="02040503050406030204" pitchFamily="18" charset="0"/>
                        </a:rPr>
                        <m:t>+</m:t>
                      </m:r>
                      <m:r>
                        <a:rPr lang="es-CL" i="1">
                          <a:latin typeface="Cambria Math" panose="02040503050406030204" pitchFamily="18" charset="0"/>
                        </a:rPr>
                        <m:t>𝐵</m:t>
                      </m:r>
                      <m:r>
                        <a:rPr lang="es-CL" i="1">
                          <a:latin typeface="Cambria Math" panose="02040503050406030204" pitchFamily="18" charset="0"/>
                        </a:rPr>
                        <m:t> </m:t>
                      </m:r>
                      <m:r>
                        <a:rPr lang="es-CL" i="1">
                          <a:latin typeface="Cambria Math" panose="02040503050406030204" pitchFamily="18" charset="0"/>
                        </a:rPr>
                        <m:t>𝑦</m:t>
                      </m:r>
                      <m:r>
                        <a:rPr lang="es-CL" i="1">
                          <a:latin typeface="Cambria Math" panose="02040503050406030204" pitchFamily="18" charset="0"/>
                        </a:rPr>
                        <m:t> </m:t>
                      </m:r>
                      <m:r>
                        <a:rPr lang="es-CL" i="1">
                          <a:latin typeface="Cambria Math" panose="02040503050406030204" pitchFamily="18" charset="0"/>
                        </a:rPr>
                        <m:t>𝑠𝑒𝑎</m:t>
                      </m:r>
                      <m:r>
                        <a:rPr lang="es-CL" i="1">
                          <a:latin typeface="Cambria Math" panose="02040503050406030204" pitchFamily="18" charset="0"/>
                        </a:rPr>
                        <m:t> </m:t>
                      </m:r>
                      <m:r>
                        <a:rPr lang="es-CL" i="1">
                          <a:latin typeface="Cambria Math" panose="02040503050406030204" pitchFamily="18" charset="0"/>
                        </a:rPr>
                        <m:t>𝐵</m:t>
                      </m:r>
                      <m:r>
                        <a:rPr lang="es-CL" i="1">
                          <a:latin typeface="Cambria Math" panose="02040503050406030204" pitchFamily="18" charset="0"/>
                        </a:rPr>
                        <m:t>=10</m:t>
                      </m:r>
                    </m:oMath>
                  </m:oMathPara>
                </a14:m>
                <a:endParaRPr lang="es-CL" i="1" dirty="0">
                  <a:latin typeface="Cambria Math" panose="02040503050406030204" pitchFamily="18" charset="0"/>
                </a:endParaRPr>
              </a:p>
            </p:txBody>
          </p:sp>
        </mc:Choice>
        <mc:Fallback xmlns="">
          <p:sp>
            <p:nvSpPr>
              <p:cNvPr id="25" name="CuadroTexto 24">
                <a:extLst>
                  <a:ext uri="{FF2B5EF4-FFF2-40B4-BE49-F238E27FC236}">
                    <a16:creationId xmlns:a16="http://schemas.microsoft.com/office/drawing/2014/main" id="{D183DB53-DE74-39A0-D7D1-1B9428F21E70}"/>
                  </a:ext>
                </a:extLst>
              </p:cNvPr>
              <p:cNvSpPr txBox="1">
                <a:spLocks noRot="1" noChangeAspect="1" noMove="1" noResize="1" noEditPoints="1" noAdjustHandles="1" noChangeArrowheads="1" noChangeShapeType="1" noTextEdit="1"/>
              </p:cNvSpPr>
              <p:nvPr/>
            </p:nvSpPr>
            <p:spPr>
              <a:xfrm>
                <a:off x="6692588" y="2949213"/>
                <a:ext cx="2771307" cy="369332"/>
              </a:xfrm>
              <a:prstGeom prst="rect">
                <a:avLst/>
              </a:prstGeom>
              <a:blipFill>
                <a:blip r:embed="rId6"/>
                <a:stretch>
                  <a:fillRect b="-8333"/>
                </a:stretch>
              </a:blipFill>
            </p:spPr>
            <p:txBody>
              <a:bodyPr/>
              <a:lstStyle/>
              <a:p>
                <a:r>
                  <a:rPr lang="es-CL">
                    <a:noFill/>
                  </a:rPr>
                  <a:t> </a:t>
                </a:r>
              </a:p>
            </p:txBody>
          </p:sp>
        </mc:Fallback>
      </mc:AlternateContent>
      <p:graphicFrame>
        <p:nvGraphicFramePr>
          <p:cNvPr id="26" name="Gráfico 25">
            <a:extLst>
              <a:ext uri="{FF2B5EF4-FFF2-40B4-BE49-F238E27FC236}">
                <a16:creationId xmlns:a16="http://schemas.microsoft.com/office/drawing/2014/main" id="{737DA14A-5C17-A4E5-B676-F2466B0843AA}"/>
              </a:ext>
            </a:extLst>
          </p:cNvPr>
          <p:cNvGraphicFramePr>
            <a:graphicFrameLocks/>
          </p:cNvGraphicFramePr>
          <p:nvPr>
            <p:extLst>
              <p:ext uri="{D42A27DB-BD31-4B8C-83A1-F6EECF244321}">
                <p14:modId xmlns:p14="http://schemas.microsoft.com/office/powerpoint/2010/main" val="3644140702"/>
              </p:ext>
            </p:extLst>
          </p:nvPr>
        </p:nvGraphicFramePr>
        <p:xfrm>
          <a:off x="8507289" y="3399009"/>
          <a:ext cx="2862151" cy="2373868"/>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184556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Graphic spid="26"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ECUACION DE LOGARITMO NATURAL</a:t>
            </a:r>
          </a:p>
        </p:txBody>
      </p:sp>
      <mc:AlternateContent xmlns:mc="http://schemas.openxmlformats.org/markup-compatibility/2006" xmlns:a14="http://schemas.microsoft.com/office/drawing/2010/main">
        <mc:Choice Requires="a14">
          <p:sp>
            <p:nvSpPr>
              <p:cNvPr id="14" name="Marcador de contenido 13">
                <a:extLst>
                  <a:ext uri="{FF2B5EF4-FFF2-40B4-BE49-F238E27FC236}">
                    <a16:creationId xmlns:a16="http://schemas.microsoft.com/office/drawing/2014/main" id="{3ABF0887-1202-D2D6-C210-B2DCA7BFF436}"/>
                  </a:ext>
                </a:extLst>
              </p:cNvPr>
              <p:cNvSpPr>
                <a:spLocks noGrp="1"/>
              </p:cNvSpPr>
              <p:nvPr>
                <p:ph idx="1"/>
              </p:nvPr>
            </p:nvSpPr>
            <p:spPr>
              <a:xfrm>
                <a:off x="2397360" y="2487548"/>
                <a:ext cx="7397277" cy="461665"/>
              </a:xfrm>
            </p:spPr>
            <p:txBody>
              <a:bodyPr>
                <a:normAutofit lnSpcReduction="10000"/>
              </a:bodyPr>
              <a:lstStyle/>
              <a:p>
                <a:r>
                  <a:rPr lang="es-CL" dirty="0"/>
                  <a:t>Normalmente de la forma </a:t>
                </a:r>
                <a14:m>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func>
                      <m:funcPr>
                        <m:ctrlPr>
                          <a:rPr lang="es-CL" b="0" i="1" smtClean="0">
                            <a:latin typeface="Cambria Math" panose="02040503050406030204" pitchFamily="18" charset="0"/>
                            <a:ea typeface="Cambria Math" panose="02040503050406030204" pitchFamily="18" charset="0"/>
                          </a:rPr>
                        </m:ctrlPr>
                      </m:funcPr>
                      <m:fName>
                        <m:r>
                          <m:rPr>
                            <m:sty m:val="p"/>
                          </m:rPr>
                          <a:rPr lang="es-CL" b="0" i="0" smtClean="0">
                            <a:latin typeface="Cambria Math" panose="02040503050406030204" pitchFamily="18" charset="0"/>
                            <a:ea typeface="Cambria Math" panose="02040503050406030204" pitchFamily="18" charset="0"/>
                          </a:rPr>
                          <m:t>ln</m:t>
                        </m:r>
                      </m:fName>
                      <m:e>
                        <m:r>
                          <a:rPr lang="es-CL" b="0" i="1" smtClean="0">
                            <a:latin typeface="Cambria Math" panose="02040503050406030204" pitchFamily="18" charset="0"/>
                            <a:ea typeface="Cambria Math" panose="02040503050406030204" pitchFamily="18" charset="0"/>
                          </a:rPr>
                          <m:t>𝑥</m:t>
                        </m:r>
                      </m:e>
                    </m:func>
                  </m:oMath>
                </a14:m>
                <a:endParaRPr lang="es-CL" dirty="0"/>
              </a:p>
            </p:txBody>
          </p:sp>
        </mc:Choice>
        <mc:Fallback xmlns="">
          <p:sp>
            <p:nvSpPr>
              <p:cNvPr id="14" name="Marcador de contenido 13">
                <a:extLst>
                  <a:ext uri="{FF2B5EF4-FFF2-40B4-BE49-F238E27FC236}">
                    <a16:creationId xmlns:a16="http://schemas.microsoft.com/office/drawing/2014/main" id="{3ABF0887-1202-D2D6-C210-B2DCA7BFF436}"/>
                  </a:ext>
                </a:extLst>
              </p:cNvPr>
              <p:cNvSpPr>
                <a:spLocks noGrp="1" noRot="1" noChangeAspect="1" noMove="1" noResize="1" noEditPoints="1" noAdjustHandles="1" noChangeArrowheads="1" noChangeShapeType="1" noTextEdit="1"/>
              </p:cNvSpPr>
              <p:nvPr>
                <p:ph idx="1"/>
              </p:nvPr>
            </p:nvSpPr>
            <p:spPr>
              <a:xfrm>
                <a:off x="2397360" y="2487548"/>
                <a:ext cx="7397277" cy="461665"/>
              </a:xfrm>
              <a:blipFill>
                <a:blip r:embed="rId3"/>
                <a:stretch>
                  <a:fillRect l="-1483" t="-28947" b="-3289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2" name="CuadroTexto 21">
                <a:extLst>
                  <a:ext uri="{FF2B5EF4-FFF2-40B4-BE49-F238E27FC236}">
                    <a16:creationId xmlns:a16="http://schemas.microsoft.com/office/drawing/2014/main" id="{1E56F478-4CC8-77EB-E606-FCB32B89DBAB}"/>
                  </a:ext>
                </a:extLst>
              </p:cNvPr>
              <p:cNvSpPr txBox="1"/>
              <p:nvPr/>
            </p:nvSpPr>
            <p:spPr>
              <a:xfrm>
                <a:off x="3683947" y="2843785"/>
                <a:ext cx="1063555" cy="369332"/>
              </a:xfrm>
              <a:prstGeom prst="rect">
                <a:avLst/>
              </a:prstGeom>
              <a:solidFill>
                <a:schemeClr val="accent4"/>
              </a:solidFill>
            </p:spPr>
            <p:txBody>
              <a:bodyPr wrap="square">
                <a:spAutoFit/>
              </a:bodyPr>
              <a:lstStyle/>
              <a:p>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func>
                        <m:funcPr>
                          <m:ctrlPr>
                            <a:rPr lang="es-CL" b="0" i="1" smtClean="0">
                              <a:latin typeface="Cambria Math" panose="02040503050406030204" pitchFamily="18" charset="0"/>
                              <a:ea typeface="Cambria Math" panose="02040503050406030204" pitchFamily="18" charset="0"/>
                            </a:rPr>
                          </m:ctrlPr>
                        </m:funcPr>
                        <m:fName>
                          <m:r>
                            <m:rPr>
                              <m:sty m:val="p"/>
                            </m:rPr>
                            <a:rPr lang="es-CL" b="0" i="0" smtClean="0">
                              <a:latin typeface="Cambria Math" panose="02040503050406030204" pitchFamily="18" charset="0"/>
                              <a:ea typeface="Cambria Math" panose="02040503050406030204" pitchFamily="18" charset="0"/>
                            </a:rPr>
                            <m:t>ln</m:t>
                          </m:r>
                        </m:fName>
                        <m:e>
                          <m:r>
                            <a:rPr lang="es-CL" b="0" i="1" smtClean="0">
                              <a:latin typeface="Cambria Math" panose="02040503050406030204" pitchFamily="18" charset="0"/>
                              <a:ea typeface="Cambria Math" panose="02040503050406030204" pitchFamily="18" charset="0"/>
                            </a:rPr>
                            <m:t>𝑥</m:t>
                          </m:r>
                        </m:e>
                      </m:func>
                    </m:oMath>
                  </m:oMathPara>
                </a14:m>
                <a:endParaRPr lang="es-CL" dirty="0"/>
              </a:p>
            </p:txBody>
          </p:sp>
        </mc:Choice>
        <mc:Fallback xmlns="">
          <p:sp>
            <p:nvSpPr>
              <p:cNvPr id="22" name="CuadroTexto 21">
                <a:extLst>
                  <a:ext uri="{FF2B5EF4-FFF2-40B4-BE49-F238E27FC236}">
                    <a16:creationId xmlns:a16="http://schemas.microsoft.com/office/drawing/2014/main" id="{1E56F478-4CC8-77EB-E606-FCB32B89DBAB}"/>
                  </a:ext>
                </a:extLst>
              </p:cNvPr>
              <p:cNvSpPr txBox="1">
                <a:spLocks noRot="1" noChangeAspect="1" noMove="1" noResize="1" noEditPoints="1" noAdjustHandles="1" noChangeArrowheads="1" noChangeShapeType="1" noTextEdit="1"/>
              </p:cNvSpPr>
              <p:nvPr/>
            </p:nvSpPr>
            <p:spPr>
              <a:xfrm>
                <a:off x="3683947" y="2843785"/>
                <a:ext cx="1063555" cy="369332"/>
              </a:xfrm>
              <a:prstGeom prst="rect">
                <a:avLst/>
              </a:prstGeom>
              <a:blipFill>
                <a:blip r:embed="rId4"/>
                <a:stretch>
                  <a:fillRect b="-6667"/>
                </a:stretch>
              </a:blipFill>
            </p:spPr>
            <p:txBody>
              <a:bodyPr/>
              <a:lstStyle/>
              <a:p>
                <a:r>
                  <a:rPr lang="es-CL">
                    <a:noFill/>
                  </a:rPr>
                  <a:t> </a:t>
                </a:r>
              </a:p>
            </p:txBody>
          </p:sp>
        </mc:Fallback>
      </mc:AlternateContent>
      <p:graphicFrame>
        <p:nvGraphicFramePr>
          <p:cNvPr id="2" name="Tabla 1">
            <a:extLst>
              <a:ext uri="{FF2B5EF4-FFF2-40B4-BE49-F238E27FC236}">
                <a16:creationId xmlns:a16="http://schemas.microsoft.com/office/drawing/2014/main" id="{F2460776-03A0-B9CE-0321-3E3B67184093}"/>
              </a:ext>
            </a:extLst>
          </p:cNvPr>
          <p:cNvGraphicFramePr>
            <a:graphicFrameLocks noGrp="1"/>
          </p:cNvGraphicFramePr>
          <p:nvPr>
            <p:extLst>
              <p:ext uri="{D42A27DB-BD31-4B8C-83A1-F6EECF244321}">
                <p14:modId xmlns:p14="http://schemas.microsoft.com/office/powerpoint/2010/main" val="302807641"/>
              </p:ext>
            </p:extLst>
          </p:nvPr>
        </p:nvGraphicFramePr>
        <p:xfrm>
          <a:off x="3428324" y="3305450"/>
          <a:ext cx="1574800" cy="347472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205701613"/>
                    </a:ext>
                  </a:extLst>
                </a:gridCol>
                <a:gridCol w="787400">
                  <a:extLst>
                    <a:ext uri="{9D8B030D-6E8A-4147-A177-3AD203B41FA5}">
                      <a16:colId xmlns:a16="http://schemas.microsoft.com/office/drawing/2014/main" val="1730108358"/>
                    </a:ext>
                  </a:extLst>
                </a:gridCol>
              </a:tblGrid>
              <a:tr h="182880">
                <a:tc>
                  <a:txBody>
                    <a:bodyPr/>
                    <a:lstStyle/>
                    <a:p>
                      <a:pPr algn="ctr" fontAlgn="b"/>
                      <a:r>
                        <a:rPr lang="es-CL" sz="1100" u="none" strike="noStrike">
                          <a:effectLst/>
                        </a:rPr>
                        <a:t>x</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y</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55459899"/>
                  </a:ext>
                </a:extLst>
              </a:tr>
              <a:tr h="182880">
                <a:tc>
                  <a:txBody>
                    <a:bodyPr/>
                    <a:lstStyle/>
                    <a:p>
                      <a:pPr algn="ctr" fontAlgn="b"/>
                      <a:r>
                        <a:rPr lang="es-CL" sz="1100" u="none" strike="noStrike">
                          <a:effectLst/>
                        </a:rPr>
                        <a:t>0,11</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-2,197</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92126979"/>
                  </a:ext>
                </a:extLst>
              </a:tr>
              <a:tr h="182880">
                <a:tc>
                  <a:txBody>
                    <a:bodyPr/>
                    <a:lstStyle/>
                    <a:p>
                      <a:pPr algn="ctr" fontAlgn="b"/>
                      <a:r>
                        <a:rPr lang="es-CL" sz="1100" u="none" strike="noStrike">
                          <a:effectLst/>
                        </a:rPr>
                        <a:t>0,13</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-2,079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5477047"/>
                  </a:ext>
                </a:extLst>
              </a:tr>
              <a:tr h="182880">
                <a:tc>
                  <a:txBody>
                    <a:bodyPr/>
                    <a:lstStyle/>
                    <a:p>
                      <a:pPr algn="ctr" fontAlgn="b"/>
                      <a:r>
                        <a:rPr lang="es-CL" sz="1100" u="none" strike="noStrike">
                          <a:effectLst/>
                        </a:rPr>
                        <a:t>0,14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-1,946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23761226"/>
                  </a:ext>
                </a:extLst>
              </a:tr>
              <a:tr h="182880">
                <a:tc>
                  <a:txBody>
                    <a:bodyPr/>
                    <a:lstStyle/>
                    <a:p>
                      <a:pPr algn="ctr" fontAlgn="b"/>
                      <a:r>
                        <a:rPr lang="es-CL" sz="1100" u="none" strike="noStrike">
                          <a:effectLst/>
                        </a:rPr>
                        <a:t>0,17</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-1,792</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242898458"/>
                  </a:ext>
                </a:extLst>
              </a:tr>
              <a:tr h="182880">
                <a:tc>
                  <a:txBody>
                    <a:bodyPr/>
                    <a:lstStyle/>
                    <a:p>
                      <a:pPr algn="ctr" fontAlgn="b"/>
                      <a:r>
                        <a:rPr lang="es-CL" sz="1100" u="none" strike="noStrike">
                          <a:effectLst/>
                        </a:rPr>
                        <a:t>0,20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-1,609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39622551"/>
                  </a:ext>
                </a:extLst>
              </a:tr>
              <a:tr h="182880">
                <a:tc>
                  <a:txBody>
                    <a:bodyPr/>
                    <a:lstStyle/>
                    <a:p>
                      <a:pPr algn="ctr" fontAlgn="b"/>
                      <a:r>
                        <a:rPr lang="es-CL" sz="1100" u="none" strike="noStrike">
                          <a:effectLst/>
                        </a:rPr>
                        <a:t>0,25</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-1,386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16583255"/>
                  </a:ext>
                </a:extLst>
              </a:tr>
              <a:tr h="182880">
                <a:tc>
                  <a:txBody>
                    <a:bodyPr/>
                    <a:lstStyle/>
                    <a:p>
                      <a:pPr algn="ctr" fontAlgn="b"/>
                      <a:r>
                        <a:rPr lang="es-CL" sz="1100" u="none" strike="noStrike">
                          <a:effectLst/>
                        </a:rPr>
                        <a:t>0,33</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-1,099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155121710"/>
                  </a:ext>
                </a:extLst>
              </a:tr>
              <a:tr h="182880">
                <a:tc>
                  <a:txBody>
                    <a:bodyPr/>
                    <a:lstStyle/>
                    <a:p>
                      <a:pPr algn="ctr" fontAlgn="b"/>
                      <a:r>
                        <a:rPr lang="es-CL" sz="1100" u="none" strike="noStrike">
                          <a:effectLst/>
                        </a:rPr>
                        <a:t>0,50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-0,693</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774682612"/>
                  </a:ext>
                </a:extLst>
              </a:tr>
              <a:tr h="182880">
                <a:tc>
                  <a:txBody>
                    <a:bodyPr/>
                    <a:lstStyle/>
                    <a:p>
                      <a:pPr algn="ctr" fontAlgn="b"/>
                      <a:r>
                        <a:rPr lang="es-CL" sz="1100" u="none" strike="noStrike">
                          <a:effectLst/>
                        </a:rPr>
                        <a:t>1,00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0,000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48220237"/>
                  </a:ext>
                </a:extLst>
              </a:tr>
              <a:tr h="182880">
                <a:tc>
                  <a:txBody>
                    <a:bodyPr/>
                    <a:lstStyle/>
                    <a:p>
                      <a:pPr algn="ctr" fontAlgn="b"/>
                      <a:r>
                        <a:rPr lang="es-CL" sz="1100" u="none" strike="noStrike">
                          <a:effectLst/>
                        </a:rPr>
                        <a:t>2,00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0,693</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394655245"/>
                  </a:ext>
                </a:extLst>
              </a:tr>
              <a:tr h="182880">
                <a:tc>
                  <a:txBody>
                    <a:bodyPr/>
                    <a:lstStyle/>
                    <a:p>
                      <a:pPr algn="ctr" fontAlgn="b"/>
                      <a:r>
                        <a:rPr lang="es-CL" sz="1100" u="none" strike="noStrike">
                          <a:effectLst/>
                        </a:rPr>
                        <a:t>3,00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1,099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300021436"/>
                  </a:ext>
                </a:extLst>
              </a:tr>
              <a:tr h="182880">
                <a:tc>
                  <a:txBody>
                    <a:bodyPr/>
                    <a:lstStyle/>
                    <a:p>
                      <a:pPr algn="ctr" fontAlgn="b"/>
                      <a:r>
                        <a:rPr lang="es-CL" sz="1100" u="none" strike="noStrike">
                          <a:effectLst/>
                        </a:rPr>
                        <a:t>4,00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1,386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84183787"/>
                  </a:ext>
                </a:extLst>
              </a:tr>
              <a:tr h="182880">
                <a:tc>
                  <a:txBody>
                    <a:bodyPr/>
                    <a:lstStyle/>
                    <a:p>
                      <a:pPr algn="ctr" fontAlgn="b"/>
                      <a:r>
                        <a:rPr lang="es-CL" sz="1100" u="none" strike="noStrike">
                          <a:effectLst/>
                        </a:rPr>
                        <a:t>5,00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1,609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35386282"/>
                  </a:ext>
                </a:extLst>
              </a:tr>
              <a:tr h="182880">
                <a:tc>
                  <a:txBody>
                    <a:bodyPr/>
                    <a:lstStyle/>
                    <a:p>
                      <a:pPr algn="ctr" fontAlgn="b"/>
                      <a:r>
                        <a:rPr lang="es-CL" sz="1100" u="none" strike="noStrike">
                          <a:effectLst/>
                        </a:rPr>
                        <a:t>6,00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1,792</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75681937"/>
                  </a:ext>
                </a:extLst>
              </a:tr>
              <a:tr h="182880">
                <a:tc>
                  <a:txBody>
                    <a:bodyPr/>
                    <a:lstStyle/>
                    <a:p>
                      <a:pPr algn="ctr" fontAlgn="b"/>
                      <a:r>
                        <a:rPr lang="es-CL" sz="1100" u="none" strike="noStrike">
                          <a:effectLst/>
                        </a:rPr>
                        <a:t>7,00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1,946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505158267"/>
                  </a:ext>
                </a:extLst>
              </a:tr>
              <a:tr h="182880">
                <a:tc>
                  <a:txBody>
                    <a:bodyPr/>
                    <a:lstStyle/>
                    <a:p>
                      <a:pPr algn="ctr" fontAlgn="b"/>
                      <a:r>
                        <a:rPr lang="es-CL" sz="1100" u="none" strike="noStrike">
                          <a:effectLst/>
                        </a:rPr>
                        <a:t>8,00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2,079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448871376"/>
                  </a:ext>
                </a:extLst>
              </a:tr>
              <a:tr h="182880">
                <a:tc>
                  <a:txBody>
                    <a:bodyPr/>
                    <a:lstStyle/>
                    <a:p>
                      <a:pPr algn="ctr" fontAlgn="b"/>
                      <a:r>
                        <a:rPr lang="es-CL" sz="1100" u="none" strike="noStrike">
                          <a:effectLst/>
                        </a:rPr>
                        <a:t>9,00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2,197</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6588126"/>
                  </a:ext>
                </a:extLst>
              </a:tr>
              <a:tr h="182880">
                <a:tc>
                  <a:txBody>
                    <a:bodyPr/>
                    <a:lstStyle/>
                    <a:p>
                      <a:pPr algn="ctr" fontAlgn="b"/>
                      <a:r>
                        <a:rPr lang="es-CL" sz="1100" u="none" strike="noStrike">
                          <a:effectLst/>
                        </a:rPr>
                        <a:t>10,00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dirty="0">
                          <a:effectLst/>
                        </a:rPr>
                        <a:t>2,303</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502423225"/>
                  </a:ext>
                </a:extLst>
              </a:tr>
            </a:tbl>
          </a:graphicData>
        </a:graphic>
      </p:graphicFrame>
      <p:graphicFrame>
        <p:nvGraphicFramePr>
          <p:cNvPr id="13" name="Gráfico 12">
            <a:extLst>
              <a:ext uri="{FF2B5EF4-FFF2-40B4-BE49-F238E27FC236}">
                <a16:creationId xmlns:a16="http://schemas.microsoft.com/office/drawing/2014/main" id="{A3014737-DE72-05AA-B339-4B9FA31347FB}"/>
              </a:ext>
            </a:extLst>
          </p:cNvPr>
          <p:cNvGraphicFramePr>
            <a:graphicFrameLocks/>
          </p:cNvGraphicFramePr>
          <p:nvPr>
            <p:extLst>
              <p:ext uri="{D42A27DB-BD31-4B8C-83A1-F6EECF244321}">
                <p14:modId xmlns:p14="http://schemas.microsoft.com/office/powerpoint/2010/main" val="39081665"/>
              </p:ext>
            </p:extLst>
          </p:nvPr>
        </p:nvGraphicFramePr>
        <p:xfrm>
          <a:off x="6095998" y="3429000"/>
          <a:ext cx="4572000" cy="27432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5358317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ECUACION EXPONENCIAL CRECIENTE</a:t>
            </a:r>
          </a:p>
        </p:txBody>
      </p:sp>
      <mc:AlternateContent xmlns:mc="http://schemas.openxmlformats.org/markup-compatibility/2006" xmlns:a14="http://schemas.microsoft.com/office/drawing/2010/main">
        <mc:Choice Requires="a14">
          <p:sp>
            <p:nvSpPr>
              <p:cNvPr id="14" name="Marcador de contenido 13">
                <a:extLst>
                  <a:ext uri="{FF2B5EF4-FFF2-40B4-BE49-F238E27FC236}">
                    <a16:creationId xmlns:a16="http://schemas.microsoft.com/office/drawing/2014/main" id="{3ABF0887-1202-D2D6-C210-B2DCA7BFF436}"/>
                  </a:ext>
                </a:extLst>
              </p:cNvPr>
              <p:cNvSpPr>
                <a:spLocks noGrp="1"/>
              </p:cNvSpPr>
              <p:nvPr>
                <p:ph idx="1"/>
              </p:nvPr>
            </p:nvSpPr>
            <p:spPr>
              <a:xfrm>
                <a:off x="2397359" y="2499271"/>
                <a:ext cx="7397277" cy="461665"/>
              </a:xfrm>
            </p:spPr>
            <p:txBody>
              <a:bodyPr>
                <a:normAutofit lnSpcReduction="10000"/>
              </a:bodyPr>
              <a:lstStyle/>
              <a:p>
                <a:r>
                  <a:rPr lang="es-CL" dirty="0"/>
                  <a:t>Normalmente de la forma </a:t>
                </a:r>
                <a14:m>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𝑒</m:t>
                        </m:r>
                      </m:e>
                      <m:sup>
                        <m:r>
                          <a:rPr lang="es-CL" b="0" i="1" smtClean="0">
                            <a:latin typeface="Cambria Math" panose="02040503050406030204" pitchFamily="18" charset="0"/>
                            <a:ea typeface="Cambria Math" panose="02040503050406030204" pitchFamily="18" charset="0"/>
                          </a:rPr>
                          <m:t>𝑥</m:t>
                        </m:r>
                      </m:sup>
                    </m:sSup>
                  </m:oMath>
                </a14:m>
                <a:endParaRPr lang="es-CL" dirty="0"/>
              </a:p>
            </p:txBody>
          </p:sp>
        </mc:Choice>
        <mc:Fallback xmlns="">
          <p:sp>
            <p:nvSpPr>
              <p:cNvPr id="14" name="Marcador de contenido 13">
                <a:extLst>
                  <a:ext uri="{FF2B5EF4-FFF2-40B4-BE49-F238E27FC236}">
                    <a16:creationId xmlns:a16="http://schemas.microsoft.com/office/drawing/2014/main" id="{3ABF0887-1202-D2D6-C210-B2DCA7BFF436}"/>
                  </a:ext>
                </a:extLst>
              </p:cNvPr>
              <p:cNvSpPr>
                <a:spLocks noGrp="1" noRot="1" noChangeAspect="1" noMove="1" noResize="1" noEditPoints="1" noAdjustHandles="1" noChangeArrowheads="1" noChangeShapeType="1" noTextEdit="1"/>
              </p:cNvSpPr>
              <p:nvPr>
                <p:ph idx="1"/>
              </p:nvPr>
            </p:nvSpPr>
            <p:spPr>
              <a:xfrm>
                <a:off x="2397359" y="2499271"/>
                <a:ext cx="7397277" cy="461665"/>
              </a:xfrm>
              <a:blipFill>
                <a:blip r:embed="rId3"/>
                <a:stretch>
                  <a:fillRect l="-1483" t="-30263" b="-3289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2" name="CuadroTexto 21">
                <a:extLst>
                  <a:ext uri="{FF2B5EF4-FFF2-40B4-BE49-F238E27FC236}">
                    <a16:creationId xmlns:a16="http://schemas.microsoft.com/office/drawing/2014/main" id="{1E56F478-4CC8-77EB-E606-FCB32B89DBAB}"/>
                  </a:ext>
                </a:extLst>
              </p:cNvPr>
              <p:cNvSpPr txBox="1"/>
              <p:nvPr/>
            </p:nvSpPr>
            <p:spPr>
              <a:xfrm>
                <a:off x="3683946" y="2847535"/>
                <a:ext cx="1063555" cy="369332"/>
              </a:xfrm>
              <a:prstGeom prst="rect">
                <a:avLst/>
              </a:prstGeom>
              <a:solidFill>
                <a:schemeClr val="accent4"/>
              </a:solidFill>
            </p:spPr>
            <p:txBody>
              <a:bodyPr wrap="square">
                <a:spAutoFit/>
              </a:bodyPr>
              <a:lstStyle/>
              <a:p>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𝑒</m:t>
                          </m:r>
                        </m:e>
                        <m:sup>
                          <m:r>
                            <a:rPr lang="es-CL" b="0" i="1" smtClean="0">
                              <a:latin typeface="Cambria Math" panose="02040503050406030204" pitchFamily="18" charset="0"/>
                              <a:ea typeface="Cambria Math" panose="02040503050406030204" pitchFamily="18" charset="0"/>
                            </a:rPr>
                            <m:t>𝑥</m:t>
                          </m:r>
                        </m:sup>
                      </m:sSup>
                    </m:oMath>
                  </m:oMathPara>
                </a14:m>
                <a:endParaRPr lang="es-CL" dirty="0"/>
              </a:p>
            </p:txBody>
          </p:sp>
        </mc:Choice>
        <mc:Fallback xmlns="">
          <p:sp>
            <p:nvSpPr>
              <p:cNvPr id="22" name="CuadroTexto 21">
                <a:extLst>
                  <a:ext uri="{FF2B5EF4-FFF2-40B4-BE49-F238E27FC236}">
                    <a16:creationId xmlns:a16="http://schemas.microsoft.com/office/drawing/2014/main" id="{1E56F478-4CC8-77EB-E606-FCB32B89DBAB}"/>
                  </a:ext>
                </a:extLst>
              </p:cNvPr>
              <p:cNvSpPr txBox="1">
                <a:spLocks noRot="1" noChangeAspect="1" noMove="1" noResize="1" noEditPoints="1" noAdjustHandles="1" noChangeArrowheads="1" noChangeShapeType="1" noTextEdit="1"/>
              </p:cNvSpPr>
              <p:nvPr/>
            </p:nvSpPr>
            <p:spPr>
              <a:xfrm>
                <a:off x="3683946" y="2847535"/>
                <a:ext cx="1063555" cy="369332"/>
              </a:xfrm>
              <a:prstGeom prst="rect">
                <a:avLst/>
              </a:prstGeom>
              <a:blipFill>
                <a:blip r:embed="rId4"/>
                <a:stretch>
                  <a:fillRect b="-6557"/>
                </a:stretch>
              </a:blipFill>
            </p:spPr>
            <p:txBody>
              <a:bodyPr/>
              <a:lstStyle/>
              <a:p>
                <a:r>
                  <a:rPr lang="es-CL">
                    <a:noFill/>
                  </a:rPr>
                  <a:t> </a:t>
                </a:r>
              </a:p>
            </p:txBody>
          </p:sp>
        </mc:Fallback>
      </mc:AlternateContent>
      <p:graphicFrame>
        <p:nvGraphicFramePr>
          <p:cNvPr id="3" name="Tabla 2">
            <a:extLst>
              <a:ext uri="{FF2B5EF4-FFF2-40B4-BE49-F238E27FC236}">
                <a16:creationId xmlns:a16="http://schemas.microsoft.com/office/drawing/2014/main" id="{38AEF824-CB71-270A-54E1-43182C1DC2AC}"/>
              </a:ext>
            </a:extLst>
          </p:cNvPr>
          <p:cNvGraphicFramePr>
            <a:graphicFrameLocks noGrp="1"/>
          </p:cNvGraphicFramePr>
          <p:nvPr>
            <p:extLst>
              <p:ext uri="{D42A27DB-BD31-4B8C-83A1-F6EECF244321}">
                <p14:modId xmlns:p14="http://schemas.microsoft.com/office/powerpoint/2010/main" val="3408152911"/>
              </p:ext>
            </p:extLst>
          </p:nvPr>
        </p:nvGraphicFramePr>
        <p:xfrm>
          <a:off x="3339123" y="3429000"/>
          <a:ext cx="1574800" cy="201168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3904184506"/>
                    </a:ext>
                  </a:extLst>
                </a:gridCol>
                <a:gridCol w="787400">
                  <a:extLst>
                    <a:ext uri="{9D8B030D-6E8A-4147-A177-3AD203B41FA5}">
                      <a16:colId xmlns:a16="http://schemas.microsoft.com/office/drawing/2014/main" val="2283581764"/>
                    </a:ext>
                  </a:extLst>
                </a:gridCol>
              </a:tblGrid>
              <a:tr h="182880">
                <a:tc>
                  <a:txBody>
                    <a:bodyPr/>
                    <a:lstStyle/>
                    <a:p>
                      <a:pPr algn="ctr" fontAlgn="b"/>
                      <a:r>
                        <a:rPr lang="es-CL" sz="1100" u="none" strike="noStrike">
                          <a:effectLst/>
                        </a:rPr>
                        <a:t>x</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y</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94117597"/>
                  </a:ext>
                </a:extLst>
              </a:tr>
              <a:tr h="182880">
                <a:tc>
                  <a:txBody>
                    <a:bodyPr/>
                    <a:lstStyle/>
                    <a:p>
                      <a:pPr algn="ctr" fontAlgn="b"/>
                      <a:r>
                        <a:rPr lang="es-CL" sz="1100" u="none" strike="noStrike">
                          <a:effectLst/>
                        </a:rPr>
                        <a:t>1,00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2,718</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528313714"/>
                  </a:ext>
                </a:extLst>
              </a:tr>
              <a:tr h="182880">
                <a:tc>
                  <a:txBody>
                    <a:bodyPr/>
                    <a:lstStyle/>
                    <a:p>
                      <a:pPr algn="ctr" fontAlgn="b"/>
                      <a:r>
                        <a:rPr lang="es-CL" sz="1100" u="none" strike="noStrike">
                          <a:effectLst/>
                        </a:rPr>
                        <a:t>2,00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7,389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160993550"/>
                  </a:ext>
                </a:extLst>
              </a:tr>
              <a:tr h="182880">
                <a:tc>
                  <a:txBody>
                    <a:bodyPr/>
                    <a:lstStyle/>
                    <a:p>
                      <a:pPr algn="ctr" fontAlgn="b"/>
                      <a:r>
                        <a:rPr lang="es-CL" sz="1100" u="none" strike="noStrike">
                          <a:effectLst/>
                        </a:rPr>
                        <a:t>3,00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20,086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43573760"/>
                  </a:ext>
                </a:extLst>
              </a:tr>
              <a:tr h="182880">
                <a:tc>
                  <a:txBody>
                    <a:bodyPr/>
                    <a:lstStyle/>
                    <a:p>
                      <a:pPr algn="ctr" fontAlgn="b"/>
                      <a:r>
                        <a:rPr lang="es-CL" sz="1100" u="none" strike="noStrike">
                          <a:effectLst/>
                        </a:rPr>
                        <a:t>4,00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54,598</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973557111"/>
                  </a:ext>
                </a:extLst>
              </a:tr>
              <a:tr h="182880">
                <a:tc>
                  <a:txBody>
                    <a:bodyPr/>
                    <a:lstStyle/>
                    <a:p>
                      <a:pPr algn="ctr" fontAlgn="b"/>
                      <a:r>
                        <a:rPr lang="es-CL" sz="1100" u="none" strike="noStrike">
                          <a:effectLst/>
                        </a:rPr>
                        <a:t>5,00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148,413</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252893393"/>
                  </a:ext>
                </a:extLst>
              </a:tr>
              <a:tr h="182880">
                <a:tc>
                  <a:txBody>
                    <a:bodyPr/>
                    <a:lstStyle/>
                    <a:p>
                      <a:pPr algn="ctr" fontAlgn="b"/>
                      <a:r>
                        <a:rPr lang="es-CL" sz="1100" u="none" strike="noStrike">
                          <a:effectLst/>
                        </a:rPr>
                        <a:t>6,00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403,429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13034227"/>
                  </a:ext>
                </a:extLst>
              </a:tr>
              <a:tr h="182880">
                <a:tc>
                  <a:txBody>
                    <a:bodyPr/>
                    <a:lstStyle/>
                    <a:p>
                      <a:pPr algn="ctr" fontAlgn="b"/>
                      <a:r>
                        <a:rPr lang="es-CL" sz="1100" u="none" strike="noStrike">
                          <a:effectLst/>
                        </a:rPr>
                        <a:t>7,00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1.096,633</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723415522"/>
                  </a:ext>
                </a:extLst>
              </a:tr>
              <a:tr h="182880">
                <a:tc>
                  <a:txBody>
                    <a:bodyPr/>
                    <a:lstStyle/>
                    <a:p>
                      <a:pPr algn="ctr" fontAlgn="b"/>
                      <a:r>
                        <a:rPr lang="es-CL" sz="1100" u="none" strike="noStrike">
                          <a:effectLst/>
                        </a:rPr>
                        <a:t>8,00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2.980,958</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53389473"/>
                  </a:ext>
                </a:extLst>
              </a:tr>
              <a:tr h="182880">
                <a:tc>
                  <a:txBody>
                    <a:bodyPr/>
                    <a:lstStyle/>
                    <a:p>
                      <a:pPr algn="ctr" fontAlgn="b"/>
                      <a:r>
                        <a:rPr lang="es-CL" sz="1100" u="none" strike="noStrike">
                          <a:effectLst/>
                        </a:rPr>
                        <a:t>9,00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8.103,084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381929913"/>
                  </a:ext>
                </a:extLst>
              </a:tr>
              <a:tr h="182880">
                <a:tc>
                  <a:txBody>
                    <a:bodyPr/>
                    <a:lstStyle/>
                    <a:p>
                      <a:pPr algn="ctr" fontAlgn="b"/>
                      <a:r>
                        <a:rPr lang="es-CL" sz="1100" u="none" strike="noStrike">
                          <a:effectLst/>
                        </a:rPr>
                        <a:t>10,00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22.026,466</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47195298"/>
                  </a:ext>
                </a:extLst>
              </a:tr>
            </a:tbl>
          </a:graphicData>
        </a:graphic>
      </p:graphicFrame>
      <p:graphicFrame>
        <p:nvGraphicFramePr>
          <p:cNvPr id="10" name="Gráfico 9">
            <a:extLst>
              <a:ext uri="{FF2B5EF4-FFF2-40B4-BE49-F238E27FC236}">
                <a16:creationId xmlns:a16="http://schemas.microsoft.com/office/drawing/2014/main" id="{B2EDE852-90A5-8E01-2B77-DEFC984A71D7}"/>
              </a:ext>
            </a:extLst>
          </p:cNvPr>
          <p:cNvGraphicFramePr>
            <a:graphicFrameLocks/>
          </p:cNvGraphicFramePr>
          <p:nvPr>
            <p:extLst>
              <p:ext uri="{D42A27DB-BD31-4B8C-83A1-F6EECF244321}">
                <p14:modId xmlns:p14="http://schemas.microsoft.com/office/powerpoint/2010/main" val="2894482787"/>
              </p:ext>
            </p:extLst>
          </p:nvPr>
        </p:nvGraphicFramePr>
        <p:xfrm>
          <a:off x="5533293" y="3032201"/>
          <a:ext cx="4572000" cy="27432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2736055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ECUACION EXPONENCIAL DECRECIENTE</a:t>
            </a:r>
          </a:p>
        </p:txBody>
      </p:sp>
      <mc:AlternateContent xmlns:mc="http://schemas.openxmlformats.org/markup-compatibility/2006" xmlns:a14="http://schemas.microsoft.com/office/drawing/2010/main">
        <mc:Choice Requires="a14">
          <p:sp>
            <p:nvSpPr>
              <p:cNvPr id="14" name="Marcador de contenido 13">
                <a:extLst>
                  <a:ext uri="{FF2B5EF4-FFF2-40B4-BE49-F238E27FC236}">
                    <a16:creationId xmlns:a16="http://schemas.microsoft.com/office/drawing/2014/main" id="{3ABF0887-1202-D2D6-C210-B2DCA7BFF436}"/>
                  </a:ext>
                </a:extLst>
              </p:cNvPr>
              <p:cNvSpPr>
                <a:spLocks noGrp="1"/>
              </p:cNvSpPr>
              <p:nvPr>
                <p:ph idx="1"/>
              </p:nvPr>
            </p:nvSpPr>
            <p:spPr>
              <a:xfrm>
                <a:off x="2397359" y="2499271"/>
                <a:ext cx="7397277" cy="461665"/>
              </a:xfrm>
            </p:spPr>
            <p:txBody>
              <a:bodyPr>
                <a:normAutofit lnSpcReduction="10000"/>
              </a:bodyPr>
              <a:lstStyle/>
              <a:p>
                <a:r>
                  <a:rPr lang="es-CL" dirty="0"/>
                  <a:t>Normalmente de la forma </a:t>
                </a:r>
                <a14:m>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𝑒</m:t>
                        </m:r>
                      </m:e>
                      <m:sup>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𝑥</m:t>
                        </m:r>
                      </m:sup>
                    </m:sSup>
                  </m:oMath>
                </a14:m>
                <a:endParaRPr lang="es-CL" dirty="0"/>
              </a:p>
            </p:txBody>
          </p:sp>
        </mc:Choice>
        <mc:Fallback xmlns="">
          <p:sp>
            <p:nvSpPr>
              <p:cNvPr id="14" name="Marcador de contenido 13">
                <a:extLst>
                  <a:ext uri="{FF2B5EF4-FFF2-40B4-BE49-F238E27FC236}">
                    <a16:creationId xmlns:a16="http://schemas.microsoft.com/office/drawing/2014/main" id="{3ABF0887-1202-D2D6-C210-B2DCA7BFF436}"/>
                  </a:ext>
                </a:extLst>
              </p:cNvPr>
              <p:cNvSpPr>
                <a:spLocks noGrp="1" noRot="1" noChangeAspect="1" noMove="1" noResize="1" noEditPoints="1" noAdjustHandles="1" noChangeArrowheads="1" noChangeShapeType="1" noTextEdit="1"/>
              </p:cNvSpPr>
              <p:nvPr>
                <p:ph idx="1"/>
              </p:nvPr>
            </p:nvSpPr>
            <p:spPr>
              <a:xfrm>
                <a:off x="2397359" y="2499271"/>
                <a:ext cx="7397277" cy="461665"/>
              </a:xfrm>
              <a:blipFill>
                <a:blip r:embed="rId3"/>
                <a:stretch>
                  <a:fillRect l="-1483" t="-30263" b="-3289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2" name="CuadroTexto 21">
                <a:extLst>
                  <a:ext uri="{FF2B5EF4-FFF2-40B4-BE49-F238E27FC236}">
                    <a16:creationId xmlns:a16="http://schemas.microsoft.com/office/drawing/2014/main" id="{1E56F478-4CC8-77EB-E606-FCB32B89DBAB}"/>
                  </a:ext>
                </a:extLst>
              </p:cNvPr>
              <p:cNvSpPr txBox="1"/>
              <p:nvPr/>
            </p:nvSpPr>
            <p:spPr>
              <a:xfrm>
                <a:off x="3683946" y="2847535"/>
                <a:ext cx="1063555" cy="369332"/>
              </a:xfrm>
              <a:prstGeom prst="rect">
                <a:avLst/>
              </a:prstGeom>
              <a:solidFill>
                <a:schemeClr val="accent4"/>
              </a:solidFill>
            </p:spPr>
            <p:txBody>
              <a:bodyPr wrap="square">
                <a:spAutoFit/>
              </a:bodyPr>
              <a:lstStyle/>
              <a:p>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sSup>
                        <m:sSupPr>
                          <m:ctrlPr>
                            <a:rPr lang="es-CL" b="0" i="1" smtClean="0">
                              <a:latin typeface="Cambria Math" panose="02040503050406030204" pitchFamily="18" charset="0"/>
                              <a:ea typeface="Cambria Math" panose="02040503050406030204" pitchFamily="18" charset="0"/>
                            </a:rPr>
                          </m:ctrlPr>
                        </m:sSupPr>
                        <m:e>
                          <m:r>
                            <a:rPr lang="es-CL" b="0" i="1" smtClean="0">
                              <a:latin typeface="Cambria Math" panose="02040503050406030204" pitchFamily="18" charset="0"/>
                              <a:ea typeface="Cambria Math" panose="02040503050406030204" pitchFamily="18" charset="0"/>
                            </a:rPr>
                            <m:t>𝑒</m:t>
                          </m:r>
                        </m:e>
                        <m:sup>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𝑥</m:t>
                          </m:r>
                        </m:sup>
                      </m:sSup>
                    </m:oMath>
                  </m:oMathPara>
                </a14:m>
                <a:endParaRPr lang="es-CL" dirty="0"/>
              </a:p>
            </p:txBody>
          </p:sp>
        </mc:Choice>
        <mc:Fallback xmlns="">
          <p:sp>
            <p:nvSpPr>
              <p:cNvPr id="22" name="CuadroTexto 21">
                <a:extLst>
                  <a:ext uri="{FF2B5EF4-FFF2-40B4-BE49-F238E27FC236}">
                    <a16:creationId xmlns:a16="http://schemas.microsoft.com/office/drawing/2014/main" id="{1E56F478-4CC8-77EB-E606-FCB32B89DBAB}"/>
                  </a:ext>
                </a:extLst>
              </p:cNvPr>
              <p:cNvSpPr txBox="1">
                <a:spLocks noRot="1" noChangeAspect="1" noMove="1" noResize="1" noEditPoints="1" noAdjustHandles="1" noChangeArrowheads="1" noChangeShapeType="1" noTextEdit="1"/>
              </p:cNvSpPr>
              <p:nvPr/>
            </p:nvSpPr>
            <p:spPr>
              <a:xfrm>
                <a:off x="3683946" y="2847535"/>
                <a:ext cx="1063555" cy="369332"/>
              </a:xfrm>
              <a:prstGeom prst="rect">
                <a:avLst/>
              </a:prstGeom>
              <a:blipFill>
                <a:blip r:embed="rId4"/>
                <a:stretch>
                  <a:fillRect b="-6557"/>
                </a:stretch>
              </a:blipFill>
            </p:spPr>
            <p:txBody>
              <a:bodyPr/>
              <a:lstStyle/>
              <a:p>
                <a:r>
                  <a:rPr lang="es-CL">
                    <a:noFill/>
                  </a:rPr>
                  <a:t> </a:t>
                </a:r>
              </a:p>
            </p:txBody>
          </p:sp>
        </mc:Fallback>
      </mc:AlternateContent>
      <p:graphicFrame>
        <p:nvGraphicFramePr>
          <p:cNvPr id="2" name="Tabla 1">
            <a:extLst>
              <a:ext uri="{FF2B5EF4-FFF2-40B4-BE49-F238E27FC236}">
                <a16:creationId xmlns:a16="http://schemas.microsoft.com/office/drawing/2014/main" id="{01CCE214-9B1B-CDE9-6EF2-08ED68FB9EF1}"/>
              </a:ext>
            </a:extLst>
          </p:cNvPr>
          <p:cNvGraphicFramePr>
            <a:graphicFrameLocks noGrp="1"/>
          </p:cNvGraphicFramePr>
          <p:nvPr>
            <p:extLst>
              <p:ext uri="{D42A27DB-BD31-4B8C-83A1-F6EECF244321}">
                <p14:modId xmlns:p14="http://schemas.microsoft.com/office/powerpoint/2010/main" val="2853732602"/>
              </p:ext>
            </p:extLst>
          </p:nvPr>
        </p:nvGraphicFramePr>
        <p:xfrm>
          <a:off x="3172701" y="3561052"/>
          <a:ext cx="1574800" cy="201168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4128891682"/>
                    </a:ext>
                  </a:extLst>
                </a:gridCol>
                <a:gridCol w="787400">
                  <a:extLst>
                    <a:ext uri="{9D8B030D-6E8A-4147-A177-3AD203B41FA5}">
                      <a16:colId xmlns:a16="http://schemas.microsoft.com/office/drawing/2014/main" val="154220175"/>
                    </a:ext>
                  </a:extLst>
                </a:gridCol>
              </a:tblGrid>
              <a:tr h="182880">
                <a:tc>
                  <a:txBody>
                    <a:bodyPr/>
                    <a:lstStyle/>
                    <a:p>
                      <a:pPr algn="ctr" fontAlgn="b"/>
                      <a:r>
                        <a:rPr lang="es-CL" sz="1100" u="none" strike="noStrike">
                          <a:effectLst/>
                        </a:rPr>
                        <a:t>x</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y</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180374985"/>
                  </a:ext>
                </a:extLst>
              </a:tr>
              <a:tr h="182880">
                <a:tc>
                  <a:txBody>
                    <a:bodyPr/>
                    <a:lstStyle/>
                    <a:p>
                      <a:pPr algn="ctr" fontAlgn="b"/>
                      <a:r>
                        <a:rPr lang="es-CL" sz="1100" u="none" strike="noStrike">
                          <a:effectLst/>
                        </a:rPr>
                        <a:t>1,00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0,36788</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897547231"/>
                  </a:ext>
                </a:extLst>
              </a:tr>
              <a:tr h="182880">
                <a:tc>
                  <a:txBody>
                    <a:bodyPr/>
                    <a:lstStyle/>
                    <a:p>
                      <a:pPr algn="ctr" fontAlgn="b"/>
                      <a:r>
                        <a:rPr lang="es-CL" sz="1100" u="none" strike="noStrike">
                          <a:effectLst/>
                        </a:rPr>
                        <a:t>2,00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0,13534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530432156"/>
                  </a:ext>
                </a:extLst>
              </a:tr>
              <a:tr h="182880">
                <a:tc>
                  <a:txBody>
                    <a:bodyPr/>
                    <a:lstStyle/>
                    <a:p>
                      <a:pPr algn="ctr" fontAlgn="b"/>
                      <a:r>
                        <a:rPr lang="es-CL" sz="1100" u="none" strike="noStrike">
                          <a:effectLst/>
                        </a:rPr>
                        <a:t>3,00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0,04979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587125522"/>
                  </a:ext>
                </a:extLst>
              </a:tr>
              <a:tr h="182880">
                <a:tc>
                  <a:txBody>
                    <a:bodyPr/>
                    <a:lstStyle/>
                    <a:p>
                      <a:pPr algn="ctr" fontAlgn="b"/>
                      <a:r>
                        <a:rPr lang="es-CL" sz="1100" u="none" strike="noStrike">
                          <a:effectLst/>
                        </a:rPr>
                        <a:t>4,00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0,01832</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243395658"/>
                  </a:ext>
                </a:extLst>
              </a:tr>
              <a:tr h="182880">
                <a:tc>
                  <a:txBody>
                    <a:bodyPr/>
                    <a:lstStyle/>
                    <a:p>
                      <a:pPr algn="ctr" fontAlgn="b"/>
                      <a:r>
                        <a:rPr lang="es-CL" sz="1100" u="none" strike="noStrike">
                          <a:effectLst/>
                        </a:rPr>
                        <a:t>5,00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0,00674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36348111"/>
                  </a:ext>
                </a:extLst>
              </a:tr>
              <a:tr h="182880">
                <a:tc>
                  <a:txBody>
                    <a:bodyPr/>
                    <a:lstStyle/>
                    <a:p>
                      <a:pPr algn="ctr" fontAlgn="b"/>
                      <a:r>
                        <a:rPr lang="es-CL" sz="1100" u="none" strike="noStrike">
                          <a:effectLst/>
                        </a:rPr>
                        <a:t>6,00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0,00248</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95366965"/>
                  </a:ext>
                </a:extLst>
              </a:tr>
              <a:tr h="182880">
                <a:tc>
                  <a:txBody>
                    <a:bodyPr/>
                    <a:lstStyle/>
                    <a:p>
                      <a:pPr algn="ctr" fontAlgn="b"/>
                      <a:r>
                        <a:rPr lang="es-CL" sz="1100" u="none" strike="noStrike">
                          <a:effectLst/>
                        </a:rPr>
                        <a:t>7,00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0,00091</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891330"/>
                  </a:ext>
                </a:extLst>
              </a:tr>
              <a:tr h="182880">
                <a:tc>
                  <a:txBody>
                    <a:bodyPr/>
                    <a:lstStyle/>
                    <a:p>
                      <a:pPr algn="ctr" fontAlgn="b"/>
                      <a:r>
                        <a:rPr lang="es-CL" sz="1100" u="none" strike="noStrike">
                          <a:effectLst/>
                        </a:rPr>
                        <a:t>8,00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0,00034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06263360"/>
                  </a:ext>
                </a:extLst>
              </a:tr>
              <a:tr h="182880">
                <a:tc>
                  <a:txBody>
                    <a:bodyPr/>
                    <a:lstStyle/>
                    <a:p>
                      <a:pPr algn="ctr" fontAlgn="b"/>
                      <a:r>
                        <a:rPr lang="es-CL" sz="1100" u="none" strike="noStrike">
                          <a:effectLst/>
                        </a:rPr>
                        <a:t>9,00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0,00012</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196968367"/>
                  </a:ext>
                </a:extLst>
              </a:tr>
              <a:tr h="182880">
                <a:tc>
                  <a:txBody>
                    <a:bodyPr/>
                    <a:lstStyle/>
                    <a:p>
                      <a:pPr algn="ctr" fontAlgn="b"/>
                      <a:r>
                        <a:rPr lang="es-CL" sz="1100" u="none" strike="noStrike">
                          <a:effectLst/>
                        </a:rPr>
                        <a:t>10,00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0,00005</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734382253"/>
                  </a:ext>
                </a:extLst>
              </a:tr>
            </a:tbl>
          </a:graphicData>
        </a:graphic>
      </p:graphicFrame>
      <p:graphicFrame>
        <p:nvGraphicFramePr>
          <p:cNvPr id="11" name="Gráfico 10">
            <a:extLst>
              <a:ext uri="{FF2B5EF4-FFF2-40B4-BE49-F238E27FC236}">
                <a16:creationId xmlns:a16="http://schemas.microsoft.com/office/drawing/2014/main" id="{087C825C-05A2-2F08-1088-0C505397E6FC}"/>
              </a:ext>
            </a:extLst>
          </p:cNvPr>
          <p:cNvGraphicFramePr>
            <a:graphicFrameLocks/>
          </p:cNvGraphicFramePr>
          <p:nvPr>
            <p:extLst>
              <p:ext uri="{D42A27DB-BD31-4B8C-83A1-F6EECF244321}">
                <p14:modId xmlns:p14="http://schemas.microsoft.com/office/powerpoint/2010/main" val="1086877330"/>
              </p:ext>
            </p:extLst>
          </p:nvPr>
        </p:nvGraphicFramePr>
        <p:xfrm>
          <a:off x="5222636" y="3078087"/>
          <a:ext cx="4572000" cy="27432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3453459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Gráfica de la velocidad v/s potencia de un buque</a:t>
            </a:r>
            <a:endParaRPr sz="3600" dirty="0">
              <a:solidFill>
                <a:schemeClr val="lt1"/>
              </a:solidFill>
            </a:endParaRPr>
          </a:p>
        </p:txBody>
      </p:sp>
      <p:graphicFrame>
        <p:nvGraphicFramePr>
          <p:cNvPr id="5" name="Marcador de contenido 4">
            <a:extLst>
              <a:ext uri="{FF2B5EF4-FFF2-40B4-BE49-F238E27FC236}">
                <a16:creationId xmlns:a16="http://schemas.microsoft.com/office/drawing/2014/main" id="{2C5C3EAC-7047-89B9-8894-70E02A89228A}"/>
              </a:ext>
            </a:extLst>
          </p:cNvPr>
          <p:cNvGraphicFramePr>
            <a:graphicFrameLocks noGrp="1"/>
          </p:cNvGraphicFramePr>
          <p:nvPr>
            <p:ph idx="1"/>
          </p:nvPr>
        </p:nvGraphicFramePr>
        <p:xfrm>
          <a:off x="1971000" y="2612952"/>
          <a:ext cx="1574800" cy="252222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3091457565"/>
                    </a:ext>
                  </a:extLst>
                </a:gridCol>
                <a:gridCol w="787400">
                  <a:extLst>
                    <a:ext uri="{9D8B030D-6E8A-4147-A177-3AD203B41FA5}">
                      <a16:colId xmlns:a16="http://schemas.microsoft.com/office/drawing/2014/main" val="3426971309"/>
                    </a:ext>
                  </a:extLst>
                </a:gridCol>
              </a:tblGrid>
              <a:tr h="182880">
                <a:tc gridSpan="2">
                  <a:txBody>
                    <a:bodyPr/>
                    <a:lstStyle/>
                    <a:p>
                      <a:pPr algn="l" fontAlgn="b"/>
                      <a:r>
                        <a:rPr lang="es-MX" sz="1100" u="none" strike="noStrike">
                          <a:effectLst/>
                        </a:rPr>
                        <a:t>Un buque de dos ejes tiene los siguientes datos de potencia/velocidad:</a:t>
                      </a:r>
                      <a:endParaRPr lang="es-MX" sz="1100" b="0" i="0" u="none" strike="noStrike">
                        <a:solidFill>
                          <a:srgbClr val="000000"/>
                        </a:solidFill>
                        <a:effectLst/>
                        <a:latin typeface="Calibri" panose="020F0502020204030204" pitchFamily="34" charset="0"/>
                      </a:endParaRPr>
                    </a:p>
                  </a:txBody>
                  <a:tcPr marL="7620" marR="7620" marT="7620" marB="0" anchor="b"/>
                </a:tc>
                <a:tc hMerge="1">
                  <a:txBody>
                    <a:bodyPr/>
                    <a:lstStyle/>
                    <a:p>
                      <a:endParaRPr lang="es-CL"/>
                    </a:p>
                  </a:txBody>
                  <a:tcPr/>
                </a:tc>
                <a:extLst>
                  <a:ext uri="{0D108BD9-81ED-4DB2-BD59-A6C34878D82A}">
                    <a16:rowId xmlns:a16="http://schemas.microsoft.com/office/drawing/2014/main" val="1162631634"/>
                  </a:ext>
                </a:extLst>
              </a:tr>
              <a:tr h="182880">
                <a:tc>
                  <a:txBody>
                    <a:bodyPr/>
                    <a:lstStyle/>
                    <a:p>
                      <a:pPr algn="l" fontAlgn="b"/>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558656975"/>
                  </a:ext>
                </a:extLst>
              </a:tr>
              <a:tr h="365760">
                <a:tc>
                  <a:txBody>
                    <a:bodyPr/>
                    <a:lstStyle/>
                    <a:p>
                      <a:pPr algn="ctr" fontAlgn="ctr"/>
                      <a:r>
                        <a:rPr lang="es-CL" sz="1100" u="none" strike="noStrike">
                          <a:effectLst/>
                        </a:rPr>
                        <a:t>Velocidad</a:t>
                      </a:r>
                      <a:br>
                        <a:rPr lang="es-CL" sz="1100" u="none" strike="noStrike">
                          <a:effectLst/>
                        </a:rPr>
                      </a:br>
                      <a:r>
                        <a:rPr lang="es-CL" sz="1100" u="none" strike="noStrike">
                          <a:effectLst/>
                        </a:rPr>
                        <a:t>(nudos)</a:t>
                      </a:r>
                      <a:endParaRPr lang="es-CL" sz="11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r>
                        <a:rPr lang="es-CL" sz="1100" u="none" strike="noStrike">
                          <a:effectLst/>
                        </a:rPr>
                        <a:t>Potencia </a:t>
                      </a:r>
                      <a:br>
                        <a:rPr lang="es-CL" sz="1100" u="none" strike="noStrike">
                          <a:effectLst/>
                        </a:rPr>
                      </a:br>
                      <a:r>
                        <a:rPr lang="es-CL" sz="1100" u="none" strike="noStrike">
                          <a:effectLst/>
                        </a:rPr>
                        <a:t>(hp)</a:t>
                      </a:r>
                      <a:endParaRPr lang="es-CL" sz="11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063684823"/>
                  </a:ext>
                </a:extLst>
              </a:tr>
              <a:tr h="182880">
                <a:tc>
                  <a:txBody>
                    <a:bodyPr/>
                    <a:lstStyle/>
                    <a:p>
                      <a:pPr algn="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273662829"/>
                  </a:ext>
                </a:extLst>
              </a:tr>
              <a:tr h="182880">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629240379"/>
                  </a:ext>
                </a:extLst>
              </a:tr>
              <a:tr h="182880">
                <a:tc>
                  <a:txBody>
                    <a:bodyPr/>
                    <a:lstStyle/>
                    <a:p>
                      <a:pPr algn="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100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12817360"/>
                  </a:ext>
                </a:extLst>
              </a:tr>
              <a:tr h="182880">
                <a:tc>
                  <a:txBody>
                    <a:bodyPr/>
                    <a:lstStyle/>
                    <a:p>
                      <a:pPr algn="r" fontAlgn="b"/>
                      <a:r>
                        <a:rPr lang="es-CL" sz="1100" u="none" strike="noStrike">
                          <a:effectLst/>
                        </a:rPr>
                        <a:t>11</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150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026589051"/>
                  </a:ext>
                </a:extLst>
              </a:tr>
              <a:tr h="182880">
                <a:tc>
                  <a:txBody>
                    <a:bodyPr/>
                    <a:lstStyle/>
                    <a:p>
                      <a:pPr algn="r" fontAlgn="b"/>
                      <a:r>
                        <a:rPr lang="es-CL" sz="1100" u="none" strike="noStrike">
                          <a:effectLst/>
                        </a:rPr>
                        <a:t>12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240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25514622"/>
                  </a:ext>
                </a:extLst>
              </a:tr>
              <a:tr h="182880">
                <a:tc>
                  <a:txBody>
                    <a:bodyPr/>
                    <a:lstStyle/>
                    <a:p>
                      <a:pPr algn="r" fontAlgn="b"/>
                      <a:r>
                        <a:rPr lang="es-CL" sz="1100" u="none" strike="noStrike">
                          <a:effectLst/>
                        </a:rPr>
                        <a:t>13</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360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46220281"/>
                  </a:ext>
                </a:extLst>
              </a:tr>
              <a:tr h="182880">
                <a:tc>
                  <a:txBody>
                    <a:bodyPr/>
                    <a:lstStyle/>
                    <a:p>
                      <a:pPr algn="r" fontAlgn="b"/>
                      <a:r>
                        <a:rPr lang="es-CL" sz="1100" u="none" strike="noStrike">
                          <a:effectLst/>
                        </a:rPr>
                        <a:t>14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540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566775811"/>
                  </a:ext>
                </a:extLst>
              </a:tr>
              <a:tr h="182880">
                <a:tc>
                  <a:txBody>
                    <a:bodyPr/>
                    <a:lstStyle/>
                    <a:p>
                      <a:pPr algn="r" fontAlgn="b"/>
                      <a:r>
                        <a:rPr lang="es-CL" sz="1100" u="none" strike="noStrike">
                          <a:effectLst/>
                        </a:rPr>
                        <a:t>15</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820</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597559795"/>
                  </a:ext>
                </a:extLst>
              </a:tr>
            </a:tbl>
          </a:graphicData>
        </a:graphic>
      </p:graphicFrame>
      <p:graphicFrame>
        <p:nvGraphicFramePr>
          <p:cNvPr id="8" name="Gráfico 7">
            <a:extLst>
              <a:ext uri="{FF2B5EF4-FFF2-40B4-BE49-F238E27FC236}">
                <a16:creationId xmlns:a16="http://schemas.microsoft.com/office/drawing/2014/main" id="{C7447E58-7612-5219-8202-19049230DD65}"/>
              </a:ext>
            </a:extLst>
          </p:cNvPr>
          <p:cNvGraphicFramePr>
            <a:graphicFrameLocks/>
          </p:cNvGraphicFramePr>
          <p:nvPr>
            <p:extLst>
              <p:ext uri="{D42A27DB-BD31-4B8C-83A1-F6EECF244321}">
                <p14:modId xmlns:p14="http://schemas.microsoft.com/office/powerpoint/2010/main" val="3955900491"/>
              </p:ext>
            </p:extLst>
          </p:nvPr>
        </p:nvGraphicFramePr>
        <p:xfrm>
          <a:off x="4215725" y="2612952"/>
          <a:ext cx="4572000" cy="2743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Tabla 1">
            <a:extLst>
              <a:ext uri="{FF2B5EF4-FFF2-40B4-BE49-F238E27FC236}">
                <a16:creationId xmlns:a16="http://schemas.microsoft.com/office/drawing/2014/main" id="{05E7FEF7-2662-E44B-DFDC-82BDB23C1129}"/>
              </a:ext>
            </a:extLst>
          </p:cNvPr>
          <p:cNvGraphicFramePr>
            <a:graphicFrameLocks noGrp="1"/>
          </p:cNvGraphicFramePr>
          <p:nvPr>
            <p:extLst>
              <p:ext uri="{D42A27DB-BD31-4B8C-83A1-F6EECF244321}">
                <p14:modId xmlns:p14="http://schemas.microsoft.com/office/powerpoint/2010/main" val="223744076"/>
              </p:ext>
            </p:extLst>
          </p:nvPr>
        </p:nvGraphicFramePr>
        <p:xfrm>
          <a:off x="9845431" y="3429000"/>
          <a:ext cx="1574800" cy="164592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3702120164"/>
                    </a:ext>
                  </a:extLst>
                </a:gridCol>
                <a:gridCol w="787400">
                  <a:extLst>
                    <a:ext uri="{9D8B030D-6E8A-4147-A177-3AD203B41FA5}">
                      <a16:colId xmlns:a16="http://schemas.microsoft.com/office/drawing/2014/main" val="3787836060"/>
                    </a:ext>
                  </a:extLst>
                </a:gridCol>
              </a:tblGrid>
              <a:tr h="182880">
                <a:tc>
                  <a:txBody>
                    <a:bodyPr/>
                    <a:lstStyle/>
                    <a:p>
                      <a:pPr algn="ctr" fontAlgn="b"/>
                      <a:r>
                        <a:rPr lang="es-CL" sz="1100" u="none" strike="noStrike">
                          <a:effectLst/>
                        </a:rPr>
                        <a:t>x</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y</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20167687"/>
                  </a:ext>
                </a:extLst>
              </a:tr>
              <a:tr h="182880">
                <a:tc>
                  <a:txBody>
                    <a:bodyPr/>
                    <a:lstStyle/>
                    <a:p>
                      <a:pPr algn="ct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1,144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168784523"/>
                  </a:ext>
                </a:extLst>
              </a:tr>
              <a:tr h="182880">
                <a:tc>
                  <a:txBody>
                    <a:bodyPr/>
                    <a:lstStyle/>
                    <a:p>
                      <a:pPr algn="ct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dirty="0">
                          <a:effectLst/>
                        </a:rPr>
                        <a:t>16,343</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72833030"/>
                  </a:ext>
                </a:extLst>
              </a:tr>
              <a:tr h="182880">
                <a:tc>
                  <a:txBody>
                    <a:bodyPr/>
                    <a:lstStyle/>
                    <a:p>
                      <a:pPr algn="ctr" fontAlgn="b"/>
                      <a:r>
                        <a:rPr lang="es-CL" sz="1100" u="none" strike="noStrike">
                          <a:effectLst/>
                        </a:rPr>
                        <a:t>10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96,218</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614422296"/>
                  </a:ext>
                </a:extLst>
              </a:tr>
              <a:tr h="182880">
                <a:tc>
                  <a:txBody>
                    <a:bodyPr/>
                    <a:lstStyle/>
                    <a:p>
                      <a:pPr algn="ctr" fontAlgn="b"/>
                      <a:r>
                        <a:rPr lang="es-CL" sz="1100" u="none" strike="noStrike">
                          <a:effectLst/>
                        </a:rPr>
                        <a:t>11</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149,878</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342866496"/>
                  </a:ext>
                </a:extLst>
              </a:tr>
              <a:tr h="182880">
                <a:tc>
                  <a:txBody>
                    <a:bodyPr/>
                    <a:lstStyle/>
                    <a:p>
                      <a:pPr algn="ctr" fontAlgn="b"/>
                      <a:r>
                        <a:rPr lang="es-CL" sz="1100" u="none" strike="noStrike">
                          <a:effectLst/>
                        </a:rPr>
                        <a:t>12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233,462</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948653759"/>
                  </a:ext>
                </a:extLst>
              </a:tr>
              <a:tr h="182880">
                <a:tc>
                  <a:txBody>
                    <a:bodyPr/>
                    <a:lstStyle/>
                    <a:p>
                      <a:pPr algn="ctr" fontAlgn="b"/>
                      <a:r>
                        <a:rPr lang="es-CL" sz="1100" u="none" strike="noStrike">
                          <a:effectLst/>
                        </a:rPr>
                        <a:t>13</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363,660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993009525"/>
                  </a:ext>
                </a:extLst>
              </a:tr>
              <a:tr h="182880">
                <a:tc>
                  <a:txBody>
                    <a:bodyPr/>
                    <a:lstStyle/>
                    <a:p>
                      <a:pPr algn="ctr" fontAlgn="b"/>
                      <a:r>
                        <a:rPr lang="es-CL" sz="1100" u="none" strike="noStrike">
                          <a:effectLst/>
                        </a:rPr>
                        <a:t>14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dirty="0">
                          <a:effectLst/>
                        </a:rPr>
                        <a:t>566,467</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791818466"/>
                  </a:ext>
                </a:extLst>
              </a:tr>
              <a:tr h="182880">
                <a:tc>
                  <a:txBody>
                    <a:bodyPr/>
                    <a:lstStyle/>
                    <a:p>
                      <a:pPr algn="ctr" fontAlgn="b"/>
                      <a:r>
                        <a:rPr lang="es-CL" sz="1100" u="none" strike="noStrike">
                          <a:effectLst/>
                        </a:rPr>
                        <a:t>15</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dirty="0">
                          <a:effectLst/>
                        </a:rPr>
                        <a:t>882,376</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738598000"/>
                  </a:ext>
                </a:extLst>
              </a:tr>
            </a:tbl>
          </a:graphicData>
        </a:graphic>
      </p:graphicFrame>
      <p:sp>
        <p:nvSpPr>
          <p:cNvPr id="10" name="CuadroTexto 9">
            <a:extLst>
              <a:ext uri="{FF2B5EF4-FFF2-40B4-BE49-F238E27FC236}">
                <a16:creationId xmlns:a16="http://schemas.microsoft.com/office/drawing/2014/main" id="{40D3E1B5-D195-15F5-FE8D-C3DC4F7A4363}"/>
              </a:ext>
            </a:extLst>
          </p:cNvPr>
          <p:cNvSpPr txBox="1"/>
          <p:nvPr/>
        </p:nvSpPr>
        <p:spPr>
          <a:xfrm>
            <a:off x="9845431" y="2937568"/>
            <a:ext cx="1574800" cy="369332"/>
          </a:xfrm>
          <a:prstGeom prst="rect">
            <a:avLst/>
          </a:prstGeom>
          <a:solidFill>
            <a:srgbClr val="FFC000"/>
          </a:solidFill>
        </p:spPr>
        <p:txBody>
          <a:bodyPr wrap="square">
            <a:spAutoFit/>
          </a:bodyPr>
          <a:lstStyle/>
          <a:p>
            <a:pPr algn="ctr" rtl="0">
              <a:defRPr sz="900" b="0" i="0" u="none" strike="noStrike" kern="1200" baseline="0">
                <a:solidFill>
                  <a:prstClr val="black">
                    <a:lumMod val="65000"/>
                    <a:lumOff val="35000"/>
                  </a:prstClr>
                </a:solidFill>
                <a:latin typeface="+mn-lt"/>
                <a:ea typeface="+mn-ea"/>
                <a:cs typeface="+mn-cs"/>
              </a:defRPr>
            </a:pPr>
            <a:r>
              <a:rPr lang="en-US" baseline="0" dirty="0"/>
              <a:t>y = 1,1441e</a:t>
            </a:r>
            <a:r>
              <a:rPr lang="en-US" baseline="30000" dirty="0"/>
              <a:t>0,4432x</a:t>
            </a:r>
            <a:br>
              <a:rPr lang="en-US" baseline="0" dirty="0"/>
            </a:br>
            <a:r>
              <a:rPr lang="en-US" baseline="0" dirty="0"/>
              <a:t>R² = 0,999</a:t>
            </a:r>
            <a:endParaRPr lang="en-US" dirty="0"/>
          </a:p>
        </p:txBody>
      </p:sp>
    </p:spTree>
    <p:extLst>
      <p:ext uri="{BB962C8B-B14F-4D97-AF65-F5344CB8AC3E}">
        <p14:creationId xmlns:p14="http://schemas.microsoft.com/office/powerpoint/2010/main" val="32147398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3" name="Título 2">
            <a:extLst>
              <a:ext uri="{FF2B5EF4-FFF2-40B4-BE49-F238E27FC236}">
                <a16:creationId xmlns:a16="http://schemas.microsoft.com/office/drawing/2014/main" id="{12CF28F7-2F6D-283D-8331-10DC0347987A}"/>
              </a:ext>
            </a:extLst>
          </p:cNvPr>
          <p:cNvSpPr>
            <a:spLocks noGrp="1"/>
          </p:cNvSpPr>
          <p:nvPr>
            <p:ph type="ctrTitle"/>
          </p:nvPr>
        </p:nvSpPr>
        <p:spPr>
          <a:xfrm>
            <a:off x="0" y="1817612"/>
            <a:ext cx="12192000" cy="571249"/>
          </a:xfrm>
          <a:solidFill>
            <a:srgbClr val="1E4E79"/>
          </a:solid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Planteo de problemas y búsqueda de solución mediante gráficos</a:t>
            </a:r>
          </a:p>
        </p:txBody>
      </p:sp>
      <p:sp>
        <p:nvSpPr>
          <p:cNvPr id="5" name="Subtítulo 4">
            <a:extLst>
              <a:ext uri="{FF2B5EF4-FFF2-40B4-BE49-F238E27FC236}">
                <a16:creationId xmlns:a16="http://schemas.microsoft.com/office/drawing/2014/main" id="{D2FC44BA-00FF-1FA2-E965-2F9C2AE9B377}"/>
              </a:ext>
            </a:extLst>
          </p:cNvPr>
          <p:cNvSpPr>
            <a:spLocks noGrp="1"/>
          </p:cNvSpPr>
          <p:nvPr>
            <p:ph type="subTitle" idx="1"/>
          </p:nvPr>
        </p:nvSpPr>
        <p:spPr/>
        <p:txBody>
          <a:bodyPr>
            <a:normAutofit/>
          </a:bodyPr>
          <a:lstStyle/>
          <a:p>
            <a:r>
              <a:rPr lang="es-CL" sz="3200" dirty="0"/>
              <a:t>Modelamiento de problemas de planteo mediante representación gráfica</a:t>
            </a:r>
          </a:p>
        </p:txBody>
      </p:sp>
    </p:spTree>
    <p:extLst>
      <p:ext uri="{BB962C8B-B14F-4D97-AF65-F5344CB8AC3E}">
        <p14:creationId xmlns:p14="http://schemas.microsoft.com/office/powerpoint/2010/main" val="6218692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Gráfica de la velocidad v/s potencia de un buque</a:t>
            </a:r>
            <a:endParaRPr sz="3600" dirty="0">
              <a:solidFill>
                <a:schemeClr val="lt1"/>
              </a:solidFill>
            </a:endParaRPr>
          </a:p>
        </p:txBody>
      </p:sp>
      <mc:AlternateContent xmlns:mc="http://schemas.openxmlformats.org/markup-compatibility/2006">
        <mc:Choice xmlns:a14="http://schemas.microsoft.com/office/drawing/2010/main" Requires="a14">
          <p:sp>
            <p:nvSpPr>
              <p:cNvPr id="14" name="CuadroTexto 4">
                <a:extLst>
                  <a:ext uri="{FF2B5EF4-FFF2-40B4-BE49-F238E27FC236}">
                    <a16:creationId xmlns:a16="http://schemas.microsoft.com/office/drawing/2014/main" id="{2CF88A48-BCA4-4992-A1ED-4F860A63F2AC}"/>
                  </a:ext>
                </a:extLst>
              </p:cNvPr>
              <p:cNvSpPr txBox="1"/>
              <p:nvPr/>
            </p:nvSpPr>
            <p:spPr>
              <a:xfrm>
                <a:off x="2290547" y="2612952"/>
                <a:ext cx="935705" cy="175369"/>
              </a:xfrm>
              <a:prstGeom prst="rect">
                <a:avLst/>
              </a:prstGeom>
              <a:noFill/>
            </p:spPr>
            <p:style>
              <a:lnRef idx="0">
                <a:scrgbClr r="0" g="0" b="0"/>
              </a:lnRef>
              <a:fillRef idx="0">
                <a:scrgbClr r="0" g="0" b="0"/>
              </a:fillRef>
              <a:effectRef idx="0">
                <a:scrgbClr r="0" g="0" b="0"/>
              </a:effectRef>
              <a:fontRef idx="minor">
                <a:schemeClr val="tx1"/>
              </a:fontRef>
            </p:style>
            <p:txBody>
              <a:bodyPr wrap="none" lIns="0" tIns="0" rIns="0" bIns="0"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sSup>
                        <m:sSupPr>
                          <m:ctrlPr>
                            <a:rPr lang="es-CL" sz="1100" i="1">
                              <a:latin typeface="Cambria Math" panose="02040503050406030204" pitchFamily="18" charset="0"/>
                            </a:rPr>
                          </m:ctrlPr>
                        </m:sSupPr>
                        <m:e>
                          <m:r>
                            <a:rPr lang="es-CL" sz="1100" b="0" i="1">
                              <a:latin typeface="Cambria Math" panose="02040503050406030204" pitchFamily="18" charset="0"/>
                            </a:rPr>
                            <m:t>𝑥</m:t>
                          </m:r>
                        </m:e>
                        <m:sup>
                          <m:r>
                            <a:rPr lang="es-CL" sz="1100" b="0" i="1">
                              <a:latin typeface="Cambria Math" panose="02040503050406030204" pitchFamily="18" charset="0"/>
                            </a:rPr>
                            <m:t>2</m:t>
                          </m:r>
                        </m:sup>
                      </m:sSup>
                      <m:r>
                        <a:rPr lang="es-CL" sz="1100" b="0" i="1">
                          <a:latin typeface="Cambria Math" panose="02040503050406030204" pitchFamily="18" charset="0"/>
                        </a:rPr>
                        <m:t>−</m:t>
                      </m:r>
                      <m:r>
                        <a:rPr lang="es-CL" sz="1100" b="0" i="1">
                          <a:latin typeface="Cambria Math" panose="02040503050406030204" pitchFamily="18" charset="0"/>
                        </a:rPr>
                        <m:t>𝑥</m:t>
                      </m:r>
                      <m:r>
                        <a:rPr lang="es-CL" sz="1100" b="0" i="1">
                          <a:latin typeface="Cambria Math" panose="02040503050406030204" pitchFamily="18" charset="0"/>
                        </a:rPr>
                        <m:t>−6=0</m:t>
                      </m:r>
                    </m:oMath>
                  </m:oMathPara>
                </a14:m>
                <a:endParaRPr lang="es-CL" sz="1100" dirty="0"/>
              </a:p>
            </p:txBody>
          </p:sp>
        </mc:Choice>
        <mc:Fallback>
          <p:sp>
            <p:nvSpPr>
              <p:cNvPr id="14" name="CuadroTexto 4">
                <a:extLst>
                  <a:ext uri="{FF2B5EF4-FFF2-40B4-BE49-F238E27FC236}">
                    <a16:creationId xmlns:a16="http://schemas.microsoft.com/office/drawing/2014/main" id="{2CF88A48-BCA4-4992-A1ED-4F860A63F2AC}"/>
                  </a:ext>
                </a:extLst>
              </p:cNvPr>
              <p:cNvSpPr txBox="1">
                <a:spLocks noRot="1" noChangeAspect="1" noMove="1" noResize="1" noEditPoints="1" noAdjustHandles="1" noChangeArrowheads="1" noChangeShapeType="1" noTextEdit="1"/>
              </p:cNvSpPr>
              <p:nvPr/>
            </p:nvSpPr>
            <p:spPr>
              <a:xfrm>
                <a:off x="2290547" y="2612952"/>
                <a:ext cx="935705" cy="175369"/>
              </a:xfrm>
              <a:prstGeom prst="rect">
                <a:avLst/>
              </a:prstGeom>
              <a:blipFill>
                <a:blip r:embed="rId3"/>
                <a:stretch>
                  <a:fillRect l="-1961" t="-3571" r="-3922" b="-7143"/>
                </a:stretch>
              </a:blipFill>
            </p:spPr>
            <p:txBody>
              <a:bodyPr/>
              <a:lstStyle/>
              <a:p>
                <a:r>
                  <a:rPr lang="es-CL">
                    <a:noFill/>
                  </a:rPr>
                  <a:t> </a:t>
                </a:r>
              </a:p>
            </p:txBody>
          </p:sp>
        </mc:Fallback>
      </mc:AlternateContent>
      <p:graphicFrame>
        <p:nvGraphicFramePr>
          <p:cNvPr id="17" name="Marcador de contenido 16">
            <a:extLst>
              <a:ext uri="{FF2B5EF4-FFF2-40B4-BE49-F238E27FC236}">
                <a16:creationId xmlns:a16="http://schemas.microsoft.com/office/drawing/2014/main" id="{584C536F-C1AD-1B70-D70F-77243623FA09}"/>
              </a:ext>
            </a:extLst>
          </p:cNvPr>
          <p:cNvGraphicFramePr>
            <a:graphicFrameLocks noGrp="1"/>
          </p:cNvGraphicFramePr>
          <p:nvPr>
            <p:ph idx="1"/>
            <p:extLst>
              <p:ext uri="{D42A27DB-BD31-4B8C-83A1-F6EECF244321}">
                <p14:modId xmlns:p14="http://schemas.microsoft.com/office/powerpoint/2010/main" val="3029254896"/>
              </p:ext>
            </p:extLst>
          </p:nvPr>
        </p:nvGraphicFramePr>
        <p:xfrm>
          <a:off x="1970999" y="2937568"/>
          <a:ext cx="1574800" cy="2194560"/>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3577186271"/>
                    </a:ext>
                  </a:extLst>
                </a:gridCol>
                <a:gridCol w="787400">
                  <a:extLst>
                    <a:ext uri="{9D8B030D-6E8A-4147-A177-3AD203B41FA5}">
                      <a16:colId xmlns:a16="http://schemas.microsoft.com/office/drawing/2014/main" val="2641390061"/>
                    </a:ext>
                  </a:extLst>
                </a:gridCol>
              </a:tblGrid>
              <a:tr h="182880">
                <a:tc>
                  <a:txBody>
                    <a:bodyPr/>
                    <a:lstStyle/>
                    <a:p>
                      <a:pPr algn="l" fontAlgn="b"/>
                      <a:r>
                        <a:rPr lang="es-CL" sz="1100" u="none" strike="noStrike">
                          <a:effectLst/>
                        </a:rPr>
                        <a:t>x</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CL" sz="1100" u="none" strike="noStrike" dirty="0">
                          <a:effectLst/>
                        </a:rPr>
                        <a:t>y</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717352713"/>
                  </a:ext>
                </a:extLst>
              </a:tr>
              <a:tr h="182880">
                <a:tc>
                  <a:txBody>
                    <a:bodyPr/>
                    <a:lstStyle/>
                    <a:p>
                      <a:pPr algn="r" fontAlgn="b"/>
                      <a:r>
                        <a:rPr lang="es-CL" sz="1100" u="none" strike="noStrike">
                          <a:effectLst/>
                        </a:rPr>
                        <a:t>3</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542536511"/>
                  </a:ext>
                </a:extLst>
              </a:tr>
              <a:tr h="182880">
                <a:tc>
                  <a:txBody>
                    <a:bodyPr/>
                    <a:lstStyle/>
                    <a:p>
                      <a:pPr algn="r" fontAlgn="b"/>
                      <a:r>
                        <a:rPr lang="es-CL" sz="1100" u="none" strike="noStrike">
                          <a:effectLst/>
                        </a:rPr>
                        <a:t>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-4</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336053608"/>
                  </a:ext>
                </a:extLst>
              </a:tr>
              <a:tr h="182880">
                <a:tc>
                  <a:txBody>
                    <a:bodyPr/>
                    <a:lstStyle/>
                    <a:p>
                      <a:pPr algn="r" fontAlgn="b"/>
                      <a:r>
                        <a:rPr lang="es-CL" sz="1100" u="none" strike="noStrike">
                          <a:effectLst/>
                        </a:rPr>
                        <a:t>1</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466593371"/>
                  </a:ext>
                </a:extLst>
              </a:tr>
              <a:tr h="182880">
                <a:tc>
                  <a:txBody>
                    <a:bodyPr/>
                    <a:lstStyle/>
                    <a:p>
                      <a:pPr algn="r" fontAlgn="b"/>
                      <a:r>
                        <a:rPr lang="es-CL" sz="1100" u="none" strike="noStrike">
                          <a:effectLst/>
                        </a:rPr>
                        <a:t>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-6</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54665245"/>
                  </a:ext>
                </a:extLst>
              </a:tr>
              <a:tr h="182880">
                <a:tc>
                  <a:txBody>
                    <a:bodyPr/>
                    <a:lstStyle/>
                    <a:p>
                      <a:pPr algn="r" fontAlgn="b"/>
                      <a:r>
                        <a:rPr lang="es-CL" sz="1100" u="none" strike="noStrike">
                          <a:effectLst/>
                        </a:rPr>
                        <a:t>-1</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-4</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747975033"/>
                  </a:ext>
                </a:extLst>
              </a:tr>
              <a:tr h="182880">
                <a:tc>
                  <a:txBody>
                    <a:bodyPr/>
                    <a:lstStyle/>
                    <a:p>
                      <a:pPr algn="r" fontAlgn="b"/>
                      <a:r>
                        <a:rPr lang="es-CL" sz="1100" u="none" strike="noStrike">
                          <a:effectLst/>
                        </a:rPr>
                        <a:t>-2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0</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21086596"/>
                  </a:ext>
                </a:extLst>
              </a:tr>
              <a:tr h="182880">
                <a:tc>
                  <a:txBody>
                    <a:bodyPr/>
                    <a:lstStyle/>
                    <a:p>
                      <a:pPr algn="r" fontAlgn="b"/>
                      <a:r>
                        <a:rPr lang="es-CL" sz="1100" u="none" strike="noStrike">
                          <a:effectLst/>
                        </a:rPr>
                        <a:t>-3</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712881285"/>
                  </a:ext>
                </a:extLst>
              </a:tr>
              <a:tr h="182880">
                <a:tc>
                  <a:txBody>
                    <a:bodyPr/>
                    <a:lstStyle/>
                    <a:p>
                      <a:pPr algn="r" fontAlgn="b"/>
                      <a:r>
                        <a:rPr lang="es-CL" sz="1100" u="none" strike="noStrike">
                          <a:effectLst/>
                        </a:rPr>
                        <a:t>-4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14</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60860435"/>
                  </a:ext>
                </a:extLst>
              </a:tr>
              <a:tr h="182880">
                <a:tc>
                  <a:txBody>
                    <a:bodyPr/>
                    <a:lstStyle/>
                    <a:p>
                      <a:pPr algn="r" fontAlgn="b"/>
                      <a:r>
                        <a:rPr lang="es-CL" sz="1100" u="none" strike="noStrike">
                          <a:effectLst/>
                        </a:rPr>
                        <a:t>-5</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24</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03740701"/>
                  </a:ext>
                </a:extLst>
              </a:tr>
              <a:tr h="182880">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611908132"/>
                  </a:ext>
                </a:extLst>
              </a:tr>
              <a:tr h="182880">
                <a:tc>
                  <a:txBody>
                    <a:bodyPr/>
                    <a:lstStyle/>
                    <a:p>
                      <a:pPr algn="r" fontAlgn="b"/>
                      <a:r>
                        <a:rPr lang="es-CL" sz="1100" u="none" strike="noStrike">
                          <a:effectLst/>
                        </a:rPr>
                        <a:t>-7</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50</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55124666"/>
                  </a:ext>
                </a:extLst>
              </a:tr>
            </a:tbl>
          </a:graphicData>
        </a:graphic>
      </p:graphicFrame>
      <p:graphicFrame>
        <p:nvGraphicFramePr>
          <p:cNvPr id="18" name="Gráfico 17">
            <a:extLst>
              <a:ext uri="{FF2B5EF4-FFF2-40B4-BE49-F238E27FC236}">
                <a16:creationId xmlns:a16="http://schemas.microsoft.com/office/drawing/2014/main" id="{4F5EF2FC-32DB-4508-9A6B-6F71305FC4FD}"/>
              </a:ext>
            </a:extLst>
          </p:cNvPr>
          <p:cNvGraphicFramePr>
            <a:graphicFrameLocks/>
          </p:cNvGraphicFramePr>
          <p:nvPr>
            <p:extLst>
              <p:ext uri="{D42A27DB-BD31-4B8C-83A1-F6EECF244321}">
                <p14:modId xmlns:p14="http://schemas.microsoft.com/office/powerpoint/2010/main" val="1186301170"/>
              </p:ext>
            </p:extLst>
          </p:nvPr>
        </p:nvGraphicFramePr>
        <p:xfrm>
          <a:off x="4019780" y="2700636"/>
          <a:ext cx="4546888" cy="276190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9717523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0"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Gráfica de la velocidad v/s potencia de un buque</a:t>
            </a:r>
            <a:endParaRPr sz="3600" dirty="0">
              <a:solidFill>
                <a:schemeClr val="lt1"/>
              </a:solidFill>
            </a:endParaRPr>
          </a:p>
        </p:txBody>
      </p:sp>
      <mc:AlternateContent xmlns:mc="http://schemas.openxmlformats.org/markup-compatibility/2006">
        <mc:Choice xmlns:a14="http://schemas.microsoft.com/office/drawing/2010/main" Requires="a14">
          <p:sp>
            <p:nvSpPr>
              <p:cNvPr id="8" name="CuadroTexto 3">
                <a:extLst>
                  <a:ext uri="{FF2B5EF4-FFF2-40B4-BE49-F238E27FC236}">
                    <a16:creationId xmlns:a16="http://schemas.microsoft.com/office/drawing/2014/main" id="{260C707F-0E3A-4588-96F9-61D2478AADFD}"/>
                  </a:ext>
                </a:extLst>
              </p:cNvPr>
              <p:cNvSpPr txBox="1"/>
              <p:nvPr/>
            </p:nvSpPr>
            <p:spPr>
              <a:xfrm>
                <a:off x="5277665" y="2756100"/>
                <a:ext cx="1486369" cy="175369"/>
              </a:xfrm>
              <a:prstGeom prst="rect">
                <a:avLst/>
              </a:prstGeom>
              <a:noFill/>
            </p:spPr>
            <p:style>
              <a:lnRef idx="0">
                <a:scrgbClr r="0" g="0" b="0"/>
              </a:lnRef>
              <a:fillRef idx="0">
                <a:scrgbClr r="0" g="0" b="0"/>
              </a:fillRef>
              <a:effectRef idx="0">
                <a:scrgbClr r="0" g="0" b="0"/>
              </a:effectRef>
              <a:fontRef idx="minor">
                <a:schemeClr val="tx1"/>
              </a:fontRef>
            </p:style>
            <p:txBody>
              <a:bodyPr wrap="none" lIns="0" tIns="0" rIns="0" bIns="0"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14:m>
                  <m:oMathPara xmlns:m="http://schemas.openxmlformats.org/officeDocument/2006/math">
                    <m:oMathParaPr>
                      <m:jc m:val="centerGroup"/>
                    </m:oMathParaPr>
                    <m:oMath xmlns:m="http://schemas.openxmlformats.org/officeDocument/2006/math">
                      <m:sSup>
                        <m:sSupPr>
                          <m:ctrlPr>
                            <a:rPr lang="es-CL" sz="1100" i="1">
                              <a:latin typeface="Cambria Math" panose="02040503050406030204" pitchFamily="18" charset="0"/>
                            </a:rPr>
                          </m:ctrlPr>
                        </m:sSupPr>
                        <m:e>
                          <m:r>
                            <a:rPr lang="es-CL" sz="1100" b="0" i="1">
                              <a:latin typeface="Cambria Math" panose="02040503050406030204" pitchFamily="18" charset="0"/>
                            </a:rPr>
                            <m:t>𝑥</m:t>
                          </m:r>
                        </m:e>
                        <m:sup>
                          <m:r>
                            <a:rPr lang="es-CL" sz="1100" b="0" i="1">
                              <a:latin typeface="Cambria Math" panose="02040503050406030204" pitchFamily="18" charset="0"/>
                            </a:rPr>
                            <m:t>3</m:t>
                          </m:r>
                        </m:sup>
                      </m:sSup>
                      <m:r>
                        <a:rPr lang="es-CL" sz="1100" b="0" i="1">
                          <a:latin typeface="Cambria Math" panose="02040503050406030204" pitchFamily="18" charset="0"/>
                        </a:rPr>
                        <m:t>−7</m:t>
                      </m:r>
                      <m:sSup>
                        <m:sSupPr>
                          <m:ctrlPr>
                            <a:rPr lang="es-CL" sz="1100" b="0" i="1">
                              <a:latin typeface="Cambria Math" panose="02040503050406030204" pitchFamily="18" charset="0"/>
                            </a:rPr>
                          </m:ctrlPr>
                        </m:sSupPr>
                        <m:e>
                          <m:r>
                            <a:rPr lang="es-CL" sz="1100" b="0" i="1">
                              <a:latin typeface="Cambria Math" panose="02040503050406030204" pitchFamily="18" charset="0"/>
                            </a:rPr>
                            <m:t>𝑥</m:t>
                          </m:r>
                        </m:e>
                        <m:sup>
                          <m:r>
                            <a:rPr lang="es-CL" sz="1100" b="0" i="1">
                              <a:latin typeface="Cambria Math" panose="02040503050406030204" pitchFamily="18" charset="0"/>
                            </a:rPr>
                            <m:t>2</m:t>
                          </m:r>
                        </m:sup>
                      </m:sSup>
                      <m:r>
                        <a:rPr lang="es-CL" sz="1100" b="0" i="1">
                          <a:latin typeface="Cambria Math" panose="02040503050406030204" pitchFamily="18" charset="0"/>
                        </a:rPr>
                        <m:t>+4</m:t>
                      </m:r>
                      <m:r>
                        <a:rPr lang="es-CL" sz="1100" b="0" i="1">
                          <a:latin typeface="Cambria Math" panose="02040503050406030204" pitchFamily="18" charset="0"/>
                        </a:rPr>
                        <m:t>𝑥</m:t>
                      </m:r>
                      <m:r>
                        <a:rPr lang="es-CL" sz="1100" b="0" i="1">
                          <a:latin typeface="Cambria Math" panose="02040503050406030204" pitchFamily="18" charset="0"/>
                        </a:rPr>
                        <m:t>+12=0</m:t>
                      </m:r>
                    </m:oMath>
                  </m:oMathPara>
                </a14:m>
                <a:endParaRPr lang="es-CL" sz="1100" dirty="0"/>
              </a:p>
            </p:txBody>
          </p:sp>
        </mc:Choice>
        <mc:Fallback>
          <p:sp>
            <p:nvSpPr>
              <p:cNvPr id="8" name="CuadroTexto 3">
                <a:extLst>
                  <a:ext uri="{FF2B5EF4-FFF2-40B4-BE49-F238E27FC236}">
                    <a16:creationId xmlns:a16="http://schemas.microsoft.com/office/drawing/2014/main" id="{260C707F-0E3A-4588-96F9-61D2478AADFD}"/>
                  </a:ext>
                </a:extLst>
              </p:cNvPr>
              <p:cNvSpPr txBox="1">
                <a:spLocks noRot="1" noChangeAspect="1" noMove="1" noResize="1" noEditPoints="1" noAdjustHandles="1" noChangeArrowheads="1" noChangeShapeType="1" noTextEdit="1"/>
              </p:cNvSpPr>
              <p:nvPr/>
            </p:nvSpPr>
            <p:spPr>
              <a:xfrm>
                <a:off x="5277665" y="2756100"/>
                <a:ext cx="1486369" cy="175369"/>
              </a:xfrm>
              <a:prstGeom prst="rect">
                <a:avLst/>
              </a:prstGeom>
              <a:blipFill>
                <a:blip r:embed="rId3"/>
                <a:stretch>
                  <a:fillRect l="-1230" r="-2049" b="-3448"/>
                </a:stretch>
              </a:blipFill>
            </p:spPr>
            <p:txBody>
              <a:bodyPr/>
              <a:lstStyle/>
              <a:p>
                <a:r>
                  <a:rPr lang="es-CL">
                    <a:noFill/>
                  </a:rPr>
                  <a:t> </a:t>
                </a:r>
              </a:p>
            </p:txBody>
          </p:sp>
        </mc:Fallback>
      </mc:AlternateContent>
      <p:graphicFrame>
        <p:nvGraphicFramePr>
          <p:cNvPr id="5" name="Marcador de contenido 4">
            <a:extLst>
              <a:ext uri="{FF2B5EF4-FFF2-40B4-BE49-F238E27FC236}">
                <a16:creationId xmlns:a16="http://schemas.microsoft.com/office/drawing/2014/main" id="{D9095D5B-2597-9D8E-8BDE-696B87365B57}"/>
              </a:ext>
            </a:extLst>
          </p:cNvPr>
          <p:cNvGraphicFramePr>
            <a:graphicFrameLocks noGrp="1"/>
          </p:cNvGraphicFramePr>
          <p:nvPr>
            <p:ph idx="1"/>
            <p:extLst>
              <p:ext uri="{D42A27DB-BD31-4B8C-83A1-F6EECF244321}">
                <p14:modId xmlns:p14="http://schemas.microsoft.com/office/powerpoint/2010/main" val="4010155259"/>
              </p:ext>
            </p:extLst>
          </p:nvPr>
        </p:nvGraphicFramePr>
        <p:xfrm>
          <a:off x="1707813" y="2493269"/>
          <a:ext cx="1498794" cy="4351350"/>
        </p:xfrm>
        <a:graphic>
          <a:graphicData uri="http://schemas.openxmlformats.org/drawingml/2006/table">
            <a:tbl>
              <a:tblPr>
                <a:tableStyleId>{5C22544A-7EE6-4342-B048-85BDC9FD1C3A}</a:tableStyleId>
              </a:tblPr>
              <a:tblGrid>
                <a:gridCol w="749397">
                  <a:extLst>
                    <a:ext uri="{9D8B030D-6E8A-4147-A177-3AD203B41FA5}">
                      <a16:colId xmlns:a16="http://schemas.microsoft.com/office/drawing/2014/main" val="771244888"/>
                    </a:ext>
                  </a:extLst>
                </a:gridCol>
                <a:gridCol w="749397">
                  <a:extLst>
                    <a:ext uri="{9D8B030D-6E8A-4147-A177-3AD203B41FA5}">
                      <a16:colId xmlns:a16="http://schemas.microsoft.com/office/drawing/2014/main" val="1049555677"/>
                    </a:ext>
                  </a:extLst>
                </a:gridCol>
              </a:tblGrid>
              <a:tr h="174054">
                <a:tc>
                  <a:txBody>
                    <a:bodyPr/>
                    <a:lstStyle/>
                    <a:p>
                      <a:pPr algn="l" fontAlgn="b"/>
                      <a:r>
                        <a:rPr lang="es-CL" sz="1000" u="none" strike="noStrike">
                          <a:effectLst/>
                        </a:rPr>
                        <a:t>x</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l" fontAlgn="b"/>
                      <a:r>
                        <a:rPr lang="es-CL" sz="1000" u="none" strike="noStrike">
                          <a:effectLst/>
                        </a:rPr>
                        <a:t>y</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4167390457"/>
                  </a:ext>
                </a:extLst>
              </a:tr>
              <a:tr h="174054">
                <a:tc>
                  <a:txBody>
                    <a:bodyPr/>
                    <a:lstStyle/>
                    <a:p>
                      <a:pPr algn="r" fontAlgn="b"/>
                      <a:r>
                        <a:rPr lang="es-CL" sz="1000" u="none" strike="noStrike">
                          <a:effectLst/>
                        </a:rPr>
                        <a:t>-11</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-2210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3980000601"/>
                  </a:ext>
                </a:extLst>
              </a:tr>
              <a:tr h="174054">
                <a:tc>
                  <a:txBody>
                    <a:bodyPr/>
                    <a:lstStyle/>
                    <a:p>
                      <a:pPr algn="r" fontAlgn="b"/>
                      <a:r>
                        <a:rPr lang="es-CL" sz="1000" u="none" strike="noStrike">
                          <a:effectLst/>
                        </a:rPr>
                        <a:t>-10</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-1728</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3782130165"/>
                  </a:ext>
                </a:extLst>
              </a:tr>
              <a:tr h="174054">
                <a:tc>
                  <a:txBody>
                    <a:bodyPr/>
                    <a:lstStyle/>
                    <a:p>
                      <a:pPr algn="r" fontAlgn="b"/>
                      <a:r>
                        <a:rPr lang="es-CL" sz="1000" u="none" strike="noStrike">
                          <a:effectLst/>
                        </a:rPr>
                        <a:t>-9</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-1320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2964804048"/>
                  </a:ext>
                </a:extLst>
              </a:tr>
              <a:tr h="174054">
                <a:tc>
                  <a:txBody>
                    <a:bodyPr/>
                    <a:lstStyle/>
                    <a:p>
                      <a:pPr algn="r" fontAlgn="b"/>
                      <a:r>
                        <a:rPr lang="es-CL" sz="1000" u="none" strike="noStrike">
                          <a:effectLst/>
                        </a:rPr>
                        <a:t>-8</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-980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949037258"/>
                  </a:ext>
                </a:extLst>
              </a:tr>
              <a:tr h="174054">
                <a:tc>
                  <a:txBody>
                    <a:bodyPr/>
                    <a:lstStyle/>
                    <a:p>
                      <a:pPr algn="r" fontAlgn="b"/>
                      <a:r>
                        <a:rPr lang="es-CL" sz="1000" u="none" strike="noStrike">
                          <a:effectLst/>
                        </a:rPr>
                        <a:t>-7</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-702</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3535454703"/>
                  </a:ext>
                </a:extLst>
              </a:tr>
              <a:tr h="174054">
                <a:tc>
                  <a:txBody>
                    <a:bodyPr/>
                    <a:lstStyle/>
                    <a:p>
                      <a:pPr algn="r" fontAlgn="b"/>
                      <a:r>
                        <a:rPr lang="es-CL" sz="1000" u="none" strike="noStrike">
                          <a:effectLst/>
                        </a:rPr>
                        <a:t>-6</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-480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3434656117"/>
                  </a:ext>
                </a:extLst>
              </a:tr>
              <a:tr h="174054">
                <a:tc>
                  <a:txBody>
                    <a:bodyPr/>
                    <a:lstStyle/>
                    <a:p>
                      <a:pPr algn="r" fontAlgn="b"/>
                      <a:r>
                        <a:rPr lang="es-CL" sz="1000" u="none" strike="noStrike">
                          <a:effectLst/>
                        </a:rPr>
                        <a:t>-5</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-308</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3640163887"/>
                  </a:ext>
                </a:extLst>
              </a:tr>
              <a:tr h="174054">
                <a:tc>
                  <a:txBody>
                    <a:bodyPr/>
                    <a:lstStyle/>
                    <a:p>
                      <a:pPr algn="r" fontAlgn="b"/>
                      <a:r>
                        <a:rPr lang="es-CL" sz="1000" u="none" strike="noStrike">
                          <a:effectLst/>
                        </a:rPr>
                        <a:t>-4</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-180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3230221954"/>
                  </a:ext>
                </a:extLst>
              </a:tr>
              <a:tr h="174054">
                <a:tc>
                  <a:txBody>
                    <a:bodyPr/>
                    <a:lstStyle/>
                    <a:p>
                      <a:pPr algn="r" fontAlgn="b"/>
                      <a:r>
                        <a:rPr lang="es-CL" sz="1000" u="none" strike="noStrike">
                          <a:effectLst/>
                        </a:rPr>
                        <a:t>-3</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-90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1229055320"/>
                  </a:ext>
                </a:extLst>
              </a:tr>
              <a:tr h="174054">
                <a:tc>
                  <a:txBody>
                    <a:bodyPr/>
                    <a:lstStyle/>
                    <a:p>
                      <a:pPr algn="r" fontAlgn="b"/>
                      <a:r>
                        <a:rPr lang="es-CL" sz="1000" u="none" strike="noStrike">
                          <a:effectLst/>
                        </a:rPr>
                        <a:t>-2</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-32</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3046450122"/>
                  </a:ext>
                </a:extLst>
              </a:tr>
              <a:tr h="174054">
                <a:tc>
                  <a:txBody>
                    <a:bodyPr/>
                    <a:lstStyle/>
                    <a:p>
                      <a:pPr algn="r" fontAlgn="b"/>
                      <a:r>
                        <a:rPr lang="es-CL" sz="1000" u="none" strike="noStrike">
                          <a:effectLst/>
                        </a:rPr>
                        <a:t>-1</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192828235"/>
                  </a:ext>
                </a:extLst>
              </a:tr>
              <a:tr h="174054">
                <a:tc>
                  <a:txBody>
                    <a:bodyPr/>
                    <a:lstStyle/>
                    <a:p>
                      <a:pPr algn="r" fontAlgn="b"/>
                      <a:r>
                        <a:rPr lang="es-CL" sz="1000" u="none" strike="noStrike">
                          <a:effectLst/>
                        </a:rPr>
                        <a:t>0</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12</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897993693"/>
                  </a:ext>
                </a:extLst>
              </a:tr>
              <a:tr h="174054">
                <a:tc>
                  <a:txBody>
                    <a:bodyPr/>
                    <a:lstStyle/>
                    <a:p>
                      <a:pPr algn="r" fontAlgn="b"/>
                      <a:r>
                        <a:rPr lang="es-CL" sz="1000" u="none" strike="noStrike">
                          <a:effectLst/>
                        </a:rPr>
                        <a:t>1</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10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2569447350"/>
                  </a:ext>
                </a:extLst>
              </a:tr>
              <a:tr h="174054">
                <a:tc>
                  <a:txBody>
                    <a:bodyPr/>
                    <a:lstStyle/>
                    <a:p>
                      <a:pPr algn="r" fontAlgn="b"/>
                      <a:r>
                        <a:rPr lang="es-CL" sz="1000" u="none" strike="noStrike">
                          <a:effectLst/>
                        </a:rPr>
                        <a:t>2</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1728658178"/>
                  </a:ext>
                </a:extLst>
              </a:tr>
              <a:tr h="174054">
                <a:tc>
                  <a:txBody>
                    <a:bodyPr/>
                    <a:lstStyle/>
                    <a:p>
                      <a:pPr algn="r" fontAlgn="b"/>
                      <a:r>
                        <a:rPr lang="es-CL" sz="1000" u="none" strike="noStrike">
                          <a:effectLst/>
                        </a:rPr>
                        <a:t>3</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-12</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558697864"/>
                  </a:ext>
                </a:extLst>
              </a:tr>
              <a:tr h="174054">
                <a:tc>
                  <a:txBody>
                    <a:bodyPr/>
                    <a:lstStyle/>
                    <a:p>
                      <a:pPr algn="r" fontAlgn="b"/>
                      <a:r>
                        <a:rPr lang="es-CL" sz="1000" u="none" strike="noStrike">
                          <a:effectLst/>
                        </a:rPr>
                        <a:t>4</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-20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2412741657"/>
                  </a:ext>
                </a:extLst>
              </a:tr>
              <a:tr h="174054">
                <a:tc>
                  <a:txBody>
                    <a:bodyPr/>
                    <a:lstStyle/>
                    <a:p>
                      <a:pPr algn="r" fontAlgn="b"/>
                      <a:r>
                        <a:rPr lang="es-CL" sz="1000" u="none" strike="noStrike">
                          <a:effectLst/>
                        </a:rPr>
                        <a:t>5</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-18</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1522602092"/>
                  </a:ext>
                </a:extLst>
              </a:tr>
              <a:tr h="174054">
                <a:tc>
                  <a:txBody>
                    <a:bodyPr/>
                    <a:lstStyle/>
                    <a:p>
                      <a:pPr algn="r" fontAlgn="b"/>
                      <a:r>
                        <a:rPr lang="es-CL" sz="1000" u="none" strike="noStrike">
                          <a:effectLst/>
                        </a:rPr>
                        <a:t>6</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4140555045"/>
                  </a:ext>
                </a:extLst>
              </a:tr>
              <a:tr h="174054">
                <a:tc>
                  <a:txBody>
                    <a:bodyPr/>
                    <a:lstStyle/>
                    <a:p>
                      <a:pPr algn="r" fontAlgn="b"/>
                      <a:r>
                        <a:rPr lang="es-CL" sz="1000" u="none" strike="noStrike">
                          <a:effectLst/>
                        </a:rPr>
                        <a:t>7</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40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3934740107"/>
                  </a:ext>
                </a:extLst>
              </a:tr>
              <a:tr h="174054">
                <a:tc>
                  <a:txBody>
                    <a:bodyPr/>
                    <a:lstStyle/>
                    <a:p>
                      <a:pPr algn="r" fontAlgn="b"/>
                      <a:r>
                        <a:rPr lang="es-CL" sz="1000" u="none" strike="noStrike">
                          <a:effectLst/>
                        </a:rPr>
                        <a:t>8</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108</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3103297240"/>
                  </a:ext>
                </a:extLst>
              </a:tr>
              <a:tr h="174054">
                <a:tc>
                  <a:txBody>
                    <a:bodyPr/>
                    <a:lstStyle/>
                    <a:p>
                      <a:pPr algn="r" fontAlgn="b"/>
                      <a:r>
                        <a:rPr lang="es-CL" sz="1000" u="none" strike="noStrike">
                          <a:effectLst/>
                        </a:rPr>
                        <a:t>9</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210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2422705994"/>
                  </a:ext>
                </a:extLst>
              </a:tr>
              <a:tr h="174054">
                <a:tc>
                  <a:txBody>
                    <a:bodyPr/>
                    <a:lstStyle/>
                    <a:p>
                      <a:pPr algn="r" fontAlgn="b"/>
                      <a:r>
                        <a:rPr lang="es-CL" sz="1000" u="none" strike="noStrike">
                          <a:effectLst/>
                        </a:rPr>
                        <a:t>10</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352</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2833823496"/>
                  </a:ext>
                </a:extLst>
              </a:tr>
              <a:tr h="174054">
                <a:tc>
                  <a:txBody>
                    <a:bodyPr/>
                    <a:lstStyle/>
                    <a:p>
                      <a:pPr algn="r" fontAlgn="b"/>
                      <a:r>
                        <a:rPr lang="es-CL" sz="1000" u="none" strike="noStrike">
                          <a:effectLst/>
                        </a:rPr>
                        <a:t>11</a:t>
                      </a:r>
                      <a:endParaRPr lang="es-CL" sz="1000" b="0" i="0" u="none" strike="noStrike">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a:effectLst/>
                        </a:rPr>
                        <a:t>540</a:t>
                      </a:r>
                      <a:endParaRPr lang="es-CL" sz="1000" b="0" i="0" u="none" strike="noStrike">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4265847802"/>
                  </a:ext>
                </a:extLst>
              </a:tr>
              <a:tr h="174054">
                <a:tc>
                  <a:txBody>
                    <a:bodyPr/>
                    <a:lstStyle/>
                    <a:p>
                      <a:pPr algn="r" fontAlgn="b"/>
                      <a:r>
                        <a:rPr lang="es-CL" sz="1000" u="none" strike="noStrike" dirty="0">
                          <a:effectLst/>
                        </a:rPr>
                        <a:t>12</a:t>
                      </a:r>
                      <a:endParaRPr lang="es-CL" sz="1000" b="0" i="0" u="none" strike="noStrike" dirty="0">
                        <a:solidFill>
                          <a:srgbClr val="000000"/>
                        </a:solidFill>
                        <a:effectLst/>
                        <a:latin typeface="Calibri" panose="020F0502020204030204" pitchFamily="34" charset="0"/>
                      </a:endParaRPr>
                    </a:p>
                  </a:txBody>
                  <a:tcPr marL="7252" marR="7252" marT="7252" marB="0" anchor="b"/>
                </a:tc>
                <a:tc>
                  <a:txBody>
                    <a:bodyPr/>
                    <a:lstStyle/>
                    <a:p>
                      <a:pPr algn="r" fontAlgn="b"/>
                      <a:r>
                        <a:rPr lang="es-CL" sz="1000" u="none" strike="noStrike" dirty="0">
                          <a:effectLst/>
                        </a:rPr>
                        <a:t>780</a:t>
                      </a:r>
                      <a:endParaRPr lang="es-CL" sz="1000" b="0" i="0" u="none" strike="noStrike" dirty="0">
                        <a:solidFill>
                          <a:srgbClr val="000000"/>
                        </a:solidFill>
                        <a:effectLst/>
                        <a:latin typeface="Calibri" panose="020F0502020204030204" pitchFamily="34" charset="0"/>
                      </a:endParaRPr>
                    </a:p>
                  </a:txBody>
                  <a:tcPr marL="7252" marR="7252" marT="7252" marB="0" anchor="b"/>
                </a:tc>
                <a:extLst>
                  <a:ext uri="{0D108BD9-81ED-4DB2-BD59-A6C34878D82A}">
                    <a16:rowId xmlns:a16="http://schemas.microsoft.com/office/drawing/2014/main" val="2151491303"/>
                  </a:ext>
                </a:extLst>
              </a:tr>
            </a:tbl>
          </a:graphicData>
        </a:graphic>
      </p:graphicFrame>
      <p:graphicFrame>
        <p:nvGraphicFramePr>
          <p:cNvPr id="15" name="Gráfico 14">
            <a:extLst>
              <a:ext uri="{FF2B5EF4-FFF2-40B4-BE49-F238E27FC236}">
                <a16:creationId xmlns:a16="http://schemas.microsoft.com/office/drawing/2014/main" id="{3BEF3E68-E39B-4425-9751-0C4982F0B51A}"/>
              </a:ext>
            </a:extLst>
          </p:cNvPr>
          <p:cNvGraphicFramePr>
            <a:graphicFrameLocks/>
          </p:cNvGraphicFramePr>
          <p:nvPr>
            <p:extLst>
              <p:ext uri="{D42A27DB-BD31-4B8C-83A1-F6EECF244321}">
                <p14:modId xmlns:p14="http://schemas.microsoft.com/office/powerpoint/2010/main" val="1407708831"/>
              </p:ext>
            </p:extLst>
          </p:nvPr>
        </p:nvGraphicFramePr>
        <p:xfrm>
          <a:off x="3813091" y="3122007"/>
          <a:ext cx="4565815" cy="2707747"/>
        </p:xfrm>
        <a:graphic>
          <a:graphicData uri="http://schemas.openxmlformats.org/drawingml/2006/chart">
            <c:chart xmlns:c="http://schemas.openxmlformats.org/drawingml/2006/chart" xmlns:r="http://schemas.openxmlformats.org/officeDocument/2006/relationships" r:id="rId4"/>
          </a:graphicData>
        </a:graphic>
      </p:graphicFrame>
      <p:sp>
        <p:nvSpPr>
          <p:cNvPr id="9" name="CuadroTexto 8">
            <a:extLst>
              <a:ext uri="{FF2B5EF4-FFF2-40B4-BE49-F238E27FC236}">
                <a16:creationId xmlns:a16="http://schemas.microsoft.com/office/drawing/2014/main" id="{147D0403-F9BC-0172-0808-5315162F8A10}"/>
              </a:ext>
            </a:extLst>
          </p:cNvPr>
          <p:cNvSpPr txBox="1"/>
          <p:nvPr/>
        </p:nvSpPr>
        <p:spPr>
          <a:xfrm>
            <a:off x="8985395" y="3429000"/>
            <a:ext cx="2561337" cy="923330"/>
          </a:xfrm>
          <a:prstGeom prst="rect">
            <a:avLst/>
          </a:prstGeom>
          <a:noFill/>
        </p:spPr>
        <p:txBody>
          <a:bodyPr wrap="square" rtlCol="0">
            <a:spAutoFit/>
          </a:bodyPr>
          <a:lstStyle/>
          <a:p>
            <a:r>
              <a:rPr lang="es-CL" dirty="0"/>
              <a:t>Dibujar la curva y obtener la curva de tendencia y su error</a:t>
            </a:r>
          </a:p>
        </p:txBody>
      </p:sp>
    </p:spTree>
    <p:extLst>
      <p:ext uri="{BB962C8B-B14F-4D97-AF65-F5344CB8AC3E}">
        <p14:creationId xmlns:p14="http://schemas.microsoft.com/office/powerpoint/2010/main" val="2788784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3416320"/>
          </a:xfrm>
          <a:prstGeom prst="rect">
            <a:avLst/>
          </a:prstGeom>
          <a:noFill/>
        </p:spPr>
        <p:txBody>
          <a:bodyPr wrap="square" rtlCol="0">
            <a:spAutoFit/>
          </a:bodyPr>
          <a:lstStyle/>
          <a:p>
            <a:pPr marL="285750" indent="-285750">
              <a:buFont typeface="Arial" panose="020B0604020202020204" pitchFamily="34" charset="0"/>
              <a:buChar char="•"/>
            </a:pPr>
            <a:r>
              <a:rPr lang="es-MX" dirty="0"/>
              <a:t>La resolución de problemas de planteo por métodos gráficos es una forma alternativa de planteo.</a:t>
            </a:r>
          </a:p>
          <a:p>
            <a:pPr marL="285750" indent="-285750">
              <a:buFont typeface="Arial" panose="020B0604020202020204" pitchFamily="34" charset="0"/>
              <a:buChar char="•"/>
            </a:pPr>
            <a:r>
              <a:rPr lang="es-MX" dirty="0"/>
              <a:t>Realicemos  un ejercicio práctico:</a:t>
            </a:r>
          </a:p>
          <a:p>
            <a:pPr marL="742950" lvl="1" indent="-285750">
              <a:buFont typeface="Arial" panose="020B0604020202020204" pitchFamily="34" charset="0"/>
              <a:buChar char="•"/>
            </a:pPr>
            <a:r>
              <a:rPr lang="es-MX" dirty="0"/>
              <a:t>Asuma que mientras se encontraba en clase virtuales durante la pandemia, Ud. se asignó 8 horas diarias para estudio y para que no fueran tan pesadas también incluyó un tiempo de descanso recreativo (camina, juega, revisar mensajería u otro que le interese). El resto de las horas del día son para participar en clases y realizar sus demás labores cotidianas.</a:t>
            </a:r>
          </a:p>
          <a:p>
            <a:pPr marL="742950" lvl="1" indent="-285750">
              <a:buFont typeface="Arial" panose="020B0604020202020204" pitchFamily="34" charset="0"/>
              <a:buChar char="•"/>
            </a:pPr>
            <a:r>
              <a:rPr lang="es-MX" dirty="0"/>
              <a:t>Para hacer más realista el ejercicio, asuma que le gusta el ping-pong como actividad recreativa y que jugar a ese deporte le produce 5 veces más placer que estudiar Modelamiento de Sistemas.</a:t>
            </a:r>
          </a:p>
          <a:p>
            <a:pPr marL="742950" lvl="1" indent="-285750">
              <a:buFont typeface="Arial" panose="020B0604020202020204" pitchFamily="34" charset="0"/>
              <a:buChar char="•"/>
            </a:pPr>
            <a:r>
              <a:rPr lang="es-MX" dirty="0"/>
              <a:t>Además en su conciencia intuye que debe estudiar a lo menos 3 veces más que jugar si es que quiere aprobar el semestre y pasar a tercer año.</a:t>
            </a:r>
          </a:p>
          <a:p>
            <a:pPr marL="742950" lvl="1" indent="-285750">
              <a:buFont typeface="Arial" panose="020B0604020202020204" pitchFamily="34" charset="0"/>
              <a:buChar char="•"/>
            </a:pPr>
            <a:r>
              <a:rPr lang="es-MX" dirty="0"/>
              <a:t>Entonces, ¿Cuánto tiempo debe emplear para estudiar la asignatura de modelamiento y cuánto para jugar ping-pong de modo de que la actividad sea productiva y divertida a la vez?</a:t>
            </a:r>
          </a:p>
        </p:txBody>
      </p:sp>
    </p:spTree>
    <p:extLst>
      <p:ext uri="{BB962C8B-B14F-4D97-AF65-F5344CB8AC3E}">
        <p14:creationId xmlns:p14="http://schemas.microsoft.com/office/powerpoint/2010/main" val="4063001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par>
                          <p:cTn id="8" fill="hold">
                            <p:stCondLst>
                              <p:cond delay="500"/>
                            </p:stCondLst>
                            <p:childTnLst>
                              <p:par>
                                <p:cTn id="9" presetID="19" presetClass="emph" presetSubtype="0" fill="hold" nodeType="afterEffect">
                                  <p:stCondLst>
                                    <p:cond delay="0"/>
                                  </p:stCondLst>
                                  <p:childTnLst>
                                    <p:animClr clrSpc="rgb" dir="cw">
                                      <p:cBhvr override="childStyle">
                                        <p:cTn id="10" dur="500" fill="hold"/>
                                        <p:tgtEl>
                                          <p:spTgt spid="3">
                                            <p:txEl>
                                              <p:pRg st="0" end="0"/>
                                            </p:txEl>
                                          </p:spTgt>
                                        </p:tgtEl>
                                        <p:attrNameLst>
                                          <p:attrName>style.color</p:attrName>
                                        </p:attrNameLst>
                                      </p:cBhvr>
                                      <p:to>
                                        <a:srgbClr val="DDDDDD"/>
                                      </p:to>
                                    </p:animClr>
                                    <p:animClr clrSpc="rgb" dir="cw">
                                      <p:cBhvr>
                                        <p:cTn id="11" dur="500" fill="hold"/>
                                        <p:tgtEl>
                                          <p:spTgt spid="3">
                                            <p:txEl>
                                              <p:pRg st="0" end="0"/>
                                            </p:txEl>
                                          </p:spTgt>
                                        </p:tgtEl>
                                        <p:attrNameLst>
                                          <p:attrName>fillcolor</p:attrName>
                                        </p:attrNameLst>
                                      </p:cBhvr>
                                      <p:to>
                                        <a:srgbClr val="DDDDDD"/>
                                      </p:to>
                                    </p:animClr>
                                    <p:set>
                                      <p:cBhvr>
                                        <p:cTn id="12" dur="500" fill="hold"/>
                                        <p:tgtEl>
                                          <p:spTgt spid="3">
                                            <p:txEl>
                                              <p:pRg st="0" end="0"/>
                                            </p:txEl>
                                          </p:spTgt>
                                        </p:tgtEl>
                                        <p:attrNameLst>
                                          <p:attrName>fill.type</p:attrName>
                                        </p:attrNameLst>
                                      </p:cBhvr>
                                      <p:to>
                                        <p:strVal val="solid"/>
                                      </p:to>
                                    </p:set>
                                    <p:set>
                                      <p:cBhvr>
                                        <p:cTn id="13" dur="500" fill="hold"/>
                                        <p:tgtEl>
                                          <p:spTgt spid="3">
                                            <p:txEl>
                                              <p:pRg st="0" end="0"/>
                                            </p:txEl>
                                          </p:spTgt>
                                        </p:tgtEl>
                                        <p:attrNameLst>
                                          <p:attrName>fill.on</p:attrName>
                                        </p:attrNameLst>
                                      </p:cBhvr>
                                      <p:to>
                                        <p:strVal val="tru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3847207"/>
              </a:xfrm>
              <a:prstGeom prst="rect">
                <a:avLst/>
              </a:prstGeom>
              <a:noFill/>
            </p:spPr>
            <p:txBody>
              <a:bodyPr wrap="square" rtlCol="0">
                <a:spAutoFit/>
              </a:bodyPr>
              <a:lstStyle/>
              <a:p>
                <a:pPr>
                  <a:lnSpc>
                    <a:spcPct val="100000"/>
                  </a:lnSpc>
                  <a:spcBef>
                    <a:spcPts val="0"/>
                  </a:spcBef>
                </a:pPr>
                <a:r>
                  <a:rPr lang="es-MX" sz="2000" dirty="0"/>
                  <a:t>Ejemplo (Planteo analítico y gráfico)</a:t>
                </a:r>
              </a:p>
              <a:p>
                <a:pPr lvl="1">
                  <a:lnSpc>
                    <a:spcPct val="100000"/>
                  </a:lnSpc>
                  <a:spcBef>
                    <a:spcPts val="0"/>
                  </a:spcBef>
                </a:pPr>
                <a:r>
                  <a:rPr lang="es-MX" dirty="0"/>
                  <a:t>Identifiquemos las variables:</a:t>
                </a:r>
              </a:p>
              <a:p>
                <a:pPr lvl="2">
                  <a:lnSpc>
                    <a:spcPct val="100000"/>
                  </a:lnSpc>
                  <a:spcBef>
                    <a:spcPts val="0"/>
                  </a:spcBef>
                </a:pPr>
                <a14:m>
                  <m:oMathPara xmlns:m="http://schemas.openxmlformats.org/officeDocument/2006/math">
                    <m:oMathParaPr>
                      <m:jc m:val="left"/>
                    </m:oMathParaPr>
                    <m:oMath xmlns:m="http://schemas.openxmlformats.org/officeDocument/2006/math">
                      <m:r>
                        <a:rPr lang="es-MX" sz="1600" i="1" dirty="0">
                          <a:latin typeface="Cambria Math" panose="02040503050406030204" pitchFamily="18" charset="0"/>
                        </a:rPr>
                        <m:t>𝑆𝑒𝑎</m:t>
                      </m:r>
                      <m:r>
                        <a:rPr lang="es-MX" sz="1600" i="1" dirty="0">
                          <a:latin typeface="Cambria Math" panose="02040503050406030204" pitchFamily="18" charset="0"/>
                        </a:rPr>
                        <m:t> </m:t>
                      </m:r>
                      <m:r>
                        <a:rPr lang="es-MX" sz="1600" b="1" i="1" dirty="0">
                          <a:latin typeface="Cambria Math" panose="02040503050406030204" pitchFamily="18" charset="0"/>
                        </a:rPr>
                        <m:t>𝑿</m:t>
                      </m:r>
                      <m:r>
                        <a:rPr lang="es-MX" sz="1600" i="1" dirty="0">
                          <a:latin typeface="Cambria Math" panose="02040503050406030204" pitchFamily="18" charset="0"/>
                        </a:rPr>
                        <m:t> </m:t>
                      </m:r>
                      <m:r>
                        <a:rPr lang="es-MX" sz="1600" i="1" dirty="0">
                          <a:latin typeface="Cambria Math" panose="02040503050406030204" pitchFamily="18" charset="0"/>
                        </a:rPr>
                        <m:t>𝑒𝑙</m:t>
                      </m:r>
                      <m:r>
                        <a:rPr lang="es-MX" sz="1600" i="1" dirty="0">
                          <a:latin typeface="Cambria Math" panose="02040503050406030204" pitchFamily="18" charset="0"/>
                        </a:rPr>
                        <m:t> </m:t>
                      </m:r>
                      <m:r>
                        <a:rPr lang="es-MX" sz="1600" i="1" dirty="0">
                          <a:latin typeface="Cambria Math" panose="02040503050406030204" pitchFamily="18" charset="0"/>
                        </a:rPr>
                        <m:t>𝑡𝑖𝑒𝑚𝑝𝑜</m:t>
                      </m:r>
                      <m:r>
                        <a:rPr lang="es-MX" sz="1600" i="1" dirty="0">
                          <a:latin typeface="Cambria Math" panose="02040503050406030204" pitchFamily="18" charset="0"/>
                        </a:rPr>
                        <m:t> </m:t>
                      </m:r>
                      <m:r>
                        <a:rPr lang="es-MX" sz="1600" i="1" dirty="0">
                          <a:latin typeface="Cambria Math" panose="02040503050406030204" pitchFamily="18" charset="0"/>
                        </a:rPr>
                        <m:t>𝑞𝑢𝑒</m:t>
                      </m:r>
                      <m:r>
                        <a:rPr lang="es-MX" sz="1600" i="1" dirty="0">
                          <a:latin typeface="Cambria Math" panose="02040503050406030204" pitchFamily="18" charset="0"/>
                        </a:rPr>
                        <m:t> </m:t>
                      </m:r>
                      <m:r>
                        <a:rPr lang="es-MX" sz="1600" i="1" dirty="0">
                          <a:latin typeface="Cambria Math" panose="02040503050406030204" pitchFamily="18" charset="0"/>
                        </a:rPr>
                        <m:t>𝑠𝑒</m:t>
                      </m:r>
                      <m:r>
                        <a:rPr lang="es-MX" sz="1600" i="1" dirty="0">
                          <a:latin typeface="Cambria Math" panose="02040503050406030204" pitchFamily="18" charset="0"/>
                        </a:rPr>
                        <m:t> </m:t>
                      </m:r>
                      <m:r>
                        <a:rPr lang="es-MX" sz="1600" i="1" dirty="0">
                          <a:latin typeface="Cambria Math" panose="02040503050406030204" pitchFamily="18" charset="0"/>
                        </a:rPr>
                        <m:t>𝑙𝑒</m:t>
                      </m:r>
                      <m:r>
                        <a:rPr lang="es-MX" sz="1600" i="1" dirty="0">
                          <a:latin typeface="Cambria Math" panose="02040503050406030204" pitchFamily="18" charset="0"/>
                        </a:rPr>
                        <m:t> </m:t>
                      </m:r>
                      <m:r>
                        <a:rPr lang="es-MX" sz="1600" i="1" dirty="0">
                          <a:latin typeface="Cambria Math" panose="02040503050406030204" pitchFamily="18" charset="0"/>
                        </a:rPr>
                        <m:t>𝑑𝑒𝑑𝑖𝑐𝑎</m:t>
                      </m:r>
                      <m:r>
                        <a:rPr lang="es-MX" sz="1600" i="1" dirty="0">
                          <a:latin typeface="Cambria Math" panose="02040503050406030204" pitchFamily="18" charset="0"/>
                        </a:rPr>
                        <m:t> </m:t>
                      </m:r>
                      <m:r>
                        <a:rPr lang="es-MX" sz="1600" i="1" dirty="0">
                          <a:latin typeface="Cambria Math" panose="02040503050406030204" pitchFamily="18" charset="0"/>
                        </a:rPr>
                        <m:t>𝑎𝑙</m:t>
                      </m:r>
                      <m:r>
                        <a:rPr lang="es-MX" sz="1600" i="1" dirty="0">
                          <a:latin typeface="Cambria Math" panose="02040503050406030204" pitchFamily="18" charset="0"/>
                        </a:rPr>
                        <m:t> </m:t>
                      </m:r>
                      <m:r>
                        <a:rPr lang="es-MX" sz="1600" i="1" dirty="0">
                          <a:latin typeface="Cambria Math" panose="02040503050406030204" pitchFamily="18" charset="0"/>
                        </a:rPr>
                        <m:t>𝑒𝑠𝑡𝑢𝑑𝑖𝑜</m:t>
                      </m:r>
                      <m:r>
                        <a:rPr lang="es-MX" sz="1600" i="1" dirty="0">
                          <a:latin typeface="Cambria Math" panose="02040503050406030204" pitchFamily="18" charset="0"/>
                        </a:rPr>
                        <m:t>.</m:t>
                      </m:r>
                    </m:oMath>
                  </m:oMathPara>
                </a14:m>
                <a:endParaRPr lang="es-MX" sz="1600" dirty="0"/>
              </a:p>
              <a:p>
                <a:pPr lvl="2">
                  <a:lnSpc>
                    <a:spcPct val="100000"/>
                  </a:lnSpc>
                  <a:spcBef>
                    <a:spcPts val="0"/>
                  </a:spcBef>
                </a:pPr>
                <a14:m>
                  <m:oMathPara xmlns:m="http://schemas.openxmlformats.org/officeDocument/2006/math">
                    <m:oMathParaPr>
                      <m:jc m:val="left"/>
                    </m:oMathParaPr>
                    <m:oMath xmlns:m="http://schemas.openxmlformats.org/officeDocument/2006/math">
                      <m:r>
                        <a:rPr lang="es-MX" sz="1600" i="1" dirty="0">
                          <a:latin typeface="Cambria Math" panose="02040503050406030204" pitchFamily="18" charset="0"/>
                        </a:rPr>
                        <m:t>𝑆𝑒𝑎</m:t>
                      </m:r>
                      <m:r>
                        <a:rPr lang="es-MX" sz="1600" i="1" dirty="0">
                          <a:latin typeface="Cambria Math" panose="02040503050406030204" pitchFamily="18" charset="0"/>
                        </a:rPr>
                        <m:t> </m:t>
                      </m:r>
                      <m:r>
                        <a:rPr lang="es-MX" sz="1600" b="1" i="1" dirty="0">
                          <a:latin typeface="Cambria Math" panose="02040503050406030204" pitchFamily="18" charset="0"/>
                        </a:rPr>
                        <m:t>𝒀</m:t>
                      </m:r>
                      <m:r>
                        <a:rPr lang="es-MX" sz="1600" i="1" dirty="0">
                          <a:latin typeface="Cambria Math" panose="02040503050406030204" pitchFamily="18" charset="0"/>
                        </a:rPr>
                        <m:t> </m:t>
                      </m:r>
                      <m:r>
                        <a:rPr lang="es-MX" sz="1600" i="1" dirty="0">
                          <a:latin typeface="Cambria Math" panose="02040503050406030204" pitchFamily="18" charset="0"/>
                        </a:rPr>
                        <m:t>𝑒𝑙</m:t>
                      </m:r>
                      <m:r>
                        <a:rPr lang="es-MX" sz="1600" i="1" dirty="0">
                          <a:latin typeface="Cambria Math" panose="02040503050406030204" pitchFamily="18" charset="0"/>
                        </a:rPr>
                        <m:t> </m:t>
                      </m:r>
                      <m:r>
                        <a:rPr lang="es-MX" sz="1600" i="1" dirty="0">
                          <a:latin typeface="Cambria Math" panose="02040503050406030204" pitchFamily="18" charset="0"/>
                        </a:rPr>
                        <m:t>𝑡𝑖𝑒𝑚𝑝𝑜</m:t>
                      </m:r>
                      <m:r>
                        <a:rPr lang="es-MX" sz="1600" i="1" dirty="0">
                          <a:latin typeface="Cambria Math" panose="02040503050406030204" pitchFamily="18" charset="0"/>
                        </a:rPr>
                        <m:t> </m:t>
                      </m:r>
                      <m:r>
                        <a:rPr lang="es-MX" sz="1600" i="1" dirty="0">
                          <a:latin typeface="Cambria Math" panose="02040503050406030204" pitchFamily="18" charset="0"/>
                        </a:rPr>
                        <m:t>𝑞𝑢𝑒</m:t>
                      </m:r>
                      <m:r>
                        <a:rPr lang="es-MX" sz="1600" i="1" dirty="0">
                          <a:latin typeface="Cambria Math" panose="02040503050406030204" pitchFamily="18" charset="0"/>
                        </a:rPr>
                        <m:t> </m:t>
                      </m:r>
                      <m:r>
                        <a:rPr lang="es-MX" sz="1600" i="1" dirty="0">
                          <a:latin typeface="Cambria Math" panose="02040503050406030204" pitchFamily="18" charset="0"/>
                        </a:rPr>
                        <m:t>𝑠𝑒</m:t>
                      </m:r>
                      <m:r>
                        <a:rPr lang="es-MX" sz="1600" i="1" dirty="0">
                          <a:latin typeface="Cambria Math" panose="02040503050406030204" pitchFamily="18" charset="0"/>
                        </a:rPr>
                        <m:t> </m:t>
                      </m:r>
                      <m:r>
                        <a:rPr lang="es-MX" sz="1600" i="1" dirty="0">
                          <a:latin typeface="Cambria Math" panose="02040503050406030204" pitchFamily="18" charset="0"/>
                        </a:rPr>
                        <m:t>𝑙𝑒</m:t>
                      </m:r>
                      <m:r>
                        <a:rPr lang="es-MX" sz="1600" i="1" dirty="0">
                          <a:latin typeface="Cambria Math" panose="02040503050406030204" pitchFamily="18" charset="0"/>
                        </a:rPr>
                        <m:t> </m:t>
                      </m:r>
                      <m:r>
                        <a:rPr lang="es-MX" sz="1600" i="1" dirty="0">
                          <a:latin typeface="Cambria Math" panose="02040503050406030204" pitchFamily="18" charset="0"/>
                        </a:rPr>
                        <m:t>𝑑𝑒𝑑𝑖𝑐𝑎</m:t>
                      </m:r>
                      <m:r>
                        <a:rPr lang="es-MX" sz="1600" i="1" dirty="0">
                          <a:latin typeface="Cambria Math" panose="02040503050406030204" pitchFamily="18" charset="0"/>
                        </a:rPr>
                        <m:t> </m:t>
                      </m:r>
                      <m:r>
                        <a:rPr lang="es-MX" sz="1600" i="1" dirty="0">
                          <a:latin typeface="Cambria Math" panose="02040503050406030204" pitchFamily="18" charset="0"/>
                        </a:rPr>
                        <m:t>𝑎𝑙</m:t>
                      </m:r>
                      <m:r>
                        <a:rPr lang="es-MX" sz="1600" i="1" dirty="0">
                          <a:latin typeface="Cambria Math" panose="02040503050406030204" pitchFamily="18" charset="0"/>
                        </a:rPr>
                        <m:t> </m:t>
                      </m:r>
                      <m:r>
                        <a:rPr lang="es-MX" sz="1600" i="1" dirty="0">
                          <a:latin typeface="Cambria Math" panose="02040503050406030204" pitchFamily="18" charset="0"/>
                        </a:rPr>
                        <m:t>𝑝𝑖𝑛𝑔</m:t>
                      </m:r>
                      <m:r>
                        <a:rPr lang="es-CL" sz="1600" b="0" i="1" dirty="0" smtClean="0">
                          <a:latin typeface="Cambria Math" panose="02040503050406030204" pitchFamily="18" charset="0"/>
                        </a:rPr>
                        <m:t>−</m:t>
                      </m:r>
                      <m:r>
                        <a:rPr lang="es-MX" sz="1600" i="1" dirty="0">
                          <a:latin typeface="Cambria Math" panose="02040503050406030204" pitchFamily="18" charset="0"/>
                        </a:rPr>
                        <m:t>𝑝𝑜𝑛𝑔</m:t>
                      </m:r>
                      <m:r>
                        <a:rPr lang="es-MX" sz="1600" i="1" dirty="0">
                          <a:latin typeface="Cambria Math" panose="02040503050406030204" pitchFamily="18" charset="0"/>
                        </a:rPr>
                        <m:t>.</m:t>
                      </m:r>
                    </m:oMath>
                  </m:oMathPara>
                </a14:m>
                <a:endParaRPr lang="es-MX" sz="1600" dirty="0"/>
              </a:p>
              <a:p>
                <a:pPr lvl="2">
                  <a:lnSpc>
                    <a:spcPct val="100000"/>
                  </a:lnSpc>
                  <a:spcBef>
                    <a:spcPts val="0"/>
                  </a:spcBef>
                </a:pPr>
                <a14:m>
                  <m:oMathPara xmlns:m="http://schemas.openxmlformats.org/officeDocument/2006/math">
                    <m:oMathParaPr>
                      <m:jc m:val="left"/>
                    </m:oMathParaPr>
                    <m:oMath xmlns:m="http://schemas.openxmlformats.org/officeDocument/2006/math">
                      <m:r>
                        <m:rPr>
                          <m:nor/>
                        </m:rPr>
                        <a:rPr lang="es-MX" sz="1600" i="1" dirty="0">
                          <a:latin typeface="Cambria Math" panose="02040503050406030204" pitchFamily="18" charset="0"/>
                        </a:rPr>
                        <m:t>Sea</m:t>
                      </m:r>
                      <m:r>
                        <m:rPr>
                          <m:nor/>
                        </m:rPr>
                        <a:rPr lang="es-MX" sz="1600" i="1" dirty="0">
                          <a:latin typeface="Cambria Math" panose="02040503050406030204" pitchFamily="18" charset="0"/>
                        </a:rPr>
                        <m:t> </m:t>
                      </m:r>
                      <m:r>
                        <m:rPr>
                          <m:nor/>
                        </m:rPr>
                        <a:rPr lang="es-MX" sz="1600" b="1" i="1" dirty="0">
                          <a:latin typeface="Cambria Math" panose="02040503050406030204" pitchFamily="18" charset="0"/>
                        </a:rPr>
                        <m:t>E</m:t>
                      </m:r>
                      <m:r>
                        <m:rPr>
                          <m:nor/>
                        </m:rPr>
                        <a:rPr lang="es-MX" sz="1600" i="1" dirty="0">
                          <a:latin typeface="Cambria Math" panose="02040503050406030204" pitchFamily="18" charset="0"/>
                        </a:rPr>
                        <m:t> </m:t>
                      </m:r>
                      <m:r>
                        <m:rPr>
                          <m:nor/>
                        </m:rPr>
                        <a:rPr lang="es-MX" sz="1600" i="1" dirty="0">
                          <a:latin typeface="Cambria Math" panose="02040503050406030204" pitchFamily="18" charset="0"/>
                        </a:rPr>
                        <m:t>su</m:t>
                      </m:r>
                      <m:r>
                        <m:rPr>
                          <m:nor/>
                        </m:rPr>
                        <a:rPr lang="es-MX" sz="1600" i="1" dirty="0">
                          <a:latin typeface="Cambria Math" panose="02040503050406030204" pitchFamily="18" charset="0"/>
                        </a:rPr>
                        <m:t> </m:t>
                      </m:r>
                      <m:r>
                        <m:rPr>
                          <m:nor/>
                        </m:rPr>
                        <a:rPr lang="es-MX" sz="1600" i="1" dirty="0">
                          <a:latin typeface="Cambria Math" panose="02040503050406030204" pitchFamily="18" charset="0"/>
                        </a:rPr>
                        <m:t>entretenci</m:t>
                      </m:r>
                      <m:r>
                        <m:rPr>
                          <m:nor/>
                        </m:rPr>
                        <a:rPr lang="es-MX" sz="1600" i="1" dirty="0">
                          <a:latin typeface="Cambria Math" panose="02040503050406030204" pitchFamily="18" charset="0"/>
                        </a:rPr>
                        <m:t>ó</m:t>
                      </m:r>
                      <m:r>
                        <m:rPr>
                          <m:nor/>
                        </m:rPr>
                        <a:rPr lang="es-MX" sz="1600" i="1" dirty="0">
                          <a:latin typeface="Cambria Math" panose="02040503050406030204" pitchFamily="18" charset="0"/>
                        </a:rPr>
                        <m:t>n</m:t>
                      </m:r>
                      <m:r>
                        <m:rPr>
                          <m:nor/>
                        </m:rPr>
                        <a:rPr lang="es-MX" sz="1600" i="1" dirty="0">
                          <a:latin typeface="Cambria Math" panose="02040503050406030204" pitchFamily="18" charset="0"/>
                        </a:rPr>
                        <m:t>.</m:t>
                      </m:r>
                    </m:oMath>
                  </m:oMathPara>
                </a14:m>
                <a:endParaRPr lang="es-MX" sz="1600" i="1" dirty="0">
                  <a:latin typeface="Cambria Math" panose="02040503050406030204" pitchFamily="18" charset="0"/>
                </a:endParaRPr>
              </a:p>
              <a:p>
                <a:pPr lvl="2">
                  <a:lnSpc>
                    <a:spcPct val="100000"/>
                  </a:lnSpc>
                  <a:spcBef>
                    <a:spcPts val="0"/>
                  </a:spcBef>
                </a:pPr>
                <a14:m>
                  <m:oMathPara xmlns:m="http://schemas.openxmlformats.org/officeDocument/2006/math">
                    <m:oMathParaPr>
                      <m:jc m:val="left"/>
                    </m:oMathParaPr>
                    <m:oMath xmlns:m="http://schemas.openxmlformats.org/officeDocument/2006/math">
                      <m:r>
                        <a:rPr lang="es-CL" sz="1600" i="1" dirty="0">
                          <a:latin typeface="Cambria Math" panose="02040503050406030204" pitchFamily="18" charset="0"/>
                        </a:rPr>
                        <m:t>𝑇𝑜𝑑𝑎𝑠</m:t>
                      </m:r>
                      <m:r>
                        <a:rPr lang="es-CL" sz="1600" i="1" dirty="0">
                          <a:latin typeface="Cambria Math" panose="02040503050406030204" pitchFamily="18" charset="0"/>
                        </a:rPr>
                        <m:t> </m:t>
                      </m:r>
                      <m:r>
                        <a:rPr lang="es-CL" sz="1600" i="1" dirty="0">
                          <a:latin typeface="Cambria Math" panose="02040503050406030204" pitchFamily="18" charset="0"/>
                        </a:rPr>
                        <m:t>𝑙𝑎𝑠</m:t>
                      </m:r>
                      <m:r>
                        <a:rPr lang="es-CL" sz="1600" i="1" dirty="0">
                          <a:latin typeface="Cambria Math" panose="02040503050406030204" pitchFamily="18" charset="0"/>
                        </a:rPr>
                        <m:t> </m:t>
                      </m:r>
                      <m:r>
                        <a:rPr lang="es-CL" sz="1600" i="1" dirty="0">
                          <a:latin typeface="Cambria Math" panose="02040503050406030204" pitchFamily="18" charset="0"/>
                        </a:rPr>
                        <m:t>𝑣𝑎𝑟𝑖𝑎𝑏𝑙𝑒𝑠</m:t>
                      </m:r>
                      <m:r>
                        <a:rPr lang="es-CL" sz="1600" i="1" dirty="0">
                          <a:latin typeface="Cambria Math" panose="02040503050406030204" pitchFamily="18" charset="0"/>
                        </a:rPr>
                        <m:t> </m:t>
                      </m:r>
                      <m:r>
                        <a:rPr lang="es-CL" sz="1600" i="1" dirty="0">
                          <a:latin typeface="Cambria Math" panose="02040503050406030204" pitchFamily="18" charset="0"/>
                        </a:rPr>
                        <m:t>𝑠𝑜𝑛</m:t>
                      </m:r>
                      <m:r>
                        <a:rPr lang="es-CL" sz="1600" i="1" dirty="0">
                          <a:latin typeface="Cambria Math" panose="02040503050406030204" pitchFamily="18" charset="0"/>
                        </a:rPr>
                        <m:t> </m:t>
                      </m:r>
                      <m:r>
                        <a:rPr lang="es-MX" sz="1600" i="1" dirty="0">
                          <a:latin typeface="Cambria Math" panose="02040503050406030204" pitchFamily="18" charset="0"/>
                        </a:rPr>
                        <m:t>𝑝𝑜𝑠𝑖𝑡𝑖𝑣</m:t>
                      </m:r>
                      <m:r>
                        <a:rPr lang="es-CL" sz="1600" i="1" dirty="0">
                          <a:latin typeface="Cambria Math" panose="02040503050406030204" pitchFamily="18" charset="0"/>
                        </a:rPr>
                        <m:t>𝑎</m:t>
                      </m:r>
                      <m:r>
                        <a:rPr lang="es-MX" sz="1600" i="1" dirty="0">
                          <a:latin typeface="Cambria Math" panose="02040503050406030204" pitchFamily="18" charset="0"/>
                        </a:rPr>
                        <m:t>𝑠</m:t>
                      </m:r>
                      <m:r>
                        <a:rPr lang="es-MX" sz="1600" i="1" dirty="0">
                          <a:latin typeface="Cambria Math" panose="02040503050406030204" pitchFamily="18" charset="0"/>
                        </a:rPr>
                        <m:t> </m:t>
                      </m:r>
                      <m:r>
                        <a:rPr lang="es-CL" sz="1600" b="0" i="1" dirty="0" smtClean="0">
                          <a:latin typeface="Cambria Math" panose="02040503050406030204" pitchFamily="18" charset="0"/>
                        </a:rPr>
                        <m:t>𝑋</m:t>
                      </m:r>
                      <m:r>
                        <a:rPr lang="es-MX" sz="1600" i="1" dirty="0">
                          <a:latin typeface="Cambria Math" panose="02040503050406030204" pitchFamily="18" charset="0"/>
                        </a:rPr>
                        <m:t>≥0; </m:t>
                      </m:r>
                      <m:r>
                        <a:rPr lang="es-MX" sz="1600" i="1" dirty="0">
                          <a:latin typeface="Cambria Math" panose="02040503050406030204" pitchFamily="18" charset="0"/>
                        </a:rPr>
                        <m:t>𝑌</m:t>
                      </m:r>
                      <m:r>
                        <a:rPr lang="es-MX" sz="1600" i="1" dirty="0">
                          <a:latin typeface="Cambria Math" panose="02040503050406030204" pitchFamily="18" charset="0"/>
                        </a:rPr>
                        <m:t>≥0;</m:t>
                      </m:r>
                      <m:r>
                        <a:rPr lang="es-CL" sz="1600" i="1" dirty="0">
                          <a:latin typeface="Cambria Math" panose="02040503050406030204" pitchFamily="18" charset="0"/>
                        </a:rPr>
                        <m:t>𝐸</m:t>
                      </m:r>
                      <m:r>
                        <a:rPr lang="es-CL" sz="1600" i="1" dirty="0">
                          <a:latin typeface="Cambria Math" panose="02040503050406030204" pitchFamily="18" charset="0"/>
                        </a:rPr>
                        <m:t>≥0</m:t>
                      </m:r>
                    </m:oMath>
                  </m:oMathPara>
                </a14:m>
                <a:endParaRPr lang="es-MX" sz="1600" i="1" dirty="0">
                  <a:latin typeface="Cambria Math" panose="02040503050406030204" pitchFamily="18" charset="0"/>
                </a:endParaRPr>
              </a:p>
              <a:p>
                <a:pPr lvl="1">
                  <a:lnSpc>
                    <a:spcPct val="100000"/>
                  </a:lnSpc>
                  <a:spcBef>
                    <a:spcPts val="0"/>
                  </a:spcBef>
                </a:pPr>
                <a:r>
                  <a:rPr lang="es-MX" dirty="0"/>
                  <a:t>Veamos las reglas, límites o fronteras:</a:t>
                </a:r>
              </a:p>
              <a:p>
                <a:pPr lvl="2">
                  <a:lnSpc>
                    <a:spcPct val="100000"/>
                  </a:lnSpc>
                  <a:spcBef>
                    <a:spcPts val="0"/>
                  </a:spcBef>
                </a:pPr>
                <a:r>
                  <a:rPr lang="es-MX" sz="1600" dirty="0"/>
                  <a:t>Le interesa obtener el máximo de entretención (estudio + juego):</a:t>
                </a:r>
              </a:p>
              <a:p>
                <a:pPr lvl="3">
                  <a:lnSpc>
                    <a:spcPct val="100000"/>
                  </a:lnSpc>
                  <a:spcBef>
                    <a:spcPts val="0"/>
                  </a:spcBef>
                </a:pPr>
                <a14:m>
                  <m:oMathPara xmlns:m="http://schemas.openxmlformats.org/officeDocument/2006/math">
                    <m:oMathParaPr>
                      <m:jc m:val="centerGroup"/>
                    </m:oMathParaPr>
                    <m:oMath xmlns:m="http://schemas.openxmlformats.org/officeDocument/2006/math">
                      <m:r>
                        <a:rPr lang="es-CL" sz="1400" i="1" dirty="0">
                          <a:latin typeface="Cambria Math" panose="02040503050406030204" pitchFamily="18" charset="0"/>
                        </a:rPr>
                        <m:t>𝐸</m:t>
                      </m:r>
                      <m:r>
                        <a:rPr lang="es-MX" sz="1400" i="1" dirty="0">
                          <a:latin typeface="Cambria Math" panose="02040503050406030204" pitchFamily="18" charset="0"/>
                        </a:rPr>
                        <m:t> = </m:t>
                      </m:r>
                      <m:r>
                        <a:rPr lang="es-MX" sz="1400" i="1" dirty="0">
                          <a:latin typeface="Cambria Math" panose="02040503050406030204" pitchFamily="18" charset="0"/>
                        </a:rPr>
                        <m:t>𝑋</m:t>
                      </m:r>
                      <m:r>
                        <a:rPr lang="es-MX" sz="1400" i="1" dirty="0">
                          <a:latin typeface="Cambria Math" panose="02040503050406030204" pitchFamily="18" charset="0"/>
                        </a:rPr>
                        <m:t> + 5</m:t>
                      </m:r>
                      <m:r>
                        <a:rPr lang="es-MX" sz="1400" i="1" dirty="0">
                          <a:latin typeface="Cambria Math" panose="02040503050406030204" pitchFamily="18" charset="0"/>
                        </a:rPr>
                        <m:t>𝑌</m:t>
                      </m:r>
                    </m:oMath>
                  </m:oMathPara>
                </a14:m>
                <a:endParaRPr lang="es-MX" sz="1400" dirty="0"/>
              </a:p>
              <a:p>
                <a:pPr lvl="2">
                  <a:lnSpc>
                    <a:spcPct val="100000"/>
                  </a:lnSpc>
                  <a:spcBef>
                    <a:spcPts val="0"/>
                  </a:spcBef>
                </a:pPr>
                <a:r>
                  <a:rPr lang="es-MX" sz="1600" dirty="0"/>
                  <a:t>Sabe que su tiempo de estudio está limitado a 8 </a:t>
                </a:r>
                <a:r>
                  <a:rPr lang="es-MX" sz="1600" dirty="0" err="1"/>
                  <a:t>hrs</a:t>
                </a:r>
                <a:r>
                  <a:rPr lang="es-MX" sz="1600" dirty="0"/>
                  <a:t>. al día, ya que si le dedica más dejará de realizar sus demás actividades:</a:t>
                </a:r>
              </a:p>
              <a:p>
                <a:pPr lvl="3">
                  <a:lnSpc>
                    <a:spcPct val="100000"/>
                  </a:lnSpc>
                  <a:spcBef>
                    <a:spcPts val="0"/>
                  </a:spcBef>
                </a:pPr>
                <a14:m>
                  <m:oMathPara xmlns:m="http://schemas.openxmlformats.org/officeDocument/2006/math">
                    <m:oMathParaPr>
                      <m:jc m:val="centerGroup"/>
                    </m:oMathParaPr>
                    <m:oMath xmlns:m="http://schemas.openxmlformats.org/officeDocument/2006/math">
                      <m:r>
                        <a:rPr lang="es-CL" sz="1400" i="1" dirty="0">
                          <a:latin typeface="Cambria Math" panose="02040503050406030204" pitchFamily="18" charset="0"/>
                        </a:rPr>
                        <m:t>𝑋</m:t>
                      </m:r>
                      <m:r>
                        <a:rPr lang="es-CL" sz="1400" i="1" dirty="0">
                          <a:latin typeface="Cambria Math" panose="02040503050406030204" pitchFamily="18" charset="0"/>
                        </a:rPr>
                        <m:t>+</m:t>
                      </m:r>
                      <m:r>
                        <a:rPr lang="es-CL" sz="1400" i="1" dirty="0">
                          <a:latin typeface="Cambria Math" panose="02040503050406030204" pitchFamily="18" charset="0"/>
                        </a:rPr>
                        <m:t>𝑌</m:t>
                      </m:r>
                      <m:r>
                        <a:rPr lang="es-CL" sz="1400" i="1" dirty="0">
                          <a:latin typeface="Cambria Math" panose="02040503050406030204" pitchFamily="18" charset="0"/>
                        </a:rPr>
                        <m:t>≤8</m:t>
                      </m:r>
                    </m:oMath>
                  </m:oMathPara>
                </a14:m>
                <a:endParaRPr lang="es-MX" sz="1400" dirty="0"/>
              </a:p>
              <a:p>
                <a:pPr lvl="2">
                  <a:lnSpc>
                    <a:spcPct val="100000"/>
                  </a:lnSpc>
                  <a:spcBef>
                    <a:spcPts val="0"/>
                  </a:spcBef>
                </a:pPr>
                <a:r>
                  <a:rPr lang="es-MX" sz="1600" dirty="0"/>
                  <a:t>Intuyó además que debe estudiar a lo menos 3 veces más que jugar si es que quiere aprobar el semestre.</a:t>
                </a:r>
              </a:p>
              <a:p>
                <a:pPr lvl="3">
                  <a:lnSpc>
                    <a:spcPct val="100000"/>
                  </a:lnSpc>
                  <a:spcBef>
                    <a:spcPts val="0"/>
                  </a:spcBef>
                </a:pPr>
                <a14:m>
                  <m:oMathPara xmlns:m="http://schemas.openxmlformats.org/officeDocument/2006/math">
                    <m:oMathParaPr>
                      <m:jc m:val="centerGroup"/>
                    </m:oMathParaPr>
                    <m:oMath xmlns:m="http://schemas.openxmlformats.org/officeDocument/2006/math">
                      <m:r>
                        <a:rPr lang="es-MX" sz="1400" i="1" dirty="0">
                          <a:latin typeface="Cambria Math" panose="02040503050406030204" pitchFamily="18" charset="0"/>
                        </a:rPr>
                        <m:t>𝑋</m:t>
                      </m:r>
                      <m:r>
                        <a:rPr lang="es-MX" sz="1400" i="1" dirty="0">
                          <a:latin typeface="Cambria Math" panose="02040503050406030204" pitchFamily="18" charset="0"/>
                        </a:rPr>
                        <m:t>≥3</m:t>
                      </m:r>
                      <m:r>
                        <a:rPr lang="es-CL" sz="1400" i="1" dirty="0">
                          <a:latin typeface="Cambria Math" panose="02040503050406030204" pitchFamily="18" charset="0"/>
                        </a:rPr>
                        <m:t>𝑌</m:t>
                      </m:r>
                    </m:oMath>
                  </m:oMathPara>
                </a14:m>
                <a:endParaRPr lang="es-MX" sz="1400" i="1" dirty="0">
                  <a:latin typeface="Cambria Math" panose="02040503050406030204" pitchFamily="18" charset="0"/>
                </a:endParaRPr>
              </a:p>
              <a:p>
                <a:pPr marL="742950" lvl="1" indent="-285750">
                  <a:buFont typeface="Arial" panose="020B0604020202020204" pitchFamily="34" charset="0"/>
                  <a:buChar char="•"/>
                </a:pPr>
                <a:endParaRPr lang="es-MX" dirty="0"/>
              </a:p>
            </p:txBody>
          </p:sp>
        </mc:Choice>
        <mc:Fallback xmlns="">
          <p:sp>
            <p:nvSpPr>
              <p:cNvPr id="3" name="CuadroTexto 2">
                <a:extLst>
                  <a:ext uri="{FF2B5EF4-FFF2-40B4-BE49-F238E27FC236}">
                    <a16:creationId xmlns:a16="http://schemas.microsoft.com/office/drawing/2014/main" id="{B153C88B-1539-4523-8213-25D4DA2C1C16}"/>
                  </a:ext>
                </a:extLst>
              </p:cNvPr>
              <p:cNvSpPr txBox="1">
                <a:spLocks noRot="1" noChangeAspect="1" noMove="1" noResize="1" noEditPoints="1" noAdjustHandles="1" noChangeArrowheads="1" noChangeShapeType="1" noTextEdit="1"/>
              </p:cNvSpPr>
              <p:nvPr/>
            </p:nvSpPr>
            <p:spPr>
              <a:xfrm>
                <a:off x="657226" y="2572544"/>
                <a:ext cx="10210800" cy="3847207"/>
              </a:xfrm>
              <a:prstGeom prst="rect">
                <a:avLst/>
              </a:prstGeom>
              <a:blipFill>
                <a:blip r:embed="rId3"/>
                <a:stretch>
                  <a:fillRect l="-657" t="-792"/>
                </a:stretch>
              </a:blipFill>
            </p:spPr>
            <p:txBody>
              <a:bodyPr/>
              <a:lstStyle/>
              <a:p>
                <a:r>
                  <a:rPr lang="es-CL">
                    <a:noFill/>
                  </a:rPr>
                  <a:t> </a:t>
                </a:r>
              </a:p>
            </p:txBody>
          </p:sp>
        </mc:Fallback>
      </mc:AlternateContent>
      <p:sp>
        <p:nvSpPr>
          <p:cNvPr id="8" name="CuadroTexto 7">
            <a:extLst>
              <a:ext uri="{FF2B5EF4-FFF2-40B4-BE49-F238E27FC236}">
                <a16:creationId xmlns:a16="http://schemas.microsoft.com/office/drawing/2014/main" id="{EEA43345-C277-41BC-8776-5B0843B3B7E4}"/>
              </a:ext>
            </a:extLst>
          </p:cNvPr>
          <p:cNvSpPr txBox="1"/>
          <p:nvPr/>
        </p:nvSpPr>
        <p:spPr>
          <a:xfrm>
            <a:off x="657217" y="4924605"/>
            <a:ext cx="10877549" cy="646331"/>
          </a:xfrm>
          <a:prstGeom prst="rect">
            <a:avLst/>
          </a:prstGeom>
          <a:solidFill>
            <a:srgbClr val="FFC000"/>
          </a:solidFill>
        </p:spPr>
        <p:txBody>
          <a:bodyPr wrap="square">
            <a:spAutoFit/>
          </a:bodyPr>
          <a:lstStyle/>
          <a:p>
            <a:pPr marL="742950" lvl="1" indent="-285750">
              <a:buFont typeface="Arial" panose="020B0604020202020204" pitchFamily="34" charset="0"/>
              <a:buChar char="•"/>
            </a:pPr>
            <a:r>
              <a:rPr lang="es-MX" dirty="0"/>
              <a:t>Para hacer más realista el ejercicio, asuma que le gusta el ping-pong como actividad recreativa y que jugar a ese deporte le produce 5 veces más placer que estudiar Modelamiento de Sistemas.</a:t>
            </a:r>
          </a:p>
        </p:txBody>
      </p:sp>
      <p:sp>
        <p:nvSpPr>
          <p:cNvPr id="10" name="CuadroTexto 9">
            <a:extLst>
              <a:ext uri="{FF2B5EF4-FFF2-40B4-BE49-F238E27FC236}">
                <a16:creationId xmlns:a16="http://schemas.microsoft.com/office/drawing/2014/main" id="{AEEC3BA0-2A07-4B09-9579-532CE90CCF99}"/>
              </a:ext>
            </a:extLst>
          </p:cNvPr>
          <p:cNvSpPr txBox="1"/>
          <p:nvPr/>
        </p:nvSpPr>
        <p:spPr>
          <a:xfrm>
            <a:off x="657219" y="5570936"/>
            <a:ext cx="10877549" cy="646331"/>
          </a:xfrm>
          <a:prstGeom prst="rect">
            <a:avLst/>
          </a:prstGeom>
          <a:solidFill>
            <a:srgbClr val="FFC000"/>
          </a:solidFill>
        </p:spPr>
        <p:txBody>
          <a:bodyPr wrap="square">
            <a:spAutoFit/>
          </a:bodyPr>
          <a:lstStyle>
            <a:defPPr>
              <a:defRPr lang="es-CL"/>
            </a:defPPr>
            <a:lvl2pPr marL="742950" lvl="1" indent="-285750">
              <a:buFont typeface="Arial" panose="020B0604020202020204" pitchFamily="34" charset="0"/>
              <a:buChar char="•"/>
            </a:lvl2pPr>
          </a:lstStyle>
          <a:p>
            <a:pPr marL="571500" indent="-285750">
              <a:buFont typeface="Arial" panose="020B0604020202020204" pitchFamily="34" charset="0"/>
              <a:buChar char="•"/>
            </a:pPr>
            <a:r>
              <a:rPr lang="es-MX" dirty="0"/>
              <a:t>Ud. se asignó 8 horas diarias para estudio y para que no fueran tan pesadas también incluyó un tiempo de descanso recreativo</a:t>
            </a:r>
            <a:endParaRPr lang="es-CL" dirty="0"/>
          </a:p>
        </p:txBody>
      </p:sp>
      <p:sp>
        <p:nvSpPr>
          <p:cNvPr id="12" name="CuadroTexto 11">
            <a:extLst>
              <a:ext uri="{FF2B5EF4-FFF2-40B4-BE49-F238E27FC236}">
                <a16:creationId xmlns:a16="http://schemas.microsoft.com/office/drawing/2014/main" id="{954395E5-E309-4A1F-AFA6-2BFF22D68E7C}"/>
              </a:ext>
            </a:extLst>
          </p:cNvPr>
          <p:cNvSpPr txBox="1"/>
          <p:nvPr/>
        </p:nvSpPr>
        <p:spPr>
          <a:xfrm>
            <a:off x="657221" y="6096585"/>
            <a:ext cx="10877549" cy="646331"/>
          </a:xfrm>
          <a:prstGeom prst="rect">
            <a:avLst/>
          </a:prstGeom>
          <a:solidFill>
            <a:srgbClr val="FFC000"/>
          </a:solidFill>
        </p:spPr>
        <p:txBody>
          <a:bodyPr wrap="square">
            <a:spAutoFit/>
          </a:bodyPr>
          <a:lstStyle>
            <a:defPPr>
              <a:defRPr lang="es-CL"/>
            </a:defPPr>
            <a:lvl2pPr marL="742950" lvl="1" indent="-285750">
              <a:buFont typeface="Arial" panose="020B0604020202020204" pitchFamily="34" charset="0"/>
              <a:buChar char="•"/>
            </a:lvl2pPr>
          </a:lstStyle>
          <a:p>
            <a:pPr lvl="1"/>
            <a:r>
              <a:rPr lang="es-MX" dirty="0"/>
              <a:t>Además en su conciencia intuye que debe estudiar a lo menos 3 veces más que jugar si es que quiere aprobar el semestre y pasar a tercer año.</a:t>
            </a:r>
          </a:p>
        </p:txBody>
      </p:sp>
    </p:spTree>
    <p:extLst>
      <p:ext uri="{BB962C8B-B14F-4D97-AF65-F5344CB8AC3E}">
        <p14:creationId xmlns:p14="http://schemas.microsoft.com/office/powerpoint/2010/main" val="2203438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fade">
                                      <p:cBhvr>
                                        <p:cTn id="39" dur="500"/>
                                        <p:tgtEl>
                                          <p:spTgt spid="3">
                                            <p:txEl>
                                              <p:pRg st="9" end="9"/>
                                            </p:txEl>
                                          </p:spTgt>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childTnLst>
                                </p:cTn>
                              </p:par>
                              <p:par>
                                <p:cTn id="47" presetID="10" presetClass="exit" presetSubtype="0" fill="hold" grpId="1" nodeType="withEffect">
                                  <p:stCondLst>
                                    <p:cond delay="0"/>
                                  </p:stCondLst>
                                  <p:childTnLst>
                                    <p:animEffect transition="out" filter="fade">
                                      <p:cBhvr>
                                        <p:cTn id="48" dur="500"/>
                                        <p:tgtEl>
                                          <p:spTgt spid="8"/>
                                        </p:tgtEl>
                                      </p:cBhvr>
                                    </p:animEffect>
                                    <p:set>
                                      <p:cBhvr>
                                        <p:cTn id="49" dur="1" fill="hold">
                                          <p:stCondLst>
                                            <p:cond delay="499"/>
                                          </p:stCondLst>
                                        </p:cTn>
                                        <p:tgtEl>
                                          <p:spTgt spid="8"/>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3">
                                            <p:txEl>
                                              <p:pRg st="11" end="11"/>
                                            </p:txEl>
                                          </p:spTgt>
                                        </p:tgtEl>
                                        <p:attrNameLst>
                                          <p:attrName>style.visibility</p:attrName>
                                        </p:attrNameLst>
                                      </p:cBhvr>
                                      <p:to>
                                        <p:strVal val="visible"/>
                                      </p:to>
                                    </p:set>
                                    <p:animEffect transition="in" filter="fade">
                                      <p:cBhvr>
                                        <p:cTn id="54" dur="500"/>
                                        <p:tgtEl>
                                          <p:spTgt spid="3">
                                            <p:txEl>
                                              <p:pRg st="11" end="11"/>
                                            </p:txEl>
                                          </p:spTgt>
                                        </p:tgtEl>
                                      </p:cBhvr>
                                    </p:animEffect>
                                  </p:childTnLst>
                                </p:cTn>
                              </p:par>
                              <p:par>
                                <p:cTn id="55" presetID="10" presetClass="entr" presetSubtype="0" fill="hold" nodeType="withEffect">
                                  <p:stCondLst>
                                    <p:cond delay="0"/>
                                  </p:stCondLst>
                                  <p:childTnLst>
                                    <p:set>
                                      <p:cBhvr>
                                        <p:cTn id="56" dur="1" fill="hold">
                                          <p:stCondLst>
                                            <p:cond delay="0"/>
                                          </p:stCondLst>
                                        </p:cTn>
                                        <p:tgtEl>
                                          <p:spTgt spid="3">
                                            <p:txEl>
                                              <p:pRg st="12" end="12"/>
                                            </p:txEl>
                                          </p:spTgt>
                                        </p:tgtEl>
                                        <p:attrNameLst>
                                          <p:attrName>style.visibility</p:attrName>
                                        </p:attrNameLst>
                                      </p:cBhvr>
                                      <p:to>
                                        <p:strVal val="visible"/>
                                      </p:to>
                                    </p:set>
                                    <p:animEffect transition="in" filter="fade">
                                      <p:cBhvr>
                                        <p:cTn id="57" dur="500"/>
                                        <p:tgtEl>
                                          <p:spTgt spid="3">
                                            <p:txEl>
                                              <p:pRg st="12" end="12"/>
                                            </p:txEl>
                                          </p:spTgt>
                                        </p:tgtEl>
                                      </p:cBhvr>
                                    </p:animEffect>
                                  </p:childTnLst>
                                </p:cTn>
                              </p:par>
                              <p:par>
                                <p:cTn id="58" presetID="10" presetClass="exit" presetSubtype="0" fill="hold" grpId="1" nodeType="withEffect">
                                  <p:stCondLst>
                                    <p:cond delay="0"/>
                                  </p:stCondLst>
                                  <p:childTnLst>
                                    <p:animEffect transition="out" filter="fade">
                                      <p:cBhvr>
                                        <p:cTn id="59" dur="500"/>
                                        <p:tgtEl>
                                          <p:spTgt spid="10"/>
                                        </p:tgtEl>
                                      </p:cBhvr>
                                    </p:animEffect>
                                    <p:set>
                                      <p:cBhvr>
                                        <p:cTn id="60" dur="1" fill="hold">
                                          <p:stCondLst>
                                            <p:cond delay="499"/>
                                          </p:stCondLst>
                                        </p:cTn>
                                        <p:tgtEl>
                                          <p:spTgt spid="10"/>
                                        </p:tgtEl>
                                        <p:attrNameLst>
                                          <p:attrName>style.visibility</p:attrName>
                                        </p:attrNameLst>
                                      </p:cBhvr>
                                      <p:to>
                                        <p:strVal val="hidden"/>
                                      </p:to>
                                    </p:set>
                                  </p:childTnLst>
                                </p:cTn>
                              </p:par>
                              <p:par>
                                <p:cTn id="61" presetID="10"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0" grpId="0" animBg="1"/>
      <p:bldP spid="10" grpId="1" animBg="1"/>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mc:AlternateContent xmlns:mc="http://schemas.openxmlformats.org/markup-compatibility/2006">
        <mc:Choice xmlns:a14="http://schemas.microsoft.com/office/drawing/2010/main" Requires="a14">
          <p:sp>
            <p:nvSpPr>
              <p:cNvPr id="3" name="CuadroTexto 2">
                <a:extLst>
                  <a:ext uri="{FF2B5EF4-FFF2-40B4-BE49-F238E27FC236}">
                    <a16:creationId xmlns:a16="http://schemas.microsoft.com/office/drawing/2014/main" id="{B153C88B-1539-4523-8213-25D4DA2C1C16}"/>
                  </a:ext>
                </a:extLst>
              </p:cNvPr>
              <p:cNvSpPr txBox="1"/>
              <p:nvPr/>
            </p:nvSpPr>
            <p:spPr>
              <a:xfrm>
                <a:off x="528777" y="2382120"/>
                <a:ext cx="10834189" cy="4400179"/>
              </a:xfrm>
              <a:prstGeom prst="rect">
                <a:avLst/>
              </a:prstGeom>
              <a:noFill/>
            </p:spPr>
            <p:txBody>
              <a:bodyPr wrap="square" rtlCol="0">
                <a:spAutoFit/>
              </a:bodyPr>
              <a:lstStyle/>
              <a:p>
                <a:pPr marL="342900" indent="-342900">
                  <a:lnSpc>
                    <a:spcPct val="100000"/>
                  </a:lnSpc>
                  <a:spcBef>
                    <a:spcPts val="0"/>
                  </a:spcBef>
                  <a:buFont typeface="Arial" panose="020B0604020202020204" pitchFamily="34" charset="0"/>
                  <a:buChar char="•"/>
                </a:pPr>
                <a:r>
                  <a:rPr lang="es-MX" sz="2000" dirty="0"/>
                  <a:t>Ejemplo (Planteo analítico y gráfico)</a:t>
                </a:r>
              </a:p>
              <a:p>
                <a:pPr marL="800100" lvl="1" indent="-342900">
                  <a:buFont typeface="Arial" panose="020B0604020202020204" pitchFamily="34" charset="0"/>
                  <a:buChar char="•"/>
                </a:pPr>
                <a:r>
                  <a:rPr lang="es-MX" sz="2000" b="1" dirty="0"/>
                  <a:t>Solución analítica:</a:t>
                </a:r>
              </a:p>
              <a:p>
                <a:pPr marL="1257300" lvl="2" indent="-342900">
                  <a:buFont typeface="Arial" panose="020B0604020202020204" pitchFamily="34" charset="0"/>
                  <a:buChar char="•"/>
                </a:pPr>
                <a14:m>
                  <m:oMath xmlns:m="http://schemas.openxmlformats.org/officeDocument/2006/math">
                    <m:r>
                      <a:rPr lang="es-MX" sz="2000" i="1" dirty="0" smtClean="0">
                        <a:latin typeface="Cambria Math" panose="02040503050406030204" pitchFamily="18" charset="0"/>
                      </a:rPr>
                      <m:t>𝑥</m:t>
                    </m:r>
                    <m:r>
                      <a:rPr lang="es-MX" sz="2000" i="1" dirty="0" smtClean="0">
                        <a:latin typeface="Cambria Math" panose="02040503050406030204" pitchFamily="18" charset="0"/>
                      </a:rPr>
                      <m:t> +</m:t>
                    </m:r>
                    <m:r>
                      <a:rPr lang="es-MX" sz="2000" i="1" dirty="0" smtClean="0">
                        <a:latin typeface="Cambria Math" panose="02040503050406030204" pitchFamily="18" charset="0"/>
                      </a:rPr>
                      <m:t>𝑦</m:t>
                    </m:r>
                    <m:r>
                      <a:rPr lang="es-MX" sz="2000" i="1" dirty="0" smtClean="0">
                        <a:latin typeface="Cambria Math" panose="02040503050406030204" pitchFamily="18" charset="0"/>
                      </a:rPr>
                      <m:t> ≤ 8→</m:t>
                    </m:r>
                    <m:r>
                      <a:rPr lang="es-CL" sz="2000" b="0" i="1" dirty="0" smtClean="0">
                        <a:latin typeface="Cambria Math" panose="02040503050406030204" pitchFamily="18" charset="0"/>
                        <a:ea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m:t>
                    </m:r>
                    <m:d>
                      <m:dPr>
                        <m:ctrlPr>
                          <a:rPr lang="es-CL" sz="2000" b="0" i="1" dirty="0" smtClean="0">
                            <a:latin typeface="Cambria Math" panose="02040503050406030204" pitchFamily="18" charset="0"/>
                            <a:ea typeface="Cambria Math" panose="02040503050406030204" pitchFamily="18" charset="0"/>
                          </a:rPr>
                        </m:ctrlPr>
                      </m:dPr>
                      <m:e>
                        <m:r>
                          <a:rPr lang="es-CL" sz="2000" b="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𝑥</m:t>
                        </m:r>
                      </m:e>
                    </m:d>
                    <m:r>
                      <a:rPr lang="es-CL" sz="2000" b="0" i="1" dirty="0" smtClean="0">
                        <a:latin typeface="Cambria Math" panose="02040503050406030204" pitchFamily="18" charset="0"/>
                        <a:ea typeface="Cambria Math" panose="02040503050406030204" pitchFamily="18" charset="0"/>
                      </a:rPr>
                      <m:t>+8;</m:t>
                    </m:r>
                    <m:r>
                      <a:rPr lang="es-CL" sz="2000" b="0" i="1" dirty="0" smtClean="0">
                        <a:latin typeface="Cambria Math" panose="02040503050406030204" pitchFamily="18" charset="0"/>
                        <a:ea typeface="Cambria Math" panose="02040503050406030204" pitchFamily="18" charset="0"/>
                      </a:rPr>
                      <m:t>𝑝𝑒𝑛𝑑𝑖𝑒𝑛𝑡𝑒</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𝑑𝑒</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𝑙𝑎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𝑟𝑒𝑐𝑡𝑎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𝑒𝑠</m:t>
                    </m:r>
                    <m:r>
                      <a:rPr lang="es-CL" sz="2000" b="0" i="1" dirty="0" smtClean="0">
                        <a:latin typeface="Cambria Math" panose="02040503050406030204" pitchFamily="18" charset="0"/>
                        <a:ea typeface="Cambria Math" panose="02040503050406030204" pitchFamily="18" charset="0"/>
                      </a:rPr>
                      <m:t> </m:t>
                    </m:r>
                    <m:d>
                      <m:dPr>
                        <m:ctrlPr>
                          <a:rPr lang="es-CL" sz="2000" b="0" i="1" dirty="0" smtClean="0">
                            <a:latin typeface="Cambria Math" panose="02040503050406030204" pitchFamily="18" charset="0"/>
                            <a:ea typeface="Cambria Math" panose="02040503050406030204" pitchFamily="18" charset="0"/>
                          </a:rPr>
                        </m:ctrlPr>
                      </m:dPr>
                      <m:e>
                        <m:r>
                          <a:rPr lang="es-CL" sz="2000" b="0" i="1" dirty="0" smtClean="0">
                            <a:latin typeface="Cambria Math" panose="02040503050406030204" pitchFamily="18" charset="0"/>
                            <a:ea typeface="Cambria Math" panose="02040503050406030204" pitchFamily="18" charset="0"/>
                          </a:rPr>
                          <m:t>−1</m:t>
                        </m:r>
                      </m:e>
                    </m:d>
                  </m:oMath>
                </a14:m>
                <a:r>
                  <a:rPr lang="es-CL" sz="2000" b="0" dirty="0">
                    <a:ea typeface="Cambria Math" panose="02040503050406030204" pitchFamily="18" charset="0"/>
                  </a:rPr>
                  <a:t> y además no pasa por el origen (cuando x=0, y vale 8 y cuando y= 0, x vale 8).</a:t>
                </a:r>
              </a:p>
              <a:p>
                <a:pPr marL="1257300" lvl="2" indent="-342900">
                  <a:buFont typeface="Arial" panose="020B0604020202020204" pitchFamily="34" charset="0"/>
                  <a:buChar char="•"/>
                </a:pPr>
                <a14:m>
                  <m:oMath xmlns:m="http://schemas.openxmlformats.org/officeDocument/2006/math">
                    <m:r>
                      <a:rPr lang="es-CL" sz="2000" b="0" i="1" dirty="0" smtClean="0">
                        <a:latin typeface="Cambria Math" panose="02040503050406030204" pitchFamily="18" charset="0"/>
                      </a:rPr>
                      <m:t>𝑥</m:t>
                    </m:r>
                    <m:r>
                      <a:rPr lang="es-MX" sz="2000" i="1" dirty="0">
                        <a:latin typeface="Cambria Math" panose="02040503050406030204" pitchFamily="18" charset="0"/>
                      </a:rPr>
                      <m:t>≥3</m:t>
                    </m:r>
                    <m:r>
                      <a:rPr lang="es-CL" sz="2000" b="0" i="1" dirty="0" smtClean="0">
                        <a:latin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𝑥</m:t>
                    </m:r>
                    <m:r>
                      <a:rPr lang="es-CL" sz="2000" b="0" i="1" dirty="0" smtClean="0">
                        <a:latin typeface="Cambria Math" panose="02040503050406030204" pitchFamily="18" charset="0"/>
                        <a:ea typeface="Cambria Math" panose="02040503050406030204" pitchFamily="18" charset="0"/>
                      </a:rPr>
                      <m:t>−3</m:t>
                    </m:r>
                    <m:r>
                      <a:rPr lang="es-CL" sz="2000" b="0" i="1" dirty="0" smtClean="0">
                        <a:latin typeface="Cambria Math" panose="02040503050406030204" pitchFamily="18" charset="0"/>
                        <a:ea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≥0→</m:t>
                    </m:r>
                    <m:r>
                      <a:rPr lang="es-CL" sz="2000" b="0" i="1" dirty="0" smtClean="0">
                        <a:latin typeface="Cambria Math" panose="02040503050406030204" pitchFamily="18" charset="0"/>
                        <a:ea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m:t>
                    </m:r>
                    <m:f>
                      <m:fPr>
                        <m:ctrlPr>
                          <a:rPr lang="es-CL" sz="2000" b="0" i="1" dirty="0" smtClean="0">
                            <a:latin typeface="Cambria Math" panose="02040503050406030204" pitchFamily="18" charset="0"/>
                            <a:ea typeface="Cambria Math" panose="02040503050406030204" pitchFamily="18" charset="0"/>
                          </a:rPr>
                        </m:ctrlPr>
                      </m:fPr>
                      <m:num>
                        <m:r>
                          <a:rPr lang="es-CL" sz="2000" b="0" i="1" dirty="0" smtClean="0">
                            <a:latin typeface="Cambria Math" panose="02040503050406030204" pitchFamily="18" charset="0"/>
                            <a:ea typeface="Cambria Math" panose="02040503050406030204" pitchFamily="18" charset="0"/>
                          </a:rPr>
                          <m:t>1</m:t>
                        </m:r>
                      </m:num>
                      <m:den>
                        <m:r>
                          <a:rPr lang="es-CL" sz="2000" b="0" i="1" dirty="0" smtClean="0">
                            <a:latin typeface="Cambria Math" panose="02040503050406030204" pitchFamily="18" charset="0"/>
                            <a:ea typeface="Cambria Math" panose="02040503050406030204" pitchFamily="18" charset="0"/>
                          </a:rPr>
                          <m:t>3</m:t>
                        </m:r>
                      </m:den>
                    </m:f>
                    <m:r>
                      <a:rPr lang="es-CL" sz="2000" b="0" i="1" dirty="0" smtClean="0">
                        <a:latin typeface="Cambria Math" panose="02040503050406030204" pitchFamily="18" charset="0"/>
                        <a:ea typeface="Cambria Math" panose="02040503050406030204" pitchFamily="18" charset="0"/>
                      </a:rPr>
                      <m:t>𝑥</m:t>
                    </m:r>
                    <m:r>
                      <a:rPr lang="es-CL" sz="2000" b="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𝑝𝑒𝑛𝑑𝑖𝑒𝑛𝑡𝑒</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𝑑𝑒</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𝑙𝑎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𝑟𝑒𝑐𝑡𝑎</m:t>
                    </m:r>
                    <m:r>
                      <a:rPr lang="es-CL" sz="2000" b="0" i="1" dirty="0" smtClean="0">
                        <a:latin typeface="Cambria Math" panose="02040503050406030204" pitchFamily="18" charset="0"/>
                        <a:ea typeface="Cambria Math" panose="02040503050406030204" pitchFamily="18" charset="0"/>
                      </a:rPr>
                      <m:t> </m:t>
                    </m:r>
                    <m:r>
                      <a:rPr lang="es-CL" sz="2000" b="0" i="1" dirty="0" smtClean="0">
                        <a:latin typeface="Cambria Math" panose="02040503050406030204" pitchFamily="18" charset="0"/>
                        <a:ea typeface="Cambria Math" panose="02040503050406030204" pitchFamily="18" charset="0"/>
                      </a:rPr>
                      <m:t>𝑒𝑠</m:t>
                    </m:r>
                    <m:r>
                      <a:rPr lang="es-CL" sz="2000" b="0" i="1" dirty="0" smtClean="0">
                        <a:latin typeface="Cambria Math" panose="02040503050406030204" pitchFamily="18" charset="0"/>
                        <a:ea typeface="Cambria Math" panose="02040503050406030204" pitchFamily="18" charset="0"/>
                      </a:rPr>
                      <m:t> </m:t>
                    </m:r>
                    <m:d>
                      <m:dPr>
                        <m:ctrlPr>
                          <a:rPr lang="es-CL" sz="2000" b="0" i="1" dirty="0" smtClean="0">
                            <a:latin typeface="Cambria Math" panose="02040503050406030204" pitchFamily="18" charset="0"/>
                            <a:ea typeface="Cambria Math" panose="02040503050406030204" pitchFamily="18" charset="0"/>
                          </a:rPr>
                        </m:ctrlPr>
                      </m:dPr>
                      <m:e>
                        <m:f>
                          <m:fPr>
                            <m:ctrlPr>
                              <a:rPr lang="es-CL" sz="2000" b="0" i="1" dirty="0" smtClean="0">
                                <a:latin typeface="Cambria Math" panose="02040503050406030204" pitchFamily="18" charset="0"/>
                                <a:ea typeface="Cambria Math" panose="02040503050406030204" pitchFamily="18" charset="0"/>
                              </a:rPr>
                            </m:ctrlPr>
                          </m:fPr>
                          <m:num>
                            <m:r>
                              <a:rPr lang="es-CL" sz="2000" b="0" i="1" dirty="0" smtClean="0">
                                <a:latin typeface="Cambria Math" panose="02040503050406030204" pitchFamily="18" charset="0"/>
                                <a:ea typeface="Cambria Math" panose="02040503050406030204" pitchFamily="18" charset="0"/>
                              </a:rPr>
                              <m:t>1</m:t>
                            </m:r>
                          </m:num>
                          <m:den>
                            <m:r>
                              <a:rPr lang="es-CL" sz="2000" b="0" i="1" dirty="0" smtClean="0">
                                <a:latin typeface="Cambria Math" panose="02040503050406030204" pitchFamily="18" charset="0"/>
                                <a:ea typeface="Cambria Math" panose="02040503050406030204" pitchFamily="18" charset="0"/>
                              </a:rPr>
                              <m:t>3</m:t>
                            </m:r>
                          </m:den>
                        </m:f>
                      </m:e>
                    </m:d>
                  </m:oMath>
                </a14:m>
                <a:r>
                  <a:rPr lang="es-MX" sz="2000" i="1" dirty="0">
                    <a:latin typeface="Cambria Math" panose="02040503050406030204" pitchFamily="18" charset="0"/>
                  </a:rPr>
                  <a:t> y pasa por el origen del plano cartesiano.</a:t>
                </a:r>
              </a:p>
              <a:p>
                <a:pPr marL="1257300" lvl="2" indent="-342900">
                  <a:buFont typeface="Arial" panose="020B0604020202020204" pitchFamily="34" charset="0"/>
                  <a:buChar char="•"/>
                </a:pPr>
                <a:r>
                  <a:rPr lang="es-MX" sz="2000" i="1" dirty="0">
                    <a:latin typeface="Cambria Math" panose="02040503050406030204" pitchFamily="18" charset="0"/>
                  </a:rPr>
                  <a:t>Resolviendo:</a:t>
                </a:r>
              </a:p>
              <a:p>
                <a:pPr lvl="2"/>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𝑥</m:t>
                      </m:r>
                      <m:r>
                        <a:rPr lang="es-CL" sz="2000" b="0" i="1" smtClean="0">
                          <a:latin typeface="Cambria Math" panose="02040503050406030204" pitchFamily="18" charset="0"/>
                        </a:rPr>
                        <m:t>+</m:t>
                      </m:r>
                      <m:r>
                        <a:rPr lang="es-CL" sz="2000" b="0" i="1" smtClean="0">
                          <a:latin typeface="Cambria Math" panose="02040503050406030204" pitchFamily="18" charset="0"/>
                        </a:rPr>
                        <m:t>𝑦</m:t>
                      </m:r>
                      <m:r>
                        <a:rPr lang="es-CL" sz="2000" b="0" i="1" smtClean="0">
                          <a:latin typeface="Cambria Math" panose="02040503050406030204" pitchFamily="18" charset="0"/>
                          <a:ea typeface="Cambria Math" panose="02040503050406030204" pitchFamily="18" charset="0"/>
                        </a:rPr>
                        <m:t>=8</m:t>
                      </m:r>
                    </m:oMath>
                  </m:oMathPara>
                </a14:m>
                <a:endParaRPr lang="es-CL" sz="2000" b="0" i="1" dirty="0">
                  <a:latin typeface="Cambria Math" panose="02040503050406030204" pitchFamily="18" charset="0"/>
                  <a:ea typeface="Cambria Math" panose="02040503050406030204" pitchFamily="18" charset="0"/>
                </a:endParaRPr>
              </a:p>
              <a:p>
                <a:pPr lvl="2"/>
                <a14:m>
                  <m:oMathPara xmlns:m="http://schemas.openxmlformats.org/officeDocument/2006/math">
                    <m:oMathParaPr>
                      <m:jc m:val="centerGroup"/>
                    </m:oMathParaPr>
                    <m:oMath xmlns:m="http://schemas.openxmlformats.org/officeDocument/2006/math">
                      <m:r>
                        <a:rPr lang="es-MX" sz="2000" i="1" dirty="0" smtClean="0">
                          <a:latin typeface="Cambria Math" panose="02040503050406030204" pitchFamily="18" charset="0"/>
                        </a:rPr>
                        <m:t>𝑥</m:t>
                      </m:r>
                      <m:r>
                        <a:rPr lang="es-CL" sz="2000" b="0" i="1" dirty="0" smtClean="0">
                          <a:latin typeface="Cambria Math" panose="02040503050406030204" pitchFamily="18" charset="0"/>
                        </a:rPr>
                        <m:t>−3</m:t>
                      </m:r>
                      <m:r>
                        <a:rPr lang="es-CL" sz="2000" b="0" i="1" dirty="0" smtClean="0">
                          <a:latin typeface="Cambria Math" panose="02040503050406030204" pitchFamily="18" charset="0"/>
                        </a:rPr>
                        <m:t>𝑦</m:t>
                      </m:r>
                      <m:r>
                        <a:rPr lang="es-CL" sz="2000" b="0" i="1" dirty="0" smtClean="0">
                          <a:latin typeface="Cambria Math" panose="02040503050406030204" pitchFamily="18" charset="0"/>
                          <a:ea typeface="Cambria Math" panose="02040503050406030204" pitchFamily="18" charset="0"/>
                        </a:rPr>
                        <m:t>=0</m:t>
                      </m:r>
                    </m:oMath>
                  </m:oMathPara>
                </a14:m>
                <a:endParaRPr lang="es-MX" sz="2000" i="1" dirty="0">
                  <a:latin typeface="Cambria Math" panose="02040503050406030204" pitchFamily="18" charset="0"/>
                </a:endParaRPr>
              </a:p>
              <a:p>
                <a:pPr lvl="2">
                  <a:lnSpc>
                    <a:spcPct val="100000"/>
                  </a:lnSpc>
                  <a:spcBef>
                    <a:spcPts val="0"/>
                  </a:spcBef>
                </a:pPr>
                <a14:m>
                  <m:oMathPara xmlns:m="http://schemas.openxmlformats.org/officeDocument/2006/math">
                    <m:oMathParaPr>
                      <m:jc m:val="centerGroup"/>
                    </m:oMathParaPr>
                    <m:oMath xmlns:m="http://schemas.openxmlformats.org/officeDocument/2006/math">
                      <m:r>
                        <a:rPr lang="es-CL" sz="1600" b="0" i="1" smtClean="0">
                          <a:latin typeface="Cambria Math" panose="02040503050406030204" pitchFamily="18" charset="0"/>
                        </a:rPr>
                        <m:t>𝑦</m:t>
                      </m:r>
                      <m:r>
                        <a:rPr lang="es-CL" sz="1600" b="0" i="1" smtClean="0">
                          <a:latin typeface="Cambria Math" panose="02040503050406030204" pitchFamily="18" charset="0"/>
                          <a:ea typeface="Cambria Math" panose="02040503050406030204" pitchFamily="18" charset="0"/>
                        </a:rPr>
                        <m:t>=2 </m:t>
                      </m:r>
                      <m:r>
                        <a:rPr lang="es-CL" sz="1600" b="0" i="1" smtClean="0">
                          <a:latin typeface="Cambria Math" panose="02040503050406030204" pitchFamily="18" charset="0"/>
                          <a:ea typeface="Cambria Math" panose="02040503050406030204" pitchFamily="18" charset="0"/>
                        </a:rPr>
                        <m:t>h𝑜𝑟𝑎𝑠</m:t>
                      </m:r>
                      <m:r>
                        <a:rPr lang="es-CL" sz="1600" b="0" i="1" smtClean="0">
                          <a:latin typeface="Cambria Math" panose="02040503050406030204" pitchFamily="18" charset="0"/>
                          <a:ea typeface="Cambria Math" panose="02040503050406030204" pitchFamily="18" charset="0"/>
                        </a:rPr>
                        <m:t>;</m:t>
                      </m:r>
                      <m:r>
                        <a:rPr lang="es-CL" sz="1600" b="0" i="1" smtClean="0">
                          <a:latin typeface="Cambria Math" panose="02040503050406030204" pitchFamily="18" charset="0"/>
                          <a:ea typeface="Cambria Math" panose="02040503050406030204" pitchFamily="18" charset="0"/>
                        </a:rPr>
                        <m:t>𝑥</m:t>
                      </m:r>
                      <m:r>
                        <a:rPr lang="es-CL" sz="1600" b="0" i="1" smtClean="0">
                          <a:latin typeface="Cambria Math" panose="02040503050406030204" pitchFamily="18" charset="0"/>
                          <a:ea typeface="Cambria Math" panose="02040503050406030204" pitchFamily="18" charset="0"/>
                        </a:rPr>
                        <m:t>=6 </m:t>
                      </m:r>
                      <m:r>
                        <a:rPr lang="es-CL" sz="1600" b="0" i="1" smtClean="0">
                          <a:latin typeface="Cambria Math" panose="02040503050406030204" pitchFamily="18" charset="0"/>
                          <a:ea typeface="Cambria Math" panose="02040503050406030204" pitchFamily="18" charset="0"/>
                        </a:rPr>
                        <m:t>h𝑜𝑟𝑎𝑠</m:t>
                      </m:r>
                    </m:oMath>
                  </m:oMathPara>
                </a14:m>
                <a:endParaRPr lang="es-CL" sz="1600" i="1" dirty="0">
                  <a:latin typeface="Cambria Math" panose="02040503050406030204" pitchFamily="18" charset="0"/>
                </a:endParaRPr>
              </a:p>
              <a:p>
                <a:pPr marL="1200150" lvl="2" indent="-285750">
                  <a:lnSpc>
                    <a:spcPct val="100000"/>
                  </a:lnSpc>
                  <a:spcBef>
                    <a:spcPts val="0"/>
                  </a:spcBef>
                  <a:buFont typeface="Arial" panose="020B0604020202020204" pitchFamily="34" charset="0"/>
                  <a:buChar char="•"/>
                </a:pPr>
                <a:r>
                  <a:rPr lang="es-CL" sz="2000" i="1" dirty="0">
                    <a:latin typeface="Cambria Math" panose="02040503050406030204" pitchFamily="18" charset="0"/>
                    <a:ea typeface="Cambria Math" panose="02040503050406030204" pitchFamily="18" charset="0"/>
                  </a:rPr>
                  <a:t>Y en dicha condición se alcanza el mayor nivel de entretención</a:t>
                </a:r>
              </a:p>
              <a:p>
                <a:pPr lvl="3">
                  <a:lnSpc>
                    <a:spcPct val="100000"/>
                  </a:lnSpc>
                  <a:spcBef>
                    <a:spcPts val="0"/>
                  </a:spcBef>
                </a:pPr>
                <a14:m>
                  <m:oMathPara xmlns:m="http://schemas.openxmlformats.org/officeDocument/2006/math">
                    <m:oMathParaPr>
                      <m:jc m:val="centerGroup"/>
                    </m:oMathParaPr>
                    <m:oMath xmlns:m="http://schemas.openxmlformats.org/officeDocument/2006/math">
                      <m:r>
                        <a:rPr lang="es-CL" sz="1400" i="1" dirty="0">
                          <a:latin typeface="Cambria Math" panose="02040503050406030204" pitchFamily="18" charset="0"/>
                        </a:rPr>
                        <m:t>𝐸</m:t>
                      </m:r>
                      <m:r>
                        <a:rPr lang="es-MX" sz="1400" i="1" dirty="0">
                          <a:latin typeface="Cambria Math" panose="02040503050406030204" pitchFamily="18" charset="0"/>
                        </a:rPr>
                        <m:t> =</m:t>
                      </m:r>
                      <m:r>
                        <a:rPr lang="es-CL" sz="1400" b="0" i="1" dirty="0" smtClean="0">
                          <a:latin typeface="Cambria Math" panose="02040503050406030204" pitchFamily="18" charset="0"/>
                        </a:rPr>
                        <m:t>𝑥</m:t>
                      </m:r>
                      <m:r>
                        <a:rPr lang="es-MX" sz="1400" i="1" dirty="0">
                          <a:latin typeface="Cambria Math" panose="02040503050406030204" pitchFamily="18" charset="0"/>
                        </a:rPr>
                        <m:t> + 5</m:t>
                      </m:r>
                      <m:r>
                        <a:rPr lang="es-CL" sz="1400" b="0" i="1" dirty="0" smtClean="0">
                          <a:latin typeface="Cambria Math" panose="02040503050406030204" pitchFamily="18" charset="0"/>
                        </a:rPr>
                        <m:t>𝑦</m:t>
                      </m:r>
                      <m:r>
                        <a:rPr lang="es-CL" sz="1400" b="0" i="1" dirty="0" smtClean="0">
                          <a:latin typeface="Cambria Math" panose="02040503050406030204" pitchFamily="18" charset="0"/>
                          <a:ea typeface="Cambria Math" panose="02040503050406030204" pitchFamily="18" charset="0"/>
                        </a:rPr>
                        <m:t>=16 </m:t>
                      </m:r>
                    </m:oMath>
                  </m:oMathPara>
                </a14:m>
                <a:endParaRPr lang="es-MX" sz="1400" dirty="0"/>
              </a:p>
              <a:p>
                <a:pPr marL="800100" lvl="1" indent="-342900">
                  <a:buFont typeface="Arial" panose="020B0604020202020204" pitchFamily="34" charset="0"/>
                  <a:buChar char="•"/>
                </a:pPr>
                <a:r>
                  <a:rPr lang="es-MX" sz="2000" i="1" dirty="0">
                    <a:latin typeface="Cambria Math" panose="02040503050406030204" pitchFamily="18" charset="0"/>
                    <a:ea typeface="Cambria Math" panose="02040503050406030204" pitchFamily="18" charset="0"/>
                  </a:rPr>
                  <a:t>Es decir, estudiando 6 horas y jugando ping-pong 2 horas diarias se logra el mayor nivel de satisfacción realizando ambas actividades</a:t>
                </a:r>
              </a:p>
            </p:txBody>
          </p:sp>
        </mc:Choice>
        <mc:Fallback>
          <p:sp>
            <p:nvSpPr>
              <p:cNvPr id="3" name="CuadroTexto 2">
                <a:extLst>
                  <a:ext uri="{FF2B5EF4-FFF2-40B4-BE49-F238E27FC236}">
                    <a16:creationId xmlns:a16="http://schemas.microsoft.com/office/drawing/2014/main" id="{B153C88B-1539-4523-8213-25D4DA2C1C16}"/>
                  </a:ext>
                </a:extLst>
              </p:cNvPr>
              <p:cNvSpPr txBox="1">
                <a:spLocks noRot="1" noChangeAspect="1" noMove="1" noResize="1" noEditPoints="1" noAdjustHandles="1" noChangeArrowheads="1" noChangeShapeType="1" noTextEdit="1"/>
              </p:cNvSpPr>
              <p:nvPr/>
            </p:nvSpPr>
            <p:spPr>
              <a:xfrm>
                <a:off x="528777" y="2382120"/>
                <a:ext cx="10834189" cy="4400179"/>
              </a:xfrm>
              <a:prstGeom prst="rect">
                <a:avLst/>
              </a:prstGeom>
              <a:blipFill>
                <a:blip r:embed="rId3"/>
                <a:stretch>
                  <a:fillRect l="-506" t="-831" r="-338" b="-1385"/>
                </a:stretch>
              </a:blipFill>
            </p:spPr>
            <p:txBody>
              <a:bodyPr/>
              <a:lstStyle/>
              <a:p>
                <a:r>
                  <a:rPr lang="es-CL">
                    <a:noFill/>
                  </a:rPr>
                  <a:t> </a:t>
                </a:r>
              </a:p>
            </p:txBody>
          </p:sp>
        </mc:Fallback>
      </mc:AlternateContent>
      <p:grpSp>
        <p:nvGrpSpPr>
          <p:cNvPr id="14" name="Grupo 13">
            <a:extLst>
              <a:ext uri="{FF2B5EF4-FFF2-40B4-BE49-F238E27FC236}">
                <a16:creationId xmlns:a16="http://schemas.microsoft.com/office/drawing/2014/main" id="{D1E71A06-2EEB-463D-9C26-822860090541}"/>
              </a:ext>
            </a:extLst>
          </p:cNvPr>
          <p:cNvGrpSpPr/>
          <p:nvPr/>
        </p:nvGrpSpPr>
        <p:grpSpPr>
          <a:xfrm>
            <a:off x="4804012" y="4694831"/>
            <a:ext cx="1360227" cy="641444"/>
            <a:chOff x="4735773" y="4940490"/>
            <a:chExt cx="1360227" cy="641444"/>
          </a:xfrm>
        </p:grpSpPr>
        <p:cxnSp>
          <p:nvCxnSpPr>
            <p:cNvPr id="9" name="Conector recto 8">
              <a:extLst>
                <a:ext uri="{FF2B5EF4-FFF2-40B4-BE49-F238E27FC236}">
                  <a16:creationId xmlns:a16="http://schemas.microsoft.com/office/drawing/2014/main" id="{45D7970E-5043-4B27-AA58-D4108FEB4E41}"/>
                </a:ext>
              </a:extLst>
            </p:cNvPr>
            <p:cNvCxnSpPr/>
            <p:nvPr/>
          </p:nvCxnSpPr>
          <p:spPr>
            <a:xfrm>
              <a:off x="4735773" y="5572732"/>
              <a:ext cx="136022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Conector recto 12">
              <a:extLst>
                <a:ext uri="{FF2B5EF4-FFF2-40B4-BE49-F238E27FC236}">
                  <a16:creationId xmlns:a16="http://schemas.microsoft.com/office/drawing/2014/main" id="{3100C1A1-6488-4899-8EC4-BEE2417F003C}"/>
                </a:ext>
              </a:extLst>
            </p:cNvPr>
            <p:cNvCxnSpPr/>
            <p:nvPr/>
          </p:nvCxnSpPr>
          <p:spPr>
            <a:xfrm flipV="1">
              <a:off x="6096000" y="4940490"/>
              <a:ext cx="0" cy="641444"/>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5649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p:stCondLst>
                              <p:cond delay="2000"/>
                            </p:stCondLst>
                            <p:childTnLst>
                              <p:par>
                                <p:cTn id="31" presetID="10" presetClass="entr" presetSubtype="0" fill="hold" nodeType="afterEffect">
                                  <p:stCondLst>
                                    <p:cond delay="100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
                                            <p:txEl>
                                              <p:pRg st="8" end="8"/>
                                            </p:txEl>
                                          </p:spTgt>
                                        </p:tgtEl>
                                        <p:attrNameLst>
                                          <p:attrName>style.visibility</p:attrName>
                                        </p:attrNameLst>
                                      </p:cBhvr>
                                      <p:to>
                                        <p:strVal val="visible"/>
                                      </p:to>
                                    </p:set>
                                    <p:animEffect transition="in" filter="fade">
                                      <p:cBhvr>
                                        <p:cTn id="38" dur="500"/>
                                        <p:tgtEl>
                                          <p:spTgt spid="3">
                                            <p:txEl>
                                              <p:pRg st="8" end="8"/>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Effect transition="in" filter="fade">
                                      <p:cBhvr>
                                        <p:cTn id="41" dur="500"/>
                                        <p:tgtEl>
                                          <p:spTgt spid="3">
                                            <p:txEl>
                                              <p:pRg st="9" end="9"/>
                                            </p:txEl>
                                          </p:spTgt>
                                        </p:tgtEl>
                                      </p:cBhvr>
                                    </p:animEffect>
                                  </p:childTnLst>
                                </p:cTn>
                              </p:par>
                            </p:childTnLst>
                          </p:cTn>
                        </p:par>
                        <p:par>
                          <p:cTn id="42" fill="hold">
                            <p:stCondLst>
                              <p:cond delay="500"/>
                            </p:stCondLst>
                            <p:childTnLst>
                              <p:par>
                                <p:cTn id="43" presetID="10" presetClass="entr" presetSubtype="0" fill="hold" nodeType="after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9" presetClass="emph" presetSubtype="0" fill="hold" nodeType="clickEffect">
                                  <p:stCondLst>
                                    <p:cond delay="0"/>
                                  </p:stCondLst>
                                  <p:childTnLst>
                                    <p:animClr clrSpc="rgb" dir="cw">
                                      <p:cBhvr override="childStyle">
                                        <p:cTn id="49" dur="500" fill="hold"/>
                                        <p:tgtEl>
                                          <p:spTgt spid="3">
                                            <p:txEl>
                                              <p:pRg st="10" end="10"/>
                                            </p:txEl>
                                          </p:spTgt>
                                        </p:tgtEl>
                                        <p:attrNameLst>
                                          <p:attrName>style.color</p:attrName>
                                        </p:attrNameLst>
                                      </p:cBhvr>
                                      <p:to>
                                        <a:schemeClr val="accent2"/>
                                      </p:to>
                                    </p:animClr>
                                    <p:animClr clrSpc="rgb" dir="cw">
                                      <p:cBhvr>
                                        <p:cTn id="50" dur="500" fill="hold"/>
                                        <p:tgtEl>
                                          <p:spTgt spid="3">
                                            <p:txEl>
                                              <p:pRg st="10" end="10"/>
                                            </p:txEl>
                                          </p:spTgt>
                                        </p:tgtEl>
                                        <p:attrNameLst>
                                          <p:attrName>fillcolor</p:attrName>
                                        </p:attrNameLst>
                                      </p:cBhvr>
                                      <p:to>
                                        <a:schemeClr val="accent2"/>
                                      </p:to>
                                    </p:animClr>
                                    <p:set>
                                      <p:cBhvr>
                                        <p:cTn id="51" dur="500" fill="hold"/>
                                        <p:tgtEl>
                                          <p:spTgt spid="3">
                                            <p:txEl>
                                              <p:pRg st="10" end="10"/>
                                            </p:txEl>
                                          </p:spTgt>
                                        </p:tgtEl>
                                        <p:attrNameLst>
                                          <p:attrName>fill.type</p:attrName>
                                        </p:attrNameLst>
                                      </p:cBhvr>
                                      <p:to>
                                        <p:strVal val="solid"/>
                                      </p:to>
                                    </p:set>
                                    <p:set>
                                      <p:cBhvr>
                                        <p:cTn id="52" dur="500" fill="hold"/>
                                        <p:tgtEl>
                                          <p:spTgt spid="3">
                                            <p:txEl>
                                              <p:pRg st="10" end="1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rotWithShape="1">
          <a:blip r:embed="rId2"/>
          <a:srcRect l="27178" t="21604" r="23457" b="18447"/>
          <a:stretch/>
        </p:blipFill>
        <p:spPr>
          <a:xfrm>
            <a:off x="1228298" y="54590"/>
            <a:ext cx="1037229" cy="908877"/>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210107" y="940684"/>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448687"/>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mc:AlternateContent xmlns:mc="http://schemas.openxmlformats.org/markup-compatibility/2006">
        <mc:Choice xmlns:a14="http://schemas.microsoft.com/office/drawing/2010/main" Requires="a14">
          <p:sp>
            <p:nvSpPr>
              <p:cNvPr id="5" name="Marcador de contenido 4">
                <a:extLst>
                  <a:ext uri="{FF2B5EF4-FFF2-40B4-BE49-F238E27FC236}">
                    <a16:creationId xmlns:a16="http://schemas.microsoft.com/office/drawing/2014/main" id="{CE0F47F4-62E6-4B2F-938B-5FB46D30D99E}"/>
                  </a:ext>
                </a:extLst>
              </p:cNvPr>
              <p:cNvSpPr>
                <a:spLocks noGrp="1"/>
              </p:cNvSpPr>
              <p:nvPr>
                <p:ph sz="half" idx="1"/>
              </p:nvPr>
            </p:nvSpPr>
            <p:spPr>
              <a:xfrm>
                <a:off x="829034" y="2279459"/>
                <a:ext cx="5181600" cy="4351338"/>
              </a:xfrm>
            </p:spPr>
            <p:txBody>
              <a:bodyPr/>
              <a:lstStyle/>
              <a:p>
                <a:pPr marL="342900" indent="-342900"/>
                <a:r>
                  <a:rPr lang="es-MX" sz="2400" b="1" dirty="0"/>
                  <a:t>Solución gráfica:</a:t>
                </a:r>
              </a:p>
              <a:p>
                <a:pPr lvl="1">
                  <a:lnSpc>
                    <a:spcPct val="100000"/>
                  </a:lnSpc>
                  <a:spcBef>
                    <a:spcPts val="0"/>
                  </a:spcBef>
                </a:pPr>
                <a:r>
                  <a:rPr lang="es-MX" sz="1800" dirty="0"/>
                  <a:t>Grafiquemos la función objetivo y las restricciones en un plan de  coordenadas:</a:t>
                </a:r>
              </a:p>
              <a:p>
                <a:pPr lvl="2">
                  <a:lnSpc>
                    <a:spcPct val="100000"/>
                  </a:lnSpc>
                  <a:spcBef>
                    <a:spcPts val="0"/>
                  </a:spcBef>
                </a:pPr>
                <a:r>
                  <a:rPr lang="es-CL" sz="1600" b="0" dirty="0"/>
                  <a:t>Función Objetivo; </a:t>
                </a:r>
              </a:p>
              <a:p>
                <a:pPr marL="1371600" lvl="3" indent="0">
                  <a:lnSpc>
                    <a:spcPct val="100000"/>
                  </a:lnSpc>
                  <a:spcBef>
                    <a:spcPts val="0"/>
                  </a:spcBef>
                  <a:buNone/>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MX" sz="1400" i="1" dirty="0">
                          <a:latin typeface="Cambria Math" panose="02040503050406030204" pitchFamily="18" charset="0"/>
                        </a:rPr>
                        <m:t> </m:t>
                      </m:r>
                      <m:r>
                        <a:rPr lang="es-MX" sz="1400" i="1" dirty="0" smtClean="0">
                          <a:latin typeface="Cambria Math" panose="02040503050406030204" pitchFamily="18" charset="0"/>
                        </a:rPr>
                        <m:t>= </m:t>
                      </m:r>
                      <m:r>
                        <a:rPr lang="es-MX" sz="1400" i="1" dirty="0" smtClean="0">
                          <a:latin typeface="Cambria Math" panose="02040503050406030204" pitchFamily="18" charset="0"/>
                        </a:rPr>
                        <m:t>𝑋</m:t>
                      </m:r>
                      <m:r>
                        <a:rPr lang="es-MX" sz="1400" i="1" dirty="0" smtClean="0">
                          <a:latin typeface="Cambria Math" panose="02040503050406030204" pitchFamily="18" charset="0"/>
                        </a:rPr>
                        <m:t> + 5</m:t>
                      </m:r>
                      <m:r>
                        <a:rPr lang="es-MX" sz="1400" i="1" dirty="0" smtClean="0">
                          <a:latin typeface="Cambria Math" panose="02040503050406030204" pitchFamily="18" charset="0"/>
                        </a:rPr>
                        <m:t>𝑌</m:t>
                      </m:r>
                    </m:oMath>
                  </m:oMathPara>
                </a14:m>
                <a:endParaRPr lang="es-CL" sz="1400" i="1" dirty="0">
                  <a:latin typeface="Cambria Math" panose="02040503050406030204" pitchFamily="18" charset="0"/>
                </a:endParaRPr>
              </a:p>
              <a:p>
                <a:pPr marL="1371600" lvl="3" indent="0">
                  <a:lnSpc>
                    <a:spcPct val="100000"/>
                  </a:lnSpc>
                  <a:spcBef>
                    <a:spcPts val="0"/>
                  </a:spcBef>
                  <a:buNone/>
                </a:pPr>
                <a14:m>
                  <m:oMathPara xmlns:m="http://schemas.openxmlformats.org/officeDocument/2006/math">
                    <m:oMathParaPr>
                      <m:jc m:val="centerGroup"/>
                    </m:oMathParaPr>
                    <m:oMath xmlns:m="http://schemas.openxmlformats.org/officeDocument/2006/math">
                      <m:r>
                        <a:rPr lang="es-CL" sz="1400" i="1" dirty="0">
                          <a:latin typeface="Cambria Math" panose="02040503050406030204" pitchFamily="18" charset="0"/>
                        </a:rPr>
                        <m:t>𝐿𝑎</m:t>
                      </m:r>
                      <m:r>
                        <a:rPr lang="es-CL" sz="1400" i="1" dirty="0">
                          <a:latin typeface="Cambria Math" panose="02040503050406030204" pitchFamily="18" charset="0"/>
                        </a:rPr>
                        <m:t> </m:t>
                      </m:r>
                      <m:r>
                        <a:rPr lang="es-CL" sz="1400" i="1" dirty="0">
                          <a:latin typeface="Cambria Math" panose="02040503050406030204" pitchFamily="18" charset="0"/>
                        </a:rPr>
                        <m:t>𝑝𝑒𝑛𝑑𝑖𝑒𝑛𝑡𝑒</m:t>
                      </m:r>
                      <m:r>
                        <a:rPr lang="es-CL" sz="1400" i="1" dirty="0">
                          <a:latin typeface="Cambria Math" panose="02040503050406030204" pitchFamily="18" charset="0"/>
                        </a:rPr>
                        <m:t> </m:t>
                      </m:r>
                      <m:r>
                        <a:rPr lang="es-CL" sz="1400" i="1" dirty="0">
                          <a:latin typeface="Cambria Math" panose="02040503050406030204" pitchFamily="18" charset="0"/>
                        </a:rPr>
                        <m:t>𝑑𝑒</m:t>
                      </m:r>
                      <m:r>
                        <a:rPr lang="es-CL" sz="1400" i="1" dirty="0">
                          <a:latin typeface="Cambria Math" panose="02040503050406030204" pitchFamily="18" charset="0"/>
                        </a:rPr>
                        <m:t> </m:t>
                      </m:r>
                      <m:r>
                        <a:rPr lang="es-CL" sz="1400" i="1" dirty="0">
                          <a:latin typeface="Cambria Math" panose="02040503050406030204" pitchFamily="18" charset="0"/>
                        </a:rPr>
                        <m:t>𝑙𝑎</m:t>
                      </m:r>
                      <m:r>
                        <a:rPr lang="es-CL" sz="1400" i="1" dirty="0">
                          <a:latin typeface="Cambria Math" panose="02040503050406030204" pitchFamily="18" charset="0"/>
                        </a:rPr>
                        <m:t> </m:t>
                      </m:r>
                      <m:r>
                        <a:rPr lang="es-CL" sz="1400" i="1" dirty="0">
                          <a:latin typeface="Cambria Math" panose="02040503050406030204" pitchFamily="18" charset="0"/>
                        </a:rPr>
                        <m:t>𝑟𝑒𝑐𝑡𝑎</m:t>
                      </m:r>
                      <m:r>
                        <a:rPr lang="es-CL" sz="1400" i="1" dirty="0">
                          <a:latin typeface="Cambria Math" panose="02040503050406030204" pitchFamily="18" charset="0"/>
                        </a:rPr>
                        <m:t> </m:t>
                      </m:r>
                      <m:r>
                        <a:rPr lang="es-CL" sz="1400" i="1" dirty="0">
                          <a:latin typeface="Cambria Math" panose="02040503050406030204" pitchFamily="18" charset="0"/>
                        </a:rPr>
                        <m:t>𝐸</m:t>
                      </m:r>
                      <m:r>
                        <a:rPr lang="es-MX" sz="1400" i="1" dirty="0">
                          <a:latin typeface="Cambria Math" panose="02040503050406030204" pitchFamily="18" charset="0"/>
                        </a:rPr>
                        <m:t> = </m:t>
                      </m:r>
                      <m:r>
                        <a:rPr lang="es-MX" sz="1400" i="1" dirty="0">
                          <a:latin typeface="Cambria Math" panose="02040503050406030204" pitchFamily="18" charset="0"/>
                        </a:rPr>
                        <m:t>𝑋</m:t>
                      </m:r>
                      <m:r>
                        <a:rPr lang="es-MX" sz="1400" i="1" dirty="0">
                          <a:latin typeface="Cambria Math" panose="02040503050406030204" pitchFamily="18" charset="0"/>
                        </a:rPr>
                        <m:t> + 5</m:t>
                      </m:r>
                      <m:r>
                        <a:rPr lang="es-MX" sz="1400" i="1" dirty="0">
                          <a:latin typeface="Cambria Math" panose="02040503050406030204" pitchFamily="18" charset="0"/>
                        </a:rPr>
                        <m:t>𝑌</m:t>
                      </m:r>
                      <m:r>
                        <a:rPr lang="es-CL" sz="1400" i="1" dirty="0">
                          <a:latin typeface="Cambria Math" panose="02040503050406030204" pitchFamily="18" charset="0"/>
                        </a:rPr>
                        <m:t> </m:t>
                      </m:r>
                      <m:r>
                        <a:rPr lang="es-CL" sz="1400" i="1" dirty="0">
                          <a:latin typeface="Cambria Math" panose="02040503050406030204" pitchFamily="18" charset="0"/>
                        </a:rPr>
                        <m:t>𝑒𝑠</m:t>
                      </m:r>
                      <m:r>
                        <a:rPr lang="es-CL" sz="1400" i="1" dirty="0">
                          <a:latin typeface="Cambria Math" panose="02040503050406030204" pitchFamily="18" charset="0"/>
                        </a:rPr>
                        <m:t> </m:t>
                      </m:r>
                      <m:r>
                        <a:rPr lang="es-CL" sz="1400" i="1" dirty="0">
                          <a:latin typeface="Cambria Math" panose="02040503050406030204" pitchFamily="18" charset="0"/>
                        </a:rPr>
                        <m:t>𝑖𝑔𝑢𝑎𝑙</m:t>
                      </m:r>
                      <m:r>
                        <a:rPr lang="es-CL" sz="1400" i="1" dirty="0">
                          <a:latin typeface="Cambria Math" panose="02040503050406030204" pitchFamily="18" charset="0"/>
                        </a:rPr>
                        <m:t> </m:t>
                      </m:r>
                      <m:r>
                        <a:rPr lang="es-CL" sz="1400" i="1" dirty="0">
                          <a:latin typeface="Cambria Math" panose="02040503050406030204" pitchFamily="18" charset="0"/>
                        </a:rPr>
                        <m:t>𝑎</m:t>
                      </m:r>
                      <m:r>
                        <a:rPr lang="es-CL" sz="1400" i="1" dirty="0">
                          <a:latin typeface="Cambria Math" panose="02040503050406030204" pitchFamily="18" charset="0"/>
                        </a:rPr>
                        <m:t> </m:t>
                      </m:r>
                      <m:d>
                        <m:dPr>
                          <m:begChr m:val=""/>
                          <m:endChr m:val=""/>
                          <m:ctrlPr>
                            <a:rPr lang="es-CL" sz="1400" i="1" dirty="0">
                              <a:latin typeface="Cambria Math" panose="02040503050406030204" pitchFamily="18" charset="0"/>
                            </a:rPr>
                          </m:ctrlPr>
                        </m:dPr>
                        <m:e>
                          <m:d>
                            <m:dPr>
                              <m:ctrlPr>
                                <a:rPr lang="es-CL" sz="1400" i="1" dirty="0">
                                  <a:latin typeface="Cambria Math" panose="02040503050406030204" pitchFamily="18" charset="0"/>
                                  <a:ea typeface="Cambria Math" panose="02040503050406030204" pitchFamily="18" charset="0"/>
                                </a:rPr>
                              </m:ctrlPr>
                            </m:dPr>
                            <m:e>
                              <m:r>
                                <a:rPr lang="es-CL" sz="1400" i="1" dirty="0">
                                  <a:latin typeface="Cambria Math" panose="02040503050406030204" pitchFamily="18" charset="0"/>
                                  <a:ea typeface="Cambria Math" panose="02040503050406030204" pitchFamily="18" charset="0"/>
                                </a:rPr>
                                <m:t>−</m:t>
                              </m:r>
                              <m:f>
                                <m:fPr>
                                  <m:ctrlPr>
                                    <a:rPr lang="es-CL" sz="1400" i="1" dirty="0">
                                      <a:latin typeface="Cambria Math" panose="02040503050406030204" pitchFamily="18" charset="0"/>
                                      <a:ea typeface="Cambria Math" panose="02040503050406030204" pitchFamily="18" charset="0"/>
                                    </a:rPr>
                                  </m:ctrlPr>
                                </m:fPr>
                                <m:num>
                                  <m:r>
                                    <a:rPr lang="es-CL" sz="1400" i="1" dirty="0">
                                      <a:latin typeface="Cambria Math" panose="02040503050406030204" pitchFamily="18" charset="0"/>
                                      <a:ea typeface="Cambria Math" panose="02040503050406030204" pitchFamily="18" charset="0"/>
                                    </a:rPr>
                                    <m:t>1</m:t>
                                  </m:r>
                                </m:num>
                                <m:den>
                                  <m:r>
                                    <a:rPr lang="es-CL" sz="1400" i="1" dirty="0">
                                      <a:latin typeface="Cambria Math" panose="02040503050406030204" pitchFamily="18" charset="0"/>
                                      <a:ea typeface="Cambria Math" panose="02040503050406030204" pitchFamily="18" charset="0"/>
                                    </a:rPr>
                                    <m:t>5</m:t>
                                  </m:r>
                                </m:den>
                              </m:f>
                            </m:e>
                          </m:d>
                          <m:r>
                            <a:rPr lang="es-CL" sz="1400" i="1" dirty="0">
                              <a:latin typeface="Cambria Math" panose="02040503050406030204" pitchFamily="18" charset="0"/>
                              <a:ea typeface="Cambria Math" panose="02040503050406030204" pitchFamily="18" charset="0"/>
                            </a:rPr>
                            <m:t>𝑜</m:t>
                          </m:r>
                          <m:r>
                            <a:rPr lang="es-CL" sz="1400" i="1" dirty="0">
                              <a:latin typeface="Cambria Math" panose="02040503050406030204" pitchFamily="18" charset="0"/>
                              <a:ea typeface="Cambria Math" panose="02040503050406030204" pitchFamily="18" charset="0"/>
                            </a:rPr>
                            <m:t> (−0,2) </m:t>
                          </m:r>
                        </m:e>
                      </m:d>
                    </m:oMath>
                  </m:oMathPara>
                </a14:m>
                <a:endParaRPr lang="es-MX" sz="1400" dirty="0"/>
              </a:p>
              <a:p>
                <a:pPr lvl="2">
                  <a:lnSpc>
                    <a:spcPct val="100000"/>
                  </a:lnSpc>
                  <a:spcBef>
                    <a:spcPts val="0"/>
                  </a:spcBef>
                </a:pPr>
                <a:r>
                  <a:rPr lang="es-MX" sz="1600" dirty="0"/>
                  <a:t>Restricciones;</a:t>
                </a:r>
              </a:p>
              <a:p>
                <a:pPr marL="914400" lvl="2" indent="0" algn="ctr">
                  <a:lnSpc>
                    <a:spcPct val="100000"/>
                  </a:lnSpc>
                  <a:spcBef>
                    <a:spcPts val="0"/>
                  </a:spcBef>
                  <a:buNone/>
                </a:pPr>
                <a14:m>
                  <m:oMath xmlns:m="http://schemas.openxmlformats.org/officeDocument/2006/math">
                    <m:r>
                      <a:rPr lang="es-MX" sz="1400" i="1" dirty="0" smtClean="0">
                        <a:latin typeface="Cambria Math" panose="02040503050406030204" pitchFamily="18" charset="0"/>
                      </a:rPr>
                      <m:t>𝑋</m:t>
                    </m:r>
                    <m:r>
                      <a:rPr lang="es-MX" sz="1400" i="1" dirty="0" smtClean="0">
                        <a:latin typeface="Cambria Math" panose="02040503050406030204" pitchFamily="18" charset="0"/>
                      </a:rPr>
                      <m:t>+</m:t>
                    </m:r>
                    <m:r>
                      <a:rPr lang="es-CL" sz="1400" b="0" i="1" dirty="0" smtClean="0">
                        <a:latin typeface="Cambria Math" panose="02040503050406030204" pitchFamily="18" charset="0"/>
                      </a:rPr>
                      <m:t>𝑌</m:t>
                    </m:r>
                    <m:r>
                      <a:rPr lang="es-MX" sz="1400" i="1" dirty="0" smtClean="0">
                        <a:latin typeface="Cambria Math" panose="02040503050406030204" pitchFamily="18" charset="0"/>
                      </a:rPr>
                      <m:t>≤8</m:t>
                    </m:r>
                  </m:oMath>
                </a14:m>
                <a:r>
                  <a:rPr lang="es-CL" sz="1400" dirty="0"/>
                  <a:t>; </a:t>
                </a:r>
                <a14:m>
                  <m:oMath xmlns:m="http://schemas.openxmlformats.org/officeDocument/2006/math">
                    <m:r>
                      <a:rPr lang="es-MX" sz="1400" i="1" dirty="0" smtClean="0">
                        <a:latin typeface="Cambria Math" panose="02040503050406030204" pitchFamily="18" charset="0"/>
                      </a:rPr>
                      <m:t>𝑋</m:t>
                    </m:r>
                    <m:r>
                      <a:rPr lang="es-MX" sz="1400" i="1" dirty="0" smtClean="0">
                        <a:latin typeface="Cambria Math" panose="02040503050406030204" pitchFamily="18" charset="0"/>
                      </a:rPr>
                      <m:t>≥3</m:t>
                    </m:r>
                    <m:r>
                      <a:rPr lang="es-MX" sz="1400" i="1" dirty="0" smtClean="0">
                        <a:latin typeface="Cambria Math" panose="02040503050406030204" pitchFamily="18" charset="0"/>
                      </a:rPr>
                      <m:t>𝑌</m:t>
                    </m:r>
                  </m:oMath>
                </a14:m>
                <a:r>
                  <a:rPr lang="es-MX" sz="1400" dirty="0"/>
                  <a:t>; </a:t>
                </a:r>
                <a14:m>
                  <m:oMath xmlns:m="http://schemas.openxmlformats.org/officeDocument/2006/math">
                    <m:r>
                      <a:rPr lang="es-MX" sz="1400" i="1" dirty="0" smtClean="0">
                        <a:latin typeface="Cambria Math" panose="02040503050406030204" pitchFamily="18" charset="0"/>
                      </a:rPr>
                      <m:t>𝑋</m:t>
                    </m:r>
                    <m:r>
                      <a:rPr lang="es-MX" sz="1400" i="1" dirty="0" smtClean="0">
                        <a:latin typeface="Cambria Math" panose="02040503050406030204" pitchFamily="18" charset="0"/>
                      </a:rPr>
                      <m:t>≥0 </m:t>
                    </m:r>
                    <m:r>
                      <a:rPr lang="es-MX" sz="1400" i="1" dirty="0" smtClean="0">
                        <a:latin typeface="Cambria Math" panose="02040503050406030204" pitchFamily="18" charset="0"/>
                      </a:rPr>
                      <m:t>𝑒</m:t>
                    </m:r>
                    <m:r>
                      <a:rPr lang="es-CL" sz="1400" b="0" i="1" dirty="0" smtClean="0">
                        <a:latin typeface="Cambria Math" panose="02040503050406030204" pitchFamily="18" charset="0"/>
                      </a:rPr>
                      <m:t> </m:t>
                    </m:r>
                    <m:r>
                      <a:rPr lang="es-CL" sz="1400" b="0" i="1" dirty="0" smtClean="0">
                        <a:latin typeface="Cambria Math" panose="02040503050406030204" pitchFamily="18" charset="0"/>
                      </a:rPr>
                      <m:t>𝑌</m:t>
                    </m:r>
                    <m:r>
                      <a:rPr lang="es-CL" sz="1400" b="0" i="1" dirty="0" smtClean="0">
                        <a:latin typeface="Cambria Math" panose="02040503050406030204" pitchFamily="18" charset="0"/>
                      </a:rPr>
                      <m:t>≥0 </m:t>
                    </m:r>
                  </m:oMath>
                </a14:m>
                <a:endParaRPr lang="es-MX" sz="1400" dirty="0"/>
              </a:p>
              <a:p>
                <a:pPr lvl="2">
                  <a:lnSpc>
                    <a:spcPct val="100000"/>
                  </a:lnSpc>
                  <a:spcBef>
                    <a:spcPts val="0"/>
                  </a:spcBef>
                </a:pPr>
                <a:r>
                  <a:rPr lang="es-MX" sz="1400" dirty="0"/>
                  <a:t>El área achurada es la región en que no hay solución por estar fuera de las restricciones o límites. (Sólo primer cuadrante)</a:t>
                </a:r>
              </a:p>
              <a:p>
                <a:pPr lvl="1">
                  <a:lnSpc>
                    <a:spcPct val="100000"/>
                  </a:lnSpc>
                  <a:spcBef>
                    <a:spcPts val="0"/>
                  </a:spcBef>
                </a:pPr>
                <a:r>
                  <a:rPr lang="es-MX" sz="1800" dirty="0"/>
                  <a:t>La planilla que crea la curva es la </a:t>
                </a:r>
                <a:r>
                  <a:rPr lang="es-MX" sz="1800" dirty="0" err="1"/>
                  <a:t>sgte.</a:t>
                </a:r>
                <a:r>
                  <a:rPr lang="es-MX" sz="1800" dirty="0"/>
                  <a:t>:</a:t>
                </a:r>
              </a:p>
              <a:p>
                <a:pPr marL="914400" lvl="2" indent="0" algn="ctr">
                  <a:lnSpc>
                    <a:spcPct val="100000"/>
                  </a:lnSpc>
                  <a:spcBef>
                    <a:spcPts val="0"/>
                  </a:spcBef>
                  <a:buNone/>
                </a:pPr>
                <a:endParaRPr lang="es-MX" sz="1400" dirty="0"/>
              </a:p>
            </p:txBody>
          </p:sp>
        </mc:Choice>
        <mc:Fallback>
          <p:sp>
            <p:nvSpPr>
              <p:cNvPr id="5" name="Marcador de contenido 4">
                <a:extLst>
                  <a:ext uri="{FF2B5EF4-FFF2-40B4-BE49-F238E27FC236}">
                    <a16:creationId xmlns:a16="http://schemas.microsoft.com/office/drawing/2014/main" id="{CE0F47F4-62E6-4B2F-938B-5FB46D30D99E}"/>
                  </a:ext>
                </a:extLst>
              </p:cNvPr>
              <p:cNvSpPr>
                <a:spLocks noGrp="1" noRot="1" noChangeAspect="1" noMove="1" noResize="1" noEditPoints="1" noAdjustHandles="1" noChangeArrowheads="1" noChangeShapeType="1" noTextEdit="1"/>
              </p:cNvSpPr>
              <p:nvPr>
                <p:ph sz="half" idx="1"/>
              </p:nvPr>
            </p:nvSpPr>
            <p:spPr>
              <a:xfrm>
                <a:off x="829034" y="2279459"/>
                <a:ext cx="5181600" cy="4351338"/>
              </a:xfrm>
              <a:blipFill>
                <a:blip r:embed="rId3"/>
                <a:stretch>
                  <a:fillRect l="-1647" t="-1961"/>
                </a:stretch>
              </a:blipFill>
            </p:spPr>
            <p:txBody>
              <a:bodyPr/>
              <a:lstStyle/>
              <a:p>
                <a:r>
                  <a:rPr lang="es-CL">
                    <a:noFill/>
                  </a:rPr>
                  <a:t> </a:t>
                </a:r>
              </a:p>
            </p:txBody>
          </p:sp>
        </mc:Fallback>
      </mc:AlternateContent>
      <p:grpSp>
        <p:nvGrpSpPr>
          <p:cNvPr id="12" name="Grupo 11">
            <a:extLst>
              <a:ext uri="{FF2B5EF4-FFF2-40B4-BE49-F238E27FC236}">
                <a16:creationId xmlns:a16="http://schemas.microsoft.com/office/drawing/2014/main" id="{6E74A22D-3168-42B4-B8A6-FF5EA73E9E8A}"/>
              </a:ext>
            </a:extLst>
          </p:cNvPr>
          <p:cNvGrpSpPr/>
          <p:nvPr/>
        </p:nvGrpSpPr>
        <p:grpSpPr>
          <a:xfrm>
            <a:off x="6610970" y="3789248"/>
            <a:ext cx="3042219" cy="1691707"/>
            <a:chOff x="4129720" y="5268951"/>
            <a:chExt cx="3042219" cy="1691707"/>
          </a:xfrm>
        </p:grpSpPr>
        <p:cxnSp>
          <p:nvCxnSpPr>
            <p:cNvPr id="15" name="Conector recto 14">
              <a:extLst>
                <a:ext uri="{FF2B5EF4-FFF2-40B4-BE49-F238E27FC236}">
                  <a16:creationId xmlns:a16="http://schemas.microsoft.com/office/drawing/2014/main" id="{D343CA3A-750A-481D-A15D-869A49697C90}"/>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6" name="CuadroTexto 15">
                  <a:extLst>
                    <a:ext uri="{FF2B5EF4-FFF2-40B4-BE49-F238E27FC236}">
                      <a16:creationId xmlns:a16="http://schemas.microsoft.com/office/drawing/2014/main" id="{915485EA-06CB-4C69-AE9E-8E5620A77AB8}"/>
                    </a:ext>
                  </a:extLst>
                </p:cNvPr>
                <p:cNvSpPr txBox="1"/>
                <p:nvPr/>
              </p:nvSpPr>
              <p:spPr>
                <a:xfrm rot="1680000">
                  <a:off x="4129720" y="5268951"/>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i="1" dirty="0" smtClean="0">
                            <a:latin typeface="Cambria Math" panose="02040503050406030204" pitchFamily="18" charset="0"/>
                          </a:rPr>
                          <m:t>𝑥</m:t>
                        </m:r>
                        <m:r>
                          <a:rPr lang="es-CL" sz="1400" i="1" dirty="0" smtClean="0">
                            <a:latin typeface="Cambria Math" panose="02040503050406030204" pitchFamily="18" charset="0"/>
                          </a:rPr>
                          <m:t>+5</m:t>
                        </m:r>
                        <m:r>
                          <a:rPr lang="es-CL" sz="1400" b="0" i="1" dirty="0" smtClean="0">
                            <a:latin typeface="Cambria Math" panose="02040503050406030204" pitchFamily="18" charset="0"/>
                          </a:rPr>
                          <m:t>𝑦</m:t>
                        </m:r>
                      </m:oMath>
                    </m:oMathPara>
                  </a14:m>
                  <a:endParaRPr lang="es-CL" sz="1400" dirty="0"/>
                </a:p>
              </p:txBody>
            </p:sp>
          </mc:Choice>
          <mc:Fallback xmlns="">
            <p:sp>
              <p:nvSpPr>
                <p:cNvPr id="16" name="CuadroTexto 15">
                  <a:extLst>
                    <a:ext uri="{FF2B5EF4-FFF2-40B4-BE49-F238E27FC236}">
                      <a16:creationId xmlns:a16="http://schemas.microsoft.com/office/drawing/2014/main" id="{915485EA-06CB-4C69-AE9E-8E5620A77AB8}"/>
                    </a:ext>
                  </a:extLst>
                </p:cNvPr>
                <p:cNvSpPr txBox="1">
                  <a:spLocks noRot="1" noChangeAspect="1" noMove="1" noResize="1" noEditPoints="1" noAdjustHandles="1" noChangeArrowheads="1" noChangeShapeType="1" noTextEdit="1"/>
                </p:cNvSpPr>
                <p:nvPr/>
              </p:nvSpPr>
              <p:spPr>
                <a:xfrm rot="1680000">
                  <a:off x="4129720" y="5268951"/>
                  <a:ext cx="1482907" cy="307777"/>
                </a:xfrm>
                <a:prstGeom prst="rect">
                  <a:avLst/>
                </a:prstGeom>
                <a:blipFill>
                  <a:blip r:embed="rId4"/>
                  <a:stretch>
                    <a:fillRect/>
                  </a:stretch>
                </a:blipFill>
              </p:spPr>
              <p:txBody>
                <a:bodyPr/>
                <a:lstStyle/>
                <a:p>
                  <a:r>
                    <a:rPr lang="es-CL">
                      <a:noFill/>
                    </a:rPr>
                    <a:t> </a:t>
                  </a:r>
                </a:p>
              </p:txBody>
            </p:sp>
          </mc:Fallback>
        </mc:AlternateContent>
      </p:grpSp>
      <p:graphicFrame>
        <p:nvGraphicFramePr>
          <p:cNvPr id="17" name="Gráfico 16">
            <a:extLst>
              <a:ext uri="{FF2B5EF4-FFF2-40B4-BE49-F238E27FC236}">
                <a16:creationId xmlns:a16="http://schemas.microsoft.com/office/drawing/2014/main" id="{E480AB75-E868-439C-A56A-9819C6AA2B2B}"/>
              </a:ext>
            </a:extLst>
          </p:cNvPr>
          <p:cNvGraphicFramePr>
            <a:graphicFrameLocks/>
          </p:cNvGraphicFramePr>
          <p:nvPr/>
        </p:nvGraphicFramePr>
        <p:xfrm>
          <a:off x="7443076" y="2098560"/>
          <a:ext cx="4392930" cy="2886075"/>
        </p:xfrm>
        <a:graphic>
          <a:graphicData uri="http://schemas.openxmlformats.org/drawingml/2006/chart">
            <c:chart xmlns:c="http://schemas.openxmlformats.org/drawingml/2006/chart" xmlns:r="http://schemas.openxmlformats.org/officeDocument/2006/relationships" r:id="rId5"/>
          </a:graphicData>
        </a:graphic>
      </p:graphicFrame>
      <p:sp>
        <p:nvSpPr>
          <p:cNvPr id="18" name="Rectángulo 17">
            <a:extLst>
              <a:ext uri="{FF2B5EF4-FFF2-40B4-BE49-F238E27FC236}">
                <a16:creationId xmlns:a16="http://schemas.microsoft.com/office/drawing/2014/main" id="{91667AEC-CACD-49ED-BB62-BD1451CD5B1C}"/>
              </a:ext>
            </a:extLst>
          </p:cNvPr>
          <p:cNvSpPr/>
          <p:nvPr/>
        </p:nvSpPr>
        <p:spPr>
          <a:xfrm rot="2220000">
            <a:off x="8378727" y="2341743"/>
            <a:ext cx="2960619" cy="1487764"/>
          </a:xfrm>
          <a:prstGeom prst="rect">
            <a:avLst/>
          </a:prstGeom>
          <a:pattFill prst="wd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Rectángulo 18">
            <a:extLst>
              <a:ext uri="{FF2B5EF4-FFF2-40B4-BE49-F238E27FC236}">
                <a16:creationId xmlns:a16="http://schemas.microsoft.com/office/drawing/2014/main" id="{9386FE1D-D8C8-4D6E-B9CE-1FB9F5AEDBBA}"/>
              </a:ext>
            </a:extLst>
          </p:cNvPr>
          <p:cNvSpPr/>
          <p:nvPr/>
        </p:nvSpPr>
        <p:spPr>
          <a:xfrm rot="20760000">
            <a:off x="7884591" y="2267324"/>
            <a:ext cx="2663687" cy="1824285"/>
          </a:xfrm>
          <a:prstGeom prst="rect">
            <a:avLst/>
          </a:prstGeom>
          <a:pattFill prst="wd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aphicFrame>
        <p:nvGraphicFramePr>
          <p:cNvPr id="20" name="Objeto 19">
            <a:extLst>
              <a:ext uri="{FF2B5EF4-FFF2-40B4-BE49-F238E27FC236}">
                <a16:creationId xmlns:a16="http://schemas.microsoft.com/office/drawing/2014/main" id="{EE33B53F-85E8-44D9-B967-288F1AA44256}"/>
              </a:ext>
            </a:extLst>
          </p:cNvPr>
          <p:cNvGraphicFramePr>
            <a:graphicFrameLocks noChangeAspect="1"/>
          </p:cNvGraphicFramePr>
          <p:nvPr/>
        </p:nvGraphicFramePr>
        <p:xfrm>
          <a:off x="5933604" y="5018195"/>
          <a:ext cx="4591050" cy="1735845"/>
        </p:xfrm>
        <a:graphic>
          <a:graphicData uri="http://schemas.openxmlformats.org/presentationml/2006/ole">
            <mc:AlternateContent xmlns:mc="http://schemas.openxmlformats.org/markup-compatibility/2006">
              <mc:Choice xmlns:v="urn:schemas-microsoft-com:vml" Requires="v">
                <p:oleObj name="Worksheet" r:id="rId6" imgW="8724737" imgH="3299451" progId="Excel.Sheet.12">
                  <p:embed/>
                </p:oleObj>
              </mc:Choice>
              <mc:Fallback>
                <p:oleObj name="Worksheet" r:id="rId6" imgW="8724737" imgH="3299451" progId="Excel.Sheet.12">
                  <p:embed/>
                  <p:pic>
                    <p:nvPicPr>
                      <p:cNvPr id="20" name="Objeto 19">
                        <a:extLst>
                          <a:ext uri="{FF2B5EF4-FFF2-40B4-BE49-F238E27FC236}">
                            <a16:creationId xmlns:a16="http://schemas.microsoft.com/office/drawing/2014/main" id="{EE33B53F-85E8-44D9-B967-288F1AA44256}"/>
                          </a:ext>
                        </a:extLst>
                      </p:cNvPr>
                      <p:cNvPicPr/>
                      <p:nvPr/>
                    </p:nvPicPr>
                    <p:blipFill>
                      <a:blip r:embed="rId7"/>
                      <a:stretch>
                        <a:fillRect/>
                      </a:stretch>
                    </p:blipFill>
                    <p:spPr>
                      <a:xfrm>
                        <a:off x="5933604" y="5018195"/>
                        <a:ext cx="4591050" cy="1735845"/>
                      </a:xfrm>
                      <a:prstGeom prst="rect">
                        <a:avLst/>
                      </a:prstGeom>
                    </p:spPr>
                  </p:pic>
                </p:oleObj>
              </mc:Fallback>
            </mc:AlternateContent>
          </a:graphicData>
        </a:graphic>
      </p:graphicFrame>
      <p:grpSp>
        <p:nvGrpSpPr>
          <p:cNvPr id="22" name="Grupo 21">
            <a:extLst>
              <a:ext uri="{FF2B5EF4-FFF2-40B4-BE49-F238E27FC236}">
                <a16:creationId xmlns:a16="http://schemas.microsoft.com/office/drawing/2014/main" id="{72203B57-6E0B-4C9D-881F-A4DCF078CA74}"/>
              </a:ext>
            </a:extLst>
          </p:cNvPr>
          <p:cNvGrpSpPr/>
          <p:nvPr/>
        </p:nvGrpSpPr>
        <p:grpSpPr>
          <a:xfrm>
            <a:off x="4490113" y="341194"/>
            <a:ext cx="5308980" cy="3671248"/>
            <a:chOff x="4490113" y="341194"/>
            <a:chExt cx="5308980" cy="3671248"/>
          </a:xfrm>
        </p:grpSpPr>
        <p:sp>
          <p:nvSpPr>
            <p:cNvPr id="10" name="CuadroTexto 9">
              <a:extLst>
                <a:ext uri="{FF2B5EF4-FFF2-40B4-BE49-F238E27FC236}">
                  <a16:creationId xmlns:a16="http://schemas.microsoft.com/office/drawing/2014/main" id="{C2DD1736-6068-45FD-B46A-AC91B1EE998F}"/>
                </a:ext>
              </a:extLst>
            </p:cNvPr>
            <p:cNvSpPr txBox="1"/>
            <p:nvPr/>
          </p:nvSpPr>
          <p:spPr>
            <a:xfrm>
              <a:off x="4490113" y="341194"/>
              <a:ext cx="5063320" cy="369332"/>
            </a:xfrm>
            <a:prstGeom prst="rect">
              <a:avLst/>
            </a:prstGeom>
            <a:noFill/>
          </p:spPr>
          <p:txBody>
            <a:bodyPr wrap="square" rtlCol="0">
              <a:spAutoFit/>
            </a:bodyPr>
            <a:lstStyle/>
            <a:p>
              <a:r>
                <a:rPr lang="es-CL" dirty="0"/>
                <a:t>Punto obtenido mediante la solución analítica</a:t>
              </a:r>
            </a:p>
          </p:txBody>
        </p:sp>
        <p:cxnSp>
          <p:nvCxnSpPr>
            <p:cNvPr id="21" name="Conector recto de flecha 20">
              <a:extLst>
                <a:ext uri="{FF2B5EF4-FFF2-40B4-BE49-F238E27FC236}">
                  <a16:creationId xmlns:a16="http://schemas.microsoft.com/office/drawing/2014/main" id="{91A9CE86-8478-43FA-8453-FCEA39CB2FB9}"/>
                </a:ext>
              </a:extLst>
            </p:cNvPr>
            <p:cNvCxnSpPr>
              <a:stCxn id="10" idx="2"/>
            </p:cNvCxnSpPr>
            <p:nvPr/>
          </p:nvCxnSpPr>
          <p:spPr>
            <a:xfrm>
              <a:off x="7021773" y="710526"/>
              <a:ext cx="2777320" cy="33019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37094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500"/>
                                        <p:tgtEl>
                                          <p:spTgt spid="5">
                                            <p:txEl>
                                              <p:pRg st="2" end="2"/>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500"/>
                                        <p:tgtEl>
                                          <p:spTgt spid="5">
                                            <p:txEl>
                                              <p:pRg st="3" end="3"/>
                                            </p:txEl>
                                          </p:spTgt>
                                        </p:tgtEl>
                                      </p:cBhvr>
                                    </p:animEffect>
                                  </p:childTnLst>
                                </p:cTn>
                              </p:par>
                            </p:childTnLst>
                          </p:cTn>
                        </p:par>
                        <p:par>
                          <p:cTn id="25" fill="hold">
                            <p:stCondLst>
                              <p:cond delay="500"/>
                            </p:stCondLst>
                            <p:childTnLst>
                              <p:par>
                                <p:cTn id="26" presetID="42" presetClass="entr" presetSubtype="0"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10" presetClass="exit" presetSubtype="0" fill="hold" nodeType="afterEffect">
                                  <p:stCondLst>
                                    <p:cond delay="0"/>
                                  </p:stCondLst>
                                  <p:childTnLst>
                                    <p:animEffect transition="out" filter="fade">
                                      <p:cBhvr>
                                        <p:cTn id="33" dur="500"/>
                                        <p:tgtEl>
                                          <p:spTgt spid="22"/>
                                        </p:tgtEl>
                                      </p:cBhvr>
                                    </p:animEffect>
                                    <p:set>
                                      <p:cBhvr>
                                        <p:cTn id="34" dur="1" fill="hold">
                                          <p:stCondLst>
                                            <p:cond delay="499"/>
                                          </p:stCondLst>
                                        </p:cTn>
                                        <p:tgtEl>
                                          <p:spTgt spid="22"/>
                                        </p:tgtEl>
                                        <p:attrNameLst>
                                          <p:attrName>style.visibility</p:attrName>
                                        </p:attrNameLst>
                                      </p:cBhvr>
                                      <p:to>
                                        <p:strVal val="hidden"/>
                                      </p:to>
                                    </p:se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Effect transition="in" filter="fade">
                                      <p:cBhvr>
                                        <p:cTn id="38" dur="500"/>
                                        <p:tgtEl>
                                          <p:spTgt spid="5">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animEffect transition="in" filter="fade">
                                      <p:cBhvr>
                                        <p:cTn id="43" dur="500"/>
                                        <p:tgtEl>
                                          <p:spTgt spid="5">
                                            <p:txEl>
                                              <p:pRg st="5" end="5"/>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5">
                                            <p:txEl>
                                              <p:pRg st="6" end="6"/>
                                            </p:txEl>
                                          </p:spTgt>
                                        </p:tgtEl>
                                        <p:attrNameLst>
                                          <p:attrName>style.visibility</p:attrName>
                                        </p:attrNameLst>
                                      </p:cBhvr>
                                      <p:to>
                                        <p:strVal val="visible"/>
                                      </p:to>
                                    </p:set>
                                    <p:animEffect transition="in" filter="fade">
                                      <p:cBhvr>
                                        <p:cTn id="46" dur="500"/>
                                        <p:tgtEl>
                                          <p:spTgt spid="5">
                                            <p:txEl>
                                              <p:pRg st="6" end="6"/>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Effect transition="in" filter="fade">
                                      <p:cBhvr>
                                        <p:cTn id="49" dur="500"/>
                                        <p:tgtEl>
                                          <p:spTgt spid="5">
                                            <p:txEl>
                                              <p:pRg st="7" end="7"/>
                                            </p:txEl>
                                          </p:spTgt>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fade">
                                      <p:cBhvr>
                                        <p:cTn id="58" dur="500"/>
                                        <p:tgtEl>
                                          <p:spTgt spid="1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5">
                                            <p:txEl>
                                              <p:pRg st="8" end="8"/>
                                            </p:txEl>
                                          </p:spTgt>
                                        </p:tgtEl>
                                        <p:attrNameLst>
                                          <p:attrName>style.visibility</p:attrName>
                                        </p:attrNameLst>
                                      </p:cBhvr>
                                      <p:to>
                                        <p:strVal val="visible"/>
                                      </p:to>
                                    </p:set>
                                    <p:animEffect transition="in" filter="fade">
                                      <p:cBhvr>
                                        <p:cTn id="63" dur="500"/>
                                        <p:tgtEl>
                                          <p:spTgt spid="5">
                                            <p:txEl>
                                              <p:pRg st="8" end="8"/>
                                            </p:txEl>
                                          </p:spTgt>
                                        </p:tgtEl>
                                      </p:cBhvr>
                                    </p:animEffect>
                                  </p:childTnLst>
                                </p:cTn>
                              </p:par>
                              <p:par>
                                <p:cTn id="64" presetID="10" presetClass="exit" presetSubtype="0" fill="hold" grpId="1" nodeType="withEffect">
                                  <p:stCondLst>
                                    <p:cond delay="0"/>
                                  </p:stCondLst>
                                  <p:childTnLst>
                                    <p:animEffect transition="out" filter="fade">
                                      <p:cBhvr>
                                        <p:cTn id="65" dur="500"/>
                                        <p:tgtEl>
                                          <p:spTgt spid="18"/>
                                        </p:tgtEl>
                                      </p:cBhvr>
                                    </p:animEffect>
                                    <p:set>
                                      <p:cBhvr>
                                        <p:cTn id="66" dur="1" fill="hold">
                                          <p:stCondLst>
                                            <p:cond delay="499"/>
                                          </p:stCondLst>
                                        </p:cTn>
                                        <p:tgtEl>
                                          <p:spTgt spid="18"/>
                                        </p:tgtEl>
                                        <p:attrNameLst>
                                          <p:attrName>style.visibility</p:attrName>
                                        </p:attrNameLst>
                                      </p:cBhvr>
                                      <p:to>
                                        <p:strVal val="hidden"/>
                                      </p:to>
                                    </p:set>
                                  </p:childTnLst>
                                </p:cTn>
                              </p:par>
                              <p:par>
                                <p:cTn id="67" presetID="10" presetClass="exit" presetSubtype="0" fill="hold" grpId="1" nodeType="withEffect">
                                  <p:stCondLst>
                                    <p:cond delay="0"/>
                                  </p:stCondLst>
                                  <p:childTnLst>
                                    <p:animEffect transition="out" filter="fade">
                                      <p:cBhvr>
                                        <p:cTn id="68" dur="500"/>
                                        <p:tgtEl>
                                          <p:spTgt spid="19"/>
                                        </p:tgtEl>
                                      </p:cBhvr>
                                    </p:animEffect>
                                    <p:set>
                                      <p:cBhvr>
                                        <p:cTn id="69" dur="1" fill="hold">
                                          <p:stCondLst>
                                            <p:cond delay="499"/>
                                          </p:stCondLst>
                                        </p:cTn>
                                        <p:tgtEl>
                                          <p:spTgt spid="19"/>
                                        </p:tgtEl>
                                        <p:attrNameLst>
                                          <p:attrName>style.visibility</p:attrName>
                                        </p:attrNameLst>
                                      </p:cBhvr>
                                      <p:to>
                                        <p:strVal val="hidden"/>
                                      </p:to>
                                    </p:set>
                                  </p:childTnLst>
                                </p:cTn>
                              </p:par>
                            </p:childTnLst>
                          </p:cTn>
                        </p:par>
                        <p:par>
                          <p:cTn id="70" fill="hold">
                            <p:stCondLst>
                              <p:cond delay="500"/>
                            </p:stCondLst>
                            <p:childTnLst>
                              <p:par>
                                <p:cTn id="71" presetID="10" presetClass="entr" presetSubtype="0" fill="hold"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18" grpId="0" animBg="1"/>
      <p:bldP spid="18" grpId="1" animBg="1"/>
      <p:bldP spid="19" grpId="0" animBg="1"/>
      <p:bldP spid="19"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rotWithShape="1">
          <a:blip r:embed="rId2"/>
          <a:srcRect l="27178" t="21604" r="23457" b="18447"/>
          <a:stretch/>
        </p:blipFill>
        <p:spPr>
          <a:xfrm>
            <a:off x="1228298" y="54590"/>
            <a:ext cx="1037229" cy="908877"/>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210107" y="940684"/>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448687"/>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Planteo de problemas y búsqueda de solución mediante gráficos</a:t>
            </a:r>
            <a:endParaRPr sz="3600" dirty="0">
              <a:solidFill>
                <a:schemeClr val="lt1"/>
              </a:solidFill>
            </a:endParaRPr>
          </a:p>
        </p:txBody>
      </p:sp>
      <p:pic>
        <p:nvPicPr>
          <p:cNvPr id="23" name="Imagen 22">
            <a:extLst>
              <a:ext uri="{FF2B5EF4-FFF2-40B4-BE49-F238E27FC236}">
                <a16:creationId xmlns:a16="http://schemas.microsoft.com/office/drawing/2014/main" id="{44696746-1424-4A19-B138-369B221F4C97}"/>
              </a:ext>
            </a:extLst>
          </p:cNvPr>
          <p:cNvPicPr>
            <a:picLocks noChangeAspect="1"/>
          </p:cNvPicPr>
          <p:nvPr/>
        </p:nvPicPr>
        <p:blipFill>
          <a:blip r:embed="rId3"/>
          <a:stretch>
            <a:fillRect/>
          </a:stretch>
        </p:blipFill>
        <p:spPr>
          <a:xfrm>
            <a:off x="7715205" y="2125660"/>
            <a:ext cx="4401693" cy="2895851"/>
          </a:xfrm>
          <a:prstGeom prst="rect">
            <a:avLst/>
          </a:prstGeom>
        </p:spPr>
      </p:pic>
      <mc:AlternateContent xmlns:mc="http://schemas.openxmlformats.org/markup-compatibility/2006" xmlns:a14="http://schemas.microsoft.com/office/drawing/2010/main">
        <mc:Choice Requires="a14">
          <p:sp>
            <p:nvSpPr>
              <p:cNvPr id="24" name="Marcador de contenido 4">
                <a:extLst>
                  <a:ext uri="{FF2B5EF4-FFF2-40B4-BE49-F238E27FC236}">
                    <a16:creationId xmlns:a16="http://schemas.microsoft.com/office/drawing/2014/main" id="{F10FC641-89D0-46B4-9DB8-073572A1B2BC}"/>
                  </a:ext>
                </a:extLst>
              </p:cNvPr>
              <p:cNvSpPr>
                <a:spLocks noGrp="1"/>
              </p:cNvSpPr>
              <p:nvPr>
                <p:ph idx="1"/>
              </p:nvPr>
            </p:nvSpPr>
            <p:spPr>
              <a:xfrm>
                <a:off x="528320" y="2014070"/>
                <a:ext cx="7186562" cy="3461155"/>
              </a:xfrm>
            </p:spPr>
            <p:txBody>
              <a:bodyPr>
                <a:noAutofit/>
              </a:bodyPr>
              <a:lstStyle/>
              <a:p>
                <a:pPr>
                  <a:lnSpc>
                    <a:spcPct val="100000"/>
                  </a:lnSpc>
                  <a:spcBef>
                    <a:spcPts val="0"/>
                  </a:spcBef>
                </a:pPr>
                <a:r>
                  <a:rPr lang="es-MX" sz="2000" dirty="0"/>
                  <a:t>Solución gráfica (Simulación)</a:t>
                </a:r>
              </a:p>
              <a:p>
                <a:pPr lvl="1">
                  <a:lnSpc>
                    <a:spcPct val="100000"/>
                  </a:lnSpc>
                  <a:spcBef>
                    <a:spcPts val="0"/>
                  </a:spcBef>
                </a:pPr>
                <a:r>
                  <a:rPr lang="es-MX" sz="1800" dirty="0"/>
                  <a:t>Ahora gráficamente se encontrará la mejor solución:</a:t>
                </a:r>
              </a:p>
              <a:p>
                <a:pPr lvl="2">
                  <a:lnSpc>
                    <a:spcPct val="100000"/>
                  </a:lnSpc>
                  <a:spcBef>
                    <a:spcPts val="0"/>
                  </a:spcBef>
                </a:pPr>
                <a:r>
                  <a:rPr lang="es-MX" sz="1600" dirty="0"/>
                  <a:t>Si </a:t>
                </a:r>
                <a14:m>
                  <m:oMath xmlns:m="http://schemas.openxmlformats.org/officeDocument/2006/math">
                    <m:r>
                      <a:rPr lang="es-MX" sz="1600" i="1" dirty="0" smtClean="0">
                        <a:latin typeface="Cambria Math" panose="02040503050406030204" pitchFamily="18" charset="0"/>
                      </a:rPr>
                      <m:t>𝑋</m:t>
                    </m:r>
                    <m:r>
                      <a:rPr lang="es-MX" sz="1600" i="1" dirty="0" smtClean="0">
                        <a:latin typeface="Cambria Math" panose="02040503050406030204" pitchFamily="18" charset="0"/>
                      </a:rPr>
                      <m:t>=</m:t>
                    </m:r>
                    <m:r>
                      <a:rPr lang="es-CL" sz="1600" b="0" i="1" dirty="0" smtClean="0">
                        <a:latin typeface="Cambria Math" panose="02040503050406030204" pitchFamily="18" charset="0"/>
                      </a:rPr>
                      <m:t>𝑌</m:t>
                    </m:r>
                    <m:r>
                      <a:rPr lang="es-MX" sz="1600" i="1" dirty="0" smtClean="0">
                        <a:latin typeface="Cambria Math" panose="02040503050406030204" pitchFamily="18" charset="0"/>
                      </a:rPr>
                      <m:t> =</m:t>
                    </m:r>
                    <m:r>
                      <a:rPr lang="es-CL" sz="1600" b="0" i="1" dirty="0" smtClean="0">
                        <a:latin typeface="Cambria Math" panose="02040503050406030204" pitchFamily="18" charset="0"/>
                      </a:rPr>
                      <m:t>0;</m:t>
                    </m:r>
                    <m:r>
                      <a:rPr lang="es-CL" sz="1600" b="0" i="1" dirty="0" smtClean="0">
                        <a:latin typeface="Cambria Math" panose="02040503050406030204" pitchFamily="18" charset="0"/>
                      </a:rPr>
                      <m:t>𝑙𝑎</m:t>
                    </m:r>
                    <m:r>
                      <a:rPr lang="es-CL" sz="1600" b="0" i="1" dirty="0" smtClean="0">
                        <a:latin typeface="Cambria Math" panose="02040503050406030204" pitchFamily="18" charset="0"/>
                      </a:rPr>
                      <m:t> </m:t>
                    </m:r>
                    <m:r>
                      <a:rPr lang="es-CL" sz="1600" b="0" i="1" dirty="0" smtClean="0">
                        <a:latin typeface="Cambria Math" panose="02040503050406030204" pitchFamily="18" charset="0"/>
                      </a:rPr>
                      <m:t>𝑓𝑢𝑛𝑐𝑖</m:t>
                    </m:r>
                    <m:r>
                      <a:rPr lang="es-CL" sz="1600" b="0" i="1" dirty="0" smtClean="0">
                        <a:latin typeface="Cambria Math" panose="02040503050406030204" pitchFamily="18" charset="0"/>
                      </a:rPr>
                      <m:t>ó</m:t>
                    </m:r>
                    <m:r>
                      <a:rPr lang="es-CL" sz="1600" b="0" i="1" dirty="0" smtClean="0">
                        <a:latin typeface="Cambria Math" panose="02040503050406030204" pitchFamily="18" charset="0"/>
                      </a:rPr>
                      <m:t>𝑛</m:t>
                    </m:r>
                    <m:r>
                      <a:rPr lang="es-CL" sz="1600" b="0" i="1" dirty="0" smtClean="0">
                        <a:latin typeface="Cambria Math" panose="02040503050406030204" pitchFamily="18" charset="0"/>
                      </a:rPr>
                      <m:t> </m:t>
                    </m:r>
                    <m:d>
                      <m:dPr>
                        <m:ctrlPr>
                          <a:rPr lang="es-MX" sz="1600" i="1" dirty="0" smtClean="0">
                            <a:latin typeface="Cambria Math" panose="02040503050406030204" pitchFamily="18" charset="0"/>
                          </a:rPr>
                        </m:ctrlPr>
                      </m:dPr>
                      <m:e>
                        <m:r>
                          <a:rPr lang="es-CL" sz="1600" b="0" i="1" dirty="0" smtClean="0">
                            <a:latin typeface="Cambria Math" panose="02040503050406030204" pitchFamily="18" charset="0"/>
                          </a:rPr>
                          <m:t>𝐸</m:t>
                        </m:r>
                      </m:e>
                    </m:d>
                    <m:r>
                      <a:rPr lang="es-MX" sz="1600" i="1" dirty="0" smtClean="0">
                        <a:latin typeface="Cambria Math" panose="02040503050406030204" pitchFamily="18" charset="0"/>
                        <a:ea typeface="Cambria Math" panose="02040503050406030204" pitchFamily="18" charset="0"/>
                      </a:rPr>
                      <m:t>=</m:t>
                    </m:r>
                    <m:r>
                      <a:rPr lang="es-CL" sz="1600" b="0" i="1" dirty="0" smtClean="0">
                        <a:latin typeface="Cambria Math" panose="02040503050406030204" pitchFamily="18" charset="0"/>
                        <a:ea typeface="Cambria Math" panose="02040503050406030204" pitchFamily="18" charset="0"/>
                      </a:rPr>
                      <m:t>0</m:t>
                    </m:r>
                  </m:oMath>
                </a14:m>
                <a:r>
                  <a:rPr lang="es-MX" sz="1600" dirty="0"/>
                  <a:t> que significa que no hay estudio ni juego. No se hace nada.</a:t>
                </a:r>
              </a:p>
              <a:p>
                <a:pPr lvl="3">
                  <a:lnSpc>
                    <a:spcPct val="100000"/>
                  </a:lnSpc>
                  <a:spcBef>
                    <a:spcPts val="0"/>
                  </a:spcBef>
                </a:pPr>
                <a:r>
                  <a:rPr lang="es-MX" sz="1400" dirty="0"/>
                  <a:t>E = 0 se muestra en la gráfica en el punto origen de las coordenadas.</a:t>
                </a:r>
              </a:p>
              <a:p>
                <a:pPr lvl="2">
                  <a:lnSpc>
                    <a:spcPct val="100000"/>
                  </a:lnSpc>
                  <a:spcBef>
                    <a:spcPts val="0"/>
                  </a:spcBef>
                </a:pPr>
                <a:r>
                  <a:rPr lang="es-CL" sz="1600" dirty="0"/>
                  <a:t>Si se continúa subiendo la recta de la función objetivo hasta que alcance el valor de x=8, mostrará un resultado donde </a:t>
                </a:r>
                <a:r>
                  <a:rPr lang="es-MX" sz="1600" dirty="0"/>
                  <a:t>sólo dedica tiempo a estudiar y nada a jugar (y=0).</a:t>
                </a:r>
              </a:p>
              <a:p>
                <a:pPr lvl="2">
                  <a:lnSpc>
                    <a:spcPct val="100000"/>
                  </a:lnSpc>
                  <a:spcBef>
                    <a:spcPts val="0"/>
                  </a:spcBef>
                </a:pPr>
                <a:r>
                  <a:rPr lang="es-MX" sz="1600" dirty="0"/>
                  <a:t>Moviendo la recta aún más arriba hasta alcanzar el vértice superior del triángulo:</a:t>
                </a:r>
              </a:p>
              <a:p>
                <a:pPr lvl="3">
                  <a:lnSpc>
                    <a:spcPct val="100000"/>
                  </a:lnSpc>
                  <a:spcBef>
                    <a:spcPts val="0"/>
                  </a:spcBef>
                </a:pPr>
                <a:r>
                  <a:rPr lang="es-MX" sz="1400" dirty="0"/>
                  <a:t>La intersección superior del triángulo está definida por el cruce de las rectas:</a:t>
                </a:r>
              </a:p>
              <a:p>
                <a:pPr marL="1371600" lvl="3" indent="0">
                  <a:lnSpc>
                    <a:spcPct val="100000"/>
                  </a:lnSpc>
                  <a:spcBef>
                    <a:spcPts val="0"/>
                  </a:spcBef>
                  <a:buNone/>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𝑋</m:t>
                      </m:r>
                      <m:r>
                        <a:rPr lang="es-CL" sz="1400" b="0" i="1" dirty="0" smtClean="0">
                          <a:latin typeface="Cambria Math" panose="02040503050406030204" pitchFamily="18" charset="0"/>
                        </a:rPr>
                        <m:t>+</m:t>
                      </m:r>
                      <m:r>
                        <a:rPr lang="es-CL" sz="1400" b="0" i="1" dirty="0" smtClean="0">
                          <a:latin typeface="Cambria Math" panose="02040503050406030204" pitchFamily="18" charset="0"/>
                        </a:rPr>
                        <m:t>𝑌</m:t>
                      </m:r>
                      <m:r>
                        <a:rPr lang="es-CL" sz="1400" b="0" i="1" dirty="0" smtClean="0">
                          <a:latin typeface="Cambria Math" panose="02040503050406030204" pitchFamily="18" charset="0"/>
                          <a:ea typeface="Cambria Math" panose="02040503050406030204" pitchFamily="18" charset="0"/>
                        </a:rPr>
                        <m:t>=8 </m:t>
                      </m:r>
                    </m:oMath>
                  </m:oMathPara>
                </a14:m>
                <a:endParaRPr lang="es-CL" sz="1400" b="0" i="1" dirty="0">
                  <a:latin typeface="Cambria Math" panose="02040503050406030204" pitchFamily="18" charset="0"/>
                  <a:ea typeface="Cambria Math" panose="02040503050406030204" pitchFamily="18" charset="0"/>
                </a:endParaRPr>
              </a:p>
              <a:p>
                <a:pPr marL="1371600" lvl="3" indent="0">
                  <a:lnSpc>
                    <a:spcPct val="100000"/>
                  </a:lnSpc>
                  <a:spcBef>
                    <a:spcPts val="0"/>
                  </a:spcBef>
                  <a:buNone/>
                </a:pPr>
                <a14:m>
                  <m:oMathPara xmlns:m="http://schemas.openxmlformats.org/officeDocument/2006/math">
                    <m:oMathParaPr>
                      <m:jc m:val="centerGroup"/>
                    </m:oMathParaPr>
                    <m:oMath xmlns:m="http://schemas.openxmlformats.org/officeDocument/2006/math">
                      <m:d>
                        <m:dPr>
                          <m:ctrlPr>
                            <a:rPr lang="es-CL" sz="1400" b="0" i="1" dirty="0" smtClean="0">
                              <a:latin typeface="Cambria Math" panose="02040503050406030204" pitchFamily="18" charset="0"/>
                              <a:ea typeface="Cambria Math" panose="02040503050406030204" pitchFamily="18" charset="0"/>
                            </a:rPr>
                          </m:ctrlPr>
                        </m:dPr>
                        <m:e>
                          <m:r>
                            <a:rPr lang="es-CL" sz="1400" i="1" dirty="0">
                              <a:latin typeface="Cambria Math" panose="02040503050406030204" pitchFamily="18" charset="0"/>
                              <a:ea typeface="Cambria Math" panose="02040503050406030204" pitchFamily="18" charset="0"/>
                            </a:rPr>
                            <m:t>−</m:t>
                          </m:r>
                          <m:r>
                            <a:rPr lang="es-CL" sz="1400" i="1" dirty="0">
                              <a:latin typeface="Cambria Math" panose="02040503050406030204" pitchFamily="18" charset="0"/>
                              <a:ea typeface="Cambria Math" panose="02040503050406030204" pitchFamily="18" charset="0"/>
                            </a:rPr>
                            <m:t>𝑋</m:t>
                          </m:r>
                        </m:e>
                      </m:d>
                      <m:r>
                        <a:rPr lang="es-CL" sz="1400" b="0" i="1" dirty="0" smtClean="0">
                          <a:latin typeface="Cambria Math" panose="02040503050406030204" pitchFamily="18" charset="0"/>
                          <a:ea typeface="Cambria Math" panose="02040503050406030204" pitchFamily="18" charset="0"/>
                        </a:rPr>
                        <m:t>+3</m:t>
                      </m:r>
                      <m:r>
                        <a:rPr lang="es-CL" sz="1400" b="0" i="1" dirty="0" smtClean="0">
                          <a:latin typeface="Cambria Math" panose="02040503050406030204" pitchFamily="18" charset="0"/>
                          <a:ea typeface="Cambria Math" panose="02040503050406030204" pitchFamily="18" charset="0"/>
                        </a:rPr>
                        <m:t>𝑌</m:t>
                      </m:r>
                      <m:r>
                        <a:rPr lang="es-CL" sz="1400" b="0" i="1" dirty="0" smtClean="0">
                          <a:latin typeface="Cambria Math" panose="02040503050406030204" pitchFamily="18" charset="0"/>
                          <a:ea typeface="Cambria Math" panose="02040503050406030204" pitchFamily="18" charset="0"/>
                        </a:rPr>
                        <m:t>=0</m:t>
                      </m:r>
                    </m:oMath>
                  </m:oMathPara>
                </a14:m>
                <a:endParaRPr lang="es-CL" sz="1400" b="0" dirty="0">
                  <a:ea typeface="Cambria Math" panose="02040503050406030204" pitchFamily="18" charset="0"/>
                </a:endParaRPr>
              </a:p>
              <a:p>
                <a:pPr lvl="3">
                  <a:lnSpc>
                    <a:spcPct val="100000"/>
                  </a:lnSpc>
                  <a:spcBef>
                    <a:spcPts val="0"/>
                  </a:spcBef>
                </a:pPr>
                <a:r>
                  <a:rPr lang="es-MX" sz="1400" dirty="0"/>
                  <a:t>Resolviendo el sistema de ecuaciones se obtiene:</a:t>
                </a:r>
              </a:p>
              <a:p>
                <a:pPr marL="1371600" lvl="3" indent="0" algn="ctr">
                  <a:lnSpc>
                    <a:spcPct val="100000"/>
                  </a:lnSpc>
                  <a:spcBef>
                    <a:spcPts val="0"/>
                  </a:spcBef>
                  <a:buNone/>
                </a:pPr>
                <a14:m>
                  <m:oMath xmlns:m="http://schemas.openxmlformats.org/officeDocument/2006/math">
                    <m:r>
                      <a:rPr lang="es-CL" sz="1400" b="0" i="1" smtClean="0">
                        <a:latin typeface="Cambria Math" panose="02040503050406030204" pitchFamily="18" charset="0"/>
                      </a:rPr>
                      <m:t>𝑃𝑢𝑛𝑡𝑜</m:t>
                    </m:r>
                    <m:r>
                      <a:rPr lang="es-CL" sz="1400" b="0" i="1" smtClean="0">
                        <a:latin typeface="Cambria Math" panose="02040503050406030204" pitchFamily="18" charset="0"/>
                      </a:rPr>
                      <m:t> </m:t>
                    </m:r>
                    <m:r>
                      <a:rPr lang="es-CL" sz="1400" b="0" i="1" smtClean="0">
                        <a:latin typeface="Cambria Math" panose="02040503050406030204" pitchFamily="18" charset="0"/>
                      </a:rPr>
                      <m:t>𝑣</m:t>
                    </m:r>
                    <m:r>
                      <a:rPr lang="es-CL" sz="1400" b="0" i="1" smtClean="0">
                        <a:latin typeface="Cambria Math" panose="02040503050406030204" pitchFamily="18" charset="0"/>
                      </a:rPr>
                      <m:t>é</m:t>
                    </m:r>
                    <m:r>
                      <a:rPr lang="es-CL" sz="1400" b="0" i="1" smtClean="0">
                        <a:latin typeface="Cambria Math" panose="02040503050406030204" pitchFamily="18" charset="0"/>
                      </a:rPr>
                      <m:t>𝑟𝑡𝑖𝑐𝑒</m:t>
                    </m:r>
                    <m:r>
                      <a:rPr lang="es-CL" sz="1400" b="0" i="1" smtClean="0">
                        <a:latin typeface="Cambria Math" panose="02040503050406030204" pitchFamily="18" charset="0"/>
                      </a:rPr>
                      <m:t> </m:t>
                    </m:r>
                    <m:r>
                      <a:rPr lang="es-CL" sz="1400" b="0" i="1" smtClean="0">
                        <a:latin typeface="Cambria Math" panose="02040503050406030204" pitchFamily="18" charset="0"/>
                      </a:rPr>
                      <m:t>𝑠𝑢𝑝𝑒𝑟𝑖𝑜𝑟</m:t>
                    </m:r>
                    <m:r>
                      <a:rPr lang="es-CL" sz="1400" b="0" i="1" smtClean="0">
                        <a:latin typeface="Cambria Math" panose="02040503050406030204" pitchFamily="18" charset="0"/>
                      </a:rPr>
                      <m:t> </m:t>
                    </m:r>
                    <m:r>
                      <a:rPr lang="es-CL" sz="1400" b="0" i="1" smtClean="0">
                        <a:latin typeface="Cambria Math" panose="02040503050406030204" pitchFamily="18" charset="0"/>
                      </a:rPr>
                      <m:t>𝑒𝑠</m:t>
                    </m:r>
                    <m:r>
                      <a:rPr lang="es-CL" sz="1400" b="0" i="1" smtClean="0">
                        <a:latin typeface="Cambria Math" panose="02040503050406030204" pitchFamily="18" charset="0"/>
                      </a:rPr>
                      <m:t> </m:t>
                    </m:r>
                    <m:d>
                      <m:dPr>
                        <m:begChr m:val="{"/>
                        <m:endChr m:val="}"/>
                        <m:ctrlPr>
                          <a:rPr lang="es-CL" sz="1400" b="0" i="1" smtClean="0">
                            <a:latin typeface="Cambria Math" panose="02040503050406030204" pitchFamily="18" charset="0"/>
                            <a:ea typeface="Cambria Math" panose="02040503050406030204" pitchFamily="18" charset="0"/>
                          </a:rPr>
                        </m:ctrlPr>
                      </m:dPr>
                      <m:e>
                        <m:r>
                          <a:rPr lang="es-CL" sz="1400" b="0" i="1" smtClean="0">
                            <a:latin typeface="Cambria Math" panose="02040503050406030204" pitchFamily="18" charset="0"/>
                            <a:ea typeface="Cambria Math" panose="02040503050406030204" pitchFamily="18" charset="0"/>
                          </a:rPr>
                          <m:t>𝑋</m:t>
                        </m:r>
                        <m:r>
                          <a:rPr lang="es-CL" sz="1400" b="0" i="1" smtClean="0">
                            <a:latin typeface="Cambria Math" panose="02040503050406030204" pitchFamily="18" charset="0"/>
                            <a:ea typeface="Cambria Math" panose="02040503050406030204" pitchFamily="18" charset="0"/>
                          </a:rPr>
                          <m:t>=6,</m:t>
                        </m:r>
                        <m:r>
                          <a:rPr lang="es-CL" sz="1400" b="0" i="1" smtClean="0">
                            <a:latin typeface="Cambria Math" panose="02040503050406030204" pitchFamily="18" charset="0"/>
                            <a:ea typeface="Cambria Math" panose="02040503050406030204" pitchFamily="18" charset="0"/>
                          </a:rPr>
                          <m:t>𝑌</m:t>
                        </m:r>
                        <m:r>
                          <a:rPr lang="es-CL" sz="1400" b="0" i="1" smtClean="0">
                            <a:latin typeface="Cambria Math" panose="02040503050406030204" pitchFamily="18" charset="0"/>
                            <a:ea typeface="Cambria Math" panose="02040503050406030204" pitchFamily="18" charset="0"/>
                          </a:rPr>
                          <m:t>=2</m:t>
                        </m:r>
                      </m:e>
                    </m:d>
                  </m:oMath>
                </a14:m>
                <a:r>
                  <a:rPr lang="es-MX" sz="1400" dirty="0"/>
                  <a:t> </a:t>
                </a:r>
              </a:p>
              <a:p>
                <a:pPr lvl="3" algn="just">
                  <a:lnSpc>
                    <a:spcPct val="100000"/>
                  </a:lnSpc>
                  <a:spcBef>
                    <a:spcPts val="0"/>
                  </a:spcBef>
                </a:pPr>
                <a14:m>
                  <m:oMath xmlns:m="http://schemas.openxmlformats.org/officeDocument/2006/math">
                    <m:r>
                      <a:rPr lang="es-MX" sz="1400" i="1" smtClean="0">
                        <a:latin typeface="Cambria Math" panose="02040503050406030204" pitchFamily="18" charset="0"/>
                        <a:ea typeface="Cambria Math" panose="02040503050406030204" pitchFamily="18" charset="0"/>
                      </a:rPr>
                      <m:t>∴</m:t>
                    </m:r>
                    <m:r>
                      <a:rPr lang="es-CL" sz="1400" b="0" i="1" smtClean="0">
                        <a:latin typeface="Cambria Math" panose="02040503050406030204" pitchFamily="18" charset="0"/>
                        <a:ea typeface="Cambria Math" panose="02040503050406030204" pitchFamily="18" charset="0"/>
                      </a:rPr>
                      <m:t> </m:t>
                    </m:r>
                    <m:d>
                      <m:dPr>
                        <m:ctrlPr>
                          <a:rPr lang="es-CL" sz="1400" b="0" i="1" smtClean="0">
                            <a:latin typeface="Cambria Math" panose="02040503050406030204" pitchFamily="18" charset="0"/>
                            <a:ea typeface="Cambria Math" panose="02040503050406030204" pitchFamily="18" charset="0"/>
                          </a:rPr>
                        </m:ctrlPr>
                      </m:dPr>
                      <m:e>
                        <m:sSub>
                          <m:sSubPr>
                            <m:ctrlPr>
                              <a:rPr lang="es-CL" sz="1400" b="0" i="1" smtClean="0">
                                <a:latin typeface="Cambria Math" panose="02040503050406030204" pitchFamily="18" charset="0"/>
                                <a:ea typeface="Cambria Math" panose="02040503050406030204" pitchFamily="18" charset="0"/>
                              </a:rPr>
                            </m:ctrlPr>
                          </m:sSubPr>
                          <m:e>
                            <m:r>
                              <a:rPr lang="es-CL" sz="1400" b="0" i="1" smtClean="0">
                                <a:latin typeface="Cambria Math" panose="02040503050406030204" pitchFamily="18" charset="0"/>
                                <a:ea typeface="Cambria Math" panose="02040503050406030204" pitchFamily="18" charset="0"/>
                              </a:rPr>
                              <m:t>𝐸</m:t>
                            </m:r>
                          </m:e>
                          <m:sub>
                            <m:r>
                              <a:rPr lang="es-CL" sz="1400" b="0" i="1" smtClean="0">
                                <a:latin typeface="Cambria Math" panose="02040503050406030204" pitchFamily="18" charset="0"/>
                                <a:ea typeface="Cambria Math" panose="02040503050406030204" pitchFamily="18" charset="0"/>
                              </a:rPr>
                              <m:t>𝑣</m:t>
                            </m:r>
                            <m:r>
                              <a:rPr lang="es-CL" sz="1400" b="0" i="1" smtClean="0">
                                <a:latin typeface="Cambria Math" panose="02040503050406030204" pitchFamily="18" charset="0"/>
                                <a:ea typeface="Cambria Math" panose="02040503050406030204" pitchFamily="18" charset="0"/>
                              </a:rPr>
                              <m:t>é</m:t>
                            </m:r>
                            <m:r>
                              <a:rPr lang="es-CL" sz="1400" b="0" i="1" smtClean="0">
                                <a:latin typeface="Cambria Math" panose="02040503050406030204" pitchFamily="18" charset="0"/>
                                <a:ea typeface="Cambria Math" panose="02040503050406030204" pitchFamily="18" charset="0"/>
                              </a:rPr>
                              <m:t>𝑟𝑡𝑖𝑐𝑒</m:t>
                            </m:r>
                          </m:sub>
                        </m:sSub>
                      </m:e>
                    </m:d>
                    <m:r>
                      <a:rPr lang="es-CL" sz="1400" b="0" i="1" smtClean="0">
                        <a:latin typeface="Cambria Math" panose="02040503050406030204" pitchFamily="18" charset="0"/>
                        <a:ea typeface="Cambria Math" panose="02040503050406030204" pitchFamily="18" charset="0"/>
                      </a:rPr>
                      <m:t>=6+5×2=16</m:t>
                    </m:r>
                  </m:oMath>
                </a14:m>
                <a:endParaRPr lang="es-MX" sz="1400" dirty="0"/>
              </a:p>
            </p:txBody>
          </p:sp>
        </mc:Choice>
        <mc:Fallback xmlns="">
          <p:sp>
            <p:nvSpPr>
              <p:cNvPr id="24" name="Marcador de contenido 4">
                <a:extLst>
                  <a:ext uri="{FF2B5EF4-FFF2-40B4-BE49-F238E27FC236}">
                    <a16:creationId xmlns:a16="http://schemas.microsoft.com/office/drawing/2014/main" id="{F10FC641-89D0-46B4-9DB8-073572A1B2BC}"/>
                  </a:ext>
                </a:extLst>
              </p:cNvPr>
              <p:cNvSpPr>
                <a:spLocks noGrp="1" noRot="1" noChangeAspect="1" noMove="1" noResize="1" noEditPoints="1" noAdjustHandles="1" noChangeArrowheads="1" noChangeShapeType="1" noTextEdit="1"/>
              </p:cNvSpPr>
              <p:nvPr>
                <p:ph idx="1"/>
              </p:nvPr>
            </p:nvSpPr>
            <p:spPr>
              <a:xfrm>
                <a:off x="528320" y="2014070"/>
                <a:ext cx="7186562" cy="3461155"/>
              </a:xfrm>
              <a:blipFill>
                <a:blip r:embed="rId4"/>
                <a:stretch>
                  <a:fillRect l="-763" t="-880" r="-509" b="-19190"/>
                </a:stretch>
              </a:blipFill>
            </p:spPr>
            <p:txBody>
              <a:bodyPr/>
              <a:lstStyle/>
              <a:p>
                <a:r>
                  <a:rPr lang="es-CL">
                    <a:noFill/>
                  </a:rPr>
                  <a:t> </a:t>
                </a:r>
              </a:p>
            </p:txBody>
          </p:sp>
        </mc:Fallback>
      </mc:AlternateContent>
      <p:sp>
        <p:nvSpPr>
          <p:cNvPr id="25" name="Diagrama de flujo: proceso 24">
            <a:extLst>
              <a:ext uri="{FF2B5EF4-FFF2-40B4-BE49-F238E27FC236}">
                <a16:creationId xmlns:a16="http://schemas.microsoft.com/office/drawing/2014/main" id="{AB5E7C78-D70A-498F-96D0-1A9ADBAB69B9}"/>
              </a:ext>
            </a:extLst>
          </p:cNvPr>
          <p:cNvSpPr/>
          <p:nvPr/>
        </p:nvSpPr>
        <p:spPr>
          <a:xfrm>
            <a:off x="1759352" y="5382228"/>
            <a:ext cx="4976990" cy="479575"/>
          </a:xfrm>
          <a:prstGeom prst="flowChartProcess">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6" name="CuadroTexto 25">
            <a:extLst>
              <a:ext uri="{FF2B5EF4-FFF2-40B4-BE49-F238E27FC236}">
                <a16:creationId xmlns:a16="http://schemas.microsoft.com/office/drawing/2014/main" id="{64605718-85F8-41E7-91F5-5A730DF75641}"/>
              </a:ext>
            </a:extLst>
          </p:cNvPr>
          <p:cNvSpPr txBox="1"/>
          <p:nvPr/>
        </p:nvSpPr>
        <p:spPr>
          <a:xfrm>
            <a:off x="6889027" y="5429275"/>
            <a:ext cx="4460516" cy="369332"/>
          </a:xfrm>
          <a:prstGeom prst="rect">
            <a:avLst/>
          </a:prstGeom>
          <a:noFill/>
        </p:spPr>
        <p:txBody>
          <a:bodyPr wrap="none" rtlCol="0">
            <a:spAutoFit/>
          </a:bodyPr>
          <a:lstStyle/>
          <a:p>
            <a:r>
              <a:rPr lang="es-CL" dirty="0">
                <a:solidFill>
                  <a:srgbClr val="FF0000"/>
                </a:solidFill>
              </a:rPr>
              <a:t>Respuesta y es idéntica a la solución analítica </a:t>
            </a:r>
          </a:p>
        </p:txBody>
      </p:sp>
      <p:grpSp>
        <p:nvGrpSpPr>
          <p:cNvPr id="27" name="Grupo 26">
            <a:extLst>
              <a:ext uri="{FF2B5EF4-FFF2-40B4-BE49-F238E27FC236}">
                <a16:creationId xmlns:a16="http://schemas.microsoft.com/office/drawing/2014/main" id="{C573BDF9-9FC2-4EA1-ABE6-53DB56E93F59}"/>
              </a:ext>
            </a:extLst>
          </p:cNvPr>
          <p:cNvGrpSpPr/>
          <p:nvPr/>
        </p:nvGrpSpPr>
        <p:grpSpPr>
          <a:xfrm>
            <a:off x="6736342" y="3821151"/>
            <a:ext cx="3042219" cy="1642279"/>
            <a:chOff x="4129720" y="5318379"/>
            <a:chExt cx="3042219" cy="1642279"/>
          </a:xfrm>
        </p:grpSpPr>
        <p:cxnSp>
          <p:nvCxnSpPr>
            <p:cNvPr id="28" name="Conector recto 27">
              <a:extLst>
                <a:ext uri="{FF2B5EF4-FFF2-40B4-BE49-F238E27FC236}">
                  <a16:creationId xmlns:a16="http://schemas.microsoft.com/office/drawing/2014/main" id="{28E9CF8F-A13B-4289-A083-31608D24CACB}"/>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79E7C859-5603-423A-8AD6-34BF8067D8F3}"/>
                    </a:ext>
                  </a:extLst>
                </p:cNvPr>
                <p:cNvSpPr txBox="1"/>
                <p:nvPr/>
              </p:nvSpPr>
              <p:spPr>
                <a:xfrm rot="1680000">
                  <a:off x="4129720" y="5318379"/>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i="1" dirty="0" smtClean="0">
                            <a:latin typeface="Cambria Math" panose="02040503050406030204" pitchFamily="18" charset="0"/>
                          </a:rPr>
                          <m:t>𝑥</m:t>
                        </m:r>
                        <m:r>
                          <a:rPr lang="es-CL" sz="1400" i="1" dirty="0" smtClean="0">
                            <a:latin typeface="Cambria Math" panose="02040503050406030204" pitchFamily="18" charset="0"/>
                          </a:rPr>
                          <m:t>+5</m:t>
                        </m:r>
                        <m:r>
                          <a:rPr lang="es-CL" sz="1400" i="1" dirty="0" smtClean="0">
                            <a:latin typeface="Cambria Math" panose="02040503050406030204" pitchFamily="18" charset="0"/>
                          </a:rPr>
                          <m:t>𝑌</m:t>
                        </m:r>
                      </m:oMath>
                    </m:oMathPara>
                  </a14:m>
                  <a:endParaRPr lang="es-CL" sz="1400" dirty="0"/>
                </a:p>
              </p:txBody>
            </p:sp>
          </mc:Choice>
          <mc:Fallback xmlns="">
            <p:sp>
              <p:nvSpPr>
                <p:cNvPr id="30" name="CuadroTexto 29">
                  <a:extLst>
                    <a:ext uri="{FF2B5EF4-FFF2-40B4-BE49-F238E27FC236}">
                      <a16:creationId xmlns:a16="http://schemas.microsoft.com/office/drawing/2014/main" id="{CC53B629-15C9-49B3-B631-9C6E970F0F35}"/>
                    </a:ext>
                  </a:extLst>
                </p:cNvPr>
                <p:cNvSpPr txBox="1">
                  <a:spLocks noRot="1" noChangeAspect="1" noMove="1" noResize="1" noEditPoints="1" noAdjustHandles="1" noChangeArrowheads="1" noChangeShapeType="1" noTextEdit="1"/>
                </p:cNvSpPr>
                <p:nvPr/>
              </p:nvSpPr>
              <p:spPr>
                <a:xfrm rot="1680000">
                  <a:off x="4129720" y="5318379"/>
                  <a:ext cx="1482907" cy="307777"/>
                </a:xfrm>
                <a:prstGeom prst="rect">
                  <a:avLst/>
                </a:prstGeom>
                <a:blipFill>
                  <a:blip r:embed="rId5"/>
                  <a:stretch>
                    <a:fillRect/>
                  </a:stretch>
                </a:blipFill>
              </p:spPr>
              <p:txBody>
                <a:bodyPr/>
                <a:lstStyle/>
                <a:p>
                  <a:r>
                    <a:rPr lang="es-CL">
                      <a:noFill/>
                    </a:rPr>
                    <a:t> </a:t>
                  </a:r>
                </a:p>
              </p:txBody>
            </p:sp>
          </mc:Fallback>
        </mc:AlternateContent>
      </p:grpSp>
      <p:grpSp>
        <p:nvGrpSpPr>
          <p:cNvPr id="30" name="Grupo 29">
            <a:extLst>
              <a:ext uri="{FF2B5EF4-FFF2-40B4-BE49-F238E27FC236}">
                <a16:creationId xmlns:a16="http://schemas.microsoft.com/office/drawing/2014/main" id="{BF3334F1-AE81-4AD0-AB0A-0278CB45461B}"/>
              </a:ext>
            </a:extLst>
          </p:cNvPr>
          <p:cNvGrpSpPr/>
          <p:nvPr/>
        </p:nvGrpSpPr>
        <p:grpSpPr>
          <a:xfrm>
            <a:off x="6913089" y="3666055"/>
            <a:ext cx="3042219" cy="1642279"/>
            <a:chOff x="4129720" y="5318379"/>
            <a:chExt cx="3042219" cy="1642279"/>
          </a:xfrm>
        </p:grpSpPr>
        <p:cxnSp>
          <p:nvCxnSpPr>
            <p:cNvPr id="31" name="Conector recto 30">
              <a:extLst>
                <a:ext uri="{FF2B5EF4-FFF2-40B4-BE49-F238E27FC236}">
                  <a16:creationId xmlns:a16="http://schemas.microsoft.com/office/drawing/2014/main" id="{2733AEF7-F928-463A-95BB-967C866FC443}"/>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EE306662-A54A-4F0D-AF88-70B423E2F4AD}"/>
                    </a:ext>
                  </a:extLst>
                </p:cNvPr>
                <p:cNvSpPr txBox="1"/>
                <p:nvPr/>
              </p:nvSpPr>
              <p:spPr>
                <a:xfrm rot="1680000">
                  <a:off x="4129720" y="5318379"/>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b="0" i="1" dirty="0" smtClean="0">
                            <a:latin typeface="Cambria Math" panose="02040503050406030204" pitchFamily="18" charset="0"/>
                          </a:rPr>
                          <m:t>0</m:t>
                        </m:r>
                      </m:oMath>
                    </m:oMathPara>
                  </a14:m>
                  <a:endParaRPr lang="es-CL" sz="1400" dirty="0"/>
                </a:p>
              </p:txBody>
            </p:sp>
          </mc:Choice>
          <mc:Fallback xmlns="">
            <p:sp>
              <p:nvSpPr>
                <p:cNvPr id="33" name="CuadroTexto 32">
                  <a:extLst>
                    <a:ext uri="{FF2B5EF4-FFF2-40B4-BE49-F238E27FC236}">
                      <a16:creationId xmlns:a16="http://schemas.microsoft.com/office/drawing/2014/main" id="{F8711BED-6041-472B-9707-150D06C3D246}"/>
                    </a:ext>
                  </a:extLst>
                </p:cNvPr>
                <p:cNvSpPr txBox="1">
                  <a:spLocks noRot="1" noChangeAspect="1" noMove="1" noResize="1" noEditPoints="1" noAdjustHandles="1" noChangeArrowheads="1" noChangeShapeType="1" noTextEdit="1"/>
                </p:cNvSpPr>
                <p:nvPr/>
              </p:nvSpPr>
              <p:spPr>
                <a:xfrm rot="1680000">
                  <a:off x="4129720" y="5318379"/>
                  <a:ext cx="1482907" cy="307777"/>
                </a:xfrm>
                <a:prstGeom prst="rect">
                  <a:avLst/>
                </a:prstGeom>
                <a:blipFill>
                  <a:blip r:embed="rId6"/>
                  <a:stretch>
                    <a:fillRect/>
                  </a:stretch>
                </a:blipFill>
              </p:spPr>
              <p:txBody>
                <a:bodyPr/>
                <a:lstStyle/>
                <a:p>
                  <a:r>
                    <a:rPr lang="es-CL">
                      <a:noFill/>
                    </a:rPr>
                    <a:t> </a:t>
                  </a:r>
                </a:p>
              </p:txBody>
            </p:sp>
          </mc:Fallback>
        </mc:AlternateContent>
      </p:grpSp>
      <p:grpSp>
        <p:nvGrpSpPr>
          <p:cNvPr id="33" name="Grupo 32">
            <a:extLst>
              <a:ext uri="{FF2B5EF4-FFF2-40B4-BE49-F238E27FC236}">
                <a16:creationId xmlns:a16="http://schemas.microsoft.com/office/drawing/2014/main" id="{AD005A6C-1E1B-4916-9F9A-4A77E8F95C2E}"/>
              </a:ext>
            </a:extLst>
          </p:cNvPr>
          <p:cNvGrpSpPr/>
          <p:nvPr/>
        </p:nvGrpSpPr>
        <p:grpSpPr>
          <a:xfrm>
            <a:off x="8151962" y="3132461"/>
            <a:ext cx="3042219" cy="1642279"/>
            <a:chOff x="4129720" y="5318379"/>
            <a:chExt cx="3042219" cy="1642279"/>
          </a:xfrm>
        </p:grpSpPr>
        <p:cxnSp>
          <p:nvCxnSpPr>
            <p:cNvPr id="34" name="Conector recto 33">
              <a:extLst>
                <a:ext uri="{FF2B5EF4-FFF2-40B4-BE49-F238E27FC236}">
                  <a16:creationId xmlns:a16="http://schemas.microsoft.com/office/drawing/2014/main" id="{CBC70D16-9F54-4B7D-B9CC-4B44B919EA82}"/>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5" name="CuadroTexto 34">
                  <a:extLst>
                    <a:ext uri="{FF2B5EF4-FFF2-40B4-BE49-F238E27FC236}">
                      <a16:creationId xmlns:a16="http://schemas.microsoft.com/office/drawing/2014/main" id="{B533BB92-DE74-4615-B8AD-C0B0B49049CA}"/>
                    </a:ext>
                  </a:extLst>
                </p:cNvPr>
                <p:cNvSpPr txBox="1"/>
                <p:nvPr/>
              </p:nvSpPr>
              <p:spPr>
                <a:xfrm rot="1680000">
                  <a:off x="4129720" y="5318379"/>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b="0" i="1" dirty="0" smtClean="0">
                            <a:latin typeface="Cambria Math" panose="02040503050406030204" pitchFamily="18" charset="0"/>
                          </a:rPr>
                          <m:t>8</m:t>
                        </m:r>
                      </m:oMath>
                    </m:oMathPara>
                  </a14:m>
                  <a:endParaRPr lang="es-CL" sz="1400" dirty="0"/>
                </a:p>
              </p:txBody>
            </p:sp>
          </mc:Choice>
          <mc:Fallback xmlns="">
            <p:sp>
              <p:nvSpPr>
                <p:cNvPr id="36" name="CuadroTexto 35">
                  <a:extLst>
                    <a:ext uri="{FF2B5EF4-FFF2-40B4-BE49-F238E27FC236}">
                      <a16:creationId xmlns:a16="http://schemas.microsoft.com/office/drawing/2014/main" id="{C4B05B2D-C6BD-47A1-917A-40A9A76B14DE}"/>
                    </a:ext>
                  </a:extLst>
                </p:cNvPr>
                <p:cNvSpPr txBox="1">
                  <a:spLocks noRot="1" noChangeAspect="1" noMove="1" noResize="1" noEditPoints="1" noAdjustHandles="1" noChangeArrowheads="1" noChangeShapeType="1" noTextEdit="1"/>
                </p:cNvSpPr>
                <p:nvPr/>
              </p:nvSpPr>
              <p:spPr>
                <a:xfrm rot="1680000">
                  <a:off x="4129720" y="5318379"/>
                  <a:ext cx="1482907" cy="307777"/>
                </a:xfrm>
                <a:prstGeom prst="rect">
                  <a:avLst/>
                </a:prstGeom>
                <a:blipFill>
                  <a:blip r:embed="rId7"/>
                  <a:stretch>
                    <a:fillRect/>
                  </a:stretch>
                </a:blipFill>
              </p:spPr>
              <p:txBody>
                <a:bodyPr/>
                <a:lstStyle/>
                <a:p>
                  <a:r>
                    <a:rPr lang="es-CL">
                      <a:noFill/>
                    </a:rPr>
                    <a:t> </a:t>
                  </a:r>
                </a:p>
              </p:txBody>
            </p:sp>
          </mc:Fallback>
        </mc:AlternateContent>
      </p:grpSp>
      <p:grpSp>
        <p:nvGrpSpPr>
          <p:cNvPr id="36" name="Grupo 35">
            <a:extLst>
              <a:ext uri="{FF2B5EF4-FFF2-40B4-BE49-F238E27FC236}">
                <a16:creationId xmlns:a16="http://schemas.microsoft.com/office/drawing/2014/main" id="{8FE4AAD0-CFDD-49D3-92AE-45961D9DF63B}"/>
              </a:ext>
            </a:extLst>
          </p:cNvPr>
          <p:cNvGrpSpPr/>
          <p:nvPr/>
        </p:nvGrpSpPr>
        <p:grpSpPr>
          <a:xfrm>
            <a:off x="8204707" y="3040625"/>
            <a:ext cx="3042219" cy="1642279"/>
            <a:chOff x="4129720" y="5318379"/>
            <a:chExt cx="3042219" cy="1642279"/>
          </a:xfrm>
        </p:grpSpPr>
        <p:cxnSp>
          <p:nvCxnSpPr>
            <p:cNvPr id="37" name="Conector recto 36">
              <a:extLst>
                <a:ext uri="{FF2B5EF4-FFF2-40B4-BE49-F238E27FC236}">
                  <a16:creationId xmlns:a16="http://schemas.microsoft.com/office/drawing/2014/main" id="{B631DDAC-1144-43A0-B5BA-00A5EEBE5DFE}"/>
                </a:ext>
              </a:extLst>
            </p:cNvPr>
            <p:cNvCxnSpPr>
              <a:cxnSpLocks/>
            </p:cNvCxnSpPr>
            <p:nvPr/>
          </p:nvCxnSpPr>
          <p:spPr>
            <a:xfrm rot="-60000">
              <a:off x="4881980" y="5702304"/>
              <a:ext cx="2289959" cy="1258354"/>
            </a:xfrm>
            <a:prstGeom prst="line">
              <a:avLst/>
            </a:prstGeom>
            <a:ln w="22225">
              <a:solidFill>
                <a:srgbClr val="FFC00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8" name="CuadroTexto 37">
                  <a:extLst>
                    <a:ext uri="{FF2B5EF4-FFF2-40B4-BE49-F238E27FC236}">
                      <a16:creationId xmlns:a16="http://schemas.microsoft.com/office/drawing/2014/main" id="{27DE2C84-91B9-4703-A5E2-482E3649D9A0}"/>
                    </a:ext>
                  </a:extLst>
                </p:cNvPr>
                <p:cNvSpPr txBox="1"/>
                <p:nvPr/>
              </p:nvSpPr>
              <p:spPr>
                <a:xfrm rot="1680000">
                  <a:off x="4129720" y="5318379"/>
                  <a:ext cx="1482907"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dirty="0" smtClean="0">
                            <a:latin typeface="Cambria Math" panose="02040503050406030204" pitchFamily="18" charset="0"/>
                          </a:rPr>
                          <m:t>𝐸</m:t>
                        </m:r>
                        <m:r>
                          <a:rPr lang="es-CL" sz="1400" i="1" dirty="0" smtClean="0">
                            <a:latin typeface="Cambria Math" panose="02040503050406030204" pitchFamily="18" charset="0"/>
                          </a:rPr>
                          <m:t>=</m:t>
                        </m:r>
                        <m:r>
                          <a:rPr lang="es-CL" sz="1400" b="0" i="1" dirty="0" smtClean="0">
                            <a:latin typeface="Cambria Math" panose="02040503050406030204" pitchFamily="18" charset="0"/>
                          </a:rPr>
                          <m:t>16</m:t>
                        </m:r>
                      </m:oMath>
                    </m:oMathPara>
                  </a14:m>
                  <a:endParaRPr lang="es-CL" sz="1400" dirty="0"/>
                </a:p>
              </p:txBody>
            </p:sp>
          </mc:Choice>
          <mc:Fallback xmlns="">
            <p:sp>
              <p:nvSpPr>
                <p:cNvPr id="39" name="CuadroTexto 38">
                  <a:extLst>
                    <a:ext uri="{FF2B5EF4-FFF2-40B4-BE49-F238E27FC236}">
                      <a16:creationId xmlns:a16="http://schemas.microsoft.com/office/drawing/2014/main" id="{1B3BEBF7-817F-4251-86B1-A1ACCF3E8FC8}"/>
                    </a:ext>
                  </a:extLst>
                </p:cNvPr>
                <p:cNvSpPr txBox="1">
                  <a:spLocks noRot="1" noChangeAspect="1" noMove="1" noResize="1" noEditPoints="1" noAdjustHandles="1" noChangeArrowheads="1" noChangeShapeType="1" noTextEdit="1"/>
                </p:cNvSpPr>
                <p:nvPr/>
              </p:nvSpPr>
              <p:spPr>
                <a:xfrm rot="1680000">
                  <a:off x="4129720" y="5318379"/>
                  <a:ext cx="1482907" cy="307777"/>
                </a:xfrm>
                <a:prstGeom prst="rect">
                  <a:avLst/>
                </a:prstGeom>
                <a:blipFill>
                  <a:blip r:embed="rId8"/>
                  <a:stretch>
                    <a:fillRect/>
                  </a:stretch>
                </a:blipFill>
              </p:spPr>
              <p:txBody>
                <a:bodyPr/>
                <a:lstStyle/>
                <a:p>
                  <a:r>
                    <a:rPr lang="es-CL">
                      <a:noFill/>
                    </a:rPr>
                    <a:t> </a:t>
                  </a:r>
                </a:p>
              </p:txBody>
            </p:sp>
          </mc:Fallback>
        </mc:AlternateContent>
      </p:grpSp>
      <p:sp>
        <p:nvSpPr>
          <p:cNvPr id="39" name="Elipse 38">
            <a:extLst>
              <a:ext uri="{FF2B5EF4-FFF2-40B4-BE49-F238E27FC236}">
                <a16:creationId xmlns:a16="http://schemas.microsoft.com/office/drawing/2014/main" id="{E682529E-B947-410F-94D0-D702AA22CFC8}"/>
              </a:ext>
            </a:extLst>
          </p:cNvPr>
          <p:cNvSpPr/>
          <p:nvPr/>
        </p:nvSpPr>
        <p:spPr>
          <a:xfrm>
            <a:off x="9943655" y="3929441"/>
            <a:ext cx="211092" cy="20044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0" name="Elipse 39">
            <a:extLst>
              <a:ext uri="{FF2B5EF4-FFF2-40B4-BE49-F238E27FC236}">
                <a16:creationId xmlns:a16="http://schemas.microsoft.com/office/drawing/2014/main" id="{E1E7B578-6F10-4A3D-BB29-6E52A943E437}"/>
              </a:ext>
            </a:extLst>
          </p:cNvPr>
          <p:cNvSpPr/>
          <p:nvPr/>
        </p:nvSpPr>
        <p:spPr>
          <a:xfrm>
            <a:off x="8269917" y="4330356"/>
            <a:ext cx="211092" cy="20044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1" name="Elipse 40">
            <a:extLst>
              <a:ext uri="{FF2B5EF4-FFF2-40B4-BE49-F238E27FC236}">
                <a16:creationId xmlns:a16="http://schemas.microsoft.com/office/drawing/2014/main" id="{44728D66-E744-427C-A0F1-DA1BAA68E6FA}"/>
              </a:ext>
            </a:extLst>
          </p:cNvPr>
          <p:cNvSpPr/>
          <p:nvPr/>
        </p:nvSpPr>
        <p:spPr>
          <a:xfrm>
            <a:off x="10527229" y="4350214"/>
            <a:ext cx="211092" cy="20044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71770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animEffect transition="in" filter="fade">
                                      <p:cBhvr>
                                        <p:cTn id="7" dur="500"/>
                                        <p:tgtEl>
                                          <p:spTgt spid="24">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4">
                                            <p:txEl>
                                              <p:pRg st="2" end="2"/>
                                            </p:txEl>
                                          </p:spTgt>
                                        </p:tgtEl>
                                        <p:attrNameLst>
                                          <p:attrName>style.visibility</p:attrName>
                                        </p:attrNameLst>
                                      </p:cBhvr>
                                      <p:to>
                                        <p:strVal val="visible"/>
                                      </p:to>
                                    </p:set>
                                    <p:animEffect transition="in" filter="fade">
                                      <p:cBhvr>
                                        <p:cTn id="10" dur="500"/>
                                        <p:tgtEl>
                                          <p:spTgt spid="24">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xEl>
                                              <p:pRg st="3" end="3"/>
                                            </p:txEl>
                                          </p:spTgt>
                                        </p:tgtEl>
                                        <p:attrNameLst>
                                          <p:attrName>style.visibility</p:attrName>
                                        </p:attrNameLst>
                                      </p:cBhvr>
                                      <p:to>
                                        <p:strVal val="visible"/>
                                      </p:to>
                                    </p:set>
                                    <p:animEffect transition="in" filter="fade">
                                      <p:cBhvr>
                                        <p:cTn id="13" dur="500"/>
                                        <p:tgtEl>
                                          <p:spTgt spid="24">
                                            <p:txEl>
                                              <p:pRg st="3" end="3"/>
                                            </p:txEl>
                                          </p:spTgt>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par>
                          <p:cTn id="18" fill="hold">
                            <p:stCondLst>
                              <p:cond delay="1000"/>
                            </p:stCondLst>
                            <p:childTnLst>
                              <p:par>
                                <p:cTn id="19" presetID="10" presetClass="exit" presetSubtype="0" fill="hold" nodeType="afterEffect">
                                  <p:stCondLst>
                                    <p:cond delay="0"/>
                                  </p:stCondLst>
                                  <p:childTnLst>
                                    <p:animEffect transition="out" filter="fade">
                                      <p:cBhvr>
                                        <p:cTn id="20" dur="500"/>
                                        <p:tgtEl>
                                          <p:spTgt spid="27"/>
                                        </p:tgtEl>
                                      </p:cBhvr>
                                    </p:animEffect>
                                    <p:set>
                                      <p:cBhvr>
                                        <p:cTn id="21" dur="1" fill="hold">
                                          <p:stCondLst>
                                            <p:cond delay="499"/>
                                          </p:stCondLst>
                                        </p:cTn>
                                        <p:tgtEl>
                                          <p:spTgt spid="27"/>
                                        </p:tgtEl>
                                        <p:attrNameLst>
                                          <p:attrName>style.visibility</p:attrName>
                                        </p:attrNameLst>
                                      </p:cBhvr>
                                      <p:to>
                                        <p:strVal val="hidden"/>
                                      </p:to>
                                    </p:set>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1000"/>
                                        <p:tgtEl>
                                          <p:spTgt spid="40"/>
                                        </p:tgtEl>
                                      </p:cBhvr>
                                    </p:animEffect>
                                    <p:anim calcmode="lin" valueType="num">
                                      <p:cBhvr>
                                        <p:cTn id="26" dur="1000" fill="hold"/>
                                        <p:tgtEl>
                                          <p:spTgt spid="40"/>
                                        </p:tgtEl>
                                        <p:attrNameLst>
                                          <p:attrName>ppt_x</p:attrName>
                                        </p:attrNameLst>
                                      </p:cBhvr>
                                      <p:tavLst>
                                        <p:tav tm="0">
                                          <p:val>
                                            <p:strVal val="#ppt_x"/>
                                          </p:val>
                                        </p:tav>
                                        <p:tav tm="100000">
                                          <p:val>
                                            <p:strVal val="#ppt_x"/>
                                          </p:val>
                                        </p:tav>
                                      </p:tavLst>
                                    </p:anim>
                                    <p:anim calcmode="lin" valueType="num">
                                      <p:cBhvr>
                                        <p:cTn id="2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xEl>
                                              <p:pRg st="4" end="4"/>
                                            </p:txEl>
                                          </p:spTgt>
                                        </p:tgtEl>
                                        <p:attrNameLst>
                                          <p:attrName>style.visibility</p:attrName>
                                        </p:attrNameLst>
                                      </p:cBhvr>
                                      <p:to>
                                        <p:strVal val="visible"/>
                                      </p:to>
                                    </p:set>
                                    <p:animEffect transition="in" filter="fade">
                                      <p:cBhvr>
                                        <p:cTn id="32" dur="500"/>
                                        <p:tgtEl>
                                          <p:spTgt spid="24">
                                            <p:txEl>
                                              <p:pRg st="4" end="4"/>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childTnLst>
                          </p:cTn>
                        </p:par>
                        <p:par>
                          <p:cTn id="37" fill="hold">
                            <p:stCondLst>
                              <p:cond delay="1000"/>
                            </p:stCondLst>
                            <p:childTnLst>
                              <p:par>
                                <p:cTn id="38" presetID="42" presetClass="entr" presetSubtype="0" fill="hold" grpId="0" nodeType="after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1000"/>
                                        <p:tgtEl>
                                          <p:spTgt spid="41"/>
                                        </p:tgtEl>
                                      </p:cBhvr>
                                    </p:animEffect>
                                    <p:anim calcmode="lin" valueType="num">
                                      <p:cBhvr>
                                        <p:cTn id="41" dur="1000" fill="hold"/>
                                        <p:tgtEl>
                                          <p:spTgt spid="41"/>
                                        </p:tgtEl>
                                        <p:attrNameLst>
                                          <p:attrName>ppt_x</p:attrName>
                                        </p:attrNameLst>
                                      </p:cBhvr>
                                      <p:tavLst>
                                        <p:tav tm="0">
                                          <p:val>
                                            <p:strVal val="#ppt_x"/>
                                          </p:val>
                                        </p:tav>
                                        <p:tav tm="100000">
                                          <p:val>
                                            <p:strVal val="#ppt_x"/>
                                          </p:val>
                                        </p:tav>
                                      </p:tavLst>
                                    </p:anim>
                                    <p:anim calcmode="lin" valueType="num">
                                      <p:cBhvr>
                                        <p:cTn id="42" dur="1000" fill="hold"/>
                                        <p:tgtEl>
                                          <p:spTgt spid="41"/>
                                        </p:tgtEl>
                                        <p:attrNameLst>
                                          <p:attrName>ppt_y</p:attrName>
                                        </p:attrNameLst>
                                      </p:cBhvr>
                                      <p:tavLst>
                                        <p:tav tm="0">
                                          <p:val>
                                            <p:strVal val="#ppt_y+.1"/>
                                          </p:val>
                                        </p:tav>
                                        <p:tav tm="100000">
                                          <p:val>
                                            <p:strVal val="#ppt_y"/>
                                          </p:val>
                                        </p:tav>
                                      </p:tavLst>
                                    </p:anim>
                                  </p:childTnLst>
                                </p:cTn>
                              </p:par>
                              <p:par>
                                <p:cTn id="43" presetID="10" presetClass="exit" presetSubtype="0" fill="hold" grpId="1" nodeType="withEffect">
                                  <p:stCondLst>
                                    <p:cond delay="0"/>
                                  </p:stCondLst>
                                  <p:childTnLst>
                                    <p:animEffect transition="out" filter="fade">
                                      <p:cBhvr>
                                        <p:cTn id="44" dur="500"/>
                                        <p:tgtEl>
                                          <p:spTgt spid="40"/>
                                        </p:tgtEl>
                                      </p:cBhvr>
                                    </p:animEffect>
                                    <p:set>
                                      <p:cBhvr>
                                        <p:cTn id="45" dur="1" fill="hold">
                                          <p:stCondLst>
                                            <p:cond delay="499"/>
                                          </p:stCondLst>
                                        </p:cTn>
                                        <p:tgtEl>
                                          <p:spTgt spid="40"/>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30"/>
                                        </p:tgtEl>
                                      </p:cBhvr>
                                    </p:animEffect>
                                    <p:set>
                                      <p:cBhvr>
                                        <p:cTn id="48" dur="1" fill="hold">
                                          <p:stCondLst>
                                            <p:cond delay="499"/>
                                          </p:stCondLst>
                                        </p:cTn>
                                        <p:tgtEl>
                                          <p:spTgt spid="30"/>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24">
                                            <p:txEl>
                                              <p:pRg st="5" end="5"/>
                                            </p:txEl>
                                          </p:spTgt>
                                        </p:tgtEl>
                                        <p:attrNameLst>
                                          <p:attrName>style.visibility</p:attrName>
                                        </p:attrNameLst>
                                      </p:cBhvr>
                                      <p:to>
                                        <p:strVal val="visible"/>
                                      </p:to>
                                    </p:set>
                                    <p:animEffect transition="in" filter="fade">
                                      <p:cBhvr>
                                        <p:cTn id="53" dur="500"/>
                                        <p:tgtEl>
                                          <p:spTgt spid="24">
                                            <p:txEl>
                                              <p:pRg st="5" end="5"/>
                                            </p:txEl>
                                          </p:spTgt>
                                        </p:tgtEl>
                                      </p:cBhvr>
                                    </p:animEffect>
                                  </p:childTnLst>
                                </p:cTn>
                              </p:par>
                            </p:childTnLst>
                          </p:cTn>
                        </p:par>
                        <p:par>
                          <p:cTn id="54" fill="hold">
                            <p:stCondLst>
                              <p:cond delay="500"/>
                            </p:stCondLst>
                            <p:childTnLst>
                              <p:par>
                                <p:cTn id="55" presetID="10" presetClass="entr" presetSubtype="0"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childTnLst>
                          </p:cTn>
                        </p:par>
                        <p:par>
                          <p:cTn id="58" fill="hold">
                            <p:stCondLst>
                              <p:cond delay="1000"/>
                            </p:stCondLst>
                            <p:childTnLst>
                              <p:par>
                                <p:cTn id="59" presetID="42" presetClass="entr" presetSubtype="0" fill="hold" grpId="0" nodeType="after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1000"/>
                                        <p:tgtEl>
                                          <p:spTgt spid="39"/>
                                        </p:tgtEl>
                                      </p:cBhvr>
                                    </p:animEffect>
                                    <p:anim calcmode="lin" valueType="num">
                                      <p:cBhvr>
                                        <p:cTn id="62" dur="1000" fill="hold"/>
                                        <p:tgtEl>
                                          <p:spTgt spid="39"/>
                                        </p:tgtEl>
                                        <p:attrNameLst>
                                          <p:attrName>ppt_x</p:attrName>
                                        </p:attrNameLst>
                                      </p:cBhvr>
                                      <p:tavLst>
                                        <p:tav tm="0">
                                          <p:val>
                                            <p:strVal val="#ppt_x"/>
                                          </p:val>
                                        </p:tav>
                                        <p:tav tm="100000">
                                          <p:val>
                                            <p:strVal val="#ppt_x"/>
                                          </p:val>
                                        </p:tav>
                                      </p:tavLst>
                                    </p:anim>
                                    <p:anim calcmode="lin" valueType="num">
                                      <p:cBhvr>
                                        <p:cTn id="63" dur="1000" fill="hold"/>
                                        <p:tgtEl>
                                          <p:spTgt spid="39"/>
                                        </p:tgtEl>
                                        <p:attrNameLst>
                                          <p:attrName>ppt_y</p:attrName>
                                        </p:attrNameLst>
                                      </p:cBhvr>
                                      <p:tavLst>
                                        <p:tav tm="0">
                                          <p:val>
                                            <p:strVal val="#ppt_y+.1"/>
                                          </p:val>
                                        </p:tav>
                                        <p:tav tm="100000">
                                          <p:val>
                                            <p:strVal val="#ppt_y"/>
                                          </p:val>
                                        </p:tav>
                                      </p:tavLst>
                                    </p:anim>
                                  </p:childTnLst>
                                </p:cTn>
                              </p:par>
                              <p:par>
                                <p:cTn id="64" presetID="10" presetClass="exit" presetSubtype="0" fill="hold" grpId="1" nodeType="withEffect">
                                  <p:stCondLst>
                                    <p:cond delay="0"/>
                                  </p:stCondLst>
                                  <p:childTnLst>
                                    <p:animEffect transition="out" filter="fade">
                                      <p:cBhvr>
                                        <p:cTn id="65" dur="500"/>
                                        <p:tgtEl>
                                          <p:spTgt spid="41"/>
                                        </p:tgtEl>
                                      </p:cBhvr>
                                    </p:animEffect>
                                    <p:set>
                                      <p:cBhvr>
                                        <p:cTn id="66" dur="1" fill="hold">
                                          <p:stCondLst>
                                            <p:cond delay="499"/>
                                          </p:stCondLst>
                                        </p:cTn>
                                        <p:tgtEl>
                                          <p:spTgt spid="41"/>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33"/>
                                        </p:tgtEl>
                                      </p:cBhvr>
                                    </p:animEffect>
                                    <p:set>
                                      <p:cBhvr>
                                        <p:cTn id="69" dur="1" fill="hold">
                                          <p:stCondLst>
                                            <p:cond delay="499"/>
                                          </p:stCondLst>
                                        </p:cTn>
                                        <p:tgtEl>
                                          <p:spTgt spid="33"/>
                                        </p:tgtEl>
                                        <p:attrNameLst>
                                          <p:attrName>style.visibility</p:attrName>
                                        </p:attrNameLst>
                                      </p:cBhvr>
                                      <p:to>
                                        <p:strVal val="hidden"/>
                                      </p:to>
                                    </p:se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24">
                                            <p:txEl>
                                              <p:pRg st="6" end="6"/>
                                            </p:txEl>
                                          </p:spTgt>
                                        </p:tgtEl>
                                        <p:attrNameLst>
                                          <p:attrName>style.visibility</p:attrName>
                                        </p:attrNameLst>
                                      </p:cBhvr>
                                      <p:to>
                                        <p:strVal val="visible"/>
                                      </p:to>
                                    </p:set>
                                    <p:animEffect transition="in" filter="fade">
                                      <p:cBhvr>
                                        <p:cTn id="74" dur="500"/>
                                        <p:tgtEl>
                                          <p:spTgt spid="24">
                                            <p:txEl>
                                              <p:pRg st="6" end="6"/>
                                            </p:txEl>
                                          </p:spTgt>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xEl>
                                              <p:pRg st="7" end="7"/>
                                            </p:txEl>
                                          </p:spTgt>
                                        </p:tgtEl>
                                        <p:attrNameLst>
                                          <p:attrName>style.visibility</p:attrName>
                                        </p:attrNameLst>
                                      </p:cBhvr>
                                      <p:to>
                                        <p:strVal val="visible"/>
                                      </p:to>
                                    </p:set>
                                    <p:animEffect transition="in" filter="fade">
                                      <p:cBhvr>
                                        <p:cTn id="77" dur="500"/>
                                        <p:tgtEl>
                                          <p:spTgt spid="24">
                                            <p:txEl>
                                              <p:pRg st="7" end="7"/>
                                            </p:txEl>
                                          </p:spTgt>
                                        </p:tgtEl>
                                      </p:cBhvr>
                                    </p:animEffect>
                                  </p:childTnLst>
                                </p:cTn>
                              </p:par>
                              <p:par>
                                <p:cTn id="78" presetID="10" presetClass="entr" presetSubtype="0" fill="hold" nodeType="withEffect">
                                  <p:stCondLst>
                                    <p:cond delay="0"/>
                                  </p:stCondLst>
                                  <p:childTnLst>
                                    <p:set>
                                      <p:cBhvr>
                                        <p:cTn id="79" dur="1" fill="hold">
                                          <p:stCondLst>
                                            <p:cond delay="0"/>
                                          </p:stCondLst>
                                        </p:cTn>
                                        <p:tgtEl>
                                          <p:spTgt spid="24">
                                            <p:txEl>
                                              <p:pRg st="8" end="8"/>
                                            </p:txEl>
                                          </p:spTgt>
                                        </p:tgtEl>
                                        <p:attrNameLst>
                                          <p:attrName>style.visibility</p:attrName>
                                        </p:attrNameLst>
                                      </p:cBhvr>
                                      <p:to>
                                        <p:strVal val="visible"/>
                                      </p:to>
                                    </p:set>
                                    <p:animEffect transition="in" filter="fade">
                                      <p:cBhvr>
                                        <p:cTn id="80" dur="500"/>
                                        <p:tgtEl>
                                          <p:spTgt spid="24">
                                            <p:txEl>
                                              <p:pRg st="8" end="8"/>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24">
                                            <p:txEl>
                                              <p:pRg st="9" end="9"/>
                                            </p:txEl>
                                          </p:spTgt>
                                        </p:tgtEl>
                                        <p:attrNameLst>
                                          <p:attrName>style.visibility</p:attrName>
                                        </p:attrNameLst>
                                      </p:cBhvr>
                                      <p:to>
                                        <p:strVal val="visible"/>
                                      </p:to>
                                    </p:set>
                                    <p:animEffect transition="in" filter="fade">
                                      <p:cBhvr>
                                        <p:cTn id="85" dur="500"/>
                                        <p:tgtEl>
                                          <p:spTgt spid="24">
                                            <p:txEl>
                                              <p:pRg st="9" end="9"/>
                                            </p:txEl>
                                          </p:spTgt>
                                        </p:tgtEl>
                                      </p:cBhvr>
                                    </p:animEffect>
                                  </p:childTnLst>
                                </p:cTn>
                              </p:par>
                              <p:par>
                                <p:cTn id="86" presetID="10" presetClass="entr" presetSubtype="0" fill="hold" nodeType="withEffect">
                                  <p:stCondLst>
                                    <p:cond delay="0"/>
                                  </p:stCondLst>
                                  <p:childTnLst>
                                    <p:set>
                                      <p:cBhvr>
                                        <p:cTn id="87" dur="1" fill="hold">
                                          <p:stCondLst>
                                            <p:cond delay="0"/>
                                          </p:stCondLst>
                                        </p:cTn>
                                        <p:tgtEl>
                                          <p:spTgt spid="24">
                                            <p:txEl>
                                              <p:pRg st="10" end="10"/>
                                            </p:txEl>
                                          </p:spTgt>
                                        </p:tgtEl>
                                        <p:attrNameLst>
                                          <p:attrName>style.visibility</p:attrName>
                                        </p:attrNameLst>
                                      </p:cBhvr>
                                      <p:to>
                                        <p:strVal val="visible"/>
                                      </p:to>
                                    </p:set>
                                    <p:animEffect transition="in" filter="fade">
                                      <p:cBhvr>
                                        <p:cTn id="88" dur="500"/>
                                        <p:tgtEl>
                                          <p:spTgt spid="24">
                                            <p:txEl>
                                              <p:pRg st="10" end="10"/>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24">
                                            <p:txEl>
                                              <p:pRg st="11" end="11"/>
                                            </p:txEl>
                                          </p:spTgt>
                                        </p:tgtEl>
                                        <p:attrNameLst>
                                          <p:attrName>style.visibility</p:attrName>
                                        </p:attrNameLst>
                                      </p:cBhvr>
                                      <p:to>
                                        <p:strVal val="visible"/>
                                      </p:to>
                                    </p:set>
                                    <p:animEffect transition="in" filter="fade">
                                      <p:cBhvr>
                                        <p:cTn id="93" dur="500"/>
                                        <p:tgtEl>
                                          <p:spTgt spid="24">
                                            <p:txEl>
                                              <p:pRg st="11" end="11"/>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31" presetClass="entr" presetSubtype="0" fill="hold" grpId="0" nodeType="click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1000" fill="hold"/>
                                        <p:tgtEl>
                                          <p:spTgt spid="25"/>
                                        </p:tgtEl>
                                        <p:attrNameLst>
                                          <p:attrName>ppt_w</p:attrName>
                                        </p:attrNameLst>
                                      </p:cBhvr>
                                      <p:tavLst>
                                        <p:tav tm="0">
                                          <p:val>
                                            <p:fltVal val="0"/>
                                          </p:val>
                                        </p:tav>
                                        <p:tav tm="100000">
                                          <p:val>
                                            <p:strVal val="#ppt_w"/>
                                          </p:val>
                                        </p:tav>
                                      </p:tavLst>
                                    </p:anim>
                                    <p:anim calcmode="lin" valueType="num">
                                      <p:cBhvr>
                                        <p:cTn id="99" dur="1000" fill="hold"/>
                                        <p:tgtEl>
                                          <p:spTgt spid="25"/>
                                        </p:tgtEl>
                                        <p:attrNameLst>
                                          <p:attrName>ppt_h</p:attrName>
                                        </p:attrNameLst>
                                      </p:cBhvr>
                                      <p:tavLst>
                                        <p:tav tm="0">
                                          <p:val>
                                            <p:fltVal val="0"/>
                                          </p:val>
                                        </p:tav>
                                        <p:tav tm="100000">
                                          <p:val>
                                            <p:strVal val="#ppt_h"/>
                                          </p:val>
                                        </p:tav>
                                      </p:tavLst>
                                    </p:anim>
                                    <p:anim calcmode="lin" valueType="num">
                                      <p:cBhvr>
                                        <p:cTn id="100" dur="1000" fill="hold"/>
                                        <p:tgtEl>
                                          <p:spTgt spid="25"/>
                                        </p:tgtEl>
                                        <p:attrNameLst>
                                          <p:attrName>style.rotation</p:attrName>
                                        </p:attrNameLst>
                                      </p:cBhvr>
                                      <p:tavLst>
                                        <p:tav tm="0">
                                          <p:val>
                                            <p:fltVal val="90"/>
                                          </p:val>
                                        </p:tav>
                                        <p:tav tm="100000">
                                          <p:val>
                                            <p:fltVal val="0"/>
                                          </p:val>
                                        </p:tav>
                                      </p:tavLst>
                                    </p:anim>
                                    <p:animEffect transition="in" filter="fade">
                                      <p:cBhvr>
                                        <p:cTn id="101" dur="1000"/>
                                        <p:tgtEl>
                                          <p:spTgt spid="25"/>
                                        </p:tgtEl>
                                      </p:cBhvr>
                                    </p:animEffect>
                                  </p:childTnLst>
                                </p:cTn>
                              </p:par>
                            </p:childTnLst>
                          </p:cTn>
                        </p:par>
                        <p:par>
                          <p:cTn id="102" fill="hold">
                            <p:stCondLst>
                              <p:cond delay="1000"/>
                            </p:stCondLst>
                            <p:childTnLst>
                              <p:par>
                                <p:cTn id="103" presetID="10" presetClass="entr" presetSubtype="0" fill="hold" grpId="0" nodeType="after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39" grpId="0" animBg="1"/>
      <p:bldP spid="40" grpId="0" animBg="1"/>
      <p:bldP spid="40" grpId="1" animBg="1"/>
      <p:bldP spid="41" grpId="0" animBg="1"/>
      <p:bldP spid="41"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ítulo 4">
            <a:extLst>
              <a:ext uri="{FF2B5EF4-FFF2-40B4-BE49-F238E27FC236}">
                <a16:creationId xmlns:a16="http://schemas.microsoft.com/office/drawing/2014/main" id="{349E2E7D-E0ED-4ECC-80CF-22919424274B}"/>
              </a:ext>
            </a:extLst>
          </p:cNvPr>
          <p:cNvSpPr>
            <a:spLocks noGrp="1"/>
          </p:cNvSpPr>
          <p:nvPr>
            <p:ph type="ctrTitle"/>
          </p:nvPr>
        </p:nvSpPr>
        <p:spPr>
          <a:xfrm>
            <a:off x="5297762" y="329184"/>
            <a:ext cx="6251110" cy="1783080"/>
          </a:xfrm>
        </p:spPr>
        <p:txBody>
          <a:bodyPr vert="horz" lIns="91440" tIns="45720" rIns="91440" bIns="45720" rtlCol="0" anchor="b">
            <a:normAutofit/>
          </a:bodyPr>
          <a:lstStyle/>
          <a:p>
            <a:pPr algn="l"/>
            <a:r>
              <a:rPr lang="en-US" sz="5400"/>
              <a:t>Hasta aquí por hoy</a:t>
            </a:r>
          </a:p>
        </p:txBody>
      </p:sp>
      <p:pic>
        <p:nvPicPr>
          <p:cNvPr id="9" name="Imagen 8">
            <a:extLst>
              <a:ext uri="{FF2B5EF4-FFF2-40B4-BE49-F238E27FC236}">
                <a16:creationId xmlns:a16="http://schemas.microsoft.com/office/drawing/2014/main" id="{6DE16FF9-A437-4074-A588-8B310F558146}"/>
              </a:ext>
            </a:extLst>
          </p:cNvPr>
          <p:cNvPicPr>
            <a:picLocks noChangeAspect="1"/>
          </p:cNvPicPr>
          <p:nvPr/>
        </p:nvPicPr>
        <p:blipFill rotWithShape="1">
          <a:blip r:embed="rId2"/>
          <a:srcRect l="5382" r="-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7"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uadroTexto 5">
            <a:extLst>
              <a:ext uri="{FF2B5EF4-FFF2-40B4-BE49-F238E27FC236}">
                <a16:creationId xmlns:a16="http://schemas.microsoft.com/office/drawing/2014/main" id="{91014065-248E-4C5D-A8D0-5855211C015F}"/>
              </a:ext>
            </a:extLst>
          </p:cNvPr>
          <p:cNvSpPr txBox="1"/>
          <p:nvPr/>
        </p:nvSpPr>
        <p:spPr>
          <a:xfrm>
            <a:off x="5297762" y="2706624"/>
            <a:ext cx="6251110" cy="348386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200"/>
              <a:t>CATEDRA DE MODELAMIENTO DE SISTEMAS</a:t>
            </a:r>
          </a:p>
          <a:p>
            <a:pPr indent="-228600">
              <a:lnSpc>
                <a:spcPct val="90000"/>
              </a:lnSpc>
              <a:spcAft>
                <a:spcPts val="600"/>
              </a:spcAft>
              <a:buFont typeface="Arial" panose="020B0604020202020204" pitchFamily="34" charset="0"/>
              <a:buChar char="•"/>
            </a:pPr>
            <a:r>
              <a:rPr lang="en-US" sz="2200"/>
              <a:t>FACULTAD  DE  CS BASICAS Y APLICADAS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Tree>
    <p:extLst>
      <p:ext uri="{BB962C8B-B14F-4D97-AF65-F5344CB8AC3E}">
        <p14:creationId xmlns:p14="http://schemas.microsoft.com/office/powerpoint/2010/main" val="65234429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47251</TotalTime>
  <Words>5514</Words>
  <Application>Microsoft Office PowerPoint</Application>
  <PresentationFormat>Panorámica</PresentationFormat>
  <Paragraphs>783</Paragraphs>
  <Slides>49</Slides>
  <Notes>0</Notes>
  <HiddenSlides>0</HiddenSlides>
  <MMClips>0</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1</vt:i4>
      </vt:variant>
      <vt:variant>
        <vt:lpstr>Títulos de diapositiva</vt:lpstr>
      </vt:variant>
      <vt:variant>
        <vt:i4>49</vt:i4>
      </vt:variant>
    </vt:vector>
  </HeadingPairs>
  <TitlesOfParts>
    <vt:vector size="56" baseType="lpstr">
      <vt:lpstr>Arial</vt:lpstr>
      <vt:lpstr>Calibri</vt:lpstr>
      <vt:lpstr>Calibri Light</vt:lpstr>
      <vt:lpstr>Cambria Math</vt:lpstr>
      <vt:lpstr>Wingdings</vt:lpstr>
      <vt:lpstr>Tema de Office</vt:lpstr>
      <vt:lpstr>Worksheet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Proporciones y Porcentajes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Representación gráfica de funciones</vt:lpstr>
      <vt:lpstr>Presentación de PowerPoint</vt:lpstr>
      <vt:lpstr>Presentación de PowerPoint</vt:lpstr>
      <vt:lpstr>Presentación de PowerPoint</vt:lpstr>
      <vt:lpstr>Presentación de PowerPoint</vt:lpstr>
      <vt:lpstr>Presentación de PowerPoint</vt:lpstr>
      <vt:lpstr>Presentación de PowerPoint</vt:lpstr>
      <vt:lpstr>Planteo de problemas y búsqueda de solución mediante gráficos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Hasta aquí por hoy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francisco javier de la barrera zamora</dc:creator>
  <cp:lastModifiedBy>ALberto Garcia</cp:lastModifiedBy>
  <cp:revision>59</cp:revision>
  <dcterms:created xsi:type="dcterms:W3CDTF">2020-07-06T01:36:30Z</dcterms:created>
  <dcterms:modified xsi:type="dcterms:W3CDTF">2022-07-27T22:39:45Z</dcterms:modified>
</cp:coreProperties>
</file>