
<file path=[Content_Types].xml><?xml version="1.0" encoding="utf-8"?>
<Types xmlns="http://schemas.openxmlformats.org/package/2006/content-types">
  <Default Extension="fntdata" ContentType="application/x-fontdata"/>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7" r:id="rId1"/>
  </p:sldMasterIdLst>
  <p:notesMasterIdLst>
    <p:notesMasterId r:id="rId16"/>
  </p:notesMasterIdLst>
  <p:sldIdLst>
    <p:sldId id="256" r:id="rId2"/>
    <p:sldId id="257" r:id="rId3"/>
    <p:sldId id="307" r:id="rId4"/>
    <p:sldId id="306" r:id="rId5"/>
    <p:sldId id="312" r:id="rId6"/>
    <p:sldId id="313" r:id="rId7"/>
    <p:sldId id="304" r:id="rId8"/>
    <p:sldId id="314" r:id="rId9"/>
    <p:sldId id="315" r:id="rId10"/>
    <p:sldId id="316" r:id="rId11"/>
    <p:sldId id="317" r:id="rId12"/>
    <p:sldId id="318" r:id="rId13"/>
    <p:sldId id="319" r:id="rId14"/>
    <p:sldId id="320" r:id="rId15"/>
  </p:sldIdLst>
  <p:sldSz cx="9144000" cy="5143500" type="screen16x9"/>
  <p:notesSz cx="6858000" cy="9144000"/>
  <p:embeddedFontLst>
    <p:embeddedFont>
      <p:font typeface="Arvo" panose="020B0604020202020204" charset="0"/>
      <p:regular r:id="rId17"/>
      <p:bold r:id="rId18"/>
      <p:italic r:id="rId19"/>
      <p:boldItalic r:id="rId20"/>
    </p:embeddedFont>
    <p:embeddedFont>
      <p:font typeface="Cabin" panose="020B0604020202020204" charset="0"/>
      <p:regular r:id="rId21"/>
      <p:bold r:id="rId22"/>
      <p:italic r:id="rId23"/>
      <p:boldItalic r:id="rId24"/>
    </p:embeddedFont>
    <p:embeddedFont>
      <p:font typeface="Roboto Condensed" panose="020B0604020202020204" charset="0"/>
      <p:regular r:id="rId25"/>
      <p:bold r:id="rId26"/>
      <p:italic r:id="rId27"/>
      <p:boldItalic r:id="rId28"/>
    </p:embeddedFont>
    <p:embeddedFont>
      <p:font typeface="Roboto Condensed Light" panose="020B0604020202020204" charset="0"/>
      <p:regular r:id="rId29"/>
      <p:bold r:id="rId30"/>
      <p:italic r:id="rId31"/>
      <p:boldItalic r:id="rId3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24C5BC95-28D6-4276-9FBC-873EF2F5AB16}">
  <a:tblStyle styleId="{24C5BC95-28D6-4276-9FBC-873EF2F5AB16}"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211" autoAdjust="0"/>
    <p:restoredTop sz="94226" autoAdjust="0"/>
  </p:normalViewPr>
  <p:slideViewPr>
    <p:cSldViewPr snapToGrid="0">
      <p:cViewPr varScale="1">
        <p:scale>
          <a:sx n="108" d="100"/>
          <a:sy n="108" d="100"/>
        </p:scale>
        <p:origin x="797"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font" Target="fonts/font5.fntdata"/><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font" Target="fonts/font9.fntdata"/><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4.fntdata"/><Relationship Id="rId29" Type="http://schemas.openxmlformats.org/officeDocument/2006/relationships/font" Target="fonts/font1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32" Type="http://schemas.openxmlformats.org/officeDocument/2006/relationships/font" Target="fonts/font1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7.fntdata"/><Relationship Id="rId28" Type="http://schemas.openxmlformats.org/officeDocument/2006/relationships/font" Target="fonts/font12.fntdata"/><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3.fntdata"/><Relationship Id="rId31" Type="http://schemas.openxmlformats.org/officeDocument/2006/relationships/font" Target="fonts/font1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font" Target="fonts/font11.fntdata"/><Relationship Id="rId30" Type="http://schemas.openxmlformats.org/officeDocument/2006/relationships/font" Target="fonts/font14.fntdata"/><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g35f391192_0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82" name="Google Shape;182;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g3606f1c2d_3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87" name="Google Shape;187;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7108627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7544483" y="657775"/>
            <a:ext cx="1299300" cy="432900"/>
          </a:xfrm>
          <a:prstGeom prst="triangle">
            <a:avLst>
              <a:gd name="adj" fmla="val 32425"/>
            </a:avLst>
          </a:prstGeom>
          <a:solidFill>
            <a:srgbClr val="26324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nvGrpSpPr>
          <p:cNvPr id="11" name="Google Shape;11;p2"/>
          <p:cNvGrpSpPr/>
          <p:nvPr/>
        </p:nvGrpSpPr>
        <p:grpSpPr>
          <a:xfrm>
            <a:off x="0" y="-7088"/>
            <a:ext cx="8661398" cy="5150588"/>
            <a:chOff x="0" y="-7088"/>
            <a:chExt cx="8661398" cy="5150588"/>
          </a:xfrm>
        </p:grpSpPr>
        <p:sp>
          <p:nvSpPr>
            <p:cNvPr id="12" name="Google Shape;12;p2"/>
            <p:cNvSpPr/>
            <p:nvPr/>
          </p:nvSpPr>
          <p:spPr>
            <a:xfrm>
              <a:off x="0" y="0"/>
              <a:ext cx="3525000" cy="5143500"/>
            </a:xfrm>
            <a:prstGeom prst="rect">
              <a:avLst/>
            </a:prstGeom>
            <a:solidFill>
              <a:srgbClr val="C7D3E6"/>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3" name="Google Shape;13;p2"/>
            <p:cNvSpPr/>
            <p:nvPr/>
          </p:nvSpPr>
          <p:spPr>
            <a:xfrm rot="10800000" flipH="1">
              <a:off x="3517898" y="-7088"/>
              <a:ext cx="5143500" cy="5143500"/>
            </a:xfrm>
            <a:prstGeom prst="rtTriangle">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grpSp>
        <p:nvGrpSpPr>
          <p:cNvPr id="14" name="Google Shape;14;p2"/>
          <p:cNvGrpSpPr/>
          <p:nvPr/>
        </p:nvGrpSpPr>
        <p:grpSpPr>
          <a:xfrm rot="10800000" flipH="1">
            <a:off x="1" y="1090763"/>
            <a:ext cx="8847502" cy="2961975"/>
            <a:chOff x="-8178042" y="-4493254"/>
            <a:chExt cx="19483598" cy="6522736"/>
          </a:xfrm>
        </p:grpSpPr>
        <p:sp>
          <p:nvSpPr>
            <p:cNvPr id="15" name="Google Shape;15;p2"/>
            <p:cNvSpPr/>
            <p:nvPr/>
          </p:nvSpPr>
          <p:spPr>
            <a:xfrm>
              <a:off x="-8178042" y="-4493118"/>
              <a:ext cx="12968400" cy="6522600"/>
            </a:xfrm>
            <a:prstGeom prst="rect">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sp>
          <p:nvSpPr>
            <p:cNvPr id="16" name="Google Shape;16;p2"/>
            <p:cNvSpPr/>
            <p:nvPr/>
          </p:nvSpPr>
          <p:spPr>
            <a:xfrm>
              <a:off x="4782955" y="-4493254"/>
              <a:ext cx="6522600" cy="6522600"/>
            </a:xfrm>
            <a:prstGeom prst="rtTriangle">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grpSp>
        <p:nvGrpSpPr>
          <p:cNvPr id="17" name="Google Shape;17;p2"/>
          <p:cNvGrpSpPr/>
          <p:nvPr/>
        </p:nvGrpSpPr>
        <p:grpSpPr>
          <a:xfrm>
            <a:off x="3677236" y="4278349"/>
            <a:ext cx="5480829" cy="432996"/>
            <a:chOff x="5582265" y="4646738"/>
            <a:chExt cx="5480829" cy="432996"/>
          </a:xfrm>
        </p:grpSpPr>
        <p:sp>
          <p:nvSpPr>
            <p:cNvPr id="18" name="Google Shape;18;p2"/>
            <p:cNvSpPr/>
            <p:nvPr/>
          </p:nvSpPr>
          <p:spPr>
            <a:xfrm rot="10800000">
              <a:off x="5582265" y="4948334"/>
              <a:ext cx="394200" cy="131400"/>
            </a:xfrm>
            <a:prstGeom prst="triangle">
              <a:avLst>
                <a:gd name="adj" fmla="val 32425"/>
              </a:avLst>
            </a:prstGeom>
            <a:solidFill>
              <a:srgbClr val="D26F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nvGrpSpPr>
            <p:cNvPr id="19" name="Google Shape;19;p2"/>
            <p:cNvGrpSpPr/>
            <p:nvPr/>
          </p:nvGrpSpPr>
          <p:grpSpPr>
            <a:xfrm flipH="1">
              <a:off x="5585232" y="4646738"/>
              <a:ext cx="5477861" cy="304551"/>
              <a:chOff x="-24158748" y="330075"/>
              <a:chExt cx="30568423" cy="1699506"/>
            </a:xfrm>
          </p:grpSpPr>
          <p:sp>
            <p:nvSpPr>
              <p:cNvPr id="20" name="Google Shape;20;p2"/>
              <p:cNvSpPr/>
              <p:nvPr/>
            </p:nvSpPr>
            <p:spPr>
              <a:xfrm>
                <a:off x="-24158748" y="330081"/>
                <a:ext cx="28908000" cy="1699500"/>
              </a:xfrm>
              <a:prstGeom prst="rect">
                <a:avLst/>
              </a:prstGeom>
              <a:solidFill>
                <a:srgbClr val="FF9800"/>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21" name="Google Shape;21;p2"/>
              <p:cNvSpPr/>
              <p:nvPr/>
            </p:nvSpPr>
            <p:spPr>
              <a:xfrm>
                <a:off x="4710175" y="330075"/>
                <a:ext cx="1699500" cy="1699500"/>
              </a:xfrm>
              <a:prstGeom prst="rtTriangle">
                <a:avLst/>
              </a:prstGeom>
              <a:solidFill>
                <a:srgbClr val="FF98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grpSp>
      <p:sp>
        <p:nvSpPr>
          <p:cNvPr id="22" name="Google Shape;22;p2"/>
          <p:cNvSpPr txBox="1">
            <a:spLocks noGrp="1"/>
          </p:cNvSpPr>
          <p:nvPr>
            <p:ph type="ctrTitle"/>
          </p:nvPr>
        </p:nvSpPr>
        <p:spPr>
          <a:xfrm>
            <a:off x="685800" y="1090750"/>
            <a:ext cx="5367900" cy="2961900"/>
          </a:xfrm>
          <a:prstGeom prst="rect">
            <a:avLst/>
          </a:prstGeom>
        </p:spPr>
        <p:txBody>
          <a:bodyPr spcFirstLastPara="1" wrap="square" lIns="91425" tIns="91425" rIns="91425" bIns="91425" anchor="ctr" anchorCtr="0"/>
          <a:lstStyle>
            <a:lvl1pPr lvl="0">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 2 columns" type="twoColTx">
  <p:cSld name="TITLE_AND_TWO_COLUMNS">
    <p:spTree>
      <p:nvGrpSpPr>
        <p:cNvPr id="1" name="Shape 81"/>
        <p:cNvGrpSpPr/>
        <p:nvPr/>
      </p:nvGrpSpPr>
      <p:grpSpPr>
        <a:xfrm>
          <a:off x="0" y="0"/>
          <a:ext cx="0" cy="0"/>
          <a:chOff x="0" y="0"/>
          <a:chExt cx="0" cy="0"/>
        </a:xfrm>
      </p:grpSpPr>
      <p:grpSp>
        <p:nvGrpSpPr>
          <p:cNvPr id="82" name="Google Shape;82;p6"/>
          <p:cNvGrpSpPr/>
          <p:nvPr/>
        </p:nvGrpSpPr>
        <p:grpSpPr>
          <a:xfrm>
            <a:off x="-4" y="40"/>
            <a:ext cx="7072430" cy="1327315"/>
            <a:chOff x="-4" y="40"/>
            <a:chExt cx="7072430" cy="1327315"/>
          </a:xfrm>
        </p:grpSpPr>
        <p:sp>
          <p:nvSpPr>
            <p:cNvPr id="83" name="Google Shape;83;p6"/>
            <p:cNvSpPr/>
            <p:nvPr/>
          </p:nvSpPr>
          <p:spPr>
            <a:xfrm>
              <a:off x="6292649" y="126425"/>
              <a:ext cx="779700" cy="259800"/>
            </a:xfrm>
            <a:prstGeom prst="triangle">
              <a:avLst>
                <a:gd name="adj" fmla="val 32425"/>
              </a:avLst>
            </a:prstGeom>
            <a:solidFill>
              <a:srgbClr val="26324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nvGrpSpPr>
            <p:cNvPr id="84" name="Google Shape;84;p6"/>
            <p:cNvGrpSpPr/>
            <p:nvPr/>
          </p:nvGrpSpPr>
          <p:grpSpPr>
            <a:xfrm rot="10800000" flipH="1">
              <a:off x="3" y="40"/>
              <a:ext cx="6756168" cy="1327315"/>
              <a:chOff x="-2168138" y="330075"/>
              <a:chExt cx="8650663" cy="1699506"/>
            </a:xfrm>
          </p:grpSpPr>
          <p:sp>
            <p:nvSpPr>
              <p:cNvPr id="85" name="Google Shape;85;p6"/>
              <p:cNvSpPr/>
              <p:nvPr/>
            </p:nvSpPr>
            <p:spPr>
              <a:xfrm>
                <a:off x="-2168138" y="330081"/>
                <a:ext cx="6958200" cy="1699500"/>
              </a:xfrm>
              <a:prstGeom prst="rect">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sp>
            <p:nvSpPr>
              <p:cNvPr id="86" name="Google Shape;86;p6"/>
              <p:cNvSpPr/>
              <p:nvPr/>
            </p:nvSpPr>
            <p:spPr>
              <a:xfrm>
                <a:off x="4783025" y="330075"/>
                <a:ext cx="1699500" cy="1699500"/>
              </a:xfrm>
              <a:prstGeom prst="rtTriangle">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grpSp>
          <p:nvGrpSpPr>
            <p:cNvPr id="87" name="Google Shape;87;p6"/>
            <p:cNvGrpSpPr/>
            <p:nvPr/>
          </p:nvGrpSpPr>
          <p:grpSpPr>
            <a:xfrm rot="10800000" flipH="1">
              <a:off x="-4" y="381007"/>
              <a:ext cx="7072430" cy="771744"/>
              <a:chOff x="-9092084" y="330075"/>
              <a:chExt cx="15574609" cy="1699501"/>
            </a:xfrm>
          </p:grpSpPr>
          <p:sp>
            <p:nvSpPr>
              <p:cNvPr id="88" name="Google Shape;88;p6"/>
              <p:cNvSpPr/>
              <p:nvPr/>
            </p:nvSpPr>
            <p:spPr>
              <a:xfrm>
                <a:off x="-9092084" y="330076"/>
                <a:ext cx="13882200" cy="1699500"/>
              </a:xfrm>
              <a:prstGeom prst="rect">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sp>
            <p:nvSpPr>
              <p:cNvPr id="89" name="Google Shape;89;p6"/>
              <p:cNvSpPr/>
              <p:nvPr/>
            </p:nvSpPr>
            <p:spPr>
              <a:xfrm>
                <a:off x="4783025" y="330075"/>
                <a:ext cx="1699500" cy="1699500"/>
              </a:xfrm>
              <a:prstGeom prst="rtTriangle">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grpSp>
      <p:grpSp>
        <p:nvGrpSpPr>
          <p:cNvPr id="90" name="Google Shape;90;p6"/>
          <p:cNvGrpSpPr/>
          <p:nvPr/>
        </p:nvGrpSpPr>
        <p:grpSpPr>
          <a:xfrm>
            <a:off x="6946842" y="4472723"/>
            <a:ext cx="2202830" cy="670795"/>
            <a:chOff x="5575242" y="4472723"/>
            <a:chExt cx="2202830" cy="670795"/>
          </a:xfrm>
        </p:grpSpPr>
        <p:sp>
          <p:nvSpPr>
            <p:cNvPr id="91" name="Google Shape;91;p6"/>
            <p:cNvSpPr/>
            <p:nvPr/>
          </p:nvSpPr>
          <p:spPr>
            <a:xfrm rot="10800000">
              <a:off x="5575242" y="4948334"/>
              <a:ext cx="394200" cy="131400"/>
            </a:xfrm>
            <a:prstGeom prst="triangle">
              <a:avLst>
                <a:gd name="adj" fmla="val 32425"/>
              </a:avLst>
            </a:prstGeom>
            <a:solidFill>
              <a:srgbClr val="D26F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nvGrpSpPr>
            <p:cNvPr id="92" name="Google Shape;92;p6"/>
            <p:cNvGrpSpPr/>
            <p:nvPr/>
          </p:nvGrpSpPr>
          <p:grpSpPr>
            <a:xfrm flipH="1">
              <a:off x="5734850" y="4472723"/>
              <a:ext cx="2040837" cy="670795"/>
              <a:chOff x="1297954" y="330075"/>
              <a:chExt cx="5169293" cy="1699506"/>
            </a:xfrm>
          </p:grpSpPr>
          <p:sp>
            <p:nvSpPr>
              <p:cNvPr id="93" name="Google Shape;93;p6"/>
              <p:cNvSpPr/>
              <p:nvPr/>
            </p:nvSpPr>
            <p:spPr>
              <a:xfrm>
                <a:off x="1297954" y="330081"/>
                <a:ext cx="3476700" cy="1699500"/>
              </a:xfrm>
              <a:prstGeom prst="rect">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94" name="Google Shape;94;p6"/>
              <p:cNvSpPr/>
              <p:nvPr/>
            </p:nvSpPr>
            <p:spPr>
              <a:xfrm>
                <a:off x="4767747" y="330075"/>
                <a:ext cx="1699500" cy="1699500"/>
              </a:xfrm>
              <a:prstGeom prst="rtTriangle">
                <a:avLst/>
              </a:prstGeom>
              <a:solidFill>
                <a:srgbClr val="C7D3E6"/>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grpSp>
          <p:nvGrpSpPr>
            <p:cNvPr id="95" name="Google Shape;95;p6"/>
            <p:cNvGrpSpPr/>
            <p:nvPr/>
          </p:nvGrpSpPr>
          <p:grpSpPr>
            <a:xfrm flipH="1">
              <a:off x="5578209" y="4646738"/>
              <a:ext cx="2199863" cy="304563"/>
              <a:chOff x="-5827153" y="330075"/>
              <a:chExt cx="12276019" cy="1699569"/>
            </a:xfrm>
          </p:grpSpPr>
          <p:sp>
            <p:nvSpPr>
              <p:cNvPr id="96" name="Google Shape;96;p6"/>
              <p:cNvSpPr/>
              <p:nvPr/>
            </p:nvSpPr>
            <p:spPr>
              <a:xfrm>
                <a:off x="-5827153" y="330144"/>
                <a:ext cx="10612200" cy="1699500"/>
              </a:xfrm>
              <a:prstGeom prst="rect">
                <a:avLst/>
              </a:prstGeom>
              <a:solidFill>
                <a:srgbClr val="FF9800"/>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97" name="Google Shape;97;p6"/>
              <p:cNvSpPr/>
              <p:nvPr/>
            </p:nvSpPr>
            <p:spPr>
              <a:xfrm>
                <a:off x="4749366" y="330075"/>
                <a:ext cx="1699500" cy="1699500"/>
              </a:xfrm>
              <a:prstGeom prst="rtTriangle">
                <a:avLst/>
              </a:prstGeom>
              <a:solidFill>
                <a:srgbClr val="FF98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grpSp>
      <p:sp>
        <p:nvSpPr>
          <p:cNvPr id="98" name="Google Shape;98;p6"/>
          <p:cNvSpPr txBox="1">
            <a:spLocks noGrp="1"/>
          </p:cNvSpPr>
          <p:nvPr>
            <p:ph type="title"/>
          </p:nvPr>
        </p:nvSpPr>
        <p:spPr>
          <a:xfrm>
            <a:off x="814275" y="392575"/>
            <a:ext cx="5258400" cy="766200"/>
          </a:xfrm>
          <a:prstGeom prst="rect">
            <a:avLst/>
          </a:prstGeom>
        </p:spPr>
        <p:txBody>
          <a:bodyPr spcFirstLastPara="1" wrap="square" lIns="91425" tIns="91425" rIns="91425" bIns="91425" anchor="ctr" anchorCtr="0"/>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99" name="Google Shape;99;p6"/>
          <p:cNvSpPr txBox="1">
            <a:spLocks noGrp="1"/>
          </p:cNvSpPr>
          <p:nvPr>
            <p:ph type="body" idx="1"/>
          </p:nvPr>
        </p:nvSpPr>
        <p:spPr>
          <a:xfrm>
            <a:off x="814275" y="1537988"/>
            <a:ext cx="3378300" cy="2724300"/>
          </a:xfrm>
          <a:prstGeom prst="rect">
            <a:avLst/>
          </a:prstGeom>
        </p:spPr>
        <p:txBody>
          <a:bodyPr spcFirstLastPara="1" wrap="square" lIns="91425" tIns="91425" rIns="91425" bIns="91425" anchor="t" anchorCtr="0"/>
          <a:lstStyle>
            <a:lvl1pPr marL="457200" lvl="0" indent="-355600">
              <a:spcBef>
                <a:spcPts val="600"/>
              </a:spcBef>
              <a:spcAft>
                <a:spcPts val="0"/>
              </a:spcAft>
              <a:buSzPts val="2000"/>
              <a:buChar char="▰"/>
              <a:defRPr sz="2000"/>
            </a:lvl1pPr>
            <a:lvl2pPr marL="914400" lvl="1" indent="-355600">
              <a:spcBef>
                <a:spcPts val="1000"/>
              </a:spcBef>
              <a:spcAft>
                <a:spcPts val="0"/>
              </a:spcAft>
              <a:buSzPts val="2000"/>
              <a:buChar char="▻"/>
              <a:defRPr sz="2000"/>
            </a:lvl2pPr>
            <a:lvl3pPr marL="1371600" lvl="2" indent="-355600">
              <a:spcBef>
                <a:spcPts val="1000"/>
              </a:spcBef>
              <a:spcAft>
                <a:spcPts val="0"/>
              </a:spcAft>
              <a:buSzPts val="2000"/>
              <a:buChar char="▻"/>
              <a:defRPr sz="2000"/>
            </a:lvl3pPr>
            <a:lvl4pPr marL="1828800" lvl="3" indent="-355600">
              <a:spcBef>
                <a:spcPts val="1000"/>
              </a:spcBef>
              <a:spcAft>
                <a:spcPts val="0"/>
              </a:spcAft>
              <a:buSzPts val="2000"/>
              <a:buChar char="▻"/>
              <a:defRPr sz="2000"/>
            </a:lvl4pPr>
            <a:lvl5pPr marL="2286000" lvl="4" indent="-355600">
              <a:spcBef>
                <a:spcPts val="1000"/>
              </a:spcBef>
              <a:spcAft>
                <a:spcPts val="0"/>
              </a:spcAft>
              <a:buSzPts val="2000"/>
              <a:buChar char="▻"/>
              <a:defRPr sz="2000"/>
            </a:lvl5pPr>
            <a:lvl6pPr marL="2743200" lvl="5" indent="-355600">
              <a:spcBef>
                <a:spcPts val="1000"/>
              </a:spcBef>
              <a:spcAft>
                <a:spcPts val="0"/>
              </a:spcAft>
              <a:buSzPts val="2000"/>
              <a:buChar char="▻"/>
              <a:defRPr sz="2000"/>
            </a:lvl6pPr>
            <a:lvl7pPr marL="3200400" lvl="6" indent="-355600">
              <a:spcBef>
                <a:spcPts val="1000"/>
              </a:spcBef>
              <a:spcAft>
                <a:spcPts val="0"/>
              </a:spcAft>
              <a:buSzPts val="2000"/>
              <a:buChar char="▻"/>
              <a:defRPr sz="2000"/>
            </a:lvl7pPr>
            <a:lvl8pPr marL="3657600" lvl="7" indent="-355600">
              <a:spcBef>
                <a:spcPts val="1000"/>
              </a:spcBef>
              <a:spcAft>
                <a:spcPts val="0"/>
              </a:spcAft>
              <a:buSzPts val="2000"/>
              <a:buChar char="▻"/>
              <a:defRPr sz="2000"/>
            </a:lvl8pPr>
            <a:lvl9pPr marL="4114800" lvl="8" indent="-355600">
              <a:spcBef>
                <a:spcPts val="1000"/>
              </a:spcBef>
              <a:spcAft>
                <a:spcPts val="1000"/>
              </a:spcAft>
              <a:buSzPts val="2000"/>
              <a:buChar char="▻"/>
              <a:defRPr sz="2000"/>
            </a:lvl9pPr>
          </a:lstStyle>
          <a:p>
            <a:endParaRPr/>
          </a:p>
        </p:txBody>
      </p:sp>
      <p:sp>
        <p:nvSpPr>
          <p:cNvPr id="100" name="Google Shape;100;p6"/>
          <p:cNvSpPr txBox="1">
            <a:spLocks noGrp="1"/>
          </p:cNvSpPr>
          <p:nvPr>
            <p:ph type="body" idx="2"/>
          </p:nvPr>
        </p:nvSpPr>
        <p:spPr>
          <a:xfrm>
            <a:off x="4396123" y="1537988"/>
            <a:ext cx="3378300" cy="2724300"/>
          </a:xfrm>
          <a:prstGeom prst="rect">
            <a:avLst/>
          </a:prstGeom>
        </p:spPr>
        <p:txBody>
          <a:bodyPr spcFirstLastPara="1" wrap="square" lIns="91425" tIns="91425" rIns="91425" bIns="91425" anchor="t" anchorCtr="0"/>
          <a:lstStyle>
            <a:lvl1pPr marL="457200" lvl="0" indent="-355600">
              <a:spcBef>
                <a:spcPts val="600"/>
              </a:spcBef>
              <a:spcAft>
                <a:spcPts val="0"/>
              </a:spcAft>
              <a:buSzPts val="2000"/>
              <a:buChar char="▰"/>
              <a:defRPr sz="2000"/>
            </a:lvl1pPr>
            <a:lvl2pPr marL="914400" lvl="1" indent="-355600">
              <a:spcBef>
                <a:spcPts val="1000"/>
              </a:spcBef>
              <a:spcAft>
                <a:spcPts val="0"/>
              </a:spcAft>
              <a:buSzPts val="2000"/>
              <a:buChar char="▻"/>
              <a:defRPr sz="2000"/>
            </a:lvl2pPr>
            <a:lvl3pPr marL="1371600" lvl="2" indent="-355600">
              <a:spcBef>
                <a:spcPts val="1000"/>
              </a:spcBef>
              <a:spcAft>
                <a:spcPts val="0"/>
              </a:spcAft>
              <a:buSzPts val="2000"/>
              <a:buChar char="▻"/>
              <a:defRPr sz="2000"/>
            </a:lvl3pPr>
            <a:lvl4pPr marL="1828800" lvl="3" indent="-355600">
              <a:spcBef>
                <a:spcPts val="1000"/>
              </a:spcBef>
              <a:spcAft>
                <a:spcPts val="0"/>
              </a:spcAft>
              <a:buSzPts val="2000"/>
              <a:buChar char="▻"/>
              <a:defRPr sz="2000"/>
            </a:lvl4pPr>
            <a:lvl5pPr marL="2286000" lvl="4" indent="-355600">
              <a:spcBef>
                <a:spcPts val="1000"/>
              </a:spcBef>
              <a:spcAft>
                <a:spcPts val="0"/>
              </a:spcAft>
              <a:buSzPts val="2000"/>
              <a:buChar char="▻"/>
              <a:defRPr sz="2000"/>
            </a:lvl5pPr>
            <a:lvl6pPr marL="2743200" lvl="5" indent="-355600">
              <a:spcBef>
                <a:spcPts val="1000"/>
              </a:spcBef>
              <a:spcAft>
                <a:spcPts val="0"/>
              </a:spcAft>
              <a:buSzPts val="2000"/>
              <a:buChar char="▻"/>
              <a:defRPr sz="2000"/>
            </a:lvl6pPr>
            <a:lvl7pPr marL="3200400" lvl="6" indent="-355600">
              <a:spcBef>
                <a:spcPts val="1000"/>
              </a:spcBef>
              <a:spcAft>
                <a:spcPts val="0"/>
              </a:spcAft>
              <a:buSzPts val="2000"/>
              <a:buChar char="▻"/>
              <a:defRPr sz="2000"/>
            </a:lvl7pPr>
            <a:lvl8pPr marL="3657600" lvl="7" indent="-355600">
              <a:spcBef>
                <a:spcPts val="1000"/>
              </a:spcBef>
              <a:spcAft>
                <a:spcPts val="0"/>
              </a:spcAft>
              <a:buSzPts val="2000"/>
              <a:buChar char="▻"/>
              <a:defRPr sz="2000"/>
            </a:lvl8pPr>
            <a:lvl9pPr marL="4114800" lvl="8" indent="-355600">
              <a:spcBef>
                <a:spcPts val="1000"/>
              </a:spcBef>
              <a:spcAft>
                <a:spcPts val="1000"/>
              </a:spcAft>
              <a:buSzPts val="2000"/>
              <a:buChar char="▻"/>
              <a:defRPr sz="2000"/>
            </a:lvl9pPr>
          </a:lstStyle>
          <a:p>
            <a:endParaRPr/>
          </a:p>
        </p:txBody>
      </p:sp>
      <p:sp>
        <p:nvSpPr>
          <p:cNvPr id="101" name="Google Shape;101;p6"/>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t>‹Nº›</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24"/>
        <p:cNvGrpSpPr/>
        <p:nvPr/>
      </p:nvGrpSpPr>
      <p:grpSpPr>
        <a:xfrm>
          <a:off x="0" y="0"/>
          <a:ext cx="0" cy="0"/>
          <a:chOff x="0" y="0"/>
          <a:chExt cx="0" cy="0"/>
        </a:xfrm>
      </p:grpSpPr>
      <p:grpSp>
        <p:nvGrpSpPr>
          <p:cNvPr id="125" name="Google Shape;125;p8"/>
          <p:cNvGrpSpPr/>
          <p:nvPr/>
        </p:nvGrpSpPr>
        <p:grpSpPr>
          <a:xfrm>
            <a:off x="-4" y="40"/>
            <a:ext cx="7072430" cy="1327315"/>
            <a:chOff x="-4" y="40"/>
            <a:chExt cx="7072430" cy="1327315"/>
          </a:xfrm>
        </p:grpSpPr>
        <p:sp>
          <p:nvSpPr>
            <p:cNvPr id="126" name="Google Shape;126;p8"/>
            <p:cNvSpPr/>
            <p:nvPr/>
          </p:nvSpPr>
          <p:spPr>
            <a:xfrm>
              <a:off x="6292649" y="126425"/>
              <a:ext cx="779700" cy="259800"/>
            </a:xfrm>
            <a:prstGeom prst="triangle">
              <a:avLst>
                <a:gd name="adj" fmla="val 32425"/>
              </a:avLst>
            </a:prstGeom>
            <a:solidFill>
              <a:srgbClr val="26324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nvGrpSpPr>
            <p:cNvPr id="127" name="Google Shape;127;p8"/>
            <p:cNvGrpSpPr/>
            <p:nvPr/>
          </p:nvGrpSpPr>
          <p:grpSpPr>
            <a:xfrm rot="10800000" flipH="1">
              <a:off x="3" y="40"/>
              <a:ext cx="6756168" cy="1327315"/>
              <a:chOff x="-2168138" y="330075"/>
              <a:chExt cx="8650663" cy="1699506"/>
            </a:xfrm>
          </p:grpSpPr>
          <p:sp>
            <p:nvSpPr>
              <p:cNvPr id="128" name="Google Shape;128;p8"/>
              <p:cNvSpPr/>
              <p:nvPr/>
            </p:nvSpPr>
            <p:spPr>
              <a:xfrm>
                <a:off x="-2168138" y="330081"/>
                <a:ext cx="6958200" cy="1699500"/>
              </a:xfrm>
              <a:prstGeom prst="rect">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sp>
            <p:nvSpPr>
              <p:cNvPr id="129" name="Google Shape;129;p8"/>
              <p:cNvSpPr/>
              <p:nvPr/>
            </p:nvSpPr>
            <p:spPr>
              <a:xfrm>
                <a:off x="4783025" y="330075"/>
                <a:ext cx="1699500" cy="1699500"/>
              </a:xfrm>
              <a:prstGeom prst="rtTriangle">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grpSp>
          <p:nvGrpSpPr>
            <p:cNvPr id="130" name="Google Shape;130;p8"/>
            <p:cNvGrpSpPr/>
            <p:nvPr/>
          </p:nvGrpSpPr>
          <p:grpSpPr>
            <a:xfrm rot="10800000" flipH="1">
              <a:off x="-4" y="381007"/>
              <a:ext cx="7072430" cy="771744"/>
              <a:chOff x="-9092084" y="330075"/>
              <a:chExt cx="15574609" cy="1699501"/>
            </a:xfrm>
          </p:grpSpPr>
          <p:sp>
            <p:nvSpPr>
              <p:cNvPr id="131" name="Google Shape;131;p8"/>
              <p:cNvSpPr/>
              <p:nvPr/>
            </p:nvSpPr>
            <p:spPr>
              <a:xfrm>
                <a:off x="-9092084" y="330076"/>
                <a:ext cx="13882200" cy="1699500"/>
              </a:xfrm>
              <a:prstGeom prst="rect">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sp>
            <p:nvSpPr>
              <p:cNvPr id="132" name="Google Shape;132;p8"/>
              <p:cNvSpPr/>
              <p:nvPr/>
            </p:nvSpPr>
            <p:spPr>
              <a:xfrm>
                <a:off x="4783025" y="330075"/>
                <a:ext cx="1699500" cy="1699500"/>
              </a:xfrm>
              <a:prstGeom prst="rtTriangle">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grpSp>
      <p:grpSp>
        <p:nvGrpSpPr>
          <p:cNvPr id="133" name="Google Shape;133;p8"/>
          <p:cNvGrpSpPr/>
          <p:nvPr/>
        </p:nvGrpSpPr>
        <p:grpSpPr>
          <a:xfrm>
            <a:off x="6946842" y="4472723"/>
            <a:ext cx="2202830" cy="670795"/>
            <a:chOff x="5575242" y="4472723"/>
            <a:chExt cx="2202830" cy="670795"/>
          </a:xfrm>
        </p:grpSpPr>
        <p:sp>
          <p:nvSpPr>
            <p:cNvPr id="134" name="Google Shape;134;p8"/>
            <p:cNvSpPr/>
            <p:nvPr/>
          </p:nvSpPr>
          <p:spPr>
            <a:xfrm rot="10800000">
              <a:off x="5575242" y="4948334"/>
              <a:ext cx="394200" cy="131400"/>
            </a:xfrm>
            <a:prstGeom prst="triangle">
              <a:avLst>
                <a:gd name="adj" fmla="val 32425"/>
              </a:avLst>
            </a:prstGeom>
            <a:solidFill>
              <a:srgbClr val="D26F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nvGrpSpPr>
            <p:cNvPr id="135" name="Google Shape;135;p8"/>
            <p:cNvGrpSpPr/>
            <p:nvPr/>
          </p:nvGrpSpPr>
          <p:grpSpPr>
            <a:xfrm flipH="1">
              <a:off x="5734850" y="4472723"/>
              <a:ext cx="2040837" cy="670795"/>
              <a:chOff x="1297954" y="330075"/>
              <a:chExt cx="5169293" cy="1699506"/>
            </a:xfrm>
          </p:grpSpPr>
          <p:sp>
            <p:nvSpPr>
              <p:cNvPr id="136" name="Google Shape;136;p8"/>
              <p:cNvSpPr/>
              <p:nvPr/>
            </p:nvSpPr>
            <p:spPr>
              <a:xfrm>
                <a:off x="1297954" y="330081"/>
                <a:ext cx="3476700" cy="1699500"/>
              </a:xfrm>
              <a:prstGeom prst="rect">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137" name="Google Shape;137;p8"/>
              <p:cNvSpPr/>
              <p:nvPr/>
            </p:nvSpPr>
            <p:spPr>
              <a:xfrm>
                <a:off x="4767747" y="330075"/>
                <a:ext cx="1699500" cy="1699500"/>
              </a:xfrm>
              <a:prstGeom prst="rtTriangle">
                <a:avLst/>
              </a:prstGeom>
              <a:solidFill>
                <a:srgbClr val="C7D3E6"/>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grpSp>
          <p:nvGrpSpPr>
            <p:cNvPr id="138" name="Google Shape;138;p8"/>
            <p:cNvGrpSpPr/>
            <p:nvPr/>
          </p:nvGrpSpPr>
          <p:grpSpPr>
            <a:xfrm flipH="1">
              <a:off x="5578209" y="4646738"/>
              <a:ext cx="2199863" cy="304563"/>
              <a:chOff x="-5827153" y="330075"/>
              <a:chExt cx="12276019" cy="1699569"/>
            </a:xfrm>
          </p:grpSpPr>
          <p:sp>
            <p:nvSpPr>
              <p:cNvPr id="139" name="Google Shape;139;p8"/>
              <p:cNvSpPr/>
              <p:nvPr/>
            </p:nvSpPr>
            <p:spPr>
              <a:xfrm>
                <a:off x="-5827153" y="330144"/>
                <a:ext cx="10612200" cy="1699500"/>
              </a:xfrm>
              <a:prstGeom prst="rect">
                <a:avLst/>
              </a:prstGeom>
              <a:solidFill>
                <a:srgbClr val="FF9800"/>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140" name="Google Shape;140;p8"/>
              <p:cNvSpPr/>
              <p:nvPr/>
            </p:nvSpPr>
            <p:spPr>
              <a:xfrm>
                <a:off x="4749366" y="330075"/>
                <a:ext cx="1699500" cy="1699500"/>
              </a:xfrm>
              <a:prstGeom prst="rtTriangle">
                <a:avLst/>
              </a:prstGeom>
              <a:solidFill>
                <a:srgbClr val="FF98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grpSp>
      <p:sp>
        <p:nvSpPr>
          <p:cNvPr id="141" name="Google Shape;141;p8"/>
          <p:cNvSpPr txBox="1">
            <a:spLocks noGrp="1"/>
          </p:cNvSpPr>
          <p:nvPr>
            <p:ph type="title"/>
          </p:nvPr>
        </p:nvSpPr>
        <p:spPr>
          <a:xfrm>
            <a:off x="814275" y="392575"/>
            <a:ext cx="5258400" cy="766200"/>
          </a:xfrm>
          <a:prstGeom prst="rect">
            <a:avLst/>
          </a:prstGeom>
        </p:spPr>
        <p:txBody>
          <a:bodyPr spcFirstLastPara="1" wrap="square" lIns="91425" tIns="91425" rIns="91425" bIns="91425" anchor="ctr" anchorCtr="0"/>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142" name="Google Shape;142;p8"/>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t>‹Nº›</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14275" y="392575"/>
            <a:ext cx="5258400" cy="766200"/>
          </a:xfrm>
          <a:prstGeom prst="rect">
            <a:avLst/>
          </a:prstGeom>
          <a:noFill/>
          <a:ln>
            <a:noFill/>
          </a:ln>
        </p:spPr>
        <p:txBody>
          <a:bodyPr spcFirstLastPara="1" wrap="square" lIns="91425" tIns="91425" rIns="91425" bIns="91425" anchor="ctr" anchorCtr="0"/>
          <a:lstStyle>
            <a:lvl1pPr lvl="0">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1pPr>
            <a:lvl2pPr lvl="1">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2pPr>
            <a:lvl3pPr lvl="2">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3pPr>
            <a:lvl4pPr lvl="3">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4pPr>
            <a:lvl5pPr lvl="4">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5pPr>
            <a:lvl6pPr lvl="5">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6pPr>
            <a:lvl7pPr lvl="6">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7pPr>
            <a:lvl8pPr lvl="7">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8pPr>
            <a:lvl9pPr lvl="8">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9pPr>
          </a:lstStyle>
          <a:p>
            <a:endParaRPr dirty="0"/>
          </a:p>
        </p:txBody>
      </p:sp>
      <p:sp>
        <p:nvSpPr>
          <p:cNvPr id="7" name="Google Shape;7;p1"/>
          <p:cNvSpPr txBox="1">
            <a:spLocks noGrp="1"/>
          </p:cNvSpPr>
          <p:nvPr>
            <p:ph type="body" idx="1"/>
          </p:nvPr>
        </p:nvSpPr>
        <p:spPr>
          <a:xfrm>
            <a:off x="814275" y="1327350"/>
            <a:ext cx="6132600" cy="3145500"/>
          </a:xfrm>
          <a:prstGeom prst="rect">
            <a:avLst/>
          </a:prstGeom>
          <a:noFill/>
          <a:ln>
            <a:noFill/>
          </a:ln>
        </p:spPr>
        <p:txBody>
          <a:bodyPr spcFirstLastPara="1" wrap="square" lIns="91425" tIns="91425" rIns="91425" bIns="91425" anchor="ctr" anchorCtr="0"/>
          <a:lstStyle>
            <a:lvl1pPr marL="457200" lvl="0" indent="-381000">
              <a:spcBef>
                <a:spcPts val="6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1pPr>
            <a:lvl2pPr marL="914400" lvl="1"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2pPr>
            <a:lvl3pPr marL="1371600" lvl="2"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3pPr>
            <a:lvl4pPr marL="1828800" lvl="3"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4pPr>
            <a:lvl5pPr marL="2286000" lvl="4"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5pPr>
            <a:lvl6pPr marL="2743200" lvl="5"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6pPr>
            <a:lvl7pPr marL="3200400" lvl="6"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7pPr>
            <a:lvl8pPr marL="3657600" lvl="7"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8pPr>
            <a:lvl9pPr marL="4114800" lvl="8" indent="-381000">
              <a:spcBef>
                <a:spcPts val="1000"/>
              </a:spcBef>
              <a:spcAft>
                <a:spcPts val="100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9pPr>
          </a:lstStyle>
          <a:p>
            <a:endParaRPr/>
          </a:p>
        </p:txBody>
      </p:sp>
      <p:sp>
        <p:nvSpPr>
          <p:cNvPr id="8" name="Google Shape;8;p1"/>
          <p:cNvSpPr txBox="1">
            <a:spLocks noGrp="1"/>
          </p:cNvSpPr>
          <p:nvPr>
            <p:ph type="sldNum" idx="12"/>
          </p:nvPr>
        </p:nvSpPr>
        <p:spPr>
          <a:xfrm>
            <a:off x="7618000" y="4636500"/>
            <a:ext cx="1487400" cy="315600"/>
          </a:xfrm>
          <a:prstGeom prst="rect">
            <a:avLst/>
          </a:prstGeom>
          <a:noFill/>
          <a:ln>
            <a:noFill/>
          </a:ln>
        </p:spPr>
        <p:txBody>
          <a:bodyPr spcFirstLastPara="1" wrap="square" lIns="91425" tIns="91425" rIns="91425" bIns="91425" anchor="ctr" anchorCtr="0">
            <a:noAutofit/>
          </a:bodyPr>
          <a:lstStyle>
            <a:lvl1pPr lvl="0" algn="r">
              <a:buNone/>
              <a:defRPr sz="1200" b="1">
                <a:solidFill>
                  <a:srgbClr val="FFFFFF"/>
                </a:solidFill>
                <a:latin typeface="Roboto Condensed"/>
                <a:ea typeface="Roboto Condensed"/>
                <a:cs typeface="Roboto Condensed"/>
                <a:sym typeface="Roboto Condensed"/>
              </a:defRPr>
            </a:lvl1pPr>
            <a:lvl2pPr lvl="1" algn="r">
              <a:buNone/>
              <a:defRPr sz="1200" b="1">
                <a:solidFill>
                  <a:srgbClr val="FFFFFF"/>
                </a:solidFill>
                <a:latin typeface="Roboto Condensed"/>
                <a:ea typeface="Roboto Condensed"/>
                <a:cs typeface="Roboto Condensed"/>
                <a:sym typeface="Roboto Condensed"/>
              </a:defRPr>
            </a:lvl2pPr>
            <a:lvl3pPr lvl="2" algn="r">
              <a:buNone/>
              <a:defRPr sz="1200" b="1">
                <a:solidFill>
                  <a:srgbClr val="FFFFFF"/>
                </a:solidFill>
                <a:latin typeface="Roboto Condensed"/>
                <a:ea typeface="Roboto Condensed"/>
                <a:cs typeface="Roboto Condensed"/>
                <a:sym typeface="Roboto Condensed"/>
              </a:defRPr>
            </a:lvl3pPr>
            <a:lvl4pPr lvl="3" algn="r">
              <a:buNone/>
              <a:defRPr sz="1200" b="1">
                <a:solidFill>
                  <a:srgbClr val="FFFFFF"/>
                </a:solidFill>
                <a:latin typeface="Roboto Condensed"/>
                <a:ea typeface="Roboto Condensed"/>
                <a:cs typeface="Roboto Condensed"/>
                <a:sym typeface="Roboto Condensed"/>
              </a:defRPr>
            </a:lvl4pPr>
            <a:lvl5pPr lvl="4" algn="r">
              <a:buNone/>
              <a:defRPr sz="1200" b="1">
                <a:solidFill>
                  <a:srgbClr val="FFFFFF"/>
                </a:solidFill>
                <a:latin typeface="Roboto Condensed"/>
                <a:ea typeface="Roboto Condensed"/>
                <a:cs typeface="Roboto Condensed"/>
                <a:sym typeface="Roboto Condensed"/>
              </a:defRPr>
            </a:lvl5pPr>
            <a:lvl6pPr lvl="5" algn="r">
              <a:buNone/>
              <a:defRPr sz="1200" b="1">
                <a:solidFill>
                  <a:srgbClr val="FFFFFF"/>
                </a:solidFill>
                <a:latin typeface="Roboto Condensed"/>
                <a:ea typeface="Roboto Condensed"/>
                <a:cs typeface="Roboto Condensed"/>
                <a:sym typeface="Roboto Condensed"/>
              </a:defRPr>
            </a:lvl6pPr>
            <a:lvl7pPr lvl="6" algn="r">
              <a:buNone/>
              <a:defRPr sz="1200" b="1">
                <a:solidFill>
                  <a:srgbClr val="FFFFFF"/>
                </a:solidFill>
                <a:latin typeface="Roboto Condensed"/>
                <a:ea typeface="Roboto Condensed"/>
                <a:cs typeface="Roboto Condensed"/>
                <a:sym typeface="Roboto Condensed"/>
              </a:defRPr>
            </a:lvl7pPr>
            <a:lvl8pPr lvl="7" algn="r">
              <a:buNone/>
              <a:defRPr sz="1200" b="1">
                <a:solidFill>
                  <a:srgbClr val="FFFFFF"/>
                </a:solidFill>
                <a:latin typeface="Roboto Condensed"/>
                <a:ea typeface="Roboto Condensed"/>
                <a:cs typeface="Roboto Condensed"/>
                <a:sym typeface="Roboto Condensed"/>
              </a:defRPr>
            </a:lvl8pPr>
            <a:lvl9pPr lvl="8" algn="r">
              <a:buNone/>
              <a:defRPr sz="1200" b="1">
                <a:solidFill>
                  <a:srgbClr val="FFFFFF"/>
                </a:solidFill>
                <a:latin typeface="Roboto Condensed"/>
                <a:ea typeface="Roboto Condensed"/>
                <a:cs typeface="Roboto Condensed"/>
                <a:sym typeface="Roboto Condensed"/>
              </a:defRPr>
            </a:lvl9pPr>
          </a:lstStyle>
          <a:p>
            <a:pPr marL="0" lvl="0" indent="0">
              <a:spcBef>
                <a:spcPts val="0"/>
              </a:spcBef>
              <a:spcAft>
                <a:spcPts val="0"/>
              </a:spcAft>
              <a:buNone/>
            </a:pPr>
            <a:fld id="{00000000-1234-1234-1234-123412341234}" type="slidenum">
              <a:rPr lang="en"/>
              <a:t>‹Nº›</a:t>
            </a:fld>
            <a:endParaRPr/>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54" r:id="rId3"/>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1"/>
          <p:cNvSpPr txBox="1">
            <a:spLocks noGrp="1"/>
          </p:cNvSpPr>
          <p:nvPr>
            <p:ph type="ctrTitle"/>
          </p:nvPr>
        </p:nvSpPr>
        <p:spPr>
          <a:xfrm>
            <a:off x="0" y="1090750"/>
            <a:ext cx="9144000" cy="29619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r>
              <a:rPr lang="es-MX" sz="3200" dirty="0"/>
              <a:t>Presentación asignatura: </a:t>
            </a:r>
            <a:br>
              <a:rPr lang="es-MX" sz="3200" dirty="0"/>
            </a:br>
            <a:r>
              <a:rPr lang="es-MX" sz="3200" dirty="0"/>
              <a:t>Lengua Castellana y Comunicación</a:t>
            </a:r>
            <a:endParaRPr sz="3200" dirty="0"/>
          </a:p>
        </p:txBody>
      </p:sp>
      <p:pic>
        <p:nvPicPr>
          <p:cNvPr id="3" name="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11827" cy="1090750"/>
          </a:xfrm>
          <a:prstGeom prst="rect">
            <a:avLst/>
          </a:prstGeom>
        </p:spPr>
      </p:pic>
      <p:sp>
        <p:nvSpPr>
          <p:cNvPr id="2" name="Rectángulo 1"/>
          <p:cNvSpPr/>
          <p:nvPr/>
        </p:nvSpPr>
        <p:spPr>
          <a:xfrm>
            <a:off x="0" y="4052650"/>
            <a:ext cx="3699164" cy="1090850"/>
          </a:xfrm>
          <a:prstGeom prst="rect">
            <a:avLst/>
          </a:prstGeom>
          <a:ln>
            <a:solidFill>
              <a:schemeClr val="accent1">
                <a:lumMod val="50000"/>
              </a:schemeClr>
            </a:solidFill>
          </a:ln>
        </p:spPr>
        <p:style>
          <a:lnRef idx="2">
            <a:schemeClr val="accent6"/>
          </a:lnRef>
          <a:fillRef idx="1">
            <a:schemeClr val="lt1"/>
          </a:fillRef>
          <a:effectRef idx="0">
            <a:schemeClr val="accent6"/>
          </a:effectRef>
          <a:fontRef idx="minor">
            <a:schemeClr val="dk1"/>
          </a:fontRef>
        </p:style>
        <p:txBody>
          <a:bodyPr rtlCol="0" anchor="ctr"/>
          <a:lstStyle/>
          <a:p>
            <a:r>
              <a:rPr lang="es-CL" b="1" dirty="0" err="1">
                <a:solidFill>
                  <a:schemeClr val="accent1">
                    <a:lumMod val="50000"/>
                  </a:schemeClr>
                </a:solidFill>
              </a:rPr>
              <a:t>Valeska</a:t>
            </a:r>
            <a:r>
              <a:rPr lang="es-CL" b="1" dirty="0">
                <a:solidFill>
                  <a:schemeClr val="accent1">
                    <a:lumMod val="50000"/>
                  </a:schemeClr>
                </a:solidFill>
              </a:rPr>
              <a:t> Campos Olivera </a:t>
            </a:r>
          </a:p>
          <a:p>
            <a:r>
              <a:rPr lang="es-CL" b="1" dirty="0">
                <a:solidFill>
                  <a:schemeClr val="accent1">
                    <a:lumMod val="50000"/>
                  </a:schemeClr>
                </a:solidFill>
              </a:rPr>
              <a:t>Profesora de Lenguaje y Comunicación </a:t>
            </a:r>
          </a:p>
          <a:p>
            <a:r>
              <a:rPr lang="es-CL" b="1" dirty="0">
                <a:solidFill>
                  <a:schemeClr val="accent1">
                    <a:lumMod val="50000"/>
                  </a:schemeClr>
                </a:solidFill>
              </a:rPr>
              <a:t>Mg. Gestión para la Educación Superior </a:t>
            </a:r>
          </a:p>
        </p:txBody>
      </p:sp>
    </p:spTree>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12"/>
          <p:cNvSpPr txBox="1">
            <a:spLocks noGrp="1"/>
          </p:cNvSpPr>
          <p:nvPr>
            <p:ph type="title"/>
          </p:nvPr>
        </p:nvSpPr>
        <p:spPr>
          <a:xfrm>
            <a:off x="814275" y="360677"/>
            <a:ext cx="5258400" cy="766200"/>
          </a:xfrm>
          <a:prstGeom prst="rect">
            <a:avLst/>
          </a:prstGeom>
        </p:spPr>
        <p:txBody>
          <a:bodyPr spcFirstLastPara="1" wrap="square" lIns="91425" tIns="91425" rIns="91425" bIns="91425" anchor="ctr" anchorCtr="0">
            <a:noAutofit/>
          </a:bodyPr>
          <a:lstStyle/>
          <a:p>
            <a:pPr marL="0" lvl="0" indent="0" rtl="0">
              <a:spcBef>
                <a:spcPts val="0"/>
              </a:spcBef>
              <a:spcAft>
                <a:spcPts val="0"/>
              </a:spcAft>
              <a:buNone/>
            </a:pPr>
            <a:r>
              <a:rPr lang="es-CL" dirty="0"/>
              <a:t>Objetivos</a:t>
            </a:r>
            <a:endParaRPr dirty="0"/>
          </a:p>
        </p:txBody>
      </p:sp>
      <p:sp>
        <p:nvSpPr>
          <p:cNvPr id="192" name="Google Shape;192;p12"/>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t>2</a:t>
            </a:fld>
            <a:endParaRPr/>
          </a:p>
        </p:txBody>
      </p:sp>
      <p:grpSp>
        <p:nvGrpSpPr>
          <p:cNvPr id="194" name="Google Shape;194;p12"/>
          <p:cNvGrpSpPr/>
          <p:nvPr/>
        </p:nvGrpSpPr>
        <p:grpSpPr>
          <a:xfrm>
            <a:off x="293683" y="574116"/>
            <a:ext cx="309041" cy="403123"/>
            <a:chOff x="590250" y="244200"/>
            <a:chExt cx="407975" cy="532175"/>
          </a:xfrm>
        </p:grpSpPr>
        <p:sp>
          <p:nvSpPr>
            <p:cNvPr id="195" name="Google Shape;195;p12"/>
            <p:cNvSpPr/>
            <p:nvPr/>
          </p:nvSpPr>
          <p:spPr>
            <a:xfrm>
              <a:off x="623125" y="313625"/>
              <a:ext cx="375100" cy="462750"/>
            </a:xfrm>
            <a:custGeom>
              <a:avLst/>
              <a:gdLst/>
              <a:ahLst/>
              <a:cxnLst/>
              <a:rect l="0" t="0" r="0" b="0"/>
              <a:pathLst>
                <a:path w="15004" h="18510" fill="none" extrusionOk="0">
                  <a:moveTo>
                    <a:pt x="1" y="17536"/>
                  </a:moveTo>
                  <a:lnTo>
                    <a:pt x="1" y="17536"/>
                  </a:lnTo>
                  <a:lnTo>
                    <a:pt x="1" y="17536"/>
                  </a:lnTo>
                  <a:lnTo>
                    <a:pt x="25" y="17682"/>
                  </a:lnTo>
                  <a:lnTo>
                    <a:pt x="49" y="17852"/>
                  </a:lnTo>
                  <a:lnTo>
                    <a:pt x="123" y="18023"/>
                  </a:lnTo>
                  <a:lnTo>
                    <a:pt x="220" y="18193"/>
                  </a:lnTo>
                  <a:lnTo>
                    <a:pt x="293" y="18291"/>
                  </a:lnTo>
                  <a:lnTo>
                    <a:pt x="390" y="18364"/>
                  </a:lnTo>
                  <a:lnTo>
                    <a:pt x="488" y="18412"/>
                  </a:lnTo>
                  <a:lnTo>
                    <a:pt x="610" y="18461"/>
                  </a:lnTo>
                  <a:lnTo>
                    <a:pt x="756" y="18510"/>
                  </a:lnTo>
                  <a:lnTo>
                    <a:pt x="926" y="18510"/>
                  </a:lnTo>
                  <a:lnTo>
                    <a:pt x="14468" y="18510"/>
                  </a:lnTo>
                  <a:lnTo>
                    <a:pt x="14468" y="18510"/>
                  </a:lnTo>
                  <a:lnTo>
                    <a:pt x="14541" y="18510"/>
                  </a:lnTo>
                  <a:lnTo>
                    <a:pt x="14614" y="18485"/>
                  </a:lnTo>
                  <a:lnTo>
                    <a:pt x="14736" y="18412"/>
                  </a:lnTo>
                  <a:lnTo>
                    <a:pt x="14833" y="18291"/>
                  </a:lnTo>
                  <a:lnTo>
                    <a:pt x="14906" y="18144"/>
                  </a:lnTo>
                  <a:lnTo>
                    <a:pt x="14955" y="17974"/>
                  </a:lnTo>
                  <a:lnTo>
                    <a:pt x="14979" y="17779"/>
                  </a:lnTo>
                  <a:lnTo>
                    <a:pt x="15003" y="17438"/>
                  </a:lnTo>
                  <a:lnTo>
                    <a:pt x="15003" y="487"/>
                  </a:lnTo>
                  <a:lnTo>
                    <a:pt x="15003" y="487"/>
                  </a:lnTo>
                  <a:lnTo>
                    <a:pt x="15003" y="341"/>
                  </a:lnTo>
                  <a:lnTo>
                    <a:pt x="14979" y="219"/>
                  </a:lnTo>
                  <a:lnTo>
                    <a:pt x="14955" y="146"/>
                  </a:lnTo>
                  <a:lnTo>
                    <a:pt x="14906" y="73"/>
                  </a:lnTo>
                  <a:lnTo>
                    <a:pt x="14833" y="49"/>
                  </a:lnTo>
                  <a:lnTo>
                    <a:pt x="14736" y="24"/>
                  </a:lnTo>
                  <a:lnTo>
                    <a:pt x="14468" y="0"/>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6" name="Google Shape;196;p12"/>
            <p:cNvSpPr/>
            <p:nvPr/>
          </p:nvSpPr>
          <p:spPr>
            <a:xfrm>
              <a:off x="590250" y="269775"/>
              <a:ext cx="377525" cy="462775"/>
            </a:xfrm>
            <a:custGeom>
              <a:avLst/>
              <a:gdLst/>
              <a:ahLst/>
              <a:cxnLst/>
              <a:rect l="0" t="0" r="0" b="0"/>
              <a:pathLst>
                <a:path w="15101" h="18511" fill="none" extrusionOk="0">
                  <a:moveTo>
                    <a:pt x="14321" y="0"/>
                  </a:moveTo>
                  <a:lnTo>
                    <a:pt x="780" y="0"/>
                  </a:lnTo>
                  <a:lnTo>
                    <a:pt x="780" y="0"/>
                  </a:lnTo>
                  <a:lnTo>
                    <a:pt x="634" y="25"/>
                  </a:lnTo>
                  <a:lnTo>
                    <a:pt x="488" y="74"/>
                  </a:lnTo>
                  <a:lnTo>
                    <a:pt x="342" y="122"/>
                  </a:lnTo>
                  <a:lnTo>
                    <a:pt x="220" y="220"/>
                  </a:lnTo>
                  <a:lnTo>
                    <a:pt x="122" y="341"/>
                  </a:lnTo>
                  <a:lnTo>
                    <a:pt x="74" y="488"/>
                  </a:lnTo>
                  <a:lnTo>
                    <a:pt x="25" y="634"/>
                  </a:lnTo>
                  <a:lnTo>
                    <a:pt x="1" y="780"/>
                  </a:lnTo>
                  <a:lnTo>
                    <a:pt x="1" y="17731"/>
                  </a:lnTo>
                  <a:lnTo>
                    <a:pt x="1" y="17731"/>
                  </a:lnTo>
                  <a:lnTo>
                    <a:pt x="25" y="17877"/>
                  </a:lnTo>
                  <a:lnTo>
                    <a:pt x="74" y="18023"/>
                  </a:lnTo>
                  <a:lnTo>
                    <a:pt x="122" y="18169"/>
                  </a:lnTo>
                  <a:lnTo>
                    <a:pt x="220" y="18291"/>
                  </a:lnTo>
                  <a:lnTo>
                    <a:pt x="342" y="18388"/>
                  </a:lnTo>
                  <a:lnTo>
                    <a:pt x="488" y="18437"/>
                  </a:lnTo>
                  <a:lnTo>
                    <a:pt x="634" y="18486"/>
                  </a:lnTo>
                  <a:lnTo>
                    <a:pt x="780" y="18510"/>
                  </a:lnTo>
                  <a:lnTo>
                    <a:pt x="14321" y="18510"/>
                  </a:lnTo>
                  <a:lnTo>
                    <a:pt x="14321" y="18510"/>
                  </a:lnTo>
                  <a:lnTo>
                    <a:pt x="14467" y="18486"/>
                  </a:lnTo>
                  <a:lnTo>
                    <a:pt x="14614" y="18437"/>
                  </a:lnTo>
                  <a:lnTo>
                    <a:pt x="14760" y="18388"/>
                  </a:lnTo>
                  <a:lnTo>
                    <a:pt x="14881" y="18291"/>
                  </a:lnTo>
                  <a:lnTo>
                    <a:pt x="14979" y="18169"/>
                  </a:lnTo>
                  <a:lnTo>
                    <a:pt x="15028" y="18023"/>
                  </a:lnTo>
                  <a:lnTo>
                    <a:pt x="15076" y="17877"/>
                  </a:lnTo>
                  <a:lnTo>
                    <a:pt x="15101" y="17731"/>
                  </a:lnTo>
                  <a:lnTo>
                    <a:pt x="15101" y="780"/>
                  </a:lnTo>
                  <a:lnTo>
                    <a:pt x="15101" y="780"/>
                  </a:lnTo>
                  <a:lnTo>
                    <a:pt x="15076" y="634"/>
                  </a:lnTo>
                  <a:lnTo>
                    <a:pt x="15028" y="488"/>
                  </a:lnTo>
                  <a:lnTo>
                    <a:pt x="14979" y="341"/>
                  </a:lnTo>
                  <a:lnTo>
                    <a:pt x="14881" y="220"/>
                  </a:lnTo>
                  <a:lnTo>
                    <a:pt x="14760" y="122"/>
                  </a:lnTo>
                  <a:lnTo>
                    <a:pt x="14614" y="74"/>
                  </a:lnTo>
                  <a:lnTo>
                    <a:pt x="14467" y="25"/>
                  </a:lnTo>
                  <a:lnTo>
                    <a:pt x="14321" y="0"/>
                  </a:lnTo>
                  <a:lnTo>
                    <a:pt x="14321" y="0"/>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7" name="Google Shape;197;p12"/>
            <p:cNvSpPr/>
            <p:nvPr/>
          </p:nvSpPr>
          <p:spPr>
            <a:xfrm>
              <a:off x="796650" y="274025"/>
              <a:ext cx="45100" cy="45100"/>
            </a:xfrm>
            <a:custGeom>
              <a:avLst/>
              <a:gdLst/>
              <a:ahLst/>
              <a:cxnLst/>
              <a:rect l="0" t="0" r="0" b="0"/>
              <a:pathLst>
                <a:path w="1804" h="1804" fill="none" extrusionOk="0">
                  <a:moveTo>
                    <a:pt x="902" y="1"/>
                  </a:moveTo>
                  <a:lnTo>
                    <a:pt x="902" y="1"/>
                  </a:lnTo>
                  <a:lnTo>
                    <a:pt x="1073" y="25"/>
                  </a:lnTo>
                  <a:lnTo>
                    <a:pt x="1243" y="74"/>
                  </a:lnTo>
                  <a:lnTo>
                    <a:pt x="1414" y="147"/>
                  </a:lnTo>
                  <a:lnTo>
                    <a:pt x="1535" y="269"/>
                  </a:lnTo>
                  <a:lnTo>
                    <a:pt x="1657" y="391"/>
                  </a:lnTo>
                  <a:lnTo>
                    <a:pt x="1730" y="561"/>
                  </a:lnTo>
                  <a:lnTo>
                    <a:pt x="1779" y="732"/>
                  </a:lnTo>
                  <a:lnTo>
                    <a:pt x="1803" y="902"/>
                  </a:lnTo>
                  <a:lnTo>
                    <a:pt x="1803" y="902"/>
                  </a:lnTo>
                  <a:lnTo>
                    <a:pt x="1779" y="1073"/>
                  </a:lnTo>
                  <a:lnTo>
                    <a:pt x="1730" y="1243"/>
                  </a:lnTo>
                  <a:lnTo>
                    <a:pt x="1657" y="1414"/>
                  </a:lnTo>
                  <a:lnTo>
                    <a:pt x="1535" y="1535"/>
                  </a:lnTo>
                  <a:lnTo>
                    <a:pt x="1414" y="1657"/>
                  </a:lnTo>
                  <a:lnTo>
                    <a:pt x="1243" y="1730"/>
                  </a:lnTo>
                  <a:lnTo>
                    <a:pt x="1073" y="1779"/>
                  </a:lnTo>
                  <a:lnTo>
                    <a:pt x="902" y="1803"/>
                  </a:lnTo>
                  <a:lnTo>
                    <a:pt x="902" y="1803"/>
                  </a:lnTo>
                  <a:lnTo>
                    <a:pt x="732" y="1779"/>
                  </a:lnTo>
                  <a:lnTo>
                    <a:pt x="561" y="1730"/>
                  </a:lnTo>
                  <a:lnTo>
                    <a:pt x="391" y="1657"/>
                  </a:lnTo>
                  <a:lnTo>
                    <a:pt x="269" y="1535"/>
                  </a:lnTo>
                  <a:lnTo>
                    <a:pt x="147" y="1414"/>
                  </a:lnTo>
                  <a:lnTo>
                    <a:pt x="74" y="1243"/>
                  </a:lnTo>
                  <a:lnTo>
                    <a:pt x="25" y="1073"/>
                  </a:lnTo>
                  <a:lnTo>
                    <a:pt x="1" y="902"/>
                  </a:lnTo>
                  <a:lnTo>
                    <a:pt x="1" y="902"/>
                  </a:lnTo>
                  <a:lnTo>
                    <a:pt x="25" y="732"/>
                  </a:lnTo>
                  <a:lnTo>
                    <a:pt x="74" y="561"/>
                  </a:lnTo>
                  <a:lnTo>
                    <a:pt x="147" y="391"/>
                  </a:lnTo>
                  <a:lnTo>
                    <a:pt x="269" y="269"/>
                  </a:lnTo>
                  <a:lnTo>
                    <a:pt x="391" y="147"/>
                  </a:lnTo>
                  <a:lnTo>
                    <a:pt x="561" y="74"/>
                  </a:lnTo>
                  <a:lnTo>
                    <a:pt x="732" y="25"/>
                  </a:lnTo>
                  <a:lnTo>
                    <a:pt x="902" y="1"/>
                  </a:lnTo>
                  <a:lnTo>
                    <a:pt x="902"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8" name="Google Shape;198;p12"/>
            <p:cNvSpPr/>
            <p:nvPr/>
          </p:nvSpPr>
          <p:spPr>
            <a:xfrm>
              <a:off x="713850" y="274025"/>
              <a:ext cx="45075" cy="45100"/>
            </a:xfrm>
            <a:custGeom>
              <a:avLst/>
              <a:gdLst/>
              <a:ahLst/>
              <a:cxnLst/>
              <a:rect l="0" t="0" r="0" b="0"/>
              <a:pathLst>
                <a:path w="1803" h="1804" fill="none" extrusionOk="0">
                  <a:moveTo>
                    <a:pt x="902" y="1"/>
                  </a:moveTo>
                  <a:lnTo>
                    <a:pt x="902" y="1"/>
                  </a:lnTo>
                  <a:lnTo>
                    <a:pt x="1072" y="25"/>
                  </a:lnTo>
                  <a:lnTo>
                    <a:pt x="1243" y="74"/>
                  </a:lnTo>
                  <a:lnTo>
                    <a:pt x="1413" y="147"/>
                  </a:lnTo>
                  <a:lnTo>
                    <a:pt x="1535" y="269"/>
                  </a:lnTo>
                  <a:lnTo>
                    <a:pt x="1657" y="391"/>
                  </a:lnTo>
                  <a:lnTo>
                    <a:pt x="1730" y="561"/>
                  </a:lnTo>
                  <a:lnTo>
                    <a:pt x="1779" y="732"/>
                  </a:lnTo>
                  <a:lnTo>
                    <a:pt x="1803" y="902"/>
                  </a:lnTo>
                  <a:lnTo>
                    <a:pt x="1803" y="902"/>
                  </a:lnTo>
                  <a:lnTo>
                    <a:pt x="1779" y="1073"/>
                  </a:lnTo>
                  <a:lnTo>
                    <a:pt x="1730" y="1243"/>
                  </a:lnTo>
                  <a:lnTo>
                    <a:pt x="1657" y="1414"/>
                  </a:lnTo>
                  <a:lnTo>
                    <a:pt x="1535" y="1535"/>
                  </a:lnTo>
                  <a:lnTo>
                    <a:pt x="1413" y="1657"/>
                  </a:lnTo>
                  <a:lnTo>
                    <a:pt x="1243" y="1730"/>
                  </a:lnTo>
                  <a:lnTo>
                    <a:pt x="1072" y="1779"/>
                  </a:lnTo>
                  <a:lnTo>
                    <a:pt x="902" y="1803"/>
                  </a:lnTo>
                  <a:lnTo>
                    <a:pt x="902" y="1803"/>
                  </a:lnTo>
                  <a:lnTo>
                    <a:pt x="731" y="1779"/>
                  </a:lnTo>
                  <a:lnTo>
                    <a:pt x="561" y="1730"/>
                  </a:lnTo>
                  <a:lnTo>
                    <a:pt x="390" y="1657"/>
                  </a:lnTo>
                  <a:lnTo>
                    <a:pt x="269" y="1535"/>
                  </a:lnTo>
                  <a:lnTo>
                    <a:pt x="147" y="1414"/>
                  </a:lnTo>
                  <a:lnTo>
                    <a:pt x="74" y="1243"/>
                  </a:lnTo>
                  <a:lnTo>
                    <a:pt x="25" y="1073"/>
                  </a:lnTo>
                  <a:lnTo>
                    <a:pt x="1" y="902"/>
                  </a:lnTo>
                  <a:lnTo>
                    <a:pt x="1" y="902"/>
                  </a:lnTo>
                  <a:lnTo>
                    <a:pt x="25" y="732"/>
                  </a:lnTo>
                  <a:lnTo>
                    <a:pt x="74" y="561"/>
                  </a:lnTo>
                  <a:lnTo>
                    <a:pt x="147" y="391"/>
                  </a:lnTo>
                  <a:lnTo>
                    <a:pt x="269" y="269"/>
                  </a:lnTo>
                  <a:lnTo>
                    <a:pt x="390" y="147"/>
                  </a:lnTo>
                  <a:lnTo>
                    <a:pt x="561" y="74"/>
                  </a:lnTo>
                  <a:lnTo>
                    <a:pt x="731" y="25"/>
                  </a:lnTo>
                  <a:lnTo>
                    <a:pt x="902" y="1"/>
                  </a:lnTo>
                  <a:lnTo>
                    <a:pt x="902"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9" name="Google Shape;199;p12"/>
            <p:cNvSpPr/>
            <p:nvPr/>
          </p:nvSpPr>
          <p:spPr>
            <a:xfrm>
              <a:off x="631050" y="274025"/>
              <a:ext cx="45075" cy="45100"/>
            </a:xfrm>
            <a:custGeom>
              <a:avLst/>
              <a:gdLst/>
              <a:ahLst/>
              <a:cxnLst/>
              <a:rect l="0" t="0" r="0" b="0"/>
              <a:pathLst>
                <a:path w="1803" h="1804" fill="none" extrusionOk="0">
                  <a:moveTo>
                    <a:pt x="0" y="902"/>
                  </a:moveTo>
                  <a:lnTo>
                    <a:pt x="0" y="902"/>
                  </a:lnTo>
                  <a:lnTo>
                    <a:pt x="25" y="732"/>
                  </a:lnTo>
                  <a:lnTo>
                    <a:pt x="73" y="561"/>
                  </a:lnTo>
                  <a:lnTo>
                    <a:pt x="147" y="391"/>
                  </a:lnTo>
                  <a:lnTo>
                    <a:pt x="268" y="269"/>
                  </a:lnTo>
                  <a:lnTo>
                    <a:pt x="390" y="147"/>
                  </a:lnTo>
                  <a:lnTo>
                    <a:pt x="561" y="74"/>
                  </a:lnTo>
                  <a:lnTo>
                    <a:pt x="731" y="25"/>
                  </a:lnTo>
                  <a:lnTo>
                    <a:pt x="902" y="1"/>
                  </a:lnTo>
                  <a:lnTo>
                    <a:pt x="902" y="1"/>
                  </a:lnTo>
                  <a:lnTo>
                    <a:pt x="1072" y="25"/>
                  </a:lnTo>
                  <a:lnTo>
                    <a:pt x="1243" y="74"/>
                  </a:lnTo>
                  <a:lnTo>
                    <a:pt x="1413" y="147"/>
                  </a:lnTo>
                  <a:lnTo>
                    <a:pt x="1535" y="269"/>
                  </a:lnTo>
                  <a:lnTo>
                    <a:pt x="1657" y="391"/>
                  </a:lnTo>
                  <a:lnTo>
                    <a:pt x="1730" y="561"/>
                  </a:lnTo>
                  <a:lnTo>
                    <a:pt x="1778" y="732"/>
                  </a:lnTo>
                  <a:lnTo>
                    <a:pt x="1803" y="902"/>
                  </a:lnTo>
                  <a:lnTo>
                    <a:pt x="1803" y="902"/>
                  </a:lnTo>
                  <a:lnTo>
                    <a:pt x="1778" y="1073"/>
                  </a:lnTo>
                  <a:lnTo>
                    <a:pt x="1730" y="1243"/>
                  </a:lnTo>
                  <a:lnTo>
                    <a:pt x="1657" y="1414"/>
                  </a:lnTo>
                  <a:lnTo>
                    <a:pt x="1535" y="1535"/>
                  </a:lnTo>
                  <a:lnTo>
                    <a:pt x="1413" y="1657"/>
                  </a:lnTo>
                  <a:lnTo>
                    <a:pt x="1243" y="1730"/>
                  </a:lnTo>
                  <a:lnTo>
                    <a:pt x="1072" y="1779"/>
                  </a:lnTo>
                  <a:lnTo>
                    <a:pt x="902" y="1803"/>
                  </a:lnTo>
                  <a:lnTo>
                    <a:pt x="902" y="1803"/>
                  </a:lnTo>
                  <a:lnTo>
                    <a:pt x="731" y="1779"/>
                  </a:lnTo>
                  <a:lnTo>
                    <a:pt x="561" y="1730"/>
                  </a:lnTo>
                  <a:lnTo>
                    <a:pt x="390" y="1657"/>
                  </a:lnTo>
                  <a:lnTo>
                    <a:pt x="268" y="1535"/>
                  </a:lnTo>
                  <a:lnTo>
                    <a:pt x="147" y="1414"/>
                  </a:lnTo>
                  <a:lnTo>
                    <a:pt x="73" y="1243"/>
                  </a:lnTo>
                  <a:lnTo>
                    <a:pt x="25" y="1073"/>
                  </a:lnTo>
                  <a:lnTo>
                    <a:pt x="0" y="902"/>
                  </a:lnTo>
                  <a:lnTo>
                    <a:pt x="0" y="902"/>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0" name="Google Shape;200;p12"/>
            <p:cNvSpPr/>
            <p:nvPr/>
          </p:nvSpPr>
          <p:spPr>
            <a:xfrm>
              <a:off x="649925" y="590050"/>
              <a:ext cx="133975" cy="25"/>
            </a:xfrm>
            <a:custGeom>
              <a:avLst/>
              <a:gdLst/>
              <a:ahLst/>
              <a:cxnLst/>
              <a:rect l="0" t="0" r="0" b="0"/>
              <a:pathLst>
                <a:path w="5359" h="1" fill="none" extrusionOk="0">
                  <a:moveTo>
                    <a:pt x="5358" y="0"/>
                  </a:moveTo>
                  <a:lnTo>
                    <a:pt x="0" y="0"/>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1" name="Google Shape;201;p12"/>
            <p:cNvSpPr/>
            <p:nvPr/>
          </p:nvSpPr>
          <p:spPr>
            <a:xfrm>
              <a:off x="649925" y="534625"/>
              <a:ext cx="255750" cy="25"/>
            </a:xfrm>
            <a:custGeom>
              <a:avLst/>
              <a:gdLst/>
              <a:ahLst/>
              <a:cxnLst/>
              <a:rect l="0" t="0" r="0" b="0"/>
              <a:pathLst>
                <a:path w="10230" h="1" fill="none" extrusionOk="0">
                  <a:moveTo>
                    <a:pt x="10229" y="1"/>
                  </a:moveTo>
                  <a:lnTo>
                    <a:pt x="0"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2" name="Google Shape;202;p12"/>
            <p:cNvSpPr/>
            <p:nvPr/>
          </p:nvSpPr>
          <p:spPr>
            <a:xfrm>
              <a:off x="649925" y="479825"/>
              <a:ext cx="255750" cy="25"/>
            </a:xfrm>
            <a:custGeom>
              <a:avLst/>
              <a:gdLst/>
              <a:ahLst/>
              <a:cxnLst/>
              <a:rect l="0" t="0" r="0" b="0"/>
              <a:pathLst>
                <a:path w="10230" h="1" fill="none" extrusionOk="0">
                  <a:moveTo>
                    <a:pt x="10229" y="1"/>
                  </a:moveTo>
                  <a:lnTo>
                    <a:pt x="0"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3" name="Google Shape;203;p12"/>
            <p:cNvSpPr/>
            <p:nvPr/>
          </p:nvSpPr>
          <p:spPr>
            <a:xfrm>
              <a:off x="649925" y="424425"/>
              <a:ext cx="255750" cy="25"/>
            </a:xfrm>
            <a:custGeom>
              <a:avLst/>
              <a:gdLst/>
              <a:ahLst/>
              <a:cxnLst/>
              <a:rect l="0" t="0" r="0" b="0"/>
              <a:pathLst>
                <a:path w="10230" h="1" fill="none" extrusionOk="0">
                  <a:moveTo>
                    <a:pt x="10229" y="1"/>
                  </a:moveTo>
                  <a:lnTo>
                    <a:pt x="0"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4" name="Google Shape;204;p12"/>
            <p:cNvSpPr/>
            <p:nvPr/>
          </p:nvSpPr>
          <p:spPr>
            <a:xfrm>
              <a:off x="879475" y="274025"/>
              <a:ext cx="45075" cy="45100"/>
            </a:xfrm>
            <a:custGeom>
              <a:avLst/>
              <a:gdLst/>
              <a:ahLst/>
              <a:cxnLst/>
              <a:rect l="0" t="0" r="0" b="0"/>
              <a:pathLst>
                <a:path w="1803" h="1804" fill="none" extrusionOk="0">
                  <a:moveTo>
                    <a:pt x="901" y="1803"/>
                  </a:moveTo>
                  <a:lnTo>
                    <a:pt x="901" y="1803"/>
                  </a:lnTo>
                  <a:lnTo>
                    <a:pt x="731" y="1779"/>
                  </a:lnTo>
                  <a:lnTo>
                    <a:pt x="560" y="1730"/>
                  </a:lnTo>
                  <a:lnTo>
                    <a:pt x="390" y="1657"/>
                  </a:lnTo>
                  <a:lnTo>
                    <a:pt x="268" y="1535"/>
                  </a:lnTo>
                  <a:lnTo>
                    <a:pt x="146" y="1414"/>
                  </a:lnTo>
                  <a:lnTo>
                    <a:pt x="73" y="1243"/>
                  </a:lnTo>
                  <a:lnTo>
                    <a:pt x="25" y="1073"/>
                  </a:lnTo>
                  <a:lnTo>
                    <a:pt x="0" y="902"/>
                  </a:lnTo>
                  <a:lnTo>
                    <a:pt x="0" y="902"/>
                  </a:lnTo>
                  <a:lnTo>
                    <a:pt x="25" y="732"/>
                  </a:lnTo>
                  <a:lnTo>
                    <a:pt x="73" y="561"/>
                  </a:lnTo>
                  <a:lnTo>
                    <a:pt x="146" y="391"/>
                  </a:lnTo>
                  <a:lnTo>
                    <a:pt x="268" y="269"/>
                  </a:lnTo>
                  <a:lnTo>
                    <a:pt x="390" y="147"/>
                  </a:lnTo>
                  <a:lnTo>
                    <a:pt x="560" y="74"/>
                  </a:lnTo>
                  <a:lnTo>
                    <a:pt x="731" y="25"/>
                  </a:lnTo>
                  <a:lnTo>
                    <a:pt x="901" y="1"/>
                  </a:lnTo>
                  <a:lnTo>
                    <a:pt x="901" y="1"/>
                  </a:lnTo>
                  <a:lnTo>
                    <a:pt x="1072" y="25"/>
                  </a:lnTo>
                  <a:lnTo>
                    <a:pt x="1242" y="74"/>
                  </a:lnTo>
                  <a:lnTo>
                    <a:pt x="1413" y="147"/>
                  </a:lnTo>
                  <a:lnTo>
                    <a:pt x="1535" y="269"/>
                  </a:lnTo>
                  <a:lnTo>
                    <a:pt x="1656" y="391"/>
                  </a:lnTo>
                  <a:lnTo>
                    <a:pt x="1729" y="561"/>
                  </a:lnTo>
                  <a:lnTo>
                    <a:pt x="1778" y="732"/>
                  </a:lnTo>
                  <a:lnTo>
                    <a:pt x="1802" y="902"/>
                  </a:lnTo>
                  <a:lnTo>
                    <a:pt x="1802" y="902"/>
                  </a:lnTo>
                  <a:lnTo>
                    <a:pt x="1778" y="1073"/>
                  </a:lnTo>
                  <a:lnTo>
                    <a:pt x="1729" y="1243"/>
                  </a:lnTo>
                  <a:lnTo>
                    <a:pt x="1656" y="1414"/>
                  </a:lnTo>
                  <a:lnTo>
                    <a:pt x="1535" y="1535"/>
                  </a:lnTo>
                  <a:lnTo>
                    <a:pt x="1413" y="1657"/>
                  </a:lnTo>
                  <a:lnTo>
                    <a:pt x="1242" y="1730"/>
                  </a:lnTo>
                  <a:lnTo>
                    <a:pt x="1072" y="1779"/>
                  </a:lnTo>
                  <a:lnTo>
                    <a:pt x="901" y="1803"/>
                  </a:lnTo>
                  <a:lnTo>
                    <a:pt x="901" y="1803"/>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5" name="Google Shape;205;p12"/>
            <p:cNvSpPr/>
            <p:nvPr/>
          </p:nvSpPr>
          <p:spPr>
            <a:xfrm>
              <a:off x="654800" y="244200"/>
              <a:ext cx="25" cy="51175"/>
            </a:xfrm>
            <a:custGeom>
              <a:avLst/>
              <a:gdLst/>
              <a:ahLst/>
              <a:cxnLst/>
              <a:rect l="0" t="0" r="0" b="0"/>
              <a:pathLst>
                <a:path w="1" h="2047" fill="none" extrusionOk="0">
                  <a:moveTo>
                    <a:pt x="0" y="1"/>
                  </a:moveTo>
                  <a:lnTo>
                    <a:pt x="0"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6" name="Google Shape;206;p12"/>
            <p:cNvSpPr/>
            <p:nvPr/>
          </p:nvSpPr>
          <p:spPr>
            <a:xfrm>
              <a:off x="737600" y="244200"/>
              <a:ext cx="25" cy="51175"/>
            </a:xfrm>
            <a:custGeom>
              <a:avLst/>
              <a:gdLst/>
              <a:ahLst/>
              <a:cxnLst/>
              <a:rect l="0" t="0" r="0" b="0"/>
              <a:pathLst>
                <a:path w="1" h="2047" fill="none" extrusionOk="0">
                  <a:moveTo>
                    <a:pt x="1" y="1"/>
                  </a:moveTo>
                  <a:lnTo>
                    <a:pt x="1"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7" name="Google Shape;207;p12"/>
            <p:cNvSpPr/>
            <p:nvPr/>
          </p:nvSpPr>
          <p:spPr>
            <a:xfrm>
              <a:off x="820400" y="244200"/>
              <a:ext cx="25" cy="51175"/>
            </a:xfrm>
            <a:custGeom>
              <a:avLst/>
              <a:gdLst/>
              <a:ahLst/>
              <a:cxnLst/>
              <a:rect l="0" t="0" r="0" b="0"/>
              <a:pathLst>
                <a:path w="1" h="2047" fill="none" extrusionOk="0">
                  <a:moveTo>
                    <a:pt x="1" y="1"/>
                  </a:moveTo>
                  <a:lnTo>
                    <a:pt x="1"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8" name="Google Shape;208;p12"/>
            <p:cNvSpPr/>
            <p:nvPr/>
          </p:nvSpPr>
          <p:spPr>
            <a:xfrm>
              <a:off x="903225" y="244200"/>
              <a:ext cx="25" cy="51175"/>
            </a:xfrm>
            <a:custGeom>
              <a:avLst/>
              <a:gdLst/>
              <a:ahLst/>
              <a:cxnLst/>
              <a:rect l="0" t="0" r="0" b="0"/>
              <a:pathLst>
                <a:path w="1" h="2047" fill="none" extrusionOk="0">
                  <a:moveTo>
                    <a:pt x="0" y="1"/>
                  </a:moveTo>
                  <a:lnTo>
                    <a:pt x="0"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grpSp>
      <p:sp>
        <p:nvSpPr>
          <p:cNvPr id="2" name="Rectángulo 1">
            <a:extLst>
              <a:ext uri="{FF2B5EF4-FFF2-40B4-BE49-F238E27FC236}">
                <a16:creationId xmlns:a16="http://schemas.microsoft.com/office/drawing/2014/main" id="{43343DB2-230E-4084-BCD6-E7A58BEA8D89}"/>
              </a:ext>
            </a:extLst>
          </p:cNvPr>
          <p:cNvSpPr/>
          <p:nvPr/>
        </p:nvSpPr>
        <p:spPr>
          <a:xfrm>
            <a:off x="293684" y="2094697"/>
            <a:ext cx="7659470" cy="2272417"/>
          </a:xfrm>
          <a:prstGeom prst="rect">
            <a:avLst/>
          </a:prstGeom>
        </p:spPr>
        <p:txBody>
          <a:bodyPr wrap="square">
            <a:spAutoFit/>
          </a:bodyPr>
          <a:lstStyle/>
          <a:p>
            <a:pPr marL="365760" indent="-289560" algn="just">
              <a:lnSpc>
                <a:spcPct val="150000"/>
              </a:lnSpc>
              <a:spcBef>
                <a:spcPts val="600"/>
              </a:spcBef>
              <a:buClr>
                <a:schemeClr val="accent1"/>
              </a:buClr>
              <a:buSzPct val="78909"/>
              <a:buFont typeface="Noto Sans Symbols"/>
              <a:buChar char="●"/>
            </a:pPr>
            <a:r>
              <a:rPr lang="es-CL" sz="1800" dirty="0">
                <a:solidFill>
                  <a:schemeClr val="accent1">
                    <a:lumMod val="75000"/>
                  </a:schemeClr>
                </a:solidFill>
                <a:latin typeface="Cabin"/>
                <a:ea typeface="Cabin"/>
                <a:cs typeface="Cabin"/>
                <a:sym typeface="Cabin"/>
              </a:rPr>
              <a:t>Fomentar competencias comunicativas que </a:t>
            </a:r>
            <a:r>
              <a:rPr lang="es-ES" sz="1800" dirty="0">
                <a:solidFill>
                  <a:schemeClr val="accent1">
                    <a:lumMod val="75000"/>
                  </a:schemeClr>
                </a:solidFill>
                <a:effectLst/>
                <a:latin typeface="Arial" panose="020B0604020202020204" pitchFamily="34" charset="0"/>
                <a:ea typeface="Times New Roman" panose="02020603050405020304" pitchFamily="18" charset="0"/>
              </a:rPr>
              <a:t>permitan conducir adecuadamente a las personas que están a su cargo.</a:t>
            </a:r>
          </a:p>
          <a:p>
            <a:pPr marL="76200" algn="just">
              <a:lnSpc>
                <a:spcPct val="150000"/>
              </a:lnSpc>
              <a:spcBef>
                <a:spcPts val="600"/>
              </a:spcBef>
              <a:buClr>
                <a:schemeClr val="accent1"/>
              </a:buClr>
              <a:buSzPct val="78909"/>
            </a:pPr>
            <a:endParaRPr lang="es-ES" sz="1800" dirty="0">
              <a:solidFill>
                <a:schemeClr val="accent1">
                  <a:lumMod val="75000"/>
                </a:schemeClr>
              </a:solidFill>
              <a:effectLst/>
              <a:latin typeface="Arial" panose="020B0604020202020204" pitchFamily="34" charset="0"/>
              <a:ea typeface="Times New Roman" panose="02020603050405020304" pitchFamily="18" charset="0"/>
            </a:endParaRPr>
          </a:p>
          <a:p>
            <a:pPr marL="365760" indent="-289560" algn="just">
              <a:lnSpc>
                <a:spcPct val="150000"/>
              </a:lnSpc>
              <a:spcBef>
                <a:spcPts val="600"/>
              </a:spcBef>
              <a:buClr>
                <a:schemeClr val="accent1"/>
              </a:buClr>
              <a:buSzPct val="78909"/>
              <a:buFont typeface="Noto Sans Symbols"/>
              <a:buChar char="●"/>
            </a:pPr>
            <a:r>
              <a:rPr lang="es-ES" sz="1800" dirty="0">
                <a:solidFill>
                  <a:schemeClr val="accent1">
                    <a:lumMod val="75000"/>
                  </a:schemeClr>
                </a:solidFill>
                <a:latin typeface="Arial" panose="020B0604020202020204" pitchFamily="34" charset="0"/>
                <a:ea typeface="Times New Roman" panose="02020603050405020304" pitchFamily="18" charset="0"/>
              </a:rPr>
              <a:t>D</a:t>
            </a:r>
            <a:r>
              <a:rPr lang="es-ES" sz="1800" dirty="0">
                <a:solidFill>
                  <a:schemeClr val="accent1">
                    <a:lumMod val="75000"/>
                  </a:schemeClr>
                </a:solidFill>
                <a:effectLst/>
                <a:latin typeface="Arial" panose="020B0604020202020204" pitchFamily="34" charset="0"/>
                <a:ea typeface="Times New Roman" panose="02020603050405020304" pitchFamily="18" charset="0"/>
              </a:rPr>
              <a:t>esarrollar una serie de capacidades, destrezas y habilidades lingüísticas que le permitan enfrentar su entorno de manera exitosa.</a:t>
            </a:r>
            <a:endParaRPr lang="es-CL" sz="1800" dirty="0">
              <a:solidFill>
                <a:schemeClr val="accent1">
                  <a:lumMod val="75000"/>
                </a:schemeClr>
              </a:solidFill>
              <a:latin typeface="Cabin"/>
              <a:ea typeface="Cabin"/>
              <a:cs typeface="Cabin"/>
              <a:sym typeface="Cabin"/>
            </a:endParaRPr>
          </a:p>
        </p:txBody>
      </p:sp>
    </p:spTree>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68430" y="391893"/>
            <a:ext cx="6409580" cy="782077"/>
          </a:xfrm>
        </p:spPr>
        <p:txBody>
          <a:bodyPr/>
          <a:lstStyle/>
          <a:p>
            <a:r>
              <a:rPr lang="es-MX" dirty="0">
                <a:solidFill>
                  <a:schemeClr val="bg1"/>
                </a:solidFill>
              </a:rPr>
              <a:t>Actividad 1 (individual)</a:t>
            </a:r>
            <a:br>
              <a:rPr lang="es-MX" dirty="0">
                <a:solidFill>
                  <a:schemeClr val="bg1"/>
                </a:solidFill>
              </a:rPr>
            </a:br>
            <a:r>
              <a:rPr lang="es-MX" dirty="0">
                <a:solidFill>
                  <a:schemeClr val="bg1"/>
                </a:solidFill>
              </a:rPr>
              <a:t>Analice los siguientes casos y luego responda las preguntas.</a:t>
            </a:r>
            <a:endParaRPr lang="es-CL" dirty="0">
              <a:solidFill>
                <a:schemeClr val="bg1"/>
              </a:solidFill>
            </a:endParaRPr>
          </a:p>
        </p:txBody>
      </p:sp>
      <p:sp>
        <p:nvSpPr>
          <p:cNvPr id="3" name="Marcador de número de diapositiva 2"/>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3</a:t>
            </a:fld>
            <a:endParaRPr lang="es-CL" dirty="0"/>
          </a:p>
        </p:txBody>
      </p:sp>
      <p:sp>
        <p:nvSpPr>
          <p:cNvPr id="4" name="Rectángulo 3"/>
          <p:cNvSpPr/>
          <p:nvPr/>
        </p:nvSpPr>
        <p:spPr>
          <a:xfrm>
            <a:off x="379828" y="1375144"/>
            <a:ext cx="8299938" cy="3375782"/>
          </a:xfrm>
          <a:prstGeom prst="rect">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s-ES" sz="1600" b="1" dirty="0">
                <a:solidFill>
                  <a:schemeClr val="accent1">
                    <a:lumMod val="75000"/>
                  </a:schemeClr>
                </a:solidFill>
              </a:rPr>
              <a:t>CASO 1</a:t>
            </a:r>
          </a:p>
          <a:p>
            <a:pPr>
              <a:lnSpc>
                <a:spcPct val="150000"/>
              </a:lnSpc>
            </a:pPr>
            <a:r>
              <a:rPr lang="es-ES" sz="1600" dirty="0">
                <a:solidFill>
                  <a:schemeClr val="accent1">
                    <a:lumMod val="75000"/>
                  </a:schemeClr>
                </a:solidFill>
              </a:rPr>
              <a:t>Muñoz es un oficial muy esforzado, se queda hasta tarde en la oficina todos los días y es muy apreciado por sus compañeros. Sin embargo, cuando envía correos con información importante, sus colegas no le entienden lo que explica o lo que está solicitando y se generan confusiones como, por ejemplo, que llegan a las reuniones sin las tareas requeridas, no asisten a alguna reunión esperando que Muñoz la confirme o, la mayoría de las veces, no entienden quién debe realizar cada una de las actividades, entre otras cosas.</a:t>
            </a:r>
          </a:p>
        </p:txBody>
      </p:sp>
    </p:spTree>
    <p:extLst>
      <p:ext uri="{BB962C8B-B14F-4D97-AF65-F5344CB8AC3E}">
        <p14:creationId xmlns:p14="http://schemas.microsoft.com/office/powerpoint/2010/main" val="17286415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45281" y="392575"/>
            <a:ext cx="5727394" cy="766200"/>
          </a:xfrm>
        </p:spPr>
        <p:txBody>
          <a:bodyPr/>
          <a:lstStyle/>
          <a:p>
            <a:r>
              <a:rPr lang="es-ES" sz="2400" b="1" dirty="0"/>
              <a:t>Responda las siguientes preguntas: </a:t>
            </a:r>
          </a:p>
        </p:txBody>
      </p:sp>
      <p:sp>
        <p:nvSpPr>
          <p:cNvPr id="1026" name="AutoShape 2" descr="https://marketing4food.com/wp-content/uploads/2020/02/bolsasplastico_papel.jpg"/>
          <p:cNvSpPr>
            <a:spLocks noChangeAspect="1" noChangeArrowheads="1"/>
          </p:cNvSpPr>
          <p:nvPr/>
        </p:nvSpPr>
        <p:spPr bwMode="auto">
          <a:xfrm>
            <a:off x="116681" y="-108347"/>
            <a:ext cx="228600" cy="228601"/>
          </a:xfrm>
          <a:prstGeom prst="rect">
            <a:avLst/>
          </a:prstGeom>
          <a:noFill/>
        </p:spPr>
        <p:txBody>
          <a:bodyPr vert="horz" wrap="square" lIns="68580" tIns="34290" rIns="68580" bIns="34290" numCol="1" anchor="t" anchorCtr="0" compatLnSpc="1">
            <a:prstTxWarp prst="textNoShape">
              <a:avLst/>
            </a:prstTxWarp>
          </a:bodyPr>
          <a:lstStyle/>
          <a:p>
            <a:endParaRPr lang="es-ES" sz="1050"/>
          </a:p>
        </p:txBody>
      </p:sp>
      <p:sp>
        <p:nvSpPr>
          <p:cNvPr id="1028" name="AutoShape 4" descr="https://marketing4food.com/wp-content/uploads/2020/02/bolsasplastico_papel.jpg"/>
          <p:cNvSpPr>
            <a:spLocks noChangeAspect="1" noChangeArrowheads="1"/>
          </p:cNvSpPr>
          <p:nvPr/>
        </p:nvSpPr>
        <p:spPr bwMode="auto">
          <a:xfrm>
            <a:off x="116681" y="-108347"/>
            <a:ext cx="228600" cy="228601"/>
          </a:xfrm>
          <a:prstGeom prst="rect">
            <a:avLst/>
          </a:prstGeom>
          <a:noFill/>
        </p:spPr>
        <p:txBody>
          <a:bodyPr vert="horz" wrap="square" lIns="68580" tIns="34290" rIns="68580" bIns="34290" numCol="1" anchor="t" anchorCtr="0" compatLnSpc="1">
            <a:prstTxWarp prst="textNoShape">
              <a:avLst/>
            </a:prstTxWarp>
          </a:bodyPr>
          <a:lstStyle/>
          <a:p>
            <a:endParaRPr lang="es-ES" sz="1050"/>
          </a:p>
        </p:txBody>
      </p:sp>
      <p:sp>
        <p:nvSpPr>
          <p:cNvPr id="1030" name="AutoShape 6" descr="https://marketing4food.com/wp-content/uploads/2020/02/bolsasplastico_papel.jpg"/>
          <p:cNvSpPr>
            <a:spLocks noChangeAspect="1" noChangeArrowheads="1"/>
          </p:cNvSpPr>
          <p:nvPr/>
        </p:nvSpPr>
        <p:spPr bwMode="auto">
          <a:xfrm>
            <a:off x="116681" y="-108347"/>
            <a:ext cx="228600" cy="228601"/>
          </a:xfrm>
          <a:prstGeom prst="rect">
            <a:avLst/>
          </a:prstGeom>
          <a:noFill/>
        </p:spPr>
        <p:txBody>
          <a:bodyPr vert="horz" wrap="square" lIns="68580" tIns="34290" rIns="68580" bIns="34290" numCol="1" anchor="t" anchorCtr="0" compatLnSpc="1">
            <a:prstTxWarp prst="textNoShape">
              <a:avLst/>
            </a:prstTxWarp>
          </a:bodyPr>
          <a:lstStyle/>
          <a:p>
            <a:endParaRPr lang="es-ES" sz="1050"/>
          </a:p>
        </p:txBody>
      </p:sp>
      <p:sp>
        <p:nvSpPr>
          <p:cNvPr id="10" name="9 CuadroTexto"/>
          <p:cNvSpPr txBox="1"/>
          <p:nvPr/>
        </p:nvSpPr>
        <p:spPr>
          <a:xfrm>
            <a:off x="1049079" y="1699078"/>
            <a:ext cx="7377470" cy="2185214"/>
          </a:xfrm>
          <a:prstGeom prst="rect">
            <a:avLst/>
          </a:prstGeom>
          <a:noFill/>
        </p:spPr>
        <p:txBody>
          <a:bodyPr wrap="square" rtlCol="0">
            <a:spAutoFit/>
          </a:bodyPr>
          <a:lstStyle/>
          <a:p>
            <a:pPr marL="257175" indent="-257175">
              <a:buFont typeface="Wingdings" panose="05000000000000000000" pitchFamily="2" charset="2"/>
              <a:buChar char="Ø"/>
            </a:pPr>
            <a:endParaRPr lang="es-ES" sz="1400" dirty="0">
              <a:solidFill>
                <a:schemeClr val="accent1">
                  <a:lumMod val="75000"/>
                </a:schemeClr>
              </a:solidFill>
            </a:endParaRPr>
          </a:p>
          <a:p>
            <a:pPr marL="257175" indent="-257175">
              <a:buFont typeface="Wingdings" panose="05000000000000000000" pitchFamily="2" charset="2"/>
              <a:buChar char="Ø"/>
            </a:pPr>
            <a:endParaRPr lang="es-ES" sz="1800" b="1" dirty="0">
              <a:solidFill>
                <a:schemeClr val="accent1">
                  <a:lumMod val="75000"/>
                </a:schemeClr>
              </a:solidFill>
            </a:endParaRPr>
          </a:p>
          <a:p>
            <a:pPr marL="257175" indent="-257175">
              <a:buFont typeface="Wingdings" panose="05000000000000000000" pitchFamily="2" charset="2"/>
              <a:buChar char="Ø"/>
            </a:pPr>
            <a:r>
              <a:rPr lang="es-ES" sz="1800" b="1" dirty="0">
                <a:solidFill>
                  <a:schemeClr val="accent1">
                    <a:lumMod val="75000"/>
                  </a:schemeClr>
                </a:solidFill>
              </a:rPr>
              <a:t>¿Por qué cree que se produce esta situación? </a:t>
            </a:r>
          </a:p>
          <a:p>
            <a:endParaRPr lang="es-ES" sz="1800" b="1" dirty="0">
              <a:solidFill>
                <a:schemeClr val="accent1">
                  <a:lumMod val="75000"/>
                </a:schemeClr>
              </a:solidFill>
            </a:endParaRPr>
          </a:p>
          <a:p>
            <a:pPr marL="257175" indent="-257175">
              <a:buFont typeface="Wingdings" panose="05000000000000000000" pitchFamily="2" charset="2"/>
              <a:buChar char="Ø"/>
            </a:pPr>
            <a:r>
              <a:rPr lang="es-ES" sz="1800" b="1" dirty="0">
                <a:solidFill>
                  <a:schemeClr val="accent1">
                    <a:lumMod val="75000"/>
                  </a:schemeClr>
                </a:solidFill>
              </a:rPr>
              <a:t>¿Considera que esto realmente es un problema? ¿Por qué?</a:t>
            </a:r>
          </a:p>
          <a:p>
            <a:endParaRPr lang="es-ES" sz="1800" b="1" dirty="0">
              <a:solidFill>
                <a:schemeClr val="accent1">
                  <a:lumMod val="75000"/>
                </a:schemeClr>
              </a:solidFill>
            </a:endParaRPr>
          </a:p>
          <a:p>
            <a:pPr marL="257175" indent="-257175">
              <a:buFont typeface="Wingdings" panose="05000000000000000000" pitchFamily="2" charset="2"/>
              <a:buChar char="Ø"/>
            </a:pPr>
            <a:r>
              <a:rPr lang="es-ES" sz="1800" b="1" dirty="0">
                <a:solidFill>
                  <a:schemeClr val="accent1">
                    <a:lumMod val="75000"/>
                  </a:schemeClr>
                </a:solidFill>
              </a:rPr>
              <a:t>¿Cómo se podría solucionar?</a:t>
            </a:r>
          </a:p>
          <a:p>
            <a:pPr algn="ctr"/>
            <a:endParaRPr lang="es-ES" b="1" dirty="0">
              <a:solidFill>
                <a:schemeClr val="accent2"/>
              </a:solidFill>
            </a:endParaRPr>
          </a:p>
        </p:txBody>
      </p:sp>
      <p:sp>
        <p:nvSpPr>
          <p:cNvPr id="11" name="10 Rectángulo redondeado"/>
          <p:cNvSpPr/>
          <p:nvPr/>
        </p:nvSpPr>
        <p:spPr>
          <a:xfrm>
            <a:off x="623777" y="1949736"/>
            <a:ext cx="8080743" cy="1936464"/>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050"/>
          </a:p>
        </p:txBody>
      </p:sp>
    </p:spTree>
    <p:extLst>
      <p:ext uri="{BB962C8B-B14F-4D97-AF65-F5344CB8AC3E}">
        <p14:creationId xmlns:p14="http://schemas.microsoft.com/office/powerpoint/2010/main" val="33065563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úmero de diapositiva 2"/>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5</a:t>
            </a:fld>
            <a:endParaRPr lang="es-CL" dirty="0"/>
          </a:p>
        </p:txBody>
      </p:sp>
      <p:sp>
        <p:nvSpPr>
          <p:cNvPr id="4" name="Rectángulo 3"/>
          <p:cNvSpPr/>
          <p:nvPr/>
        </p:nvSpPr>
        <p:spPr>
          <a:xfrm>
            <a:off x="379828" y="1375144"/>
            <a:ext cx="8299938" cy="3375782"/>
          </a:xfrm>
          <a:prstGeom prst="rect">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s-ES" sz="1600" b="1" dirty="0">
                <a:solidFill>
                  <a:schemeClr val="accent1">
                    <a:lumMod val="75000"/>
                  </a:schemeClr>
                </a:solidFill>
              </a:rPr>
              <a:t>CASO 2</a:t>
            </a:r>
          </a:p>
          <a:p>
            <a:pPr>
              <a:lnSpc>
                <a:spcPct val="150000"/>
              </a:lnSpc>
            </a:pPr>
            <a:r>
              <a:rPr lang="es-ES" sz="1600" dirty="0">
                <a:solidFill>
                  <a:schemeClr val="accent1">
                    <a:lumMod val="75000"/>
                  </a:schemeClr>
                </a:solidFill>
              </a:rPr>
              <a:t>Ramírez es una de las mejores oficiales de su especialidad, la jefatura la considera un aporte por su proactividad y responsabilidad. Sin embargo, sus compañeros no se sienten cómodos con ella, pues tiene una manera de expresarse que les parece descortés. Por ejemplo, para optimizar su tiempo, en los correos que manda olvida incluir un “por favor” o agradecer si le envían algo que necesita. También tiende a utilizar palabras fuera de contexto (groserías) o eleva el volumen de la voz cuando se enfrenta a un problema.</a:t>
            </a:r>
            <a:endParaRPr lang="es-ES" sz="1600" b="1" dirty="0">
              <a:solidFill>
                <a:schemeClr val="accent1">
                  <a:lumMod val="75000"/>
                </a:schemeClr>
              </a:solidFill>
            </a:endParaRPr>
          </a:p>
        </p:txBody>
      </p:sp>
    </p:spTree>
    <p:extLst>
      <p:ext uri="{BB962C8B-B14F-4D97-AF65-F5344CB8AC3E}">
        <p14:creationId xmlns:p14="http://schemas.microsoft.com/office/powerpoint/2010/main" val="31015350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45281" y="392575"/>
            <a:ext cx="5727394" cy="766200"/>
          </a:xfrm>
        </p:spPr>
        <p:txBody>
          <a:bodyPr/>
          <a:lstStyle/>
          <a:p>
            <a:r>
              <a:rPr lang="es-ES" sz="2400" b="1" dirty="0"/>
              <a:t>Responda: las siguientes preguntas </a:t>
            </a:r>
          </a:p>
        </p:txBody>
      </p:sp>
      <p:sp>
        <p:nvSpPr>
          <p:cNvPr id="1026" name="AutoShape 2" descr="https://marketing4food.com/wp-content/uploads/2020/02/bolsasplastico_papel.jpg"/>
          <p:cNvSpPr>
            <a:spLocks noChangeAspect="1" noChangeArrowheads="1"/>
          </p:cNvSpPr>
          <p:nvPr/>
        </p:nvSpPr>
        <p:spPr bwMode="auto">
          <a:xfrm>
            <a:off x="116681" y="-108347"/>
            <a:ext cx="228600" cy="228601"/>
          </a:xfrm>
          <a:prstGeom prst="rect">
            <a:avLst/>
          </a:prstGeom>
          <a:noFill/>
        </p:spPr>
        <p:txBody>
          <a:bodyPr vert="horz" wrap="square" lIns="68580" tIns="34290" rIns="68580" bIns="34290" numCol="1" anchor="t" anchorCtr="0" compatLnSpc="1">
            <a:prstTxWarp prst="textNoShape">
              <a:avLst/>
            </a:prstTxWarp>
          </a:bodyPr>
          <a:lstStyle/>
          <a:p>
            <a:endParaRPr lang="es-ES" sz="1050"/>
          </a:p>
        </p:txBody>
      </p:sp>
      <p:sp>
        <p:nvSpPr>
          <p:cNvPr id="1028" name="AutoShape 4" descr="https://marketing4food.com/wp-content/uploads/2020/02/bolsasplastico_papel.jpg"/>
          <p:cNvSpPr>
            <a:spLocks noChangeAspect="1" noChangeArrowheads="1"/>
          </p:cNvSpPr>
          <p:nvPr/>
        </p:nvSpPr>
        <p:spPr bwMode="auto">
          <a:xfrm>
            <a:off x="116681" y="-108347"/>
            <a:ext cx="228600" cy="228601"/>
          </a:xfrm>
          <a:prstGeom prst="rect">
            <a:avLst/>
          </a:prstGeom>
          <a:noFill/>
        </p:spPr>
        <p:txBody>
          <a:bodyPr vert="horz" wrap="square" lIns="68580" tIns="34290" rIns="68580" bIns="34290" numCol="1" anchor="t" anchorCtr="0" compatLnSpc="1">
            <a:prstTxWarp prst="textNoShape">
              <a:avLst/>
            </a:prstTxWarp>
          </a:bodyPr>
          <a:lstStyle/>
          <a:p>
            <a:endParaRPr lang="es-ES" sz="1050"/>
          </a:p>
        </p:txBody>
      </p:sp>
      <p:sp>
        <p:nvSpPr>
          <p:cNvPr id="1030" name="AutoShape 6" descr="https://marketing4food.com/wp-content/uploads/2020/02/bolsasplastico_papel.jpg"/>
          <p:cNvSpPr>
            <a:spLocks noChangeAspect="1" noChangeArrowheads="1"/>
          </p:cNvSpPr>
          <p:nvPr/>
        </p:nvSpPr>
        <p:spPr bwMode="auto">
          <a:xfrm>
            <a:off x="116681" y="-108347"/>
            <a:ext cx="228600" cy="228601"/>
          </a:xfrm>
          <a:prstGeom prst="rect">
            <a:avLst/>
          </a:prstGeom>
          <a:noFill/>
        </p:spPr>
        <p:txBody>
          <a:bodyPr vert="horz" wrap="square" lIns="68580" tIns="34290" rIns="68580" bIns="34290" numCol="1" anchor="t" anchorCtr="0" compatLnSpc="1">
            <a:prstTxWarp prst="textNoShape">
              <a:avLst/>
            </a:prstTxWarp>
          </a:bodyPr>
          <a:lstStyle/>
          <a:p>
            <a:endParaRPr lang="es-ES" sz="1050"/>
          </a:p>
        </p:txBody>
      </p:sp>
      <p:sp>
        <p:nvSpPr>
          <p:cNvPr id="10" name="9 CuadroTexto"/>
          <p:cNvSpPr txBox="1"/>
          <p:nvPr/>
        </p:nvSpPr>
        <p:spPr>
          <a:xfrm>
            <a:off x="1049079" y="1699078"/>
            <a:ext cx="7377470" cy="2277547"/>
          </a:xfrm>
          <a:prstGeom prst="rect">
            <a:avLst/>
          </a:prstGeom>
          <a:noFill/>
        </p:spPr>
        <p:txBody>
          <a:bodyPr wrap="square" rtlCol="0">
            <a:spAutoFit/>
          </a:bodyPr>
          <a:lstStyle/>
          <a:p>
            <a:pPr marL="257175" indent="-257175">
              <a:buFont typeface="Wingdings" panose="05000000000000000000" pitchFamily="2" charset="2"/>
              <a:buChar char="Ø"/>
            </a:pPr>
            <a:endParaRPr lang="es-ES" sz="1400" dirty="0">
              <a:solidFill>
                <a:schemeClr val="accent1">
                  <a:lumMod val="75000"/>
                </a:schemeClr>
              </a:solidFill>
            </a:endParaRPr>
          </a:p>
          <a:p>
            <a:pPr marL="257175" indent="-257175">
              <a:buFont typeface="Wingdings" panose="05000000000000000000" pitchFamily="2" charset="2"/>
              <a:buChar char="Ø"/>
            </a:pPr>
            <a:endParaRPr lang="es-ES" sz="1600" b="1" dirty="0">
              <a:solidFill>
                <a:schemeClr val="accent1">
                  <a:lumMod val="75000"/>
                </a:schemeClr>
              </a:solidFill>
            </a:endParaRPr>
          </a:p>
          <a:p>
            <a:pPr marL="257175" indent="-257175">
              <a:buFont typeface="Wingdings" panose="05000000000000000000" pitchFamily="2" charset="2"/>
              <a:buChar char="Ø"/>
            </a:pPr>
            <a:r>
              <a:rPr lang="es-ES" sz="1600" b="1" dirty="0">
                <a:solidFill>
                  <a:schemeClr val="accent1">
                    <a:lumMod val="75000"/>
                  </a:schemeClr>
                </a:solidFill>
              </a:rPr>
              <a:t>¿Cuál es el principal problema presente en la situación anterior? </a:t>
            </a:r>
          </a:p>
          <a:p>
            <a:endParaRPr lang="es-ES" sz="1600" b="1" dirty="0">
              <a:solidFill>
                <a:schemeClr val="accent1">
                  <a:lumMod val="75000"/>
                </a:schemeClr>
              </a:solidFill>
            </a:endParaRPr>
          </a:p>
          <a:p>
            <a:pPr marL="257175" indent="-257175">
              <a:buFont typeface="Wingdings" panose="05000000000000000000" pitchFamily="2" charset="2"/>
              <a:buChar char="Ø"/>
            </a:pPr>
            <a:r>
              <a:rPr lang="es-ES" sz="1600" b="1" dirty="0">
                <a:solidFill>
                  <a:schemeClr val="accent1">
                    <a:lumMod val="75000"/>
                  </a:schemeClr>
                </a:solidFill>
              </a:rPr>
              <a:t>Si usted fuese un colega de Ramírez ¿qué le aconsejaría?</a:t>
            </a:r>
          </a:p>
          <a:p>
            <a:endParaRPr lang="es-ES" sz="1600" b="1" dirty="0">
              <a:solidFill>
                <a:schemeClr val="accent1">
                  <a:lumMod val="75000"/>
                </a:schemeClr>
              </a:solidFill>
            </a:endParaRPr>
          </a:p>
          <a:p>
            <a:pPr marL="257175" indent="-257175">
              <a:buFont typeface="Wingdings" panose="05000000000000000000" pitchFamily="2" charset="2"/>
              <a:buChar char="Ø"/>
            </a:pPr>
            <a:r>
              <a:rPr lang="es-ES" sz="1600" b="1" dirty="0">
                <a:solidFill>
                  <a:schemeClr val="accent1">
                    <a:lumMod val="75000"/>
                  </a:schemeClr>
                </a:solidFill>
              </a:rPr>
              <a:t>¿De qué manera su actitud podría afectar el trabajo en equipo? </a:t>
            </a:r>
          </a:p>
          <a:p>
            <a:endParaRPr lang="es-ES" sz="1800" b="1" dirty="0">
              <a:solidFill>
                <a:schemeClr val="accent1">
                  <a:lumMod val="75000"/>
                </a:schemeClr>
              </a:solidFill>
            </a:endParaRPr>
          </a:p>
          <a:p>
            <a:pPr algn="ctr"/>
            <a:endParaRPr lang="es-ES" b="1" dirty="0">
              <a:solidFill>
                <a:schemeClr val="accent2"/>
              </a:solidFill>
            </a:endParaRPr>
          </a:p>
        </p:txBody>
      </p:sp>
      <p:sp>
        <p:nvSpPr>
          <p:cNvPr id="11" name="10 Rectángulo redondeado"/>
          <p:cNvSpPr/>
          <p:nvPr/>
        </p:nvSpPr>
        <p:spPr>
          <a:xfrm>
            <a:off x="623777" y="1949736"/>
            <a:ext cx="8080743" cy="1936464"/>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050"/>
          </a:p>
        </p:txBody>
      </p:sp>
    </p:spTree>
    <p:extLst>
      <p:ext uri="{BB962C8B-B14F-4D97-AF65-F5344CB8AC3E}">
        <p14:creationId xmlns:p14="http://schemas.microsoft.com/office/powerpoint/2010/main" val="6672957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72207" y="548640"/>
            <a:ext cx="5876901" cy="562708"/>
          </a:xfrm>
        </p:spPr>
        <p:txBody>
          <a:bodyPr>
            <a:noAutofit/>
          </a:bodyPr>
          <a:lstStyle/>
          <a:p>
            <a:r>
              <a:rPr lang="es-MX" sz="2400" dirty="0"/>
              <a:t>Actividad 2: grupal</a:t>
            </a:r>
            <a:endParaRPr lang="es-CL" sz="2400" dirty="0"/>
          </a:p>
        </p:txBody>
      </p:sp>
      <p:sp>
        <p:nvSpPr>
          <p:cNvPr id="8" name="Rectángulo 7">
            <a:extLst>
              <a:ext uri="{FF2B5EF4-FFF2-40B4-BE49-F238E27FC236}">
                <a16:creationId xmlns:a16="http://schemas.microsoft.com/office/drawing/2014/main" id="{27E0C3EB-84B8-4210-B514-A5ACD9872A71}"/>
              </a:ext>
            </a:extLst>
          </p:cNvPr>
          <p:cNvSpPr/>
          <p:nvPr/>
        </p:nvSpPr>
        <p:spPr>
          <a:xfrm>
            <a:off x="422031" y="1460204"/>
            <a:ext cx="8299938" cy="2879595"/>
          </a:xfrm>
          <a:prstGeom prst="rect">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nSpc>
                <a:spcPct val="150000"/>
              </a:lnSpc>
              <a:buFont typeface="Arial" panose="020B0604020202020204" pitchFamily="34" charset="0"/>
              <a:buChar char="•"/>
            </a:pPr>
            <a:r>
              <a:rPr lang="es-ES" sz="1600" dirty="0">
                <a:solidFill>
                  <a:schemeClr val="accent1">
                    <a:lumMod val="75000"/>
                  </a:schemeClr>
                </a:solidFill>
              </a:rPr>
              <a:t>Comparta las respuestas con su compañero. </a:t>
            </a:r>
          </a:p>
          <a:p>
            <a:pPr marL="285750" indent="-285750">
              <a:lnSpc>
                <a:spcPct val="150000"/>
              </a:lnSpc>
              <a:buFont typeface="Arial" panose="020B0604020202020204" pitchFamily="34" charset="0"/>
              <a:buChar char="•"/>
            </a:pPr>
            <a:r>
              <a:rPr lang="es-ES" sz="1600" dirty="0">
                <a:solidFill>
                  <a:schemeClr val="accent1">
                    <a:lumMod val="75000"/>
                  </a:schemeClr>
                </a:solidFill>
              </a:rPr>
              <a:t>A partir de las ideas planteadas por ambos, realicen una reflexión sobre la importancia de la comunicación en el ámbito laboral. </a:t>
            </a:r>
          </a:p>
          <a:p>
            <a:pPr marL="285750" indent="-285750">
              <a:lnSpc>
                <a:spcPct val="150000"/>
              </a:lnSpc>
              <a:buFont typeface="Arial" panose="020B0604020202020204" pitchFamily="34" charset="0"/>
              <a:buChar char="•"/>
            </a:pPr>
            <a:r>
              <a:rPr lang="es-ES" sz="1600" dirty="0">
                <a:solidFill>
                  <a:schemeClr val="accent1">
                    <a:lumMod val="75000"/>
                  </a:schemeClr>
                </a:solidFill>
              </a:rPr>
              <a:t>Presenten su reflexión al resto del curso.</a:t>
            </a:r>
          </a:p>
        </p:txBody>
      </p:sp>
    </p:spTree>
    <p:extLst>
      <p:ext uri="{BB962C8B-B14F-4D97-AF65-F5344CB8AC3E}">
        <p14:creationId xmlns:p14="http://schemas.microsoft.com/office/powerpoint/2010/main" val="31940749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27718BE-8160-4ADB-83B2-F9F22FDD89B7}"/>
              </a:ext>
            </a:extLst>
          </p:cNvPr>
          <p:cNvSpPr>
            <a:spLocks noGrp="1"/>
          </p:cNvSpPr>
          <p:nvPr>
            <p:ph type="title"/>
          </p:nvPr>
        </p:nvSpPr>
        <p:spPr>
          <a:xfrm>
            <a:off x="0" y="392575"/>
            <a:ext cx="6072675" cy="766200"/>
          </a:xfrm>
        </p:spPr>
        <p:txBody>
          <a:bodyPr/>
          <a:lstStyle/>
          <a:p>
            <a:r>
              <a:rPr lang="es-MX" dirty="0"/>
              <a:t>  Finalmente </a:t>
            </a:r>
            <a:endParaRPr lang="es-CL" dirty="0"/>
          </a:p>
        </p:txBody>
      </p:sp>
      <p:sp>
        <p:nvSpPr>
          <p:cNvPr id="3" name="Marcador de número de diapositiva 2">
            <a:extLst>
              <a:ext uri="{FF2B5EF4-FFF2-40B4-BE49-F238E27FC236}">
                <a16:creationId xmlns:a16="http://schemas.microsoft.com/office/drawing/2014/main" id="{5B4948B5-26AB-48D8-8F97-608A65681A55}"/>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8</a:t>
            </a:fld>
            <a:endParaRPr lang="es-CL"/>
          </a:p>
        </p:txBody>
      </p:sp>
      <p:sp>
        <p:nvSpPr>
          <p:cNvPr id="4" name="Rectángulo 3">
            <a:extLst>
              <a:ext uri="{FF2B5EF4-FFF2-40B4-BE49-F238E27FC236}">
                <a16:creationId xmlns:a16="http://schemas.microsoft.com/office/drawing/2014/main" id="{2B8ADDA6-08C6-4620-80A3-86DD2EFDAF6F}"/>
              </a:ext>
            </a:extLst>
          </p:cNvPr>
          <p:cNvSpPr/>
          <p:nvPr/>
        </p:nvSpPr>
        <p:spPr>
          <a:xfrm>
            <a:off x="361507" y="1552353"/>
            <a:ext cx="7818474" cy="2700670"/>
          </a:xfrm>
          <a:prstGeom prst="rect">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800" dirty="0">
                <a:solidFill>
                  <a:schemeClr val="accent1">
                    <a:lumMod val="75000"/>
                  </a:schemeClr>
                </a:solidFill>
              </a:rPr>
              <a:t>En la actualidad, la </a:t>
            </a:r>
            <a:r>
              <a:rPr lang="es-MX" sz="1800" b="1" dirty="0">
                <a:solidFill>
                  <a:schemeClr val="accent1">
                    <a:lumMod val="75000"/>
                  </a:schemeClr>
                </a:solidFill>
              </a:rPr>
              <a:t>competencia comunicativa </a:t>
            </a:r>
            <a:r>
              <a:rPr lang="es-MX" sz="1800" dirty="0">
                <a:solidFill>
                  <a:schemeClr val="accent1">
                    <a:lumMod val="75000"/>
                  </a:schemeClr>
                </a:solidFill>
              </a:rPr>
              <a:t>es vista como un compendio de </a:t>
            </a:r>
            <a:r>
              <a:rPr lang="es-MX" sz="1800" b="1" dirty="0">
                <a:solidFill>
                  <a:schemeClr val="accent1">
                    <a:lumMod val="75000"/>
                  </a:schemeClr>
                </a:solidFill>
              </a:rPr>
              <a:t>saberes</a:t>
            </a:r>
            <a:r>
              <a:rPr lang="es-MX" sz="1800" dirty="0">
                <a:solidFill>
                  <a:schemeClr val="accent1">
                    <a:lumMod val="75000"/>
                  </a:schemeClr>
                </a:solidFill>
              </a:rPr>
              <a:t>, </a:t>
            </a:r>
            <a:r>
              <a:rPr lang="es-MX" sz="1800" b="1" dirty="0">
                <a:solidFill>
                  <a:schemeClr val="accent1">
                    <a:lumMod val="75000"/>
                  </a:schemeClr>
                </a:solidFill>
              </a:rPr>
              <a:t>capacidades</a:t>
            </a:r>
            <a:r>
              <a:rPr lang="es-MX" sz="1800" dirty="0">
                <a:solidFill>
                  <a:schemeClr val="accent1">
                    <a:lumMod val="75000"/>
                  </a:schemeClr>
                </a:solidFill>
              </a:rPr>
              <a:t>, </a:t>
            </a:r>
            <a:r>
              <a:rPr lang="es-MX" sz="1800" b="1" dirty="0">
                <a:solidFill>
                  <a:schemeClr val="accent1">
                    <a:lumMod val="75000"/>
                  </a:schemeClr>
                </a:solidFill>
              </a:rPr>
              <a:t>habilidades</a:t>
            </a:r>
            <a:r>
              <a:rPr lang="es-MX" sz="1800" dirty="0">
                <a:solidFill>
                  <a:schemeClr val="accent1">
                    <a:lumMod val="75000"/>
                  </a:schemeClr>
                </a:solidFill>
              </a:rPr>
              <a:t> o </a:t>
            </a:r>
            <a:r>
              <a:rPr lang="es-MX" sz="1800" b="1" dirty="0">
                <a:solidFill>
                  <a:schemeClr val="accent1">
                    <a:lumMod val="75000"/>
                  </a:schemeClr>
                </a:solidFill>
              </a:rPr>
              <a:t>aptitudes</a:t>
            </a:r>
            <a:r>
              <a:rPr lang="es-MX" sz="1800" dirty="0">
                <a:solidFill>
                  <a:schemeClr val="accent1">
                    <a:lumMod val="75000"/>
                  </a:schemeClr>
                </a:solidFill>
              </a:rPr>
              <a:t> que participa en la producción de la convivencia y las relaciones interpersonales e intergrupales, ya que la coexistencia humana requiere la mediación de una </a:t>
            </a:r>
            <a:r>
              <a:rPr lang="es-MX" sz="1800" b="1" dirty="0">
                <a:solidFill>
                  <a:schemeClr val="accent1">
                    <a:lumMod val="75000"/>
                  </a:schemeClr>
                </a:solidFill>
              </a:rPr>
              <a:t>eficaz comunicación. </a:t>
            </a:r>
          </a:p>
        </p:txBody>
      </p:sp>
    </p:spTree>
    <p:extLst>
      <p:ext uri="{BB962C8B-B14F-4D97-AF65-F5344CB8AC3E}">
        <p14:creationId xmlns:p14="http://schemas.microsoft.com/office/powerpoint/2010/main" val="26277010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27718BE-8160-4ADB-83B2-F9F22FDD89B7}"/>
              </a:ext>
            </a:extLst>
          </p:cNvPr>
          <p:cNvSpPr>
            <a:spLocks noGrp="1"/>
          </p:cNvSpPr>
          <p:nvPr>
            <p:ph type="title"/>
          </p:nvPr>
        </p:nvSpPr>
        <p:spPr>
          <a:xfrm>
            <a:off x="0" y="392575"/>
            <a:ext cx="6072675" cy="766200"/>
          </a:xfrm>
        </p:spPr>
        <p:txBody>
          <a:bodyPr/>
          <a:lstStyle/>
          <a:p>
            <a:r>
              <a:rPr lang="es-MX" dirty="0"/>
              <a:t>  Finalmente </a:t>
            </a:r>
            <a:endParaRPr lang="es-CL" dirty="0"/>
          </a:p>
        </p:txBody>
      </p:sp>
      <p:sp>
        <p:nvSpPr>
          <p:cNvPr id="3" name="Marcador de número de diapositiva 2">
            <a:extLst>
              <a:ext uri="{FF2B5EF4-FFF2-40B4-BE49-F238E27FC236}">
                <a16:creationId xmlns:a16="http://schemas.microsoft.com/office/drawing/2014/main" id="{5B4948B5-26AB-48D8-8F97-608A65681A55}"/>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9</a:t>
            </a:fld>
            <a:endParaRPr lang="es-CL"/>
          </a:p>
        </p:txBody>
      </p:sp>
      <p:sp>
        <p:nvSpPr>
          <p:cNvPr id="4" name="Rectángulo 3">
            <a:extLst>
              <a:ext uri="{FF2B5EF4-FFF2-40B4-BE49-F238E27FC236}">
                <a16:creationId xmlns:a16="http://schemas.microsoft.com/office/drawing/2014/main" id="{2B8ADDA6-08C6-4620-80A3-86DD2EFDAF6F}"/>
              </a:ext>
            </a:extLst>
          </p:cNvPr>
          <p:cNvSpPr/>
          <p:nvPr/>
        </p:nvSpPr>
        <p:spPr>
          <a:xfrm>
            <a:off x="361507" y="1552353"/>
            <a:ext cx="7818474" cy="2700670"/>
          </a:xfrm>
          <a:prstGeom prst="rect">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800" dirty="0">
                <a:solidFill>
                  <a:schemeClr val="accent1">
                    <a:lumMod val="75000"/>
                  </a:schemeClr>
                </a:solidFill>
              </a:rPr>
              <a:t>La competencia comunicativa tiene un carácter eminentemente</a:t>
            </a:r>
            <a:r>
              <a:rPr lang="es-MX" sz="1800" b="1" dirty="0">
                <a:solidFill>
                  <a:schemeClr val="accent1">
                    <a:lumMod val="75000"/>
                  </a:schemeClr>
                </a:solidFill>
              </a:rPr>
              <a:t> estratégico</a:t>
            </a:r>
            <a:r>
              <a:rPr lang="es-MX" sz="1800" dirty="0">
                <a:solidFill>
                  <a:schemeClr val="accent1">
                    <a:lumMod val="75000"/>
                  </a:schemeClr>
                </a:solidFill>
              </a:rPr>
              <a:t>, tanto en lo individual como en lo colectivo y representa un requisito para entablar relaciones no solo saludables sino también </a:t>
            </a:r>
            <a:r>
              <a:rPr lang="es-MX" sz="1800" b="1" dirty="0">
                <a:solidFill>
                  <a:schemeClr val="accent1">
                    <a:lumMod val="75000"/>
                  </a:schemeClr>
                </a:solidFill>
              </a:rPr>
              <a:t>productivas</a:t>
            </a:r>
            <a:r>
              <a:rPr lang="es-MX" sz="1800" dirty="0">
                <a:solidFill>
                  <a:schemeClr val="accent1">
                    <a:lumMod val="75000"/>
                  </a:schemeClr>
                </a:solidFill>
              </a:rPr>
              <a:t>, que en el ámbito de las organizaciones contribuyen a sustentar el </a:t>
            </a:r>
            <a:r>
              <a:rPr lang="es-MX" sz="1800" b="1" dirty="0">
                <a:solidFill>
                  <a:schemeClr val="accent1">
                    <a:lumMod val="75000"/>
                  </a:schemeClr>
                </a:solidFill>
              </a:rPr>
              <a:t>clima organizacional</a:t>
            </a:r>
            <a:r>
              <a:rPr lang="es-MX" sz="1800" dirty="0">
                <a:solidFill>
                  <a:schemeClr val="accent1">
                    <a:lumMod val="75000"/>
                  </a:schemeClr>
                </a:solidFill>
              </a:rPr>
              <a:t>, el </a:t>
            </a:r>
            <a:r>
              <a:rPr lang="es-MX" sz="1800" b="1" dirty="0">
                <a:solidFill>
                  <a:schemeClr val="accent1">
                    <a:lumMod val="75000"/>
                  </a:schemeClr>
                </a:solidFill>
              </a:rPr>
              <a:t>sentido de pertenencia </a:t>
            </a:r>
            <a:r>
              <a:rPr lang="es-MX" sz="1800" dirty="0">
                <a:solidFill>
                  <a:schemeClr val="accent1">
                    <a:lumMod val="75000"/>
                  </a:schemeClr>
                </a:solidFill>
              </a:rPr>
              <a:t>y todos aquellos componentes que optimizan los procesos productivos. </a:t>
            </a:r>
            <a:endParaRPr lang="es-CL" sz="1800" dirty="0">
              <a:solidFill>
                <a:schemeClr val="accent1">
                  <a:lumMod val="75000"/>
                </a:schemeClr>
              </a:solidFill>
            </a:endParaRPr>
          </a:p>
        </p:txBody>
      </p:sp>
    </p:spTree>
    <p:extLst>
      <p:ext uri="{BB962C8B-B14F-4D97-AF65-F5344CB8AC3E}">
        <p14:creationId xmlns:p14="http://schemas.microsoft.com/office/powerpoint/2010/main" val="9347059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27718BE-8160-4ADB-83B2-F9F22FDD89B7}"/>
              </a:ext>
            </a:extLst>
          </p:cNvPr>
          <p:cNvSpPr>
            <a:spLocks noGrp="1"/>
          </p:cNvSpPr>
          <p:nvPr>
            <p:ph type="title"/>
          </p:nvPr>
        </p:nvSpPr>
        <p:spPr>
          <a:xfrm>
            <a:off x="0" y="392575"/>
            <a:ext cx="6072675" cy="766200"/>
          </a:xfrm>
        </p:spPr>
        <p:txBody>
          <a:bodyPr/>
          <a:lstStyle/>
          <a:p>
            <a:r>
              <a:rPr lang="es-MX" dirty="0"/>
              <a:t>  Finalmente </a:t>
            </a:r>
            <a:endParaRPr lang="es-CL" dirty="0"/>
          </a:p>
        </p:txBody>
      </p:sp>
      <p:sp>
        <p:nvSpPr>
          <p:cNvPr id="3" name="Marcador de número de diapositiva 2">
            <a:extLst>
              <a:ext uri="{FF2B5EF4-FFF2-40B4-BE49-F238E27FC236}">
                <a16:creationId xmlns:a16="http://schemas.microsoft.com/office/drawing/2014/main" id="{5B4948B5-26AB-48D8-8F97-608A65681A55}"/>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10</a:t>
            </a:fld>
            <a:endParaRPr lang="es-CL"/>
          </a:p>
        </p:txBody>
      </p:sp>
      <p:sp>
        <p:nvSpPr>
          <p:cNvPr id="4" name="Rectángulo 3">
            <a:extLst>
              <a:ext uri="{FF2B5EF4-FFF2-40B4-BE49-F238E27FC236}">
                <a16:creationId xmlns:a16="http://schemas.microsoft.com/office/drawing/2014/main" id="{2B8ADDA6-08C6-4620-80A3-86DD2EFDAF6F}"/>
              </a:ext>
            </a:extLst>
          </p:cNvPr>
          <p:cNvSpPr/>
          <p:nvPr/>
        </p:nvSpPr>
        <p:spPr>
          <a:xfrm>
            <a:off x="361507" y="1552353"/>
            <a:ext cx="7818474" cy="2700670"/>
          </a:xfrm>
          <a:prstGeom prst="rect">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800" dirty="0">
                <a:solidFill>
                  <a:schemeClr val="accent1">
                    <a:lumMod val="75000"/>
                  </a:schemeClr>
                </a:solidFill>
              </a:rPr>
              <a:t>En toda organización, teniendo en cuenta que su éxito depende en gran medida de su gente, de sus </a:t>
            </a:r>
            <a:r>
              <a:rPr lang="es-MX" sz="1800" b="1" dirty="0">
                <a:solidFill>
                  <a:schemeClr val="accent1">
                    <a:lumMod val="75000"/>
                  </a:schemeClr>
                </a:solidFill>
              </a:rPr>
              <a:t>capacidades</a:t>
            </a:r>
            <a:r>
              <a:rPr lang="es-MX" sz="1800" dirty="0">
                <a:solidFill>
                  <a:schemeClr val="accent1">
                    <a:lumMod val="75000"/>
                  </a:schemeClr>
                </a:solidFill>
              </a:rPr>
              <a:t>, de sus </a:t>
            </a:r>
            <a:r>
              <a:rPr lang="es-MX" sz="1800" b="1" dirty="0">
                <a:solidFill>
                  <a:schemeClr val="accent1">
                    <a:lumMod val="75000"/>
                  </a:schemeClr>
                </a:solidFill>
              </a:rPr>
              <a:t>competencias</a:t>
            </a:r>
            <a:r>
              <a:rPr lang="es-MX" sz="1800" dirty="0">
                <a:solidFill>
                  <a:schemeClr val="accent1">
                    <a:lumMod val="75000"/>
                  </a:schemeClr>
                </a:solidFill>
              </a:rPr>
              <a:t> y de sus </a:t>
            </a:r>
            <a:r>
              <a:rPr lang="es-MX" sz="1800" b="1" dirty="0">
                <a:solidFill>
                  <a:schemeClr val="accent1">
                    <a:lumMod val="75000"/>
                  </a:schemeClr>
                </a:solidFill>
              </a:rPr>
              <a:t>actitudes</a:t>
            </a:r>
            <a:r>
              <a:rPr lang="es-MX" sz="1800" dirty="0">
                <a:solidFill>
                  <a:schemeClr val="accent1">
                    <a:lumMod val="75000"/>
                  </a:schemeClr>
                </a:solidFill>
              </a:rPr>
              <a:t>, la </a:t>
            </a:r>
            <a:r>
              <a:rPr lang="es-MX" sz="1800" b="1" dirty="0">
                <a:solidFill>
                  <a:schemeClr val="accent1">
                    <a:lumMod val="75000"/>
                  </a:schemeClr>
                </a:solidFill>
              </a:rPr>
              <a:t>efectividad de la comunicación </a:t>
            </a:r>
            <a:r>
              <a:rPr lang="es-MX" sz="1800" dirty="0">
                <a:solidFill>
                  <a:schemeClr val="accent1">
                    <a:lumMod val="75000"/>
                  </a:schemeClr>
                </a:solidFill>
              </a:rPr>
              <a:t>que en ella se genera está fundamentada en la </a:t>
            </a:r>
            <a:r>
              <a:rPr lang="es-MX" sz="1800" b="1" dirty="0">
                <a:solidFill>
                  <a:schemeClr val="accent1">
                    <a:lumMod val="75000"/>
                  </a:schemeClr>
                </a:solidFill>
              </a:rPr>
              <a:t>participación</a:t>
            </a:r>
            <a:r>
              <a:rPr lang="es-MX" sz="1800" dirty="0">
                <a:solidFill>
                  <a:schemeClr val="accent1">
                    <a:lumMod val="75000"/>
                  </a:schemeClr>
                </a:solidFill>
              </a:rPr>
              <a:t> de sus integrantes en el proceso y de sus </a:t>
            </a:r>
            <a:r>
              <a:rPr lang="es-MX" sz="1800" b="1" dirty="0">
                <a:solidFill>
                  <a:schemeClr val="accent1">
                    <a:lumMod val="75000"/>
                  </a:schemeClr>
                </a:solidFill>
              </a:rPr>
              <a:t>habilidades</a:t>
            </a:r>
            <a:r>
              <a:rPr lang="es-MX" sz="1800" dirty="0">
                <a:solidFill>
                  <a:schemeClr val="accent1">
                    <a:lumMod val="75000"/>
                  </a:schemeClr>
                </a:solidFill>
              </a:rPr>
              <a:t> para </a:t>
            </a:r>
            <a:r>
              <a:rPr lang="es-MX" sz="1800" b="1" dirty="0">
                <a:solidFill>
                  <a:schemeClr val="accent1">
                    <a:lumMod val="75000"/>
                  </a:schemeClr>
                </a:solidFill>
              </a:rPr>
              <a:t>entender</a:t>
            </a:r>
            <a:r>
              <a:rPr lang="es-MX" sz="1800" dirty="0">
                <a:solidFill>
                  <a:schemeClr val="accent1">
                    <a:lumMod val="75000"/>
                  </a:schemeClr>
                </a:solidFill>
              </a:rPr>
              <a:t>, </a:t>
            </a:r>
            <a:r>
              <a:rPr lang="es-MX" sz="1800" b="1" dirty="0">
                <a:solidFill>
                  <a:schemeClr val="accent1">
                    <a:lumMod val="75000"/>
                  </a:schemeClr>
                </a:solidFill>
              </a:rPr>
              <a:t>procesar</a:t>
            </a:r>
            <a:r>
              <a:rPr lang="es-MX" sz="1800" dirty="0">
                <a:solidFill>
                  <a:schemeClr val="accent1">
                    <a:lumMod val="75000"/>
                  </a:schemeClr>
                </a:solidFill>
              </a:rPr>
              <a:t>, </a:t>
            </a:r>
            <a:r>
              <a:rPr lang="es-MX" sz="1800" b="1" dirty="0">
                <a:solidFill>
                  <a:schemeClr val="accent1">
                    <a:lumMod val="75000"/>
                  </a:schemeClr>
                </a:solidFill>
              </a:rPr>
              <a:t>ponderar</a:t>
            </a:r>
            <a:r>
              <a:rPr lang="es-MX" sz="1800" dirty="0">
                <a:solidFill>
                  <a:schemeClr val="accent1">
                    <a:lumMod val="75000"/>
                  </a:schemeClr>
                </a:solidFill>
              </a:rPr>
              <a:t> y </a:t>
            </a:r>
            <a:r>
              <a:rPr lang="es-MX" sz="1800" b="1" dirty="0">
                <a:solidFill>
                  <a:schemeClr val="accent1">
                    <a:lumMod val="75000"/>
                  </a:schemeClr>
                </a:solidFill>
              </a:rPr>
              <a:t>valorar</a:t>
            </a:r>
            <a:r>
              <a:rPr lang="es-MX" sz="1800" dirty="0">
                <a:solidFill>
                  <a:schemeClr val="accent1">
                    <a:lumMod val="75000"/>
                  </a:schemeClr>
                </a:solidFill>
              </a:rPr>
              <a:t> la interacción necesaria en las relaciones laborales </a:t>
            </a:r>
          </a:p>
          <a:p>
            <a:pPr algn="ctr"/>
            <a:r>
              <a:rPr lang="es-MX" sz="1800" dirty="0">
                <a:solidFill>
                  <a:schemeClr val="accent1">
                    <a:lumMod val="75000"/>
                  </a:schemeClr>
                </a:solidFill>
              </a:rPr>
              <a:t>(Bermúdez &amp; González, 2011)</a:t>
            </a:r>
          </a:p>
          <a:p>
            <a:pPr algn="ctr"/>
            <a:r>
              <a:rPr lang="es-MX" sz="1200" i="1" dirty="0">
                <a:solidFill>
                  <a:schemeClr val="accent1"/>
                </a:solidFill>
              </a:rPr>
              <a:t>La competencia comunicativa: elemento clave en las organizaciones</a:t>
            </a:r>
            <a:endParaRPr lang="es-CL" sz="1200" i="1" dirty="0">
              <a:solidFill>
                <a:schemeClr val="accent1"/>
              </a:solidFill>
            </a:endParaRPr>
          </a:p>
        </p:txBody>
      </p:sp>
    </p:spTree>
    <p:extLst>
      <p:ext uri="{BB962C8B-B14F-4D97-AF65-F5344CB8AC3E}">
        <p14:creationId xmlns:p14="http://schemas.microsoft.com/office/powerpoint/2010/main" val="14097593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E221A39-00F4-48B2-8AF8-16A517E38400}"/>
              </a:ext>
            </a:extLst>
          </p:cNvPr>
          <p:cNvSpPr>
            <a:spLocks noGrp="1"/>
          </p:cNvSpPr>
          <p:nvPr>
            <p:ph type="title"/>
          </p:nvPr>
        </p:nvSpPr>
        <p:spPr/>
        <p:txBody>
          <a:bodyPr/>
          <a:lstStyle/>
          <a:p>
            <a:r>
              <a:rPr lang="es-MX" dirty="0"/>
              <a:t>Conceptos importantes </a:t>
            </a:r>
            <a:endParaRPr lang="es-CL" dirty="0"/>
          </a:p>
        </p:txBody>
      </p:sp>
      <p:sp>
        <p:nvSpPr>
          <p:cNvPr id="5" name="Marcador de número de diapositiva 4">
            <a:extLst>
              <a:ext uri="{FF2B5EF4-FFF2-40B4-BE49-F238E27FC236}">
                <a16:creationId xmlns:a16="http://schemas.microsoft.com/office/drawing/2014/main" id="{DBCBD2A4-E1A6-44C8-8B85-97FD3020D198}"/>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11</a:t>
            </a:fld>
            <a:endParaRPr lang="es-CL"/>
          </a:p>
        </p:txBody>
      </p:sp>
      <p:sp>
        <p:nvSpPr>
          <p:cNvPr id="6" name="Elipse 5">
            <a:extLst>
              <a:ext uri="{FF2B5EF4-FFF2-40B4-BE49-F238E27FC236}">
                <a16:creationId xmlns:a16="http://schemas.microsoft.com/office/drawing/2014/main" id="{EF578663-0F4C-4408-9D86-7E86776D3678}"/>
              </a:ext>
            </a:extLst>
          </p:cNvPr>
          <p:cNvSpPr/>
          <p:nvPr/>
        </p:nvSpPr>
        <p:spPr>
          <a:xfrm>
            <a:off x="1234851" y="2247014"/>
            <a:ext cx="1637414" cy="1205023"/>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b="1" dirty="0">
                <a:solidFill>
                  <a:schemeClr val="accent1">
                    <a:lumMod val="75000"/>
                  </a:schemeClr>
                </a:solidFill>
              </a:rPr>
              <a:t>Asertividad</a:t>
            </a:r>
            <a:r>
              <a:rPr lang="es-MX" dirty="0">
                <a:solidFill>
                  <a:schemeClr val="accent1">
                    <a:lumMod val="75000"/>
                  </a:schemeClr>
                </a:solidFill>
              </a:rPr>
              <a:t> </a:t>
            </a:r>
            <a:endParaRPr lang="es-CL" dirty="0">
              <a:solidFill>
                <a:schemeClr val="accent1">
                  <a:lumMod val="75000"/>
                </a:schemeClr>
              </a:solidFill>
            </a:endParaRPr>
          </a:p>
        </p:txBody>
      </p:sp>
      <p:sp>
        <p:nvSpPr>
          <p:cNvPr id="7" name="Elipse 6">
            <a:extLst>
              <a:ext uri="{FF2B5EF4-FFF2-40B4-BE49-F238E27FC236}">
                <a16:creationId xmlns:a16="http://schemas.microsoft.com/office/drawing/2014/main" id="{D7925AFD-F713-495B-826D-BA6D0CDC09E0}"/>
              </a:ext>
            </a:extLst>
          </p:cNvPr>
          <p:cNvSpPr/>
          <p:nvPr/>
        </p:nvSpPr>
        <p:spPr>
          <a:xfrm>
            <a:off x="3429298" y="1417674"/>
            <a:ext cx="1864242" cy="1254642"/>
          </a:xfrm>
          <a:prstGeom prst="ellipse">
            <a:avLst/>
          </a:prstGeom>
          <a:solidFill>
            <a:schemeClr val="bg1"/>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b="1" dirty="0">
                <a:solidFill>
                  <a:srgbClr val="00B050"/>
                </a:solidFill>
              </a:rPr>
              <a:t>Situación comunicativa</a:t>
            </a:r>
            <a:endParaRPr lang="es-CL" b="1" dirty="0">
              <a:solidFill>
                <a:srgbClr val="00B050"/>
              </a:solidFill>
            </a:endParaRPr>
          </a:p>
        </p:txBody>
      </p:sp>
      <p:sp>
        <p:nvSpPr>
          <p:cNvPr id="9" name="Elipse 8">
            <a:extLst>
              <a:ext uri="{FF2B5EF4-FFF2-40B4-BE49-F238E27FC236}">
                <a16:creationId xmlns:a16="http://schemas.microsoft.com/office/drawing/2014/main" id="{90D98A0F-04D5-40E1-B807-CCD305AA995D}"/>
              </a:ext>
            </a:extLst>
          </p:cNvPr>
          <p:cNvSpPr/>
          <p:nvPr/>
        </p:nvSpPr>
        <p:spPr>
          <a:xfrm>
            <a:off x="6000903" y="2069805"/>
            <a:ext cx="1637414" cy="1254642"/>
          </a:xfrm>
          <a:prstGeom prst="ellipse">
            <a:avLst/>
          </a:prstGeom>
          <a:solidFill>
            <a:schemeClr val="bg1"/>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b="1" dirty="0">
                <a:solidFill>
                  <a:schemeClr val="accent2">
                    <a:lumMod val="75000"/>
                  </a:schemeClr>
                </a:solidFill>
              </a:rPr>
              <a:t>Empatía</a:t>
            </a:r>
            <a:endParaRPr lang="es-CL" b="1" dirty="0">
              <a:solidFill>
                <a:schemeClr val="accent2">
                  <a:lumMod val="75000"/>
                </a:schemeClr>
              </a:solidFill>
            </a:endParaRPr>
          </a:p>
        </p:txBody>
      </p:sp>
      <p:sp>
        <p:nvSpPr>
          <p:cNvPr id="10" name="Elipse 9">
            <a:extLst>
              <a:ext uri="{FF2B5EF4-FFF2-40B4-BE49-F238E27FC236}">
                <a16:creationId xmlns:a16="http://schemas.microsoft.com/office/drawing/2014/main" id="{58FF934C-A91D-42AC-AEF0-AC446E5C5849}"/>
              </a:ext>
            </a:extLst>
          </p:cNvPr>
          <p:cNvSpPr/>
          <p:nvPr/>
        </p:nvSpPr>
        <p:spPr>
          <a:xfrm>
            <a:off x="3443475" y="3324447"/>
            <a:ext cx="2000395" cy="1205023"/>
          </a:xfrm>
          <a:prstGeom prst="ellipse">
            <a:avLst/>
          </a:prstGeom>
          <a:solidFill>
            <a:schemeClr val="bg1"/>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b="1" dirty="0">
                <a:solidFill>
                  <a:schemeClr val="accent5">
                    <a:lumMod val="75000"/>
                  </a:schemeClr>
                </a:solidFill>
              </a:rPr>
              <a:t>Elementos no verbales y paraverbales</a:t>
            </a:r>
            <a:endParaRPr lang="es-CL" b="1" dirty="0">
              <a:solidFill>
                <a:schemeClr val="accent5">
                  <a:lumMod val="75000"/>
                </a:schemeClr>
              </a:solidFill>
            </a:endParaRPr>
          </a:p>
        </p:txBody>
      </p:sp>
    </p:spTree>
    <p:extLst>
      <p:ext uri="{BB962C8B-B14F-4D97-AF65-F5344CB8AC3E}">
        <p14:creationId xmlns:p14="http://schemas.microsoft.com/office/powerpoint/2010/main" val="1970010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úmero de diapositiva 2">
            <a:extLst>
              <a:ext uri="{FF2B5EF4-FFF2-40B4-BE49-F238E27FC236}">
                <a16:creationId xmlns:a16="http://schemas.microsoft.com/office/drawing/2014/main" id="{4994DD89-7B1D-4A63-B688-7A12A183F5AD}"/>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12</a:t>
            </a:fld>
            <a:endParaRPr lang="es-CL"/>
          </a:p>
        </p:txBody>
      </p:sp>
      <p:sp>
        <p:nvSpPr>
          <p:cNvPr id="6" name="Rectángulo 5">
            <a:extLst>
              <a:ext uri="{FF2B5EF4-FFF2-40B4-BE49-F238E27FC236}">
                <a16:creationId xmlns:a16="http://schemas.microsoft.com/office/drawing/2014/main" id="{FC0C063A-A321-4726-B81D-7F8D7C65917F}"/>
              </a:ext>
            </a:extLst>
          </p:cNvPr>
          <p:cNvSpPr/>
          <p:nvPr/>
        </p:nvSpPr>
        <p:spPr>
          <a:xfrm>
            <a:off x="467833" y="1873018"/>
            <a:ext cx="8144539" cy="2216974"/>
          </a:xfrm>
          <a:prstGeom prst="rect">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MX" dirty="0">
                <a:solidFill>
                  <a:schemeClr val="accent1">
                    <a:lumMod val="75000"/>
                  </a:schemeClr>
                </a:solidFill>
              </a:rPr>
              <a:t>Según </a:t>
            </a:r>
            <a:r>
              <a:rPr lang="es-MX" dirty="0" err="1">
                <a:solidFill>
                  <a:schemeClr val="accent1">
                    <a:lumMod val="75000"/>
                  </a:schemeClr>
                </a:solidFill>
              </a:rPr>
              <a:t>Terroni</a:t>
            </a:r>
            <a:r>
              <a:rPr lang="es-MX" dirty="0">
                <a:solidFill>
                  <a:schemeClr val="accent1">
                    <a:lumMod val="75000"/>
                  </a:schemeClr>
                </a:solidFill>
              </a:rPr>
              <a:t> (2009) otro rasgo importante de la comunicación, es la </a:t>
            </a:r>
            <a:r>
              <a:rPr lang="es-MX" b="1" dirty="0">
                <a:solidFill>
                  <a:schemeClr val="accent1">
                    <a:lumMod val="75000"/>
                  </a:schemeClr>
                </a:solidFill>
              </a:rPr>
              <a:t>asertividad</a:t>
            </a:r>
            <a:r>
              <a:rPr lang="es-MX" dirty="0">
                <a:solidFill>
                  <a:schemeClr val="accent1">
                    <a:lumMod val="75000"/>
                  </a:schemeClr>
                </a:solidFill>
              </a:rPr>
              <a:t>. Este factor juega un papel importante en las </a:t>
            </a:r>
            <a:r>
              <a:rPr lang="es-MX" b="1" dirty="0">
                <a:solidFill>
                  <a:schemeClr val="accent1">
                    <a:lumMod val="75000"/>
                  </a:schemeClr>
                </a:solidFill>
              </a:rPr>
              <a:t>interacciones grupales</a:t>
            </a:r>
            <a:r>
              <a:rPr lang="es-MX" dirty="0">
                <a:solidFill>
                  <a:schemeClr val="accent1">
                    <a:lumMod val="75000"/>
                  </a:schemeClr>
                </a:solidFill>
              </a:rPr>
              <a:t>, ya que constituye una habilidad o destreza a la hora de emitir opiniones y en los procesos de influencia grupal. </a:t>
            </a:r>
          </a:p>
          <a:p>
            <a:r>
              <a:rPr lang="es-MX" dirty="0">
                <a:solidFill>
                  <a:schemeClr val="accent1">
                    <a:lumMod val="75000"/>
                  </a:schemeClr>
                </a:solidFill>
              </a:rPr>
              <a:t>La palabra asertivo proviene del </a:t>
            </a:r>
            <a:r>
              <a:rPr lang="es-MX" dirty="0" err="1">
                <a:solidFill>
                  <a:schemeClr val="accent1">
                    <a:lumMod val="75000"/>
                  </a:schemeClr>
                </a:solidFill>
              </a:rPr>
              <a:t>Latin</a:t>
            </a:r>
            <a:r>
              <a:rPr lang="es-MX" dirty="0">
                <a:solidFill>
                  <a:schemeClr val="accent1">
                    <a:lumMod val="75000"/>
                  </a:schemeClr>
                </a:solidFill>
              </a:rPr>
              <a:t> (</a:t>
            </a:r>
            <a:r>
              <a:rPr lang="es-MX" dirty="0" err="1">
                <a:solidFill>
                  <a:schemeClr val="accent1">
                    <a:lumMod val="75000"/>
                  </a:schemeClr>
                </a:solidFill>
              </a:rPr>
              <a:t>asertus</a:t>
            </a:r>
            <a:r>
              <a:rPr lang="es-MX" dirty="0">
                <a:solidFill>
                  <a:schemeClr val="accent1">
                    <a:lumMod val="75000"/>
                  </a:schemeClr>
                </a:solidFill>
              </a:rPr>
              <a:t>) y significa </a:t>
            </a:r>
            <a:r>
              <a:rPr lang="es-MX" b="1" dirty="0">
                <a:solidFill>
                  <a:schemeClr val="accent1">
                    <a:lumMod val="75000"/>
                  </a:schemeClr>
                </a:solidFill>
              </a:rPr>
              <a:t>afirmar con certeza </a:t>
            </a:r>
            <a:r>
              <a:rPr lang="es-MX" dirty="0">
                <a:solidFill>
                  <a:schemeClr val="accent1">
                    <a:lumMod val="75000"/>
                  </a:schemeClr>
                </a:solidFill>
              </a:rPr>
              <a:t>alguna cosa, y por lo tanto se considera que la persona asertiva es aquella que puede enunciar con certeza sus opiniones y deseos.</a:t>
            </a:r>
          </a:p>
          <a:p>
            <a:endParaRPr lang="es-MX" sz="1200" b="1" i="1" dirty="0">
              <a:solidFill>
                <a:schemeClr val="accent1">
                  <a:lumMod val="60000"/>
                  <a:lumOff val="40000"/>
                </a:schemeClr>
              </a:solidFill>
            </a:endParaRPr>
          </a:p>
          <a:p>
            <a:pPr algn="ctr"/>
            <a:r>
              <a:rPr lang="es-MX" sz="1200" b="1" i="1" dirty="0">
                <a:solidFill>
                  <a:srgbClr val="0070C0"/>
                </a:solidFill>
              </a:rPr>
              <a:t>La comunicación y la asertividad del discurso durante las interacciones grupales presenciales y por computadora </a:t>
            </a:r>
            <a:endParaRPr lang="es-CL" sz="1200" b="1" i="1" dirty="0">
              <a:solidFill>
                <a:srgbClr val="0070C0"/>
              </a:solidFill>
            </a:endParaRPr>
          </a:p>
        </p:txBody>
      </p:sp>
    </p:spTree>
    <p:extLst>
      <p:ext uri="{BB962C8B-B14F-4D97-AF65-F5344CB8AC3E}">
        <p14:creationId xmlns:p14="http://schemas.microsoft.com/office/powerpoint/2010/main" val="39092865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úmero de diapositiva 2">
            <a:extLst>
              <a:ext uri="{FF2B5EF4-FFF2-40B4-BE49-F238E27FC236}">
                <a16:creationId xmlns:a16="http://schemas.microsoft.com/office/drawing/2014/main" id="{B9AB87F8-68CB-4EAB-8398-F482B749ABAD}"/>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13</a:t>
            </a:fld>
            <a:endParaRPr lang="es-CL"/>
          </a:p>
        </p:txBody>
      </p:sp>
      <p:sp>
        <p:nvSpPr>
          <p:cNvPr id="4" name="Rectángulo 3">
            <a:extLst>
              <a:ext uri="{FF2B5EF4-FFF2-40B4-BE49-F238E27FC236}">
                <a16:creationId xmlns:a16="http://schemas.microsoft.com/office/drawing/2014/main" id="{5AE8A32A-2670-467F-A666-C539885BCC94}"/>
              </a:ext>
            </a:extLst>
          </p:cNvPr>
          <p:cNvSpPr/>
          <p:nvPr/>
        </p:nvSpPr>
        <p:spPr>
          <a:xfrm>
            <a:off x="354419" y="1765004"/>
            <a:ext cx="8432005" cy="2374605"/>
          </a:xfrm>
          <a:prstGeom prst="rect">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solidFill>
                  <a:schemeClr val="accent1">
                    <a:lumMod val="75000"/>
                  </a:schemeClr>
                </a:solidFill>
              </a:rPr>
              <a:t>Algunos autores definen al individuo asertivo como aquella persona que tiene una personalidad excitativa o activa, el que define sus propios derechos y no presenta temores en su comportamiento (</a:t>
            </a:r>
            <a:r>
              <a:rPr lang="es-MX" dirty="0" err="1">
                <a:solidFill>
                  <a:schemeClr val="accent1">
                    <a:lumMod val="75000"/>
                  </a:schemeClr>
                </a:solidFill>
              </a:rPr>
              <a:t>Fensterheim</a:t>
            </a:r>
            <a:r>
              <a:rPr lang="es-MX" dirty="0">
                <a:solidFill>
                  <a:schemeClr val="accent1">
                    <a:lumMod val="75000"/>
                  </a:schemeClr>
                </a:solidFill>
              </a:rPr>
              <a:t> &amp; Baer, 1976)</a:t>
            </a:r>
          </a:p>
          <a:p>
            <a:pPr algn="ctr"/>
            <a:r>
              <a:rPr lang="es-MX" dirty="0">
                <a:solidFill>
                  <a:schemeClr val="accent1">
                    <a:lumMod val="75000"/>
                  </a:schemeClr>
                </a:solidFill>
              </a:rPr>
              <a:t>Estos autores además caracterizan a la persona asertiva por presentar: </a:t>
            </a:r>
          </a:p>
          <a:p>
            <a:r>
              <a:rPr lang="es-MX" dirty="0">
                <a:solidFill>
                  <a:schemeClr val="accent1">
                    <a:lumMod val="75000"/>
                  </a:schemeClr>
                </a:solidFill>
              </a:rPr>
              <a:t>a) libertad de expresión</a:t>
            </a:r>
          </a:p>
          <a:p>
            <a:r>
              <a:rPr lang="es-MX" dirty="0">
                <a:solidFill>
                  <a:schemeClr val="accent1">
                    <a:lumMod val="75000"/>
                  </a:schemeClr>
                </a:solidFill>
              </a:rPr>
              <a:t>b) comunicación directa, adecuada, abierta y franca </a:t>
            </a:r>
          </a:p>
          <a:p>
            <a:r>
              <a:rPr lang="es-MX" dirty="0">
                <a:solidFill>
                  <a:schemeClr val="accent1">
                    <a:lumMod val="75000"/>
                  </a:schemeClr>
                </a:solidFill>
              </a:rPr>
              <a:t>c) facilidad de comunicación con toda clase de personas  </a:t>
            </a:r>
          </a:p>
          <a:p>
            <a:r>
              <a:rPr lang="es-MX" dirty="0">
                <a:solidFill>
                  <a:schemeClr val="accent1">
                    <a:lumMod val="75000"/>
                  </a:schemeClr>
                </a:solidFill>
              </a:rPr>
              <a:t>d) un comportamiento respetable aceptando las limitaciones</a:t>
            </a:r>
            <a:endParaRPr lang="es-CL" dirty="0">
              <a:solidFill>
                <a:schemeClr val="accent1">
                  <a:lumMod val="75000"/>
                </a:schemeClr>
              </a:solidFill>
            </a:endParaRPr>
          </a:p>
        </p:txBody>
      </p:sp>
      <p:sp>
        <p:nvSpPr>
          <p:cNvPr id="5" name="CuadroTexto 4">
            <a:extLst>
              <a:ext uri="{FF2B5EF4-FFF2-40B4-BE49-F238E27FC236}">
                <a16:creationId xmlns:a16="http://schemas.microsoft.com/office/drawing/2014/main" id="{54A124B8-1F9D-4D81-8FDB-FB5100A632B0}"/>
              </a:ext>
            </a:extLst>
          </p:cNvPr>
          <p:cNvSpPr txBox="1"/>
          <p:nvPr/>
        </p:nvSpPr>
        <p:spPr>
          <a:xfrm>
            <a:off x="163033" y="389860"/>
            <a:ext cx="6046381" cy="461665"/>
          </a:xfrm>
          <a:prstGeom prst="rect">
            <a:avLst/>
          </a:prstGeom>
          <a:noFill/>
        </p:spPr>
        <p:txBody>
          <a:bodyPr wrap="square" rtlCol="0">
            <a:spAutoFit/>
          </a:bodyPr>
          <a:lstStyle/>
          <a:p>
            <a:r>
              <a:rPr lang="es-MX" sz="2400" dirty="0">
                <a:solidFill>
                  <a:schemeClr val="bg1"/>
                </a:solidFill>
              </a:rPr>
              <a:t>Algunas definiciones </a:t>
            </a:r>
            <a:endParaRPr lang="es-CL" sz="2400" dirty="0">
              <a:solidFill>
                <a:schemeClr val="bg1"/>
              </a:solidFill>
            </a:endParaRPr>
          </a:p>
        </p:txBody>
      </p:sp>
    </p:spTree>
    <p:extLst>
      <p:ext uri="{BB962C8B-B14F-4D97-AF65-F5344CB8AC3E}">
        <p14:creationId xmlns:p14="http://schemas.microsoft.com/office/powerpoint/2010/main" val="12777474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úmero de diapositiva 2">
            <a:extLst>
              <a:ext uri="{FF2B5EF4-FFF2-40B4-BE49-F238E27FC236}">
                <a16:creationId xmlns:a16="http://schemas.microsoft.com/office/drawing/2014/main" id="{B7F4B727-A10A-4609-B151-CDF1E47D4EE8}"/>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14</a:t>
            </a:fld>
            <a:endParaRPr lang="es-CL"/>
          </a:p>
        </p:txBody>
      </p:sp>
      <p:sp>
        <p:nvSpPr>
          <p:cNvPr id="4" name="Rectángulo 3">
            <a:extLst>
              <a:ext uri="{FF2B5EF4-FFF2-40B4-BE49-F238E27FC236}">
                <a16:creationId xmlns:a16="http://schemas.microsoft.com/office/drawing/2014/main" id="{EAA76BCD-DAF5-4444-BBB2-C68E602242AE}"/>
              </a:ext>
            </a:extLst>
          </p:cNvPr>
          <p:cNvSpPr/>
          <p:nvPr/>
        </p:nvSpPr>
        <p:spPr>
          <a:xfrm>
            <a:off x="814275" y="1368055"/>
            <a:ext cx="7038753" cy="999461"/>
          </a:xfrm>
          <a:prstGeom prst="rect">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solidFill>
                  <a:schemeClr val="accent1">
                    <a:lumMod val="75000"/>
                  </a:schemeClr>
                </a:solidFill>
              </a:rPr>
              <a:t>Para </a:t>
            </a:r>
            <a:r>
              <a:rPr lang="es-MX" dirty="0" err="1">
                <a:solidFill>
                  <a:schemeClr val="accent1">
                    <a:lumMod val="75000"/>
                  </a:schemeClr>
                </a:solidFill>
              </a:rPr>
              <a:t>Carrobles</a:t>
            </a:r>
            <a:r>
              <a:rPr lang="es-MX" dirty="0">
                <a:solidFill>
                  <a:schemeClr val="accent1">
                    <a:lumMod val="75000"/>
                  </a:schemeClr>
                </a:solidFill>
              </a:rPr>
              <a:t> (1979), la asertividad es la habilidad para exponer de manera apropiada y directa, en un momento </a:t>
            </a:r>
            <a:r>
              <a:rPr lang="es-MX" dirty="0" err="1">
                <a:solidFill>
                  <a:schemeClr val="accent1">
                    <a:lumMod val="75000"/>
                  </a:schemeClr>
                </a:solidFill>
              </a:rPr>
              <a:t>determinado.</a:t>
            </a:r>
            <a:r>
              <a:rPr lang="es-MX" dirty="0" err="1"/>
              <a:t>negativas</a:t>
            </a:r>
            <a:r>
              <a:rPr lang="es-MX" dirty="0"/>
              <a:t>. </a:t>
            </a:r>
            <a:endParaRPr lang="es-CL" dirty="0"/>
          </a:p>
        </p:txBody>
      </p:sp>
      <p:sp>
        <p:nvSpPr>
          <p:cNvPr id="5" name="Rectángulo 4">
            <a:extLst>
              <a:ext uri="{FF2B5EF4-FFF2-40B4-BE49-F238E27FC236}">
                <a16:creationId xmlns:a16="http://schemas.microsoft.com/office/drawing/2014/main" id="{750EEB65-1348-41E4-A15C-3DEF501D4957}"/>
              </a:ext>
            </a:extLst>
          </p:cNvPr>
          <p:cNvSpPr/>
          <p:nvPr/>
        </p:nvSpPr>
        <p:spPr>
          <a:xfrm>
            <a:off x="814275" y="2516372"/>
            <a:ext cx="7038753" cy="2120128"/>
          </a:xfrm>
          <a:prstGeom prst="rect">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solidFill>
                  <a:schemeClr val="accent1">
                    <a:lumMod val="75000"/>
                  </a:schemeClr>
                </a:solidFill>
              </a:rPr>
              <a:t>Navarro Rodríguez (2000) lo define como un conjunto de principios. Su esencia radica en la habilidad para transmitir y recibir mensajes haciéndolo de forma honesta, respetuosa y oportuna. Posee relación directa con el saber decir, con el control emocional y con el lenguaje corporal. Por lo tanto, en la asertividad intervienen </a:t>
            </a:r>
            <a:r>
              <a:rPr lang="es-MX" b="1" dirty="0">
                <a:solidFill>
                  <a:schemeClr val="accent1">
                    <a:lumMod val="75000"/>
                  </a:schemeClr>
                </a:solidFill>
              </a:rPr>
              <a:t>variables comunicacionales </a:t>
            </a:r>
            <a:r>
              <a:rPr lang="es-MX" b="1" dirty="0" err="1">
                <a:solidFill>
                  <a:schemeClr val="accent1">
                    <a:lumMod val="75000"/>
                  </a:schemeClr>
                </a:solidFill>
              </a:rPr>
              <a:t>linguísticas</a:t>
            </a:r>
            <a:r>
              <a:rPr lang="es-MX" b="1" dirty="0">
                <a:solidFill>
                  <a:schemeClr val="accent1">
                    <a:lumMod val="75000"/>
                  </a:schemeClr>
                </a:solidFill>
              </a:rPr>
              <a:t> </a:t>
            </a:r>
            <a:r>
              <a:rPr lang="es-MX" dirty="0">
                <a:solidFill>
                  <a:schemeClr val="accent1">
                    <a:lumMod val="75000"/>
                  </a:schemeClr>
                </a:solidFill>
              </a:rPr>
              <a:t>así como otros factores </a:t>
            </a:r>
            <a:r>
              <a:rPr lang="es-MX" b="1" dirty="0" err="1">
                <a:solidFill>
                  <a:schemeClr val="accent1">
                    <a:lumMod val="75000"/>
                  </a:schemeClr>
                </a:solidFill>
              </a:rPr>
              <a:t>paralinguísticos</a:t>
            </a:r>
            <a:r>
              <a:rPr lang="es-MX" dirty="0">
                <a:solidFill>
                  <a:schemeClr val="accent1">
                    <a:lumMod val="75000"/>
                  </a:schemeClr>
                </a:solidFill>
              </a:rPr>
              <a:t> (contacto visual, gestos, entonación, etc.). </a:t>
            </a:r>
            <a:endParaRPr lang="es-CL" dirty="0">
              <a:solidFill>
                <a:schemeClr val="accent1">
                  <a:lumMod val="75000"/>
                </a:schemeClr>
              </a:solidFill>
            </a:endParaRPr>
          </a:p>
        </p:txBody>
      </p:sp>
    </p:spTree>
    <p:extLst>
      <p:ext uri="{BB962C8B-B14F-4D97-AF65-F5344CB8AC3E}">
        <p14:creationId xmlns:p14="http://schemas.microsoft.com/office/powerpoint/2010/main" val="133986033"/>
      </p:ext>
    </p:extLst>
  </p:cSld>
  <p:clrMapOvr>
    <a:masterClrMapping/>
  </p:clrMapOvr>
</p:sld>
</file>

<file path=ppt/theme/theme1.xml><?xml version="1.0" encoding="utf-8"?>
<a:theme xmlns:a="http://schemas.openxmlformats.org/drawingml/2006/main" name="Salerio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798</TotalTime>
  <Words>905</Words>
  <Application>Microsoft Office PowerPoint</Application>
  <PresentationFormat>Presentación en pantalla (16:9)</PresentationFormat>
  <Paragraphs>69</Paragraphs>
  <Slides>14</Slides>
  <Notes>3</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14</vt:i4>
      </vt:variant>
    </vt:vector>
  </HeadingPairs>
  <TitlesOfParts>
    <vt:vector size="22" baseType="lpstr">
      <vt:lpstr>Arial</vt:lpstr>
      <vt:lpstr>Roboto Condensed</vt:lpstr>
      <vt:lpstr>Cabin</vt:lpstr>
      <vt:lpstr>Noto Sans Symbols</vt:lpstr>
      <vt:lpstr>Arvo</vt:lpstr>
      <vt:lpstr>Wingdings</vt:lpstr>
      <vt:lpstr>Roboto Condensed Light</vt:lpstr>
      <vt:lpstr>Salerio template</vt:lpstr>
      <vt:lpstr>Presentación asignatura:  Lengua Castellana y Comunicación</vt:lpstr>
      <vt:lpstr>Objetivos</vt:lpstr>
      <vt:lpstr>Actividad 1 (individual) Analice los siguientes casos y luego responda las preguntas.</vt:lpstr>
      <vt:lpstr>Responda las siguientes preguntas: </vt:lpstr>
      <vt:lpstr>Presentación de PowerPoint</vt:lpstr>
      <vt:lpstr>Responda: las siguientes preguntas </vt:lpstr>
      <vt:lpstr>Actividad 2: grupal</vt:lpstr>
      <vt:lpstr>  Finalmente </vt:lpstr>
      <vt:lpstr>  Finalmente </vt:lpstr>
      <vt:lpstr>  Finalmente </vt:lpstr>
      <vt:lpstr>Conceptos importantes </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PDCA  Valeska Campos O.</dc:title>
  <dc:creator>Vale</dc:creator>
  <cp:lastModifiedBy>vcamp</cp:lastModifiedBy>
  <cp:revision>103</cp:revision>
  <dcterms:modified xsi:type="dcterms:W3CDTF">2021-02-24T12:10:24Z</dcterms:modified>
</cp:coreProperties>
</file>