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64" r:id="rId9"/>
    <p:sldId id="261" r:id="rId10"/>
    <p:sldId id="262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6" d="100"/>
          <a:sy n="136" d="100"/>
        </p:scale>
        <p:origin x="-16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4710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3187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368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7957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8930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63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5857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782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6052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0739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0011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B0143-2153-144B-BFEF-DB0F59B86129}" type="datetimeFigureOut">
              <a:rPr lang="es-ES" smtClean="0"/>
              <a:t>03-10-18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5AB92-B291-8D48-8A81-0044D5878001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8362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Breve introducción a la física Moderna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9217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solidFill>
                  <a:schemeClr val="accent5">
                    <a:lumMod val="50000"/>
                  </a:schemeClr>
                </a:solidFill>
              </a:rPr>
              <a:t>Física Clásica</a:t>
            </a:r>
            <a:endParaRPr lang="es-E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/>
            </a:r>
            <a:r>
              <a:rPr lang="es-ES" dirty="0" smtClean="0">
                <a:solidFill>
                  <a:schemeClr val="accent1">
                    <a:lumMod val="75000"/>
                  </a:schemeClr>
                </a:solidFill>
              </a:rPr>
              <a:t>A fines del siglo XIX parecía que la física ya estaba bastante bien terminada</a:t>
            </a:r>
          </a:p>
          <a:p>
            <a:r>
              <a:rPr lang="es-ES" dirty="0" smtClean="0">
                <a:solidFill>
                  <a:srgbClr val="376092"/>
                </a:solidFill>
              </a:rPr>
              <a:t>La mecánica newtoniana y la ley de gravitación explicaban como se mueven los planetas y la forma en que los objetos ordinarios responden a las fuerzas</a:t>
            </a:r>
          </a:p>
        </p:txBody>
      </p:sp>
    </p:spTree>
    <p:extLst>
      <p:ext uri="{BB962C8B-B14F-4D97-AF65-F5344CB8AC3E}">
        <p14:creationId xmlns:p14="http://schemas.microsoft.com/office/powerpoint/2010/main" val="1715456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35605"/>
            <a:ext cx="8229600" cy="4525963"/>
          </a:xfrm>
        </p:spPr>
        <p:txBody>
          <a:bodyPr/>
          <a:lstStyle/>
          <a:p>
            <a:r>
              <a:rPr lang="es-ES" dirty="0" smtClean="0">
                <a:solidFill>
                  <a:srgbClr val="376092"/>
                </a:solidFill>
              </a:rPr>
              <a:t>La teoría cinética explica en comportamiento de los gases.</a:t>
            </a:r>
          </a:p>
          <a:p>
            <a:r>
              <a:rPr lang="es-ES" dirty="0" smtClean="0">
                <a:solidFill>
                  <a:srgbClr val="376092"/>
                </a:solidFill>
              </a:rPr>
              <a:t>La teoría electromagnética de Maxwell explica los fenómenos eléctricos y magnéticos, predice las ondas electromagnéticas e identifica la luz como un ejemplo de tales ondas. </a:t>
            </a:r>
            <a:endParaRPr lang="es-ES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465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Física Moderna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02539"/>
          </a:xfrm>
        </p:spPr>
        <p:txBody>
          <a:bodyPr>
            <a:normAutofit fontScale="62500" lnSpcReduction="20000"/>
          </a:bodyPr>
          <a:lstStyle/>
          <a:p>
            <a:r>
              <a:rPr lang="es-ES" dirty="0" smtClean="0"/>
              <a:t>Teoría especial de la relatividad</a:t>
            </a:r>
          </a:p>
          <a:p>
            <a:pPr marL="0" indent="0">
              <a:buNone/>
            </a:pPr>
            <a:r>
              <a:rPr lang="es-ES" dirty="0"/>
              <a:t>	</a:t>
            </a:r>
            <a:r>
              <a:rPr lang="es-ES" dirty="0" smtClean="0">
                <a:solidFill>
                  <a:srgbClr val="008000"/>
                </a:solidFill>
              </a:rPr>
              <a:t>Introduce una nueva forma de ver el tiempo, el 	espacio y 	la 	simultaneidad </a:t>
            </a:r>
          </a:p>
          <a:p>
            <a:r>
              <a:rPr lang="es-ES" dirty="0" smtClean="0"/>
              <a:t>Teoría general de la relatividad</a:t>
            </a:r>
          </a:p>
          <a:p>
            <a:pPr marL="0" indent="0">
              <a:buNone/>
            </a:pPr>
            <a:r>
              <a:rPr lang="es-ES" dirty="0" smtClean="0"/>
              <a:t>	</a:t>
            </a:r>
            <a:r>
              <a:rPr lang="es-ES" dirty="0" smtClean="0">
                <a:solidFill>
                  <a:srgbClr val="008000"/>
                </a:solidFill>
              </a:rPr>
              <a:t>Reinterpreta la gravedad en términos del 	espacio-tiempo</a:t>
            </a:r>
          </a:p>
          <a:p>
            <a:r>
              <a:rPr lang="es-ES" dirty="0" smtClean="0"/>
              <a:t>Mecánica cuántica </a:t>
            </a:r>
          </a:p>
          <a:p>
            <a:pPr marL="0" indent="0">
              <a:buNone/>
            </a:pPr>
            <a:r>
              <a:rPr lang="es-ES" dirty="0"/>
              <a:t>	</a:t>
            </a:r>
            <a:r>
              <a:rPr lang="es-ES" dirty="0" smtClean="0">
                <a:solidFill>
                  <a:srgbClr val="008000"/>
                </a:solidFill>
              </a:rPr>
              <a:t>Introdujo una nueva forma de pensar acerca de los procesos atómicos </a:t>
            </a:r>
          </a:p>
          <a:p>
            <a:pPr marL="0" indent="0">
              <a:buNone/>
            </a:pPr>
            <a:r>
              <a:rPr lang="es-ES" dirty="0">
                <a:solidFill>
                  <a:srgbClr val="008000"/>
                </a:solidFill>
              </a:rPr>
              <a:t>	</a:t>
            </a:r>
            <a:r>
              <a:rPr lang="es-ES" b="1" dirty="0" smtClean="0">
                <a:solidFill>
                  <a:srgbClr val="000090"/>
                </a:solidFill>
              </a:rPr>
              <a:t>Conocimiento absoluto   Probabilidades </a:t>
            </a:r>
          </a:p>
          <a:p>
            <a:pPr marL="0" indent="0">
              <a:buNone/>
            </a:pPr>
            <a:r>
              <a:rPr lang="es-ES" dirty="0">
                <a:solidFill>
                  <a:srgbClr val="008000"/>
                </a:solidFill>
              </a:rPr>
              <a:t>	</a:t>
            </a:r>
            <a:r>
              <a:rPr lang="es-ES" dirty="0" smtClean="0">
                <a:solidFill>
                  <a:srgbClr val="008000"/>
                </a:solidFill>
              </a:rPr>
              <a:t>Ayud</a:t>
            </a:r>
            <a:r>
              <a:rPr lang="es-ES" dirty="0" smtClean="0">
                <a:solidFill>
                  <a:srgbClr val="008000"/>
                </a:solidFill>
              </a:rPr>
              <a:t>ó</a:t>
            </a:r>
            <a:r>
              <a:rPr lang="es-ES" dirty="0" smtClean="0">
                <a:solidFill>
                  <a:srgbClr val="008000"/>
                </a:solidFill>
              </a:rPr>
              <a:t> a aclarar algunos problemas que las teorías clásicas no podían 	explicar </a:t>
            </a:r>
          </a:p>
        </p:txBody>
      </p:sp>
    </p:spTree>
    <p:extLst>
      <p:ext uri="{BB962C8B-B14F-4D97-AF65-F5344CB8AC3E}">
        <p14:creationId xmlns:p14="http://schemas.microsoft.com/office/powerpoint/2010/main" val="352913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Relatividad de </a:t>
            </a:r>
            <a:r>
              <a:rPr lang="es-ES" dirty="0"/>
              <a:t>G</a:t>
            </a:r>
            <a:r>
              <a:rPr lang="es-ES" dirty="0" smtClean="0"/>
              <a:t>alileo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238" y="1727632"/>
            <a:ext cx="2580823" cy="2095382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4181565" y="1717682"/>
            <a:ext cx="4572000" cy="2862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rgbClr val="376092"/>
                </a:solidFill>
              </a:rPr>
              <a:t>Marco de referencia inercial</a:t>
            </a:r>
          </a:p>
          <a:p>
            <a:pPr algn="just"/>
            <a:r>
              <a:rPr lang="es-ES_tradnl" dirty="0" smtClean="0"/>
              <a:t>Los marcos de referencia inerciales son aquellos en los cuales las leyes de movimiento de Newton son válidas.</a:t>
            </a:r>
          </a:p>
          <a:p>
            <a:endParaRPr lang="es-ES_tradnl" dirty="0" smtClean="0"/>
          </a:p>
          <a:p>
            <a:r>
              <a:rPr lang="es-ES_tradnl" dirty="0" smtClean="0">
                <a:solidFill>
                  <a:srgbClr val="376092"/>
                </a:solidFill>
              </a:rPr>
              <a:t>Principio de relatividad</a:t>
            </a:r>
          </a:p>
          <a:p>
            <a:pPr algn="just"/>
            <a:r>
              <a:rPr lang="es-ES_tradnl" dirty="0" smtClean="0"/>
              <a:t>Las leyes básicas de la física son las mismas en todos los marcos de referencia inerciales.</a:t>
            </a:r>
          </a:p>
          <a:p>
            <a:endParaRPr lang="es-ES_tradnl" dirty="0" smtClean="0"/>
          </a:p>
          <a:p>
            <a:r>
              <a:rPr lang="es-ES_tradnl" dirty="0" smtClean="0">
                <a:solidFill>
                  <a:srgbClr val="376092"/>
                </a:solidFill>
              </a:rPr>
              <a:t>Ambos entendidos por Galileo y Newton.</a:t>
            </a:r>
            <a:endParaRPr lang="es-ES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223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409110" y="491173"/>
            <a:ext cx="5912551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 smtClean="0"/>
              <a:t>Todos los marcos de referencia inerciales son equivalentes para la descripción del movimiento mecánico.</a:t>
            </a:r>
          </a:p>
          <a:p>
            <a:pPr algn="just"/>
            <a:endParaRPr lang="es-ES_tradnl" dirty="0" smtClean="0"/>
          </a:p>
          <a:p>
            <a:pPr algn="just"/>
            <a:r>
              <a:rPr lang="es-ES_tradnl" dirty="0" smtClean="0"/>
              <a:t> No hay ninguna prueba o experimento que pueda hacerse  para "probar" qué un marco de referencia está realmente en reposo o moviéndose con velocidad constante.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427" y="2439924"/>
            <a:ext cx="7404100" cy="372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4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5733" y="819468"/>
            <a:ext cx="84710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>¿Qué pasa si disparas una esfera a 60 km/h desde un auto que va a 60 km/h en sentido contrario?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315733" y="1592989"/>
            <a:ext cx="8303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> ¿Qué trayectoria sigue la bala, desde el punto de vista de un observador quieto en el suelo?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315733" y="2525266"/>
            <a:ext cx="3026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https://</a:t>
            </a:r>
            <a:r>
              <a:rPr lang="en-US" dirty="0" err="1" smtClean="0"/>
              <a:t>youtu.be</a:t>
            </a:r>
            <a:r>
              <a:rPr lang="en-US" dirty="0" smtClean="0"/>
              <a:t>/BLuI118nhzc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35756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642554" y="704383"/>
            <a:ext cx="75653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 smtClean="0"/>
          </a:p>
          <a:p>
            <a:r>
              <a:rPr lang="es-ES_tradnl" b="1" dirty="0" smtClean="0">
                <a:solidFill>
                  <a:srgbClr val="FF6600"/>
                </a:solidFill>
              </a:rPr>
              <a:t>¡PROBLEMA! </a:t>
            </a:r>
            <a:r>
              <a:rPr lang="es-ES_tradnl" dirty="0" smtClean="0"/>
              <a:t>La teoría de Maxwell predice que la velocidad de la luz es de 3x10</a:t>
            </a:r>
            <a:r>
              <a:rPr lang="es-ES_tradnl" baseline="30000" dirty="0" smtClean="0"/>
              <a:t>8</a:t>
            </a:r>
            <a:r>
              <a:rPr lang="es-ES_tradnl" dirty="0" smtClean="0"/>
              <a:t> m / s y esto es lo que se mide.</a:t>
            </a:r>
          </a:p>
          <a:p>
            <a:endParaRPr lang="es-ES_tradnl" dirty="0" smtClean="0"/>
          </a:p>
          <a:p>
            <a:r>
              <a:rPr lang="es-ES_tradnl" b="1" dirty="0" smtClean="0">
                <a:solidFill>
                  <a:srgbClr val="FF6600"/>
                </a:solidFill>
              </a:rPr>
              <a:t>¡¡PREGUNTA!</a:t>
            </a:r>
            <a:r>
              <a:rPr lang="es-ES_tradnl" dirty="0" smtClean="0"/>
              <a:t>! ¿En qué marco de referencia tiene la luz esta velocidad?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94" y="2554093"/>
            <a:ext cx="6295983" cy="319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618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Relatividad de Einstein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48" y="1522184"/>
            <a:ext cx="2884578" cy="129806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565273" y="170663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In 1905 Albert Einstein proposed that we accept the fact that the speed of light was the same in all reference systems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97058" y="3316155"/>
            <a:ext cx="80415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 smtClean="0"/>
          </a:p>
          <a:p>
            <a:r>
              <a:rPr lang="es-ES_tradnl" dirty="0" smtClean="0">
                <a:solidFill>
                  <a:srgbClr val="FF6600"/>
                </a:solidFill>
              </a:rPr>
              <a:t>Primer postulado: </a:t>
            </a:r>
            <a:r>
              <a:rPr lang="es-ES_tradnl" dirty="0" smtClean="0"/>
              <a:t>Las leyes de la física tienen la misma forma en todos los sistemas de referencia inerciales. (Este es el principio de la relatividad)</a:t>
            </a:r>
          </a:p>
          <a:p>
            <a:endParaRPr lang="es-ES_tradnl" dirty="0" smtClean="0">
              <a:solidFill>
                <a:srgbClr val="FF6600"/>
              </a:solidFill>
            </a:endParaRPr>
          </a:p>
          <a:p>
            <a:r>
              <a:rPr lang="es-ES_tradnl" dirty="0" smtClean="0">
                <a:solidFill>
                  <a:srgbClr val="FF6600"/>
                </a:solidFill>
              </a:rPr>
              <a:t>Segundo postulado: </a:t>
            </a:r>
            <a:r>
              <a:rPr lang="es-ES_tradnl" dirty="0" smtClean="0"/>
              <a:t>la luz se propaga a través del espacio vacío con una velocidad definida "c" independiente de la velocidad de la fuente o del observador. (Está de acuerdo con el experimento)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65022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53643" y="681714"/>
            <a:ext cx="6559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000090"/>
                </a:solidFill>
              </a:rPr>
              <a:t>Tiempo y espacio ya no son magnitudes absolutas  </a:t>
            </a:r>
            <a:endParaRPr lang="es-ES" sz="2400" b="1" dirty="0">
              <a:solidFill>
                <a:srgbClr val="00009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37683" y="1646568"/>
            <a:ext cx="2928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000090"/>
                </a:solidFill>
              </a:rPr>
              <a:t>Dilatación del tiempo</a:t>
            </a:r>
            <a:endParaRPr lang="es-ES" sz="2400" b="1" dirty="0">
              <a:solidFill>
                <a:srgbClr val="00009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683" y="2462330"/>
            <a:ext cx="76454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4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578941" y="628666"/>
            <a:ext cx="28628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000090"/>
                </a:solidFill>
              </a:rPr>
              <a:t>Suma de velocidades</a:t>
            </a:r>
            <a:endParaRPr lang="es-ES" sz="2400" b="1" dirty="0">
              <a:solidFill>
                <a:srgbClr val="00009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13" y="1382105"/>
            <a:ext cx="4723750" cy="354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376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395</Words>
  <Application>Microsoft Macintosh PowerPoint</Application>
  <PresentationFormat>Presentación en pantalla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Breve introducción a la física Moderna</vt:lpstr>
      <vt:lpstr>Física Clásica</vt:lpstr>
      <vt:lpstr>Presentación de PowerPoint</vt:lpstr>
      <vt:lpstr>Física Moderna</vt:lpstr>
      <vt:lpstr>Relatividad de Galileo</vt:lpstr>
      <vt:lpstr>Presentación de PowerPoint</vt:lpstr>
      <vt:lpstr>Presentación de PowerPoint</vt:lpstr>
      <vt:lpstr>Presentación de PowerPoint</vt:lpstr>
      <vt:lpstr>Relatividad de Einstein</vt:lpstr>
      <vt:lpstr>Presentación de PowerPoint</vt:lpstr>
      <vt:lpstr>Presentación de PowerPoint</vt:lpstr>
    </vt:vector>
  </TitlesOfParts>
  <Company>utfsm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Breve introducción a la física Moderna</dc:title>
  <dc:creator>cristian romanque</dc:creator>
  <cp:lastModifiedBy>cristian romanque</cp:lastModifiedBy>
  <cp:revision>9</cp:revision>
  <dcterms:created xsi:type="dcterms:W3CDTF">2018-10-03T03:18:55Z</dcterms:created>
  <dcterms:modified xsi:type="dcterms:W3CDTF">2018-10-03T05:28:19Z</dcterms:modified>
</cp:coreProperties>
</file>