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9" r:id="rId4"/>
    <p:sldId id="257" r:id="rId5"/>
    <p:sldId id="261"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D5CE3596-805B-4837-A84F-92923B77970B}"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A980342-6895-43AE-9041-DFCB2EA0BA58}" type="slidenum">
              <a:rPr lang="en-US" smtClean="0"/>
              <a:t>‹Nº›</a:t>
            </a:fld>
            <a:endParaRPr lang="en-US"/>
          </a:p>
        </p:txBody>
      </p:sp>
    </p:spTree>
    <p:extLst>
      <p:ext uri="{BB962C8B-B14F-4D97-AF65-F5344CB8AC3E}">
        <p14:creationId xmlns:p14="http://schemas.microsoft.com/office/powerpoint/2010/main" val="3146856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5CE3596-805B-4837-A84F-92923B77970B}"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562845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a:xfrm>
            <a:off x="8593667" y="6272784"/>
            <a:ext cx="2644309" cy="365125"/>
          </a:xfrm>
        </p:spPr>
        <p:txBody>
          <a:bodyPr/>
          <a:lstStyle/>
          <a:p>
            <a:fld id="{D5CE3596-805B-4837-A84F-92923B77970B}" type="datetimeFigureOut">
              <a:rPr lang="en-US" smtClean="0"/>
              <a:t>12/1/2025</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A980342-6895-43AE-9041-DFCB2EA0BA58}" type="slidenum">
              <a:rPr lang="en-US" smtClean="0"/>
              <a:t>‹Nº›</a:t>
            </a:fld>
            <a:endParaRPr lang="en-US"/>
          </a:p>
        </p:txBody>
      </p:sp>
    </p:spTree>
    <p:extLst>
      <p:ext uri="{BB962C8B-B14F-4D97-AF65-F5344CB8AC3E}">
        <p14:creationId xmlns:p14="http://schemas.microsoft.com/office/powerpoint/2010/main" val="2463861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D5CE3596-805B-4837-A84F-92923B77970B}"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3532449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D5CE3596-805B-4837-A84F-92923B77970B}" type="datetimeFigureOut">
              <a:rPr lang="en-US" smtClean="0"/>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3503429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D5CE3596-805B-4837-A84F-92923B77970B}" type="datetimeFigureOut">
              <a:rPr lang="en-US" smtClean="0"/>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3219758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CE3596-805B-4837-A84F-92923B77970B}" type="datetimeFigureOut">
              <a:rPr lang="en-US" smtClean="0"/>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724820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D5CE3596-805B-4837-A84F-92923B77970B}"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1110296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D5CE3596-805B-4837-A84F-92923B77970B}" type="datetimeFigureOut">
              <a:rPr lang="en-US" smtClean="0"/>
              <a:t>12/1/2025</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1783233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5CE3596-805B-4837-A84F-92923B77970B}"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1256242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5CE3596-805B-4837-A84F-92923B77970B}"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80342-6895-43AE-9041-DFCB2EA0BA58}" type="slidenum">
              <a:rPr lang="en-US" smtClean="0"/>
              <a:t>‹Nº›</a:t>
            </a:fld>
            <a:endParaRPr lang="en-US"/>
          </a:p>
        </p:txBody>
      </p:sp>
    </p:spTree>
    <p:extLst>
      <p:ext uri="{BB962C8B-B14F-4D97-AF65-F5344CB8AC3E}">
        <p14:creationId xmlns:p14="http://schemas.microsoft.com/office/powerpoint/2010/main" val="4213378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D5CE3596-805B-4837-A84F-92923B77970B}" type="datetimeFigureOut">
              <a:rPr lang="en-US" smtClean="0"/>
              <a:t>12/1/2025</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A980342-6895-43AE-9041-DFCB2EA0BA58}" type="slidenum">
              <a:rPr lang="en-US" smtClean="0"/>
              <a:t>‹Nº›</a:t>
            </a:fld>
            <a:endParaRPr lang="en-US"/>
          </a:p>
        </p:txBody>
      </p:sp>
    </p:spTree>
    <p:extLst>
      <p:ext uri="{BB962C8B-B14F-4D97-AF65-F5344CB8AC3E}">
        <p14:creationId xmlns:p14="http://schemas.microsoft.com/office/powerpoint/2010/main" val="11230588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50299" y="1393034"/>
            <a:ext cx="10234749" cy="3035808"/>
          </a:xfrm>
        </p:spPr>
        <p:txBody>
          <a:bodyPr/>
          <a:lstStyle/>
          <a:p>
            <a:pPr algn="ctr"/>
            <a:r>
              <a:rPr lang="es-MX" sz="8000" dirty="0" smtClean="0"/>
              <a:t>METODOLOGÍA</a:t>
            </a:r>
            <a:br>
              <a:rPr lang="es-MX" sz="8000" dirty="0" smtClean="0"/>
            </a:br>
            <a:r>
              <a:rPr lang="es-MX" sz="8000" dirty="0" smtClean="0"/>
              <a:t> CORE CURRICULUM</a:t>
            </a:r>
            <a:br>
              <a:rPr lang="es-MX" sz="8000" dirty="0" smtClean="0"/>
            </a:br>
            <a:r>
              <a:rPr lang="es-MX" sz="8000" dirty="0" smtClean="0"/>
              <a:t>UAI</a:t>
            </a:r>
            <a:endParaRPr lang="en-US" sz="8000" dirty="0"/>
          </a:p>
        </p:txBody>
      </p:sp>
      <p:sp>
        <p:nvSpPr>
          <p:cNvPr id="4" name="AutoShape 2" descr="Bibliotecas UA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Las grandes ideas en 12 libros: CORE CURRICULUM/ Programa ininterrumpido  desde 1919 en la Universidad de Columbia ahora en la UAI, Admisión -  Universidad Adolfo Ibáñe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No hay ninguna descripción de la foto disponib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19707" y="4049078"/>
            <a:ext cx="3435531" cy="244316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No hay ninguna descripción de la foto disponib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598126"/>
            <a:ext cx="3389810" cy="22598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Proyectos – Centro de Aprendizaje de la Universidad Adolfo Ibañe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4153" y="4428842"/>
            <a:ext cx="3961211" cy="206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212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36946" y="512064"/>
            <a:ext cx="10058400" cy="1609344"/>
          </a:xfrm>
        </p:spPr>
        <p:txBody>
          <a:bodyPr/>
          <a:lstStyle/>
          <a:p>
            <a:r>
              <a:rPr lang="es-MX" dirty="0" smtClean="0"/>
              <a:t>Objetivos del diplomado:</a:t>
            </a:r>
            <a:endParaRPr lang="en-US" dirty="0"/>
          </a:p>
        </p:txBody>
      </p:sp>
      <p:sp>
        <p:nvSpPr>
          <p:cNvPr id="3" name="Marcador de contenido 2"/>
          <p:cNvSpPr>
            <a:spLocks noGrp="1"/>
          </p:cNvSpPr>
          <p:nvPr>
            <p:ph idx="1"/>
          </p:nvPr>
        </p:nvSpPr>
        <p:spPr>
          <a:xfrm>
            <a:off x="600891" y="2121408"/>
            <a:ext cx="10527357" cy="4050792"/>
          </a:xfrm>
        </p:spPr>
        <p:txBody>
          <a:bodyPr>
            <a:normAutofit/>
          </a:bodyPr>
          <a:lstStyle/>
          <a:p>
            <a:pPr lvl="0" algn="just" fontAlgn="base"/>
            <a:r>
              <a:rPr lang="es-ES" sz="2400" dirty="0" smtClean="0"/>
              <a:t>Identificar </a:t>
            </a:r>
            <a:r>
              <a:rPr lang="es-ES" sz="2400" dirty="0"/>
              <a:t>las principales ideas, conflictos y propuestas que se plantean en las obras seleccionadas, como también su relevancia en el desarrollo del pensamiento occidental. </a:t>
            </a:r>
            <a:endParaRPr lang="en-US" sz="2400" dirty="0"/>
          </a:p>
          <a:p>
            <a:pPr lvl="0" algn="just" fontAlgn="base"/>
            <a:r>
              <a:rPr lang="es-ES" sz="2400" dirty="0"/>
              <a:t>Elaborar interpretaciones y argumentos basados en un análisis riguroso de los textos y en la presentación de evidencia adecuada.</a:t>
            </a:r>
            <a:endParaRPr lang="en-US" sz="2400" dirty="0"/>
          </a:p>
          <a:p>
            <a:pPr lvl="0" algn="just" fontAlgn="base"/>
            <a:r>
              <a:rPr lang="es-ES" sz="2400" dirty="0"/>
              <a:t>Desarrollar una visión interdisciplinaria de los fenómenos y problemas tratados a lo largo del programa.</a:t>
            </a:r>
            <a:endParaRPr lang="en-US" sz="2400" dirty="0"/>
          </a:p>
          <a:p>
            <a:pPr lvl="0" algn="just" fontAlgn="base"/>
            <a:r>
              <a:rPr lang="es-ES" sz="2400" dirty="0"/>
              <a:t>Transferir la metodología de enseñanza del diplomado (basada en preguntas y discusión, y centrada en el aprendizaje activo de los estudiantes) a sus propios contextos educativos. </a:t>
            </a:r>
            <a:endParaRPr lang="en-US" sz="2400" dirty="0"/>
          </a:p>
          <a:p>
            <a:endParaRPr lang="en-US" dirty="0"/>
          </a:p>
        </p:txBody>
      </p:sp>
    </p:spTree>
    <p:extLst>
      <p:ext uri="{BB962C8B-B14F-4D97-AF65-F5344CB8AC3E}">
        <p14:creationId xmlns:p14="http://schemas.microsoft.com/office/powerpoint/2010/main" val="157789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66681" y="201166"/>
            <a:ext cx="10058400" cy="1609344"/>
          </a:xfrm>
        </p:spPr>
        <p:txBody>
          <a:bodyPr/>
          <a:lstStyle/>
          <a:p>
            <a:r>
              <a:rPr lang="es-MX" b="1" dirty="0"/>
              <a:t>¿Cómo es su Metodología?</a:t>
            </a:r>
            <a:r>
              <a:rPr lang="en-US" dirty="0"/>
              <a:t/>
            </a:r>
            <a:br>
              <a:rPr lang="en-US" dirty="0"/>
            </a:br>
            <a:endParaRPr lang="en-US" dirty="0"/>
          </a:p>
        </p:txBody>
      </p:sp>
      <p:sp>
        <p:nvSpPr>
          <p:cNvPr id="3" name="Marcador de contenido 2"/>
          <p:cNvSpPr>
            <a:spLocks noGrp="1"/>
          </p:cNvSpPr>
          <p:nvPr>
            <p:ph idx="1"/>
          </p:nvPr>
        </p:nvSpPr>
        <p:spPr>
          <a:xfrm>
            <a:off x="403639" y="1524434"/>
            <a:ext cx="11521442" cy="5333566"/>
          </a:xfrm>
        </p:spPr>
        <p:txBody>
          <a:bodyPr>
            <a:normAutofit lnSpcReduction="10000"/>
          </a:bodyPr>
          <a:lstStyle/>
          <a:p>
            <a:pPr algn="just"/>
            <a:r>
              <a:rPr lang="es-MX" dirty="0" smtClean="0"/>
              <a:t>Utiliza </a:t>
            </a:r>
            <a:r>
              <a:rPr lang="es-MX" dirty="0"/>
              <a:t>una metodología de discusión respetuosa para abordar preguntas fundamentales de la experiencia humana y la vida en </a:t>
            </a:r>
            <a:r>
              <a:rPr lang="es-MX" dirty="0" smtClean="0"/>
              <a:t>sociedad.</a:t>
            </a:r>
          </a:p>
          <a:p>
            <a:pPr algn="just"/>
            <a:r>
              <a:rPr lang="es-ES" dirty="0" smtClean="0"/>
              <a:t>La discusión es en torno a las obras seleccionadas, con un fuerte énfasis en la colaboración e involucramiento de los participantes.</a:t>
            </a:r>
            <a:r>
              <a:rPr lang="es-ES" dirty="0"/>
              <a:t> Por lo tanto, se espera que estos contribuyan significativamente al desarrollo de las sesiones con sus puntos de vista, argumentos y reflexión crítica</a:t>
            </a:r>
            <a:r>
              <a:rPr lang="es-ES" dirty="0" smtClean="0"/>
              <a:t>.</a:t>
            </a:r>
            <a:endParaRPr lang="en-US" dirty="0"/>
          </a:p>
          <a:p>
            <a:pPr algn="just"/>
            <a:r>
              <a:rPr lang="es-MX" dirty="0" smtClean="0"/>
              <a:t>Para lograr la</a:t>
            </a:r>
            <a:r>
              <a:rPr lang="es-MX" dirty="0"/>
              <a:t> </a:t>
            </a:r>
            <a:r>
              <a:rPr lang="es-MX" b="1" dirty="0"/>
              <a:t>participación </a:t>
            </a:r>
            <a:r>
              <a:rPr lang="es-MX" b="1" dirty="0" smtClean="0"/>
              <a:t>activa, los cursos son de </a:t>
            </a:r>
            <a:r>
              <a:rPr lang="es-MX" b="1" dirty="0"/>
              <a:t>grupos pequeños</a:t>
            </a:r>
            <a:r>
              <a:rPr lang="es-MX" dirty="0"/>
              <a:t> (máximo 23 estudiantes) que se sientan alrededor de una mesa para debatir sobre textos fundamentales de la experiencia humana. </a:t>
            </a:r>
            <a:endParaRPr lang="es-MX" dirty="0" smtClean="0"/>
          </a:p>
          <a:p>
            <a:pPr lvl="0" algn="just"/>
            <a:r>
              <a:rPr lang="es-ES" dirty="0" smtClean="0"/>
              <a:t>Desarrolla </a:t>
            </a:r>
            <a:r>
              <a:rPr lang="es-ES" dirty="0"/>
              <a:t>una visión interdisciplinaria de los fenómenos y problemas tratados a lo largo del programa</a:t>
            </a:r>
            <a:r>
              <a:rPr lang="es-ES" dirty="0" smtClean="0"/>
              <a:t>.</a:t>
            </a:r>
            <a:endParaRPr lang="en-US" dirty="0"/>
          </a:p>
          <a:p>
            <a:pPr algn="just"/>
            <a:r>
              <a:rPr lang="es-MX" dirty="0"/>
              <a:t>Su desarrollo metodológico es asesorado por la Universidad de </a:t>
            </a:r>
            <a:r>
              <a:rPr lang="es-MX" dirty="0" smtClean="0"/>
              <a:t>Columbia, </a:t>
            </a:r>
            <a:r>
              <a:rPr lang="es-MX" dirty="0"/>
              <a:t>con casi 100 años de experiencia en el formato. </a:t>
            </a:r>
            <a:endParaRPr lang="es-MX" dirty="0" smtClean="0"/>
          </a:p>
          <a:p>
            <a:pPr algn="just"/>
            <a:r>
              <a:rPr lang="es-ES" dirty="0"/>
              <a:t>El programa se desarrolla en sesiones semanales de 90 minutos cada una (15 sesiones por semestre). Todas las clases son impartidas por profesores de planta de la Facultad de Artes Liberales, especialistas en las obras incluidas en el programa, con grado de doctorado o </a:t>
            </a:r>
            <a:r>
              <a:rPr lang="es-ES" dirty="0" smtClean="0"/>
              <a:t>magíster.</a:t>
            </a:r>
            <a:endParaRPr lang="en-US" dirty="0"/>
          </a:p>
          <a:p>
            <a:pPr algn="just"/>
            <a:endParaRPr lang="es-ES" dirty="0" smtClean="0"/>
          </a:p>
          <a:p>
            <a:pPr algn="just"/>
            <a:endParaRPr lang="en-US" dirty="0"/>
          </a:p>
          <a:p>
            <a:pPr algn="just"/>
            <a:endParaRPr lang="en-US" dirty="0"/>
          </a:p>
          <a:p>
            <a:endParaRPr lang="en-US" dirty="0"/>
          </a:p>
        </p:txBody>
      </p:sp>
    </p:spTree>
    <p:extLst>
      <p:ext uri="{BB962C8B-B14F-4D97-AF65-F5344CB8AC3E}">
        <p14:creationId xmlns:p14="http://schemas.microsoft.com/office/powerpoint/2010/main" val="1512653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094" y="667511"/>
            <a:ext cx="10058400" cy="743277"/>
          </a:xfrm>
        </p:spPr>
        <p:txBody>
          <a:bodyPr>
            <a:normAutofit fontScale="90000"/>
          </a:bodyPr>
          <a:lstStyle/>
          <a:p>
            <a:pPr algn="ctr"/>
            <a:r>
              <a:rPr lang="en-US" b="1" dirty="0" smtClean="0"/>
              <a:t>¿</a:t>
            </a:r>
            <a:r>
              <a:rPr lang="en-US" b="1" dirty="0" err="1" smtClean="0"/>
              <a:t>qué</a:t>
            </a:r>
            <a:r>
              <a:rPr lang="en-US" b="1" dirty="0" smtClean="0"/>
              <a:t> </a:t>
            </a:r>
            <a:r>
              <a:rPr lang="en-US" b="1" dirty="0" err="1" smtClean="0"/>
              <a:t>pretende</a:t>
            </a:r>
            <a:r>
              <a:rPr lang="en-US" b="1" dirty="0" smtClean="0"/>
              <a:t> </a:t>
            </a:r>
            <a:r>
              <a:rPr lang="en-US" b="1" dirty="0" err="1" smtClean="0"/>
              <a:t>lograr</a:t>
            </a:r>
            <a:r>
              <a:rPr lang="en-US" b="1" dirty="0" smtClean="0"/>
              <a:t>?</a:t>
            </a:r>
            <a:r>
              <a:rPr lang="en-US" dirty="0"/>
              <a:t/>
            </a:r>
            <a:br>
              <a:rPr lang="en-US" dirty="0"/>
            </a:br>
            <a:endParaRPr lang="en-US" dirty="0"/>
          </a:p>
        </p:txBody>
      </p:sp>
      <p:sp>
        <p:nvSpPr>
          <p:cNvPr id="3" name="Marcador de contenido 2"/>
          <p:cNvSpPr>
            <a:spLocks noGrp="1"/>
          </p:cNvSpPr>
          <p:nvPr>
            <p:ph idx="1"/>
          </p:nvPr>
        </p:nvSpPr>
        <p:spPr>
          <a:xfrm>
            <a:off x="470263" y="1410788"/>
            <a:ext cx="11207931" cy="5283926"/>
          </a:xfrm>
        </p:spPr>
        <p:txBody>
          <a:bodyPr>
            <a:normAutofit fontScale="92500" lnSpcReduction="20000"/>
          </a:bodyPr>
          <a:lstStyle/>
          <a:p>
            <a:pPr algn="just"/>
            <a:r>
              <a:rPr lang="es-MX" sz="2100" b="1" dirty="0" smtClean="0"/>
              <a:t>Desarrollo </a:t>
            </a:r>
            <a:r>
              <a:rPr lang="es-MX" sz="2100" b="1" dirty="0"/>
              <a:t>del pensamiento crítico:</a:t>
            </a:r>
            <a:r>
              <a:rPr lang="es-MX" sz="2100" dirty="0"/>
              <a:t> El objetivo principal es fortalecer la capacidad de argumentar, analizar ideas y reflexionar sobre temas centrales de la vida en sociedad.</a:t>
            </a:r>
            <a:endParaRPr lang="en-US" sz="2100" dirty="0"/>
          </a:p>
          <a:p>
            <a:pPr algn="just"/>
            <a:r>
              <a:rPr lang="es-MX" sz="2100" b="1" dirty="0"/>
              <a:t>Formación humanista:</a:t>
            </a:r>
            <a:r>
              <a:rPr lang="es-MX" sz="2100" dirty="0"/>
              <a:t> Complementa la formación profesional de cada carrera con una educación en artes liberales, abordando preguntas filosóficas y éticas.</a:t>
            </a:r>
            <a:endParaRPr lang="en-US" sz="2100" dirty="0"/>
          </a:p>
          <a:p>
            <a:pPr algn="just"/>
            <a:r>
              <a:rPr lang="es-MX" sz="2100" b="1" dirty="0"/>
              <a:t>Metodología:</a:t>
            </a:r>
            <a:r>
              <a:rPr lang="es-MX" sz="2100" dirty="0"/>
              <a:t> Se basa en el estudio y la discusión de textos clásicos de diversas disciplinas para fomentar la reflexión y la autonomía intelectual.</a:t>
            </a:r>
            <a:endParaRPr lang="en-US" sz="2100" dirty="0"/>
          </a:p>
          <a:p>
            <a:pPr algn="just"/>
            <a:r>
              <a:rPr lang="es-MX" sz="2100" b="1" dirty="0"/>
              <a:t>Complementariedad:</a:t>
            </a:r>
            <a:r>
              <a:rPr lang="es-MX" sz="2100" dirty="0"/>
              <a:t> Forma parte de un programa más amplio de Artes Liberales que incluye también los Cursos Disciplinares, los cuales se complementan mutuamente. </a:t>
            </a:r>
            <a:endParaRPr lang="en-US" sz="2100" dirty="0"/>
          </a:p>
          <a:p>
            <a:pPr algn="just"/>
            <a:r>
              <a:rPr lang="es-MX" sz="2100" b="1" dirty="0"/>
              <a:t>Participación activa:</a:t>
            </a:r>
            <a:r>
              <a:rPr lang="es-MX" sz="2100" dirty="0"/>
              <a:t> Los estudiantes participan activamente en discusiones sobre aspectos centrales de la experiencia humana, como la justicia, el bien, la verdad y el orden social.</a:t>
            </a:r>
            <a:endParaRPr lang="en-US" sz="2100" dirty="0"/>
          </a:p>
          <a:p>
            <a:pPr algn="just"/>
            <a:r>
              <a:rPr lang="es-MX" sz="2100" b="1" dirty="0"/>
              <a:t>Entorno de discusión:</a:t>
            </a:r>
            <a:r>
              <a:rPr lang="es-MX" sz="2100" dirty="0"/>
              <a:t> Las clases se organizan en grupos pequeños (máximo 23 alumnos) alrededor de una mesa para facilitar el diálogo.</a:t>
            </a:r>
            <a:endParaRPr lang="en-US" sz="2100" dirty="0"/>
          </a:p>
          <a:p>
            <a:pPr algn="just"/>
            <a:r>
              <a:rPr lang="es-MX" sz="2100" b="1" dirty="0"/>
              <a:t>Fomenta habilidades:</a:t>
            </a:r>
            <a:r>
              <a:rPr lang="es-MX" sz="2100" dirty="0"/>
              <a:t> Busca fortalecer la capacidad de análisis, interpretación y argumentación de los estudiantes, así como su seguridad para opinar.</a:t>
            </a:r>
            <a:endParaRPr lang="en-US" sz="2100" dirty="0"/>
          </a:p>
          <a:p>
            <a:pPr algn="just"/>
            <a:r>
              <a:rPr lang="es-MX" sz="2100" b="1" dirty="0"/>
              <a:t>Formación integral:</a:t>
            </a:r>
            <a:r>
              <a:rPr lang="es-MX" sz="2100" dirty="0"/>
              <a:t> Complementa la formación profesional de la carrera con una base humanista, que busca formar ciudadanos conscientes y con una comprensión integral de la realidad.</a:t>
            </a:r>
            <a:endParaRPr lang="en-US" sz="2100" dirty="0"/>
          </a:p>
          <a:p>
            <a:pPr algn="just"/>
            <a:r>
              <a:rPr lang="es-MX" sz="2100" b="1" dirty="0"/>
              <a:t>Base en la lectura crítica:</a:t>
            </a:r>
            <a:r>
              <a:rPr lang="es-MX" sz="2100" dirty="0"/>
              <a:t> Se centra en la lectura crítica de textos y obras de arte para generar debates respetuosos. </a:t>
            </a:r>
            <a:endParaRPr lang="en-US" sz="2100" dirty="0"/>
          </a:p>
          <a:p>
            <a:pPr algn="just"/>
            <a:endParaRPr lang="en-US" dirty="0"/>
          </a:p>
        </p:txBody>
      </p:sp>
    </p:spTree>
    <p:extLst>
      <p:ext uri="{BB962C8B-B14F-4D97-AF65-F5344CB8AC3E}">
        <p14:creationId xmlns:p14="http://schemas.microsoft.com/office/powerpoint/2010/main" val="1805348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2768019" y="2835947"/>
            <a:ext cx="10058400" cy="1609344"/>
          </a:xfrm>
        </p:spPr>
        <p:txBody>
          <a:bodyPr>
            <a:normAutofit/>
          </a:bodyPr>
          <a:lstStyle/>
          <a:p>
            <a:r>
              <a:rPr lang="es-MX" sz="6000" dirty="0" smtClean="0"/>
              <a:t>Experiencias:</a:t>
            </a:r>
            <a:endParaRPr lang="en-US" sz="6000" dirty="0"/>
          </a:p>
        </p:txBody>
      </p:sp>
    </p:spTree>
    <p:extLst>
      <p:ext uri="{BB962C8B-B14F-4D97-AF65-F5344CB8AC3E}">
        <p14:creationId xmlns:p14="http://schemas.microsoft.com/office/powerpoint/2010/main" val="3622974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50299" y="1393034"/>
            <a:ext cx="10234749" cy="3035808"/>
          </a:xfrm>
        </p:spPr>
        <p:txBody>
          <a:bodyPr/>
          <a:lstStyle/>
          <a:p>
            <a:pPr algn="ctr"/>
            <a:r>
              <a:rPr lang="es-MX" sz="8000" dirty="0" smtClean="0"/>
              <a:t>METODOLOGÍA</a:t>
            </a:r>
            <a:br>
              <a:rPr lang="es-MX" sz="8000" dirty="0" smtClean="0"/>
            </a:br>
            <a:r>
              <a:rPr lang="es-MX" sz="8000" dirty="0" smtClean="0"/>
              <a:t> CORE CURRICULUM</a:t>
            </a:r>
            <a:br>
              <a:rPr lang="es-MX" sz="8000" dirty="0" smtClean="0"/>
            </a:br>
            <a:r>
              <a:rPr lang="es-MX" sz="8000" dirty="0" smtClean="0"/>
              <a:t>UAI</a:t>
            </a:r>
            <a:endParaRPr lang="en-US" sz="8000" dirty="0"/>
          </a:p>
        </p:txBody>
      </p:sp>
      <p:sp>
        <p:nvSpPr>
          <p:cNvPr id="4" name="AutoShape 2" descr="Bibliotecas UA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Las grandes ideas en 12 libros: CORE CURRICULUM/ Programa ininterrumpido  desde 1919 en la Universidad de Columbia ahora en la UAI, Admisión -  Universidad Adolfo Ibáñe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No hay ninguna descripción de la foto disponib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19707" y="4049078"/>
            <a:ext cx="3435531" cy="244316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No hay ninguna descripción de la foto disponib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598126"/>
            <a:ext cx="3389810" cy="22598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Proyectos – Centro de Aprendizaje de la Universidad Adolfo Ibañe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4153" y="4428842"/>
            <a:ext cx="3961211" cy="206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8702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ra">
  <a:themeElements>
    <a:clrScheme name="Tipo de made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ra">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TM03090434[[fn=Letras en madera]]</Template>
  <TotalTime>54</TotalTime>
  <Words>189</Words>
  <Application>Microsoft Office PowerPoint</Application>
  <PresentationFormat>Panorámica</PresentationFormat>
  <Paragraphs>27</Paragraphs>
  <Slides>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vt:i4>
      </vt:variant>
    </vt:vector>
  </HeadingPairs>
  <TitlesOfParts>
    <vt:vector size="11" baseType="lpstr">
      <vt:lpstr>Arial</vt:lpstr>
      <vt:lpstr>Rockwell</vt:lpstr>
      <vt:lpstr>Rockwell Condensed</vt:lpstr>
      <vt:lpstr>Wingdings</vt:lpstr>
      <vt:lpstr>Tipo de madera</vt:lpstr>
      <vt:lpstr>METODOLOGÍA  CORE CURRICULUM UAI</vt:lpstr>
      <vt:lpstr>Objetivos del diplomado:</vt:lpstr>
      <vt:lpstr>¿Cómo es su Metodología? </vt:lpstr>
      <vt:lpstr>¿qué pretende lograr? </vt:lpstr>
      <vt:lpstr>Experiencias:</vt:lpstr>
      <vt:lpstr>METODOLOGÍA  CORE CURRICULUM UAI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METODOLOGÍA  CORE CURRICULUM UAI</dc:title>
  <dc:creator>Lorena</dc:creator>
  <cp:lastModifiedBy>Lorena</cp:lastModifiedBy>
  <cp:revision>9</cp:revision>
  <dcterms:created xsi:type="dcterms:W3CDTF">2025-12-01T11:45:13Z</dcterms:created>
  <dcterms:modified xsi:type="dcterms:W3CDTF">2025-12-01T12:40:04Z</dcterms:modified>
</cp:coreProperties>
</file>