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82" r:id="rId2"/>
    <p:sldId id="312" r:id="rId3"/>
    <p:sldId id="295" r:id="rId4"/>
    <p:sldId id="311" r:id="rId5"/>
    <p:sldId id="271" r:id="rId6"/>
    <p:sldId id="302" r:id="rId7"/>
    <p:sldId id="266" r:id="rId8"/>
    <p:sldId id="303" r:id="rId9"/>
    <p:sldId id="279" r:id="rId10"/>
    <p:sldId id="321" r:id="rId11"/>
    <p:sldId id="305" r:id="rId12"/>
    <p:sldId id="317" r:id="rId13"/>
    <p:sldId id="306" r:id="rId14"/>
    <p:sldId id="307" r:id="rId15"/>
    <p:sldId id="299" r:id="rId16"/>
    <p:sldId id="308" r:id="rId17"/>
    <p:sldId id="292" r:id="rId18"/>
    <p:sldId id="300" r:id="rId19"/>
    <p:sldId id="310" r:id="rId20"/>
    <p:sldId id="293" r:id="rId21"/>
    <p:sldId id="301" r:id="rId22"/>
    <p:sldId id="314" r:id="rId23"/>
    <p:sldId id="294" r:id="rId24"/>
    <p:sldId id="315" r:id="rId25"/>
    <p:sldId id="296" r:id="rId26"/>
    <p:sldId id="320" r:id="rId27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4" d="100"/>
          <a:sy n="104" d="100"/>
        </p:scale>
        <p:origin x="174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1FC0D4D-7A4F-4943-8CF8-55301453CD1F}" type="datetimeFigureOut">
              <a:rPr lang="es-CL" smtClean="0"/>
              <a:t>16-05-2025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55BC8C2-D855-4CE8-8EB1-E360CBE4D11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8794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86CDA7-1BCD-47EA-98E2-006FD59CA13B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ADF28E9-3D26-4D1B-8D72-BFF2DB80FE6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6043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0076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0E1A5-16E6-4209-8FDD-7749CE9AE27A}" type="datetimeFigureOut">
              <a:rPr lang="es-CL" smtClean="0"/>
              <a:pPr/>
              <a:t>16-05-2025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eb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INVIERNO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“PUELCHE BRAVO”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 smtClean="0"/>
              <a:t>I.-	ANTECEDENTES</a:t>
            </a:r>
            <a:endParaRPr lang="es-CL" dirty="0"/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39979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564904"/>
            <a:ext cx="8143932" cy="272775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Término de clases 	:	04 de junio.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Período de exámenes 	:	06 al 13 de junio.	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MX" sz="2000" dirty="0" smtClean="0"/>
              <a:t>Clases	:	16 de junio.</a:t>
            </a:r>
            <a:endParaRPr lang="es-CL" sz="2000" dirty="0" smtClean="0"/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b="1" u="sng" dirty="0" smtClean="0"/>
              <a:t>Período práctico de invierno	:	23 al 27 de junio.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Vacaciones de invierno para cadetes 	: 	30 de junio al 06 de julio.</a:t>
            </a:r>
          </a:p>
          <a:p>
            <a:pPr>
              <a:tabLst>
                <a:tab pos="4216400" algn="l"/>
                <a:tab pos="4927600" algn="l"/>
              </a:tabLst>
            </a:pPr>
            <a:r>
              <a:rPr lang="es-CL" sz="2000" dirty="0" smtClean="0"/>
              <a:t>Inicio de clases segundo semestre 	: 	07 de julio.</a:t>
            </a:r>
            <a:endParaRPr lang="es-CL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357422" y="1428736"/>
            <a:ext cx="398679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PROGRAMA GENERAL DE ACTIVIDADES </a:t>
            </a:r>
          </a:p>
          <a:p>
            <a:pPr algn="ctr"/>
            <a:r>
              <a:rPr lang="es-ES" b="1" dirty="0" smtClean="0"/>
              <a:t>PRIMER SEMESTRE 2025</a:t>
            </a:r>
            <a:endParaRPr lang="es-CL" dirty="0"/>
          </a:p>
        </p:txBody>
      </p:sp>
      <p:grpSp>
        <p:nvGrpSpPr>
          <p:cNvPr id="11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 smtClean="0"/>
              <a:t>II.-	MISIÓN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8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35524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2913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s-CL" sz="2400" b="1" u="sng" dirty="0"/>
              <a:t>MISIÓN</a:t>
            </a:r>
            <a:r>
              <a:rPr lang="es-CL" sz="2400" u="sng" dirty="0"/>
              <a:t>.</a:t>
            </a:r>
            <a:endParaRPr lang="es-CL" sz="2400" dirty="0"/>
          </a:p>
          <a:p>
            <a:pPr>
              <a:buNone/>
            </a:pPr>
            <a:r>
              <a:rPr lang="es-CL" sz="2400" b="1" dirty="0"/>
              <a:t>	</a:t>
            </a:r>
            <a:r>
              <a:rPr lang="es-CL" sz="2400" dirty="0"/>
              <a:t> </a:t>
            </a:r>
          </a:p>
          <a:p>
            <a:pPr>
              <a:buNone/>
            </a:pPr>
            <a:r>
              <a:rPr lang="es-CL" sz="2400" dirty="0" smtClean="0"/>
              <a:t>	Desarrollar Prácticas Profesionales de Invierno, a contar del 23</a:t>
            </a:r>
            <a:r>
              <a:rPr lang="es-CL" sz="2400" u="sng" dirty="0" smtClean="0"/>
              <a:t> de junio y hasta el 11 de julio</a:t>
            </a:r>
            <a:r>
              <a:rPr lang="es-CL" sz="2400" dirty="0" smtClean="0"/>
              <a:t> de 2025 en unidades y reparticiones de la Primera, Segunda, Cuarta y Quinta Zona Naval; de la Prefectura de Orden y seguridad de Carabineros, y del Comando de Operaciones Navales, con el propósito general de motivar, familiarizar, conocer y practicar el trabajo que desarrollan los oficiales de marina, en unidades y reparticiones de la Armada.</a:t>
            </a:r>
          </a:p>
          <a:p>
            <a:pPr>
              <a:buNone/>
            </a:pPr>
            <a:endParaRPr lang="es-CL" sz="2400" dirty="0"/>
          </a:p>
          <a:p>
            <a:pPr>
              <a:buNone/>
            </a:pPr>
            <a:r>
              <a:rPr lang="es-CL" sz="2400" dirty="0"/>
              <a:t> </a:t>
            </a:r>
          </a:p>
          <a:p>
            <a:pPr>
              <a:buNone/>
            </a:pPr>
            <a:r>
              <a:rPr lang="es-CL" sz="2400" dirty="0"/>
              <a:t> </a:t>
            </a:r>
            <a:r>
              <a:rPr lang="es-CL" sz="2400" dirty="0" smtClean="0"/>
              <a:t>		</a:t>
            </a:r>
            <a:r>
              <a:rPr lang="es-ES" sz="2400" dirty="0" smtClean="0"/>
              <a:t>	</a:t>
            </a:r>
            <a:endParaRPr lang="es-CL" sz="2400" dirty="0" smtClean="0"/>
          </a:p>
          <a:p>
            <a:pPr>
              <a:buNone/>
            </a:pPr>
            <a:endParaRPr lang="es-CL" sz="2400" dirty="0"/>
          </a:p>
          <a:p>
            <a:pPr>
              <a:buNone/>
            </a:pPr>
            <a:r>
              <a:rPr lang="es-CL" sz="2400" dirty="0"/>
              <a:t> </a:t>
            </a:r>
          </a:p>
        </p:txBody>
      </p:sp>
      <p:grpSp>
        <p:nvGrpSpPr>
          <p:cNvPr id="10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/>
          <a:lstStyle/>
          <a:p>
            <a:r>
              <a:rPr lang="es-ES" dirty="0" smtClean="0"/>
              <a:t>III.-	ACTIVIDADES A DESARROLLAR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8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21648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355811"/>
              </p:ext>
            </p:extLst>
          </p:nvPr>
        </p:nvGraphicFramePr>
        <p:xfrm>
          <a:off x="267892" y="1285860"/>
          <a:ext cx="8192540" cy="4879444"/>
        </p:xfrm>
        <a:graphic>
          <a:graphicData uri="http://schemas.openxmlformats.org/drawingml/2006/table">
            <a:tbl>
              <a:tblPr/>
              <a:tblGrid>
                <a:gridCol w="1170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7601">
                  <a:extLst>
                    <a:ext uri="{9D8B030D-6E8A-4147-A177-3AD203B41FA5}">
                      <a16:colId xmlns:a16="http://schemas.microsoft.com/office/drawing/2014/main" val="4114018608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3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9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EJ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 C. TEICHELMANN</a:t>
                      </a:r>
                      <a:endParaRPr lang="es-CL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pilotaje de precisión con 2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Bahía de Valparaíso (10 m3)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simulador en ESNAVAL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EJ 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  S. APPELGREN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 Junio – 04 Julio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07 –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11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desempeño a bordo de unidades PSG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(50 m3)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P1:  BRS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Slight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PMD Videla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P2:  PSG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Ortiz – PMD Videla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2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EJ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LT</a:t>
                      </a:r>
                      <a:r>
                        <a:rPr lang="es-MX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C. RUIZ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05 – 13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actividades en la mar a bordo LST 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Talcahuano – Puerto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 – Puerto Chacabuco – Talcahuano. (50 m3)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86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PRIMER AÑO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CC  N.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ROMERO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29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Aquiles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Caldera – Valparaíso. (50 m3)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6954750"/>
              </p:ext>
            </p:extLst>
          </p:nvPr>
        </p:nvGraphicFramePr>
        <p:xfrm>
          <a:off x="267890" y="1340768"/>
          <a:ext cx="8048526" cy="2376264"/>
        </p:xfrm>
        <a:graphic>
          <a:graphicData uri="http://schemas.openxmlformats.org/drawingml/2006/table">
            <a:tbl>
              <a:tblPr/>
              <a:tblGrid>
                <a:gridCol w="113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712768229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8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IM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IM   M. OSORIO</a:t>
                      </a:r>
                      <a:endParaRPr lang="es-CL" sz="1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DIM COCHRANE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4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IM  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comandante 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pelotón de fusileros IM.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BRIGADA (BATALDEA)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IM</a:t>
                      </a:r>
                      <a:endParaRPr lang="es-CL" sz="1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tiro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avanzado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COMFUES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2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9578693"/>
              </p:ext>
            </p:extLst>
          </p:nvPr>
        </p:nvGraphicFramePr>
        <p:xfrm>
          <a:off x="267890" y="3861048"/>
          <a:ext cx="8069831" cy="2889107"/>
        </p:xfrm>
        <a:graphic>
          <a:graphicData uri="http://schemas.openxmlformats.org/drawingml/2006/table">
            <a:tbl>
              <a:tblPr/>
              <a:tblGrid>
                <a:gridCol w="113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898263001"/>
                    </a:ext>
                  </a:extLst>
                </a:gridCol>
                <a:gridCol w="13607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171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00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AB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C. VALENZUELA</a:t>
                      </a:r>
                      <a:endParaRPr lang="es-CL" sz="11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los departamentos de un centro 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abastecimiento.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IQUEABAS – ABASMONTT 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AB  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23 - 25 Junio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 –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profesional en cargos de abastecimiento en reparticiones navales.   BASIMCON – BASAERO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 centros logísticos y financieros.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AB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un Centro de Abastecimiento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TALCABAS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3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4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84069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8705867"/>
              </p:ext>
            </p:extLst>
          </p:nvPr>
        </p:nvGraphicFramePr>
        <p:xfrm>
          <a:off x="395536" y="1844824"/>
          <a:ext cx="8051695" cy="2983170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6518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181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99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OFICIAL</a:t>
                      </a:r>
                      <a:r>
                        <a:rPr lang="es-ES" sz="1200" kern="12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 CARGO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LT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LT  C. RUIZ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control de muchedumbre por Carabineros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ESNAVAL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LT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Práctica en capitanías de puerto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 - Quintero – Valparaíso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San Antonio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4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LT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capitanía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puerto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de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Coquimbo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6861"/>
              </p:ext>
            </p:extLst>
          </p:nvPr>
        </p:nvGraphicFramePr>
        <p:xfrm>
          <a:off x="611560" y="260648"/>
          <a:ext cx="7992888" cy="64304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6920">
                  <a:extLst>
                    <a:ext uri="{9D8B030D-6E8A-4147-A177-3AD203B41FA5}">
                      <a16:colId xmlns:a16="http://schemas.microsoft.com/office/drawing/2014/main" val="2257238236"/>
                    </a:ext>
                  </a:extLst>
                </a:gridCol>
                <a:gridCol w="1474563">
                  <a:extLst>
                    <a:ext uri="{9D8B030D-6E8A-4147-A177-3AD203B41FA5}">
                      <a16:colId xmlns:a16="http://schemas.microsoft.com/office/drawing/2014/main" val="3552372056"/>
                    </a:ext>
                  </a:extLst>
                </a:gridCol>
                <a:gridCol w="1700989">
                  <a:extLst>
                    <a:ext uri="{9D8B030D-6E8A-4147-A177-3AD203B41FA5}">
                      <a16:colId xmlns:a16="http://schemas.microsoft.com/office/drawing/2014/main" val="782525133"/>
                    </a:ext>
                  </a:extLst>
                </a:gridCol>
                <a:gridCol w="1812202">
                  <a:extLst>
                    <a:ext uri="{9D8B030D-6E8A-4147-A177-3AD203B41FA5}">
                      <a16:colId xmlns:a16="http://schemas.microsoft.com/office/drawing/2014/main" val="2968692458"/>
                    </a:ext>
                  </a:extLst>
                </a:gridCol>
                <a:gridCol w="1928214">
                  <a:extLst>
                    <a:ext uri="{9D8B030D-6E8A-4147-A177-3AD203B41FA5}">
                      <a16:colId xmlns:a16="http://schemas.microsoft.com/office/drawing/2014/main" val="2198172203"/>
                    </a:ext>
                  </a:extLst>
                </a:gridCol>
              </a:tblGrid>
              <a:tr h="402324">
                <a:tc>
                  <a:txBody>
                    <a:bodyPr/>
                    <a:lstStyle/>
                    <a:p>
                      <a:pPr marL="90170"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CURSO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16 – 20 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JUNIO 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23 – 27 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JUNIO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30 JUNIO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04 JULIO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07 – 11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bg1"/>
                          </a:solidFill>
                          <a:effectLst/>
                        </a:rPr>
                        <a:t> JULIO</a:t>
                      </a:r>
                      <a:endParaRPr lang="es-CL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4107991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4° EJ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1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PRÁCTICA PROFESIONAL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2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421401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4° IM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930771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4° AB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0654346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4° LT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654520"/>
                  </a:ext>
                </a:extLst>
              </a:tr>
              <a:tr h="180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ES" sz="1200" u="none" strike="noStrike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8689297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3° EJ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3A – 3B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1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2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PRÁCTICA PROFESIONAL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4311626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3° EJ 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3C – 3D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PRÁCTICA PROFESIONAL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07720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3° IM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PRÁCTICA PROFESIONAL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2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347266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3° AB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642371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3° LT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2330153"/>
                  </a:ext>
                </a:extLst>
              </a:tr>
              <a:tr h="180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ES" sz="1200" u="none" strike="noStrike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3019551"/>
                  </a:ext>
                </a:extLst>
              </a:tr>
              <a:tr h="542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EJ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1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2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PRÁCTICA PROFESIONAL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54321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2° IM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PRÁCTICA PROFESIONAL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CLASES</a:t>
                      </a:r>
                      <a:endParaRPr lang="es-CL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Semana 2</a:t>
                      </a:r>
                      <a:endParaRPr lang="es-CL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2° Semestre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16897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AB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3598203"/>
                  </a:ext>
                </a:extLst>
              </a:tr>
              <a:tr h="363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LT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201224"/>
                  </a:ext>
                </a:extLst>
              </a:tr>
              <a:tr h="2003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u="none" strike="noStrike" dirty="0">
                          <a:effectLst/>
                        </a:rPr>
                        <a:t> 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008528"/>
                  </a:ext>
                </a:extLst>
              </a:tr>
              <a:tr h="5423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1° AÑO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1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PRÁCTICA PROFESIONAL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VACACIONES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CLASES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2</a:t>
                      </a:r>
                      <a:endParaRPr lang="es-CL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2° Semestre</a:t>
                      </a:r>
                      <a:endParaRPr lang="es-CL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9487" marR="19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2332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02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 smtClean="0"/>
              <a:t>IV.-	EJECUCIÓN DE TAREAS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13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5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96673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1259632" y="1665521"/>
            <a:ext cx="45591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EJECUTIVOS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068960"/>
            <a:ext cx="5554960" cy="26906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76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62192"/>
              </p:ext>
            </p:extLst>
          </p:nvPr>
        </p:nvGraphicFramePr>
        <p:xfrm>
          <a:off x="395536" y="1285860"/>
          <a:ext cx="8064895" cy="4000969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0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PARTICIPAN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675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1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     CC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s-ES" sz="1200" b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Teichelmann</a:t>
                      </a:r>
                      <a:endParaRPr lang="es-CL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714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pilotaje de precisión con 2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Navegaciones en Bahía de Valparaíso y práctica de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simulador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 ESNAVAL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4621">
                <a:tc gridSpan="3">
                  <a:txBody>
                    <a:bodyPr/>
                    <a:lstStyle/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 empleará LSG Valparaíso y LSG San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Antonio.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 : 10 m3 (Incluye traslado LSG San Antonio)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Dpto. educación: asignar profesores de la cátedra de navegación para práctica en simulador.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Rancho en ESNAVAL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Movilización hacia y desde el Molo (ESNAVAL)</a:t>
                      </a:r>
                    </a:p>
                    <a:p>
                      <a:pPr marL="285750" indent="-2857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395536" y="736759"/>
            <a:ext cx="2540119" cy="3838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CUARTO </a:t>
            </a:r>
            <a:r>
              <a:rPr lang="es-ES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EJECUTIVO</a:t>
            </a:r>
            <a:endParaRPr lang="es-CL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00805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7734788"/>
              </p:ext>
            </p:extLst>
          </p:nvPr>
        </p:nvGraphicFramePr>
        <p:xfrm>
          <a:off x="395536" y="1285860"/>
          <a:ext cx="7004128" cy="5386964"/>
        </p:xfrm>
        <a:graphic>
          <a:graphicData uri="http://schemas.openxmlformats.org/drawingml/2006/table">
            <a:tbl>
              <a:tblPr/>
              <a:tblGrid>
                <a:gridCol w="1190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659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67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CD: 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66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(Of. a cargo Of. instrucción)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30 Junio </a:t>
                      </a: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–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04 Julio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07 – 11 Julio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desempeño a bordo de unidades PSG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PMD Videla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BRS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Slight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PMD Videla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PSG Ortiz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2147">
                <a:tc gridSpan="3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30 Junio – 04 Julio       (18)</a:t>
                      </a:r>
                    </a:p>
                    <a:p>
                      <a:pPr marL="45720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PMD Videla: 8 H – 5 M</a:t>
                      </a:r>
                    </a:p>
                    <a:p>
                      <a:pPr marL="45720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BRS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Slight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 5 H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61937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  <a:defRPr/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07 – 11 Julio                (30)</a:t>
                      </a:r>
                      <a:endParaRPr lang="es-CL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547687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  <a:tabLst>
                          <a:tab pos="1439863" algn="l"/>
                        </a:tabLst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PSG Ortiz:</a:t>
                      </a:r>
                      <a:r>
                        <a:rPr lang="es-ES" sz="1200" b="0" baseline="0" dirty="0" smtClean="0">
                          <a:latin typeface="Arial"/>
                          <a:ea typeface="Times New Roman"/>
                          <a:cs typeface="Times New Roman"/>
                        </a:rPr>
                        <a:t> 15 H – 2 M</a:t>
                      </a:r>
                    </a:p>
                    <a:p>
                      <a:pPr marL="547687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439863" algn="l"/>
                        </a:tabLst>
                        <a:defRPr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PMD Videla: 8 H – 5 M</a:t>
                      </a:r>
                    </a:p>
                    <a:p>
                      <a:pPr marL="547687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1439863" algn="l"/>
                        </a:tabLst>
                        <a:defRPr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61937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Pendientes por embarcar 18 cadetes 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DMFO asignado :  12,5 m3 por PSG por período.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Compra de pasajes en bus a QUINZONA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unidades.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384667" y="805867"/>
            <a:ext cx="2800767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</a:t>
            </a:r>
            <a:r>
              <a:rPr lang="es-ES" dirty="0" smtClean="0">
                <a:latin typeface="Arial"/>
                <a:ea typeface="Times New Roman"/>
                <a:cs typeface="Times New Roman"/>
              </a:rPr>
              <a:t>EJECUTIVO 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768256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614369"/>
              </p:ext>
            </p:extLst>
          </p:nvPr>
        </p:nvGraphicFramePr>
        <p:xfrm>
          <a:off x="391910" y="1260020"/>
          <a:ext cx="8360180" cy="3537132"/>
        </p:xfrm>
        <a:graphic>
          <a:graphicData uri="http://schemas.openxmlformats.org/drawingml/2006/table">
            <a:tbl>
              <a:tblPr/>
              <a:tblGrid>
                <a:gridCol w="1951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8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918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0531">
                <a:tc>
                  <a:txBody>
                    <a:bodyPr/>
                    <a:lstStyle/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OF: 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02  </a:t>
                      </a:r>
                    </a:p>
                    <a:p>
                      <a:pPr marL="3619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T1 LT Ruiz</a:t>
                      </a:r>
                    </a:p>
                    <a:p>
                      <a:pPr marL="3619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T1 Zapico</a:t>
                      </a:r>
                    </a:p>
                    <a:p>
                      <a:pPr marL="360363" lvl="1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GM</a:t>
                      </a: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: 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04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CD: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77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05 - 13 Julio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actividades en la mar a bordo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LST.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Talcahuano – Puerto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 – Puerto Chacabuco – Talcahuano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2208">
                <a:tc gridSpan="3">
                  <a:txBody>
                    <a:bodyPr/>
                    <a:lstStyle/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 día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en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Montt.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50 m3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Arriendo de 2 buses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Thno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y desembarco en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Talcahuano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4 GM Depto AB. (02 M y 02 C)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6 Brigadieres 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406210" y="874978"/>
            <a:ext cx="2710999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</a:t>
            </a:r>
            <a:r>
              <a:rPr lang="es-ES" dirty="0" smtClean="0">
                <a:latin typeface="Arial"/>
                <a:ea typeface="Times New Roman"/>
                <a:cs typeface="Times New Roman"/>
              </a:rPr>
              <a:t>EJECUTIVO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72466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3910575"/>
              </p:ext>
            </p:extLst>
          </p:nvPr>
        </p:nvGraphicFramePr>
        <p:xfrm>
          <a:off x="387864" y="1473438"/>
          <a:ext cx="8280921" cy="4619857"/>
        </p:xfrm>
        <a:graphic>
          <a:graphicData uri="http://schemas.openxmlformats.org/drawingml/2006/table">
            <a:tbl>
              <a:tblPr/>
              <a:tblGrid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7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5343">
                <a:tc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04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CC Romero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Sánchez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Silva</a:t>
                      </a:r>
                    </a:p>
                    <a:p>
                      <a:pPr marL="80645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Casas Cordero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GM: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07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PC:  02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152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23 - 29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Aquiles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Caldera - Valparaíso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7109">
                <a:tc gridSpan="3"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 día en Coquimbo y 1 día en Caldera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asignado:  50 M3 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Gestionar embarque de doble bancadas para prácticas marineras.</a:t>
                      </a:r>
                    </a:p>
                    <a:p>
                      <a:pPr marL="904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 7 GM Depto AB. (01 AB, 03 M, 02 C y 01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Enf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.)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6 Brigadieres.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1 PC Ed. Física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1 PC Náutica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394638" y="817019"/>
            <a:ext cx="242034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PRIMER AÑO NAVAL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648953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205951" y="1052736"/>
            <a:ext cx="26050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IM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55" y="2564904"/>
            <a:ext cx="3422296" cy="25401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92896"/>
            <a:ext cx="3073524" cy="30735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6812734"/>
              </p:ext>
            </p:extLst>
          </p:nvPr>
        </p:nvGraphicFramePr>
        <p:xfrm>
          <a:off x="467544" y="1154614"/>
          <a:ext cx="7622232" cy="2085802"/>
        </p:xfrm>
        <a:graphic>
          <a:graphicData uri="http://schemas.openxmlformats.org/drawingml/2006/table">
            <a:tbl>
              <a:tblPr/>
              <a:tblGrid>
                <a:gridCol w="1447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7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57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27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9538"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01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GM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01</a:t>
                      </a:r>
                    </a:p>
                    <a:p>
                      <a:pPr marL="17621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SO Pérez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08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27 Junio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DIM COCHRANE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135"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 de pasajes Aéreos (antes 09 junio)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Apoya SO IM 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Perez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(</a:t>
                      </a:r>
                      <a:r>
                        <a:rPr lang="es-ES" sz="12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Dpto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Educación)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67544" y="620688"/>
            <a:ext cx="1471557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CUARTO IM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aphicFrame>
        <p:nvGraphicFramePr>
          <p:cNvPr id="11" name="7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1306037"/>
              </p:ext>
            </p:extLst>
          </p:nvPr>
        </p:nvGraphicFramePr>
        <p:xfrm>
          <a:off x="467544" y="3962926"/>
          <a:ext cx="7848601" cy="2778441"/>
        </p:xfrm>
        <a:graphic>
          <a:graphicData uri="http://schemas.openxmlformats.org/drawingml/2006/table">
            <a:tbl>
              <a:tblPr/>
              <a:tblGrid>
                <a:gridCol w="1285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5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73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33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5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IM Osorio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comandante de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pelotón de fusileros.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BATALDEA  (Talcahuano)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9543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BASIMTUM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(Coordinar)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180975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Enviar pauta de evaluación</a:t>
                      </a:r>
                      <a:endParaRPr lang="es-CL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Rectángulo 11"/>
          <p:cNvSpPr/>
          <p:nvPr/>
        </p:nvSpPr>
        <p:spPr>
          <a:xfrm>
            <a:off x="467544" y="3501008"/>
            <a:ext cx="1762021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IM 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14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5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6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17239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9992118"/>
              </p:ext>
            </p:extLst>
          </p:nvPr>
        </p:nvGraphicFramePr>
        <p:xfrm>
          <a:off x="467544" y="2306742"/>
          <a:ext cx="7848601" cy="2544575"/>
        </p:xfrm>
        <a:graphic>
          <a:graphicData uri="http://schemas.openxmlformats.org/drawingml/2006/table">
            <a:tbl>
              <a:tblPr/>
              <a:tblGrid>
                <a:gridCol w="14901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1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73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4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8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 COMFUES)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tiro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avanzado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COMFUES</a:t>
                      </a: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6285"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Traslado diario desde y hacia COMFUES</a:t>
                      </a:r>
                    </a:p>
                    <a:p>
                      <a:pPr marL="180975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Enviar pauta de evaluación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92967" y="1772816"/>
            <a:ext cx="167225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IM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11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6351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2158760" y="1700808"/>
            <a:ext cx="26178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AB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996952"/>
            <a:ext cx="2220838" cy="1905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8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323834"/>
              </p:ext>
            </p:extLst>
          </p:nvPr>
        </p:nvGraphicFramePr>
        <p:xfrm>
          <a:off x="389343" y="1215208"/>
          <a:ext cx="8136904" cy="2402750"/>
        </p:xfrm>
        <a:graphic>
          <a:graphicData uri="http://schemas.openxmlformats.org/drawingml/2006/table">
            <a:tbl>
              <a:tblPr/>
              <a:tblGrid>
                <a:gridCol w="1662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06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13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35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7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cargo: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Of Inst. Centro AB)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–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los departamentos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Operaciones,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abastecimiento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y adquisiciones de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un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Centro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Abastecimiento.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IQUEABAS – ABASMONTT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119">
                <a:tc gridSpan="3">
                  <a:txBody>
                    <a:bodyPr/>
                    <a:lstStyle/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05 cadetes por Centro AB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pasajes aéreos a Iquique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 pasajes en bus Puerto Montt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Régimen a bordo (pernoctan y guardias)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los centros AB.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3033951"/>
              </p:ext>
            </p:extLst>
          </p:nvPr>
        </p:nvGraphicFramePr>
        <p:xfrm>
          <a:off x="380819" y="4653136"/>
          <a:ext cx="8088055" cy="2331659"/>
        </p:xfrm>
        <a:graphic>
          <a:graphicData uri="http://schemas.openxmlformats.org/drawingml/2006/table">
            <a:tbl>
              <a:tblPr/>
              <a:tblGrid>
                <a:gridCol w="2671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4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119">
                <a:tc>
                  <a:txBody>
                    <a:bodyPr/>
                    <a:lstStyle/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01</a:t>
                      </a:r>
                    </a:p>
                    <a:p>
                      <a:pPr marL="180975" indent="261938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Valenzuela</a:t>
                      </a: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baseline="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08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23 - 25 Junio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 –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profesional en cargos de abastecimiento en reparticiones navales.   BASIMCON – BASAERO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 centros logísticos y financieros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8119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Movilización diaria de ESNAVAL (23 – 25 Jun)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Escuela Militar (25-26 jun)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Furgón con conductor de ESNAVAL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19681" y="702128"/>
            <a:ext cx="151009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CUARTO AB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7519" y="4056244"/>
            <a:ext cx="1800558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TERCERO AB  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grpSp>
        <p:nvGrpSpPr>
          <p:cNvPr id="12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3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4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1833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647279"/>
              </p:ext>
            </p:extLst>
          </p:nvPr>
        </p:nvGraphicFramePr>
        <p:xfrm>
          <a:off x="419681" y="1340768"/>
          <a:ext cx="8256775" cy="2231361"/>
        </p:xfrm>
        <a:graphic>
          <a:graphicData uri="http://schemas.openxmlformats.org/drawingml/2006/table">
            <a:tbl>
              <a:tblPr/>
              <a:tblGrid>
                <a:gridCol w="1560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5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86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119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01</a:t>
                      </a:r>
                    </a:p>
                    <a:p>
                      <a:pPr marL="2682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Ferruzola</a:t>
                      </a: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682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s-ES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68288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09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27 Junio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un Centro de Abastecimiento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TALCABAS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8065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Traslado en bus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HABITALC (por confirmar)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Proponer programa de visitas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3997573"/>
                  </a:ext>
                </a:extLst>
              </a:tr>
            </a:tbl>
          </a:graphicData>
        </a:graphic>
      </p:graphicFrame>
      <p:sp>
        <p:nvSpPr>
          <p:cNvPr id="5" name="Rectángulo 4"/>
          <p:cNvSpPr/>
          <p:nvPr/>
        </p:nvSpPr>
        <p:spPr>
          <a:xfrm>
            <a:off x="419681" y="869829"/>
            <a:ext cx="1710789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SEGUNDO AB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8814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683568" y="1417638"/>
            <a:ext cx="24520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LT</a:t>
            </a:r>
            <a:endParaRPr lang="es-ES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440" y="2927792"/>
            <a:ext cx="4313109" cy="20747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24944"/>
            <a:ext cx="3659981" cy="2053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3866877"/>
              </p:ext>
            </p:extLst>
          </p:nvPr>
        </p:nvGraphicFramePr>
        <p:xfrm>
          <a:off x="755576" y="4581128"/>
          <a:ext cx="7632848" cy="1949218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CD</a:t>
                      </a: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: 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(A cargo:</a:t>
                      </a:r>
                      <a:r>
                        <a:rPr lang="es-ES" sz="12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Of. Instrucción CAPUERTO)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 Práctica en capitanías de puerto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 - Quintero – Valparaíso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San Antonio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7090">
                <a:tc gridSpan="3"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las capitanías de puerto.</a:t>
                      </a:r>
                      <a:endParaRPr lang="es-ES" sz="1200" b="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="0" dirty="0" smtClean="0">
                          <a:latin typeface="Arial"/>
                          <a:ea typeface="Times New Roman"/>
                          <a:cs typeface="Times New Roman"/>
                        </a:rPr>
                        <a:t>Enviar pauta evaluación a capitanías de puerto.</a:t>
                      </a:r>
                    </a:p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9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049539"/>
              </p:ext>
            </p:extLst>
          </p:nvPr>
        </p:nvGraphicFramePr>
        <p:xfrm>
          <a:off x="731772" y="1822139"/>
          <a:ext cx="7656651" cy="2020051"/>
        </p:xfrm>
        <a:graphic>
          <a:graphicData uri="http://schemas.openxmlformats.org/drawingml/2006/table">
            <a:tbl>
              <a:tblPr/>
              <a:tblGrid>
                <a:gridCol w="1175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841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56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OBSERVACIÓN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55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 :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(A cargo Teniente Cares)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control de muchedumbre por Carabineros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ESNAVAL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En Fuerte Aguayo a cargo Prefectura de FF.EE. de Carabineros. </a:t>
                      </a:r>
                      <a:r>
                        <a:rPr lang="es-ES" sz="1200" dirty="0" smtClean="0">
                          <a:latin typeface="Arial"/>
                          <a:ea typeface="Times New Roman"/>
                          <a:cs typeface="Times New Roman"/>
                        </a:rPr>
                        <a:t>(Valparaíso)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238">
                <a:tc gridSpan="4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Lugar de instrucción ESNAVAL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a cargo de Prefectura de Orden y Seguridad </a:t>
                      </a:r>
                      <a:r>
                        <a:rPr lang="es-ES" sz="12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Escuela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cuenta con equipamiento básico para instrucción.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731773" y="1124744"/>
            <a:ext cx="1467261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CUARTO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55576" y="4008101"/>
            <a:ext cx="1629485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9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3355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088071"/>
              </p:ext>
            </p:extLst>
          </p:nvPr>
        </p:nvGraphicFramePr>
        <p:xfrm>
          <a:off x="838200" y="2198687"/>
          <a:ext cx="7766248" cy="2022400"/>
        </p:xfrm>
        <a:graphic>
          <a:graphicData uri="http://schemas.openxmlformats.org/drawingml/2006/table">
            <a:tbl>
              <a:tblPr/>
              <a:tblGrid>
                <a:gridCol w="158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964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4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PARTICIPAN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6484">
                <a:tc>
                  <a:txBody>
                    <a:bodyPr/>
                    <a:lstStyle/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01</a:t>
                      </a:r>
                    </a:p>
                    <a:p>
                      <a:pPr marL="5334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LT Ruiz</a:t>
                      </a:r>
                      <a:endParaRPr lang="es-CL" sz="12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capitanía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puerto de</a:t>
                      </a:r>
                      <a:r>
                        <a:rPr lang="es-ES" sz="1200" baseline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Coquimbo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6484">
                <a:tc gridSpan="3"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las capitanía de puerto.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199647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821784" y="1556792"/>
            <a:ext cx="1667957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8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PRÁCTICA PROFESIONAL DE INVIERNO 2025</a:t>
              </a:r>
              <a:endParaRPr lang="es-CL" sz="2800" b="1" dirty="0"/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INVIERNO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“PUELCHE BRAVO”</a:t>
            </a:r>
          </a:p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352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3015</TotalTime>
  <Words>1675</Words>
  <Application>Microsoft Office PowerPoint</Application>
  <PresentationFormat>Presentación en pantalla (4:3)</PresentationFormat>
  <Paragraphs>457</Paragraphs>
  <Slides>26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Verdana</vt:lpstr>
      <vt:lpstr>Tema de Office</vt:lpstr>
      <vt:lpstr>Presentación de PowerPoint</vt:lpstr>
      <vt:lpstr>I.- ANTECEDENTES</vt:lpstr>
      <vt:lpstr>Presentación de PowerPoint</vt:lpstr>
      <vt:lpstr>II.- MISIÓN</vt:lpstr>
      <vt:lpstr>Presentación de PowerPoint</vt:lpstr>
      <vt:lpstr>III.- ACTIVIDADES A DESARROLLAR</vt:lpstr>
      <vt:lpstr>Presentación de PowerPoint</vt:lpstr>
      <vt:lpstr>Presentación de PowerPoint</vt:lpstr>
      <vt:lpstr>Presentación de PowerPoint</vt:lpstr>
      <vt:lpstr>Presentación de PowerPoint</vt:lpstr>
      <vt:lpstr>IV.- EJECUCIÓN DE TAREAS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I18 Asesor Act. Profesionales PC. Gonzalo Maldonado V.</cp:lastModifiedBy>
  <cp:revision>109</cp:revision>
  <cp:lastPrinted>2025-05-15T12:17:45Z</cp:lastPrinted>
  <dcterms:created xsi:type="dcterms:W3CDTF">2019-11-07T14:43:48Z</dcterms:created>
  <dcterms:modified xsi:type="dcterms:W3CDTF">2025-05-16T16:02:23Z</dcterms:modified>
</cp:coreProperties>
</file>