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1" r:id="rId3"/>
    <p:sldId id="257" r:id="rId4"/>
    <p:sldId id="260" r:id="rId5"/>
    <p:sldId id="258" r:id="rId6"/>
    <p:sldId id="262" r:id="rId7"/>
    <p:sldId id="263" r:id="rId8"/>
    <p:sldId id="264" r:id="rId9"/>
    <p:sldId id="265" r:id="rId10"/>
    <p:sldId id="259" r:id="rId11"/>
    <p:sldId id="266" r:id="rId12"/>
    <p:sldId id="267" r:id="rId13"/>
    <p:sldId id="268" r:id="rId14"/>
    <p:sldId id="270" r:id="rId15"/>
    <p:sldId id="271" r:id="rId16"/>
    <p:sldId id="273" r:id="rId17"/>
    <p:sldId id="274" r:id="rId18"/>
    <p:sldId id="272" r:id="rId19"/>
    <p:sldId id="275" r:id="rId20"/>
    <p:sldId id="276" r:id="rId21"/>
    <p:sldId id="277" r:id="rId22"/>
    <p:sldId id="279" r:id="rId23"/>
    <p:sldId id="278" r:id="rId24"/>
    <p:sldId id="280" r:id="rId25"/>
    <p:sldId id="281" r:id="rId26"/>
    <p:sldId id="282" r:id="rId27"/>
    <p:sldId id="283" r:id="rId28"/>
    <p:sldId id="284" r:id="rId29"/>
    <p:sldId id="285" r:id="rId30"/>
    <p:sldId id="286" r:id="rId31"/>
    <p:sldId id="288" r:id="rId32"/>
    <p:sldId id="287" r:id="rId33"/>
    <p:sldId id="289" r:id="rId34"/>
    <p:sldId id="292" r:id="rId35"/>
    <p:sldId id="293" r:id="rId36"/>
    <p:sldId id="294" r:id="rId37"/>
    <p:sldId id="295" r:id="rId38"/>
    <p:sldId id="297" r:id="rId39"/>
    <p:sldId id="304" r:id="rId40"/>
    <p:sldId id="301" r:id="rId41"/>
    <p:sldId id="302" r:id="rId42"/>
    <p:sldId id="305" r:id="rId43"/>
    <p:sldId id="298" r:id="rId44"/>
    <p:sldId id="299" r:id="rId45"/>
    <p:sldId id="300" r:id="rId46"/>
    <p:sldId id="306" r:id="rId47"/>
    <p:sldId id="291" r:id="rId48"/>
    <p:sldId id="307" r:id="rId49"/>
    <p:sldId id="311" r:id="rId50"/>
    <p:sldId id="313" r:id="rId51"/>
    <p:sldId id="312" r:id="rId52"/>
    <p:sldId id="315" r:id="rId53"/>
    <p:sldId id="316" r:id="rId54"/>
    <p:sldId id="317" r:id="rId55"/>
    <p:sldId id="320" r:id="rId56"/>
    <p:sldId id="321" r:id="rId57"/>
    <p:sldId id="322" r:id="rId58"/>
    <p:sldId id="319" r:id="rId59"/>
    <p:sldId id="323" r:id="rId60"/>
    <p:sldId id="324" r:id="rId61"/>
    <p:sldId id="325" r:id="rId62"/>
    <p:sldId id="326" r:id="rId63"/>
    <p:sldId id="327" r:id="rId64"/>
    <p:sldId id="328" r:id="rId65"/>
    <p:sldId id="318" r:id="rId66"/>
    <p:sldId id="331" r:id="rId67"/>
    <p:sldId id="332" r:id="rId68"/>
    <p:sldId id="335" r:id="rId69"/>
    <p:sldId id="334" r:id="rId70"/>
    <p:sldId id="333" r:id="rId71"/>
    <p:sldId id="338" r:id="rId72"/>
    <p:sldId id="337" r:id="rId73"/>
    <p:sldId id="339" r:id="rId74"/>
    <p:sldId id="340" r:id="rId75"/>
    <p:sldId id="342" r:id="rId76"/>
    <p:sldId id="341" r:id="rId77"/>
    <p:sldId id="336" r:id="rId78"/>
    <p:sldId id="343" r:id="rId79"/>
    <p:sldId id="329" r:id="rId80"/>
    <p:sldId id="269" r:id="rId8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7025" autoAdjust="0"/>
    <p:restoredTop sz="94712" autoAdjust="0"/>
  </p:normalViewPr>
  <p:slideViewPr>
    <p:cSldViewPr snapToGrid="0">
      <p:cViewPr varScale="1">
        <p:scale>
          <a:sx n="105" d="100"/>
          <a:sy n="105" d="100"/>
        </p:scale>
        <p:origin x="120" y="11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heme" Target="theme/theme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61" Type="http://schemas.openxmlformats.org/officeDocument/2006/relationships/slide" Target="slides/slide60.xml"/><Relationship Id="rId8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s-ES" smtClean="0"/>
              <a:t>Haga clic para modificar el estilo de título del patrón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Date Placeholder 2"/>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smtClean="0"/>
              <a:t>Editar el estilo de texto del patrón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smtClean="0"/>
              <a:t>Editar el estilo de texto del patrón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6/30/2022</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ES" dirty="0" smtClean="0"/>
              <a:t>Sistema de costos por procesos</a:t>
            </a:r>
            <a:endParaRPr lang="en-US" dirty="0"/>
          </a:p>
        </p:txBody>
      </p:sp>
      <p:sp>
        <p:nvSpPr>
          <p:cNvPr id="3" name="Subtítulo 2"/>
          <p:cNvSpPr>
            <a:spLocks noGrp="1"/>
          </p:cNvSpPr>
          <p:nvPr>
            <p:ph type="subTitle" idx="1"/>
          </p:nvPr>
        </p:nvSpPr>
        <p:spPr/>
        <p:txBody>
          <a:bodyPr/>
          <a:lstStyle/>
          <a:p>
            <a:r>
              <a:rPr lang="es-ES" dirty="0" smtClean="0"/>
              <a:t>PC NORMAN RODRIGUEZ ORTEGA</a:t>
            </a:r>
            <a:endParaRPr lang="en-US" dirty="0"/>
          </a:p>
        </p:txBody>
      </p:sp>
    </p:spTree>
    <p:extLst>
      <p:ext uri="{BB962C8B-B14F-4D97-AF65-F5344CB8AC3E}">
        <p14:creationId xmlns:p14="http://schemas.microsoft.com/office/powerpoint/2010/main" val="22048946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a:latin typeface="Arial" panose="020B0604020202020204" pitchFamily="34" charset="0"/>
                <a:cs typeface="Arial" panose="020B0604020202020204" pitchFamily="34" charset="0"/>
              </a:rPr>
              <a:t>En este sistema de contabilidad de costo los diversos elementos que lo constituyen (materiales, mano de obra y carga fabril) se van contabilizando en las diversas etapas del proceso productivo</a:t>
            </a:r>
            <a:r>
              <a:rPr lang="es-ES" sz="2800" dirty="0" smtClean="0">
                <a:latin typeface="Arial" panose="020B0604020202020204" pitchFamily="34" charset="0"/>
                <a:cs typeface="Arial" panose="020B0604020202020204" pitchFamily="34" charset="0"/>
              </a:rPr>
              <a:t>.</a:t>
            </a:r>
          </a:p>
          <a:p>
            <a:r>
              <a:rPr lang="es-ES" sz="2800" dirty="0" smtClean="0">
                <a:latin typeface="Arial" panose="020B0604020202020204" pitchFamily="34" charset="0"/>
                <a:cs typeface="Arial" panose="020B0604020202020204" pitchFamily="34" charset="0"/>
              </a:rPr>
              <a:t> </a:t>
            </a:r>
            <a:r>
              <a:rPr lang="es-ES" sz="2800" dirty="0">
                <a:latin typeface="Arial" panose="020B0604020202020204" pitchFamily="34" charset="0"/>
                <a:cs typeface="Arial" panose="020B0604020202020204" pitchFamily="34" charset="0"/>
              </a:rPr>
              <a:t>Este tipo de costos tiene su mejor aplicación en las empresas de producción continua y en serie, de modo que los diversos procesos sean fácilmente </a:t>
            </a:r>
            <a:r>
              <a:rPr lang="es-ES" sz="2800" dirty="0" smtClean="0">
                <a:latin typeface="Arial" panose="020B0604020202020204" pitchFamily="34" charset="0"/>
                <a:cs typeface="Arial" panose="020B0604020202020204" pitchFamily="34" charset="0"/>
              </a:rPr>
              <a:t>identificados.</a:t>
            </a:r>
          </a:p>
          <a:p>
            <a:r>
              <a:rPr lang="es-ES" dirty="0" smtClean="0"/>
              <a:t> </a:t>
            </a:r>
            <a:endParaRPr lang="en-US" dirty="0"/>
          </a:p>
        </p:txBody>
      </p:sp>
    </p:spTree>
    <p:extLst>
      <p:ext uri="{BB962C8B-B14F-4D97-AF65-F5344CB8AC3E}">
        <p14:creationId xmlns:p14="http://schemas.microsoft.com/office/powerpoint/2010/main" val="12697884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Autofit/>
          </a:bodyPr>
          <a:lstStyle/>
          <a:p>
            <a:r>
              <a:rPr lang="es-ES" sz="2800" dirty="0" smtClean="0">
                <a:latin typeface="Arial" panose="020B0604020202020204" pitchFamily="34" charset="0"/>
                <a:cs typeface="Arial" panose="020B0604020202020204" pitchFamily="34" charset="0"/>
              </a:rPr>
              <a:t>Lo anterior ya  sea con </a:t>
            </a:r>
            <a:r>
              <a:rPr lang="es-ES" sz="2800" dirty="0">
                <a:latin typeface="Arial" panose="020B0604020202020204" pitchFamily="34" charset="0"/>
                <a:cs typeface="Arial" panose="020B0604020202020204" pitchFamily="34" charset="0"/>
              </a:rPr>
              <a:t>una sección determinada, un departamento en particular o bien en centros de costos entendiéndose como tal, a un grupo de personas o máquinas que realizan operaciones de naturaleza análoga, por ejemplo, las personas que trabajan en el envase y etiquetado de las conservas, aun cuando ello implique utilizar dos o más dependencias físicamente separados dentro de la fábrica</a:t>
            </a:r>
            <a:r>
              <a:rPr lang="es-ES" sz="2800" dirty="0" smtClean="0">
                <a:latin typeface="Arial" panose="020B0604020202020204" pitchFamily="34" charset="0"/>
                <a:cs typeface="Arial" panose="020B0604020202020204" pitchFamily="34" charset="0"/>
              </a:rPr>
              <a:t>.</a:t>
            </a:r>
          </a:p>
          <a:p>
            <a:r>
              <a:rPr lang="es-ES" sz="2800" dirty="0" smtClean="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72706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smtClean="0">
                <a:latin typeface="Arial" panose="020B0604020202020204" pitchFamily="34" charset="0"/>
                <a:cs typeface="Arial" panose="020B0604020202020204" pitchFamily="34" charset="0"/>
              </a:rPr>
              <a:t>Esta </a:t>
            </a:r>
            <a:r>
              <a:rPr lang="es-ES" sz="2800" dirty="0">
                <a:latin typeface="Arial" panose="020B0604020202020204" pitchFamily="34" charset="0"/>
                <a:cs typeface="Arial" panose="020B0604020202020204" pitchFamily="34" charset="0"/>
              </a:rPr>
              <a:t>modalidad permite una mejor administración financiera de los procesos, al delimitar las responsabilidades de cada jefe encargado de otras tareas junto a una diversificación funcional del trabajo a </a:t>
            </a:r>
            <a:r>
              <a:rPr lang="es-ES" sz="2800" dirty="0" smtClean="0">
                <a:latin typeface="Arial" panose="020B0604020202020204" pitchFamily="34" charset="0"/>
                <a:cs typeface="Arial" panose="020B0604020202020204" pitchFamily="34" charset="0"/>
              </a:rPr>
              <a:t>realizar.</a:t>
            </a:r>
          </a:p>
          <a:p>
            <a:r>
              <a:rPr lang="es-ES" sz="2800" dirty="0">
                <a:latin typeface="Arial" panose="020B0604020202020204" pitchFamily="34" charset="0"/>
                <a:cs typeface="Arial" panose="020B0604020202020204" pitchFamily="34" charset="0"/>
              </a:rPr>
              <a:t>El objetivo de un sistema de costos por proceso es la obtención de costos periódicos, estableciendo la relación del costo de los elementos del costo y la producción en un tiempo determinado, donde los costos unitarios un promedio entre los costos incurridos y la producción realizada.</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808253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lstStyle/>
          <a:p>
            <a:r>
              <a:rPr lang="es-ES" b="1" u="sng" dirty="0"/>
              <a:t>Características del Sistema de Costos por </a:t>
            </a:r>
            <a:r>
              <a:rPr lang="es-ES" b="1" u="sng" dirty="0" smtClean="0"/>
              <a:t>Proceso.</a:t>
            </a:r>
          </a:p>
          <a:p>
            <a:r>
              <a:rPr lang="es-ES" dirty="0" smtClean="0"/>
              <a:t> </a:t>
            </a:r>
            <a:r>
              <a:rPr lang="es-ES" dirty="0"/>
              <a:t>Los distintos autores indican que las principales características del sistema de costos por proceso son: </a:t>
            </a:r>
            <a:endParaRPr lang="es-ES" dirty="0" smtClean="0"/>
          </a:p>
          <a:p>
            <a:r>
              <a:rPr lang="es-ES" dirty="0" smtClean="0"/>
              <a:t>1</a:t>
            </a:r>
            <a:r>
              <a:rPr lang="es-ES" dirty="0"/>
              <a:t>. El proceso productivo es continuo y se puede distinguir en él una secuencia de etapas o de trabajos bien definidos. Estas etapas reciben el nombre de </a:t>
            </a:r>
            <a:r>
              <a:rPr lang="es-ES" b="1" dirty="0">
                <a:solidFill>
                  <a:srgbClr val="C00000"/>
                </a:solidFill>
              </a:rPr>
              <a:t>“Proceso” o “Departamento Productivo”. </a:t>
            </a:r>
            <a:endParaRPr lang="en-US" b="1" dirty="0">
              <a:solidFill>
                <a:srgbClr val="C00000"/>
              </a:solidFill>
            </a:endParaRPr>
          </a:p>
        </p:txBody>
      </p:sp>
    </p:spTree>
    <p:extLst>
      <p:ext uri="{BB962C8B-B14F-4D97-AF65-F5344CB8AC3E}">
        <p14:creationId xmlns:p14="http://schemas.microsoft.com/office/powerpoint/2010/main" val="42766489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a:latin typeface="Arial" panose="020B0604020202020204" pitchFamily="34" charset="0"/>
                <a:cs typeface="Arial" panose="020B0604020202020204" pitchFamily="34" charset="0"/>
              </a:rPr>
              <a:t>2. Existe uniformidad en los métodos de producción, esto significa que en cada proceso siempre se realiza la misma transformación de elementos del costo. </a:t>
            </a:r>
            <a:endParaRPr lang="es-ES" sz="2800" dirty="0" smtClean="0">
              <a:latin typeface="Arial" panose="020B0604020202020204" pitchFamily="34" charset="0"/>
              <a:cs typeface="Arial" panose="020B0604020202020204" pitchFamily="34" charset="0"/>
            </a:endParaRPr>
          </a:p>
          <a:p>
            <a:endParaRPr lang="es-ES" sz="2800" dirty="0">
              <a:latin typeface="Arial" panose="020B0604020202020204" pitchFamily="34" charset="0"/>
              <a:cs typeface="Arial" panose="020B0604020202020204" pitchFamily="34" charset="0"/>
            </a:endParaRPr>
          </a:p>
          <a:p>
            <a:r>
              <a:rPr lang="es-ES" sz="2800" dirty="0" smtClean="0">
                <a:latin typeface="Arial" panose="020B0604020202020204" pitchFamily="34" charset="0"/>
                <a:cs typeface="Arial" panose="020B0604020202020204" pitchFamily="34" charset="0"/>
              </a:rPr>
              <a:t>3</a:t>
            </a:r>
            <a:r>
              <a:rPr lang="es-ES" sz="2800" dirty="0">
                <a:latin typeface="Arial" panose="020B0604020202020204" pitchFamily="34" charset="0"/>
                <a:cs typeface="Arial" panose="020B0604020202020204" pitchFamily="34" charset="0"/>
              </a:rPr>
              <a:t>. El producto comienza su proceso de fabricación en una primera etapa y va pasando sucesivamente por las etapas siguientes hasta llegar a la última en que queda definitivamente terminado y listo para su venta.</a:t>
            </a:r>
            <a:endParaRPr lang="en-US" sz="2800" dirty="0">
              <a:latin typeface="Arial" panose="020B0604020202020204" pitchFamily="34" charset="0"/>
              <a:cs typeface="Arial" panose="020B0604020202020204" pitchFamily="34" charset="0"/>
            </a:endParaRPr>
          </a:p>
        </p:txBody>
      </p:sp>
      <p:sp>
        <p:nvSpPr>
          <p:cNvPr id="4" name="Flecha a la derecha con bandas 3"/>
          <p:cNvSpPr/>
          <p:nvPr/>
        </p:nvSpPr>
        <p:spPr>
          <a:xfrm>
            <a:off x="4050792" y="4754880"/>
            <a:ext cx="4370832" cy="1078992"/>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BODEGA DE PRODUCTOS TERMINADOS</a:t>
            </a:r>
            <a:endParaRPr lang="en-US" dirty="0"/>
          </a:p>
        </p:txBody>
      </p:sp>
    </p:spTree>
    <p:extLst>
      <p:ext uri="{BB962C8B-B14F-4D97-AF65-F5344CB8AC3E}">
        <p14:creationId xmlns:p14="http://schemas.microsoft.com/office/powerpoint/2010/main" val="8617803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a:latin typeface="Arial" panose="020B0604020202020204" pitchFamily="34" charset="0"/>
                <a:cs typeface="Arial" panose="020B0604020202020204" pitchFamily="34" charset="0"/>
              </a:rPr>
              <a:t>4. Los costos globales o unitarios siguen al producto a través de los distintos procesos por medio de la transferencia de costos a medida que el producto avanza en su proceso de fabricación. Esto implica que si el costo del proceso 1 es de $100, estos </a:t>
            </a:r>
            <a:r>
              <a:rPr lang="es-ES" sz="2800" dirty="0" smtClean="0">
                <a:latin typeface="Arial" panose="020B0604020202020204" pitchFamily="34" charset="0"/>
                <a:cs typeface="Arial" panose="020B0604020202020204" pitchFamily="34" charset="0"/>
              </a:rPr>
              <a:t>son traspasados   </a:t>
            </a:r>
            <a:r>
              <a:rPr lang="es-ES" sz="2800" dirty="0">
                <a:latin typeface="Arial" panose="020B0604020202020204" pitchFamily="34" charset="0"/>
                <a:cs typeface="Arial" panose="020B0604020202020204" pitchFamily="34" charset="0"/>
              </a:rPr>
              <a:t>al proceso 2. </a:t>
            </a:r>
            <a:endParaRPr lang="es-ES" sz="2800" dirty="0" smtClean="0">
              <a:latin typeface="Arial" panose="020B0604020202020204" pitchFamily="34" charset="0"/>
              <a:cs typeface="Arial" panose="020B0604020202020204" pitchFamily="34" charset="0"/>
            </a:endParaRPr>
          </a:p>
          <a:p>
            <a:endParaRPr lang="es-ES" sz="2800" dirty="0" smtClean="0">
              <a:latin typeface="Arial" panose="020B0604020202020204" pitchFamily="34" charset="0"/>
              <a:cs typeface="Arial" panose="020B0604020202020204" pitchFamily="34" charset="0"/>
            </a:endParaRPr>
          </a:p>
          <a:p>
            <a:r>
              <a:rPr lang="es-ES" sz="2800" dirty="0" smtClean="0">
                <a:latin typeface="Arial" panose="020B0604020202020204" pitchFamily="34" charset="0"/>
                <a:cs typeface="Arial" panose="020B0604020202020204" pitchFamily="34" charset="0"/>
              </a:rPr>
              <a:t>5</a:t>
            </a:r>
            <a:r>
              <a:rPr lang="es-ES" sz="2800" dirty="0">
                <a:latin typeface="Arial" panose="020B0604020202020204" pitchFamily="34" charset="0"/>
                <a:cs typeface="Arial" panose="020B0604020202020204" pitchFamily="34" charset="0"/>
              </a:rPr>
              <a:t>. Los productos son </a:t>
            </a:r>
            <a:r>
              <a:rPr lang="es-ES" sz="2800" dirty="0" smtClean="0">
                <a:latin typeface="Arial" panose="020B0604020202020204" pitchFamily="34" charset="0"/>
                <a:cs typeface="Arial" panose="020B0604020202020204" pitchFamily="34" charset="0"/>
              </a:rPr>
              <a:t>homogéneos.</a:t>
            </a:r>
            <a:endParaRPr lang="en-US" sz="2800" dirty="0">
              <a:latin typeface="Arial" panose="020B0604020202020204" pitchFamily="34" charset="0"/>
              <a:cs typeface="Arial" panose="020B0604020202020204" pitchFamily="34" charset="0"/>
            </a:endParaRPr>
          </a:p>
        </p:txBody>
      </p:sp>
      <p:sp>
        <p:nvSpPr>
          <p:cNvPr id="4" name="Flecha a la derecha con muesca 3"/>
          <p:cNvSpPr/>
          <p:nvPr/>
        </p:nvSpPr>
        <p:spPr>
          <a:xfrm>
            <a:off x="5202936" y="4507992"/>
            <a:ext cx="4562856" cy="905256"/>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Línea de producción de automóviles</a:t>
            </a:r>
            <a:endParaRPr lang="en-US" dirty="0"/>
          </a:p>
        </p:txBody>
      </p:sp>
      <p:sp>
        <p:nvSpPr>
          <p:cNvPr id="5" name="Llamada de flecha a la izquierda 4"/>
          <p:cNvSpPr/>
          <p:nvPr/>
        </p:nvSpPr>
        <p:spPr>
          <a:xfrm>
            <a:off x="5449824" y="3092197"/>
            <a:ext cx="2724912" cy="914400"/>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Denominado costo de transferencia</a:t>
            </a:r>
            <a:endParaRPr lang="en-US" dirty="0"/>
          </a:p>
        </p:txBody>
      </p:sp>
    </p:spTree>
    <p:extLst>
      <p:ext uri="{BB962C8B-B14F-4D97-AF65-F5344CB8AC3E}">
        <p14:creationId xmlns:p14="http://schemas.microsoft.com/office/powerpoint/2010/main" val="10688077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a:latin typeface="Arial" panose="020B0604020202020204" pitchFamily="34" charset="0"/>
                <a:cs typeface="Arial" panose="020B0604020202020204" pitchFamily="34" charset="0"/>
              </a:rPr>
              <a:t>6. La empresa produce para formar su propio stock y no ha pedido de sus clientes. </a:t>
            </a:r>
            <a:endParaRPr lang="es-ES" sz="2800" dirty="0" smtClean="0">
              <a:latin typeface="Arial" panose="020B0604020202020204" pitchFamily="34" charset="0"/>
              <a:cs typeface="Arial" panose="020B0604020202020204" pitchFamily="34" charset="0"/>
            </a:endParaRPr>
          </a:p>
          <a:p>
            <a:endParaRPr lang="es-ES" sz="2800" dirty="0" smtClean="0">
              <a:latin typeface="Arial" panose="020B0604020202020204" pitchFamily="34" charset="0"/>
              <a:cs typeface="Arial" panose="020B0604020202020204" pitchFamily="34" charset="0"/>
            </a:endParaRPr>
          </a:p>
          <a:p>
            <a:r>
              <a:rPr lang="es-ES" sz="2800" dirty="0">
                <a:latin typeface="Arial" panose="020B0604020202020204" pitchFamily="34" charset="0"/>
                <a:cs typeface="Arial" panose="020B0604020202020204" pitchFamily="34" charset="0"/>
              </a:rPr>
              <a:t>7. A una fecha determinada es posible determinar el número de unidades físicas terminadas y el número de unidades físicas en proceso de fabricación.</a:t>
            </a:r>
            <a:endParaRPr lang="en-US" sz="2800" dirty="0">
              <a:latin typeface="Arial" panose="020B0604020202020204" pitchFamily="34" charset="0"/>
              <a:cs typeface="Arial" panose="020B0604020202020204" pitchFamily="34" charset="0"/>
            </a:endParaRPr>
          </a:p>
        </p:txBody>
      </p:sp>
      <p:sp>
        <p:nvSpPr>
          <p:cNvPr id="5" name="Pentágono 4"/>
          <p:cNvSpPr/>
          <p:nvPr/>
        </p:nvSpPr>
        <p:spPr>
          <a:xfrm>
            <a:off x="4526280" y="4142232"/>
            <a:ext cx="3255264" cy="1014984"/>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Inventario de Productos en proceso</a:t>
            </a:r>
            <a:endParaRPr lang="en-US" dirty="0"/>
          </a:p>
        </p:txBody>
      </p:sp>
      <p:sp>
        <p:nvSpPr>
          <p:cNvPr id="6" name="Llamada de flecha hacia abajo 5"/>
          <p:cNvSpPr/>
          <p:nvPr/>
        </p:nvSpPr>
        <p:spPr>
          <a:xfrm>
            <a:off x="8933688" y="1911096"/>
            <a:ext cx="2386584" cy="1179576"/>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Inventario de productos terminados</a:t>
            </a:r>
            <a:endParaRPr lang="en-US" dirty="0"/>
          </a:p>
        </p:txBody>
      </p:sp>
    </p:spTree>
    <p:extLst>
      <p:ext uri="{BB962C8B-B14F-4D97-AF65-F5344CB8AC3E}">
        <p14:creationId xmlns:p14="http://schemas.microsoft.com/office/powerpoint/2010/main" val="23928216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a:latin typeface="Arial" panose="020B0604020202020204" pitchFamily="34" charset="0"/>
                <a:cs typeface="Arial" panose="020B0604020202020204" pitchFamily="34" charset="0"/>
              </a:rPr>
              <a:t>8. Se deben utilizar informes periódicos para determinar el número de unidades terminadas y en proceso. </a:t>
            </a:r>
            <a:endParaRPr lang="es-ES" sz="2800" dirty="0" smtClean="0">
              <a:latin typeface="Arial" panose="020B0604020202020204" pitchFamily="34" charset="0"/>
              <a:cs typeface="Arial" panose="020B0604020202020204" pitchFamily="34" charset="0"/>
            </a:endParaRPr>
          </a:p>
          <a:p>
            <a:endParaRPr lang="es-ES" sz="2800" dirty="0">
              <a:latin typeface="Arial" panose="020B0604020202020204" pitchFamily="34" charset="0"/>
              <a:cs typeface="Arial" panose="020B0604020202020204" pitchFamily="34" charset="0"/>
            </a:endParaRPr>
          </a:p>
          <a:p>
            <a:r>
              <a:rPr lang="es-ES" sz="2800" dirty="0" smtClean="0">
                <a:latin typeface="Arial" panose="020B0604020202020204" pitchFamily="34" charset="0"/>
                <a:cs typeface="Arial" panose="020B0604020202020204" pitchFamily="34" charset="0"/>
              </a:rPr>
              <a:t>9</a:t>
            </a:r>
            <a:r>
              <a:rPr lang="es-ES" sz="2800" dirty="0">
                <a:latin typeface="Arial" panose="020B0604020202020204" pitchFamily="34" charset="0"/>
                <a:cs typeface="Arial" panose="020B0604020202020204" pitchFamily="34" charset="0"/>
              </a:rPr>
              <a:t>. Las Empresas que generalmente utilizan este sistema son las industrias de transformación (fundiciones, papeleras, de pinturas, </a:t>
            </a:r>
            <a:r>
              <a:rPr lang="es-ES" sz="2800" dirty="0" smtClean="0">
                <a:latin typeface="Arial" panose="020B0604020202020204" pitchFamily="34" charset="0"/>
                <a:cs typeface="Arial" panose="020B0604020202020204" pitchFamily="34" charset="0"/>
              </a:rPr>
              <a:t>etc.) </a:t>
            </a:r>
            <a:r>
              <a:rPr lang="es-ES" sz="2800" dirty="0">
                <a:latin typeface="Arial" panose="020B0604020202020204" pitchFamily="34" charset="0"/>
                <a:cs typeface="Arial" panose="020B0604020202020204" pitchFamily="34" charset="0"/>
              </a:rPr>
              <a:t>y algunas empresas de servicios. </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989934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a:latin typeface="Arial" panose="020B0604020202020204" pitchFamily="34" charset="0"/>
                <a:cs typeface="Arial" panose="020B0604020202020204" pitchFamily="34" charset="0"/>
              </a:rPr>
              <a:t>Desde el punto de vista conceptual, los elementos del costo siguen siendo exactamente los mismos, sin embargo, debemos considerar que los costos directos serán todos aquellos que se identifiquen en el proceso productivo al que se están </a:t>
            </a:r>
            <a:r>
              <a:rPr lang="es-ES" sz="2800" dirty="0" smtClean="0">
                <a:latin typeface="Arial" panose="020B0604020202020204" pitchFamily="34" charset="0"/>
                <a:cs typeface="Arial" panose="020B0604020202020204" pitchFamily="34" charset="0"/>
              </a:rPr>
              <a:t>asignando.</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31383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0"/>
            <a:ext cx="10855516" cy="5285232"/>
          </a:xfrm>
        </p:spPr>
        <p:txBody>
          <a:bodyPr>
            <a:normAutofit/>
          </a:bodyPr>
          <a:lstStyle/>
          <a:p>
            <a:r>
              <a:rPr lang="es-ES" b="1" u="sng" dirty="0"/>
              <a:t>Flujo esquemático en la aplicación de los Materiales, Mano de Obra y </a:t>
            </a:r>
            <a:r>
              <a:rPr lang="es-ES" b="1" u="sng" dirty="0" smtClean="0"/>
              <a:t>GIF</a:t>
            </a:r>
          </a:p>
          <a:p>
            <a:endParaRPr lang="es-ES" b="1" u="sng" dirty="0"/>
          </a:p>
          <a:p>
            <a:endParaRPr lang="es-ES" b="1" u="sng" dirty="0" smtClean="0"/>
          </a:p>
          <a:p>
            <a:endParaRPr lang="es-ES" b="1" u="sng" dirty="0"/>
          </a:p>
          <a:p>
            <a:endParaRPr lang="es-ES" b="1" u="sng" dirty="0" smtClean="0"/>
          </a:p>
          <a:p>
            <a:endParaRPr lang="es-ES" b="1" u="sng" dirty="0"/>
          </a:p>
          <a:p>
            <a:endParaRPr lang="es-ES" b="1" u="sng" dirty="0" smtClean="0"/>
          </a:p>
          <a:p>
            <a:endParaRPr lang="es-ES" b="1" u="sng" dirty="0"/>
          </a:p>
          <a:p>
            <a:endParaRPr lang="en-US" sz="1200" b="1" dirty="0" smtClean="0">
              <a:solidFill>
                <a:srgbClr val="C00000"/>
              </a:solidFill>
              <a:latin typeface="Arial" panose="020B0604020202020204" pitchFamily="34" charset="0"/>
              <a:cs typeface="Arial" panose="020B0604020202020204" pitchFamily="34" charset="0"/>
            </a:endParaRPr>
          </a:p>
          <a:p>
            <a:r>
              <a:rPr lang="es-ES" sz="1200" b="1" dirty="0" smtClean="0">
                <a:solidFill>
                  <a:srgbClr val="C00000"/>
                </a:solidFill>
                <a:latin typeface="Arial" panose="020B0604020202020204" pitchFamily="34" charset="0"/>
                <a:cs typeface="Arial" panose="020B0604020202020204" pitchFamily="34" charset="0"/>
              </a:rPr>
              <a:t>                                                                              </a:t>
            </a:r>
            <a:r>
              <a:rPr lang="es-ES" sz="1200" b="1" dirty="0">
                <a:solidFill>
                  <a:srgbClr val="C00000"/>
                </a:solidFill>
                <a:latin typeface="Arial" panose="020B0604020202020204" pitchFamily="34" charset="0"/>
                <a:cs typeface="Arial" panose="020B0604020202020204" pitchFamily="34" charset="0"/>
              </a:rPr>
              <a:t>+Costo Transferencia </a:t>
            </a:r>
            <a:r>
              <a:rPr lang="es-ES" sz="1200" b="1" dirty="0" smtClean="0">
                <a:solidFill>
                  <a:srgbClr val="C00000"/>
                </a:solidFill>
                <a:latin typeface="Arial" panose="020B0604020202020204" pitchFamily="34" charset="0"/>
                <a:cs typeface="Arial" panose="020B0604020202020204" pitchFamily="34" charset="0"/>
              </a:rPr>
              <a:t>A                                   </a:t>
            </a:r>
            <a:r>
              <a:rPr lang="es-ES" sz="1200" b="1" dirty="0">
                <a:solidFill>
                  <a:srgbClr val="C00000"/>
                </a:solidFill>
                <a:latin typeface="Arial" panose="020B0604020202020204" pitchFamily="34" charset="0"/>
                <a:cs typeface="Arial" panose="020B0604020202020204" pitchFamily="34" charset="0"/>
              </a:rPr>
              <a:t>+Costo transferencia B</a:t>
            </a:r>
            <a:endParaRPr lang="en-US" sz="1200" b="1" dirty="0">
              <a:solidFill>
                <a:srgbClr val="C00000"/>
              </a:solidFill>
            </a:endParaRPr>
          </a:p>
          <a:p>
            <a:endParaRPr lang="en-US" sz="1200" b="1" dirty="0" smtClean="0">
              <a:solidFill>
                <a:srgbClr val="C00000"/>
              </a:solidFill>
              <a:latin typeface="Arial" panose="020B0604020202020204" pitchFamily="34" charset="0"/>
              <a:cs typeface="Arial" panose="020B0604020202020204" pitchFamily="34" charset="0"/>
            </a:endParaRPr>
          </a:p>
          <a:p>
            <a:r>
              <a:rPr lang="en-US" sz="1200" b="1" dirty="0" smtClean="0">
                <a:solidFill>
                  <a:srgbClr val="C00000"/>
                </a:solidFill>
                <a:latin typeface="Arial" panose="020B0604020202020204" pitchFamily="34" charset="0"/>
                <a:cs typeface="Arial" panose="020B0604020202020204" pitchFamily="34" charset="0"/>
              </a:rPr>
              <a:t>M.D</a:t>
            </a:r>
            <a:r>
              <a:rPr lang="en-US" sz="1200" b="1" dirty="0">
                <a:solidFill>
                  <a:srgbClr val="C00000"/>
                </a:solidFill>
                <a:latin typeface="Arial" panose="020B0604020202020204" pitchFamily="34" charset="0"/>
                <a:cs typeface="Arial" panose="020B0604020202020204" pitchFamily="34" charset="0"/>
              </a:rPr>
              <a:t>. + M.O.D. + G.I.F. </a:t>
            </a:r>
            <a:r>
              <a:rPr lang="en-US" sz="1200" b="1" dirty="0" smtClean="0">
                <a:solidFill>
                  <a:srgbClr val="C00000"/>
                </a:solidFill>
                <a:latin typeface="Arial" panose="020B0604020202020204" pitchFamily="34" charset="0"/>
                <a:cs typeface="Arial" panose="020B0604020202020204" pitchFamily="34" charset="0"/>
              </a:rPr>
              <a:t>         </a:t>
            </a:r>
            <a:r>
              <a:rPr lang="en-US" sz="1200" dirty="0">
                <a:latin typeface="Arial" panose="020B0604020202020204" pitchFamily="34" charset="0"/>
                <a:cs typeface="Arial" panose="020B0604020202020204" pitchFamily="34" charset="0"/>
              </a:rPr>
              <a:t> </a:t>
            </a:r>
            <a:r>
              <a:rPr lang="en-US" sz="1200" dirty="0" smtClean="0">
                <a:latin typeface="Arial" panose="020B0604020202020204" pitchFamily="34" charset="0"/>
                <a:cs typeface="Arial" panose="020B0604020202020204" pitchFamily="34" charset="0"/>
              </a:rPr>
              <a:t>                                 </a:t>
            </a:r>
            <a:r>
              <a:rPr lang="en-US" sz="1200" b="1" dirty="0">
                <a:solidFill>
                  <a:srgbClr val="C00000"/>
                </a:solidFill>
                <a:latin typeface="Arial" panose="020B0604020202020204" pitchFamily="34" charset="0"/>
                <a:cs typeface="Arial" panose="020B0604020202020204" pitchFamily="34" charset="0"/>
              </a:rPr>
              <a:t>M.D. + M.O.D. + G.I.F. </a:t>
            </a:r>
            <a:r>
              <a:rPr lang="en-US" sz="1200" b="1" dirty="0" smtClean="0">
                <a:solidFill>
                  <a:srgbClr val="C00000"/>
                </a:solidFill>
                <a:latin typeface="Arial" panose="020B0604020202020204" pitchFamily="34" charset="0"/>
                <a:cs typeface="Arial" panose="020B0604020202020204" pitchFamily="34" charset="0"/>
              </a:rPr>
              <a:t>                                    </a:t>
            </a:r>
            <a:r>
              <a:rPr lang="en-US" sz="1200" b="1" dirty="0">
                <a:solidFill>
                  <a:srgbClr val="C00000"/>
                </a:solidFill>
                <a:latin typeface="Arial" panose="020B0604020202020204" pitchFamily="34" charset="0"/>
                <a:cs typeface="Arial" panose="020B0604020202020204" pitchFamily="34" charset="0"/>
              </a:rPr>
              <a:t>M.D. + M.O.D. + G.I.F. </a:t>
            </a:r>
            <a:endParaRPr lang="en-US" sz="1200" b="1" dirty="0" smtClean="0">
              <a:solidFill>
                <a:srgbClr val="C00000"/>
              </a:solidFill>
              <a:latin typeface="Arial" panose="020B0604020202020204" pitchFamily="34" charset="0"/>
              <a:cs typeface="Arial" panose="020B0604020202020204" pitchFamily="34" charset="0"/>
            </a:endParaRPr>
          </a:p>
          <a:p>
            <a:r>
              <a:rPr lang="es-ES" sz="1200" b="1" dirty="0">
                <a:solidFill>
                  <a:srgbClr val="C00000"/>
                </a:solidFill>
                <a:latin typeface="Arial" panose="020B0604020202020204" pitchFamily="34" charset="0"/>
                <a:cs typeface="Arial" panose="020B0604020202020204" pitchFamily="34" charset="0"/>
              </a:rPr>
              <a:t> </a:t>
            </a:r>
            <a:r>
              <a:rPr lang="es-ES" sz="1200" b="1" dirty="0" smtClean="0">
                <a:solidFill>
                  <a:srgbClr val="C00000"/>
                </a:solidFill>
                <a:latin typeface="Arial" panose="020B0604020202020204" pitchFamily="34" charset="0"/>
                <a:cs typeface="Arial" panose="020B0604020202020204" pitchFamily="34" charset="0"/>
              </a:rPr>
              <a:t>                                                                              +Costo Transferencia B                                 +Costo FINAL PRODUCTO TERMINADO</a:t>
            </a:r>
            <a:endParaRPr lang="en-US" b="1" dirty="0">
              <a:solidFill>
                <a:srgbClr val="C00000"/>
              </a:solidFill>
            </a:endParaRPr>
          </a:p>
        </p:txBody>
      </p:sp>
      <p:sp>
        <p:nvSpPr>
          <p:cNvPr id="4" name="Disco magnético 3"/>
          <p:cNvSpPr/>
          <p:nvPr/>
        </p:nvSpPr>
        <p:spPr>
          <a:xfrm>
            <a:off x="601916" y="2404872"/>
            <a:ext cx="2086420" cy="173736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Departamento</a:t>
            </a:r>
          </a:p>
          <a:p>
            <a:pPr algn="ctr"/>
            <a:r>
              <a:rPr lang="es-ES" dirty="0" smtClean="0"/>
              <a:t> A</a:t>
            </a:r>
            <a:endParaRPr lang="en-US" dirty="0"/>
          </a:p>
        </p:txBody>
      </p:sp>
      <p:sp>
        <p:nvSpPr>
          <p:cNvPr id="5" name="Flecha a la derecha con muesca 4"/>
          <p:cNvSpPr/>
          <p:nvPr/>
        </p:nvSpPr>
        <p:spPr>
          <a:xfrm>
            <a:off x="2798064" y="3067812"/>
            <a:ext cx="978408" cy="4846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Disco magnético 5"/>
          <p:cNvSpPr/>
          <p:nvPr/>
        </p:nvSpPr>
        <p:spPr>
          <a:xfrm>
            <a:off x="3886200" y="2404872"/>
            <a:ext cx="2029968" cy="181051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Departamento B</a:t>
            </a:r>
            <a:endParaRPr lang="en-US" dirty="0"/>
          </a:p>
        </p:txBody>
      </p:sp>
      <p:sp>
        <p:nvSpPr>
          <p:cNvPr id="7" name="Flecha a la derecha con muesca 6"/>
          <p:cNvSpPr/>
          <p:nvPr/>
        </p:nvSpPr>
        <p:spPr>
          <a:xfrm>
            <a:off x="5916168" y="3067812"/>
            <a:ext cx="978408" cy="4846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Disco magnético 7"/>
          <p:cNvSpPr/>
          <p:nvPr/>
        </p:nvSpPr>
        <p:spPr>
          <a:xfrm>
            <a:off x="7040880" y="2249424"/>
            <a:ext cx="1883664" cy="196596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Departamento</a:t>
            </a:r>
          </a:p>
          <a:p>
            <a:pPr algn="ctr"/>
            <a:r>
              <a:rPr lang="es-ES" dirty="0"/>
              <a:t>C</a:t>
            </a:r>
            <a:endParaRPr lang="en-US" dirty="0"/>
          </a:p>
        </p:txBody>
      </p:sp>
      <p:sp>
        <p:nvSpPr>
          <p:cNvPr id="9" name="Igual que 8"/>
          <p:cNvSpPr/>
          <p:nvPr/>
        </p:nvSpPr>
        <p:spPr>
          <a:xfrm>
            <a:off x="9134856" y="2852928"/>
            <a:ext cx="914400" cy="914400"/>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Pergamino horizontal 10"/>
          <p:cNvSpPr/>
          <p:nvPr/>
        </p:nvSpPr>
        <p:spPr>
          <a:xfrm>
            <a:off x="10268712" y="2683764"/>
            <a:ext cx="1353312" cy="1033272"/>
          </a:xfrm>
          <a:prstGeom prst="horizontalScrol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smtClean="0">
                <a:latin typeface="Arial" panose="020B0604020202020204" pitchFamily="34" charset="0"/>
                <a:cs typeface="Arial" panose="020B0604020202020204" pitchFamily="34" charset="0"/>
              </a:rPr>
              <a:t>Producto terminado</a:t>
            </a:r>
          </a:p>
          <a:p>
            <a:pPr algn="ctr"/>
            <a:r>
              <a:rPr lang="es-ES" sz="1200" dirty="0" smtClean="0">
                <a:latin typeface="Arial" panose="020B0604020202020204" pitchFamily="34" charset="0"/>
                <a:cs typeface="Arial" panose="020B0604020202020204" pitchFamily="34" charset="0"/>
              </a:rPr>
              <a:t>A+B+C</a:t>
            </a:r>
            <a:endParaRPr lang="en-US" sz="1200" dirty="0">
              <a:latin typeface="Arial" panose="020B0604020202020204" pitchFamily="34" charset="0"/>
              <a:cs typeface="Arial" panose="020B0604020202020204" pitchFamily="34" charset="0"/>
            </a:endParaRPr>
          </a:p>
        </p:txBody>
      </p:sp>
      <p:sp>
        <p:nvSpPr>
          <p:cNvPr id="12" name="Flecha arriba 11"/>
          <p:cNvSpPr/>
          <p:nvPr/>
        </p:nvSpPr>
        <p:spPr>
          <a:xfrm>
            <a:off x="790956" y="4215384"/>
            <a:ext cx="1664208" cy="100584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rgbClr val="C00000"/>
                </a:solidFill>
              </a:rPr>
              <a:t>Costo</a:t>
            </a:r>
          </a:p>
          <a:p>
            <a:pPr algn="ctr"/>
            <a:r>
              <a:rPr lang="es-ES" b="1" dirty="0">
                <a:solidFill>
                  <a:srgbClr val="C00000"/>
                </a:solidFill>
              </a:rPr>
              <a:t>A</a:t>
            </a:r>
            <a:endParaRPr lang="en-US" b="1" dirty="0">
              <a:solidFill>
                <a:srgbClr val="C00000"/>
              </a:solidFill>
            </a:endParaRPr>
          </a:p>
        </p:txBody>
      </p:sp>
      <p:sp>
        <p:nvSpPr>
          <p:cNvPr id="13" name="Flecha arriba 12"/>
          <p:cNvSpPr/>
          <p:nvPr/>
        </p:nvSpPr>
        <p:spPr>
          <a:xfrm>
            <a:off x="4050792" y="4270247"/>
            <a:ext cx="1755648" cy="97840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rgbClr val="C00000"/>
                </a:solidFill>
              </a:rPr>
              <a:t>Costo</a:t>
            </a:r>
          </a:p>
          <a:p>
            <a:pPr algn="ctr"/>
            <a:r>
              <a:rPr lang="es-ES" b="1" dirty="0">
                <a:solidFill>
                  <a:srgbClr val="C00000"/>
                </a:solidFill>
              </a:rPr>
              <a:t>B</a:t>
            </a:r>
            <a:endParaRPr lang="en-US" b="1" dirty="0">
              <a:solidFill>
                <a:srgbClr val="C00000"/>
              </a:solidFill>
            </a:endParaRPr>
          </a:p>
        </p:txBody>
      </p:sp>
      <p:sp>
        <p:nvSpPr>
          <p:cNvPr id="14" name="Flecha arriba 13"/>
          <p:cNvSpPr/>
          <p:nvPr/>
        </p:nvSpPr>
        <p:spPr>
          <a:xfrm>
            <a:off x="7141464" y="4270247"/>
            <a:ext cx="1783080" cy="105156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rgbClr val="C00000"/>
                </a:solidFill>
              </a:rPr>
              <a:t>Costo</a:t>
            </a:r>
          </a:p>
          <a:p>
            <a:pPr algn="ctr"/>
            <a:r>
              <a:rPr lang="es-ES" b="1" dirty="0" smtClean="0">
                <a:solidFill>
                  <a:srgbClr val="C00000"/>
                </a:solidFill>
              </a:rPr>
              <a:t>C</a:t>
            </a:r>
            <a:endParaRPr lang="en-US" b="1" dirty="0">
              <a:solidFill>
                <a:srgbClr val="C00000"/>
              </a:solidFill>
            </a:endParaRPr>
          </a:p>
        </p:txBody>
      </p:sp>
      <p:sp>
        <p:nvSpPr>
          <p:cNvPr id="15" name="Flecha doblada 14"/>
          <p:cNvSpPr/>
          <p:nvPr/>
        </p:nvSpPr>
        <p:spPr>
          <a:xfrm>
            <a:off x="2715768" y="5065776"/>
            <a:ext cx="813816" cy="868680"/>
          </a:xfrm>
          <a:prstGeom prst="ben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lecha doblada 15"/>
          <p:cNvSpPr/>
          <p:nvPr/>
        </p:nvSpPr>
        <p:spPr>
          <a:xfrm>
            <a:off x="6286500" y="5248655"/>
            <a:ext cx="813816" cy="868680"/>
          </a:xfrm>
          <a:prstGeom prst="ben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4482436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a:latin typeface="Arial" panose="020B0604020202020204" pitchFamily="34" charset="0"/>
                <a:cs typeface="Arial" panose="020B0604020202020204" pitchFamily="34" charset="0"/>
              </a:rPr>
              <a:t>Los </a:t>
            </a:r>
            <a:r>
              <a:rPr lang="es-ES" sz="2800" dirty="0" smtClean="0">
                <a:latin typeface="Arial" panose="020B0604020202020204" pitchFamily="34" charset="0"/>
                <a:cs typeface="Arial" panose="020B0604020202020204" pitchFamily="34" charset="0"/>
              </a:rPr>
              <a:t>productos que  </a:t>
            </a:r>
            <a:r>
              <a:rPr lang="es-ES" sz="2800" dirty="0">
                <a:latin typeface="Arial" panose="020B0604020202020204" pitchFamily="34" charset="0"/>
                <a:cs typeface="Arial" panose="020B0604020202020204" pitchFamily="34" charset="0"/>
              </a:rPr>
              <a:t>pasan de un proceso a otro deben estar terminados y pueden ser utilizados en el proceso continuo. </a:t>
            </a:r>
            <a:endParaRPr lang="es-ES" sz="2800" dirty="0" smtClean="0">
              <a:latin typeface="Arial" panose="020B0604020202020204" pitchFamily="34" charset="0"/>
              <a:cs typeface="Arial" panose="020B0604020202020204" pitchFamily="34" charset="0"/>
            </a:endParaRPr>
          </a:p>
          <a:p>
            <a:r>
              <a:rPr lang="es-ES" sz="2800" dirty="0" smtClean="0">
                <a:latin typeface="Arial" panose="020B0604020202020204" pitchFamily="34" charset="0"/>
                <a:cs typeface="Arial" panose="020B0604020202020204" pitchFamily="34" charset="0"/>
              </a:rPr>
              <a:t>Al </a:t>
            </a:r>
            <a:r>
              <a:rPr lang="es-ES" sz="2800" dirty="0">
                <a:latin typeface="Arial" panose="020B0604020202020204" pitchFamily="34" charset="0"/>
                <a:cs typeface="Arial" panose="020B0604020202020204" pitchFamily="34" charset="0"/>
              </a:rPr>
              <a:t>final de un período de costos, es posible determinar el número de Unidades que quedan en proceso de fabricación. </a:t>
            </a:r>
            <a:endParaRPr lang="es-ES" sz="2800" dirty="0" smtClean="0">
              <a:latin typeface="Arial" panose="020B0604020202020204" pitchFamily="34" charset="0"/>
              <a:cs typeface="Arial" panose="020B0604020202020204" pitchFamily="34" charset="0"/>
            </a:endParaRPr>
          </a:p>
          <a:p>
            <a:r>
              <a:rPr lang="es-ES" sz="2800" dirty="0" smtClean="0">
                <a:latin typeface="Arial" panose="020B0604020202020204" pitchFamily="34" charset="0"/>
                <a:cs typeface="Arial" panose="020B0604020202020204" pitchFamily="34" charset="0"/>
              </a:rPr>
              <a:t>Al </a:t>
            </a:r>
            <a:r>
              <a:rPr lang="es-ES" sz="2800" dirty="0">
                <a:latin typeface="Arial" panose="020B0604020202020204" pitchFamily="34" charset="0"/>
                <a:cs typeface="Arial" panose="020B0604020202020204" pitchFamily="34" charset="0"/>
              </a:rPr>
              <a:t>traspasar las unidades, también se traspasa el costo de ésta, a este costo se le denomina </a:t>
            </a:r>
            <a:r>
              <a:rPr lang="es-ES" sz="2800" b="1" dirty="0">
                <a:solidFill>
                  <a:srgbClr val="C00000"/>
                </a:solidFill>
                <a:latin typeface="Arial" panose="020B0604020202020204" pitchFamily="34" charset="0"/>
                <a:cs typeface="Arial" panose="020B0604020202020204" pitchFamily="34" charset="0"/>
              </a:rPr>
              <a:t>Costo de </a:t>
            </a:r>
            <a:r>
              <a:rPr lang="es-ES" sz="2800" b="1" dirty="0" smtClean="0">
                <a:solidFill>
                  <a:srgbClr val="C00000"/>
                </a:solidFill>
                <a:latin typeface="Arial" panose="020B0604020202020204" pitchFamily="34" charset="0"/>
                <a:cs typeface="Arial" panose="020B0604020202020204" pitchFamily="34" charset="0"/>
              </a:rPr>
              <a:t>Transferencia.</a:t>
            </a:r>
            <a:endParaRPr lang="en-US" sz="2800" b="1" dirty="0">
              <a:solidFill>
                <a:srgbClr val="C00000"/>
              </a:solidFill>
              <a:latin typeface="Arial" panose="020B0604020202020204" pitchFamily="34" charset="0"/>
              <a:cs typeface="Arial" panose="020B0604020202020204" pitchFamily="34" charset="0"/>
            </a:endParaRPr>
          </a:p>
        </p:txBody>
      </p:sp>
      <p:sp>
        <p:nvSpPr>
          <p:cNvPr id="4" name="Flecha a la derecha con bandas 3"/>
          <p:cNvSpPr/>
          <p:nvPr/>
        </p:nvSpPr>
        <p:spPr>
          <a:xfrm>
            <a:off x="9217152" y="2807208"/>
            <a:ext cx="2322576" cy="722376"/>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smtClean="0">
                <a:latin typeface="Arial" panose="020B0604020202020204" pitchFamily="34" charset="0"/>
                <a:cs typeface="Arial" panose="020B0604020202020204" pitchFamily="34" charset="0"/>
              </a:rPr>
              <a:t>PRODUCTOS EN PROCESO</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000058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dirty="0" smtClean="0">
                <a:latin typeface="Arial" panose="020B0604020202020204" pitchFamily="34" charset="0"/>
                <a:cs typeface="Arial" panose="020B0604020202020204" pitchFamily="34" charset="0"/>
              </a:rPr>
              <a:t>Este sistema resulta aplicable tan solo a aquellas organizaciones que fabrican artículos uniformes y continuos, vale decir, no existe una producción que sea plenamente identificable en un momento dado del proceso en cuestión.</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76601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dirty="0">
                <a:latin typeface="Arial" panose="020B0604020202020204" pitchFamily="34" charset="0"/>
                <a:cs typeface="Arial" panose="020B0604020202020204" pitchFamily="34" charset="0"/>
              </a:rPr>
              <a:t>Al término de un período de costos, todos los productos que han quedado en proceso de elaboración durante dicho período deben ser expresados en términos de la </a:t>
            </a:r>
            <a:r>
              <a:rPr lang="es-ES" sz="2800" b="1" dirty="0">
                <a:solidFill>
                  <a:srgbClr val="FF0000"/>
                </a:solidFill>
                <a:latin typeface="Arial" panose="020B0604020202020204" pitchFamily="34" charset="0"/>
                <a:cs typeface="Arial" panose="020B0604020202020204" pitchFamily="34" charset="0"/>
              </a:rPr>
              <a:t>producción equivalente</a:t>
            </a:r>
            <a:r>
              <a:rPr lang="es-ES" sz="2800" b="1" dirty="0" smtClean="0">
                <a:solidFill>
                  <a:srgbClr val="FF0000"/>
                </a:solidFill>
                <a:latin typeface="Arial" panose="020B0604020202020204" pitchFamily="34" charset="0"/>
                <a:cs typeface="Arial" panose="020B0604020202020204" pitchFamily="34" charset="0"/>
              </a:rPr>
              <a:t>.</a:t>
            </a:r>
          </a:p>
          <a:p>
            <a:r>
              <a:rPr lang="es-ES" sz="2800" dirty="0">
                <a:latin typeface="Arial" panose="020B0604020202020204" pitchFamily="34" charset="0"/>
                <a:cs typeface="Arial" panose="020B0604020202020204" pitchFamily="34" charset="0"/>
              </a:rPr>
              <a:t>La producción equivalente consiste en expresar toda la producción del período de costos en su equivalente a unidades de productos terminados en cada uno de los procesos o departamentos productivos.</a:t>
            </a:r>
            <a:endParaRPr lang="en-US" sz="2800" b="1" u="sng"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09358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dirty="0">
                <a:latin typeface="Arial" panose="020B0604020202020204" pitchFamily="34" charset="0"/>
                <a:cs typeface="Arial" panose="020B0604020202020204" pitchFamily="34" charset="0"/>
              </a:rPr>
              <a:t>Para ello es necesario saber cual es el grado de avance de las unidades en cada proceso, se debe determinar un porcentaje que representa la parte proporcional del costo incurrido con relación al costo total de una unidad de producto totalmente terminada en un proceso o departamento, quedando al mismo tiempo, establecida la proporción del costo total que le falta al producto en proceso de elaboración para su terminación, ya sea con relación a un proceso o departamento específico o al producto final, según sea el caso.</a:t>
            </a:r>
            <a:endParaRPr lang="es-ES" sz="2800" b="1" u="sng" dirty="0" smtClean="0">
              <a:solidFill>
                <a:schemeClr val="tx1"/>
              </a:solidFill>
              <a:latin typeface="Arial" panose="020B0604020202020204" pitchFamily="34" charset="0"/>
              <a:cs typeface="Arial" panose="020B0604020202020204" pitchFamily="34" charset="0"/>
            </a:endParaRPr>
          </a:p>
        </p:txBody>
      </p:sp>
      <p:sp>
        <p:nvSpPr>
          <p:cNvPr id="4" name="Pergamino horizontal 3"/>
          <p:cNvSpPr/>
          <p:nvPr/>
        </p:nvSpPr>
        <p:spPr>
          <a:xfrm>
            <a:off x="7763256" y="480060"/>
            <a:ext cx="3849624" cy="1033272"/>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accent6"/>
                </a:solidFill>
              </a:rPr>
              <a:t>SE DEBE DETERMINAR EL GRADO DE TERMINACIÓN DEL INVENTARIO EN PROCESO</a:t>
            </a:r>
            <a:endParaRPr lang="en-US" b="1" dirty="0">
              <a:solidFill>
                <a:schemeClr val="accent6"/>
              </a:solidFill>
            </a:endParaRPr>
          </a:p>
        </p:txBody>
      </p:sp>
    </p:spTree>
    <p:extLst>
      <p:ext uri="{BB962C8B-B14F-4D97-AF65-F5344CB8AC3E}">
        <p14:creationId xmlns:p14="http://schemas.microsoft.com/office/powerpoint/2010/main" val="7725017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dirty="0">
                <a:latin typeface="Arial" panose="020B0604020202020204" pitchFamily="34" charset="0"/>
                <a:cs typeface="Arial" panose="020B0604020202020204" pitchFamily="34" charset="0"/>
              </a:rPr>
              <a:t>Las unidades totalmente terminadas en un proceso o departamento deberán tener incorporados un cien por ciento de cada uno de los tres elementos componentes del costo. </a:t>
            </a:r>
            <a:endParaRPr lang="es-ES" sz="2800" b="1" u="sng"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98019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fontScale="92500" lnSpcReduction="20000"/>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dirty="0" smtClean="0">
                <a:solidFill>
                  <a:schemeClr val="bg1"/>
                </a:solidFill>
                <a:latin typeface="Arial" panose="020B0604020202020204" pitchFamily="34" charset="0"/>
                <a:cs typeface="Arial" panose="020B0604020202020204" pitchFamily="34" charset="0"/>
              </a:rPr>
              <a:t>Para poder llegar a determinar con exactitud y precisión el costo del producto terminado, básicamente se deben seguir los siguientes cinco pasos, a saber:</a:t>
            </a:r>
          </a:p>
          <a:p>
            <a:r>
              <a:rPr lang="es-ES" sz="2800" dirty="0" smtClean="0">
                <a:solidFill>
                  <a:schemeClr val="bg1"/>
                </a:solidFill>
                <a:latin typeface="Arial" panose="020B0604020202020204" pitchFamily="34" charset="0"/>
                <a:cs typeface="Arial" panose="020B0604020202020204" pitchFamily="34" charset="0"/>
              </a:rPr>
              <a:t>1.- Determinar el </a:t>
            </a:r>
            <a:r>
              <a:rPr lang="es-ES" sz="2800" b="1" dirty="0" smtClean="0">
                <a:solidFill>
                  <a:srgbClr val="C00000"/>
                </a:solidFill>
                <a:latin typeface="Arial" panose="020B0604020202020204" pitchFamily="34" charset="0"/>
                <a:cs typeface="Arial" panose="020B0604020202020204" pitchFamily="34" charset="0"/>
              </a:rPr>
              <a:t>flujo físico.</a:t>
            </a:r>
          </a:p>
          <a:p>
            <a:r>
              <a:rPr lang="es-ES" sz="2800" dirty="0" smtClean="0">
                <a:solidFill>
                  <a:schemeClr val="bg1"/>
                </a:solidFill>
                <a:latin typeface="Arial" panose="020B0604020202020204" pitchFamily="34" charset="0"/>
                <a:cs typeface="Arial" panose="020B0604020202020204" pitchFamily="34" charset="0"/>
              </a:rPr>
              <a:t>2.-Determinar el </a:t>
            </a:r>
            <a:r>
              <a:rPr lang="es-ES" sz="2800" b="1" dirty="0" smtClean="0">
                <a:solidFill>
                  <a:srgbClr val="C00000"/>
                </a:solidFill>
                <a:latin typeface="Arial" panose="020B0604020202020204" pitchFamily="34" charset="0"/>
                <a:cs typeface="Arial" panose="020B0604020202020204" pitchFamily="34" charset="0"/>
              </a:rPr>
              <a:t>número de unidades equivalentes.</a:t>
            </a:r>
          </a:p>
          <a:p>
            <a:r>
              <a:rPr lang="es-ES" sz="2800" dirty="0" smtClean="0">
                <a:solidFill>
                  <a:schemeClr val="bg1"/>
                </a:solidFill>
                <a:latin typeface="Arial" panose="020B0604020202020204" pitchFamily="34" charset="0"/>
                <a:cs typeface="Arial" panose="020B0604020202020204" pitchFamily="34" charset="0"/>
              </a:rPr>
              <a:t>3.-Establecer el </a:t>
            </a:r>
            <a:r>
              <a:rPr lang="es-ES" sz="2800" b="1" dirty="0" smtClean="0">
                <a:solidFill>
                  <a:srgbClr val="C00000"/>
                </a:solidFill>
                <a:latin typeface="Arial" panose="020B0604020202020204" pitchFamily="34" charset="0"/>
                <a:cs typeface="Arial" panose="020B0604020202020204" pitchFamily="34" charset="0"/>
              </a:rPr>
              <a:t>flujo de costos.</a:t>
            </a:r>
          </a:p>
          <a:p>
            <a:r>
              <a:rPr lang="es-ES" sz="2800" dirty="0" smtClean="0">
                <a:solidFill>
                  <a:schemeClr val="bg1"/>
                </a:solidFill>
                <a:latin typeface="Arial" panose="020B0604020202020204" pitchFamily="34" charset="0"/>
                <a:cs typeface="Arial" panose="020B0604020202020204" pitchFamily="34" charset="0"/>
              </a:rPr>
              <a:t>4.-Calcular el </a:t>
            </a:r>
            <a:r>
              <a:rPr lang="es-ES" sz="2800" b="1" dirty="0" smtClean="0">
                <a:solidFill>
                  <a:srgbClr val="C00000"/>
                </a:solidFill>
                <a:latin typeface="Arial" panose="020B0604020202020204" pitchFamily="34" charset="0"/>
                <a:cs typeface="Arial" panose="020B0604020202020204" pitchFamily="34" charset="0"/>
              </a:rPr>
              <a:t>costo  de las unidades equivalentes</a:t>
            </a:r>
          </a:p>
          <a:p>
            <a:r>
              <a:rPr lang="es-ES" sz="2800" dirty="0" smtClean="0">
                <a:solidFill>
                  <a:schemeClr val="bg1"/>
                </a:solidFill>
                <a:latin typeface="Arial" panose="020B0604020202020204" pitchFamily="34" charset="0"/>
                <a:cs typeface="Arial" panose="020B0604020202020204" pitchFamily="34" charset="0"/>
              </a:rPr>
              <a:t>5.-Proceder a la </a:t>
            </a:r>
            <a:r>
              <a:rPr lang="es-ES" sz="2800" b="1" dirty="0" smtClean="0">
                <a:solidFill>
                  <a:srgbClr val="C00000"/>
                </a:solidFill>
                <a:latin typeface="Arial" panose="020B0604020202020204" pitchFamily="34" charset="0"/>
                <a:cs typeface="Arial" panose="020B0604020202020204" pitchFamily="34" charset="0"/>
              </a:rPr>
              <a:t>valorización de inve</a:t>
            </a:r>
            <a:r>
              <a:rPr lang="es-ES" sz="2800" dirty="0" smtClean="0">
                <a:solidFill>
                  <a:schemeClr val="bg1"/>
                </a:solidFill>
                <a:latin typeface="Arial" panose="020B0604020202020204" pitchFamily="34" charset="0"/>
                <a:cs typeface="Arial" panose="020B0604020202020204" pitchFamily="34" charset="0"/>
              </a:rPr>
              <a:t>ntarios , también denominado resumen de costos.</a:t>
            </a:r>
          </a:p>
        </p:txBody>
      </p:sp>
    </p:spTree>
    <p:extLst>
      <p:ext uri="{BB962C8B-B14F-4D97-AF65-F5344CB8AC3E}">
        <p14:creationId xmlns:p14="http://schemas.microsoft.com/office/powerpoint/2010/main" val="33983649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chemeClr val="tx1"/>
                </a:solidFill>
                <a:latin typeface="Arial" panose="020B0604020202020204" pitchFamily="34" charset="0"/>
                <a:cs typeface="Arial" panose="020B0604020202020204" pitchFamily="34" charset="0"/>
              </a:rPr>
              <a:t>Consideraciones:</a:t>
            </a:r>
          </a:p>
          <a:p>
            <a:r>
              <a:rPr lang="es-ES" sz="28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Para efectos de la incorporación de la materia prima al proceso productivo, existen tres opciones</a:t>
            </a:r>
          </a:p>
          <a:p>
            <a:r>
              <a:rPr lang="es-ES" sz="28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a.-Sea incorporada al </a:t>
            </a:r>
            <a:r>
              <a:rPr lang="es-ES" sz="2800" dirty="0" smtClean="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comienzo</a:t>
            </a:r>
            <a:r>
              <a:rPr lang="es-ES" sz="28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del proceso.</a:t>
            </a:r>
          </a:p>
          <a:p>
            <a:r>
              <a:rPr lang="es-ES" sz="28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 Se incorpore </a:t>
            </a:r>
            <a:r>
              <a:rPr lang="es-ES" sz="2800" dirty="0" smtClean="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durante</a:t>
            </a:r>
            <a:r>
              <a:rPr lang="es-ES" sz="28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el proceso.</a:t>
            </a:r>
          </a:p>
          <a:p>
            <a:r>
              <a:rPr lang="es-ES" sz="28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 Sea añadida al </a:t>
            </a:r>
            <a:r>
              <a:rPr lang="es-ES" sz="2800" dirty="0" smtClean="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final</a:t>
            </a:r>
            <a:r>
              <a:rPr lang="es-ES" sz="28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del mismo.</a:t>
            </a:r>
          </a:p>
        </p:txBody>
      </p:sp>
    </p:spTree>
    <p:extLst>
      <p:ext uri="{BB962C8B-B14F-4D97-AF65-F5344CB8AC3E}">
        <p14:creationId xmlns:p14="http://schemas.microsoft.com/office/powerpoint/2010/main" val="5326158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chemeClr val="tx1"/>
                </a:solidFill>
                <a:latin typeface="Arial" panose="020B0604020202020204" pitchFamily="34" charset="0"/>
                <a:cs typeface="Arial" panose="020B0604020202020204" pitchFamily="34" charset="0"/>
              </a:rPr>
              <a:t>Consideraciones:</a:t>
            </a:r>
          </a:p>
          <a:p>
            <a:r>
              <a:rPr lang="es-ES" sz="28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En lo que dice relación con la mano de obra y los CIF, estos generalmente son tratados en forma conjunta y pasan a denominarse </a:t>
            </a:r>
            <a:r>
              <a:rPr lang="es-ES" sz="2800" dirty="0" smtClean="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Costo de  Conversión.</a:t>
            </a:r>
          </a:p>
          <a:p>
            <a:endParaRPr lang="es-ES" sz="2800" dirty="0" smtClean="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s-ES" sz="2800" dirty="0" smtClean="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Costo de Conversión</a:t>
            </a:r>
          </a:p>
        </p:txBody>
      </p:sp>
      <p:sp>
        <p:nvSpPr>
          <p:cNvPr id="4" name="Igual que 3"/>
          <p:cNvSpPr/>
          <p:nvPr/>
        </p:nvSpPr>
        <p:spPr>
          <a:xfrm>
            <a:off x="4370832" y="4416552"/>
            <a:ext cx="914400" cy="914400"/>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Disco magnético 4"/>
          <p:cNvSpPr/>
          <p:nvPr/>
        </p:nvSpPr>
        <p:spPr>
          <a:xfrm>
            <a:off x="5654770" y="4567428"/>
            <a:ext cx="1239806" cy="612648"/>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Mano de Obra</a:t>
            </a:r>
            <a:endParaRPr lang="en-US" dirty="0"/>
          </a:p>
        </p:txBody>
      </p:sp>
      <p:sp>
        <p:nvSpPr>
          <p:cNvPr id="6" name="Más 5"/>
          <p:cNvSpPr/>
          <p:nvPr/>
        </p:nvSpPr>
        <p:spPr>
          <a:xfrm>
            <a:off x="7247414" y="4416552"/>
            <a:ext cx="914400" cy="914400"/>
          </a:xfrm>
          <a:prstGeom prst="mathPlus">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isco magnético 6"/>
          <p:cNvSpPr/>
          <p:nvPr/>
        </p:nvSpPr>
        <p:spPr>
          <a:xfrm>
            <a:off x="8514652" y="4567428"/>
            <a:ext cx="914400" cy="612648"/>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CIF</a:t>
            </a:r>
            <a:endParaRPr lang="en-US" dirty="0"/>
          </a:p>
        </p:txBody>
      </p:sp>
    </p:spTree>
    <p:extLst>
      <p:ext uri="{BB962C8B-B14F-4D97-AF65-F5344CB8AC3E}">
        <p14:creationId xmlns:p14="http://schemas.microsoft.com/office/powerpoint/2010/main" val="28451363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46459"/>
            <a:ext cx="10855516" cy="4465320"/>
          </a:xfrm>
        </p:spPr>
        <p:txBody>
          <a:bodyPr>
            <a:normAutofit fontScale="92500" lnSpcReduction="10000"/>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Ejercicio Demostrativo:</a:t>
            </a:r>
          </a:p>
          <a:p>
            <a:r>
              <a:rPr lang="es-ES" sz="2800" dirty="0">
                <a:solidFill>
                  <a:schemeClr val="bg1"/>
                </a:solidFill>
                <a:latin typeface="Arial" panose="020B0604020202020204" pitchFamily="34" charset="0"/>
                <a:cs typeface="Arial" panose="020B0604020202020204" pitchFamily="34" charset="0"/>
              </a:rPr>
              <a:t>1.- Determinar el </a:t>
            </a:r>
            <a:r>
              <a:rPr lang="es-ES" sz="2800" b="1" dirty="0">
                <a:solidFill>
                  <a:srgbClr val="C00000"/>
                </a:solidFill>
                <a:latin typeface="Arial" panose="020B0604020202020204" pitchFamily="34" charset="0"/>
                <a:cs typeface="Arial" panose="020B0604020202020204" pitchFamily="34" charset="0"/>
              </a:rPr>
              <a:t>flujo </a:t>
            </a:r>
            <a:r>
              <a:rPr lang="es-ES" sz="2800" b="1" dirty="0" smtClean="0">
                <a:solidFill>
                  <a:srgbClr val="C00000"/>
                </a:solidFill>
                <a:latin typeface="Arial" panose="020B0604020202020204" pitchFamily="34" charset="0"/>
                <a:cs typeface="Arial" panose="020B0604020202020204" pitchFamily="34" charset="0"/>
              </a:rPr>
              <a:t>físico: </a:t>
            </a:r>
            <a:r>
              <a:rPr lang="es-ES" sz="2800" dirty="0" smtClean="0">
                <a:solidFill>
                  <a:schemeClr val="bg1"/>
                </a:solidFill>
                <a:latin typeface="Arial" panose="020B0604020202020204" pitchFamily="34" charset="0"/>
                <a:cs typeface="Arial" panose="020B0604020202020204" pitchFamily="34" charset="0"/>
              </a:rPr>
              <a:t>Se trata de determinar el número de unidades físicas a elaborar:</a:t>
            </a:r>
          </a:p>
          <a:p>
            <a:r>
              <a:rPr lang="es-ES" sz="2800" u="sng" dirty="0" smtClean="0">
                <a:solidFill>
                  <a:schemeClr val="bg1"/>
                </a:solidFill>
                <a:latin typeface="Arial" panose="020B0604020202020204" pitchFamily="34" charset="0"/>
                <a:cs typeface="Arial" panose="020B0604020202020204" pitchFamily="34" charset="0"/>
              </a:rPr>
              <a:t>1° de enero: Inventario Inicial                                0</a:t>
            </a:r>
          </a:p>
          <a:p>
            <a:r>
              <a:rPr lang="es-ES" sz="2800" u="sng" dirty="0" smtClean="0">
                <a:solidFill>
                  <a:schemeClr val="bg1"/>
                </a:solidFill>
                <a:latin typeface="Arial" panose="020B0604020202020204" pitchFamily="34" charset="0"/>
                <a:cs typeface="Arial" panose="020B0604020202020204" pitchFamily="34" charset="0"/>
              </a:rPr>
              <a:t>Unidades empleadas proceso                           100 </a:t>
            </a:r>
          </a:p>
          <a:p>
            <a:r>
              <a:rPr lang="es-ES" sz="2800" u="sng" dirty="0" smtClean="0">
                <a:solidFill>
                  <a:schemeClr val="bg1"/>
                </a:solidFill>
                <a:latin typeface="Arial" panose="020B0604020202020204" pitchFamily="34" charset="0"/>
                <a:cs typeface="Arial" panose="020B0604020202020204" pitchFamily="34" charset="0"/>
              </a:rPr>
              <a:t>Total                                                                   100 </a:t>
            </a:r>
          </a:p>
          <a:p>
            <a:r>
              <a:rPr lang="es-ES" sz="2800" u="sng" dirty="0" smtClean="0">
                <a:solidFill>
                  <a:schemeClr val="bg1"/>
                </a:solidFill>
                <a:latin typeface="Arial" panose="020B0604020202020204" pitchFamily="34" charset="0"/>
                <a:cs typeface="Arial" panose="020B0604020202020204" pitchFamily="34" charset="0"/>
              </a:rPr>
              <a:t>2°.- 31 de enero unidades finalizadas                 80</a:t>
            </a:r>
          </a:p>
          <a:p>
            <a:r>
              <a:rPr lang="es-ES" sz="2800" u="sng" dirty="0" smtClean="0">
                <a:solidFill>
                  <a:schemeClr val="bg1"/>
                </a:solidFill>
                <a:latin typeface="Arial" panose="020B0604020202020204" pitchFamily="34" charset="0"/>
                <a:cs typeface="Arial" panose="020B0604020202020204" pitchFamily="34" charset="0"/>
              </a:rPr>
              <a:t>    Unidades que están aún en proceso               20          </a:t>
            </a:r>
            <a:endParaRPr lang="es-ES" sz="2800" u="sng" dirty="0">
              <a:solidFill>
                <a:schemeClr val="bg1"/>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sp>
        <p:nvSpPr>
          <p:cNvPr id="4" name="Flecha izquierda y derecha 3"/>
          <p:cNvSpPr/>
          <p:nvPr/>
        </p:nvSpPr>
        <p:spPr>
          <a:xfrm>
            <a:off x="5810218" y="3073909"/>
            <a:ext cx="1216152" cy="48463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lecha izquierda y derecha 4"/>
          <p:cNvSpPr/>
          <p:nvPr/>
        </p:nvSpPr>
        <p:spPr>
          <a:xfrm>
            <a:off x="5810218" y="3579119"/>
            <a:ext cx="1216152" cy="48463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echa izquierda y derecha 5"/>
          <p:cNvSpPr/>
          <p:nvPr/>
        </p:nvSpPr>
        <p:spPr>
          <a:xfrm>
            <a:off x="2435288" y="4174640"/>
            <a:ext cx="4575778" cy="411474"/>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echa derecha 6"/>
          <p:cNvSpPr/>
          <p:nvPr/>
        </p:nvSpPr>
        <p:spPr>
          <a:xfrm>
            <a:off x="6537166" y="4695449"/>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lecha a la derecha con bandas 7"/>
          <p:cNvSpPr/>
          <p:nvPr/>
        </p:nvSpPr>
        <p:spPr>
          <a:xfrm>
            <a:off x="6656832" y="5240665"/>
            <a:ext cx="978408" cy="484632"/>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01123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46458"/>
            <a:ext cx="10855516" cy="4697725"/>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Ejercicio Demostrativo(continuación):</a:t>
            </a:r>
          </a:p>
          <a:p>
            <a:r>
              <a:rPr lang="es-ES" sz="2800" u="sng" dirty="0" smtClean="0">
                <a:solidFill>
                  <a:schemeClr val="bg1"/>
                </a:solidFill>
                <a:latin typeface="Arial" panose="020B0604020202020204" pitchFamily="34" charset="0"/>
                <a:cs typeface="Arial" panose="020B0604020202020204" pitchFamily="34" charset="0"/>
              </a:rPr>
              <a:t>2.- </a:t>
            </a:r>
            <a:r>
              <a:rPr lang="es-ES" sz="2800" u="sng" dirty="0">
                <a:solidFill>
                  <a:schemeClr val="bg1"/>
                </a:solidFill>
                <a:latin typeface="Arial" panose="020B0604020202020204" pitchFamily="34" charset="0"/>
                <a:cs typeface="Arial" panose="020B0604020202020204" pitchFamily="34" charset="0"/>
              </a:rPr>
              <a:t>Determinar el </a:t>
            </a:r>
            <a:r>
              <a:rPr lang="es-ES" sz="2800" b="1" u="sng" dirty="0">
                <a:solidFill>
                  <a:srgbClr val="C00000"/>
                </a:solidFill>
                <a:latin typeface="Arial" panose="020B0604020202020204" pitchFamily="34" charset="0"/>
                <a:cs typeface="Arial" panose="020B0604020202020204" pitchFamily="34" charset="0"/>
              </a:rPr>
              <a:t>número de unidades equivalentes.</a:t>
            </a:r>
          </a:p>
          <a:p>
            <a:endParaRPr lang="es-ES" sz="2800" dirty="0" smtClean="0">
              <a:solidFill>
                <a:schemeClr val="bg1"/>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9" name="Tabla 8"/>
          <p:cNvGraphicFramePr>
            <a:graphicFrameLocks noGrp="1"/>
          </p:cNvGraphicFramePr>
          <p:nvPr>
            <p:extLst>
              <p:ext uri="{D42A27DB-BD31-4B8C-83A1-F6EECF244321}">
                <p14:modId xmlns:p14="http://schemas.microsoft.com/office/powerpoint/2010/main" val="326293257"/>
              </p:ext>
            </p:extLst>
          </p:nvPr>
        </p:nvGraphicFramePr>
        <p:xfrm>
          <a:off x="832104" y="3200399"/>
          <a:ext cx="10707624" cy="3450336"/>
        </p:xfrm>
        <a:graphic>
          <a:graphicData uri="http://schemas.openxmlformats.org/drawingml/2006/table">
            <a:tbl>
              <a:tblPr firstRow="1" bandRow="1">
                <a:tableStyleId>{5C22544A-7EE6-4342-B048-85BDC9FD1C3A}</a:tableStyleId>
              </a:tblPr>
              <a:tblGrid>
                <a:gridCol w="2676906">
                  <a:extLst>
                    <a:ext uri="{9D8B030D-6E8A-4147-A177-3AD203B41FA5}">
                      <a16:colId xmlns:a16="http://schemas.microsoft.com/office/drawing/2014/main" xmlns="" val="1841409170"/>
                    </a:ext>
                  </a:extLst>
                </a:gridCol>
                <a:gridCol w="2676906">
                  <a:extLst>
                    <a:ext uri="{9D8B030D-6E8A-4147-A177-3AD203B41FA5}">
                      <a16:colId xmlns:a16="http://schemas.microsoft.com/office/drawing/2014/main" xmlns="" val="3497485820"/>
                    </a:ext>
                  </a:extLst>
                </a:gridCol>
                <a:gridCol w="2676906">
                  <a:extLst>
                    <a:ext uri="{9D8B030D-6E8A-4147-A177-3AD203B41FA5}">
                      <a16:colId xmlns:a16="http://schemas.microsoft.com/office/drawing/2014/main" xmlns="" val="939956703"/>
                    </a:ext>
                  </a:extLst>
                </a:gridCol>
                <a:gridCol w="2676906">
                  <a:extLst>
                    <a:ext uri="{9D8B030D-6E8A-4147-A177-3AD203B41FA5}">
                      <a16:colId xmlns:a16="http://schemas.microsoft.com/office/drawing/2014/main" xmlns="" val="925665435"/>
                    </a:ext>
                  </a:extLst>
                </a:gridCol>
              </a:tblGrid>
              <a:tr h="862584">
                <a:tc>
                  <a:txBody>
                    <a:bodyPr/>
                    <a:lstStyle/>
                    <a:p>
                      <a:r>
                        <a:rPr lang="es-ES" dirty="0" smtClean="0">
                          <a:effectLst/>
                        </a:rPr>
                        <a:t>Tipo</a:t>
                      </a:r>
                      <a:r>
                        <a:rPr lang="es-ES" baseline="0" dirty="0" smtClean="0">
                          <a:effectLst/>
                        </a:rPr>
                        <a:t> </a:t>
                      </a:r>
                      <a:r>
                        <a:rPr lang="es-ES" dirty="0" smtClean="0">
                          <a:effectLst/>
                        </a:rPr>
                        <a:t>de</a:t>
                      </a:r>
                      <a:r>
                        <a:rPr lang="es-ES" baseline="0" dirty="0" smtClean="0">
                          <a:effectLst/>
                        </a:rPr>
                        <a:t> </a:t>
                      </a:r>
                      <a:r>
                        <a:rPr lang="es-ES" dirty="0" smtClean="0">
                          <a:effectLst/>
                        </a:rPr>
                        <a:t>Inventario</a:t>
                      </a:r>
                      <a:endParaRPr lang="en-US" dirty="0">
                        <a:effectLst/>
                      </a:endParaRPr>
                    </a:p>
                  </a:txBody>
                  <a:tcPr/>
                </a:tc>
                <a:tc>
                  <a:txBody>
                    <a:bodyPr/>
                    <a:lstStyle/>
                    <a:p>
                      <a:r>
                        <a:rPr lang="es-ES" dirty="0" smtClean="0">
                          <a:effectLst>
                            <a:outerShdw blurRad="38100" dist="38100" dir="2700000" algn="tl">
                              <a:srgbClr val="000000">
                                <a:alpha val="43137"/>
                              </a:srgbClr>
                            </a:outerShdw>
                          </a:effectLst>
                        </a:rPr>
                        <a:t>Materia Prima</a:t>
                      </a:r>
                      <a:endParaRPr lang="en-US" dirty="0">
                        <a:effectLst>
                          <a:outerShdw blurRad="38100" dist="38100" dir="2700000" algn="tl">
                            <a:srgbClr val="000000">
                              <a:alpha val="43137"/>
                            </a:srgbClr>
                          </a:outerShdw>
                        </a:effectLst>
                      </a:endParaRPr>
                    </a:p>
                  </a:txBody>
                  <a:tcPr/>
                </a:tc>
                <a:tc>
                  <a:txBody>
                    <a:bodyPr/>
                    <a:lstStyle/>
                    <a:p>
                      <a:r>
                        <a:rPr lang="es-ES" dirty="0" smtClean="0">
                          <a:effectLst>
                            <a:outerShdw blurRad="38100" dist="38100" dir="2700000" algn="tl">
                              <a:srgbClr val="000000">
                                <a:alpha val="43137"/>
                              </a:srgbClr>
                            </a:outerShdw>
                          </a:effectLst>
                        </a:rPr>
                        <a:t>Costo Conversión</a:t>
                      </a:r>
                      <a:endParaRPr lang="en-US" dirty="0">
                        <a:effectLst>
                          <a:outerShdw blurRad="38100" dist="38100" dir="2700000" algn="tl">
                            <a:srgbClr val="000000">
                              <a:alpha val="43137"/>
                            </a:srgbClr>
                          </a:outerShdw>
                        </a:effectLst>
                      </a:endParaRPr>
                    </a:p>
                  </a:txBody>
                  <a:tcPr/>
                </a:tc>
                <a:tc>
                  <a:txBody>
                    <a:bodyPr/>
                    <a:lstStyle/>
                    <a:p>
                      <a:r>
                        <a:rPr lang="es-ES" dirty="0" smtClean="0">
                          <a:effectLst>
                            <a:outerShdw blurRad="38100" dist="38100" dir="2700000" algn="tl">
                              <a:srgbClr val="000000">
                                <a:alpha val="43137"/>
                              </a:srgbClr>
                            </a:outerShdw>
                          </a:effectLst>
                        </a:rPr>
                        <a:t>Totales</a:t>
                      </a:r>
                      <a:endParaRPr lang="en-US" dirty="0">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2450457002"/>
                  </a:ext>
                </a:extLst>
              </a:tr>
              <a:tr h="862584">
                <a:tc>
                  <a:txBody>
                    <a:bodyPr/>
                    <a:lstStyle/>
                    <a:p>
                      <a:r>
                        <a:rPr lang="es-ES" dirty="0" smtClean="0">
                          <a:effectLst>
                            <a:outerShdw blurRad="38100" dist="38100" dir="2700000" algn="tl">
                              <a:srgbClr val="000000">
                                <a:alpha val="43137"/>
                              </a:srgbClr>
                            </a:outerShdw>
                          </a:effectLst>
                        </a:rPr>
                        <a:t>Producto</a:t>
                      </a:r>
                      <a:r>
                        <a:rPr lang="es-ES" baseline="0" dirty="0" smtClean="0">
                          <a:effectLst>
                            <a:outerShdw blurRad="38100" dist="38100" dir="2700000" algn="tl">
                              <a:srgbClr val="000000">
                                <a:alpha val="43137"/>
                              </a:srgbClr>
                            </a:outerShdw>
                          </a:effectLst>
                        </a:rPr>
                        <a:t> Terminado</a:t>
                      </a:r>
                      <a:endParaRPr lang="en-US" dirty="0">
                        <a:effectLst>
                          <a:outerShdw blurRad="38100" dist="38100" dir="2700000" algn="tl">
                            <a:srgbClr val="000000">
                              <a:alpha val="43137"/>
                            </a:srgbClr>
                          </a:outerShdw>
                        </a:effectLst>
                      </a:endParaRPr>
                    </a:p>
                  </a:txBody>
                  <a:tcPr/>
                </a:tc>
                <a:tc>
                  <a:txBody>
                    <a:bodyPr/>
                    <a:lstStyle/>
                    <a:p>
                      <a:r>
                        <a:rPr lang="es-ES" dirty="0" smtClean="0"/>
                        <a:t>80 unidades</a:t>
                      </a:r>
                      <a:endParaRPr lang="en-US" dirty="0"/>
                    </a:p>
                  </a:txBody>
                  <a:tcPr/>
                </a:tc>
                <a:tc>
                  <a:txBody>
                    <a:bodyPr/>
                    <a:lstStyle/>
                    <a:p>
                      <a:r>
                        <a:rPr lang="es-ES" dirty="0" smtClean="0"/>
                        <a:t>80 unidades</a:t>
                      </a:r>
                      <a:endParaRPr lang="en-US" dirty="0"/>
                    </a:p>
                  </a:txBody>
                  <a:tcPr/>
                </a:tc>
                <a:tc>
                  <a:txBody>
                    <a:bodyPr/>
                    <a:lstStyle/>
                    <a:p>
                      <a:r>
                        <a:rPr lang="es-ES" dirty="0" smtClean="0"/>
                        <a:t>80</a:t>
                      </a:r>
                      <a:endParaRPr lang="en-US" dirty="0"/>
                    </a:p>
                  </a:txBody>
                  <a:tcPr/>
                </a:tc>
                <a:extLst>
                  <a:ext uri="{0D108BD9-81ED-4DB2-BD59-A6C34878D82A}">
                    <a16:rowId xmlns:a16="http://schemas.microsoft.com/office/drawing/2014/main" xmlns="" val="2000320695"/>
                  </a:ext>
                </a:extLst>
              </a:tr>
              <a:tr h="862584">
                <a:tc>
                  <a:txBody>
                    <a:bodyPr/>
                    <a:lstStyle/>
                    <a:p>
                      <a:r>
                        <a:rPr lang="es-ES" dirty="0" smtClean="0">
                          <a:effectLst>
                            <a:outerShdw blurRad="38100" dist="38100" dir="2700000" algn="tl">
                              <a:srgbClr val="000000">
                                <a:alpha val="43137"/>
                              </a:srgbClr>
                            </a:outerShdw>
                          </a:effectLst>
                        </a:rPr>
                        <a:t>Producto en Proceso</a:t>
                      </a:r>
                      <a:endParaRPr lang="en-US" dirty="0">
                        <a:effectLst>
                          <a:outerShdw blurRad="38100" dist="38100" dir="2700000" algn="tl">
                            <a:srgbClr val="000000">
                              <a:alpha val="43137"/>
                            </a:srgbClr>
                          </a:outerShdw>
                        </a:effectLst>
                      </a:endParaRPr>
                    </a:p>
                  </a:txBody>
                  <a:tcPr/>
                </a:tc>
                <a:tc>
                  <a:txBody>
                    <a:bodyPr/>
                    <a:lstStyle/>
                    <a:p>
                      <a:r>
                        <a:rPr lang="es-ES" dirty="0" smtClean="0"/>
                        <a:t>20 unidades</a:t>
                      </a:r>
                      <a:endParaRPr lang="en-US" dirty="0"/>
                    </a:p>
                  </a:txBody>
                  <a:tcPr/>
                </a:tc>
                <a:tc>
                  <a:txBody>
                    <a:bodyPr/>
                    <a:lstStyle/>
                    <a:p>
                      <a:r>
                        <a:rPr lang="es-ES" dirty="0" smtClean="0"/>
                        <a:t>10 unidades</a:t>
                      </a:r>
                      <a:endParaRPr lang="en-US" dirty="0"/>
                    </a:p>
                  </a:txBody>
                  <a:tcPr/>
                </a:tc>
                <a:tc>
                  <a:txBody>
                    <a:bodyPr/>
                    <a:lstStyle/>
                    <a:p>
                      <a:r>
                        <a:rPr lang="es-ES" dirty="0" smtClean="0"/>
                        <a:t>20</a:t>
                      </a:r>
                      <a:endParaRPr lang="en-US" dirty="0"/>
                    </a:p>
                  </a:txBody>
                  <a:tcPr/>
                </a:tc>
                <a:extLst>
                  <a:ext uri="{0D108BD9-81ED-4DB2-BD59-A6C34878D82A}">
                    <a16:rowId xmlns:a16="http://schemas.microsoft.com/office/drawing/2014/main" xmlns="" val="203485781"/>
                  </a:ext>
                </a:extLst>
              </a:tr>
              <a:tr h="862584">
                <a:tc>
                  <a:txBody>
                    <a:bodyPr/>
                    <a:lstStyle/>
                    <a:p>
                      <a:endParaRPr lang="en-US"/>
                    </a:p>
                  </a:txBody>
                  <a:tcPr/>
                </a:tc>
                <a:tc>
                  <a:txBody>
                    <a:bodyPr/>
                    <a:lstStyle/>
                    <a:p>
                      <a:r>
                        <a:rPr lang="es-ES" dirty="0" smtClean="0">
                          <a:solidFill>
                            <a:srgbClr val="C00000"/>
                          </a:solidFill>
                        </a:rPr>
                        <a:t>100 unidades</a:t>
                      </a:r>
                      <a:endParaRPr lang="en-US" dirty="0">
                        <a:solidFill>
                          <a:srgbClr val="C00000"/>
                        </a:solidFill>
                      </a:endParaRPr>
                    </a:p>
                  </a:txBody>
                  <a:tcPr/>
                </a:tc>
                <a:tc>
                  <a:txBody>
                    <a:bodyPr/>
                    <a:lstStyle/>
                    <a:p>
                      <a:r>
                        <a:rPr lang="es-ES" dirty="0" smtClean="0">
                          <a:solidFill>
                            <a:srgbClr val="C00000"/>
                          </a:solidFill>
                        </a:rPr>
                        <a:t>90 unidades</a:t>
                      </a:r>
                      <a:endParaRPr lang="en-US" dirty="0">
                        <a:solidFill>
                          <a:srgbClr val="C00000"/>
                        </a:solidFill>
                      </a:endParaRPr>
                    </a:p>
                  </a:txBody>
                  <a:tcPr/>
                </a:tc>
                <a:tc>
                  <a:txBody>
                    <a:bodyPr/>
                    <a:lstStyle/>
                    <a:p>
                      <a:endParaRPr lang="en-US" dirty="0"/>
                    </a:p>
                  </a:txBody>
                  <a:tcPr/>
                </a:tc>
                <a:extLst>
                  <a:ext uri="{0D108BD9-81ED-4DB2-BD59-A6C34878D82A}">
                    <a16:rowId xmlns:a16="http://schemas.microsoft.com/office/drawing/2014/main" xmlns="" val="2833116919"/>
                  </a:ext>
                </a:extLst>
              </a:tr>
            </a:tbl>
          </a:graphicData>
        </a:graphic>
      </p:graphicFrame>
      <p:sp>
        <p:nvSpPr>
          <p:cNvPr id="10" name="Llamada con línea 1 9"/>
          <p:cNvSpPr/>
          <p:nvPr/>
        </p:nvSpPr>
        <p:spPr>
          <a:xfrm>
            <a:off x="9601200" y="4312919"/>
            <a:ext cx="1627632" cy="612648"/>
          </a:xfrm>
          <a:prstGeom prst="borderCallout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Materia prima 100%</a:t>
            </a:r>
            <a:endParaRPr lang="en-US" dirty="0"/>
          </a:p>
        </p:txBody>
      </p:sp>
      <p:sp>
        <p:nvSpPr>
          <p:cNvPr id="11" name="Llamada con línea 2 (barra de énfasis) 10"/>
          <p:cNvSpPr/>
          <p:nvPr/>
        </p:nvSpPr>
        <p:spPr>
          <a:xfrm>
            <a:off x="10140696" y="5797294"/>
            <a:ext cx="1399032" cy="853441"/>
          </a:xfrm>
          <a:prstGeom prst="accentCallout2">
            <a:avLst>
              <a:gd name="adj1" fmla="val 18750"/>
              <a:gd name="adj2" fmla="val -8333"/>
              <a:gd name="adj3" fmla="val 80893"/>
              <a:gd name="adj4" fmla="val -73140"/>
              <a:gd name="adj5" fmla="val -66338"/>
              <a:gd name="adj6" fmla="val -7710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Costo conversión al 50%</a:t>
            </a:r>
            <a:endParaRPr lang="en-US" dirty="0"/>
          </a:p>
        </p:txBody>
      </p:sp>
    </p:spTree>
    <p:extLst>
      <p:ext uri="{BB962C8B-B14F-4D97-AF65-F5344CB8AC3E}">
        <p14:creationId xmlns:p14="http://schemas.microsoft.com/office/powerpoint/2010/main" val="41779592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u="sng" dirty="0">
                <a:solidFill>
                  <a:schemeClr val="bg1"/>
                </a:solidFill>
                <a:latin typeface="Arial" panose="020B0604020202020204" pitchFamily="34" charset="0"/>
                <a:cs typeface="Arial" panose="020B0604020202020204" pitchFamily="34" charset="0"/>
              </a:rPr>
              <a:t>3.-Establecer el </a:t>
            </a:r>
            <a:r>
              <a:rPr lang="es-ES" sz="2800" b="1" u="sng" dirty="0">
                <a:solidFill>
                  <a:srgbClr val="C00000"/>
                </a:solidFill>
                <a:latin typeface="Arial" panose="020B0604020202020204" pitchFamily="34" charset="0"/>
                <a:cs typeface="Arial" panose="020B0604020202020204" pitchFamily="34" charset="0"/>
              </a:rPr>
              <a:t>flujo de costos.</a:t>
            </a: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3719239456"/>
              </p:ext>
            </p:extLst>
          </p:nvPr>
        </p:nvGraphicFramePr>
        <p:xfrm>
          <a:off x="1243584" y="2715767"/>
          <a:ext cx="8988552" cy="2295144"/>
        </p:xfrm>
        <a:graphic>
          <a:graphicData uri="http://schemas.openxmlformats.org/drawingml/2006/table">
            <a:tbl>
              <a:tblPr firstRow="1" bandRow="1">
                <a:tableStyleId>{5C22544A-7EE6-4342-B048-85BDC9FD1C3A}</a:tableStyleId>
              </a:tblPr>
              <a:tblGrid>
                <a:gridCol w="4494276">
                  <a:extLst>
                    <a:ext uri="{9D8B030D-6E8A-4147-A177-3AD203B41FA5}">
                      <a16:colId xmlns:a16="http://schemas.microsoft.com/office/drawing/2014/main" xmlns="" val="1212446283"/>
                    </a:ext>
                  </a:extLst>
                </a:gridCol>
                <a:gridCol w="4494276">
                  <a:extLst>
                    <a:ext uri="{9D8B030D-6E8A-4147-A177-3AD203B41FA5}">
                      <a16:colId xmlns:a16="http://schemas.microsoft.com/office/drawing/2014/main" xmlns="" val="2336104682"/>
                    </a:ext>
                  </a:extLst>
                </a:gridCol>
              </a:tblGrid>
              <a:tr h="765048">
                <a:tc>
                  <a:txBody>
                    <a:bodyPr/>
                    <a:lstStyle/>
                    <a:p>
                      <a:r>
                        <a:rPr lang="es-ES" dirty="0" smtClean="0"/>
                        <a:t>Elemento del Costo</a:t>
                      </a:r>
                      <a:endParaRPr lang="en-US" dirty="0"/>
                    </a:p>
                  </a:txBody>
                  <a:tcPr/>
                </a:tc>
                <a:tc>
                  <a:txBody>
                    <a:bodyPr/>
                    <a:lstStyle/>
                    <a:p>
                      <a:r>
                        <a:rPr lang="es-ES" dirty="0" smtClean="0"/>
                        <a:t>Monto</a:t>
                      </a:r>
                      <a:endParaRPr lang="en-US" dirty="0"/>
                    </a:p>
                  </a:txBody>
                  <a:tcPr/>
                </a:tc>
                <a:extLst>
                  <a:ext uri="{0D108BD9-81ED-4DB2-BD59-A6C34878D82A}">
                    <a16:rowId xmlns:a16="http://schemas.microsoft.com/office/drawing/2014/main" xmlns="" val="604632253"/>
                  </a:ext>
                </a:extLst>
              </a:tr>
              <a:tr h="765048">
                <a:tc>
                  <a:txBody>
                    <a:bodyPr/>
                    <a:lstStyle/>
                    <a:p>
                      <a:r>
                        <a:rPr lang="es-ES" dirty="0" smtClean="0">
                          <a:effectLst>
                            <a:outerShdw blurRad="38100" dist="38100" dir="2700000" algn="tl">
                              <a:srgbClr val="000000">
                                <a:alpha val="43137"/>
                              </a:srgbClr>
                            </a:outerShdw>
                          </a:effectLst>
                        </a:rPr>
                        <a:t>MATERIA PRIMA</a:t>
                      </a:r>
                      <a:endParaRPr lang="en-US" dirty="0">
                        <a:effectLst>
                          <a:outerShdw blurRad="38100" dist="38100" dir="2700000" algn="tl">
                            <a:srgbClr val="000000">
                              <a:alpha val="43137"/>
                            </a:srgbClr>
                          </a:outerShdw>
                        </a:effectLst>
                      </a:endParaRPr>
                    </a:p>
                  </a:txBody>
                  <a:tcPr/>
                </a:tc>
                <a:tc>
                  <a:txBody>
                    <a:bodyPr/>
                    <a:lstStyle/>
                    <a:p>
                      <a:r>
                        <a:rPr lang="es-ES" dirty="0" smtClean="0"/>
                        <a:t>$1000</a:t>
                      </a:r>
                      <a:endParaRPr lang="en-US" dirty="0"/>
                    </a:p>
                  </a:txBody>
                  <a:tcPr/>
                </a:tc>
                <a:extLst>
                  <a:ext uri="{0D108BD9-81ED-4DB2-BD59-A6C34878D82A}">
                    <a16:rowId xmlns:a16="http://schemas.microsoft.com/office/drawing/2014/main" xmlns="" val="2361964053"/>
                  </a:ext>
                </a:extLst>
              </a:tr>
              <a:tr h="765048">
                <a:tc>
                  <a:txBody>
                    <a:bodyPr/>
                    <a:lstStyle/>
                    <a:p>
                      <a:r>
                        <a:rPr lang="es-ES" dirty="0" smtClean="0">
                          <a:effectLst>
                            <a:outerShdw blurRad="38100" dist="38100" dir="2700000" algn="tl">
                              <a:srgbClr val="000000">
                                <a:alpha val="43137"/>
                              </a:srgbClr>
                            </a:outerShdw>
                          </a:effectLst>
                        </a:rPr>
                        <a:t>COSTO CONVERSIÓN</a:t>
                      </a:r>
                      <a:endParaRPr lang="en-US" dirty="0">
                        <a:effectLst>
                          <a:outerShdw blurRad="38100" dist="38100" dir="2700000" algn="tl">
                            <a:srgbClr val="000000">
                              <a:alpha val="43137"/>
                            </a:srgbClr>
                          </a:outerShdw>
                        </a:effectLst>
                      </a:endParaRPr>
                    </a:p>
                  </a:txBody>
                  <a:tcPr/>
                </a:tc>
                <a:tc>
                  <a:txBody>
                    <a:bodyPr/>
                    <a:lstStyle/>
                    <a:p>
                      <a:r>
                        <a:rPr lang="es-ES" dirty="0" smtClean="0"/>
                        <a:t>$ 450</a:t>
                      </a:r>
                      <a:endParaRPr lang="en-US" dirty="0"/>
                    </a:p>
                  </a:txBody>
                  <a:tcPr/>
                </a:tc>
                <a:extLst>
                  <a:ext uri="{0D108BD9-81ED-4DB2-BD59-A6C34878D82A}">
                    <a16:rowId xmlns:a16="http://schemas.microsoft.com/office/drawing/2014/main" xmlns="" val="1525731492"/>
                  </a:ext>
                </a:extLst>
              </a:tr>
            </a:tbl>
          </a:graphicData>
        </a:graphic>
      </p:graphicFrame>
      <p:sp>
        <p:nvSpPr>
          <p:cNvPr id="5" name="Flecha derecha 4"/>
          <p:cNvSpPr/>
          <p:nvPr/>
        </p:nvSpPr>
        <p:spPr>
          <a:xfrm>
            <a:off x="3154680" y="3474719"/>
            <a:ext cx="2487168" cy="70408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Desembolso total </a:t>
            </a:r>
            <a:endParaRPr lang="en-US" dirty="0"/>
          </a:p>
        </p:txBody>
      </p:sp>
      <p:sp>
        <p:nvSpPr>
          <p:cNvPr id="6" name="Flecha izquierda 5"/>
          <p:cNvSpPr/>
          <p:nvPr/>
        </p:nvSpPr>
        <p:spPr>
          <a:xfrm>
            <a:off x="6922008" y="4178808"/>
            <a:ext cx="2633472"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Desembolso total</a:t>
            </a:r>
            <a:endParaRPr lang="en-US" dirty="0"/>
          </a:p>
        </p:txBody>
      </p:sp>
    </p:spTree>
    <p:extLst>
      <p:ext uri="{BB962C8B-B14F-4D97-AF65-F5344CB8AC3E}">
        <p14:creationId xmlns:p14="http://schemas.microsoft.com/office/powerpoint/2010/main" val="16331803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u="sng" dirty="0">
                <a:solidFill>
                  <a:schemeClr val="bg1"/>
                </a:solidFill>
                <a:latin typeface="Arial" panose="020B0604020202020204" pitchFamily="34" charset="0"/>
                <a:cs typeface="Arial" panose="020B0604020202020204" pitchFamily="34" charset="0"/>
              </a:rPr>
              <a:t>4.-Calcular el </a:t>
            </a:r>
            <a:r>
              <a:rPr lang="es-ES" sz="2800" b="1" u="sng" dirty="0">
                <a:solidFill>
                  <a:srgbClr val="C00000"/>
                </a:solidFill>
                <a:latin typeface="Arial" panose="020B0604020202020204" pitchFamily="34" charset="0"/>
                <a:cs typeface="Arial" panose="020B0604020202020204" pitchFamily="34" charset="0"/>
              </a:rPr>
              <a:t>costo  de las unidades </a:t>
            </a:r>
            <a:r>
              <a:rPr lang="es-ES" sz="2800" b="1" u="sng" dirty="0" smtClean="0">
                <a:solidFill>
                  <a:srgbClr val="C00000"/>
                </a:solidFill>
                <a:latin typeface="Arial" panose="020B0604020202020204" pitchFamily="34" charset="0"/>
                <a:cs typeface="Arial" panose="020B0604020202020204" pitchFamily="34" charset="0"/>
              </a:rPr>
              <a:t>equivalentes.</a:t>
            </a:r>
          </a:p>
          <a:p>
            <a:r>
              <a:rPr lang="es-ES" sz="2800" dirty="0" smtClean="0">
                <a:solidFill>
                  <a:schemeClr val="bg1"/>
                </a:solidFill>
                <a:latin typeface="Arial" panose="020B0604020202020204" pitchFamily="34" charset="0"/>
                <a:cs typeface="Arial" panose="020B0604020202020204" pitchFamily="34" charset="0"/>
              </a:rPr>
              <a:t>El valor obtenido en el paso 3 se divide por el número de unidades  del paso 2.</a:t>
            </a:r>
            <a:endParaRPr lang="es-ES" sz="2800" dirty="0">
              <a:solidFill>
                <a:schemeClr val="bg1"/>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904362258"/>
              </p:ext>
            </p:extLst>
          </p:nvPr>
        </p:nvGraphicFramePr>
        <p:xfrm>
          <a:off x="1207007" y="3465575"/>
          <a:ext cx="9436608" cy="2950464"/>
        </p:xfrm>
        <a:graphic>
          <a:graphicData uri="http://schemas.openxmlformats.org/drawingml/2006/table">
            <a:tbl>
              <a:tblPr firstRow="1" bandRow="1">
                <a:tableStyleId>{5C22544A-7EE6-4342-B048-85BDC9FD1C3A}</a:tableStyleId>
              </a:tblPr>
              <a:tblGrid>
                <a:gridCol w="3145536">
                  <a:extLst>
                    <a:ext uri="{9D8B030D-6E8A-4147-A177-3AD203B41FA5}">
                      <a16:colId xmlns:a16="http://schemas.microsoft.com/office/drawing/2014/main" xmlns="" val="1281060732"/>
                    </a:ext>
                  </a:extLst>
                </a:gridCol>
                <a:gridCol w="3145536">
                  <a:extLst>
                    <a:ext uri="{9D8B030D-6E8A-4147-A177-3AD203B41FA5}">
                      <a16:colId xmlns:a16="http://schemas.microsoft.com/office/drawing/2014/main" xmlns="" val="653474920"/>
                    </a:ext>
                  </a:extLst>
                </a:gridCol>
                <a:gridCol w="3145536">
                  <a:extLst>
                    <a:ext uri="{9D8B030D-6E8A-4147-A177-3AD203B41FA5}">
                      <a16:colId xmlns:a16="http://schemas.microsoft.com/office/drawing/2014/main" xmlns="" val="1577817068"/>
                    </a:ext>
                  </a:extLst>
                </a:gridCol>
              </a:tblGrid>
              <a:tr h="73761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Elemento del Costo</a:t>
                      </a:r>
                      <a:endParaRPr lang="en-US" dirty="0" smtClean="0"/>
                    </a:p>
                    <a:p>
                      <a:endParaRPr lang="en-US" dirty="0"/>
                    </a:p>
                  </a:txBody>
                  <a:tcPr/>
                </a:tc>
                <a:tc>
                  <a:txBody>
                    <a:bodyPr/>
                    <a:lstStyle/>
                    <a:p>
                      <a:r>
                        <a:rPr lang="es-ES" dirty="0" smtClean="0"/>
                        <a:t>Cálculo ( N°3/N°2)</a:t>
                      </a:r>
                      <a:endParaRPr lang="en-US" dirty="0"/>
                    </a:p>
                  </a:txBody>
                  <a:tcPr/>
                </a:tc>
                <a:tc>
                  <a:txBody>
                    <a:bodyPr/>
                    <a:lstStyle/>
                    <a:p>
                      <a:r>
                        <a:rPr lang="es-ES" dirty="0" smtClean="0"/>
                        <a:t>Resultado</a:t>
                      </a:r>
                      <a:endParaRPr lang="en-US" dirty="0"/>
                    </a:p>
                  </a:txBody>
                  <a:tcPr/>
                </a:tc>
                <a:extLst>
                  <a:ext uri="{0D108BD9-81ED-4DB2-BD59-A6C34878D82A}">
                    <a16:rowId xmlns:a16="http://schemas.microsoft.com/office/drawing/2014/main" xmlns="" val="1282480202"/>
                  </a:ext>
                </a:extLst>
              </a:tr>
              <a:tr h="73761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effectLst>
                            <a:outerShdw blurRad="38100" dist="38100" dir="2700000" algn="tl">
                              <a:srgbClr val="000000">
                                <a:alpha val="43137"/>
                              </a:srgbClr>
                            </a:outerShdw>
                          </a:effectLst>
                        </a:rPr>
                        <a:t>MATERIA PRIMA</a:t>
                      </a:r>
                      <a:endParaRPr lang="en-US" dirty="0" smtClean="0">
                        <a:effectLst>
                          <a:outerShdw blurRad="38100" dist="38100" dir="2700000" algn="tl">
                            <a:srgbClr val="000000">
                              <a:alpha val="43137"/>
                            </a:srgbClr>
                          </a:outerShdw>
                        </a:effectLst>
                      </a:endParaRPr>
                    </a:p>
                    <a:p>
                      <a:endParaRPr lang="en-US" dirty="0"/>
                    </a:p>
                  </a:txBody>
                  <a:tcPr/>
                </a:tc>
                <a:tc>
                  <a:txBody>
                    <a:bodyPr/>
                    <a:lstStyle/>
                    <a:p>
                      <a:r>
                        <a:rPr lang="es-ES" dirty="0" smtClean="0"/>
                        <a:t>$1000 / 100</a:t>
                      </a:r>
                      <a:endParaRPr lang="en-US" dirty="0"/>
                    </a:p>
                  </a:txBody>
                  <a:tcPr/>
                </a:tc>
                <a:tc>
                  <a:txBody>
                    <a:bodyPr/>
                    <a:lstStyle/>
                    <a:p>
                      <a:r>
                        <a:rPr lang="es-ES" dirty="0" smtClean="0"/>
                        <a:t>$10 cada unidad</a:t>
                      </a:r>
                      <a:endParaRPr lang="en-US" dirty="0"/>
                    </a:p>
                  </a:txBody>
                  <a:tcPr/>
                </a:tc>
                <a:extLst>
                  <a:ext uri="{0D108BD9-81ED-4DB2-BD59-A6C34878D82A}">
                    <a16:rowId xmlns:a16="http://schemas.microsoft.com/office/drawing/2014/main" xmlns="" val="3616988150"/>
                  </a:ext>
                </a:extLst>
              </a:tr>
              <a:tr h="73761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effectLst>
                            <a:outerShdw blurRad="38100" dist="38100" dir="2700000" algn="tl">
                              <a:srgbClr val="000000">
                                <a:alpha val="43137"/>
                              </a:srgbClr>
                            </a:outerShdw>
                          </a:effectLst>
                        </a:rPr>
                        <a:t>COSTO CONVERSIÓN</a:t>
                      </a:r>
                      <a:endParaRPr lang="en-US" dirty="0" smtClean="0">
                        <a:effectLst>
                          <a:outerShdw blurRad="38100" dist="38100" dir="2700000" algn="tl">
                            <a:srgbClr val="000000">
                              <a:alpha val="43137"/>
                            </a:srgbClr>
                          </a:outerShdw>
                        </a:effectLst>
                      </a:endParaRPr>
                    </a:p>
                    <a:p>
                      <a:endParaRPr lang="en-US" dirty="0"/>
                    </a:p>
                  </a:txBody>
                  <a:tcPr/>
                </a:tc>
                <a:tc>
                  <a:txBody>
                    <a:bodyPr/>
                    <a:lstStyle/>
                    <a:p>
                      <a:r>
                        <a:rPr lang="es-ES" dirty="0" smtClean="0"/>
                        <a:t>$ 450 / 90</a:t>
                      </a:r>
                      <a:endParaRPr lang="en-US" dirty="0"/>
                    </a:p>
                  </a:txBody>
                  <a:tcPr/>
                </a:tc>
                <a:tc>
                  <a:txBody>
                    <a:bodyPr/>
                    <a:lstStyle/>
                    <a:p>
                      <a:r>
                        <a:rPr lang="es-ES" dirty="0" smtClean="0"/>
                        <a:t>$ 5  cada una</a:t>
                      </a:r>
                      <a:endParaRPr lang="en-US" dirty="0"/>
                    </a:p>
                  </a:txBody>
                  <a:tcPr/>
                </a:tc>
                <a:extLst>
                  <a:ext uri="{0D108BD9-81ED-4DB2-BD59-A6C34878D82A}">
                    <a16:rowId xmlns:a16="http://schemas.microsoft.com/office/drawing/2014/main" xmlns="" val="3477158991"/>
                  </a:ext>
                </a:extLst>
              </a:tr>
              <a:tr h="737616">
                <a:tc>
                  <a:txBody>
                    <a:bodyPr/>
                    <a:lstStyle/>
                    <a:p>
                      <a:r>
                        <a:rPr lang="es-ES" dirty="0" smtClean="0">
                          <a:effectLst>
                            <a:outerShdw blurRad="38100" dist="38100" dir="2700000" algn="tl">
                              <a:srgbClr val="000000">
                                <a:alpha val="43137"/>
                              </a:srgbClr>
                            </a:outerShdw>
                          </a:effectLst>
                        </a:rPr>
                        <a:t>Valor  de cada U. E.</a:t>
                      </a:r>
                      <a:endParaRPr lang="en-US" dirty="0">
                        <a:effectLst>
                          <a:outerShdw blurRad="38100" dist="38100" dir="2700000" algn="tl">
                            <a:srgbClr val="000000">
                              <a:alpha val="43137"/>
                            </a:srgbClr>
                          </a:outerShdw>
                        </a:effectLst>
                      </a:endParaRPr>
                    </a:p>
                  </a:txBody>
                  <a:tcPr/>
                </a:tc>
                <a:tc>
                  <a:txBody>
                    <a:bodyPr/>
                    <a:lstStyle/>
                    <a:p>
                      <a:endParaRPr lang="en-US" dirty="0"/>
                    </a:p>
                  </a:txBody>
                  <a:tcPr/>
                </a:tc>
                <a:tc>
                  <a:txBody>
                    <a:bodyPr/>
                    <a:lstStyle/>
                    <a:p>
                      <a:r>
                        <a:rPr lang="es-ES" b="1" dirty="0" smtClean="0">
                          <a:solidFill>
                            <a:srgbClr val="C00000"/>
                          </a:solidFill>
                        </a:rPr>
                        <a:t>$15</a:t>
                      </a:r>
                      <a:endParaRPr lang="en-US" b="1" dirty="0">
                        <a:solidFill>
                          <a:srgbClr val="C00000"/>
                        </a:solidFill>
                      </a:endParaRPr>
                    </a:p>
                  </a:txBody>
                  <a:tcPr/>
                </a:tc>
                <a:extLst>
                  <a:ext uri="{0D108BD9-81ED-4DB2-BD59-A6C34878D82A}">
                    <a16:rowId xmlns:a16="http://schemas.microsoft.com/office/drawing/2014/main" xmlns="" val="2664959021"/>
                  </a:ext>
                </a:extLst>
              </a:tr>
            </a:tbl>
          </a:graphicData>
        </a:graphic>
      </p:graphicFrame>
      <p:sp>
        <p:nvSpPr>
          <p:cNvPr id="5" name="Flecha derecha 4"/>
          <p:cNvSpPr/>
          <p:nvPr/>
        </p:nvSpPr>
        <p:spPr>
          <a:xfrm>
            <a:off x="5436107" y="5715000"/>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802547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dirty="0">
                <a:solidFill>
                  <a:schemeClr val="bg1"/>
                </a:solidFill>
                <a:latin typeface="Arial" panose="020B0604020202020204" pitchFamily="34" charset="0"/>
                <a:cs typeface="Arial" panose="020B0604020202020204" pitchFamily="34" charset="0"/>
              </a:rPr>
              <a:t>5.-Proceder a la </a:t>
            </a:r>
            <a:r>
              <a:rPr lang="es-ES" sz="2800" b="1" dirty="0">
                <a:solidFill>
                  <a:srgbClr val="C00000"/>
                </a:solidFill>
                <a:latin typeface="Arial" panose="020B0604020202020204" pitchFamily="34" charset="0"/>
                <a:cs typeface="Arial" panose="020B0604020202020204" pitchFamily="34" charset="0"/>
              </a:rPr>
              <a:t>valorización de inve</a:t>
            </a:r>
            <a:r>
              <a:rPr lang="es-ES" sz="2800" dirty="0">
                <a:solidFill>
                  <a:srgbClr val="C00000"/>
                </a:solidFill>
                <a:latin typeface="Arial" panose="020B0604020202020204" pitchFamily="34" charset="0"/>
                <a:cs typeface="Arial" panose="020B0604020202020204" pitchFamily="34" charset="0"/>
              </a:rPr>
              <a:t>ntarios</a:t>
            </a:r>
            <a:r>
              <a:rPr lang="es-ES" sz="2800" dirty="0">
                <a:solidFill>
                  <a:schemeClr val="bg1"/>
                </a:solidFill>
                <a:latin typeface="Arial" panose="020B0604020202020204" pitchFamily="34" charset="0"/>
                <a:cs typeface="Arial" panose="020B0604020202020204" pitchFamily="34" charset="0"/>
              </a:rPr>
              <a:t> , también denominado </a:t>
            </a:r>
            <a:r>
              <a:rPr lang="es-ES" sz="2800" b="1" dirty="0">
                <a:solidFill>
                  <a:schemeClr val="accent6"/>
                </a:solidFill>
                <a:latin typeface="Arial" panose="020B0604020202020204" pitchFamily="34" charset="0"/>
                <a:cs typeface="Arial" panose="020B0604020202020204" pitchFamily="34" charset="0"/>
              </a:rPr>
              <a:t>resumen de costos.</a:t>
            </a:r>
            <a:endParaRPr lang="es-ES" sz="2800" b="1" u="sng" dirty="0" smtClean="0">
              <a:solidFill>
                <a:schemeClr val="accent6"/>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3367473997"/>
              </p:ext>
            </p:extLst>
          </p:nvPr>
        </p:nvGraphicFramePr>
        <p:xfrm>
          <a:off x="1152144" y="3072386"/>
          <a:ext cx="9592056" cy="3650283"/>
        </p:xfrm>
        <a:graphic>
          <a:graphicData uri="http://schemas.openxmlformats.org/drawingml/2006/table">
            <a:tbl>
              <a:tblPr firstRow="1" bandRow="1">
                <a:tableStyleId>{5C22544A-7EE6-4342-B048-85BDC9FD1C3A}</a:tableStyleId>
              </a:tblPr>
              <a:tblGrid>
                <a:gridCol w="4796028">
                  <a:extLst>
                    <a:ext uri="{9D8B030D-6E8A-4147-A177-3AD203B41FA5}">
                      <a16:colId xmlns:a16="http://schemas.microsoft.com/office/drawing/2014/main" xmlns="" val="4041753796"/>
                    </a:ext>
                  </a:extLst>
                </a:gridCol>
                <a:gridCol w="4796028">
                  <a:extLst>
                    <a:ext uri="{9D8B030D-6E8A-4147-A177-3AD203B41FA5}">
                      <a16:colId xmlns:a16="http://schemas.microsoft.com/office/drawing/2014/main" xmlns="" val="2355517172"/>
                    </a:ext>
                  </a:extLst>
                </a:gridCol>
              </a:tblGrid>
              <a:tr h="607161">
                <a:tc>
                  <a:txBody>
                    <a:bodyPr/>
                    <a:lstStyle/>
                    <a:p>
                      <a:r>
                        <a:rPr lang="es-ES" dirty="0" smtClean="0"/>
                        <a:t>ÍTEM DE COSTO</a:t>
                      </a:r>
                      <a:endParaRPr lang="en-US" dirty="0"/>
                    </a:p>
                  </a:txBody>
                  <a:tcPr/>
                </a:tc>
                <a:tc>
                  <a:txBody>
                    <a:bodyPr/>
                    <a:lstStyle/>
                    <a:p>
                      <a:r>
                        <a:rPr lang="es-ES" baseline="0" dirty="0" smtClean="0"/>
                        <a:t>   Monto Total</a:t>
                      </a:r>
                      <a:endParaRPr lang="en-US" dirty="0"/>
                    </a:p>
                  </a:txBody>
                  <a:tcPr/>
                </a:tc>
                <a:extLst>
                  <a:ext uri="{0D108BD9-81ED-4DB2-BD59-A6C34878D82A}">
                    <a16:rowId xmlns:a16="http://schemas.microsoft.com/office/drawing/2014/main" xmlns="" val="3061004891"/>
                  </a:ext>
                </a:extLst>
              </a:tr>
              <a:tr h="607161">
                <a:tc>
                  <a:txBody>
                    <a:bodyPr/>
                    <a:lstStyle/>
                    <a:p>
                      <a:r>
                        <a:rPr lang="es-ES" u="sng" dirty="0" smtClean="0">
                          <a:solidFill>
                            <a:schemeClr val="accent6"/>
                          </a:solidFill>
                          <a:effectLst>
                            <a:outerShdw blurRad="38100" dist="38100" dir="2700000" algn="tl">
                              <a:srgbClr val="000000">
                                <a:alpha val="43137"/>
                              </a:srgbClr>
                            </a:outerShdw>
                          </a:effectLst>
                        </a:rPr>
                        <a:t>Productos Terminados:</a:t>
                      </a:r>
                    </a:p>
                    <a:p>
                      <a:r>
                        <a:rPr lang="es-ES" dirty="0" smtClean="0">
                          <a:effectLst>
                            <a:outerShdw blurRad="38100" dist="38100" dir="2700000" algn="tl">
                              <a:srgbClr val="000000">
                                <a:alpha val="43137"/>
                              </a:srgbClr>
                            </a:outerShdw>
                          </a:effectLst>
                        </a:rPr>
                        <a:t>Producción terminada 80 unidades * $15</a:t>
                      </a:r>
                      <a:endParaRPr lang="en-US" dirty="0">
                        <a:effectLst>
                          <a:outerShdw blurRad="38100" dist="38100" dir="2700000" algn="tl">
                            <a:srgbClr val="000000">
                              <a:alpha val="43137"/>
                            </a:srgbClr>
                          </a:outerShdw>
                        </a:effectLst>
                      </a:endParaRPr>
                    </a:p>
                  </a:txBody>
                  <a:tcPr/>
                </a:tc>
                <a:tc>
                  <a:txBody>
                    <a:bodyPr/>
                    <a:lstStyle/>
                    <a:p>
                      <a:endParaRPr lang="es-ES" dirty="0" smtClean="0"/>
                    </a:p>
                    <a:p>
                      <a:r>
                        <a:rPr lang="es-ES" dirty="0" smtClean="0"/>
                        <a:t>       $1200</a:t>
                      </a:r>
                      <a:endParaRPr lang="en-US" dirty="0"/>
                    </a:p>
                  </a:txBody>
                  <a:tcPr/>
                </a:tc>
                <a:extLst>
                  <a:ext uri="{0D108BD9-81ED-4DB2-BD59-A6C34878D82A}">
                    <a16:rowId xmlns:a16="http://schemas.microsoft.com/office/drawing/2014/main" xmlns="" val="1449408340"/>
                  </a:ext>
                </a:extLst>
              </a:tr>
              <a:tr h="607161">
                <a:tc>
                  <a:txBody>
                    <a:bodyPr/>
                    <a:lstStyle/>
                    <a:p>
                      <a:r>
                        <a:rPr lang="es-ES" dirty="0" smtClean="0"/>
                        <a:t>Más</a:t>
                      </a:r>
                    </a:p>
                    <a:p>
                      <a:pPr marL="0" marR="0" indent="0" algn="l" defTabSz="457200" rtl="0" eaLnBrk="1" fontAlgn="auto" latinLnBrk="0" hangingPunct="1">
                        <a:lnSpc>
                          <a:spcPct val="100000"/>
                        </a:lnSpc>
                        <a:spcBef>
                          <a:spcPts val="0"/>
                        </a:spcBef>
                        <a:spcAft>
                          <a:spcPts val="0"/>
                        </a:spcAft>
                        <a:buClrTx/>
                        <a:buSzTx/>
                        <a:buFontTx/>
                        <a:buNone/>
                        <a:tabLst/>
                        <a:defRPr/>
                      </a:pPr>
                      <a:r>
                        <a:rPr lang="es-ES" u="sng" dirty="0" smtClean="0">
                          <a:solidFill>
                            <a:schemeClr val="accent6"/>
                          </a:solidFill>
                          <a:effectLst>
                            <a:outerShdw blurRad="38100" dist="38100" dir="2700000" algn="tl">
                              <a:srgbClr val="000000">
                                <a:alpha val="43137"/>
                              </a:srgbClr>
                            </a:outerShdw>
                          </a:effectLst>
                        </a:rPr>
                        <a:t>Productos en</a:t>
                      </a:r>
                      <a:r>
                        <a:rPr lang="es-ES" u="sng" baseline="0" dirty="0" smtClean="0">
                          <a:solidFill>
                            <a:schemeClr val="accent6"/>
                          </a:solidFill>
                          <a:effectLst>
                            <a:outerShdw blurRad="38100" dist="38100" dir="2700000" algn="tl">
                              <a:srgbClr val="000000">
                                <a:alpha val="43137"/>
                              </a:srgbClr>
                            </a:outerShdw>
                          </a:effectLst>
                        </a:rPr>
                        <a:t> Proceso</a:t>
                      </a:r>
                      <a:r>
                        <a:rPr lang="es-ES" u="sng" dirty="0" smtClean="0">
                          <a:solidFill>
                            <a:schemeClr val="accent6"/>
                          </a:solidFill>
                          <a:effectLst>
                            <a:outerShdw blurRad="38100" dist="38100" dir="2700000" algn="tl">
                              <a:srgbClr val="000000">
                                <a:alpha val="43137"/>
                              </a:srgbClr>
                            </a:outerShdw>
                          </a:effectLst>
                        </a:rPr>
                        <a:t>:</a:t>
                      </a:r>
                    </a:p>
                    <a:p>
                      <a:pPr marL="0" marR="0" indent="0" algn="l" defTabSz="457200" rtl="0" eaLnBrk="1" fontAlgn="auto" latinLnBrk="0" hangingPunct="1">
                        <a:lnSpc>
                          <a:spcPct val="100000"/>
                        </a:lnSpc>
                        <a:spcBef>
                          <a:spcPts val="0"/>
                        </a:spcBef>
                        <a:spcAft>
                          <a:spcPts val="0"/>
                        </a:spcAft>
                        <a:buClrTx/>
                        <a:buSzTx/>
                        <a:buFontTx/>
                        <a:buNone/>
                        <a:tabLst/>
                        <a:defRPr/>
                      </a:pPr>
                      <a:r>
                        <a:rPr lang="es-ES" u="none" dirty="0" smtClean="0">
                          <a:solidFill>
                            <a:schemeClr val="bg1"/>
                          </a:solidFill>
                          <a:effectLst>
                            <a:outerShdw blurRad="38100" dist="38100" dir="2700000" algn="tl">
                              <a:srgbClr val="000000">
                                <a:alpha val="43137"/>
                              </a:srgbClr>
                            </a:outerShdw>
                          </a:effectLst>
                        </a:rPr>
                        <a:t>Materia Prima(100%) 20 unidades * $10</a:t>
                      </a:r>
                    </a:p>
                    <a:p>
                      <a:endParaRPr lang="en-US" u="none" dirty="0"/>
                    </a:p>
                  </a:txBody>
                  <a:tcPr/>
                </a:tc>
                <a:tc>
                  <a:txBody>
                    <a:bodyPr/>
                    <a:lstStyle/>
                    <a:p>
                      <a:endParaRPr lang="es-ES" dirty="0" smtClean="0"/>
                    </a:p>
                    <a:p>
                      <a:endParaRPr lang="es-ES" dirty="0" smtClean="0"/>
                    </a:p>
                    <a:p>
                      <a:r>
                        <a:rPr lang="es-ES" dirty="0" smtClean="0"/>
                        <a:t>        $200</a:t>
                      </a:r>
                      <a:endParaRPr lang="en-US" dirty="0"/>
                    </a:p>
                  </a:txBody>
                  <a:tcPr/>
                </a:tc>
                <a:extLst>
                  <a:ext uri="{0D108BD9-81ED-4DB2-BD59-A6C34878D82A}">
                    <a16:rowId xmlns:a16="http://schemas.microsoft.com/office/drawing/2014/main" xmlns="" val="2436759754"/>
                  </a:ext>
                </a:extLst>
              </a:tr>
              <a:tr h="607161">
                <a:tc>
                  <a:txBody>
                    <a:bodyPr/>
                    <a:lstStyle/>
                    <a:p>
                      <a:r>
                        <a:rPr lang="es-ES" dirty="0" smtClean="0">
                          <a:effectLst>
                            <a:outerShdw blurRad="38100" dist="38100" dir="2700000" algn="tl">
                              <a:srgbClr val="000000">
                                <a:alpha val="43137"/>
                              </a:srgbClr>
                            </a:outerShdw>
                          </a:effectLst>
                        </a:rPr>
                        <a:t>Costo Conversión 10 unidades * </a:t>
                      </a:r>
                      <a:r>
                        <a:rPr lang="es-ES" baseline="0" dirty="0" smtClean="0">
                          <a:effectLst>
                            <a:outerShdw blurRad="38100" dist="38100" dir="2700000" algn="tl">
                              <a:srgbClr val="000000">
                                <a:alpha val="43137"/>
                              </a:srgbClr>
                            </a:outerShdw>
                          </a:effectLst>
                        </a:rPr>
                        <a:t> $ 5                      </a:t>
                      </a:r>
                      <a:endParaRPr lang="en-US" dirty="0">
                        <a:effectLst>
                          <a:outerShdw blurRad="38100" dist="38100" dir="2700000" algn="tl">
                            <a:srgbClr val="000000">
                              <a:alpha val="43137"/>
                            </a:srgbClr>
                          </a:outerShdw>
                        </a:effectLst>
                      </a:endParaRPr>
                    </a:p>
                  </a:txBody>
                  <a:tcPr/>
                </a:tc>
                <a:tc>
                  <a:txBody>
                    <a:bodyPr/>
                    <a:lstStyle/>
                    <a:p>
                      <a:r>
                        <a:rPr lang="es-ES" dirty="0" smtClean="0"/>
                        <a:t>         $  50</a:t>
                      </a:r>
                      <a:endParaRPr lang="en-US" dirty="0"/>
                    </a:p>
                  </a:txBody>
                  <a:tcPr/>
                </a:tc>
                <a:extLst>
                  <a:ext uri="{0D108BD9-81ED-4DB2-BD59-A6C34878D82A}">
                    <a16:rowId xmlns:a16="http://schemas.microsoft.com/office/drawing/2014/main" xmlns="" val="458705366"/>
                  </a:ext>
                </a:extLst>
              </a:tr>
              <a:tr h="607161">
                <a:tc>
                  <a:txBody>
                    <a:bodyPr/>
                    <a:lstStyle/>
                    <a:p>
                      <a:r>
                        <a:rPr lang="es-ES" b="1" dirty="0" smtClean="0">
                          <a:solidFill>
                            <a:srgbClr val="C00000"/>
                          </a:solidFill>
                        </a:rPr>
                        <a:t>Total PT+PP</a:t>
                      </a:r>
                      <a:endParaRPr lang="en-US" b="1" dirty="0">
                        <a:solidFill>
                          <a:srgbClr val="C00000"/>
                        </a:solidFill>
                      </a:endParaRPr>
                    </a:p>
                  </a:txBody>
                  <a:tcPr/>
                </a:tc>
                <a:tc>
                  <a:txBody>
                    <a:bodyPr/>
                    <a:lstStyle/>
                    <a:p>
                      <a:r>
                        <a:rPr lang="es-ES" dirty="0" smtClean="0"/>
                        <a:t>        $1450</a:t>
                      </a:r>
                      <a:endParaRPr lang="en-US" dirty="0"/>
                    </a:p>
                  </a:txBody>
                  <a:tcPr/>
                </a:tc>
                <a:extLst>
                  <a:ext uri="{0D108BD9-81ED-4DB2-BD59-A6C34878D82A}">
                    <a16:rowId xmlns:a16="http://schemas.microsoft.com/office/drawing/2014/main" xmlns="" val="1122583351"/>
                  </a:ext>
                </a:extLst>
              </a:tr>
            </a:tbl>
          </a:graphicData>
        </a:graphic>
      </p:graphicFrame>
      <p:sp>
        <p:nvSpPr>
          <p:cNvPr id="6" name="Flecha curvada hacia abajo 5"/>
          <p:cNvSpPr/>
          <p:nvPr/>
        </p:nvSpPr>
        <p:spPr>
          <a:xfrm>
            <a:off x="5340096" y="3192781"/>
            <a:ext cx="1216152" cy="731520"/>
          </a:xfrm>
          <a:prstGeom prst="curved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Flecha curvada hacia abajo 6"/>
          <p:cNvSpPr/>
          <p:nvPr/>
        </p:nvSpPr>
        <p:spPr>
          <a:xfrm>
            <a:off x="5503894" y="4253486"/>
            <a:ext cx="1216152" cy="731520"/>
          </a:xfrm>
          <a:prstGeom prst="curved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Flecha a la derecha con muesca 8"/>
          <p:cNvSpPr/>
          <p:nvPr/>
        </p:nvSpPr>
        <p:spPr>
          <a:xfrm>
            <a:off x="5503894" y="5433823"/>
            <a:ext cx="978408" cy="484632"/>
          </a:xfrm>
          <a:prstGeom prst="notched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Llamada de flecha a la izquierda 9"/>
          <p:cNvSpPr/>
          <p:nvPr/>
        </p:nvSpPr>
        <p:spPr>
          <a:xfrm>
            <a:off x="7388352" y="5791201"/>
            <a:ext cx="1947672" cy="914400"/>
          </a:xfrm>
          <a:prstGeom prst="leftArrow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smtClean="0">
                <a:latin typeface="Arial" panose="020B0604020202020204" pitchFamily="34" charset="0"/>
                <a:cs typeface="Arial" panose="020B0604020202020204" pitchFamily="34" charset="0"/>
              </a:rPr>
              <a:t>MONTO IGUAL AL TOTAL FLUJO DE COSTOS</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25045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Enunciado Ejercicio Aplicado Uno :</a:t>
            </a:r>
          </a:p>
          <a:p>
            <a:r>
              <a:rPr lang="es-ES" sz="2800" dirty="0" smtClean="0">
                <a:solidFill>
                  <a:schemeClr val="bg1"/>
                </a:solidFill>
                <a:latin typeface="Arial" panose="020B0604020202020204" pitchFamily="34" charset="0"/>
                <a:cs typeface="Arial" panose="020B0604020202020204" pitchFamily="34" charset="0"/>
              </a:rPr>
              <a:t>La  compañía “Tres Amigos” fábrica un solo producto mediante un proceso de secuencia única. Durante el mes de enero se comenzaron a producir 12.400 unidades de las cuales fueron finalizadas durante el mes 12.000 y quedaron 400 en proceso, al finalizar el mes a medio terminar (50%) con la excepcionalidad de las materias primas que fueron incorporadas al producto al comienzo del proceso productivo.</a:t>
            </a:r>
            <a:endParaRPr lang="es-ES" sz="2800" dirty="0">
              <a:solidFill>
                <a:schemeClr val="bg1"/>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164623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Enunciado Ejercicio Aplicado Uno( continuación) :</a:t>
            </a:r>
            <a:r>
              <a:rPr lang="es-ES" sz="2800" dirty="0" smtClean="0">
                <a:solidFill>
                  <a:schemeClr val="bg1"/>
                </a:solidFill>
                <a:latin typeface="Arial" panose="020B0604020202020204" pitchFamily="34" charset="0"/>
                <a:cs typeface="Arial" panose="020B0604020202020204" pitchFamily="34" charset="0"/>
              </a:rPr>
              <a:t>Los costos del proceso se registran como sigue, a saber:</a:t>
            </a:r>
          </a:p>
          <a:p>
            <a:endParaRPr lang="es-ES" sz="2800" dirty="0" smtClean="0">
              <a:solidFill>
                <a:schemeClr val="bg1"/>
              </a:solidFill>
              <a:latin typeface="Arial" panose="020B0604020202020204" pitchFamily="34" charset="0"/>
              <a:cs typeface="Arial" panose="020B0604020202020204" pitchFamily="34" charset="0"/>
            </a:endParaRPr>
          </a:p>
          <a:p>
            <a:endParaRPr lang="es-ES" sz="2800" b="1" u="sng" dirty="0" smtClean="0">
              <a:solidFill>
                <a:srgbClr val="C00000"/>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4015697956"/>
              </p:ext>
            </p:extLst>
          </p:nvPr>
        </p:nvGraphicFramePr>
        <p:xfrm>
          <a:off x="1106424" y="3063239"/>
          <a:ext cx="9053576" cy="2743200"/>
        </p:xfrm>
        <a:graphic>
          <a:graphicData uri="http://schemas.openxmlformats.org/drawingml/2006/table">
            <a:tbl>
              <a:tblPr firstRow="1" bandRow="1">
                <a:tableStyleId>{5C22544A-7EE6-4342-B048-85BDC9FD1C3A}</a:tableStyleId>
              </a:tblPr>
              <a:tblGrid>
                <a:gridCol w="4526788">
                  <a:extLst>
                    <a:ext uri="{9D8B030D-6E8A-4147-A177-3AD203B41FA5}">
                      <a16:colId xmlns:a16="http://schemas.microsoft.com/office/drawing/2014/main" xmlns="" val="1822641094"/>
                    </a:ext>
                  </a:extLst>
                </a:gridCol>
                <a:gridCol w="4526788">
                  <a:extLst>
                    <a:ext uri="{9D8B030D-6E8A-4147-A177-3AD203B41FA5}">
                      <a16:colId xmlns:a16="http://schemas.microsoft.com/office/drawing/2014/main" xmlns="" val="3240188374"/>
                    </a:ext>
                  </a:extLst>
                </a:gridCol>
              </a:tblGrid>
              <a:tr h="685800">
                <a:tc>
                  <a:txBody>
                    <a:bodyPr/>
                    <a:lstStyle/>
                    <a:p>
                      <a:r>
                        <a:rPr lang="es-ES" dirty="0" smtClean="0"/>
                        <a:t>Elemento del costo</a:t>
                      </a:r>
                      <a:endParaRPr lang="en-US" dirty="0"/>
                    </a:p>
                  </a:txBody>
                  <a:tcPr/>
                </a:tc>
                <a:tc>
                  <a:txBody>
                    <a:bodyPr/>
                    <a:lstStyle/>
                    <a:p>
                      <a:r>
                        <a:rPr lang="es-ES" dirty="0" smtClean="0"/>
                        <a:t> Monto</a:t>
                      </a:r>
                      <a:r>
                        <a:rPr lang="es-ES" baseline="0" dirty="0" smtClean="0"/>
                        <a:t> total</a:t>
                      </a:r>
                      <a:endParaRPr lang="en-US" dirty="0"/>
                    </a:p>
                  </a:txBody>
                  <a:tcPr/>
                </a:tc>
                <a:extLst>
                  <a:ext uri="{0D108BD9-81ED-4DB2-BD59-A6C34878D82A}">
                    <a16:rowId xmlns:a16="http://schemas.microsoft.com/office/drawing/2014/main" xmlns="" val="4245489222"/>
                  </a:ext>
                </a:extLst>
              </a:tr>
              <a:tr h="685800">
                <a:tc>
                  <a:txBody>
                    <a:bodyPr/>
                    <a:lstStyle/>
                    <a:p>
                      <a:r>
                        <a:rPr lang="es-ES" dirty="0" smtClean="0">
                          <a:effectLst>
                            <a:outerShdw blurRad="38100" dist="38100" dir="2700000" algn="tl">
                              <a:srgbClr val="000000">
                                <a:alpha val="43137"/>
                              </a:srgbClr>
                            </a:outerShdw>
                          </a:effectLst>
                        </a:rPr>
                        <a:t>Materia  Prima</a:t>
                      </a:r>
                      <a:endParaRPr lang="en-US" dirty="0">
                        <a:effectLst>
                          <a:outerShdw blurRad="38100" dist="38100" dir="2700000" algn="tl">
                            <a:srgbClr val="000000">
                              <a:alpha val="43137"/>
                            </a:srgbClr>
                          </a:outerShdw>
                        </a:effectLst>
                      </a:endParaRPr>
                    </a:p>
                  </a:txBody>
                  <a:tcPr/>
                </a:tc>
                <a:tc>
                  <a:txBody>
                    <a:bodyPr/>
                    <a:lstStyle/>
                    <a:p>
                      <a:r>
                        <a:rPr lang="es-ES" dirty="0" smtClean="0"/>
                        <a:t>  </a:t>
                      </a:r>
                      <a:r>
                        <a:rPr lang="es-ES" dirty="0" smtClean="0">
                          <a:effectLst>
                            <a:outerShdw blurRad="38100" dist="38100" dir="2700000" algn="tl">
                              <a:srgbClr val="000000">
                                <a:alpha val="43137"/>
                              </a:srgbClr>
                            </a:outerShdw>
                          </a:effectLst>
                        </a:rPr>
                        <a:t>$55.800</a:t>
                      </a:r>
                      <a:endParaRPr lang="en-US" dirty="0">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3172038811"/>
                  </a:ext>
                </a:extLst>
              </a:tr>
              <a:tr h="685800">
                <a:tc>
                  <a:txBody>
                    <a:bodyPr/>
                    <a:lstStyle/>
                    <a:p>
                      <a:r>
                        <a:rPr lang="es-ES" dirty="0" smtClean="0">
                          <a:effectLst>
                            <a:outerShdw blurRad="38100" dist="38100" dir="2700000" algn="tl">
                              <a:srgbClr val="000000">
                                <a:alpha val="43137"/>
                              </a:srgbClr>
                            </a:outerShdw>
                          </a:effectLst>
                        </a:rPr>
                        <a:t>Costo de Conversión</a:t>
                      </a:r>
                      <a:endParaRPr lang="en-US" dirty="0">
                        <a:effectLst>
                          <a:outerShdw blurRad="38100" dist="38100" dir="2700000" algn="tl">
                            <a:srgbClr val="000000">
                              <a:alpha val="43137"/>
                            </a:srgbClr>
                          </a:outerShdw>
                        </a:effectLst>
                      </a:endParaRPr>
                    </a:p>
                  </a:txBody>
                  <a:tcPr/>
                </a:tc>
                <a:tc>
                  <a:txBody>
                    <a:bodyPr/>
                    <a:lstStyle/>
                    <a:p>
                      <a:r>
                        <a:rPr lang="es-ES" dirty="0" smtClean="0"/>
                        <a:t>  </a:t>
                      </a:r>
                      <a:r>
                        <a:rPr lang="es-ES" dirty="0" smtClean="0">
                          <a:effectLst>
                            <a:outerShdw blurRad="38100" dist="38100" dir="2700000" algn="tl">
                              <a:srgbClr val="000000">
                                <a:alpha val="43137"/>
                              </a:srgbClr>
                            </a:outerShdw>
                          </a:effectLst>
                        </a:rPr>
                        <a:t>$88.450</a:t>
                      </a:r>
                      <a:endParaRPr lang="en-US" dirty="0">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38010317"/>
                  </a:ext>
                </a:extLst>
              </a:tr>
              <a:tr h="685800">
                <a:tc>
                  <a:txBody>
                    <a:bodyPr/>
                    <a:lstStyle/>
                    <a:p>
                      <a:r>
                        <a:rPr lang="es-ES" dirty="0" smtClean="0">
                          <a:effectLst>
                            <a:outerShdw blurRad="38100" dist="38100" dir="2700000" algn="tl">
                              <a:srgbClr val="000000">
                                <a:alpha val="43137"/>
                              </a:srgbClr>
                            </a:outerShdw>
                          </a:effectLst>
                        </a:rPr>
                        <a:t>Total Costos M.P. +</a:t>
                      </a:r>
                      <a:r>
                        <a:rPr lang="es-ES" baseline="0" dirty="0" smtClean="0">
                          <a:effectLst>
                            <a:outerShdw blurRad="38100" dist="38100" dir="2700000" algn="tl">
                              <a:srgbClr val="000000">
                                <a:alpha val="43137"/>
                              </a:srgbClr>
                            </a:outerShdw>
                          </a:effectLst>
                        </a:rPr>
                        <a:t> C.C.</a:t>
                      </a:r>
                      <a:endParaRPr lang="en-US" dirty="0">
                        <a:effectLst>
                          <a:outerShdw blurRad="38100" dist="38100" dir="2700000" algn="tl">
                            <a:srgbClr val="000000">
                              <a:alpha val="43137"/>
                            </a:srgbClr>
                          </a:outerShdw>
                        </a:effectLst>
                      </a:endParaRPr>
                    </a:p>
                  </a:txBody>
                  <a:tcPr/>
                </a:tc>
                <a:tc>
                  <a:txBody>
                    <a:bodyPr/>
                    <a:lstStyle/>
                    <a:p>
                      <a:r>
                        <a:rPr lang="es-ES" dirty="0" smtClean="0"/>
                        <a:t>  </a:t>
                      </a:r>
                      <a:r>
                        <a:rPr lang="es-ES" dirty="0" smtClean="0">
                          <a:effectLst>
                            <a:outerShdw blurRad="38100" dist="38100" dir="2700000" algn="tl">
                              <a:srgbClr val="000000">
                                <a:alpha val="43137"/>
                              </a:srgbClr>
                            </a:outerShdw>
                          </a:effectLst>
                        </a:rPr>
                        <a:t>$144.250</a:t>
                      </a:r>
                      <a:endParaRPr lang="en-US" dirty="0">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2059483696"/>
                  </a:ext>
                </a:extLst>
              </a:tr>
            </a:tbl>
          </a:graphicData>
        </a:graphic>
      </p:graphicFrame>
    </p:spTree>
    <p:extLst>
      <p:ext uri="{BB962C8B-B14F-4D97-AF65-F5344CB8AC3E}">
        <p14:creationId xmlns:p14="http://schemas.microsoft.com/office/powerpoint/2010/main" val="17897886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Enunciado Ejercicio Aplicado Uno :</a:t>
            </a:r>
          </a:p>
          <a:p>
            <a:r>
              <a:rPr lang="es-ES" sz="2800" b="1" u="sng" dirty="0" smtClean="0">
                <a:solidFill>
                  <a:srgbClr val="C00000"/>
                </a:solidFill>
                <a:latin typeface="Arial" panose="020B0604020202020204" pitchFamily="34" charset="0"/>
                <a:cs typeface="Arial" panose="020B0604020202020204" pitchFamily="34" charset="0"/>
              </a:rPr>
              <a:t>Se Pide:</a:t>
            </a:r>
          </a:p>
          <a:p>
            <a:r>
              <a:rPr lang="es-ES" sz="2800" dirty="0" smtClean="0">
                <a:solidFill>
                  <a:schemeClr val="bg1"/>
                </a:solidFill>
                <a:latin typeface="Arial" panose="020B0604020202020204" pitchFamily="34" charset="0"/>
                <a:cs typeface="Arial" panose="020B0604020202020204" pitchFamily="34" charset="0"/>
              </a:rPr>
              <a:t>a.- Calcular los correspondientes costos unitarios  y de conversión.</a:t>
            </a:r>
          </a:p>
          <a:p>
            <a:r>
              <a:rPr lang="es-ES" sz="2800" dirty="0" smtClean="0">
                <a:solidFill>
                  <a:schemeClr val="bg1"/>
                </a:solidFill>
                <a:latin typeface="Arial" panose="020B0604020202020204" pitchFamily="34" charset="0"/>
                <a:cs typeface="Arial" panose="020B0604020202020204" pitchFamily="34" charset="0"/>
              </a:rPr>
              <a:t>b.- Determinar el costo de las 12.000 unidades completamente finalizadas.</a:t>
            </a:r>
          </a:p>
          <a:p>
            <a:r>
              <a:rPr lang="es-ES" sz="2800" dirty="0" smtClean="0">
                <a:solidFill>
                  <a:schemeClr val="bg1"/>
                </a:solidFill>
                <a:latin typeface="Arial" panose="020B0604020202020204" pitchFamily="34" charset="0"/>
                <a:cs typeface="Arial" panose="020B0604020202020204" pitchFamily="34" charset="0"/>
              </a:rPr>
              <a:t>c.-Determinar el costo del inventario de los productos en proceso al 31 de enero.</a:t>
            </a:r>
          </a:p>
        </p:txBody>
      </p:sp>
      <p:sp>
        <p:nvSpPr>
          <p:cNvPr id="4" name="Llamada de flecha a la izquierda 3"/>
          <p:cNvSpPr/>
          <p:nvPr/>
        </p:nvSpPr>
        <p:spPr>
          <a:xfrm>
            <a:off x="2889504" y="5205986"/>
            <a:ext cx="4882896" cy="1359406"/>
          </a:xfrm>
          <a:prstGeom prst="leftArrow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Estas respecto de su grado de terminación se encuentran 100% en  cuanto a M.P. y 50% el Costo de Conversión </a:t>
            </a:r>
            <a:endParaRPr lang="en-US" dirty="0"/>
          </a:p>
        </p:txBody>
      </p:sp>
    </p:spTree>
    <p:extLst>
      <p:ext uri="{BB962C8B-B14F-4D97-AF65-F5344CB8AC3E}">
        <p14:creationId xmlns:p14="http://schemas.microsoft.com/office/powerpoint/2010/main" val="32637757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Solución Ejercicio Aplicado Uno :</a:t>
            </a:r>
          </a:p>
          <a:p>
            <a:r>
              <a:rPr lang="es-ES" sz="2800" b="1" u="sng" dirty="0" smtClean="0">
                <a:solidFill>
                  <a:srgbClr val="C00000"/>
                </a:solidFill>
                <a:latin typeface="Arial" panose="020B0604020202020204" pitchFamily="34" charset="0"/>
                <a:cs typeface="Arial" panose="020B0604020202020204" pitchFamily="34" charset="0"/>
              </a:rPr>
              <a:t>Paso Uno:</a:t>
            </a:r>
          </a:p>
          <a:p>
            <a:endParaRPr lang="es-ES" sz="2800" b="1" u="sng" dirty="0" smtClean="0">
              <a:solidFill>
                <a:srgbClr val="C00000"/>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1073839804"/>
              </p:ext>
            </p:extLst>
          </p:nvPr>
        </p:nvGraphicFramePr>
        <p:xfrm>
          <a:off x="1097279" y="3154680"/>
          <a:ext cx="9848088" cy="2587752"/>
        </p:xfrm>
        <a:graphic>
          <a:graphicData uri="http://schemas.openxmlformats.org/drawingml/2006/table">
            <a:tbl>
              <a:tblPr firstRow="1" bandRow="1">
                <a:tableStyleId>{5C22544A-7EE6-4342-B048-85BDC9FD1C3A}</a:tableStyleId>
              </a:tblPr>
              <a:tblGrid>
                <a:gridCol w="3282696">
                  <a:extLst>
                    <a:ext uri="{9D8B030D-6E8A-4147-A177-3AD203B41FA5}">
                      <a16:colId xmlns:a16="http://schemas.microsoft.com/office/drawing/2014/main" xmlns="" val="3467209413"/>
                    </a:ext>
                  </a:extLst>
                </a:gridCol>
                <a:gridCol w="3282696">
                  <a:extLst>
                    <a:ext uri="{9D8B030D-6E8A-4147-A177-3AD203B41FA5}">
                      <a16:colId xmlns:a16="http://schemas.microsoft.com/office/drawing/2014/main" xmlns="" val="3862164685"/>
                    </a:ext>
                  </a:extLst>
                </a:gridCol>
                <a:gridCol w="3282696">
                  <a:extLst>
                    <a:ext uri="{9D8B030D-6E8A-4147-A177-3AD203B41FA5}">
                      <a16:colId xmlns:a16="http://schemas.microsoft.com/office/drawing/2014/main" xmlns="" val="3480881658"/>
                    </a:ext>
                  </a:extLst>
                </a:gridCol>
              </a:tblGrid>
              <a:tr h="878840">
                <a:tc>
                  <a:txBody>
                    <a:bodyPr/>
                    <a:lstStyle/>
                    <a:p>
                      <a:r>
                        <a:rPr lang="es-ES" dirty="0" smtClean="0"/>
                        <a:t>Producción comenzada</a:t>
                      </a:r>
                      <a:endParaRPr lang="en-US" dirty="0"/>
                    </a:p>
                  </a:txBody>
                  <a:tcPr/>
                </a:tc>
                <a:tc>
                  <a:txBody>
                    <a:bodyPr/>
                    <a:lstStyle/>
                    <a:p>
                      <a:r>
                        <a:rPr lang="es-ES" dirty="0" smtClean="0"/>
                        <a:t>Grado de elaboración al 31 de enero</a:t>
                      </a:r>
                      <a:endParaRPr lang="en-US" dirty="0"/>
                    </a:p>
                  </a:txBody>
                  <a:tcPr/>
                </a:tc>
                <a:tc>
                  <a:txBody>
                    <a:bodyPr/>
                    <a:lstStyle/>
                    <a:p>
                      <a:r>
                        <a:rPr lang="es-ES" dirty="0" smtClean="0"/>
                        <a:t>Cantidad de unidades</a:t>
                      </a:r>
                      <a:endParaRPr lang="en-US" dirty="0"/>
                    </a:p>
                  </a:txBody>
                  <a:tcPr/>
                </a:tc>
                <a:extLst>
                  <a:ext uri="{0D108BD9-81ED-4DB2-BD59-A6C34878D82A}">
                    <a16:rowId xmlns:a16="http://schemas.microsoft.com/office/drawing/2014/main" xmlns="" val="2649901186"/>
                  </a:ext>
                </a:extLst>
              </a:tr>
              <a:tr h="878840">
                <a:tc>
                  <a:txBody>
                    <a:bodyPr/>
                    <a:lstStyle/>
                    <a:p>
                      <a:r>
                        <a:rPr lang="es-ES" dirty="0" smtClean="0"/>
                        <a:t>12.400 unidades</a:t>
                      </a:r>
                      <a:endParaRPr lang="en-US" dirty="0"/>
                    </a:p>
                  </a:txBody>
                  <a:tcPr/>
                </a:tc>
                <a:tc>
                  <a:txBody>
                    <a:bodyPr/>
                    <a:lstStyle/>
                    <a:p>
                      <a:r>
                        <a:rPr lang="es-ES" dirty="0" smtClean="0"/>
                        <a:t>Productos terminados</a:t>
                      </a:r>
                      <a:endParaRPr lang="en-US" dirty="0"/>
                    </a:p>
                  </a:txBody>
                  <a:tcPr/>
                </a:tc>
                <a:tc>
                  <a:txBody>
                    <a:bodyPr/>
                    <a:lstStyle/>
                    <a:p>
                      <a:r>
                        <a:rPr lang="es-ES" dirty="0" smtClean="0"/>
                        <a:t> 12.000 unidades</a:t>
                      </a:r>
                      <a:endParaRPr lang="en-US" dirty="0"/>
                    </a:p>
                  </a:txBody>
                  <a:tcPr/>
                </a:tc>
                <a:extLst>
                  <a:ext uri="{0D108BD9-81ED-4DB2-BD59-A6C34878D82A}">
                    <a16:rowId xmlns:a16="http://schemas.microsoft.com/office/drawing/2014/main" xmlns="" val="4061590229"/>
                  </a:ext>
                </a:extLst>
              </a:tr>
              <a:tr h="830072">
                <a:tc>
                  <a:txBody>
                    <a:bodyPr/>
                    <a:lstStyle/>
                    <a:p>
                      <a:endParaRPr lang="en-US" dirty="0"/>
                    </a:p>
                  </a:txBody>
                  <a:tcPr/>
                </a:tc>
                <a:tc>
                  <a:txBody>
                    <a:bodyPr/>
                    <a:lstStyle/>
                    <a:p>
                      <a:r>
                        <a:rPr lang="es-ES" dirty="0" smtClean="0"/>
                        <a:t>Productos en proceso</a:t>
                      </a:r>
                      <a:endParaRPr lang="en-US" dirty="0"/>
                    </a:p>
                  </a:txBody>
                  <a:tcPr/>
                </a:tc>
                <a:tc>
                  <a:txBody>
                    <a:bodyPr/>
                    <a:lstStyle/>
                    <a:p>
                      <a:r>
                        <a:rPr lang="es-ES" dirty="0" smtClean="0"/>
                        <a:t>        400 unidades</a:t>
                      </a:r>
                      <a:endParaRPr lang="en-US" dirty="0"/>
                    </a:p>
                  </a:txBody>
                  <a:tcPr/>
                </a:tc>
                <a:extLst>
                  <a:ext uri="{0D108BD9-81ED-4DB2-BD59-A6C34878D82A}">
                    <a16:rowId xmlns:a16="http://schemas.microsoft.com/office/drawing/2014/main" xmlns="" val="1865891305"/>
                  </a:ext>
                </a:extLst>
              </a:tr>
            </a:tbl>
          </a:graphicData>
        </a:graphic>
      </p:graphicFrame>
      <p:cxnSp>
        <p:nvCxnSpPr>
          <p:cNvPr id="6" name="Conector angular 5"/>
          <p:cNvCxnSpPr/>
          <p:nvPr/>
        </p:nvCxnSpPr>
        <p:spPr>
          <a:xfrm>
            <a:off x="2724912" y="4425696"/>
            <a:ext cx="1600200" cy="676656"/>
          </a:xfrm>
          <a:prstGeom prst="bentConnector3">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p:cNvCxnSpPr/>
          <p:nvPr/>
        </p:nvCxnSpPr>
        <p:spPr>
          <a:xfrm>
            <a:off x="3118104" y="4187952"/>
            <a:ext cx="1207008" cy="0"/>
          </a:xfrm>
          <a:prstGeom prst="straightConnector1">
            <a:avLst/>
          </a:prstGeom>
          <a:ln w="38100">
            <a:solidFill>
              <a:srgbClr val="C0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 name="Conector recto de flecha 15"/>
          <p:cNvCxnSpPr/>
          <p:nvPr/>
        </p:nvCxnSpPr>
        <p:spPr>
          <a:xfrm>
            <a:off x="1536192" y="4727448"/>
            <a:ext cx="6547104" cy="0"/>
          </a:xfrm>
          <a:prstGeom prst="straightConnector1">
            <a:avLst/>
          </a:prstGeom>
          <a:ln w="57150">
            <a:solidFill>
              <a:srgbClr val="FF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33969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Solución Ejercicio Aplicado Uno :</a:t>
            </a:r>
          </a:p>
          <a:p>
            <a:r>
              <a:rPr lang="es-ES" sz="2800" b="1" u="sng" dirty="0" smtClean="0">
                <a:solidFill>
                  <a:srgbClr val="C00000"/>
                </a:solidFill>
                <a:latin typeface="Arial" panose="020B0604020202020204" pitchFamily="34" charset="0"/>
                <a:cs typeface="Arial" panose="020B0604020202020204" pitchFamily="34" charset="0"/>
              </a:rPr>
              <a:t>Paso Dos:</a:t>
            </a:r>
          </a:p>
          <a:p>
            <a:endParaRPr lang="es-ES" sz="2800" b="1" u="sng" dirty="0" smtClean="0">
              <a:solidFill>
                <a:srgbClr val="C00000"/>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943311206"/>
              </p:ext>
            </p:extLst>
          </p:nvPr>
        </p:nvGraphicFramePr>
        <p:xfrm>
          <a:off x="1097279" y="3154680"/>
          <a:ext cx="9848088" cy="3417824"/>
        </p:xfrm>
        <a:graphic>
          <a:graphicData uri="http://schemas.openxmlformats.org/drawingml/2006/table">
            <a:tbl>
              <a:tblPr firstRow="1" bandRow="1">
                <a:tableStyleId>{5C22544A-7EE6-4342-B048-85BDC9FD1C3A}</a:tableStyleId>
              </a:tblPr>
              <a:tblGrid>
                <a:gridCol w="3282696">
                  <a:extLst>
                    <a:ext uri="{9D8B030D-6E8A-4147-A177-3AD203B41FA5}">
                      <a16:colId xmlns:a16="http://schemas.microsoft.com/office/drawing/2014/main" xmlns="" val="3467209413"/>
                    </a:ext>
                  </a:extLst>
                </a:gridCol>
                <a:gridCol w="3282696">
                  <a:extLst>
                    <a:ext uri="{9D8B030D-6E8A-4147-A177-3AD203B41FA5}">
                      <a16:colId xmlns:a16="http://schemas.microsoft.com/office/drawing/2014/main" xmlns="" val="3862164685"/>
                    </a:ext>
                  </a:extLst>
                </a:gridCol>
                <a:gridCol w="3282696">
                  <a:extLst>
                    <a:ext uri="{9D8B030D-6E8A-4147-A177-3AD203B41FA5}">
                      <a16:colId xmlns:a16="http://schemas.microsoft.com/office/drawing/2014/main" xmlns="" val="3480881658"/>
                    </a:ext>
                  </a:extLst>
                </a:gridCol>
              </a:tblGrid>
              <a:tr h="878840">
                <a:tc>
                  <a:txBody>
                    <a:bodyPr/>
                    <a:lstStyle/>
                    <a:p>
                      <a:r>
                        <a:rPr lang="es-ES" dirty="0" smtClean="0"/>
                        <a:t>Producción comenzada</a:t>
                      </a:r>
                      <a:endParaRPr lang="en-US" dirty="0"/>
                    </a:p>
                  </a:txBody>
                  <a:tcPr/>
                </a:tc>
                <a:tc>
                  <a:txBody>
                    <a:bodyPr/>
                    <a:lstStyle/>
                    <a:p>
                      <a:r>
                        <a:rPr lang="es-ES" dirty="0" smtClean="0"/>
                        <a:t>Materia</a:t>
                      </a:r>
                      <a:r>
                        <a:rPr lang="es-ES" baseline="0" dirty="0" smtClean="0"/>
                        <a:t> Prima</a:t>
                      </a:r>
                      <a:endParaRPr lang="en-US" dirty="0"/>
                    </a:p>
                  </a:txBody>
                  <a:tcPr/>
                </a:tc>
                <a:tc>
                  <a:txBody>
                    <a:bodyPr/>
                    <a:lstStyle/>
                    <a:p>
                      <a:r>
                        <a:rPr lang="es-ES" dirty="0" smtClean="0"/>
                        <a:t>Costo</a:t>
                      </a:r>
                      <a:r>
                        <a:rPr lang="es-ES" baseline="0" dirty="0" smtClean="0"/>
                        <a:t> de conversión</a:t>
                      </a:r>
                      <a:endParaRPr lang="en-US" dirty="0"/>
                    </a:p>
                  </a:txBody>
                  <a:tcPr/>
                </a:tc>
                <a:extLst>
                  <a:ext uri="{0D108BD9-81ED-4DB2-BD59-A6C34878D82A}">
                    <a16:rowId xmlns:a16="http://schemas.microsoft.com/office/drawing/2014/main" xmlns="" val="2649901186"/>
                  </a:ext>
                </a:extLst>
              </a:tr>
              <a:tr h="878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Productos terminados</a:t>
                      </a:r>
                      <a:endParaRPr lang="en-US"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12.000 unidades</a:t>
                      </a:r>
                      <a:endParaRPr lang="en-US"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 12.000 unidades</a:t>
                      </a:r>
                      <a:endParaRPr lang="en-US" dirty="0" smtClean="0"/>
                    </a:p>
                    <a:p>
                      <a:endParaRPr lang="en-US" dirty="0"/>
                    </a:p>
                  </a:txBody>
                  <a:tcPr/>
                </a:tc>
                <a:extLst>
                  <a:ext uri="{0D108BD9-81ED-4DB2-BD59-A6C34878D82A}">
                    <a16:rowId xmlns:a16="http://schemas.microsoft.com/office/drawing/2014/main" xmlns="" val="4061590229"/>
                  </a:ext>
                </a:extLst>
              </a:tr>
              <a:tr h="83007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Productos en proceso</a:t>
                      </a:r>
                      <a:endParaRPr lang="en-US"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400 unidades</a:t>
                      </a:r>
                      <a:endParaRPr lang="en-US" dirty="0" smtClean="0"/>
                    </a:p>
                    <a:p>
                      <a:endParaRPr lang="en-US" dirty="0"/>
                    </a:p>
                  </a:txBody>
                  <a:tcPr/>
                </a:tc>
                <a:tc>
                  <a:txBody>
                    <a:bodyPr/>
                    <a:lstStyle/>
                    <a:p>
                      <a:r>
                        <a:rPr lang="es-ES" dirty="0" smtClean="0"/>
                        <a:t>     200 unidades   </a:t>
                      </a:r>
                      <a:endParaRPr lang="en-US" dirty="0"/>
                    </a:p>
                  </a:txBody>
                  <a:tcPr/>
                </a:tc>
                <a:extLst>
                  <a:ext uri="{0D108BD9-81ED-4DB2-BD59-A6C34878D82A}">
                    <a16:rowId xmlns:a16="http://schemas.microsoft.com/office/drawing/2014/main" xmlns="" val="1865891305"/>
                  </a:ext>
                </a:extLst>
              </a:tr>
              <a:tr h="830072">
                <a:tc>
                  <a:txBody>
                    <a:bodyPr/>
                    <a:lstStyle/>
                    <a:p>
                      <a:r>
                        <a:rPr lang="es-ES" dirty="0" smtClean="0"/>
                        <a:t>Total en unidades</a:t>
                      </a:r>
                      <a:endParaRPr lang="en-US" dirty="0"/>
                    </a:p>
                  </a:txBody>
                  <a:tcPr/>
                </a:tc>
                <a:tc>
                  <a:txBody>
                    <a:bodyPr/>
                    <a:lstStyle/>
                    <a:p>
                      <a:r>
                        <a:rPr lang="es-ES" dirty="0" smtClean="0"/>
                        <a:t>12.400 unidades</a:t>
                      </a:r>
                      <a:endParaRPr lang="en-US" dirty="0"/>
                    </a:p>
                  </a:txBody>
                  <a:tcPr/>
                </a:tc>
                <a:tc>
                  <a:txBody>
                    <a:bodyPr/>
                    <a:lstStyle/>
                    <a:p>
                      <a:r>
                        <a:rPr lang="es-ES" dirty="0" smtClean="0"/>
                        <a:t> 12.200 unidades</a:t>
                      </a:r>
                      <a:endParaRPr lang="en-US" dirty="0"/>
                    </a:p>
                  </a:txBody>
                  <a:tcPr/>
                </a:tc>
                <a:extLst>
                  <a:ext uri="{0D108BD9-81ED-4DB2-BD59-A6C34878D82A}">
                    <a16:rowId xmlns:a16="http://schemas.microsoft.com/office/drawing/2014/main" xmlns="" val="3107774419"/>
                  </a:ext>
                </a:extLst>
              </a:tr>
            </a:tbl>
          </a:graphicData>
        </a:graphic>
      </p:graphicFrame>
      <p:sp>
        <p:nvSpPr>
          <p:cNvPr id="5" name="Llamada con línea 1 4"/>
          <p:cNvSpPr/>
          <p:nvPr/>
        </p:nvSpPr>
        <p:spPr>
          <a:xfrm>
            <a:off x="10201624" y="4288536"/>
            <a:ext cx="1685576" cy="1133856"/>
          </a:xfrm>
          <a:prstGeom prst="borderCallout1">
            <a:avLst>
              <a:gd name="adj1" fmla="val 18750"/>
              <a:gd name="adj2" fmla="val -8333"/>
              <a:gd name="adj3" fmla="val 75202"/>
              <a:gd name="adj4" fmla="val -38826"/>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a:latin typeface="Arial" panose="020B0604020202020204" pitchFamily="34" charset="0"/>
                <a:cs typeface="Arial" panose="020B0604020202020204" pitchFamily="34" charset="0"/>
              </a:rPr>
              <a:t>Estas respecto de su grado de terminación se encuentran 100% en  cuanto a M.P. y 50% el Costo de </a:t>
            </a:r>
            <a:r>
              <a:rPr lang="es-ES" sz="1200" dirty="0" smtClean="0">
                <a:latin typeface="Arial" panose="020B0604020202020204" pitchFamily="34" charset="0"/>
                <a:cs typeface="Arial" panose="020B0604020202020204" pitchFamily="34" charset="0"/>
              </a:rPr>
              <a:t>Conversión</a:t>
            </a:r>
            <a:endParaRPr lang="en-US" sz="1200" dirty="0">
              <a:latin typeface="Arial" panose="020B0604020202020204" pitchFamily="34" charset="0"/>
              <a:cs typeface="Arial" panose="020B0604020202020204" pitchFamily="34" charset="0"/>
            </a:endParaRPr>
          </a:p>
        </p:txBody>
      </p:sp>
      <p:cxnSp>
        <p:nvCxnSpPr>
          <p:cNvPr id="8" name="Conector recto de flecha 7"/>
          <p:cNvCxnSpPr/>
          <p:nvPr/>
        </p:nvCxnSpPr>
        <p:spPr>
          <a:xfrm flipV="1">
            <a:off x="6062472" y="4809744"/>
            <a:ext cx="4041648" cy="292608"/>
          </a:xfrm>
          <a:prstGeom prst="straightConnector1">
            <a:avLst/>
          </a:prstGeom>
          <a:ln w="38100">
            <a:solidFill>
              <a:srgbClr val="C0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54227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Solución </a:t>
            </a:r>
            <a:r>
              <a:rPr lang="es-ES" sz="2800" b="1" u="sng" dirty="0">
                <a:solidFill>
                  <a:srgbClr val="C00000"/>
                </a:solidFill>
                <a:latin typeface="Arial" panose="020B0604020202020204" pitchFamily="34" charset="0"/>
                <a:cs typeface="Arial" panose="020B0604020202020204" pitchFamily="34" charset="0"/>
              </a:rPr>
              <a:t>Ejercicio Aplicado Uno :</a:t>
            </a:r>
          </a:p>
          <a:p>
            <a:r>
              <a:rPr lang="es-ES" sz="2800" b="1" u="sng" dirty="0">
                <a:solidFill>
                  <a:srgbClr val="C00000"/>
                </a:solidFill>
                <a:latin typeface="Arial" panose="020B0604020202020204" pitchFamily="34" charset="0"/>
                <a:cs typeface="Arial" panose="020B0604020202020204" pitchFamily="34" charset="0"/>
              </a:rPr>
              <a:t>Paso </a:t>
            </a:r>
            <a:r>
              <a:rPr lang="es-ES" sz="2800" b="1" u="sng" dirty="0" smtClean="0">
                <a:solidFill>
                  <a:srgbClr val="C00000"/>
                </a:solidFill>
                <a:latin typeface="Arial" panose="020B0604020202020204" pitchFamily="34" charset="0"/>
                <a:cs typeface="Arial" panose="020B0604020202020204" pitchFamily="34" charset="0"/>
              </a:rPr>
              <a:t>Tres Flujo de Costos:</a:t>
            </a:r>
            <a:endParaRPr lang="es-ES" sz="2800" b="1" u="sng" dirty="0">
              <a:solidFill>
                <a:srgbClr val="C00000"/>
              </a:solidFill>
              <a:latin typeface="Arial" panose="020B0604020202020204" pitchFamily="34" charset="0"/>
              <a:cs typeface="Arial" panose="020B0604020202020204" pitchFamily="34" charset="0"/>
            </a:endParaRPr>
          </a:p>
          <a:p>
            <a:endParaRPr lang="es-ES" sz="2800" b="1" u="sng" dirty="0" smtClean="0">
              <a:solidFill>
                <a:srgbClr val="C00000"/>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nvGraphicFramePr>
        <p:xfrm>
          <a:off x="1106424" y="3063239"/>
          <a:ext cx="9053576" cy="2743200"/>
        </p:xfrm>
        <a:graphic>
          <a:graphicData uri="http://schemas.openxmlformats.org/drawingml/2006/table">
            <a:tbl>
              <a:tblPr firstRow="1" bandRow="1">
                <a:tableStyleId>{5C22544A-7EE6-4342-B048-85BDC9FD1C3A}</a:tableStyleId>
              </a:tblPr>
              <a:tblGrid>
                <a:gridCol w="4526788">
                  <a:extLst>
                    <a:ext uri="{9D8B030D-6E8A-4147-A177-3AD203B41FA5}">
                      <a16:colId xmlns:a16="http://schemas.microsoft.com/office/drawing/2014/main" xmlns="" val="1822641094"/>
                    </a:ext>
                  </a:extLst>
                </a:gridCol>
                <a:gridCol w="4526788">
                  <a:extLst>
                    <a:ext uri="{9D8B030D-6E8A-4147-A177-3AD203B41FA5}">
                      <a16:colId xmlns:a16="http://schemas.microsoft.com/office/drawing/2014/main" xmlns="" val="3240188374"/>
                    </a:ext>
                  </a:extLst>
                </a:gridCol>
              </a:tblGrid>
              <a:tr h="685800">
                <a:tc>
                  <a:txBody>
                    <a:bodyPr/>
                    <a:lstStyle/>
                    <a:p>
                      <a:r>
                        <a:rPr lang="es-ES" dirty="0" smtClean="0"/>
                        <a:t>Elemento del costo</a:t>
                      </a:r>
                      <a:endParaRPr lang="en-US" dirty="0"/>
                    </a:p>
                  </a:txBody>
                  <a:tcPr/>
                </a:tc>
                <a:tc>
                  <a:txBody>
                    <a:bodyPr/>
                    <a:lstStyle/>
                    <a:p>
                      <a:r>
                        <a:rPr lang="es-ES" dirty="0" smtClean="0"/>
                        <a:t> Monto</a:t>
                      </a:r>
                      <a:r>
                        <a:rPr lang="es-ES" baseline="0" dirty="0" smtClean="0"/>
                        <a:t> total</a:t>
                      </a:r>
                      <a:endParaRPr lang="en-US" dirty="0"/>
                    </a:p>
                  </a:txBody>
                  <a:tcPr/>
                </a:tc>
                <a:extLst>
                  <a:ext uri="{0D108BD9-81ED-4DB2-BD59-A6C34878D82A}">
                    <a16:rowId xmlns:a16="http://schemas.microsoft.com/office/drawing/2014/main" xmlns="" val="4245489222"/>
                  </a:ext>
                </a:extLst>
              </a:tr>
              <a:tr h="685800">
                <a:tc>
                  <a:txBody>
                    <a:bodyPr/>
                    <a:lstStyle/>
                    <a:p>
                      <a:r>
                        <a:rPr lang="es-ES" dirty="0" smtClean="0">
                          <a:effectLst>
                            <a:outerShdw blurRad="38100" dist="38100" dir="2700000" algn="tl">
                              <a:srgbClr val="000000">
                                <a:alpha val="43137"/>
                              </a:srgbClr>
                            </a:outerShdw>
                          </a:effectLst>
                        </a:rPr>
                        <a:t>Materia  Prima</a:t>
                      </a:r>
                      <a:endParaRPr lang="en-US" dirty="0">
                        <a:effectLst>
                          <a:outerShdw blurRad="38100" dist="38100" dir="2700000" algn="tl">
                            <a:srgbClr val="000000">
                              <a:alpha val="43137"/>
                            </a:srgbClr>
                          </a:outerShdw>
                        </a:effectLst>
                      </a:endParaRPr>
                    </a:p>
                  </a:txBody>
                  <a:tcPr/>
                </a:tc>
                <a:tc>
                  <a:txBody>
                    <a:bodyPr/>
                    <a:lstStyle/>
                    <a:p>
                      <a:r>
                        <a:rPr lang="es-ES" dirty="0" smtClean="0"/>
                        <a:t>  </a:t>
                      </a:r>
                      <a:r>
                        <a:rPr lang="es-ES" dirty="0" smtClean="0">
                          <a:effectLst>
                            <a:outerShdw blurRad="38100" dist="38100" dir="2700000" algn="tl">
                              <a:srgbClr val="000000">
                                <a:alpha val="43137"/>
                              </a:srgbClr>
                            </a:outerShdw>
                          </a:effectLst>
                        </a:rPr>
                        <a:t>$55.800</a:t>
                      </a:r>
                      <a:endParaRPr lang="en-US" dirty="0">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3172038811"/>
                  </a:ext>
                </a:extLst>
              </a:tr>
              <a:tr h="685800">
                <a:tc>
                  <a:txBody>
                    <a:bodyPr/>
                    <a:lstStyle/>
                    <a:p>
                      <a:r>
                        <a:rPr lang="es-ES" dirty="0" smtClean="0">
                          <a:effectLst>
                            <a:outerShdw blurRad="38100" dist="38100" dir="2700000" algn="tl">
                              <a:srgbClr val="000000">
                                <a:alpha val="43137"/>
                              </a:srgbClr>
                            </a:outerShdw>
                          </a:effectLst>
                        </a:rPr>
                        <a:t>Costo de Conversión</a:t>
                      </a:r>
                      <a:endParaRPr lang="en-US" dirty="0">
                        <a:effectLst>
                          <a:outerShdw blurRad="38100" dist="38100" dir="2700000" algn="tl">
                            <a:srgbClr val="000000">
                              <a:alpha val="43137"/>
                            </a:srgbClr>
                          </a:outerShdw>
                        </a:effectLst>
                      </a:endParaRPr>
                    </a:p>
                  </a:txBody>
                  <a:tcPr/>
                </a:tc>
                <a:tc>
                  <a:txBody>
                    <a:bodyPr/>
                    <a:lstStyle/>
                    <a:p>
                      <a:r>
                        <a:rPr lang="es-ES" dirty="0" smtClean="0"/>
                        <a:t>  </a:t>
                      </a:r>
                      <a:r>
                        <a:rPr lang="es-ES" dirty="0" smtClean="0">
                          <a:effectLst>
                            <a:outerShdw blurRad="38100" dist="38100" dir="2700000" algn="tl">
                              <a:srgbClr val="000000">
                                <a:alpha val="43137"/>
                              </a:srgbClr>
                            </a:outerShdw>
                          </a:effectLst>
                        </a:rPr>
                        <a:t>$88.450</a:t>
                      </a:r>
                      <a:endParaRPr lang="en-US" dirty="0">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38010317"/>
                  </a:ext>
                </a:extLst>
              </a:tr>
              <a:tr h="685800">
                <a:tc>
                  <a:txBody>
                    <a:bodyPr/>
                    <a:lstStyle/>
                    <a:p>
                      <a:r>
                        <a:rPr lang="es-ES" dirty="0" smtClean="0">
                          <a:effectLst>
                            <a:outerShdw blurRad="38100" dist="38100" dir="2700000" algn="tl">
                              <a:srgbClr val="000000">
                                <a:alpha val="43137"/>
                              </a:srgbClr>
                            </a:outerShdw>
                          </a:effectLst>
                        </a:rPr>
                        <a:t>Total Costos M.P. +</a:t>
                      </a:r>
                      <a:r>
                        <a:rPr lang="es-ES" baseline="0" dirty="0" smtClean="0">
                          <a:effectLst>
                            <a:outerShdw blurRad="38100" dist="38100" dir="2700000" algn="tl">
                              <a:srgbClr val="000000">
                                <a:alpha val="43137"/>
                              </a:srgbClr>
                            </a:outerShdw>
                          </a:effectLst>
                        </a:rPr>
                        <a:t> C.C.</a:t>
                      </a:r>
                      <a:endParaRPr lang="en-US" dirty="0">
                        <a:effectLst>
                          <a:outerShdw blurRad="38100" dist="38100" dir="2700000" algn="tl">
                            <a:srgbClr val="000000">
                              <a:alpha val="43137"/>
                            </a:srgbClr>
                          </a:outerShdw>
                        </a:effectLst>
                      </a:endParaRPr>
                    </a:p>
                  </a:txBody>
                  <a:tcPr/>
                </a:tc>
                <a:tc>
                  <a:txBody>
                    <a:bodyPr/>
                    <a:lstStyle/>
                    <a:p>
                      <a:r>
                        <a:rPr lang="es-ES" dirty="0" smtClean="0"/>
                        <a:t>  </a:t>
                      </a:r>
                      <a:r>
                        <a:rPr lang="es-ES" dirty="0" smtClean="0">
                          <a:effectLst>
                            <a:outerShdw blurRad="38100" dist="38100" dir="2700000" algn="tl">
                              <a:srgbClr val="000000">
                                <a:alpha val="43137"/>
                              </a:srgbClr>
                            </a:outerShdw>
                          </a:effectLst>
                        </a:rPr>
                        <a:t>$144.250</a:t>
                      </a:r>
                      <a:endParaRPr lang="en-US" dirty="0">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2059483696"/>
                  </a:ext>
                </a:extLst>
              </a:tr>
            </a:tbl>
          </a:graphicData>
        </a:graphic>
      </p:graphicFrame>
    </p:spTree>
    <p:extLst>
      <p:ext uri="{BB962C8B-B14F-4D97-AF65-F5344CB8AC3E}">
        <p14:creationId xmlns:p14="http://schemas.microsoft.com/office/powerpoint/2010/main" val="31103152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u="sng" dirty="0">
                <a:solidFill>
                  <a:schemeClr val="bg1"/>
                </a:solidFill>
                <a:latin typeface="Arial" panose="020B0604020202020204" pitchFamily="34" charset="0"/>
                <a:cs typeface="Arial" panose="020B0604020202020204" pitchFamily="34" charset="0"/>
              </a:rPr>
              <a:t>4.-Calcular el </a:t>
            </a:r>
            <a:r>
              <a:rPr lang="es-ES" sz="2800" b="1" u="sng" dirty="0">
                <a:solidFill>
                  <a:srgbClr val="C00000"/>
                </a:solidFill>
                <a:latin typeface="Arial" panose="020B0604020202020204" pitchFamily="34" charset="0"/>
                <a:cs typeface="Arial" panose="020B0604020202020204" pitchFamily="34" charset="0"/>
              </a:rPr>
              <a:t>costo  de las unidades </a:t>
            </a:r>
            <a:r>
              <a:rPr lang="es-ES" sz="2800" b="1" u="sng" dirty="0" smtClean="0">
                <a:solidFill>
                  <a:srgbClr val="C00000"/>
                </a:solidFill>
                <a:latin typeface="Arial" panose="020B0604020202020204" pitchFamily="34" charset="0"/>
                <a:cs typeface="Arial" panose="020B0604020202020204" pitchFamily="34" charset="0"/>
              </a:rPr>
              <a:t>equivalentes.</a:t>
            </a:r>
          </a:p>
          <a:p>
            <a:r>
              <a:rPr lang="es-ES" sz="2800" dirty="0" smtClean="0">
                <a:solidFill>
                  <a:schemeClr val="bg1"/>
                </a:solidFill>
                <a:latin typeface="Arial" panose="020B0604020202020204" pitchFamily="34" charset="0"/>
                <a:cs typeface="Arial" panose="020B0604020202020204" pitchFamily="34" charset="0"/>
              </a:rPr>
              <a:t>El valor obtenido en el paso 3 se divide por el número de unidades  del paso 2.</a:t>
            </a:r>
            <a:endParaRPr lang="es-ES" sz="2800" dirty="0">
              <a:solidFill>
                <a:schemeClr val="bg1"/>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3059430111"/>
              </p:ext>
            </p:extLst>
          </p:nvPr>
        </p:nvGraphicFramePr>
        <p:xfrm>
          <a:off x="1207007" y="3465575"/>
          <a:ext cx="9436608" cy="2950464"/>
        </p:xfrm>
        <a:graphic>
          <a:graphicData uri="http://schemas.openxmlformats.org/drawingml/2006/table">
            <a:tbl>
              <a:tblPr firstRow="1" bandRow="1">
                <a:tableStyleId>{5C22544A-7EE6-4342-B048-85BDC9FD1C3A}</a:tableStyleId>
              </a:tblPr>
              <a:tblGrid>
                <a:gridCol w="3145536">
                  <a:extLst>
                    <a:ext uri="{9D8B030D-6E8A-4147-A177-3AD203B41FA5}">
                      <a16:colId xmlns:a16="http://schemas.microsoft.com/office/drawing/2014/main" xmlns="" val="1281060732"/>
                    </a:ext>
                  </a:extLst>
                </a:gridCol>
                <a:gridCol w="3145536">
                  <a:extLst>
                    <a:ext uri="{9D8B030D-6E8A-4147-A177-3AD203B41FA5}">
                      <a16:colId xmlns:a16="http://schemas.microsoft.com/office/drawing/2014/main" xmlns="" val="653474920"/>
                    </a:ext>
                  </a:extLst>
                </a:gridCol>
                <a:gridCol w="3145536">
                  <a:extLst>
                    <a:ext uri="{9D8B030D-6E8A-4147-A177-3AD203B41FA5}">
                      <a16:colId xmlns:a16="http://schemas.microsoft.com/office/drawing/2014/main" xmlns="" val="1577817068"/>
                    </a:ext>
                  </a:extLst>
                </a:gridCol>
              </a:tblGrid>
              <a:tr h="73761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Elemento del Costo</a:t>
                      </a:r>
                      <a:endParaRPr lang="en-US" dirty="0" smtClean="0"/>
                    </a:p>
                    <a:p>
                      <a:endParaRPr lang="en-US" dirty="0"/>
                    </a:p>
                  </a:txBody>
                  <a:tcPr/>
                </a:tc>
                <a:tc>
                  <a:txBody>
                    <a:bodyPr/>
                    <a:lstStyle/>
                    <a:p>
                      <a:r>
                        <a:rPr lang="es-ES" dirty="0" smtClean="0"/>
                        <a:t>Cálculo ( N°3/N°2)</a:t>
                      </a:r>
                      <a:endParaRPr lang="en-US" dirty="0"/>
                    </a:p>
                  </a:txBody>
                  <a:tcPr/>
                </a:tc>
                <a:tc>
                  <a:txBody>
                    <a:bodyPr/>
                    <a:lstStyle/>
                    <a:p>
                      <a:r>
                        <a:rPr lang="es-ES" dirty="0" smtClean="0"/>
                        <a:t>Resultado</a:t>
                      </a:r>
                      <a:endParaRPr lang="en-US" dirty="0"/>
                    </a:p>
                  </a:txBody>
                  <a:tcPr/>
                </a:tc>
                <a:extLst>
                  <a:ext uri="{0D108BD9-81ED-4DB2-BD59-A6C34878D82A}">
                    <a16:rowId xmlns:a16="http://schemas.microsoft.com/office/drawing/2014/main" xmlns="" val="1282480202"/>
                  </a:ext>
                </a:extLst>
              </a:tr>
              <a:tr h="73761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effectLst>
                            <a:outerShdw blurRad="38100" dist="38100" dir="2700000" algn="tl">
                              <a:srgbClr val="000000">
                                <a:alpha val="43137"/>
                              </a:srgbClr>
                            </a:outerShdw>
                          </a:effectLst>
                        </a:rPr>
                        <a:t>MATERIA PRIMA</a:t>
                      </a:r>
                      <a:endParaRPr lang="en-US" dirty="0" smtClean="0">
                        <a:effectLst>
                          <a:outerShdw blurRad="38100" dist="38100" dir="2700000" algn="tl">
                            <a:srgbClr val="000000">
                              <a:alpha val="43137"/>
                            </a:srgbClr>
                          </a:outerShdw>
                        </a:effectLst>
                      </a:endParaRPr>
                    </a:p>
                    <a:p>
                      <a:endParaRPr lang="en-US" dirty="0"/>
                    </a:p>
                  </a:txBody>
                  <a:tcPr/>
                </a:tc>
                <a:tc>
                  <a:txBody>
                    <a:bodyPr/>
                    <a:lstStyle/>
                    <a:p>
                      <a:r>
                        <a:rPr lang="es-ES" dirty="0" smtClean="0"/>
                        <a:t>$55.800 / 12.400</a:t>
                      </a:r>
                      <a:endParaRPr lang="en-US" dirty="0"/>
                    </a:p>
                  </a:txBody>
                  <a:tcPr/>
                </a:tc>
                <a:tc>
                  <a:txBody>
                    <a:bodyPr/>
                    <a:lstStyle/>
                    <a:p>
                      <a:r>
                        <a:rPr lang="es-ES" dirty="0" smtClean="0"/>
                        <a:t>$450 cada unidad</a:t>
                      </a:r>
                      <a:endParaRPr lang="en-US" dirty="0"/>
                    </a:p>
                  </a:txBody>
                  <a:tcPr/>
                </a:tc>
                <a:extLst>
                  <a:ext uri="{0D108BD9-81ED-4DB2-BD59-A6C34878D82A}">
                    <a16:rowId xmlns:a16="http://schemas.microsoft.com/office/drawing/2014/main" xmlns="" val="3616988150"/>
                  </a:ext>
                </a:extLst>
              </a:tr>
              <a:tr h="73761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effectLst>
                            <a:outerShdw blurRad="38100" dist="38100" dir="2700000" algn="tl">
                              <a:srgbClr val="000000">
                                <a:alpha val="43137"/>
                              </a:srgbClr>
                            </a:outerShdw>
                          </a:effectLst>
                        </a:rPr>
                        <a:t>COSTO CONVERSIÓN</a:t>
                      </a:r>
                      <a:endParaRPr lang="en-US" dirty="0" smtClean="0">
                        <a:effectLst>
                          <a:outerShdw blurRad="38100" dist="38100" dir="2700000" algn="tl">
                            <a:srgbClr val="000000">
                              <a:alpha val="43137"/>
                            </a:srgbClr>
                          </a:outerShdw>
                        </a:effectLst>
                      </a:endParaRPr>
                    </a:p>
                    <a:p>
                      <a:endParaRPr lang="en-US" dirty="0"/>
                    </a:p>
                  </a:txBody>
                  <a:tcPr/>
                </a:tc>
                <a:tc>
                  <a:txBody>
                    <a:bodyPr/>
                    <a:lstStyle/>
                    <a:p>
                      <a:r>
                        <a:rPr lang="es-ES" dirty="0" smtClean="0"/>
                        <a:t>$ 88.450 / 12.200</a:t>
                      </a:r>
                      <a:endParaRPr lang="en-US" dirty="0"/>
                    </a:p>
                  </a:txBody>
                  <a:tcPr/>
                </a:tc>
                <a:tc>
                  <a:txBody>
                    <a:bodyPr/>
                    <a:lstStyle/>
                    <a:p>
                      <a:r>
                        <a:rPr lang="es-ES" dirty="0" smtClean="0"/>
                        <a:t>$ 7.25  cada una</a:t>
                      </a:r>
                      <a:endParaRPr lang="en-US" dirty="0"/>
                    </a:p>
                  </a:txBody>
                  <a:tcPr/>
                </a:tc>
                <a:extLst>
                  <a:ext uri="{0D108BD9-81ED-4DB2-BD59-A6C34878D82A}">
                    <a16:rowId xmlns:a16="http://schemas.microsoft.com/office/drawing/2014/main" xmlns="" val="3477158991"/>
                  </a:ext>
                </a:extLst>
              </a:tr>
              <a:tr h="737616">
                <a:tc>
                  <a:txBody>
                    <a:bodyPr/>
                    <a:lstStyle/>
                    <a:p>
                      <a:r>
                        <a:rPr lang="es-ES" dirty="0" smtClean="0">
                          <a:effectLst>
                            <a:outerShdw blurRad="38100" dist="38100" dir="2700000" algn="tl">
                              <a:srgbClr val="000000">
                                <a:alpha val="43137"/>
                              </a:srgbClr>
                            </a:outerShdw>
                          </a:effectLst>
                        </a:rPr>
                        <a:t>Valor  de cada U. E.</a:t>
                      </a:r>
                      <a:endParaRPr lang="en-US" dirty="0">
                        <a:effectLst>
                          <a:outerShdw blurRad="38100" dist="38100" dir="2700000" algn="tl">
                            <a:srgbClr val="000000">
                              <a:alpha val="43137"/>
                            </a:srgbClr>
                          </a:outerShdw>
                        </a:effectLst>
                      </a:endParaRPr>
                    </a:p>
                  </a:txBody>
                  <a:tcPr/>
                </a:tc>
                <a:tc>
                  <a:txBody>
                    <a:bodyPr/>
                    <a:lstStyle/>
                    <a:p>
                      <a:endParaRPr lang="en-US" dirty="0"/>
                    </a:p>
                  </a:txBody>
                  <a:tcPr/>
                </a:tc>
                <a:tc>
                  <a:txBody>
                    <a:bodyPr/>
                    <a:lstStyle/>
                    <a:p>
                      <a:r>
                        <a:rPr lang="es-ES" b="1" dirty="0" smtClean="0">
                          <a:solidFill>
                            <a:srgbClr val="C00000"/>
                          </a:solidFill>
                        </a:rPr>
                        <a:t>$11.75</a:t>
                      </a:r>
                      <a:endParaRPr lang="en-US" b="1" dirty="0">
                        <a:solidFill>
                          <a:srgbClr val="C00000"/>
                        </a:solidFill>
                      </a:endParaRPr>
                    </a:p>
                  </a:txBody>
                  <a:tcPr/>
                </a:tc>
                <a:extLst>
                  <a:ext uri="{0D108BD9-81ED-4DB2-BD59-A6C34878D82A}">
                    <a16:rowId xmlns:a16="http://schemas.microsoft.com/office/drawing/2014/main" xmlns="" val="2664959021"/>
                  </a:ext>
                </a:extLst>
              </a:tr>
            </a:tbl>
          </a:graphicData>
        </a:graphic>
      </p:graphicFrame>
      <p:sp>
        <p:nvSpPr>
          <p:cNvPr id="5" name="Flecha derecha 4"/>
          <p:cNvSpPr/>
          <p:nvPr/>
        </p:nvSpPr>
        <p:spPr>
          <a:xfrm>
            <a:off x="5436107" y="5715000"/>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928971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dirty="0">
                <a:solidFill>
                  <a:schemeClr val="bg1"/>
                </a:solidFill>
                <a:latin typeface="Arial" panose="020B0604020202020204" pitchFamily="34" charset="0"/>
                <a:cs typeface="Arial" panose="020B0604020202020204" pitchFamily="34" charset="0"/>
              </a:rPr>
              <a:t>5</a:t>
            </a:r>
            <a:r>
              <a:rPr lang="es-ES" sz="2800" dirty="0" smtClean="0">
                <a:solidFill>
                  <a:schemeClr val="bg1"/>
                </a:solidFill>
                <a:latin typeface="Arial" panose="020B0604020202020204" pitchFamily="34" charset="0"/>
                <a:cs typeface="Arial" panose="020B0604020202020204" pitchFamily="34" charset="0"/>
              </a:rPr>
              <a:t>.- </a:t>
            </a:r>
            <a:r>
              <a:rPr lang="es-ES" sz="2800" b="1" dirty="0">
                <a:solidFill>
                  <a:schemeClr val="accent6"/>
                </a:solidFill>
                <a:latin typeface="Arial" panose="020B0604020202020204" pitchFamily="34" charset="0"/>
                <a:cs typeface="Arial" panose="020B0604020202020204" pitchFamily="34" charset="0"/>
              </a:rPr>
              <a:t>R</a:t>
            </a:r>
            <a:r>
              <a:rPr lang="es-ES" sz="2800" b="1" dirty="0" smtClean="0">
                <a:solidFill>
                  <a:schemeClr val="accent6"/>
                </a:solidFill>
                <a:latin typeface="Arial" panose="020B0604020202020204" pitchFamily="34" charset="0"/>
                <a:cs typeface="Arial" panose="020B0604020202020204" pitchFamily="34" charset="0"/>
              </a:rPr>
              <a:t>esumen </a:t>
            </a:r>
            <a:r>
              <a:rPr lang="es-ES" sz="2800" b="1" dirty="0">
                <a:solidFill>
                  <a:schemeClr val="accent6"/>
                </a:solidFill>
                <a:latin typeface="Arial" panose="020B0604020202020204" pitchFamily="34" charset="0"/>
                <a:cs typeface="Arial" panose="020B0604020202020204" pitchFamily="34" charset="0"/>
              </a:rPr>
              <a:t>de costos.</a:t>
            </a:r>
            <a:endParaRPr lang="es-ES" sz="2800" b="1" u="sng" dirty="0" smtClean="0">
              <a:solidFill>
                <a:schemeClr val="accent6"/>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482576946"/>
              </p:ext>
            </p:extLst>
          </p:nvPr>
        </p:nvGraphicFramePr>
        <p:xfrm>
          <a:off x="1152144" y="2441449"/>
          <a:ext cx="10387584" cy="4197093"/>
        </p:xfrm>
        <a:graphic>
          <a:graphicData uri="http://schemas.openxmlformats.org/drawingml/2006/table">
            <a:tbl>
              <a:tblPr firstRow="1" bandRow="1">
                <a:tableStyleId>{5C22544A-7EE6-4342-B048-85BDC9FD1C3A}</a:tableStyleId>
              </a:tblPr>
              <a:tblGrid>
                <a:gridCol w="5641848">
                  <a:extLst>
                    <a:ext uri="{9D8B030D-6E8A-4147-A177-3AD203B41FA5}">
                      <a16:colId xmlns:a16="http://schemas.microsoft.com/office/drawing/2014/main" xmlns="" val="4041753796"/>
                    </a:ext>
                  </a:extLst>
                </a:gridCol>
                <a:gridCol w="4745736">
                  <a:extLst>
                    <a:ext uri="{9D8B030D-6E8A-4147-A177-3AD203B41FA5}">
                      <a16:colId xmlns:a16="http://schemas.microsoft.com/office/drawing/2014/main" xmlns="" val="2355517172"/>
                    </a:ext>
                  </a:extLst>
                </a:gridCol>
              </a:tblGrid>
              <a:tr h="645407">
                <a:tc>
                  <a:txBody>
                    <a:bodyPr/>
                    <a:lstStyle/>
                    <a:p>
                      <a:r>
                        <a:rPr lang="es-ES" dirty="0" smtClean="0"/>
                        <a:t>ÍTEM DE COSTO</a:t>
                      </a:r>
                      <a:endParaRPr lang="en-US" dirty="0"/>
                    </a:p>
                  </a:txBody>
                  <a:tcPr/>
                </a:tc>
                <a:tc>
                  <a:txBody>
                    <a:bodyPr/>
                    <a:lstStyle/>
                    <a:p>
                      <a:r>
                        <a:rPr lang="es-ES" baseline="0" dirty="0" smtClean="0"/>
                        <a:t>   Monto Total</a:t>
                      </a:r>
                      <a:endParaRPr lang="en-US" dirty="0"/>
                    </a:p>
                  </a:txBody>
                  <a:tcPr/>
                </a:tc>
                <a:extLst>
                  <a:ext uri="{0D108BD9-81ED-4DB2-BD59-A6C34878D82A}">
                    <a16:rowId xmlns:a16="http://schemas.microsoft.com/office/drawing/2014/main" xmlns="" val="3061004891"/>
                  </a:ext>
                </a:extLst>
              </a:tr>
              <a:tr h="997271">
                <a:tc>
                  <a:txBody>
                    <a:bodyPr/>
                    <a:lstStyle/>
                    <a:p>
                      <a:r>
                        <a:rPr lang="es-ES" u="sng" dirty="0" smtClean="0">
                          <a:solidFill>
                            <a:schemeClr val="accent6"/>
                          </a:solidFill>
                          <a:effectLst>
                            <a:outerShdw blurRad="38100" dist="38100" dir="2700000" algn="tl">
                              <a:srgbClr val="000000">
                                <a:alpha val="43137"/>
                              </a:srgbClr>
                            </a:outerShdw>
                          </a:effectLst>
                        </a:rPr>
                        <a:t>Productos Terminados:</a:t>
                      </a:r>
                    </a:p>
                    <a:p>
                      <a:r>
                        <a:rPr lang="es-ES" dirty="0" smtClean="0">
                          <a:effectLst>
                            <a:outerShdw blurRad="38100" dist="38100" dir="2700000" algn="tl">
                              <a:srgbClr val="000000">
                                <a:alpha val="43137"/>
                              </a:srgbClr>
                            </a:outerShdw>
                          </a:effectLst>
                        </a:rPr>
                        <a:t>Producción terminada 12.000 unidades * $11.75</a:t>
                      </a:r>
                      <a:endParaRPr lang="en-US" dirty="0">
                        <a:effectLst>
                          <a:outerShdw blurRad="38100" dist="38100" dir="2700000" algn="tl">
                            <a:srgbClr val="000000">
                              <a:alpha val="43137"/>
                            </a:srgbClr>
                          </a:outerShdw>
                        </a:effectLst>
                      </a:endParaRPr>
                    </a:p>
                  </a:txBody>
                  <a:tcPr/>
                </a:tc>
                <a:tc>
                  <a:txBody>
                    <a:bodyPr/>
                    <a:lstStyle/>
                    <a:p>
                      <a:endParaRPr lang="es-ES" dirty="0" smtClean="0"/>
                    </a:p>
                    <a:p>
                      <a:r>
                        <a:rPr lang="es-ES" dirty="0" smtClean="0"/>
                        <a:t>       $141.000</a:t>
                      </a:r>
                      <a:endParaRPr lang="en-US" dirty="0"/>
                    </a:p>
                  </a:txBody>
                  <a:tcPr/>
                </a:tc>
                <a:extLst>
                  <a:ext uri="{0D108BD9-81ED-4DB2-BD59-A6C34878D82A}">
                    <a16:rowId xmlns:a16="http://schemas.microsoft.com/office/drawing/2014/main" xmlns="" val="1449408340"/>
                  </a:ext>
                </a:extLst>
              </a:tr>
              <a:tr h="1263601">
                <a:tc>
                  <a:txBody>
                    <a:bodyPr/>
                    <a:lstStyle/>
                    <a:p>
                      <a:r>
                        <a:rPr lang="es-ES" dirty="0" smtClean="0"/>
                        <a:t>Más</a:t>
                      </a:r>
                    </a:p>
                    <a:p>
                      <a:pPr marL="0" marR="0" indent="0" algn="l" defTabSz="457200" rtl="0" eaLnBrk="1" fontAlgn="auto" latinLnBrk="0" hangingPunct="1">
                        <a:lnSpc>
                          <a:spcPct val="100000"/>
                        </a:lnSpc>
                        <a:spcBef>
                          <a:spcPts val="0"/>
                        </a:spcBef>
                        <a:spcAft>
                          <a:spcPts val="0"/>
                        </a:spcAft>
                        <a:buClrTx/>
                        <a:buSzTx/>
                        <a:buFontTx/>
                        <a:buNone/>
                        <a:tabLst/>
                        <a:defRPr/>
                      </a:pPr>
                      <a:r>
                        <a:rPr lang="es-ES" u="sng" dirty="0" smtClean="0">
                          <a:solidFill>
                            <a:schemeClr val="accent6"/>
                          </a:solidFill>
                          <a:effectLst>
                            <a:outerShdw blurRad="38100" dist="38100" dir="2700000" algn="tl">
                              <a:srgbClr val="000000">
                                <a:alpha val="43137"/>
                              </a:srgbClr>
                            </a:outerShdw>
                          </a:effectLst>
                        </a:rPr>
                        <a:t>Productos en</a:t>
                      </a:r>
                      <a:r>
                        <a:rPr lang="es-ES" u="sng" baseline="0" dirty="0" smtClean="0">
                          <a:solidFill>
                            <a:schemeClr val="accent6"/>
                          </a:solidFill>
                          <a:effectLst>
                            <a:outerShdw blurRad="38100" dist="38100" dir="2700000" algn="tl">
                              <a:srgbClr val="000000">
                                <a:alpha val="43137"/>
                              </a:srgbClr>
                            </a:outerShdw>
                          </a:effectLst>
                        </a:rPr>
                        <a:t> Proceso</a:t>
                      </a:r>
                      <a:r>
                        <a:rPr lang="es-ES" u="sng" dirty="0" smtClean="0">
                          <a:solidFill>
                            <a:schemeClr val="accent6"/>
                          </a:solidFill>
                          <a:effectLst>
                            <a:outerShdw blurRad="38100" dist="38100" dir="2700000" algn="tl">
                              <a:srgbClr val="000000">
                                <a:alpha val="43137"/>
                              </a:srgbClr>
                            </a:outerShdw>
                          </a:effectLst>
                        </a:rPr>
                        <a:t>:</a:t>
                      </a:r>
                    </a:p>
                    <a:p>
                      <a:pPr marL="0" marR="0" indent="0" algn="l" defTabSz="457200" rtl="0" eaLnBrk="1" fontAlgn="auto" latinLnBrk="0" hangingPunct="1">
                        <a:lnSpc>
                          <a:spcPct val="100000"/>
                        </a:lnSpc>
                        <a:spcBef>
                          <a:spcPts val="0"/>
                        </a:spcBef>
                        <a:spcAft>
                          <a:spcPts val="0"/>
                        </a:spcAft>
                        <a:buClrTx/>
                        <a:buSzTx/>
                        <a:buFontTx/>
                        <a:buNone/>
                        <a:tabLst/>
                        <a:defRPr/>
                      </a:pPr>
                      <a:r>
                        <a:rPr lang="es-ES" u="none" dirty="0" smtClean="0">
                          <a:solidFill>
                            <a:schemeClr val="bg1"/>
                          </a:solidFill>
                          <a:effectLst>
                            <a:outerShdw blurRad="38100" dist="38100" dir="2700000" algn="tl">
                              <a:srgbClr val="000000">
                                <a:alpha val="43137"/>
                              </a:srgbClr>
                            </a:outerShdw>
                          </a:effectLst>
                        </a:rPr>
                        <a:t>Materia Prima(100%) 400 unidades * $4.5</a:t>
                      </a:r>
                      <a:endParaRPr lang="en-US" u="none" dirty="0"/>
                    </a:p>
                  </a:txBody>
                  <a:tcPr/>
                </a:tc>
                <a:tc>
                  <a:txBody>
                    <a:bodyPr/>
                    <a:lstStyle/>
                    <a:p>
                      <a:endParaRPr lang="es-ES" dirty="0" smtClean="0"/>
                    </a:p>
                    <a:p>
                      <a:endParaRPr lang="es-ES" dirty="0" smtClean="0"/>
                    </a:p>
                    <a:p>
                      <a:r>
                        <a:rPr lang="es-ES" dirty="0" smtClean="0"/>
                        <a:t>        $1.800</a:t>
                      </a:r>
                      <a:endParaRPr lang="en-US" dirty="0"/>
                    </a:p>
                  </a:txBody>
                  <a:tcPr/>
                </a:tc>
                <a:extLst>
                  <a:ext uri="{0D108BD9-81ED-4DB2-BD59-A6C34878D82A}">
                    <a16:rowId xmlns:a16="http://schemas.microsoft.com/office/drawing/2014/main" xmlns="" val="2436759754"/>
                  </a:ext>
                </a:extLst>
              </a:tr>
              <a:tr h="645407">
                <a:tc>
                  <a:txBody>
                    <a:bodyPr/>
                    <a:lstStyle/>
                    <a:p>
                      <a:r>
                        <a:rPr lang="es-ES" dirty="0" smtClean="0">
                          <a:effectLst>
                            <a:outerShdw blurRad="38100" dist="38100" dir="2700000" algn="tl">
                              <a:srgbClr val="000000">
                                <a:alpha val="43137"/>
                              </a:srgbClr>
                            </a:outerShdw>
                          </a:effectLst>
                        </a:rPr>
                        <a:t>Costo Conversión 200 unidades * </a:t>
                      </a:r>
                      <a:r>
                        <a:rPr lang="es-ES" baseline="0" dirty="0" smtClean="0">
                          <a:effectLst>
                            <a:outerShdw blurRad="38100" dist="38100" dir="2700000" algn="tl">
                              <a:srgbClr val="000000">
                                <a:alpha val="43137"/>
                              </a:srgbClr>
                            </a:outerShdw>
                          </a:effectLst>
                        </a:rPr>
                        <a:t> $ 7.25                      </a:t>
                      </a:r>
                      <a:endParaRPr lang="en-US" dirty="0">
                        <a:effectLst>
                          <a:outerShdw blurRad="38100" dist="38100" dir="2700000" algn="tl">
                            <a:srgbClr val="000000">
                              <a:alpha val="43137"/>
                            </a:srgbClr>
                          </a:outerShdw>
                        </a:effectLst>
                      </a:endParaRPr>
                    </a:p>
                  </a:txBody>
                  <a:tcPr/>
                </a:tc>
                <a:tc>
                  <a:txBody>
                    <a:bodyPr/>
                    <a:lstStyle/>
                    <a:p>
                      <a:r>
                        <a:rPr lang="es-ES" dirty="0" smtClean="0"/>
                        <a:t>         $1.450</a:t>
                      </a:r>
                      <a:endParaRPr lang="en-US" dirty="0"/>
                    </a:p>
                  </a:txBody>
                  <a:tcPr/>
                </a:tc>
                <a:extLst>
                  <a:ext uri="{0D108BD9-81ED-4DB2-BD59-A6C34878D82A}">
                    <a16:rowId xmlns:a16="http://schemas.microsoft.com/office/drawing/2014/main" xmlns="" val="458705366"/>
                  </a:ext>
                </a:extLst>
              </a:tr>
              <a:tr h="645407">
                <a:tc>
                  <a:txBody>
                    <a:bodyPr/>
                    <a:lstStyle/>
                    <a:p>
                      <a:r>
                        <a:rPr lang="es-ES" b="1" dirty="0" smtClean="0">
                          <a:solidFill>
                            <a:srgbClr val="C00000"/>
                          </a:solidFill>
                        </a:rPr>
                        <a:t>Total PT+PP</a:t>
                      </a:r>
                      <a:endParaRPr lang="en-US" b="1" dirty="0">
                        <a:solidFill>
                          <a:srgbClr val="C00000"/>
                        </a:solidFill>
                      </a:endParaRPr>
                    </a:p>
                  </a:txBody>
                  <a:tcPr/>
                </a:tc>
                <a:tc>
                  <a:txBody>
                    <a:bodyPr/>
                    <a:lstStyle/>
                    <a:p>
                      <a:r>
                        <a:rPr lang="es-ES" dirty="0" smtClean="0"/>
                        <a:t>        </a:t>
                      </a:r>
                      <a:r>
                        <a:rPr lang="es-ES" b="1" dirty="0" smtClean="0">
                          <a:solidFill>
                            <a:srgbClr val="C00000"/>
                          </a:solidFill>
                        </a:rPr>
                        <a:t>$144.250</a:t>
                      </a:r>
                      <a:endParaRPr lang="en-US" b="1" dirty="0">
                        <a:solidFill>
                          <a:srgbClr val="C00000"/>
                        </a:solidFill>
                      </a:endParaRPr>
                    </a:p>
                  </a:txBody>
                  <a:tcPr/>
                </a:tc>
                <a:extLst>
                  <a:ext uri="{0D108BD9-81ED-4DB2-BD59-A6C34878D82A}">
                    <a16:rowId xmlns:a16="http://schemas.microsoft.com/office/drawing/2014/main" xmlns="" val="1122583351"/>
                  </a:ext>
                </a:extLst>
              </a:tr>
            </a:tbl>
          </a:graphicData>
        </a:graphic>
      </p:graphicFrame>
      <p:sp>
        <p:nvSpPr>
          <p:cNvPr id="6" name="Flecha curvada hacia abajo 5"/>
          <p:cNvSpPr/>
          <p:nvPr/>
        </p:nvSpPr>
        <p:spPr>
          <a:xfrm>
            <a:off x="5993098" y="2598422"/>
            <a:ext cx="1216152" cy="731520"/>
          </a:xfrm>
          <a:prstGeom prst="curved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Flecha curvada hacia abajo 6"/>
          <p:cNvSpPr/>
          <p:nvPr/>
        </p:nvSpPr>
        <p:spPr>
          <a:xfrm>
            <a:off x="6111970" y="3778759"/>
            <a:ext cx="1216152" cy="731520"/>
          </a:xfrm>
          <a:prstGeom prst="curved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Flecha a la derecha con muesca 8"/>
          <p:cNvSpPr/>
          <p:nvPr/>
        </p:nvSpPr>
        <p:spPr>
          <a:xfrm>
            <a:off x="6230842" y="5166362"/>
            <a:ext cx="978408" cy="484632"/>
          </a:xfrm>
          <a:prstGeom prst="notched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Llamada de flecha a la izquierda 9"/>
          <p:cNvSpPr/>
          <p:nvPr/>
        </p:nvSpPr>
        <p:spPr>
          <a:xfrm>
            <a:off x="8577072" y="5650994"/>
            <a:ext cx="3044952" cy="914400"/>
          </a:xfrm>
          <a:prstGeom prst="leftArrow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smtClean="0">
                <a:latin typeface="Arial" panose="020B0604020202020204" pitchFamily="34" charset="0"/>
                <a:cs typeface="Arial" panose="020B0604020202020204" pitchFamily="34" charset="0"/>
              </a:rPr>
              <a:t>MONTO IGUAL AL TOTAL FLUJO DE COSTOS</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353901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lnSpcReduction="10000"/>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Enunciado Ejercicio Aplicado Dos :</a:t>
            </a:r>
          </a:p>
          <a:p>
            <a:r>
              <a:rPr lang="es-ES" sz="2800" dirty="0" smtClean="0">
                <a:solidFill>
                  <a:schemeClr val="bg1"/>
                </a:solidFill>
                <a:latin typeface="Arial" panose="020B0604020202020204" pitchFamily="34" charset="0"/>
                <a:cs typeface="Arial" panose="020B0604020202020204" pitchFamily="34" charset="0"/>
              </a:rPr>
              <a:t>Supongamos una situación en una empresa en la que existen inventarios finales de productos en proceso y que además no se ha producido ninguna pérdida. En esta empresa se elabora un compuesto químico para la gran minería del cobre que contempla dos procesos, a saber:</a:t>
            </a:r>
          </a:p>
          <a:p>
            <a:r>
              <a:rPr lang="es-ES" sz="2800" b="1" u="sng" dirty="0" smtClean="0">
                <a:solidFill>
                  <a:srgbClr val="C00000"/>
                </a:solidFill>
                <a:latin typeface="Arial" panose="020B0604020202020204" pitchFamily="34" charset="0"/>
                <a:cs typeface="Arial" panose="020B0604020202020204" pitchFamily="34" charset="0"/>
              </a:rPr>
              <a:t>Proceso A: </a:t>
            </a:r>
            <a:r>
              <a:rPr lang="es-ES" sz="2800" dirty="0" smtClean="0">
                <a:solidFill>
                  <a:schemeClr val="bg1"/>
                </a:solidFill>
                <a:latin typeface="Arial" panose="020B0604020202020204" pitchFamily="34" charset="0"/>
                <a:cs typeface="Arial" panose="020B0604020202020204" pitchFamily="34" charset="0"/>
              </a:rPr>
              <a:t>Departamento de Mezcla</a:t>
            </a:r>
          </a:p>
          <a:p>
            <a:r>
              <a:rPr lang="es-ES" sz="2800" b="1" u="sng" dirty="0" smtClean="0">
                <a:solidFill>
                  <a:srgbClr val="C00000"/>
                </a:solidFill>
                <a:latin typeface="Arial" panose="020B0604020202020204" pitchFamily="34" charset="0"/>
                <a:cs typeface="Arial" panose="020B0604020202020204" pitchFamily="34" charset="0"/>
              </a:rPr>
              <a:t>Proceso B: </a:t>
            </a:r>
            <a:r>
              <a:rPr lang="es-ES" sz="2800" dirty="0" smtClean="0">
                <a:solidFill>
                  <a:schemeClr val="bg1"/>
                </a:solidFill>
                <a:latin typeface="Arial" panose="020B0604020202020204" pitchFamily="34" charset="0"/>
                <a:cs typeface="Arial" panose="020B0604020202020204" pitchFamily="34" charset="0"/>
              </a:rPr>
              <a:t>Departamento de Cocimiento</a:t>
            </a:r>
          </a:p>
          <a:p>
            <a:endParaRPr lang="es-ES" sz="2800" dirty="0">
              <a:solidFill>
                <a:schemeClr val="bg1"/>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780156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Enunciado Ejercicio Aplicado Dos( continuación) :</a:t>
            </a:r>
          </a:p>
          <a:p>
            <a:r>
              <a:rPr lang="es-ES" sz="2800" dirty="0" smtClean="0">
                <a:solidFill>
                  <a:schemeClr val="bg1"/>
                </a:solidFill>
                <a:latin typeface="Arial" panose="020B0604020202020204" pitchFamily="34" charset="0"/>
                <a:cs typeface="Arial" panose="020B0604020202020204" pitchFamily="34" charset="0"/>
              </a:rPr>
              <a:t>En lo particular en el Depto. de Mezcla entran a proceso productivo los ingredientes A y B al iniciarse el proceso, por otra parte en el Depto. Cocimiento entran al final del proceso  productivo materiales adicionales, que contemplan embalajes y cajas de cartón.</a:t>
            </a:r>
            <a:endParaRPr lang="es-ES" sz="2800" dirty="0">
              <a:solidFill>
                <a:schemeClr val="bg1"/>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20611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996696"/>
            <a:ext cx="10855516" cy="4794505"/>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Enunciado Ejercicio Aplicado Dos( continuación) :</a:t>
            </a:r>
          </a:p>
          <a:p>
            <a:r>
              <a:rPr lang="es-ES" sz="2000" dirty="0" smtClean="0">
                <a:solidFill>
                  <a:schemeClr val="bg1"/>
                </a:solidFill>
                <a:latin typeface="Arial" panose="020B0604020202020204" pitchFamily="34" charset="0"/>
                <a:cs typeface="Arial" panose="020B0604020202020204" pitchFamily="34" charset="0"/>
              </a:rPr>
              <a:t>Durante el transcurso del primer mes de operaciones, específicamente julio, la producción y los costos experimentaron el siguiente comportamiento, a saber:</a:t>
            </a:r>
            <a:r>
              <a:rPr lang="es-ES" sz="2000" b="1" u="sng" dirty="0" smtClean="0">
                <a:solidFill>
                  <a:schemeClr val="tx1"/>
                </a:solidFill>
                <a:latin typeface="Arial" panose="020B0604020202020204" pitchFamily="34" charset="0"/>
                <a:cs typeface="Arial" panose="020B0604020202020204" pitchFamily="34" charset="0"/>
              </a:rPr>
              <a:t> </a:t>
            </a:r>
          </a:p>
        </p:txBody>
      </p:sp>
      <p:graphicFrame>
        <p:nvGraphicFramePr>
          <p:cNvPr id="4" name="Tabla 3"/>
          <p:cNvGraphicFramePr>
            <a:graphicFrameLocks noGrp="1"/>
          </p:cNvGraphicFramePr>
          <p:nvPr>
            <p:extLst>
              <p:ext uri="{D42A27DB-BD31-4B8C-83A1-F6EECF244321}">
                <p14:modId xmlns:p14="http://schemas.microsoft.com/office/powerpoint/2010/main" val="119319837"/>
              </p:ext>
            </p:extLst>
          </p:nvPr>
        </p:nvGraphicFramePr>
        <p:xfrm>
          <a:off x="73151" y="2980946"/>
          <a:ext cx="12118848" cy="3639312"/>
        </p:xfrm>
        <a:graphic>
          <a:graphicData uri="http://schemas.openxmlformats.org/drawingml/2006/table">
            <a:tbl>
              <a:tblPr firstRow="1" bandRow="1">
                <a:tableStyleId>{5C22544A-7EE6-4342-B048-85BDC9FD1C3A}</a:tableStyleId>
              </a:tblPr>
              <a:tblGrid>
                <a:gridCol w="4039616">
                  <a:extLst>
                    <a:ext uri="{9D8B030D-6E8A-4147-A177-3AD203B41FA5}">
                      <a16:colId xmlns:a16="http://schemas.microsoft.com/office/drawing/2014/main" xmlns="" val="2992771050"/>
                    </a:ext>
                  </a:extLst>
                </a:gridCol>
                <a:gridCol w="4039616">
                  <a:extLst>
                    <a:ext uri="{9D8B030D-6E8A-4147-A177-3AD203B41FA5}">
                      <a16:colId xmlns:a16="http://schemas.microsoft.com/office/drawing/2014/main" xmlns="" val="2931812085"/>
                    </a:ext>
                  </a:extLst>
                </a:gridCol>
                <a:gridCol w="4039616">
                  <a:extLst>
                    <a:ext uri="{9D8B030D-6E8A-4147-A177-3AD203B41FA5}">
                      <a16:colId xmlns:a16="http://schemas.microsoft.com/office/drawing/2014/main" xmlns="" val="3656376683"/>
                    </a:ext>
                  </a:extLst>
                </a:gridCol>
              </a:tblGrid>
              <a:tr h="454914">
                <a:tc>
                  <a:txBody>
                    <a:bodyPr/>
                    <a:lstStyle/>
                    <a:p>
                      <a:r>
                        <a:rPr lang="es-ES" dirty="0" smtClean="0"/>
                        <a:t>Registro</a:t>
                      </a:r>
                      <a:r>
                        <a:rPr lang="es-ES" baseline="0" dirty="0" smtClean="0"/>
                        <a:t> de Producción</a:t>
                      </a:r>
                      <a:endParaRPr lang="en-US" dirty="0"/>
                    </a:p>
                  </a:txBody>
                  <a:tcPr/>
                </a:tc>
                <a:tc>
                  <a:txBody>
                    <a:bodyPr/>
                    <a:lstStyle/>
                    <a:p>
                      <a:r>
                        <a:rPr lang="es-ES" dirty="0" smtClean="0"/>
                        <a:t>Depto.</a:t>
                      </a:r>
                      <a:r>
                        <a:rPr lang="es-ES" baseline="0" dirty="0" smtClean="0"/>
                        <a:t> Mezcla</a:t>
                      </a:r>
                      <a:endParaRPr lang="en-US" dirty="0"/>
                    </a:p>
                  </a:txBody>
                  <a:tcPr/>
                </a:tc>
                <a:tc>
                  <a:txBody>
                    <a:bodyPr/>
                    <a:lstStyle/>
                    <a:p>
                      <a:r>
                        <a:rPr lang="es-ES" dirty="0" smtClean="0"/>
                        <a:t>Depto. Cocimiento</a:t>
                      </a:r>
                      <a:endParaRPr lang="en-US" dirty="0"/>
                    </a:p>
                  </a:txBody>
                  <a:tcPr/>
                </a:tc>
                <a:extLst>
                  <a:ext uri="{0D108BD9-81ED-4DB2-BD59-A6C34878D82A}">
                    <a16:rowId xmlns:a16="http://schemas.microsoft.com/office/drawing/2014/main" xmlns="" val="1376417557"/>
                  </a:ext>
                </a:extLst>
              </a:tr>
              <a:tr h="454914">
                <a:tc>
                  <a:txBody>
                    <a:bodyPr/>
                    <a:lstStyle/>
                    <a:p>
                      <a:r>
                        <a:rPr lang="es-ES" dirty="0" smtClean="0"/>
                        <a:t>Unidades Comenzadas/ Recibidas</a:t>
                      </a:r>
                      <a:endParaRPr lang="en-US" dirty="0"/>
                    </a:p>
                  </a:txBody>
                  <a:tcPr/>
                </a:tc>
                <a:tc>
                  <a:txBody>
                    <a:bodyPr/>
                    <a:lstStyle/>
                    <a:p>
                      <a:r>
                        <a:rPr lang="es-ES" dirty="0" smtClean="0"/>
                        <a:t> 10.000 UNIDADES</a:t>
                      </a:r>
                      <a:endParaRPr lang="en-US" dirty="0"/>
                    </a:p>
                  </a:txBody>
                  <a:tcPr/>
                </a:tc>
                <a:tc>
                  <a:txBody>
                    <a:bodyPr/>
                    <a:lstStyle/>
                    <a:p>
                      <a:r>
                        <a:rPr lang="es-ES" dirty="0" smtClean="0"/>
                        <a:t>8.000 UNIDADES</a:t>
                      </a:r>
                      <a:endParaRPr lang="en-US" dirty="0"/>
                    </a:p>
                  </a:txBody>
                  <a:tcPr/>
                </a:tc>
                <a:extLst>
                  <a:ext uri="{0D108BD9-81ED-4DB2-BD59-A6C34878D82A}">
                    <a16:rowId xmlns:a16="http://schemas.microsoft.com/office/drawing/2014/main" xmlns="" val="1042930805"/>
                  </a:ext>
                </a:extLst>
              </a:tr>
              <a:tr h="454914">
                <a:tc>
                  <a:txBody>
                    <a:bodyPr/>
                    <a:lstStyle/>
                    <a:p>
                      <a:r>
                        <a:rPr lang="es-ES" dirty="0" smtClean="0"/>
                        <a:t>Unidades</a:t>
                      </a:r>
                      <a:r>
                        <a:rPr lang="es-ES" baseline="0" dirty="0" smtClean="0"/>
                        <a:t> Finalizadas en el Mes</a:t>
                      </a:r>
                      <a:endParaRPr lang="en-US" dirty="0"/>
                    </a:p>
                  </a:txBody>
                  <a:tcPr/>
                </a:tc>
                <a:tc>
                  <a:txBody>
                    <a:bodyPr/>
                    <a:lstStyle/>
                    <a:p>
                      <a:r>
                        <a:rPr lang="es-ES" dirty="0" smtClean="0"/>
                        <a:t>   8.000 UNIDADES</a:t>
                      </a:r>
                      <a:endParaRPr lang="en-US" dirty="0"/>
                    </a:p>
                  </a:txBody>
                  <a:tcPr/>
                </a:tc>
                <a:tc>
                  <a:txBody>
                    <a:bodyPr/>
                    <a:lstStyle/>
                    <a:p>
                      <a:endParaRPr lang="en-US"/>
                    </a:p>
                  </a:txBody>
                  <a:tcPr/>
                </a:tc>
                <a:extLst>
                  <a:ext uri="{0D108BD9-81ED-4DB2-BD59-A6C34878D82A}">
                    <a16:rowId xmlns:a16="http://schemas.microsoft.com/office/drawing/2014/main" xmlns="" val="79179766"/>
                  </a:ext>
                </a:extLst>
              </a:tr>
              <a:tr h="454914">
                <a:tc>
                  <a:txBody>
                    <a:bodyPr/>
                    <a:lstStyle/>
                    <a:p>
                      <a:r>
                        <a:rPr lang="es-ES" dirty="0" smtClean="0"/>
                        <a:t>Unidades en proceso a Final Mes</a:t>
                      </a:r>
                      <a:endParaRPr lang="en-US" dirty="0"/>
                    </a:p>
                  </a:txBody>
                  <a:tcPr/>
                </a:tc>
                <a:tc>
                  <a:txBody>
                    <a:bodyPr/>
                    <a:lstStyle/>
                    <a:p>
                      <a:r>
                        <a:rPr lang="es-ES" dirty="0" smtClean="0"/>
                        <a:t>   2.000</a:t>
                      </a:r>
                      <a:endParaRPr lang="en-US" dirty="0"/>
                    </a:p>
                  </a:txBody>
                  <a:tcPr/>
                </a:tc>
                <a:tc>
                  <a:txBody>
                    <a:bodyPr/>
                    <a:lstStyle/>
                    <a:p>
                      <a:endParaRPr lang="en-US"/>
                    </a:p>
                  </a:txBody>
                  <a:tcPr/>
                </a:tc>
                <a:extLst>
                  <a:ext uri="{0D108BD9-81ED-4DB2-BD59-A6C34878D82A}">
                    <a16:rowId xmlns:a16="http://schemas.microsoft.com/office/drawing/2014/main" xmlns="" val="3244951596"/>
                  </a:ext>
                </a:extLst>
              </a:tr>
              <a:tr h="454914">
                <a:tc>
                  <a:txBody>
                    <a:bodyPr/>
                    <a:lstStyle/>
                    <a:p>
                      <a:r>
                        <a:rPr lang="es-ES" dirty="0" smtClean="0"/>
                        <a:t>TOTAL</a:t>
                      </a:r>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xmlns="" val="3914613978"/>
                  </a:ext>
                </a:extLst>
              </a:tr>
              <a:tr h="454914">
                <a:tc>
                  <a:txBody>
                    <a:bodyPr/>
                    <a:lstStyle/>
                    <a:p>
                      <a:r>
                        <a:rPr lang="es-ES" dirty="0" smtClean="0"/>
                        <a:t>Grado Terminación: M.P</a:t>
                      </a:r>
                      <a:endParaRPr lang="en-US" dirty="0"/>
                    </a:p>
                  </a:txBody>
                  <a:tcPr/>
                </a:tc>
                <a:tc>
                  <a:txBody>
                    <a:bodyPr/>
                    <a:lstStyle/>
                    <a:p>
                      <a:r>
                        <a:rPr lang="es-ES" dirty="0" smtClean="0"/>
                        <a:t> 100%</a:t>
                      </a:r>
                      <a:endParaRPr lang="en-US" dirty="0"/>
                    </a:p>
                  </a:txBody>
                  <a:tcPr/>
                </a:tc>
                <a:tc>
                  <a:txBody>
                    <a:bodyPr/>
                    <a:lstStyle/>
                    <a:p>
                      <a:r>
                        <a:rPr lang="es-ES" dirty="0" smtClean="0"/>
                        <a:t>100%</a:t>
                      </a:r>
                      <a:endParaRPr lang="en-US" dirty="0"/>
                    </a:p>
                  </a:txBody>
                  <a:tcPr/>
                </a:tc>
                <a:extLst>
                  <a:ext uri="{0D108BD9-81ED-4DB2-BD59-A6C34878D82A}">
                    <a16:rowId xmlns:a16="http://schemas.microsoft.com/office/drawing/2014/main" xmlns="" val="4014947512"/>
                  </a:ext>
                </a:extLst>
              </a:tr>
              <a:tr h="454914">
                <a:tc>
                  <a:txBody>
                    <a:bodyPr/>
                    <a:lstStyle/>
                    <a:p>
                      <a:r>
                        <a:rPr lang="es-ES" dirty="0" smtClean="0"/>
                        <a:t>                                    C.C.</a:t>
                      </a:r>
                      <a:endParaRPr lang="en-US" dirty="0"/>
                    </a:p>
                  </a:txBody>
                  <a:tcPr/>
                </a:tc>
                <a:tc>
                  <a:txBody>
                    <a:bodyPr/>
                    <a:lstStyle/>
                    <a:p>
                      <a:r>
                        <a:rPr lang="es-ES" dirty="0" smtClean="0"/>
                        <a:t>   60%</a:t>
                      </a:r>
                      <a:endParaRPr lang="en-US" dirty="0"/>
                    </a:p>
                  </a:txBody>
                  <a:tcPr/>
                </a:tc>
                <a:tc>
                  <a:txBody>
                    <a:bodyPr/>
                    <a:lstStyle/>
                    <a:p>
                      <a:r>
                        <a:rPr lang="es-ES" dirty="0" smtClean="0"/>
                        <a:t>   40%</a:t>
                      </a:r>
                      <a:endParaRPr lang="en-US" dirty="0"/>
                    </a:p>
                  </a:txBody>
                  <a:tcPr/>
                </a:tc>
                <a:extLst>
                  <a:ext uri="{0D108BD9-81ED-4DB2-BD59-A6C34878D82A}">
                    <a16:rowId xmlns:a16="http://schemas.microsoft.com/office/drawing/2014/main" xmlns="" val="2747756158"/>
                  </a:ext>
                </a:extLst>
              </a:tr>
              <a:tr h="454914">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xmlns="" val="2141258224"/>
                  </a:ext>
                </a:extLst>
              </a:tr>
            </a:tbl>
          </a:graphicData>
        </a:graphic>
      </p:graphicFrame>
    </p:spTree>
    <p:extLst>
      <p:ext uri="{BB962C8B-B14F-4D97-AF65-F5344CB8AC3E}">
        <p14:creationId xmlns:p14="http://schemas.microsoft.com/office/powerpoint/2010/main" val="220367205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0"/>
            <a:ext cx="10855516" cy="4928615"/>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a:solidFill>
                  <a:srgbClr val="C00000"/>
                </a:solidFill>
                <a:latin typeface="Arial" panose="020B0604020202020204" pitchFamily="34" charset="0"/>
                <a:cs typeface="Arial" panose="020B0604020202020204" pitchFamily="34" charset="0"/>
              </a:rPr>
              <a:t>Enunciado Ejercicio Aplicado Dos( continuación) :</a:t>
            </a:r>
          </a:p>
          <a:p>
            <a:r>
              <a:rPr lang="es-ES" sz="2800" b="1" u="sng" dirty="0" smtClean="0">
                <a:solidFill>
                  <a:srgbClr val="C00000"/>
                </a:solidFill>
                <a:latin typeface="Arial" panose="020B0604020202020204" pitchFamily="34" charset="0"/>
                <a:cs typeface="Arial" panose="020B0604020202020204" pitchFamily="34" charset="0"/>
              </a:rPr>
              <a:t> Flujo de Costos:</a:t>
            </a:r>
            <a:endParaRPr lang="es-ES" sz="2800" b="1" u="sng" dirty="0">
              <a:solidFill>
                <a:srgbClr val="C00000"/>
              </a:solidFill>
              <a:latin typeface="Arial" panose="020B0604020202020204" pitchFamily="34" charset="0"/>
              <a:cs typeface="Arial" panose="020B0604020202020204" pitchFamily="34" charset="0"/>
            </a:endParaRPr>
          </a:p>
          <a:p>
            <a:endParaRPr lang="es-ES" sz="2800" b="1" u="sng" dirty="0" smtClean="0">
              <a:solidFill>
                <a:srgbClr val="C00000"/>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3703595882"/>
              </p:ext>
            </p:extLst>
          </p:nvPr>
        </p:nvGraphicFramePr>
        <p:xfrm>
          <a:off x="1106424" y="3200399"/>
          <a:ext cx="9948671" cy="2606040"/>
        </p:xfrm>
        <a:graphic>
          <a:graphicData uri="http://schemas.openxmlformats.org/drawingml/2006/table">
            <a:tbl>
              <a:tblPr firstRow="1" bandRow="1">
                <a:tableStyleId>{5C22544A-7EE6-4342-B048-85BDC9FD1C3A}</a:tableStyleId>
              </a:tblPr>
              <a:tblGrid>
                <a:gridCol w="3306803">
                  <a:extLst>
                    <a:ext uri="{9D8B030D-6E8A-4147-A177-3AD203B41FA5}">
                      <a16:colId xmlns:a16="http://schemas.microsoft.com/office/drawing/2014/main" xmlns="" val="1822641094"/>
                    </a:ext>
                  </a:extLst>
                </a:gridCol>
                <a:gridCol w="3320934">
                  <a:extLst>
                    <a:ext uri="{9D8B030D-6E8A-4147-A177-3AD203B41FA5}">
                      <a16:colId xmlns:a16="http://schemas.microsoft.com/office/drawing/2014/main" xmlns="" val="3240188374"/>
                    </a:ext>
                  </a:extLst>
                </a:gridCol>
                <a:gridCol w="3320934">
                  <a:extLst>
                    <a:ext uri="{9D8B030D-6E8A-4147-A177-3AD203B41FA5}">
                      <a16:colId xmlns:a16="http://schemas.microsoft.com/office/drawing/2014/main" xmlns="" val="2130911777"/>
                    </a:ext>
                  </a:extLst>
                </a:gridCol>
              </a:tblGrid>
              <a:tr h="651510">
                <a:tc>
                  <a:txBody>
                    <a:bodyPr/>
                    <a:lstStyle/>
                    <a:p>
                      <a:r>
                        <a:rPr lang="es-ES" dirty="0" smtClean="0"/>
                        <a:t>Elemento del costo</a:t>
                      </a:r>
                      <a:endParaRPr lang="en-US" dirty="0"/>
                    </a:p>
                  </a:txBody>
                  <a:tcPr/>
                </a:tc>
                <a:tc>
                  <a:txBody>
                    <a:bodyPr/>
                    <a:lstStyle/>
                    <a:p>
                      <a:r>
                        <a:rPr lang="es-ES" dirty="0" smtClean="0"/>
                        <a:t> Monto</a:t>
                      </a:r>
                      <a:r>
                        <a:rPr lang="es-ES" baseline="0" dirty="0" smtClean="0"/>
                        <a:t> Depto. Mezcla</a:t>
                      </a:r>
                      <a:endParaRPr lang="en-US" dirty="0"/>
                    </a:p>
                  </a:txBody>
                  <a:tcPr/>
                </a:tc>
                <a:tc>
                  <a:txBody>
                    <a:bodyPr/>
                    <a:lstStyle/>
                    <a:p>
                      <a:r>
                        <a:rPr lang="es-ES" dirty="0" smtClean="0"/>
                        <a:t>Monto Depto. Cocimiento</a:t>
                      </a:r>
                      <a:endParaRPr lang="en-US" dirty="0"/>
                    </a:p>
                  </a:txBody>
                  <a:tcPr/>
                </a:tc>
                <a:extLst>
                  <a:ext uri="{0D108BD9-81ED-4DB2-BD59-A6C34878D82A}">
                    <a16:rowId xmlns:a16="http://schemas.microsoft.com/office/drawing/2014/main" xmlns="" val="4245489222"/>
                  </a:ext>
                </a:extLst>
              </a:tr>
              <a:tr h="651510">
                <a:tc>
                  <a:txBody>
                    <a:bodyPr/>
                    <a:lstStyle/>
                    <a:p>
                      <a:r>
                        <a:rPr lang="es-ES" dirty="0" smtClean="0">
                          <a:effectLst>
                            <a:outerShdw blurRad="38100" dist="38100" dir="2700000" algn="tl">
                              <a:srgbClr val="000000">
                                <a:alpha val="43137"/>
                              </a:srgbClr>
                            </a:outerShdw>
                          </a:effectLst>
                        </a:rPr>
                        <a:t>Materia  Prima</a:t>
                      </a:r>
                      <a:endParaRPr lang="en-US" dirty="0">
                        <a:effectLst>
                          <a:outerShdw blurRad="38100" dist="38100" dir="2700000" algn="tl">
                            <a:srgbClr val="000000">
                              <a:alpha val="43137"/>
                            </a:srgbClr>
                          </a:outerShdw>
                        </a:effectLst>
                      </a:endParaRPr>
                    </a:p>
                  </a:txBody>
                  <a:tcPr/>
                </a:tc>
                <a:tc>
                  <a:txBody>
                    <a:bodyPr/>
                    <a:lstStyle/>
                    <a:p>
                      <a:r>
                        <a:rPr lang="es-ES" dirty="0" smtClean="0"/>
                        <a:t>  </a:t>
                      </a:r>
                      <a:r>
                        <a:rPr lang="es-ES" dirty="0" smtClean="0">
                          <a:effectLst>
                            <a:outerShdw blurRad="38100" dist="38100" dir="2700000" algn="tl">
                              <a:srgbClr val="000000">
                                <a:alpha val="43137"/>
                              </a:srgbClr>
                            </a:outerShdw>
                          </a:effectLst>
                        </a:rPr>
                        <a:t>$ 18.000</a:t>
                      </a:r>
                      <a:endParaRPr lang="en-US" dirty="0">
                        <a:effectLst>
                          <a:outerShdw blurRad="38100" dist="38100" dir="2700000" algn="tl">
                            <a:srgbClr val="000000">
                              <a:alpha val="43137"/>
                            </a:srgbClr>
                          </a:outerShdw>
                        </a:effectLst>
                      </a:endParaRPr>
                    </a:p>
                  </a:txBody>
                  <a:tcPr/>
                </a:tc>
                <a:tc>
                  <a:txBody>
                    <a:bodyPr/>
                    <a:lstStyle/>
                    <a:p>
                      <a:r>
                        <a:rPr lang="es-ES" dirty="0" smtClean="0">
                          <a:effectLst>
                            <a:outerShdw blurRad="38100" dist="38100" dir="2700000" algn="tl">
                              <a:srgbClr val="000000">
                                <a:alpha val="43137"/>
                              </a:srgbClr>
                            </a:outerShdw>
                          </a:effectLst>
                        </a:rPr>
                        <a:t>$ 2.800</a:t>
                      </a:r>
                      <a:endParaRPr lang="en-US" dirty="0">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3172038811"/>
                  </a:ext>
                </a:extLst>
              </a:tr>
              <a:tr h="651510">
                <a:tc>
                  <a:txBody>
                    <a:bodyPr/>
                    <a:lstStyle/>
                    <a:p>
                      <a:r>
                        <a:rPr lang="es-ES" dirty="0" smtClean="0">
                          <a:effectLst>
                            <a:outerShdw blurRad="38100" dist="38100" dir="2700000" algn="tl">
                              <a:srgbClr val="000000">
                                <a:alpha val="43137"/>
                              </a:srgbClr>
                            </a:outerShdw>
                          </a:effectLst>
                        </a:rPr>
                        <a:t>Costo de Conversión</a:t>
                      </a:r>
                      <a:endParaRPr lang="en-US" dirty="0">
                        <a:effectLst>
                          <a:outerShdw blurRad="38100" dist="38100" dir="2700000" algn="tl">
                            <a:srgbClr val="000000">
                              <a:alpha val="43137"/>
                            </a:srgbClr>
                          </a:outerShdw>
                        </a:effectLst>
                      </a:endParaRPr>
                    </a:p>
                  </a:txBody>
                  <a:tcPr/>
                </a:tc>
                <a:tc>
                  <a:txBody>
                    <a:bodyPr/>
                    <a:lstStyle/>
                    <a:p>
                      <a:r>
                        <a:rPr lang="es-ES" dirty="0" smtClean="0"/>
                        <a:t>  </a:t>
                      </a:r>
                      <a:r>
                        <a:rPr lang="es-ES" dirty="0" smtClean="0">
                          <a:effectLst>
                            <a:outerShdw blurRad="38100" dist="38100" dir="2700000" algn="tl">
                              <a:srgbClr val="000000">
                                <a:alpha val="43137"/>
                              </a:srgbClr>
                            </a:outerShdw>
                          </a:effectLst>
                        </a:rPr>
                        <a:t>$ </a:t>
                      </a:r>
                      <a:r>
                        <a:rPr lang="es-ES" baseline="0" dirty="0" smtClean="0">
                          <a:effectLst>
                            <a:outerShdw blurRad="38100" dist="38100" dir="2700000" algn="tl">
                              <a:srgbClr val="000000">
                                <a:alpha val="43137"/>
                              </a:srgbClr>
                            </a:outerShdw>
                          </a:effectLst>
                        </a:rPr>
                        <a:t>15.088</a:t>
                      </a:r>
                      <a:endParaRPr lang="en-US" dirty="0">
                        <a:effectLst>
                          <a:outerShdw blurRad="38100" dist="38100" dir="2700000" algn="tl">
                            <a:srgbClr val="000000">
                              <a:alpha val="43137"/>
                            </a:srgbClr>
                          </a:outerShdw>
                        </a:effectLst>
                      </a:endParaRPr>
                    </a:p>
                  </a:txBody>
                  <a:tcPr/>
                </a:tc>
                <a:tc>
                  <a:txBody>
                    <a:bodyPr/>
                    <a:lstStyle/>
                    <a:p>
                      <a:r>
                        <a:rPr lang="es-ES" dirty="0" smtClean="0">
                          <a:effectLst>
                            <a:outerShdw blurRad="38100" dist="38100" dir="2700000" algn="tl">
                              <a:srgbClr val="000000">
                                <a:alpha val="43137"/>
                              </a:srgbClr>
                            </a:outerShdw>
                          </a:effectLst>
                        </a:rPr>
                        <a:t> $6.512</a:t>
                      </a:r>
                      <a:endParaRPr lang="en-US" dirty="0">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38010317"/>
                  </a:ext>
                </a:extLst>
              </a:tr>
              <a:tr h="651510">
                <a:tc>
                  <a:txBody>
                    <a:bodyPr/>
                    <a:lstStyle/>
                    <a:p>
                      <a:r>
                        <a:rPr lang="es-ES" dirty="0" smtClean="0">
                          <a:solidFill>
                            <a:srgbClr val="C00000"/>
                          </a:solidFill>
                          <a:effectLst>
                            <a:outerShdw blurRad="38100" dist="38100" dir="2700000" algn="tl">
                              <a:srgbClr val="000000">
                                <a:alpha val="43137"/>
                              </a:srgbClr>
                            </a:outerShdw>
                          </a:effectLst>
                        </a:rPr>
                        <a:t>Total Costos M.P. +</a:t>
                      </a:r>
                      <a:r>
                        <a:rPr lang="es-ES" baseline="0" dirty="0" smtClean="0">
                          <a:solidFill>
                            <a:srgbClr val="C00000"/>
                          </a:solidFill>
                          <a:effectLst>
                            <a:outerShdw blurRad="38100" dist="38100" dir="2700000" algn="tl">
                              <a:srgbClr val="000000">
                                <a:alpha val="43137"/>
                              </a:srgbClr>
                            </a:outerShdw>
                          </a:effectLst>
                        </a:rPr>
                        <a:t> C.C.</a:t>
                      </a:r>
                      <a:endParaRPr lang="en-US" dirty="0">
                        <a:solidFill>
                          <a:srgbClr val="C00000"/>
                        </a:solidFill>
                        <a:effectLst>
                          <a:outerShdw blurRad="38100" dist="38100" dir="2700000" algn="tl">
                            <a:srgbClr val="000000">
                              <a:alpha val="43137"/>
                            </a:srgbClr>
                          </a:outerShdw>
                        </a:effectLst>
                      </a:endParaRPr>
                    </a:p>
                  </a:txBody>
                  <a:tcPr>
                    <a:solidFill>
                      <a:schemeClr val="tx1"/>
                    </a:solidFill>
                  </a:tcPr>
                </a:tc>
                <a:tc>
                  <a:txBody>
                    <a:bodyPr/>
                    <a:lstStyle/>
                    <a:p>
                      <a:r>
                        <a:rPr lang="es-ES" dirty="0" smtClean="0">
                          <a:solidFill>
                            <a:srgbClr val="C00000"/>
                          </a:solidFill>
                        </a:rPr>
                        <a:t>  </a:t>
                      </a:r>
                      <a:r>
                        <a:rPr lang="es-ES" dirty="0" smtClean="0">
                          <a:solidFill>
                            <a:srgbClr val="C00000"/>
                          </a:solidFill>
                          <a:effectLst>
                            <a:outerShdw blurRad="38100" dist="38100" dir="2700000" algn="tl">
                              <a:srgbClr val="000000">
                                <a:alpha val="43137"/>
                              </a:srgbClr>
                            </a:outerShdw>
                          </a:effectLst>
                        </a:rPr>
                        <a:t>$</a:t>
                      </a:r>
                      <a:r>
                        <a:rPr lang="es-ES" baseline="0" dirty="0" smtClean="0">
                          <a:solidFill>
                            <a:srgbClr val="C00000"/>
                          </a:solidFill>
                          <a:effectLst>
                            <a:outerShdw blurRad="38100" dist="38100" dir="2700000" algn="tl">
                              <a:srgbClr val="000000">
                                <a:alpha val="43137"/>
                              </a:srgbClr>
                            </a:outerShdw>
                          </a:effectLst>
                        </a:rPr>
                        <a:t> 33.088</a:t>
                      </a:r>
                      <a:endParaRPr lang="en-US" dirty="0">
                        <a:solidFill>
                          <a:srgbClr val="C00000"/>
                        </a:solidFill>
                        <a:effectLst>
                          <a:outerShdw blurRad="38100" dist="38100" dir="2700000" algn="tl">
                            <a:srgbClr val="000000">
                              <a:alpha val="43137"/>
                            </a:srgbClr>
                          </a:outerShdw>
                        </a:effectLst>
                      </a:endParaRPr>
                    </a:p>
                  </a:txBody>
                  <a:tcPr>
                    <a:solidFill>
                      <a:schemeClr val="tx1"/>
                    </a:solidFill>
                  </a:tcPr>
                </a:tc>
                <a:tc>
                  <a:txBody>
                    <a:bodyPr/>
                    <a:lstStyle/>
                    <a:p>
                      <a:r>
                        <a:rPr lang="es-ES" dirty="0" smtClean="0">
                          <a:effectLst>
                            <a:outerShdw blurRad="38100" dist="38100" dir="2700000" algn="tl">
                              <a:srgbClr val="000000">
                                <a:alpha val="43137"/>
                              </a:srgbClr>
                            </a:outerShdw>
                          </a:effectLst>
                        </a:rPr>
                        <a:t> </a:t>
                      </a:r>
                      <a:r>
                        <a:rPr lang="es-ES" dirty="0" smtClean="0">
                          <a:solidFill>
                            <a:srgbClr val="C00000"/>
                          </a:solidFill>
                          <a:effectLst>
                            <a:outerShdw blurRad="38100" dist="38100" dir="2700000" algn="tl">
                              <a:srgbClr val="000000">
                                <a:alpha val="43137"/>
                              </a:srgbClr>
                            </a:outerShdw>
                          </a:effectLst>
                        </a:rPr>
                        <a:t>$ 9.312</a:t>
                      </a:r>
                      <a:endParaRPr lang="en-US" dirty="0">
                        <a:solidFill>
                          <a:srgbClr val="C00000"/>
                        </a:solidFill>
                        <a:effectLst>
                          <a:outerShdw blurRad="38100" dist="38100" dir="2700000" algn="tl">
                            <a:srgbClr val="000000">
                              <a:alpha val="43137"/>
                            </a:srgbClr>
                          </a:outerShdw>
                        </a:effectLst>
                      </a:endParaRPr>
                    </a:p>
                  </a:txBody>
                  <a:tcPr>
                    <a:solidFill>
                      <a:schemeClr val="tx1"/>
                    </a:solidFill>
                  </a:tcPr>
                </a:tc>
                <a:extLst>
                  <a:ext uri="{0D108BD9-81ED-4DB2-BD59-A6C34878D82A}">
                    <a16:rowId xmlns:a16="http://schemas.microsoft.com/office/drawing/2014/main" xmlns="" val="2059483696"/>
                  </a:ext>
                </a:extLst>
              </a:tr>
            </a:tbl>
          </a:graphicData>
        </a:graphic>
      </p:graphicFrame>
    </p:spTree>
    <p:extLst>
      <p:ext uri="{BB962C8B-B14F-4D97-AF65-F5344CB8AC3E}">
        <p14:creationId xmlns:p14="http://schemas.microsoft.com/office/powerpoint/2010/main" val="348558309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Solución Ejercicio Aplicado Dos :</a:t>
            </a:r>
          </a:p>
          <a:p>
            <a:r>
              <a:rPr lang="es-ES" sz="2800" b="1" u="sng" dirty="0" smtClean="0">
                <a:solidFill>
                  <a:srgbClr val="C00000"/>
                </a:solidFill>
                <a:latin typeface="Arial" panose="020B0604020202020204" pitchFamily="34" charset="0"/>
                <a:cs typeface="Arial" panose="020B0604020202020204" pitchFamily="34" charset="0"/>
              </a:rPr>
              <a:t>Paso Uno Flujo físico Depto. Mezcla:</a:t>
            </a:r>
          </a:p>
          <a:p>
            <a:endParaRPr lang="es-ES" sz="2800" b="1" u="sng" dirty="0" smtClean="0">
              <a:solidFill>
                <a:srgbClr val="C00000"/>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675539863"/>
              </p:ext>
            </p:extLst>
          </p:nvPr>
        </p:nvGraphicFramePr>
        <p:xfrm>
          <a:off x="1097279" y="3154680"/>
          <a:ext cx="9848088" cy="2587752"/>
        </p:xfrm>
        <a:graphic>
          <a:graphicData uri="http://schemas.openxmlformats.org/drawingml/2006/table">
            <a:tbl>
              <a:tblPr firstRow="1" bandRow="1">
                <a:tableStyleId>{5C22544A-7EE6-4342-B048-85BDC9FD1C3A}</a:tableStyleId>
              </a:tblPr>
              <a:tblGrid>
                <a:gridCol w="3282696">
                  <a:extLst>
                    <a:ext uri="{9D8B030D-6E8A-4147-A177-3AD203B41FA5}">
                      <a16:colId xmlns:a16="http://schemas.microsoft.com/office/drawing/2014/main" xmlns="" val="3467209413"/>
                    </a:ext>
                  </a:extLst>
                </a:gridCol>
                <a:gridCol w="3282696">
                  <a:extLst>
                    <a:ext uri="{9D8B030D-6E8A-4147-A177-3AD203B41FA5}">
                      <a16:colId xmlns:a16="http://schemas.microsoft.com/office/drawing/2014/main" xmlns="" val="3862164685"/>
                    </a:ext>
                  </a:extLst>
                </a:gridCol>
                <a:gridCol w="3282696">
                  <a:extLst>
                    <a:ext uri="{9D8B030D-6E8A-4147-A177-3AD203B41FA5}">
                      <a16:colId xmlns:a16="http://schemas.microsoft.com/office/drawing/2014/main" xmlns="" val="3480881658"/>
                    </a:ext>
                  </a:extLst>
                </a:gridCol>
              </a:tblGrid>
              <a:tr h="878840">
                <a:tc>
                  <a:txBody>
                    <a:bodyPr/>
                    <a:lstStyle/>
                    <a:p>
                      <a:r>
                        <a:rPr lang="es-ES" dirty="0" smtClean="0"/>
                        <a:t>Producción comenzada</a:t>
                      </a:r>
                      <a:endParaRPr lang="en-US" dirty="0"/>
                    </a:p>
                  </a:txBody>
                  <a:tcPr/>
                </a:tc>
                <a:tc>
                  <a:txBody>
                    <a:bodyPr/>
                    <a:lstStyle/>
                    <a:p>
                      <a:r>
                        <a:rPr lang="es-ES" dirty="0" smtClean="0"/>
                        <a:t>Grado de elaboración al 31 de enero</a:t>
                      </a:r>
                      <a:endParaRPr lang="en-US" dirty="0"/>
                    </a:p>
                  </a:txBody>
                  <a:tcPr/>
                </a:tc>
                <a:tc>
                  <a:txBody>
                    <a:bodyPr/>
                    <a:lstStyle/>
                    <a:p>
                      <a:r>
                        <a:rPr lang="es-ES" dirty="0" smtClean="0"/>
                        <a:t>Cantidad de unidades</a:t>
                      </a:r>
                      <a:endParaRPr lang="en-US" dirty="0"/>
                    </a:p>
                  </a:txBody>
                  <a:tcPr/>
                </a:tc>
                <a:extLst>
                  <a:ext uri="{0D108BD9-81ED-4DB2-BD59-A6C34878D82A}">
                    <a16:rowId xmlns:a16="http://schemas.microsoft.com/office/drawing/2014/main" xmlns="" val="2649901186"/>
                  </a:ext>
                </a:extLst>
              </a:tr>
              <a:tr h="878840">
                <a:tc>
                  <a:txBody>
                    <a:bodyPr/>
                    <a:lstStyle/>
                    <a:p>
                      <a:r>
                        <a:rPr lang="es-ES" dirty="0" smtClean="0"/>
                        <a:t>10.000 unidades</a:t>
                      </a:r>
                      <a:endParaRPr lang="en-US" dirty="0"/>
                    </a:p>
                  </a:txBody>
                  <a:tcPr/>
                </a:tc>
                <a:tc>
                  <a:txBody>
                    <a:bodyPr/>
                    <a:lstStyle/>
                    <a:p>
                      <a:r>
                        <a:rPr lang="es-ES" dirty="0" smtClean="0"/>
                        <a:t>Productos terminados</a:t>
                      </a:r>
                      <a:endParaRPr lang="en-US" dirty="0"/>
                    </a:p>
                  </a:txBody>
                  <a:tcPr/>
                </a:tc>
                <a:tc>
                  <a:txBody>
                    <a:bodyPr/>
                    <a:lstStyle/>
                    <a:p>
                      <a:r>
                        <a:rPr lang="es-ES" dirty="0" smtClean="0"/>
                        <a:t> 8.000 unidades</a:t>
                      </a:r>
                      <a:endParaRPr lang="en-US" dirty="0"/>
                    </a:p>
                  </a:txBody>
                  <a:tcPr/>
                </a:tc>
                <a:extLst>
                  <a:ext uri="{0D108BD9-81ED-4DB2-BD59-A6C34878D82A}">
                    <a16:rowId xmlns:a16="http://schemas.microsoft.com/office/drawing/2014/main" xmlns="" val="4061590229"/>
                  </a:ext>
                </a:extLst>
              </a:tr>
              <a:tr h="830072">
                <a:tc>
                  <a:txBody>
                    <a:bodyPr/>
                    <a:lstStyle/>
                    <a:p>
                      <a:endParaRPr lang="en-US" dirty="0"/>
                    </a:p>
                  </a:txBody>
                  <a:tcPr/>
                </a:tc>
                <a:tc>
                  <a:txBody>
                    <a:bodyPr/>
                    <a:lstStyle/>
                    <a:p>
                      <a:r>
                        <a:rPr lang="es-ES" dirty="0" smtClean="0"/>
                        <a:t>Productos en proceso</a:t>
                      </a:r>
                      <a:endParaRPr lang="en-US" dirty="0"/>
                    </a:p>
                  </a:txBody>
                  <a:tcPr/>
                </a:tc>
                <a:tc>
                  <a:txBody>
                    <a:bodyPr/>
                    <a:lstStyle/>
                    <a:p>
                      <a:r>
                        <a:rPr lang="es-ES" dirty="0" smtClean="0"/>
                        <a:t>   2000 unidades</a:t>
                      </a:r>
                      <a:endParaRPr lang="en-US" dirty="0"/>
                    </a:p>
                  </a:txBody>
                  <a:tcPr/>
                </a:tc>
                <a:extLst>
                  <a:ext uri="{0D108BD9-81ED-4DB2-BD59-A6C34878D82A}">
                    <a16:rowId xmlns:a16="http://schemas.microsoft.com/office/drawing/2014/main" xmlns="" val="1865891305"/>
                  </a:ext>
                </a:extLst>
              </a:tr>
            </a:tbl>
          </a:graphicData>
        </a:graphic>
      </p:graphicFrame>
      <p:cxnSp>
        <p:nvCxnSpPr>
          <p:cNvPr id="6" name="Conector angular 5"/>
          <p:cNvCxnSpPr/>
          <p:nvPr/>
        </p:nvCxnSpPr>
        <p:spPr>
          <a:xfrm>
            <a:off x="2724912" y="4425696"/>
            <a:ext cx="1600200" cy="676656"/>
          </a:xfrm>
          <a:prstGeom prst="bentConnector3">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p:cNvCxnSpPr/>
          <p:nvPr/>
        </p:nvCxnSpPr>
        <p:spPr>
          <a:xfrm>
            <a:off x="3118104" y="4187952"/>
            <a:ext cx="1207008" cy="0"/>
          </a:xfrm>
          <a:prstGeom prst="straightConnector1">
            <a:avLst/>
          </a:prstGeom>
          <a:ln w="38100">
            <a:solidFill>
              <a:srgbClr val="C0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 name="Conector recto de flecha 15"/>
          <p:cNvCxnSpPr/>
          <p:nvPr/>
        </p:nvCxnSpPr>
        <p:spPr>
          <a:xfrm>
            <a:off x="1536192" y="4727448"/>
            <a:ext cx="6547104" cy="0"/>
          </a:xfrm>
          <a:prstGeom prst="straightConnector1">
            <a:avLst/>
          </a:prstGeom>
          <a:ln w="57150">
            <a:solidFill>
              <a:srgbClr val="FF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469487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Solución Ejercicio Aplicado Dos :</a:t>
            </a:r>
          </a:p>
          <a:p>
            <a:r>
              <a:rPr lang="es-ES" sz="2800" b="1" u="sng" dirty="0" smtClean="0">
                <a:solidFill>
                  <a:srgbClr val="C00000"/>
                </a:solidFill>
                <a:latin typeface="Arial" panose="020B0604020202020204" pitchFamily="34" charset="0"/>
                <a:cs typeface="Arial" panose="020B0604020202020204" pitchFamily="34" charset="0"/>
              </a:rPr>
              <a:t>Paso Dos determinación unidades equivalentes Depto. Mezcla:</a:t>
            </a:r>
          </a:p>
          <a:p>
            <a:endParaRPr lang="es-ES" sz="2800" b="1" u="sng" dirty="0" smtClean="0">
              <a:solidFill>
                <a:srgbClr val="C00000"/>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2770681453"/>
              </p:ext>
            </p:extLst>
          </p:nvPr>
        </p:nvGraphicFramePr>
        <p:xfrm>
          <a:off x="1097279" y="3154680"/>
          <a:ext cx="9848088" cy="3417824"/>
        </p:xfrm>
        <a:graphic>
          <a:graphicData uri="http://schemas.openxmlformats.org/drawingml/2006/table">
            <a:tbl>
              <a:tblPr firstRow="1" bandRow="1">
                <a:tableStyleId>{5C22544A-7EE6-4342-B048-85BDC9FD1C3A}</a:tableStyleId>
              </a:tblPr>
              <a:tblGrid>
                <a:gridCol w="3282696">
                  <a:extLst>
                    <a:ext uri="{9D8B030D-6E8A-4147-A177-3AD203B41FA5}">
                      <a16:colId xmlns:a16="http://schemas.microsoft.com/office/drawing/2014/main" xmlns="" val="3467209413"/>
                    </a:ext>
                  </a:extLst>
                </a:gridCol>
                <a:gridCol w="3282696">
                  <a:extLst>
                    <a:ext uri="{9D8B030D-6E8A-4147-A177-3AD203B41FA5}">
                      <a16:colId xmlns:a16="http://schemas.microsoft.com/office/drawing/2014/main" xmlns="" val="3862164685"/>
                    </a:ext>
                  </a:extLst>
                </a:gridCol>
                <a:gridCol w="3282696">
                  <a:extLst>
                    <a:ext uri="{9D8B030D-6E8A-4147-A177-3AD203B41FA5}">
                      <a16:colId xmlns:a16="http://schemas.microsoft.com/office/drawing/2014/main" xmlns="" val="3480881658"/>
                    </a:ext>
                  </a:extLst>
                </a:gridCol>
              </a:tblGrid>
              <a:tr h="878840">
                <a:tc>
                  <a:txBody>
                    <a:bodyPr/>
                    <a:lstStyle/>
                    <a:p>
                      <a:r>
                        <a:rPr lang="es-ES" dirty="0" smtClean="0"/>
                        <a:t>Producción comenzada</a:t>
                      </a:r>
                      <a:endParaRPr lang="en-US" dirty="0"/>
                    </a:p>
                  </a:txBody>
                  <a:tcPr/>
                </a:tc>
                <a:tc>
                  <a:txBody>
                    <a:bodyPr/>
                    <a:lstStyle/>
                    <a:p>
                      <a:r>
                        <a:rPr lang="es-ES" dirty="0" smtClean="0"/>
                        <a:t>Materia</a:t>
                      </a:r>
                      <a:r>
                        <a:rPr lang="es-ES" baseline="0" dirty="0" smtClean="0"/>
                        <a:t> Prima</a:t>
                      </a:r>
                      <a:endParaRPr lang="en-US" dirty="0"/>
                    </a:p>
                  </a:txBody>
                  <a:tcPr/>
                </a:tc>
                <a:tc>
                  <a:txBody>
                    <a:bodyPr/>
                    <a:lstStyle/>
                    <a:p>
                      <a:r>
                        <a:rPr lang="es-ES" dirty="0" smtClean="0"/>
                        <a:t>Costo</a:t>
                      </a:r>
                      <a:r>
                        <a:rPr lang="es-ES" baseline="0" dirty="0" smtClean="0"/>
                        <a:t> de conversión</a:t>
                      </a:r>
                      <a:endParaRPr lang="en-US" dirty="0"/>
                    </a:p>
                  </a:txBody>
                  <a:tcPr/>
                </a:tc>
                <a:extLst>
                  <a:ext uri="{0D108BD9-81ED-4DB2-BD59-A6C34878D82A}">
                    <a16:rowId xmlns:a16="http://schemas.microsoft.com/office/drawing/2014/main" xmlns="" val="2649901186"/>
                  </a:ext>
                </a:extLst>
              </a:tr>
              <a:tr h="878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Productos terminados</a:t>
                      </a:r>
                      <a:endParaRPr lang="en-US"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8.000 unidades</a:t>
                      </a:r>
                      <a:endParaRPr lang="en-US"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 8.000 unidades</a:t>
                      </a:r>
                      <a:endParaRPr lang="en-US" dirty="0" smtClean="0"/>
                    </a:p>
                    <a:p>
                      <a:endParaRPr lang="en-US" dirty="0"/>
                    </a:p>
                  </a:txBody>
                  <a:tcPr/>
                </a:tc>
                <a:extLst>
                  <a:ext uri="{0D108BD9-81ED-4DB2-BD59-A6C34878D82A}">
                    <a16:rowId xmlns:a16="http://schemas.microsoft.com/office/drawing/2014/main" xmlns="" val="4061590229"/>
                  </a:ext>
                </a:extLst>
              </a:tr>
              <a:tr h="83007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Productos en proceso</a:t>
                      </a:r>
                      <a:endParaRPr lang="en-US"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2.000 unidades</a:t>
                      </a:r>
                      <a:endParaRPr lang="en-US" dirty="0" smtClean="0"/>
                    </a:p>
                    <a:p>
                      <a:endParaRPr lang="en-US" dirty="0"/>
                    </a:p>
                  </a:txBody>
                  <a:tcPr/>
                </a:tc>
                <a:tc>
                  <a:txBody>
                    <a:bodyPr/>
                    <a:lstStyle/>
                    <a:p>
                      <a:r>
                        <a:rPr lang="es-ES" dirty="0" smtClean="0"/>
                        <a:t>     1.200 unidades   </a:t>
                      </a:r>
                      <a:endParaRPr lang="en-US" dirty="0"/>
                    </a:p>
                  </a:txBody>
                  <a:tcPr/>
                </a:tc>
                <a:extLst>
                  <a:ext uri="{0D108BD9-81ED-4DB2-BD59-A6C34878D82A}">
                    <a16:rowId xmlns:a16="http://schemas.microsoft.com/office/drawing/2014/main" xmlns="" val="1865891305"/>
                  </a:ext>
                </a:extLst>
              </a:tr>
              <a:tr h="830072">
                <a:tc>
                  <a:txBody>
                    <a:bodyPr/>
                    <a:lstStyle/>
                    <a:p>
                      <a:r>
                        <a:rPr lang="es-ES" dirty="0" smtClean="0"/>
                        <a:t>Total en unidades</a:t>
                      </a:r>
                      <a:endParaRPr lang="en-US" dirty="0"/>
                    </a:p>
                  </a:txBody>
                  <a:tcPr/>
                </a:tc>
                <a:tc>
                  <a:txBody>
                    <a:bodyPr/>
                    <a:lstStyle/>
                    <a:p>
                      <a:r>
                        <a:rPr lang="es-ES" dirty="0" smtClean="0"/>
                        <a:t>10.000 unidades</a:t>
                      </a:r>
                      <a:endParaRPr lang="en-US" dirty="0"/>
                    </a:p>
                  </a:txBody>
                  <a:tcPr/>
                </a:tc>
                <a:tc>
                  <a:txBody>
                    <a:bodyPr/>
                    <a:lstStyle/>
                    <a:p>
                      <a:r>
                        <a:rPr lang="es-ES" dirty="0" smtClean="0"/>
                        <a:t> 9.200 unidades</a:t>
                      </a:r>
                      <a:endParaRPr lang="en-US" dirty="0"/>
                    </a:p>
                  </a:txBody>
                  <a:tcPr/>
                </a:tc>
                <a:extLst>
                  <a:ext uri="{0D108BD9-81ED-4DB2-BD59-A6C34878D82A}">
                    <a16:rowId xmlns:a16="http://schemas.microsoft.com/office/drawing/2014/main" xmlns="" val="3107774419"/>
                  </a:ext>
                </a:extLst>
              </a:tr>
            </a:tbl>
          </a:graphicData>
        </a:graphic>
      </p:graphicFrame>
      <p:sp>
        <p:nvSpPr>
          <p:cNvPr id="5" name="Llamada con línea 1 4"/>
          <p:cNvSpPr/>
          <p:nvPr/>
        </p:nvSpPr>
        <p:spPr>
          <a:xfrm>
            <a:off x="10201624" y="4288536"/>
            <a:ext cx="1685576" cy="1133856"/>
          </a:xfrm>
          <a:prstGeom prst="borderCallout1">
            <a:avLst>
              <a:gd name="adj1" fmla="val 18750"/>
              <a:gd name="adj2" fmla="val -8333"/>
              <a:gd name="adj3" fmla="val 75202"/>
              <a:gd name="adj4" fmla="val -38826"/>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a:latin typeface="Arial" panose="020B0604020202020204" pitchFamily="34" charset="0"/>
                <a:cs typeface="Arial" panose="020B0604020202020204" pitchFamily="34" charset="0"/>
              </a:rPr>
              <a:t>Estas respecto de su grado de terminación se encuentran 100% en  cuanto a M.P. y </a:t>
            </a:r>
            <a:r>
              <a:rPr lang="es-ES" sz="1200" dirty="0" smtClean="0">
                <a:latin typeface="Arial" panose="020B0604020202020204" pitchFamily="34" charset="0"/>
                <a:cs typeface="Arial" panose="020B0604020202020204" pitchFamily="34" charset="0"/>
              </a:rPr>
              <a:t>60</a:t>
            </a:r>
            <a:r>
              <a:rPr lang="es-ES" sz="1200" dirty="0">
                <a:latin typeface="Arial" panose="020B0604020202020204" pitchFamily="34" charset="0"/>
                <a:cs typeface="Arial" panose="020B0604020202020204" pitchFamily="34" charset="0"/>
              </a:rPr>
              <a:t>% el Costo de </a:t>
            </a:r>
            <a:r>
              <a:rPr lang="es-ES" sz="1200" dirty="0" smtClean="0">
                <a:latin typeface="Arial" panose="020B0604020202020204" pitchFamily="34" charset="0"/>
                <a:cs typeface="Arial" panose="020B0604020202020204" pitchFamily="34" charset="0"/>
              </a:rPr>
              <a:t>Conversión</a:t>
            </a:r>
            <a:endParaRPr lang="en-US" sz="1200" dirty="0">
              <a:latin typeface="Arial" panose="020B0604020202020204" pitchFamily="34" charset="0"/>
              <a:cs typeface="Arial" panose="020B0604020202020204" pitchFamily="34" charset="0"/>
            </a:endParaRPr>
          </a:p>
        </p:txBody>
      </p:sp>
      <p:cxnSp>
        <p:nvCxnSpPr>
          <p:cNvPr id="8" name="Conector recto de flecha 7"/>
          <p:cNvCxnSpPr/>
          <p:nvPr/>
        </p:nvCxnSpPr>
        <p:spPr>
          <a:xfrm flipV="1">
            <a:off x="6062472" y="4809744"/>
            <a:ext cx="4041648" cy="292608"/>
          </a:xfrm>
          <a:prstGeom prst="straightConnector1">
            <a:avLst/>
          </a:prstGeom>
          <a:ln w="38100">
            <a:solidFill>
              <a:srgbClr val="C0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445947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dirty="0">
                <a:solidFill>
                  <a:schemeClr val="bg1"/>
                </a:solidFill>
                <a:latin typeface="Arial" panose="020B0604020202020204" pitchFamily="34" charset="0"/>
                <a:cs typeface="Arial" panose="020B0604020202020204" pitchFamily="34" charset="0"/>
              </a:rPr>
              <a:t>5</a:t>
            </a:r>
            <a:r>
              <a:rPr lang="es-ES" sz="2800" dirty="0" smtClean="0">
                <a:solidFill>
                  <a:schemeClr val="bg1"/>
                </a:solidFill>
                <a:latin typeface="Arial" panose="020B0604020202020204" pitchFamily="34" charset="0"/>
                <a:cs typeface="Arial" panose="020B0604020202020204" pitchFamily="34" charset="0"/>
              </a:rPr>
              <a:t>.- </a:t>
            </a:r>
            <a:r>
              <a:rPr lang="es-ES" sz="2800" b="1" dirty="0">
                <a:solidFill>
                  <a:schemeClr val="accent6"/>
                </a:solidFill>
                <a:latin typeface="Arial" panose="020B0604020202020204" pitchFamily="34" charset="0"/>
                <a:cs typeface="Arial" panose="020B0604020202020204" pitchFamily="34" charset="0"/>
              </a:rPr>
              <a:t>R</a:t>
            </a:r>
            <a:r>
              <a:rPr lang="es-ES" sz="2800" b="1" dirty="0" smtClean="0">
                <a:solidFill>
                  <a:schemeClr val="accent6"/>
                </a:solidFill>
                <a:latin typeface="Arial" panose="020B0604020202020204" pitchFamily="34" charset="0"/>
                <a:cs typeface="Arial" panose="020B0604020202020204" pitchFamily="34" charset="0"/>
              </a:rPr>
              <a:t>esumen </a:t>
            </a:r>
            <a:r>
              <a:rPr lang="es-ES" sz="2800" b="1" dirty="0">
                <a:solidFill>
                  <a:schemeClr val="accent6"/>
                </a:solidFill>
                <a:latin typeface="Arial" panose="020B0604020202020204" pitchFamily="34" charset="0"/>
                <a:cs typeface="Arial" panose="020B0604020202020204" pitchFamily="34" charset="0"/>
              </a:rPr>
              <a:t>de </a:t>
            </a:r>
            <a:r>
              <a:rPr lang="es-ES" sz="2800" b="1" dirty="0" smtClean="0">
                <a:solidFill>
                  <a:schemeClr val="accent6"/>
                </a:solidFill>
                <a:latin typeface="Arial" panose="020B0604020202020204" pitchFamily="34" charset="0"/>
                <a:cs typeface="Arial" panose="020B0604020202020204" pitchFamily="34" charset="0"/>
              </a:rPr>
              <a:t>costos </a:t>
            </a:r>
            <a:r>
              <a:rPr lang="es-ES" sz="2800" b="1" dirty="0" err="1" smtClean="0">
                <a:solidFill>
                  <a:schemeClr val="accent6"/>
                </a:solidFill>
                <a:latin typeface="Arial" panose="020B0604020202020204" pitchFamily="34" charset="0"/>
                <a:cs typeface="Arial" panose="020B0604020202020204" pitchFamily="34" charset="0"/>
              </a:rPr>
              <a:t>Dpto.Mezcla</a:t>
            </a:r>
            <a:r>
              <a:rPr lang="es-ES" sz="2800" b="1" dirty="0" smtClean="0">
                <a:solidFill>
                  <a:schemeClr val="accent6"/>
                </a:solidFill>
                <a:latin typeface="Arial" panose="020B0604020202020204" pitchFamily="34" charset="0"/>
                <a:cs typeface="Arial" panose="020B0604020202020204" pitchFamily="34" charset="0"/>
              </a:rPr>
              <a:t>.</a:t>
            </a:r>
            <a:endParaRPr lang="es-ES" sz="2800" b="1" u="sng" dirty="0" smtClean="0">
              <a:solidFill>
                <a:schemeClr val="accent6"/>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nvPr>
        </p:nvGraphicFramePr>
        <p:xfrm>
          <a:off x="1152144" y="2441449"/>
          <a:ext cx="10387584" cy="4197093"/>
        </p:xfrm>
        <a:graphic>
          <a:graphicData uri="http://schemas.openxmlformats.org/drawingml/2006/table">
            <a:tbl>
              <a:tblPr firstRow="1" bandRow="1">
                <a:tableStyleId>{5C22544A-7EE6-4342-B048-85BDC9FD1C3A}</a:tableStyleId>
              </a:tblPr>
              <a:tblGrid>
                <a:gridCol w="5641848">
                  <a:extLst>
                    <a:ext uri="{9D8B030D-6E8A-4147-A177-3AD203B41FA5}">
                      <a16:colId xmlns:a16="http://schemas.microsoft.com/office/drawing/2014/main" xmlns="" val="4041753796"/>
                    </a:ext>
                  </a:extLst>
                </a:gridCol>
                <a:gridCol w="4745736">
                  <a:extLst>
                    <a:ext uri="{9D8B030D-6E8A-4147-A177-3AD203B41FA5}">
                      <a16:colId xmlns:a16="http://schemas.microsoft.com/office/drawing/2014/main" xmlns="" val="2355517172"/>
                    </a:ext>
                  </a:extLst>
                </a:gridCol>
              </a:tblGrid>
              <a:tr h="645407">
                <a:tc>
                  <a:txBody>
                    <a:bodyPr/>
                    <a:lstStyle/>
                    <a:p>
                      <a:r>
                        <a:rPr lang="es-ES" dirty="0" smtClean="0"/>
                        <a:t>ÍTEM DE COSTO</a:t>
                      </a:r>
                      <a:endParaRPr lang="en-US" dirty="0"/>
                    </a:p>
                  </a:txBody>
                  <a:tcPr/>
                </a:tc>
                <a:tc>
                  <a:txBody>
                    <a:bodyPr/>
                    <a:lstStyle/>
                    <a:p>
                      <a:r>
                        <a:rPr lang="es-ES" baseline="0" dirty="0" smtClean="0"/>
                        <a:t>   Monto Total</a:t>
                      </a:r>
                      <a:endParaRPr lang="en-US" dirty="0"/>
                    </a:p>
                  </a:txBody>
                  <a:tcPr/>
                </a:tc>
                <a:extLst>
                  <a:ext uri="{0D108BD9-81ED-4DB2-BD59-A6C34878D82A}">
                    <a16:rowId xmlns:a16="http://schemas.microsoft.com/office/drawing/2014/main" xmlns="" val="3061004891"/>
                  </a:ext>
                </a:extLst>
              </a:tr>
              <a:tr h="997271">
                <a:tc>
                  <a:txBody>
                    <a:bodyPr/>
                    <a:lstStyle/>
                    <a:p>
                      <a:r>
                        <a:rPr lang="es-ES" u="sng" dirty="0" smtClean="0">
                          <a:solidFill>
                            <a:schemeClr val="accent6"/>
                          </a:solidFill>
                          <a:effectLst>
                            <a:outerShdw blurRad="38100" dist="38100" dir="2700000" algn="tl">
                              <a:srgbClr val="000000">
                                <a:alpha val="43137"/>
                              </a:srgbClr>
                            </a:outerShdw>
                          </a:effectLst>
                        </a:rPr>
                        <a:t>Productos Terminados:</a:t>
                      </a:r>
                    </a:p>
                    <a:p>
                      <a:r>
                        <a:rPr lang="es-ES" dirty="0" smtClean="0">
                          <a:effectLst>
                            <a:outerShdw blurRad="38100" dist="38100" dir="2700000" algn="tl">
                              <a:srgbClr val="000000">
                                <a:alpha val="43137"/>
                              </a:srgbClr>
                            </a:outerShdw>
                          </a:effectLst>
                        </a:rPr>
                        <a:t>Producción terminada 8.000 unidades * $3.44</a:t>
                      </a:r>
                      <a:endParaRPr lang="en-US" dirty="0">
                        <a:effectLst>
                          <a:outerShdw blurRad="38100" dist="38100" dir="2700000" algn="tl">
                            <a:srgbClr val="000000">
                              <a:alpha val="43137"/>
                            </a:srgbClr>
                          </a:outerShdw>
                        </a:effectLst>
                      </a:endParaRPr>
                    </a:p>
                  </a:txBody>
                  <a:tcPr/>
                </a:tc>
                <a:tc>
                  <a:txBody>
                    <a:bodyPr/>
                    <a:lstStyle/>
                    <a:p>
                      <a:endParaRPr lang="es-ES" dirty="0" smtClean="0"/>
                    </a:p>
                    <a:p>
                      <a:r>
                        <a:rPr lang="es-ES" dirty="0" smtClean="0"/>
                        <a:t>       $27.520</a:t>
                      </a:r>
                      <a:endParaRPr lang="en-US" dirty="0"/>
                    </a:p>
                  </a:txBody>
                  <a:tcPr/>
                </a:tc>
                <a:extLst>
                  <a:ext uri="{0D108BD9-81ED-4DB2-BD59-A6C34878D82A}">
                    <a16:rowId xmlns:a16="http://schemas.microsoft.com/office/drawing/2014/main" xmlns="" val="1449408340"/>
                  </a:ext>
                </a:extLst>
              </a:tr>
              <a:tr h="1263601">
                <a:tc>
                  <a:txBody>
                    <a:bodyPr/>
                    <a:lstStyle/>
                    <a:p>
                      <a:r>
                        <a:rPr lang="es-ES" dirty="0" smtClean="0"/>
                        <a:t>Más</a:t>
                      </a:r>
                    </a:p>
                    <a:p>
                      <a:pPr marL="0" marR="0" indent="0" algn="l" defTabSz="457200" rtl="0" eaLnBrk="1" fontAlgn="auto" latinLnBrk="0" hangingPunct="1">
                        <a:lnSpc>
                          <a:spcPct val="100000"/>
                        </a:lnSpc>
                        <a:spcBef>
                          <a:spcPts val="0"/>
                        </a:spcBef>
                        <a:spcAft>
                          <a:spcPts val="0"/>
                        </a:spcAft>
                        <a:buClrTx/>
                        <a:buSzTx/>
                        <a:buFontTx/>
                        <a:buNone/>
                        <a:tabLst/>
                        <a:defRPr/>
                      </a:pPr>
                      <a:r>
                        <a:rPr lang="es-ES" u="sng" dirty="0" smtClean="0">
                          <a:solidFill>
                            <a:schemeClr val="accent6"/>
                          </a:solidFill>
                          <a:effectLst>
                            <a:outerShdw blurRad="38100" dist="38100" dir="2700000" algn="tl">
                              <a:srgbClr val="000000">
                                <a:alpha val="43137"/>
                              </a:srgbClr>
                            </a:outerShdw>
                          </a:effectLst>
                        </a:rPr>
                        <a:t>Productos en</a:t>
                      </a:r>
                      <a:r>
                        <a:rPr lang="es-ES" u="sng" baseline="0" dirty="0" smtClean="0">
                          <a:solidFill>
                            <a:schemeClr val="accent6"/>
                          </a:solidFill>
                          <a:effectLst>
                            <a:outerShdw blurRad="38100" dist="38100" dir="2700000" algn="tl">
                              <a:srgbClr val="000000">
                                <a:alpha val="43137"/>
                              </a:srgbClr>
                            </a:outerShdw>
                          </a:effectLst>
                        </a:rPr>
                        <a:t> Proceso</a:t>
                      </a:r>
                      <a:r>
                        <a:rPr lang="es-ES" u="sng" dirty="0" smtClean="0">
                          <a:solidFill>
                            <a:schemeClr val="accent6"/>
                          </a:solidFill>
                          <a:effectLst>
                            <a:outerShdw blurRad="38100" dist="38100" dir="2700000" algn="tl">
                              <a:srgbClr val="000000">
                                <a:alpha val="43137"/>
                              </a:srgbClr>
                            </a:outerShdw>
                          </a:effectLst>
                        </a:rPr>
                        <a:t>:</a:t>
                      </a:r>
                    </a:p>
                    <a:p>
                      <a:pPr marL="0" marR="0" indent="0" algn="l" defTabSz="457200" rtl="0" eaLnBrk="1" fontAlgn="auto" latinLnBrk="0" hangingPunct="1">
                        <a:lnSpc>
                          <a:spcPct val="100000"/>
                        </a:lnSpc>
                        <a:spcBef>
                          <a:spcPts val="0"/>
                        </a:spcBef>
                        <a:spcAft>
                          <a:spcPts val="0"/>
                        </a:spcAft>
                        <a:buClrTx/>
                        <a:buSzTx/>
                        <a:buFontTx/>
                        <a:buNone/>
                        <a:tabLst/>
                        <a:defRPr/>
                      </a:pPr>
                      <a:r>
                        <a:rPr lang="es-ES" u="none" dirty="0" smtClean="0">
                          <a:solidFill>
                            <a:schemeClr val="bg1"/>
                          </a:solidFill>
                          <a:effectLst>
                            <a:outerShdw blurRad="38100" dist="38100" dir="2700000" algn="tl">
                              <a:srgbClr val="000000">
                                <a:alpha val="43137"/>
                              </a:srgbClr>
                            </a:outerShdw>
                          </a:effectLst>
                        </a:rPr>
                        <a:t>Materia Prima(100%) 2000unidades * $1.8</a:t>
                      </a:r>
                      <a:endParaRPr lang="en-US" u="none" dirty="0"/>
                    </a:p>
                  </a:txBody>
                  <a:tcPr/>
                </a:tc>
                <a:tc>
                  <a:txBody>
                    <a:bodyPr/>
                    <a:lstStyle/>
                    <a:p>
                      <a:endParaRPr lang="es-ES" dirty="0" smtClean="0"/>
                    </a:p>
                    <a:p>
                      <a:endParaRPr lang="es-ES" dirty="0" smtClean="0"/>
                    </a:p>
                    <a:p>
                      <a:r>
                        <a:rPr lang="es-ES" dirty="0" smtClean="0"/>
                        <a:t>        $3.600</a:t>
                      </a:r>
                      <a:endParaRPr lang="en-US" dirty="0"/>
                    </a:p>
                  </a:txBody>
                  <a:tcPr/>
                </a:tc>
                <a:extLst>
                  <a:ext uri="{0D108BD9-81ED-4DB2-BD59-A6C34878D82A}">
                    <a16:rowId xmlns:a16="http://schemas.microsoft.com/office/drawing/2014/main" xmlns="" val="2436759754"/>
                  </a:ext>
                </a:extLst>
              </a:tr>
              <a:tr h="645407">
                <a:tc>
                  <a:txBody>
                    <a:bodyPr/>
                    <a:lstStyle/>
                    <a:p>
                      <a:r>
                        <a:rPr lang="es-ES" dirty="0" smtClean="0">
                          <a:effectLst>
                            <a:outerShdw blurRad="38100" dist="38100" dir="2700000" algn="tl">
                              <a:srgbClr val="000000">
                                <a:alpha val="43137"/>
                              </a:srgbClr>
                            </a:outerShdw>
                          </a:effectLst>
                        </a:rPr>
                        <a:t>Costo Conversión 1.200 unidades * </a:t>
                      </a:r>
                      <a:r>
                        <a:rPr lang="es-ES" baseline="0" dirty="0" smtClean="0">
                          <a:effectLst>
                            <a:outerShdw blurRad="38100" dist="38100" dir="2700000" algn="tl">
                              <a:srgbClr val="000000">
                                <a:alpha val="43137"/>
                              </a:srgbClr>
                            </a:outerShdw>
                          </a:effectLst>
                        </a:rPr>
                        <a:t> $ 1.64                      </a:t>
                      </a:r>
                      <a:endParaRPr lang="en-US" dirty="0">
                        <a:effectLst>
                          <a:outerShdw blurRad="38100" dist="38100" dir="2700000" algn="tl">
                            <a:srgbClr val="000000">
                              <a:alpha val="43137"/>
                            </a:srgbClr>
                          </a:outerShdw>
                        </a:effectLst>
                      </a:endParaRPr>
                    </a:p>
                  </a:txBody>
                  <a:tcPr/>
                </a:tc>
                <a:tc>
                  <a:txBody>
                    <a:bodyPr/>
                    <a:lstStyle/>
                    <a:p>
                      <a:r>
                        <a:rPr lang="es-ES" dirty="0" smtClean="0"/>
                        <a:t>         $1.908</a:t>
                      </a:r>
                      <a:endParaRPr lang="en-US" dirty="0"/>
                    </a:p>
                  </a:txBody>
                  <a:tcPr/>
                </a:tc>
                <a:extLst>
                  <a:ext uri="{0D108BD9-81ED-4DB2-BD59-A6C34878D82A}">
                    <a16:rowId xmlns:a16="http://schemas.microsoft.com/office/drawing/2014/main" xmlns="" val="458705366"/>
                  </a:ext>
                </a:extLst>
              </a:tr>
              <a:tr h="645407">
                <a:tc>
                  <a:txBody>
                    <a:bodyPr/>
                    <a:lstStyle/>
                    <a:p>
                      <a:r>
                        <a:rPr lang="es-ES" b="1" dirty="0" smtClean="0">
                          <a:solidFill>
                            <a:srgbClr val="C00000"/>
                          </a:solidFill>
                        </a:rPr>
                        <a:t>Total PT+PP</a:t>
                      </a:r>
                      <a:endParaRPr lang="en-US" b="1" dirty="0">
                        <a:solidFill>
                          <a:srgbClr val="C00000"/>
                        </a:solidFill>
                      </a:endParaRPr>
                    </a:p>
                  </a:txBody>
                  <a:tcPr/>
                </a:tc>
                <a:tc>
                  <a:txBody>
                    <a:bodyPr/>
                    <a:lstStyle/>
                    <a:p>
                      <a:r>
                        <a:rPr lang="es-ES" dirty="0" smtClean="0"/>
                        <a:t>       </a:t>
                      </a:r>
                      <a:r>
                        <a:rPr lang="es-ES" b="1" dirty="0" smtClean="0">
                          <a:solidFill>
                            <a:srgbClr val="C00000"/>
                          </a:solidFill>
                        </a:rPr>
                        <a:t>$</a:t>
                      </a:r>
                      <a:r>
                        <a:rPr lang="es-ES" b="1" baseline="0" dirty="0" smtClean="0">
                          <a:solidFill>
                            <a:srgbClr val="C00000"/>
                          </a:solidFill>
                        </a:rPr>
                        <a:t> 33.088</a:t>
                      </a:r>
                      <a:endParaRPr lang="en-US" b="1" dirty="0">
                        <a:solidFill>
                          <a:srgbClr val="C00000"/>
                        </a:solidFill>
                      </a:endParaRPr>
                    </a:p>
                  </a:txBody>
                  <a:tcPr/>
                </a:tc>
                <a:extLst>
                  <a:ext uri="{0D108BD9-81ED-4DB2-BD59-A6C34878D82A}">
                    <a16:rowId xmlns:a16="http://schemas.microsoft.com/office/drawing/2014/main" xmlns="" val="1122583351"/>
                  </a:ext>
                </a:extLst>
              </a:tr>
            </a:tbl>
          </a:graphicData>
        </a:graphic>
      </p:graphicFrame>
      <p:sp>
        <p:nvSpPr>
          <p:cNvPr id="6" name="Flecha curvada hacia abajo 5"/>
          <p:cNvSpPr/>
          <p:nvPr/>
        </p:nvSpPr>
        <p:spPr>
          <a:xfrm>
            <a:off x="5993098" y="2598422"/>
            <a:ext cx="1216152" cy="731520"/>
          </a:xfrm>
          <a:prstGeom prst="curved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Flecha curvada hacia abajo 6"/>
          <p:cNvSpPr/>
          <p:nvPr/>
        </p:nvSpPr>
        <p:spPr>
          <a:xfrm>
            <a:off x="6111970" y="3778759"/>
            <a:ext cx="1216152" cy="731520"/>
          </a:xfrm>
          <a:prstGeom prst="curved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Flecha a la derecha con muesca 8"/>
          <p:cNvSpPr/>
          <p:nvPr/>
        </p:nvSpPr>
        <p:spPr>
          <a:xfrm>
            <a:off x="6230842" y="5166362"/>
            <a:ext cx="978408" cy="484632"/>
          </a:xfrm>
          <a:prstGeom prst="notched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Llamada de flecha a la izquierda 9"/>
          <p:cNvSpPr/>
          <p:nvPr/>
        </p:nvSpPr>
        <p:spPr>
          <a:xfrm>
            <a:off x="8577072" y="5650994"/>
            <a:ext cx="3044952" cy="914400"/>
          </a:xfrm>
          <a:prstGeom prst="leftArrow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smtClean="0">
                <a:latin typeface="Arial" panose="020B0604020202020204" pitchFamily="34" charset="0"/>
                <a:cs typeface="Arial" panose="020B0604020202020204" pitchFamily="34" charset="0"/>
              </a:rPr>
              <a:t>MONTO IGUAL AL TOTAL FLUJO DE COSTOS</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060721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Solución Ejercicio Aplicado Dos(continuación) :</a:t>
            </a:r>
          </a:p>
          <a:p>
            <a:r>
              <a:rPr lang="es-ES" sz="2800" b="1" u="sng" dirty="0" smtClean="0">
                <a:solidFill>
                  <a:srgbClr val="C00000"/>
                </a:solidFill>
                <a:latin typeface="Arial" panose="020B0604020202020204" pitchFamily="34" charset="0"/>
                <a:cs typeface="Arial" panose="020B0604020202020204" pitchFamily="34" charset="0"/>
              </a:rPr>
              <a:t>Paso Uno Flujo físico Depto. Cocimiento:</a:t>
            </a:r>
          </a:p>
          <a:p>
            <a:endParaRPr lang="es-ES" sz="2800" b="1" u="sng" dirty="0" smtClean="0">
              <a:solidFill>
                <a:srgbClr val="C00000"/>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494844910"/>
              </p:ext>
            </p:extLst>
          </p:nvPr>
        </p:nvGraphicFramePr>
        <p:xfrm>
          <a:off x="1097279" y="3154680"/>
          <a:ext cx="9848088" cy="2587752"/>
        </p:xfrm>
        <a:graphic>
          <a:graphicData uri="http://schemas.openxmlformats.org/drawingml/2006/table">
            <a:tbl>
              <a:tblPr firstRow="1" bandRow="1">
                <a:tableStyleId>{5C22544A-7EE6-4342-B048-85BDC9FD1C3A}</a:tableStyleId>
              </a:tblPr>
              <a:tblGrid>
                <a:gridCol w="3282696">
                  <a:extLst>
                    <a:ext uri="{9D8B030D-6E8A-4147-A177-3AD203B41FA5}">
                      <a16:colId xmlns:a16="http://schemas.microsoft.com/office/drawing/2014/main" xmlns="" val="3467209413"/>
                    </a:ext>
                  </a:extLst>
                </a:gridCol>
                <a:gridCol w="3282696">
                  <a:extLst>
                    <a:ext uri="{9D8B030D-6E8A-4147-A177-3AD203B41FA5}">
                      <a16:colId xmlns:a16="http://schemas.microsoft.com/office/drawing/2014/main" xmlns="" val="3862164685"/>
                    </a:ext>
                  </a:extLst>
                </a:gridCol>
                <a:gridCol w="3282696">
                  <a:extLst>
                    <a:ext uri="{9D8B030D-6E8A-4147-A177-3AD203B41FA5}">
                      <a16:colId xmlns:a16="http://schemas.microsoft.com/office/drawing/2014/main" xmlns="" val="3480881658"/>
                    </a:ext>
                  </a:extLst>
                </a:gridCol>
              </a:tblGrid>
              <a:tr h="878840">
                <a:tc>
                  <a:txBody>
                    <a:bodyPr/>
                    <a:lstStyle/>
                    <a:p>
                      <a:r>
                        <a:rPr lang="es-ES" dirty="0" smtClean="0"/>
                        <a:t>Producción comenzada</a:t>
                      </a:r>
                      <a:endParaRPr lang="en-US" dirty="0"/>
                    </a:p>
                  </a:txBody>
                  <a:tcPr/>
                </a:tc>
                <a:tc>
                  <a:txBody>
                    <a:bodyPr/>
                    <a:lstStyle/>
                    <a:p>
                      <a:r>
                        <a:rPr lang="es-ES" dirty="0" smtClean="0"/>
                        <a:t>Grado de elaboración al 31 de enero</a:t>
                      </a:r>
                      <a:endParaRPr lang="en-US" dirty="0"/>
                    </a:p>
                  </a:txBody>
                  <a:tcPr/>
                </a:tc>
                <a:tc>
                  <a:txBody>
                    <a:bodyPr/>
                    <a:lstStyle/>
                    <a:p>
                      <a:r>
                        <a:rPr lang="es-ES" dirty="0" smtClean="0"/>
                        <a:t>Cantidad de unidades</a:t>
                      </a:r>
                      <a:endParaRPr lang="en-US" dirty="0"/>
                    </a:p>
                  </a:txBody>
                  <a:tcPr/>
                </a:tc>
                <a:extLst>
                  <a:ext uri="{0D108BD9-81ED-4DB2-BD59-A6C34878D82A}">
                    <a16:rowId xmlns:a16="http://schemas.microsoft.com/office/drawing/2014/main" xmlns="" val="2649901186"/>
                  </a:ext>
                </a:extLst>
              </a:tr>
              <a:tr h="878840">
                <a:tc>
                  <a:txBody>
                    <a:bodyPr/>
                    <a:lstStyle/>
                    <a:p>
                      <a:r>
                        <a:rPr lang="es-ES" dirty="0" smtClean="0"/>
                        <a:t>8.000 unidades</a:t>
                      </a:r>
                      <a:endParaRPr lang="en-US" dirty="0"/>
                    </a:p>
                  </a:txBody>
                  <a:tcPr/>
                </a:tc>
                <a:tc>
                  <a:txBody>
                    <a:bodyPr/>
                    <a:lstStyle/>
                    <a:p>
                      <a:r>
                        <a:rPr lang="es-ES" dirty="0" smtClean="0"/>
                        <a:t>Productos terminados</a:t>
                      </a:r>
                      <a:endParaRPr lang="en-US" dirty="0"/>
                    </a:p>
                  </a:txBody>
                  <a:tcPr/>
                </a:tc>
                <a:tc>
                  <a:txBody>
                    <a:bodyPr/>
                    <a:lstStyle/>
                    <a:p>
                      <a:r>
                        <a:rPr lang="es-ES" dirty="0" smtClean="0"/>
                        <a:t> 7.000 unidades</a:t>
                      </a:r>
                      <a:endParaRPr lang="en-US" dirty="0"/>
                    </a:p>
                  </a:txBody>
                  <a:tcPr/>
                </a:tc>
                <a:extLst>
                  <a:ext uri="{0D108BD9-81ED-4DB2-BD59-A6C34878D82A}">
                    <a16:rowId xmlns:a16="http://schemas.microsoft.com/office/drawing/2014/main" xmlns="" val="4061590229"/>
                  </a:ext>
                </a:extLst>
              </a:tr>
              <a:tr h="830072">
                <a:tc>
                  <a:txBody>
                    <a:bodyPr/>
                    <a:lstStyle/>
                    <a:p>
                      <a:endParaRPr lang="en-US" dirty="0"/>
                    </a:p>
                  </a:txBody>
                  <a:tcPr/>
                </a:tc>
                <a:tc>
                  <a:txBody>
                    <a:bodyPr/>
                    <a:lstStyle/>
                    <a:p>
                      <a:r>
                        <a:rPr lang="es-ES" dirty="0" smtClean="0"/>
                        <a:t>Productos en proceso</a:t>
                      </a:r>
                      <a:endParaRPr lang="en-US" dirty="0"/>
                    </a:p>
                  </a:txBody>
                  <a:tcPr/>
                </a:tc>
                <a:tc>
                  <a:txBody>
                    <a:bodyPr/>
                    <a:lstStyle/>
                    <a:p>
                      <a:r>
                        <a:rPr lang="es-ES" dirty="0" smtClean="0"/>
                        <a:t>   1000 unidades</a:t>
                      </a:r>
                      <a:endParaRPr lang="en-US" dirty="0"/>
                    </a:p>
                  </a:txBody>
                  <a:tcPr/>
                </a:tc>
                <a:extLst>
                  <a:ext uri="{0D108BD9-81ED-4DB2-BD59-A6C34878D82A}">
                    <a16:rowId xmlns:a16="http://schemas.microsoft.com/office/drawing/2014/main" xmlns="" val="1865891305"/>
                  </a:ext>
                </a:extLst>
              </a:tr>
            </a:tbl>
          </a:graphicData>
        </a:graphic>
      </p:graphicFrame>
      <p:cxnSp>
        <p:nvCxnSpPr>
          <p:cNvPr id="6" name="Conector angular 5"/>
          <p:cNvCxnSpPr/>
          <p:nvPr/>
        </p:nvCxnSpPr>
        <p:spPr>
          <a:xfrm>
            <a:off x="2724912" y="4425696"/>
            <a:ext cx="1600200" cy="676656"/>
          </a:xfrm>
          <a:prstGeom prst="bentConnector3">
            <a:avLst/>
          </a:prstGeom>
          <a:ln w="38100">
            <a:solidFill>
              <a:srgbClr val="C00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p:cNvCxnSpPr/>
          <p:nvPr/>
        </p:nvCxnSpPr>
        <p:spPr>
          <a:xfrm>
            <a:off x="3118104" y="4187952"/>
            <a:ext cx="1207008" cy="0"/>
          </a:xfrm>
          <a:prstGeom prst="straightConnector1">
            <a:avLst/>
          </a:prstGeom>
          <a:ln w="38100">
            <a:solidFill>
              <a:srgbClr val="C0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 name="Conector recto de flecha 15"/>
          <p:cNvCxnSpPr/>
          <p:nvPr/>
        </p:nvCxnSpPr>
        <p:spPr>
          <a:xfrm>
            <a:off x="1536192" y="4727448"/>
            <a:ext cx="6547104" cy="0"/>
          </a:xfrm>
          <a:prstGeom prst="straightConnector1">
            <a:avLst/>
          </a:prstGeom>
          <a:ln w="57150">
            <a:solidFill>
              <a:srgbClr val="FF0000">
                <a:alpha val="60000"/>
              </a:srgbClr>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94173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996696"/>
            <a:ext cx="10855516" cy="4794505"/>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Solución Ejercicio Aplicado Dos( continuación) :</a:t>
            </a:r>
          </a:p>
          <a:p>
            <a:r>
              <a:rPr lang="es-ES" sz="2400" b="1" u="sng" dirty="0" smtClean="0">
                <a:solidFill>
                  <a:srgbClr val="C00000"/>
                </a:solidFill>
                <a:latin typeface="Arial" panose="020B0604020202020204" pitchFamily="34" charset="0"/>
                <a:cs typeface="Arial" panose="020B0604020202020204" pitchFamily="34" charset="0"/>
              </a:rPr>
              <a:t>Paso Dos determinación unidades equivalentes </a:t>
            </a:r>
            <a:r>
              <a:rPr lang="es-ES" sz="2400" b="1" u="sng" dirty="0" err="1" smtClean="0">
                <a:solidFill>
                  <a:srgbClr val="C00000"/>
                </a:solidFill>
                <a:latin typeface="Arial" panose="020B0604020202020204" pitchFamily="34" charset="0"/>
                <a:cs typeface="Arial" panose="020B0604020202020204" pitchFamily="34" charset="0"/>
              </a:rPr>
              <a:t>Depto.Cocimiento</a:t>
            </a:r>
            <a:r>
              <a:rPr lang="es-ES" sz="2400" b="1" u="sng" dirty="0" smtClean="0">
                <a:solidFill>
                  <a:srgbClr val="C00000"/>
                </a:solidFill>
                <a:latin typeface="Arial" panose="020B0604020202020204" pitchFamily="34" charset="0"/>
                <a:cs typeface="Arial" panose="020B0604020202020204" pitchFamily="34" charset="0"/>
              </a:rPr>
              <a:t>:</a:t>
            </a:r>
          </a:p>
          <a:p>
            <a:endParaRPr lang="es-ES" sz="2800" b="1" u="sng" dirty="0" smtClean="0">
              <a:solidFill>
                <a:srgbClr val="C00000"/>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1010536473"/>
              </p:ext>
            </p:extLst>
          </p:nvPr>
        </p:nvGraphicFramePr>
        <p:xfrm>
          <a:off x="1097279" y="3154680"/>
          <a:ext cx="9848088" cy="3417824"/>
        </p:xfrm>
        <a:graphic>
          <a:graphicData uri="http://schemas.openxmlformats.org/drawingml/2006/table">
            <a:tbl>
              <a:tblPr firstRow="1" bandRow="1">
                <a:tableStyleId>{5C22544A-7EE6-4342-B048-85BDC9FD1C3A}</a:tableStyleId>
              </a:tblPr>
              <a:tblGrid>
                <a:gridCol w="3282696">
                  <a:extLst>
                    <a:ext uri="{9D8B030D-6E8A-4147-A177-3AD203B41FA5}">
                      <a16:colId xmlns:a16="http://schemas.microsoft.com/office/drawing/2014/main" xmlns="" val="3467209413"/>
                    </a:ext>
                  </a:extLst>
                </a:gridCol>
                <a:gridCol w="3282696">
                  <a:extLst>
                    <a:ext uri="{9D8B030D-6E8A-4147-A177-3AD203B41FA5}">
                      <a16:colId xmlns:a16="http://schemas.microsoft.com/office/drawing/2014/main" xmlns="" val="3862164685"/>
                    </a:ext>
                  </a:extLst>
                </a:gridCol>
                <a:gridCol w="3282696">
                  <a:extLst>
                    <a:ext uri="{9D8B030D-6E8A-4147-A177-3AD203B41FA5}">
                      <a16:colId xmlns:a16="http://schemas.microsoft.com/office/drawing/2014/main" xmlns="" val="3480881658"/>
                    </a:ext>
                  </a:extLst>
                </a:gridCol>
              </a:tblGrid>
              <a:tr h="878840">
                <a:tc>
                  <a:txBody>
                    <a:bodyPr/>
                    <a:lstStyle/>
                    <a:p>
                      <a:r>
                        <a:rPr lang="es-ES" dirty="0" smtClean="0"/>
                        <a:t>Producción comenzada</a:t>
                      </a:r>
                      <a:endParaRPr lang="en-US" dirty="0"/>
                    </a:p>
                  </a:txBody>
                  <a:tcPr/>
                </a:tc>
                <a:tc>
                  <a:txBody>
                    <a:bodyPr/>
                    <a:lstStyle/>
                    <a:p>
                      <a:r>
                        <a:rPr lang="es-ES" dirty="0" smtClean="0"/>
                        <a:t>Materia</a:t>
                      </a:r>
                      <a:r>
                        <a:rPr lang="es-ES" baseline="0" dirty="0" smtClean="0"/>
                        <a:t> Prima</a:t>
                      </a:r>
                      <a:endParaRPr lang="en-US" dirty="0"/>
                    </a:p>
                  </a:txBody>
                  <a:tcPr/>
                </a:tc>
                <a:tc>
                  <a:txBody>
                    <a:bodyPr/>
                    <a:lstStyle/>
                    <a:p>
                      <a:r>
                        <a:rPr lang="es-ES" dirty="0" smtClean="0"/>
                        <a:t>Costo</a:t>
                      </a:r>
                      <a:r>
                        <a:rPr lang="es-ES" baseline="0" dirty="0" smtClean="0"/>
                        <a:t> de conversión</a:t>
                      </a:r>
                      <a:endParaRPr lang="en-US" dirty="0"/>
                    </a:p>
                  </a:txBody>
                  <a:tcPr/>
                </a:tc>
                <a:extLst>
                  <a:ext uri="{0D108BD9-81ED-4DB2-BD59-A6C34878D82A}">
                    <a16:rowId xmlns:a16="http://schemas.microsoft.com/office/drawing/2014/main" xmlns="" val="2649901186"/>
                  </a:ext>
                </a:extLst>
              </a:tr>
              <a:tr h="878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Productos terminados</a:t>
                      </a:r>
                      <a:endParaRPr lang="en-US"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7.000 unidades</a:t>
                      </a:r>
                      <a:endParaRPr lang="en-US"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 7.000 unidades</a:t>
                      </a:r>
                      <a:endParaRPr lang="en-US" dirty="0" smtClean="0"/>
                    </a:p>
                    <a:p>
                      <a:endParaRPr lang="en-US" dirty="0"/>
                    </a:p>
                  </a:txBody>
                  <a:tcPr/>
                </a:tc>
                <a:extLst>
                  <a:ext uri="{0D108BD9-81ED-4DB2-BD59-A6C34878D82A}">
                    <a16:rowId xmlns:a16="http://schemas.microsoft.com/office/drawing/2014/main" xmlns="" val="4061590229"/>
                  </a:ext>
                </a:extLst>
              </a:tr>
              <a:tr h="83007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Productos en proceso</a:t>
                      </a:r>
                      <a:endParaRPr lang="en-US" dirty="0" smtClean="0"/>
                    </a:p>
                    <a:p>
                      <a:endParaRPr lang="en-US" dirty="0"/>
                    </a:p>
                  </a:txBody>
                  <a:tcPr/>
                </a:tc>
                <a:tc>
                  <a:txBody>
                    <a:bodyPr/>
                    <a:lstStyle/>
                    <a:p>
                      <a:r>
                        <a:rPr lang="es-ES" dirty="0" smtClean="0"/>
                        <a:t>0</a:t>
                      </a:r>
                      <a:endParaRPr lang="en-US" dirty="0"/>
                    </a:p>
                  </a:txBody>
                  <a:tcPr/>
                </a:tc>
                <a:tc>
                  <a:txBody>
                    <a:bodyPr/>
                    <a:lstStyle/>
                    <a:p>
                      <a:r>
                        <a:rPr lang="es-ES" dirty="0" smtClean="0"/>
                        <a:t>     400 unidades   </a:t>
                      </a:r>
                      <a:endParaRPr lang="en-US" dirty="0"/>
                    </a:p>
                  </a:txBody>
                  <a:tcPr/>
                </a:tc>
                <a:extLst>
                  <a:ext uri="{0D108BD9-81ED-4DB2-BD59-A6C34878D82A}">
                    <a16:rowId xmlns:a16="http://schemas.microsoft.com/office/drawing/2014/main" xmlns="" val="1865891305"/>
                  </a:ext>
                </a:extLst>
              </a:tr>
              <a:tr h="830072">
                <a:tc>
                  <a:txBody>
                    <a:bodyPr/>
                    <a:lstStyle/>
                    <a:p>
                      <a:r>
                        <a:rPr lang="es-ES" dirty="0" smtClean="0"/>
                        <a:t>Total en unidades</a:t>
                      </a:r>
                      <a:endParaRPr lang="en-US" dirty="0"/>
                    </a:p>
                  </a:txBody>
                  <a:tcPr/>
                </a:tc>
                <a:tc>
                  <a:txBody>
                    <a:bodyPr/>
                    <a:lstStyle/>
                    <a:p>
                      <a:r>
                        <a:rPr lang="es-ES" dirty="0" smtClean="0"/>
                        <a:t>7.000 unidades</a:t>
                      </a:r>
                      <a:endParaRPr lang="en-US" dirty="0"/>
                    </a:p>
                  </a:txBody>
                  <a:tcPr/>
                </a:tc>
                <a:tc>
                  <a:txBody>
                    <a:bodyPr/>
                    <a:lstStyle/>
                    <a:p>
                      <a:r>
                        <a:rPr lang="es-ES" dirty="0" smtClean="0"/>
                        <a:t> 7.400 unidades</a:t>
                      </a:r>
                      <a:endParaRPr lang="en-US" dirty="0"/>
                    </a:p>
                  </a:txBody>
                  <a:tcPr/>
                </a:tc>
                <a:extLst>
                  <a:ext uri="{0D108BD9-81ED-4DB2-BD59-A6C34878D82A}">
                    <a16:rowId xmlns:a16="http://schemas.microsoft.com/office/drawing/2014/main" xmlns="" val="3107774419"/>
                  </a:ext>
                </a:extLst>
              </a:tr>
            </a:tbl>
          </a:graphicData>
        </a:graphic>
      </p:graphicFrame>
      <p:sp>
        <p:nvSpPr>
          <p:cNvPr id="5" name="Llamada con línea 1 4"/>
          <p:cNvSpPr/>
          <p:nvPr/>
        </p:nvSpPr>
        <p:spPr>
          <a:xfrm>
            <a:off x="10201624" y="4288536"/>
            <a:ext cx="1685576" cy="1133856"/>
          </a:xfrm>
          <a:prstGeom prst="borderCallout1">
            <a:avLst>
              <a:gd name="adj1" fmla="val 18750"/>
              <a:gd name="adj2" fmla="val -8333"/>
              <a:gd name="adj3" fmla="val 75202"/>
              <a:gd name="adj4" fmla="val -38826"/>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a:latin typeface="Arial" panose="020B0604020202020204" pitchFamily="34" charset="0"/>
                <a:cs typeface="Arial" panose="020B0604020202020204" pitchFamily="34" charset="0"/>
              </a:rPr>
              <a:t>Estas respecto de su grado de terminación se encuentran 100% en  cuanto a M.P. y 4</a:t>
            </a:r>
            <a:r>
              <a:rPr lang="es-ES" sz="1200" dirty="0" smtClean="0">
                <a:latin typeface="Arial" panose="020B0604020202020204" pitchFamily="34" charset="0"/>
                <a:cs typeface="Arial" panose="020B0604020202020204" pitchFamily="34" charset="0"/>
              </a:rPr>
              <a:t>0</a:t>
            </a:r>
            <a:r>
              <a:rPr lang="es-ES" sz="1200" dirty="0">
                <a:latin typeface="Arial" panose="020B0604020202020204" pitchFamily="34" charset="0"/>
                <a:cs typeface="Arial" panose="020B0604020202020204" pitchFamily="34" charset="0"/>
              </a:rPr>
              <a:t>% el Costo de </a:t>
            </a:r>
            <a:r>
              <a:rPr lang="es-ES" sz="1200" dirty="0" smtClean="0">
                <a:latin typeface="Arial" panose="020B0604020202020204" pitchFamily="34" charset="0"/>
                <a:cs typeface="Arial" panose="020B0604020202020204" pitchFamily="34" charset="0"/>
              </a:rPr>
              <a:t>Conversión</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53339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0"/>
            <a:ext cx="10855516" cy="4928615"/>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a:solidFill>
                  <a:srgbClr val="C00000"/>
                </a:solidFill>
                <a:latin typeface="Arial" panose="020B0604020202020204" pitchFamily="34" charset="0"/>
                <a:cs typeface="Arial" panose="020B0604020202020204" pitchFamily="34" charset="0"/>
              </a:rPr>
              <a:t>Enunciado Ejercicio Aplicado Dos( continuación) :</a:t>
            </a:r>
          </a:p>
          <a:p>
            <a:r>
              <a:rPr lang="es-ES" sz="2800" b="1" u="sng" dirty="0" smtClean="0">
                <a:solidFill>
                  <a:srgbClr val="C00000"/>
                </a:solidFill>
                <a:latin typeface="Arial" panose="020B0604020202020204" pitchFamily="34" charset="0"/>
                <a:cs typeface="Arial" panose="020B0604020202020204" pitchFamily="34" charset="0"/>
              </a:rPr>
              <a:t> Flujo de Costos:</a:t>
            </a:r>
            <a:endParaRPr lang="es-ES" sz="2800" b="1" u="sng" dirty="0">
              <a:solidFill>
                <a:srgbClr val="C00000"/>
              </a:solidFill>
              <a:latin typeface="Arial" panose="020B0604020202020204" pitchFamily="34" charset="0"/>
              <a:cs typeface="Arial" panose="020B0604020202020204" pitchFamily="34" charset="0"/>
            </a:endParaRPr>
          </a:p>
          <a:p>
            <a:endParaRPr lang="es-ES" sz="2800" b="1" u="sng" dirty="0" smtClean="0">
              <a:solidFill>
                <a:srgbClr val="C00000"/>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1916064015"/>
              </p:ext>
            </p:extLst>
          </p:nvPr>
        </p:nvGraphicFramePr>
        <p:xfrm>
          <a:off x="1106424" y="3200399"/>
          <a:ext cx="6627737" cy="2606040"/>
        </p:xfrm>
        <a:graphic>
          <a:graphicData uri="http://schemas.openxmlformats.org/drawingml/2006/table">
            <a:tbl>
              <a:tblPr firstRow="1" bandRow="1">
                <a:tableStyleId>{5C22544A-7EE6-4342-B048-85BDC9FD1C3A}</a:tableStyleId>
              </a:tblPr>
              <a:tblGrid>
                <a:gridCol w="3306803">
                  <a:extLst>
                    <a:ext uri="{9D8B030D-6E8A-4147-A177-3AD203B41FA5}">
                      <a16:colId xmlns:a16="http://schemas.microsoft.com/office/drawing/2014/main" xmlns="" val="1822641094"/>
                    </a:ext>
                  </a:extLst>
                </a:gridCol>
                <a:gridCol w="3320934">
                  <a:extLst>
                    <a:ext uri="{9D8B030D-6E8A-4147-A177-3AD203B41FA5}">
                      <a16:colId xmlns:a16="http://schemas.microsoft.com/office/drawing/2014/main" xmlns="" val="2130911777"/>
                    </a:ext>
                  </a:extLst>
                </a:gridCol>
              </a:tblGrid>
              <a:tr h="651510">
                <a:tc>
                  <a:txBody>
                    <a:bodyPr/>
                    <a:lstStyle/>
                    <a:p>
                      <a:r>
                        <a:rPr lang="es-ES" dirty="0" smtClean="0"/>
                        <a:t>Elemento del costo</a:t>
                      </a:r>
                      <a:endParaRPr lang="en-US" dirty="0"/>
                    </a:p>
                  </a:txBody>
                  <a:tcPr/>
                </a:tc>
                <a:tc>
                  <a:txBody>
                    <a:bodyPr/>
                    <a:lstStyle/>
                    <a:p>
                      <a:r>
                        <a:rPr lang="es-ES" dirty="0" smtClean="0"/>
                        <a:t>Monto Depto. Cocimiento</a:t>
                      </a:r>
                      <a:endParaRPr lang="en-US" dirty="0"/>
                    </a:p>
                  </a:txBody>
                  <a:tcPr/>
                </a:tc>
                <a:extLst>
                  <a:ext uri="{0D108BD9-81ED-4DB2-BD59-A6C34878D82A}">
                    <a16:rowId xmlns:a16="http://schemas.microsoft.com/office/drawing/2014/main" xmlns="" val="4245489222"/>
                  </a:ext>
                </a:extLst>
              </a:tr>
              <a:tr h="651510">
                <a:tc>
                  <a:txBody>
                    <a:bodyPr/>
                    <a:lstStyle/>
                    <a:p>
                      <a:r>
                        <a:rPr lang="es-ES" dirty="0" smtClean="0">
                          <a:effectLst>
                            <a:outerShdw blurRad="38100" dist="38100" dir="2700000" algn="tl">
                              <a:srgbClr val="000000">
                                <a:alpha val="43137"/>
                              </a:srgbClr>
                            </a:outerShdw>
                          </a:effectLst>
                        </a:rPr>
                        <a:t>Materia  Prima</a:t>
                      </a:r>
                      <a:endParaRPr lang="en-US" dirty="0">
                        <a:effectLst>
                          <a:outerShdw blurRad="38100" dist="38100" dir="2700000" algn="tl">
                            <a:srgbClr val="000000">
                              <a:alpha val="43137"/>
                            </a:srgbClr>
                          </a:outerShdw>
                        </a:effectLst>
                      </a:endParaRPr>
                    </a:p>
                  </a:txBody>
                  <a:tcPr/>
                </a:tc>
                <a:tc>
                  <a:txBody>
                    <a:bodyPr/>
                    <a:lstStyle/>
                    <a:p>
                      <a:r>
                        <a:rPr lang="es-ES" dirty="0" smtClean="0">
                          <a:effectLst>
                            <a:outerShdw blurRad="38100" dist="38100" dir="2700000" algn="tl">
                              <a:srgbClr val="000000">
                                <a:alpha val="43137"/>
                              </a:srgbClr>
                            </a:outerShdw>
                          </a:effectLst>
                        </a:rPr>
                        <a:t>$ 2.800</a:t>
                      </a:r>
                      <a:endParaRPr lang="en-US" dirty="0">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3172038811"/>
                  </a:ext>
                </a:extLst>
              </a:tr>
              <a:tr h="651510">
                <a:tc>
                  <a:txBody>
                    <a:bodyPr/>
                    <a:lstStyle/>
                    <a:p>
                      <a:r>
                        <a:rPr lang="es-ES" dirty="0" smtClean="0">
                          <a:effectLst>
                            <a:outerShdw blurRad="38100" dist="38100" dir="2700000" algn="tl">
                              <a:srgbClr val="000000">
                                <a:alpha val="43137"/>
                              </a:srgbClr>
                            </a:outerShdw>
                          </a:effectLst>
                        </a:rPr>
                        <a:t>Costo de Conversión</a:t>
                      </a:r>
                      <a:endParaRPr lang="en-US" dirty="0">
                        <a:effectLst>
                          <a:outerShdw blurRad="38100" dist="38100" dir="2700000" algn="tl">
                            <a:srgbClr val="000000">
                              <a:alpha val="43137"/>
                            </a:srgbClr>
                          </a:outerShdw>
                        </a:effectLst>
                      </a:endParaRPr>
                    </a:p>
                  </a:txBody>
                  <a:tcPr/>
                </a:tc>
                <a:tc>
                  <a:txBody>
                    <a:bodyPr/>
                    <a:lstStyle/>
                    <a:p>
                      <a:r>
                        <a:rPr lang="es-ES" dirty="0" smtClean="0">
                          <a:effectLst>
                            <a:outerShdw blurRad="38100" dist="38100" dir="2700000" algn="tl">
                              <a:srgbClr val="000000">
                                <a:alpha val="43137"/>
                              </a:srgbClr>
                            </a:outerShdw>
                          </a:effectLst>
                        </a:rPr>
                        <a:t> $6.512</a:t>
                      </a:r>
                      <a:endParaRPr lang="en-US" dirty="0">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38010317"/>
                  </a:ext>
                </a:extLst>
              </a:tr>
              <a:tr h="651510">
                <a:tc>
                  <a:txBody>
                    <a:bodyPr/>
                    <a:lstStyle/>
                    <a:p>
                      <a:r>
                        <a:rPr lang="es-ES" dirty="0" smtClean="0">
                          <a:solidFill>
                            <a:srgbClr val="C00000"/>
                          </a:solidFill>
                          <a:effectLst>
                            <a:outerShdw blurRad="38100" dist="38100" dir="2700000" algn="tl">
                              <a:srgbClr val="000000">
                                <a:alpha val="43137"/>
                              </a:srgbClr>
                            </a:outerShdw>
                          </a:effectLst>
                        </a:rPr>
                        <a:t>Total Costos M.P. +</a:t>
                      </a:r>
                      <a:r>
                        <a:rPr lang="es-ES" baseline="0" dirty="0" smtClean="0">
                          <a:solidFill>
                            <a:srgbClr val="C00000"/>
                          </a:solidFill>
                          <a:effectLst>
                            <a:outerShdw blurRad="38100" dist="38100" dir="2700000" algn="tl">
                              <a:srgbClr val="000000">
                                <a:alpha val="43137"/>
                              </a:srgbClr>
                            </a:outerShdw>
                          </a:effectLst>
                        </a:rPr>
                        <a:t> C.C.</a:t>
                      </a:r>
                      <a:endParaRPr lang="en-US" dirty="0">
                        <a:solidFill>
                          <a:srgbClr val="C00000"/>
                        </a:solidFill>
                        <a:effectLst>
                          <a:outerShdw blurRad="38100" dist="38100" dir="2700000" algn="tl">
                            <a:srgbClr val="000000">
                              <a:alpha val="43137"/>
                            </a:srgbClr>
                          </a:outerShdw>
                        </a:effectLst>
                      </a:endParaRPr>
                    </a:p>
                  </a:txBody>
                  <a:tcPr>
                    <a:solidFill>
                      <a:schemeClr val="tx1"/>
                    </a:solidFill>
                  </a:tcPr>
                </a:tc>
                <a:tc>
                  <a:txBody>
                    <a:bodyPr/>
                    <a:lstStyle/>
                    <a:p>
                      <a:r>
                        <a:rPr lang="es-ES" dirty="0" smtClean="0">
                          <a:effectLst>
                            <a:outerShdw blurRad="38100" dist="38100" dir="2700000" algn="tl">
                              <a:srgbClr val="000000">
                                <a:alpha val="43137"/>
                              </a:srgbClr>
                            </a:outerShdw>
                          </a:effectLst>
                        </a:rPr>
                        <a:t> </a:t>
                      </a:r>
                      <a:r>
                        <a:rPr lang="es-ES" dirty="0" smtClean="0">
                          <a:solidFill>
                            <a:srgbClr val="C00000"/>
                          </a:solidFill>
                          <a:effectLst>
                            <a:outerShdw blurRad="38100" dist="38100" dir="2700000" algn="tl">
                              <a:srgbClr val="000000">
                                <a:alpha val="43137"/>
                              </a:srgbClr>
                            </a:outerShdw>
                          </a:effectLst>
                        </a:rPr>
                        <a:t>$ 9.312</a:t>
                      </a:r>
                      <a:endParaRPr lang="en-US" dirty="0">
                        <a:solidFill>
                          <a:srgbClr val="C00000"/>
                        </a:solidFill>
                        <a:effectLst>
                          <a:outerShdw blurRad="38100" dist="38100" dir="2700000" algn="tl">
                            <a:srgbClr val="000000">
                              <a:alpha val="43137"/>
                            </a:srgbClr>
                          </a:outerShdw>
                        </a:effectLst>
                      </a:endParaRPr>
                    </a:p>
                  </a:txBody>
                  <a:tcPr>
                    <a:solidFill>
                      <a:schemeClr val="tx1"/>
                    </a:solidFill>
                  </a:tcPr>
                </a:tc>
                <a:extLst>
                  <a:ext uri="{0D108BD9-81ED-4DB2-BD59-A6C34878D82A}">
                    <a16:rowId xmlns:a16="http://schemas.microsoft.com/office/drawing/2014/main" xmlns="" val="2059483696"/>
                  </a:ext>
                </a:extLst>
              </a:tr>
            </a:tbl>
          </a:graphicData>
        </a:graphic>
      </p:graphicFrame>
    </p:spTree>
    <p:extLst>
      <p:ext uri="{BB962C8B-B14F-4D97-AF65-F5344CB8AC3E}">
        <p14:creationId xmlns:p14="http://schemas.microsoft.com/office/powerpoint/2010/main" val="383051824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0"/>
            <a:ext cx="10855516" cy="4928615"/>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a:solidFill>
                  <a:srgbClr val="C00000"/>
                </a:solidFill>
                <a:latin typeface="Arial" panose="020B0604020202020204" pitchFamily="34" charset="0"/>
                <a:cs typeface="Arial" panose="020B0604020202020204" pitchFamily="34" charset="0"/>
              </a:rPr>
              <a:t>Enunciado Ejercicio Aplicado Dos( continuación) :</a:t>
            </a:r>
          </a:p>
          <a:p>
            <a:r>
              <a:rPr lang="es-ES" sz="2800" b="1" u="sng" dirty="0" smtClean="0">
                <a:solidFill>
                  <a:srgbClr val="C00000"/>
                </a:solidFill>
                <a:latin typeface="Arial" panose="020B0604020202020204" pitchFamily="34" charset="0"/>
                <a:cs typeface="Arial" panose="020B0604020202020204" pitchFamily="34" charset="0"/>
              </a:rPr>
              <a:t> Paso Tres Flujo de Costos Depto. Cocimiento:</a:t>
            </a:r>
            <a:endParaRPr lang="es-ES" sz="2800" b="1" u="sng" dirty="0">
              <a:solidFill>
                <a:srgbClr val="C00000"/>
              </a:solidFill>
              <a:latin typeface="Arial" panose="020B0604020202020204" pitchFamily="34" charset="0"/>
              <a:cs typeface="Arial" panose="020B0604020202020204" pitchFamily="34" charset="0"/>
            </a:endParaRPr>
          </a:p>
          <a:p>
            <a:endParaRPr lang="es-ES" sz="2800" b="1" u="sng" dirty="0" smtClean="0">
              <a:solidFill>
                <a:srgbClr val="C00000"/>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238308707"/>
              </p:ext>
            </p:extLst>
          </p:nvPr>
        </p:nvGraphicFramePr>
        <p:xfrm>
          <a:off x="1106424" y="3090675"/>
          <a:ext cx="6627737" cy="2874870"/>
        </p:xfrm>
        <a:graphic>
          <a:graphicData uri="http://schemas.openxmlformats.org/drawingml/2006/table">
            <a:tbl>
              <a:tblPr firstRow="1" bandRow="1">
                <a:tableStyleId>{5C22544A-7EE6-4342-B048-85BDC9FD1C3A}</a:tableStyleId>
              </a:tblPr>
              <a:tblGrid>
                <a:gridCol w="3306803">
                  <a:extLst>
                    <a:ext uri="{9D8B030D-6E8A-4147-A177-3AD203B41FA5}">
                      <a16:colId xmlns:a16="http://schemas.microsoft.com/office/drawing/2014/main" xmlns="" val="1822641094"/>
                    </a:ext>
                  </a:extLst>
                </a:gridCol>
                <a:gridCol w="3320934">
                  <a:extLst>
                    <a:ext uri="{9D8B030D-6E8A-4147-A177-3AD203B41FA5}">
                      <a16:colId xmlns:a16="http://schemas.microsoft.com/office/drawing/2014/main" xmlns="" val="3240188374"/>
                    </a:ext>
                  </a:extLst>
                </a:gridCol>
              </a:tblGrid>
              <a:tr h="479145">
                <a:tc>
                  <a:txBody>
                    <a:bodyPr/>
                    <a:lstStyle/>
                    <a:p>
                      <a:r>
                        <a:rPr lang="es-ES" dirty="0" smtClean="0"/>
                        <a:t>Elemento del costo</a:t>
                      </a:r>
                      <a:endParaRPr lang="en-US" dirty="0"/>
                    </a:p>
                  </a:txBody>
                  <a:tcPr/>
                </a:tc>
                <a:tc>
                  <a:txBody>
                    <a:bodyPr/>
                    <a:lstStyle/>
                    <a:p>
                      <a:r>
                        <a:rPr lang="es-ES" dirty="0" smtClean="0"/>
                        <a:t> Monto</a:t>
                      </a:r>
                      <a:r>
                        <a:rPr lang="es-ES" baseline="0" dirty="0" smtClean="0"/>
                        <a:t> Depto. Mezcla</a:t>
                      </a:r>
                      <a:endParaRPr lang="en-US" dirty="0"/>
                    </a:p>
                  </a:txBody>
                  <a:tcPr/>
                </a:tc>
                <a:extLst>
                  <a:ext uri="{0D108BD9-81ED-4DB2-BD59-A6C34878D82A}">
                    <a16:rowId xmlns:a16="http://schemas.microsoft.com/office/drawing/2014/main" xmlns="" val="4245489222"/>
                  </a:ext>
                </a:extLst>
              </a:tr>
              <a:tr h="479145">
                <a:tc>
                  <a:txBody>
                    <a:bodyPr/>
                    <a:lstStyle/>
                    <a:p>
                      <a:r>
                        <a:rPr lang="es-ES" dirty="0" smtClean="0">
                          <a:effectLst>
                            <a:outerShdw blurRad="38100" dist="38100" dir="2700000" algn="tl">
                              <a:srgbClr val="000000">
                                <a:alpha val="43137"/>
                              </a:srgbClr>
                            </a:outerShdw>
                          </a:effectLst>
                        </a:rPr>
                        <a:t>Materia  Prima</a:t>
                      </a:r>
                      <a:endParaRPr lang="en-US" dirty="0">
                        <a:effectLst>
                          <a:outerShdw blurRad="38100" dist="38100" dir="2700000" algn="tl">
                            <a:srgbClr val="000000">
                              <a:alpha val="43137"/>
                            </a:srgbClr>
                          </a:outerShdw>
                        </a:effectLst>
                      </a:endParaRPr>
                    </a:p>
                  </a:txBody>
                  <a:tcPr/>
                </a:tc>
                <a:tc>
                  <a:txBody>
                    <a:bodyPr/>
                    <a:lstStyle/>
                    <a:p>
                      <a:r>
                        <a:rPr lang="es-ES" dirty="0" smtClean="0"/>
                        <a:t>  </a:t>
                      </a:r>
                      <a:r>
                        <a:rPr lang="es-ES" dirty="0" smtClean="0">
                          <a:effectLst>
                            <a:outerShdw blurRad="38100" dist="38100" dir="2700000" algn="tl">
                              <a:srgbClr val="000000">
                                <a:alpha val="43137"/>
                              </a:srgbClr>
                            </a:outerShdw>
                          </a:effectLst>
                        </a:rPr>
                        <a:t>$ 2.800</a:t>
                      </a:r>
                      <a:endParaRPr lang="en-US" dirty="0">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3172038811"/>
                  </a:ext>
                </a:extLst>
              </a:tr>
              <a:tr h="479145">
                <a:tc>
                  <a:txBody>
                    <a:bodyPr/>
                    <a:lstStyle/>
                    <a:p>
                      <a:r>
                        <a:rPr lang="es-ES" dirty="0" smtClean="0">
                          <a:effectLst>
                            <a:outerShdw blurRad="38100" dist="38100" dir="2700000" algn="tl">
                              <a:srgbClr val="000000">
                                <a:alpha val="43137"/>
                              </a:srgbClr>
                            </a:outerShdw>
                          </a:effectLst>
                        </a:rPr>
                        <a:t>Costo de Conversión</a:t>
                      </a:r>
                      <a:endParaRPr lang="en-US" dirty="0">
                        <a:effectLst>
                          <a:outerShdw blurRad="38100" dist="38100" dir="2700000" algn="tl">
                            <a:srgbClr val="000000">
                              <a:alpha val="43137"/>
                            </a:srgbClr>
                          </a:outerShdw>
                        </a:effectLst>
                      </a:endParaRPr>
                    </a:p>
                  </a:txBody>
                  <a:tcPr/>
                </a:tc>
                <a:tc>
                  <a:txBody>
                    <a:bodyPr/>
                    <a:lstStyle/>
                    <a:p>
                      <a:r>
                        <a:rPr lang="es-ES" dirty="0" smtClean="0"/>
                        <a:t>  </a:t>
                      </a:r>
                      <a:r>
                        <a:rPr lang="es-ES" dirty="0" smtClean="0">
                          <a:effectLst>
                            <a:outerShdw blurRad="38100" dist="38100" dir="2700000" algn="tl">
                              <a:srgbClr val="000000">
                                <a:alpha val="43137"/>
                              </a:srgbClr>
                            </a:outerShdw>
                          </a:effectLst>
                        </a:rPr>
                        <a:t>$ </a:t>
                      </a:r>
                      <a:r>
                        <a:rPr lang="es-ES" baseline="0" dirty="0" smtClean="0">
                          <a:effectLst>
                            <a:outerShdw blurRad="38100" dist="38100" dir="2700000" algn="tl">
                              <a:srgbClr val="000000">
                                <a:alpha val="43137"/>
                              </a:srgbClr>
                            </a:outerShdw>
                          </a:effectLst>
                        </a:rPr>
                        <a:t>6.512</a:t>
                      </a:r>
                      <a:endParaRPr lang="en-US" dirty="0">
                        <a:effectLst>
                          <a:outerShdw blurRad="38100" dist="38100" dir="2700000" algn="tl">
                            <a:srgbClr val="000000">
                              <a:alpha val="43137"/>
                            </a:srgbClr>
                          </a:outerShdw>
                        </a:effectLst>
                      </a:endParaRPr>
                    </a:p>
                  </a:txBody>
                  <a:tcPr/>
                </a:tc>
                <a:extLst>
                  <a:ext uri="{0D108BD9-81ED-4DB2-BD59-A6C34878D82A}">
                    <a16:rowId xmlns:a16="http://schemas.microsoft.com/office/drawing/2014/main" xmlns="" val="38010317"/>
                  </a:ext>
                </a:extLst>
              </a:tr>
              <a:tr h="479145">
                <a:tc>
                  <a:txBody>
                    <a:bodyPr/>
                    <a:lstStyle/>
                    <a:p>
                      <a:r>
                        <a:rPr lang="es-ES" dirty="0" smtClean="0">
                          <a:solidFill>
                            <a:schemeClr val="bg1"/>
                          </a:solidFill>
                          <a:effectLst>
                            <a:outerShdw blurRad="38100" dist="38100" dir="2700000" algn="tl">
                              <a:srgbClr val="000000">
                                <a:alpha val="43137"/>
                              </a:srgbClr>
                            </a:outerShdw>
                          </a:effectLst>
                        </a:rPr>
                        <a:t>Total Costos M.P. +</a:t>
                      </a:r>
                      <a:r>
                        <a:rPr lang="es-ES" baseline="0" dirty="0" smtClean="0">
                          <a:solidFill>
                            <a:schemeClr val="bg1"/>
                          </a:solidFill>
                          <a:effectLst>
                            <a:outerShdw blurRad="38100" dist="38100" dir="2700000" algn="tl">
                              <a:srgbClr val="000000">
                                <a:alpha val="43137"/>
                              </a:srgbClr>
                            </a:outerShdw>
                          </a:effectLst>
                        </a:rPr>
                        <a:t> C.C.</a:t>
                      </a:r>
                      <a:endParaRPr lang="en-US" dirty="0">
                        <a:solidFill>
                          <a:schemeClr val="bg1"/>
                        </a:solidFill>
                        <a:effectLst>
                          <a:outerShdw blurRad="38100" dist="38100" dir="2700000" algn="tl">
                            <a:srgbClr val="000000">
                              <a:alpha val="43137"/>
                            </a:srgbClr>
                          </a:outerShdw>
                        </a:effectLst>
                      </a:endParaRPr>
                    </a:p>
                  </a:txBody>
                  <a:tcPr>
                    <a:solidFill>
                      <a:schemeClr val="tx1"/>
                    </a:solidFill>
                  </a:tcPr>
                </a:tc>
                <a:tc>
                  <a:txBody>
                    <a:bodyPr/>
                    <a:lstStyle/>
                    <a:p>
                      <a:r>
                        <a:rPr lang="es-ES" dirty="0" smtClean="0">
                          <a:solidFill>
                            <a:schemeClr val="bg1"/>
                          </a:solidFill>
                        </a:rPr>
                        <a:t>  </a:t>
                      </a:r>
                      <a:r>
                        <a:rPr lang="es-ES" dirty="0" smtClean="0">
                          <a:solidFill>
                            <a:schemeClr val="bg1"/>
                          </a:solidFill>
                          <a:effectLst>
                            <a:outerShdw blurRad="38100" dist="38100" dir="2700000" algn="tl">
                              <a:srgbClr val="000000">
                                <a:alpha val="43137"/>
                              </a:srgbClr>
                            </a:outerShdw>
                          </a:effectLst>
                        </a:rPr>
                        <a:t>$</a:t>
                      </a:r>
                      <a:r>
                        <a:rPr lang="es-ES" baseline="0" dirty="0" smtClean="0">
                          <a:solidFill>
                            <a:schemeClr val="bg1"/>
                          </a:solidFill>
                          <a:effectLst>
                            <a:outerShdw blurRad="38100" dist="38100" dir="2700000" algn="tl">
                              <a:srgbClr val="000000">
                                <a:alpha val="43137"/>
                              </a:srgbClr>
                            </a:outerShdw>
                          </a:effectLst>
                        </a:rPr>
                        <a:t> 9.312 (A)</a:t>
                      </a:r>
                      <a:endParaRPr lang="en-US" dirty="0">
                        <a:solidFill>
                          <a:schemeClr val="bg1"/>
                        </a:solidFill>
                        <a:effectLst>
                          <a:outerShdw blurRad="38100" dist="38100" dir="2700000" algn="tl">
                            <a:srgbClr val="000000">
                              <a:alpha val="43137"/>
                            </a:srgbClr>
                          </a:outerShdw>
                        </a:effectLst>
                      </a:endParaRPr>
                    </a:p>
                  </a:txBody>
                  <a:tcPr>
                    <a:solidFill>
                      <a:schemeClr val="tx1"/>
                    </a:solidFill>
                  </a:tcPr>
                </a:tc>
                <a:extLst>
                  <a:ext uri="{0D108BD9-81ED-4DB2-BD59-A6C34878D82A}">
                    <a16:rowId xmlns:a16="http://schemas.microsoft.com/office/drawing/2014/main" xmlns="" val="2059483696"/>
                  </a:ext>
                </a:extLst>
              </a:tr>
              <a:tr h="479145">
                <a:tc>
                  <a:txBody>
                    <a:bodyPr/>
                    <a:lstStyle/>
                    <a:p>
                      <a:r>
                        <a:rPr lang="es-ES" dirty="0" smtClean="0">
                          <a:solidFill>
                            <a:schemeClr val="tx1"/>
                          </a:solidFill>
                          <a:effectLst>
                            <a:outerShdw blurRad="38100" dist="38100" dir="2700000" algn="tl">
                              <a:srgbClr val="000000">
                                <a:alpha val="43137"/>
                              </a:srgbClr>
                            </a:outerShdw>
                          </a:effectLst>
                        </a:rPr>
                        <a:t>Costo de Transferencia</a:t>
                      </a:r>
                      <a:endParaRPr lang="en-US" dirty="0">
                        <a:solidFill>
                          <a:schemeClr val="tx1"/>
                        </a:solidFill>
                        <a:effectLst>
                          <a:outerShdw blurRad="38100" dist="38100" dir="2700000" algn="tl">
                            <a:srgbClr val="000000">
                              <a:alpha val="43137"/>
                            </a:srgbClr>
                          </a:outerShdw>
                        </a:effectLst>
                      </a:endParaRPr>
                    </a:p>
                  </a:txBody>
                  <a:tcPr>
                    <a:solidFill>
                      <a:schemeClr val="accent2"/>
                    </a:solidFill>
                  </a:tcPr>
                </a:tc>
                <a:tc>
                  <a:txBody>
                    <a:bodyPr/>
                    <a:lstStyle/>
                    <a:p>
                      <a:r>
                        <a:rPr lang="es-ES" dirty="0" smtClean="0">
                          <a:solidFill>
                            <a:srgbClr val="C00000"/>
                          </a:solidFill>
                          <a:effectLst>
                            <a:outerShdw blurRad="38100" dist="38100" dir="2700000" algn="tl">
                              <a:srgbClr val="000000">
                                <a:alpha val="43137"/>
                              </a:srgbClr>
                            </a:outerShdw>
                          </a:effectLst>
                        </a:rPr>
                        <a:t>  </a:t>
                      </a:r>
                      <a:r>
                        <a:rPr lang="es-ES" dirty="0" smtClean="0">
                          <a:solidFill>
                            <a:schemeClr val="tx1"/>
                          </a:solidFill>
                          <a:effectLst>
                            <a:outerShdw blurRad="38100" dist="38100" dir="2700000" algn="tl">
                              <a:srgbClr val="000000">
                                <a:alpha val="43137"/>
                              </a:srgbClr>
                            </a:outerShdw>
                          </a:effectLst>
                        </a:rPr>
                        <a:t>$ 27.520(B)</a:t>
                      </a:r>
                      <a:endParaRPr lang="en-US" dirty="0">
                        <a:solidFill>
                          <a:schemeClr val="tx1"/>
                        </a:solidFill>
                        <a:effectLst>
                          <a:outerShdw blurRad="38100" dist="38100" dir="2700000" algn="tl">
                            <a:srgbClr val="000000">
                              <a:alpha val="43137"/>
                            </a:srgbClr>
                          </a:outerShdw>
                        </a:effectLst>
                      </a:endParaRPr>
                    </a:p>
                  </a:txBody>
                  <a:tcPr>
                    <a:solidFill>
                      <a:schemeClr val="accent2"/>
                    </a:solidFill>
                  </a:tcPr>
                </a:tc>
                <a:extLst>
                  <a:ext uri="{0D108BD9-81ED-4DB2-BD59-A6C34878D82A}">
                    <a16:rowId xmlns:a16="http://schemas.microsoft.com/office/drawing/2014/main" xmlns="" val="2239347902"/>
                  </a:ext>
                </a:extLst>
              </a:tr>
              <a:tr h="479145">
                <a:tc>
                  <a:txBody>
                    <a:bodyPr/>
                    <a:lstStyle/>
                    <a:p>
                      <a:r>
                        <a:rPr lang="es-ES" dirty="0" smtClean="0">
                          <a:solidFill>
                            <a:srgbClr val="C00000"/>
                          </a:solidFill>
                          <a:effectLst>
                            <a:outerShdw blurRad="38100" dist="38100" dir="2700000" algn="tl">
                              <a:srgbClr val="000000">
                                <a:alpha val="43137"/>
                              </a:srgbClr>
                            </a:outerShdw>
                          </a:effectLst>
                        </a:rPr>
                        <a:t>Costo Total</a:t>
                      </a:r>
                      <a:endParaRPr lang="en-US" dirty="0">
                        <a:solidFill>
                          <a:srgbClr val="C00000"/>
                        </a:solidFill>
                        <a:effectLst>
                          <a:outerShdw blurRad="38100" dist="38100" dir="2700000" algn="tl">
                            <a:srgbClr val="000000">
                              <a:alpha val="43137"/>
                            </a:srgbClr>
                          </a:outerShdw>
                        </a:effectLst>
                      </a:endParaRPr>
                    </a:p>
                  </a:txBody>
                  <a:tcPr>
                    <a:solidFill>
                      <a:schemeClr val="tx1"/>
                    </a:solidFill>
                  </a:tcPr>
                </a:tc>
                <a:tc>
                  <a:txBody>
                    <a:bodyPr/>
                    <a:lstStyle/>
                    <a:p>
                      <a:r>
                        <a:rPr lang="es-ES" dirty="0" smtClean="0">
                          <a:solidFill>
                            <a:srgbClr val="C00000"/>
                          </a:solidFill>
                          <a:effectLst>
                            <a:outerShdw blurRad="38100" dist="38100" dir="2700000" algn="tl">
                              <a:srgbClr val="000000">
                                <a:alpha val="43137"/>
                              </a:srgbClr>
                            </a:outerShdw>
                          </a:effectLst>
                        </a:rPr>
                        <a:t>   $36.832   (A+B)</a:t>
                      </a:r>
                      <a:endParaRPr lang="en-US" dirty="0">
                        <a:solidFill>
                          <a:srgbClr val="C00000"/>
                        </a:solidFill>
                        <a:effectLst>
                          <a:outerShdw blurRad="38100" dist="38100" dir="2700000" algn="tl">
                            <a:srgbClr val="000000">
                              <a:alpha val="43137"/>
                            </a:srgbClr>
                          </a:outerShdw>
                        </a:effectLst>
                      </a:endParaRPr>
                    </a:p>
                  </a:txBody>
                  <a:tcPr>
                    <a:solidFill>
                      <a:schemeClr val="tx1"/>
                    </a:solidFill>
                  </a:tcPr>
                </a:tc>
                <a:extLst>
                  <a:ext uri="{0D108BD9-81ED-4DB2-BD59-A6C34878D82A}">
                    <a16:rowId xmlns:a16="http://schemas.microsoft.com/office/drawing/2014/main" xmlns="" val="3915759297"/>
                  </a:ext>
                </a:extLst>
              </a:tr>
            </a:tbl>
          </a:graphicData>
        </a:graphic>
      </p:graphicFrame>
      <p:sp>
        <p:nvSpPr>
          <p:cNvPr id="5" name="Llamada de flecha a la izquierda 4"/>
          <p:cNvSpPr/>
          <p:nvPr/>
        </p:nvSpPr>
        <p:spPr>
          <a:xfrm>
            <a:off x="7734161" y="4709160"/>
            <a:ext cx="3465652" cy="1097280"/>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Este costo corresponde al incurrido en el </a:t>
            </a:r>
            <a:r>
              <a:rPr lang="es-ES" dirty="0" err="1" smtClean="0"/>
              <a:t>Depto</a:t>
            </a:r>
            <a:r>
              <a:rPr lang="es-ES" dirty="0" smtClean="0"/>
              <a:t> . Mezcla</a:t>
            </a:r>
            <a:endParaRPr lang="en-US" dirty="0"/>
          </a:p>
        </p:txBody>
      </p:sp>
      <p:sp>
        <p:nvSpPr>
          <p:cNvPr id="6" name="Flecha a la derecha con muesca 5"/>
          <p:cNvSpPr/>
          <p:nvPr/>
        </p:nvSpPr>
        <p:spPr>
          <a:xfrm>
            <a:off x="3300984" y="5480913"/>
            <a:ext cx="978408" cy="484632"/>
          </a:xfrm>
          <a:prstGeom prst="notched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471657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Paso Cuatro Depto. Cocimiento determinar el  </a:t>
            </a:r>
            <a:r>
              <a:rPr lang="es-ES" sz="2800" b="1" u="sng" dirty="0">
                <a:solidFill>
                  <a:srgbClr val="C00000"/>
                </a:solidFill>
                <a:latin typeface="Arial" panose="020B0604020202020204" pitchFamily="34" charset="0"/>
                <a:cs typeface="Arial" panose="020B0604020202020204" pitchFamily="34" charset="0"/>
              </a:rPr>
              <a:t>costo  de las unidades </a:t>
            </a:r>
            <a:r>
              <a:rPr lang="es-ES" sz="2800" b="1" u="sng" dirty="0" smtClean="0">
                <a:solidFill>
                  <a:srgbClr val="C00000"/>
                </a:solidFill>
                <a:latin typeface="Arial" panose="020B0604020202020204" pitchFamily="34" charset="0"/>
                <a:cs typeface="Arial" panose="020B0604020202020204" pitchFamily="34" charset="0"/>
              </a:rPr>
              <a:t>equivalentes.</a:t>
            </a:r>
          </a:p>
          <a:p>
            <a:endParaRPr lang="es-ES" sz="2800" b="1" u="sng" dirty="0" smtClean="0">
              <a:solidFill>
                <a:schemeClr val="tx1"/>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1284507819"/>
              </p:ext>
            </p:extLst>
          </p:nvPr>
        </p:nvGraphicFramePr>
        <p:xfrm>
          <a:off x="1207007" y="2962655"/>
          <a:ext cx="9436608" cy="3803905"/>
        </p:xfrm>
        <a:graphic>
          <a:graphicData uri="http://schemas.openxmlformats.org/drawingml/2006/table">
            <a:tbl>
              <a:tblPr firstRow="1" bandRow="1">
                <a:tableStyleId>{5C22544A-7EE6-4342-B048-85BDC9FD1C3A}</a:tableStyleId>
              </a:tblPr>
              <a:tblGrid>
                <a:gridCol w="3145536">
                  <a:extLst>
                    <a:ext uri="{9D8B030D-6E8A-4147-A177-3AD203B41FA5}">
                      <a16:colId xmlns:a16="http://schemas.microsoft.com/office/drawing/2014/main" xmlns="" val="1281060732"/>
                    </a:ext>
                  </a:extLst>
                </a:gridCol>
                <a:gridCol w="3145536">
                  <a:extLst>
                    <a:ext uri="{9D8B030D-6E8A-4147-A177-3AD203B41FA5}">
                      <a16:colId xmlns:a16="http://schemas.microsoft.com/office/drawing/2014/main" xmlns="" val="653474920"/>
                    </a:ext>
                  </a:extLst>
                </a:gridCol>
                <a:gridCol w="3145536">
                  <a:extLst>
                    <a:ext uri="{9D8B030D-6E8A-4147-A177-3AD203B41FA5}">
                      <a16:colId xmlns:a16="http://schemas.microsoft.com/office/drawing/2014/main" xmlns="" val="1577817068"/>
                    </a:ext>
                  </a:extLst>
                </a:gridCol>
              </a:tblGrid>
              <a:tr h="7607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Elemento del Costo</a:t>
                      </a:r>
                      <a:endParaRPr lang="en-US" dirty="0" smtClean="0"/>
                    </a:p>
                    <a:p>
                      <a:endParaRPr lang="en-US" dirty="0"/>
                    </a:p>
                  </a:txBody>
                  <a:tcPr/>
                </a:tc>
                <a:tc>
                  <a:txBody>
                    <a:bodyPr/>
                    <a:lstStyle/>
                    <a:p>
                      <a:r>
                        <a:rPr lang="es-ES" dirty="0" smtClean="0"/>
                        <a:t>Cálculo ( N°3/N°2)</a:t>
                      </a:r>
                      <a:endParaRPr lang="en-US" dirty="0"/>
                    </a:p>
                  </a:txBody>
                  <a:tcPr/>
                </a:tc>
                <a:tc>
                  <a:txBody>
                    <a:bodyPr/>
                    <a:lstStyle/>
                    <a:p>
                      <a:r>
                        <a:rPr lang="es-ES" dirty="0" smtClean="0"/>
                        <a:t>Resultado</a:t>
                      </a:r>
                      <a:endParaRPr lang="en-US" dirty="0"/>
                    </a:p>
                  </a:txBody>
                  <a:tcPr/>
                </a:tc>
                <a:extLst>
                  <a:ext uri="{0D108BD9-81ED-4DB2-BD59-A6C34878D82A}">
                    <a16:rowId xmlns:a16="http://schemas.microsoft.com/office/drawing/2014/main" xmlns="" val="1282480202"/>
                  </a:ext>
                </a:extLst>
              </a:tr>
              <a:tr h="7607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effectLst>
                            <a:outerShdw blurRad="38100" dist="38100" dir="2700000" algn="tl">
                              <a:srgbClr val="000000">
                                <a:alpha val="43137"/>
                              </a:srgbClr>
                            </a:outerShdw>
                          </a:effectLst>
                        </a:rPr>
                        <a:t>MATERIA PRIMA</a:t>
                      </a:r>
                      <a:endParaRPr lang="en-US" dirty="0" smtClean="0">
                        <a:effectLst>
                          <a:outerShdw blurRad="38100" dist="38100" dir="2700000" algn="tl">
                            <a:srgbClr val="000000">
                              <a:alpha val="43137"/>
                            </a:srgbClr>
                          </a:outerShdw>
                        </a:effectLst>
                      </a:endParaRPr>
                    </a:p>
                    <a:p>
                      <a:endParaRPr lang="en-US" dirty="0"/>
                    </a:p>
                  </a:txBody>
                  <a:tcPr/>
                </a:tc>
                <a:tc>
                  <a:txBody>
                    <a:bodyPr/>
                    <a:lstStyle/>
                    <a:p>
                      <a:r>
                        <a:rPr lang="es-ES" dirty="0" smtClean="0"/>
                        <a:t>$2.800 / 7.000</a:t>
                      </a:r>
                      <a:endParaRPr lang="en-US" dirty="0"/>
                    </a:p>
                  </a:txBody>
                  <a:tcPr/>
                </a:tc>
                <a:tc>
                  <a:txBody>
                    <a:bodyPr/>
                    <a:lstStyle/>
                    <a:p>
                      <a:r>
                        <a:rPr lang="es-ES" dirty="0" smtClean="0"/>
                        <a:t>$0.40 cada unidad</a:t>
                      </a:r>
                      <a:endParaRPr lang="en-US" dirty="0"/>
                    </a:p>
                  </a:txBody>
                  <a:tcPr/>
                </a:tc>
                <a:extLst>
                  <a:ext uri="{0D108BD9-81ED-4DB2-BD59-A6C34878D82A}">
                    <a16:rowId xmlns:a16="http://schemas.microsoft.com/office/drawing/2014/main" xmlns="" val="3616988150"/>
                  </a:ext>
                </a:extLst>
              </a:tr>
              <a:tr h="7607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effectLst>
                            <a:outerShdw blurRad="38100" dist="38100" dir="2700000" algn="tl">
                              <a:srgbClr val="000000">
                                <a:alpha val="43137"/>
                              </a:srgbClr>
                            </a:outerShdw>
                          </a:effectLst>
                        </a:rPr>
                        <a:t>COSTO CONVERSIÓN</a:t>
                      </a:r>
                      <a:endParaRPr lang="en-US" dirty="0" smtClean="0">
                        <a:effectLst>
                          <a:outerShdw blurRad="38100" dist="38100" dir="2700000" algn="tl">
                            <a:srgbClr val="000000">
                              <a:alpha val="43137"/>
                            </a:srgbClr>
                          </a:outerShdw>
                        </a:effectLst>
                      </a:endParaRPr>
                    </a:p>
                    <a:p>
                      <a:endParaRPr lang="en-US" dirty="0"/>
                    </a:p>
                  </a:txBody>
                  <a:tcPr/>
                </a:tc>
                <a:tc>
                  <a:txBody>
                    <a:bodyPr/>
                    <a:lstStyle/>
                    <a:p>
                      <a:r>
                        <a:rPr lang="es-ES" dirty="0" smtClean="0"/>
                        <a:t>$ 6.512 / 7.400</a:t>
                      </a:r>
                      <a:endParaRPr lang="en-US" dirty="0"/>
                    </a:p>
                  </a:txBody>
                  <a:tcPr/>
                </a:tc>
                <a:tc>
                  <a:txBody>
                    <a:bodyPr/>
                    <a:lstStyle/>
                    <a:p>
                      <a:r>
                        <a:rPr lang="es-ES" dirty="0" smtClean="0"/>
                        <a:t>$ 1.64  cada una</a:t>
                      </a:r>
                      <a:endParaRPr lang="en-US" dirty="0"/>
                    </a:p>
                  </a:txBody>
                  <a:tcPr/>
                </a:tc>
                <a:extLst>
                  <a:ext uri="{0D108BD9-81ED-4DB2-BD59-A6C34878D82A}">
                    <a16:rowId xmlns:a16="http://schemas.microsoft.com/office/drawing/2014/main" xmlns="" val="3477158991"/>
                  </a:ext>
                </a:extLst>
              </a:tr>
              <a:tr h="760781">
                <a:tc>
                  <a:txBody>
                    <a:bodyPr/>
                    <a:lstStyle/>
                    <a:p>
                      <a:r>
                        <a:rPr lang="es-ES" dirty="0" smtClean="0"/>
                        <a:t>COSTO</a:t>
                      </a:r>
                      <a:r>
                        <a:rPr lang="es-ES" baseline="0" dirty="0" smtClean="0"/>
                        <a:t> TRANSFERENCIA</a:t>
                      </a:r>
                      <a:endParaRPr lang="en-US" dirty="0"/>
                    </a:p>
                  </a:txBody>
                  <a:tcPr/>
                </a:tc>
                <a:tc>
                  <a:txBody>
                    <a:bodyPr/>
                    <a:lstStyle/>
                    <a:p>
                      <a:r>
                        <a:rPr lang="es-ES" dirty="0" smtClean="0"/>
                        <a:t>$27.520/8000</a:t>
                      </a:r>
                      <a:endParaRPr lang="en-US" dirty="0"/>
                    </a:p>
                  </a:txBody>
                  <a:tcPr/>
                </a:tc>
                <a:tc>
                  <a:txBody>
                    <a:bodyPr/>
                    <a:lstStyle/>
                    <a:p>
                      <a:r>
                        <a:rPr lang="es-ES" dirty="0" smtClean="0"/>
                        <a:t> $3.44</a:t>
                      </a:r>
                      <a:endParaRPr lang="en-US" dirty="0"/>
                    </a:p>
                  </a:txBody>
                  <a:tcPr/>
                </a:tc>
                <a:extLst>
                  <a:ext uri="{0D108BD9-81ED-4DB2-BD59-A6C34878D82A}">
                    <a16:rowId xmlns:a16="http://schemas.microsoft.com/office/drawing/2014/main" xmlns="" val="1552139191"/>
                  </a:ext>
                </a:extLst>
              </a:tr>
              <a:tr h="760781">
                <a:tc>
                  <a:txBody>
                    <a:bodyPr/>
                    <a:lstStyle/>
                    <a:p>
                      <a:r>
                        <a:rPr lang="es-ES" dirty="0" smtClean="0">
                          <a:solidFill>
                            <a:srgbClr val="C00000"/>
                          </a:solidFill>
                          <a:effectLst>
                            <a:outerShdw blurRad="38100" dist="38100" dir="2700000" algn="tl">
                              <a:srgbClr val="000000">
                                <a:alpha val="43137"/>
                              </a:srgbClr>
                            </a:outerShdw>
                          </a:effectLst>
                        </a:rPr>
                        <a:t>Valor  de cada U. E.</a:t>
                      </a:r>
                      <a:endParaRPr lang="en-US" dirty="0">
                        <a:solidFill>
                          <a:srgbClr val="C00000"/>
                        </a:solidFill>
                        <a:effectLst>
                          <a:outerShdw blurRad="38100" dist="38100" dir="2700000" algn="tl">
                            <a:srgbClr val="000000">
                              <a:alpha val="43137"/>
                            </a:srgbClr>
                          </a:outerShdw>
                        </a:effectLst>
                      </a:endParaRPr>
                    </a:p>
                  </a:txBody>
                  <a:tcPr/>
                </a:tc>
                <a:tc>
                  <a:txBody>
                    <a:bodyPr/>
                    <a:lstStyle/>
                    <a:p>
                      <a:endParaRPr lang="en-US" dirty="0"/>
                    </a:p>
                  </a:txBody>
                  <a:tcPr/>
                </a:tc>
                <a:tc>
                  <a:txBody>
                    <a:bodyPr/>
                    <a:lstStyle/>
                    <a:p>
                      <a:r>
                        <a:rPr lang="es-ES" b="1" dirty="0" smtClean="0">
                          <a:solidFill>
                            <a:srgbClr val="C00000"/>
                          </a:solidFill>
                        </a:rPr>
                        <a:t>$4.72</a:t>
                      </a:r>
                      <a:endParaRPr lang="en-US" b="1" dirty="0">
                        <a:solidFill>
                          <a:srgbClr val="C00000"/>
                        </a:solidFill>
                      </a:endParaRPr>
                    </a:p>
                  </a:txBody>
                  <a:tcPr/>
                </a:tc>
                <a:extLst>
                  <a:ext uri="{0D108BD9-81ED-4DB2-BD59-A6C34878D82A}">
                    <a16:rowId xmlns:a16="http://schemas.microsoft.com/office/drawing/2014/main" xmlns="" val="2664959021"/>
                  </a:ext>
                </a:extLst>
              </a:tr>
            </a:tbl>
          </a:graphicData>
        </a:graphic>
      </p:graphicFrame>
      <p:sp>
        <p:nvSpPr>
          <p:cNvPr id="5" name="Flecha derecha 4"/>
          <p:cNvSpPr/>
          <p:nvPr/>
        </p:nvSpPr>
        <p:spPr>
          <a:xfrm>
            <a:off x="5436107" y="6120386"/>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Llamada de flecha a la izquierda 5"/>
          <p:cNvSpPr/>
          <p:nvPr/>
        </p:nvSpPr>
        <p:spPr>
          <a:xfrm>
            <a:off x="5957314" y="4957572"/>
            <a:ext cx="1513333" cy="914400"/>
          </a:xfrm>
          <a:prstGeom prst="leftArrowCallou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dirty="0" smtClean="0">
                <a:latin typeface="Arial" panose="020B0604020202020204" pitchFamily="34" charset="0"/>
                <a:cs typeface="Arial" panose="020B0604020202020204" pitchFamily="34" charset="0"/>
              </a:rPr>
              <a:t>UNIDADES TERMINADAS Depto. Anterior.</a:t>
            </a:r>
            <a:endParaRPr lang="en-US" sz="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83215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996696"/>
            <a:ext cx="10855516" cy="4794505"/>
          </a:xfrm>
        </p:spPr>
        <p:txBody>
          <a:bodyPr>
            <a:normAutofit/>
          </a:bodyPr>
          <a:lstStyle/>
          <a:p>
            <a:r>
              <a:rPr lang="es-ES" sz="2400" b="1" u="sng" dirty="0" smtClean="0">
                <a:solidFill>
                  <a:schemeClr val="tx1"/>
                </a:solidFill>
                <a:latin typeface="Arial" panose="020B0604020202020204" pitchFamily="34" charset="0"/>
                <a:cs typeface="Arial" panose="020B0604020202020204" pitchFamily="34" charset="0"/>
              </a:rPr>
              <a:t>LA PRODUCCIÓN EQUIVALENTE:</a:t>
            </a:r>
          </a:p>
          <a:p>
            <a:r>
              <a:rPr lang="es-ES" sz="2800" dirty="0" smtClean="0">
                <a:solidFill>
                  <a:schemeClr val="bg1"/>
                </a:solidFill>
                <a:latin typeface="Arial" panose="020B0604020202020204" pitchFamily="34" charset="0"/>
                <a:cs typeface="Arial" panose="020B0604020202020204" pitchFamily="34" charset="0"/>
              </a:rPr>
              <a:t> </a:t>
            </a:r>
            <a:r>
              <a:rPr lang="es-ES" sz="2000" b="1" u="sng" dirty="0">
                <a:solidFill>
                  <a:schemeClr val="accent6"/>
                </a:solidFill>
                <a:latin typeface="Arial" panose="020B0604020202020204" pitchFamily="34" charset="0"/>
                <a:cs typeface="Arial" panose="020B0604020202020204" pitchFamily="34" charset="0"/>
              </a:rPr>
              <a:t>R</a:t>
            </a:r>
            <a:r>
              <a:rPr lang="es-ES" sz="2000" b="1" u="sng" dirty="0" smtClean="0">
                <a:solidFill>
                  <a:schemeClr val="accent6"/>
                </a:solidFill>
                <a:latin typeface="Arial" panose="020B0604020202020204" pitchFamily="34" charset="0"/>
                <a:cs typeface="Arial" panose="020B0604020202020204" pitchFamily="34" charset="0"/>
              </a:rPr>
              <a:t>esumen </a:t>
            </a:r>
            <a:r>
              <a:rPr lang="es-ES" sz="2000" b="1" u="sng" dirty="0">
                <a:solidFill>
                  <a:schemeClr val="accent6"/>
                </a:solidFill>
                <a:latin typeface="Arial" panose="020B0604020202020204" pitchFamily="34" charset="0"/>
                <a:cs typeface="Arial" panose="020B0604020202020204" pitchFamily="34" charset="0"/>
              </a:rPr>
              <a:t>de </a:t>
            </a:r>
            <a:r>
              <a:rPr lang="es-ES" sz="2000" b="1" u="sng" dirty="0" smtClean="0">
                <a:solidFill>
                  <a:schemeClr val="accent6"/>
                </a:solidFill>
                <a:latin typeface="Arial" panose="020B0604020202020204" pitchFamily="34" charset="0"/>
                <a:cs typeface="Arial" panose="020B0604020202020204" pitchFamily="34" charset="0"/>
              </a:rPr>
              <a:t>costos Dpto. Cocimiento.</a:t>
            </a: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3906009874"/>
              </p:ext>
            </p:extLst>
          </p:nvPr>
        </p:nvGraphicFramePr>
        <p:xfrm>
          <a:off x="859536" y="2048256"/>
          <a:ext cx="10680192" cy="4399774"/>
        </p:xfrm>
        <a:graphic>
          <a:graphicData uri="http://schemas.openxmlformats.org/drawingml/2006/table">
            <a:tbl>
              <a:tblPr firstRow="1" bandRow="1">
                <a:tableStyleId>{5C22544A-7EE6-4342-B048-85BDC9FD1C3A}</a:tableStyleId>
              </a:tblPr>
              <a:tblGrid>
                <a:gridCol w="5800773">
                  <a:extLst>
                    <a:ext uri="{9D8B030D-6E8A-4147-A177-3AD203B41FA5}">
                      <a16:colId xmlns:a16="http://schemas.microsoft.com/office/drawing/2014/main" xmlns="" val="4041753796"/>
                    </a:ext>
                  </a:extLst>
                </a:gridCol>
                <a:gridCol w="4879419">
                  <a:extLst>
                    <a:ext uri="{9D8B030D-6E8A-4147-A177-3AD203B41FA5}">
                      <a16:colId xmlns:a16="http://schemas.microsoft.com/office/drawing/2014/main" xmlns="" val="2355517172"/>
                    </a:ext>
                  </a:extLst>
                </a:gridCol>
              </a:tblGrid>
              <a:tr h="1038600">
                <a:tc>
                  <a:txBody>
                    <a:bodyPr/>
                    <a:lstStyle/>
                    <a:p>
                      <a:r>
                        <a:rPr lang="es-ES" dirty="0" smtClean="0"/>
                        <a:t>ÍTEM DE COSTO</a:t>
                      </a:r>
                      <a:endParaRPr lang="en-US" dirty="0"/>
                    </a:p>
                  </a:txBody>
                  <a:tcPr/>
                </a:tc>
                <a:tc>
                  <a:txBody>
                    <a:bodyPr/>
                    <a:lstStyle/>
                    <a:p>
                      <a:r>
                        <a:rPr lang="es-ES" baseline="0" dirty="0" smtClean="0"/>
                        <a:t>   Monto Total</a:t>
                      </a:r>
                      <a:endParaRPr lang="en-US" dirty="0"/>
                    </a:p>
                  </a:txBody>
                  <a:tcPr/>
                </a:tc>
                <a:extLst>
                  <a:ext uri="{0D108BD9-81ED-4DB2-BD59-A6C34878D82A}">
                    <a16:rowId xmlns:a16="http://schemas.microsoft.com/office/drawing/2014/main" xmlns="" val="3061004891"/>
                  </a:ext>
                </a:extLst>
              </a:tr>
              <a:tr h="790200">
                <a:tc>
                  <a:txBody>
                    <a:bodyPr/>
                    <a:lstStyle/>
                    <a:p>
                      <a:r>
                        <a:rPr lang="es-ES" sz="1600" u="sng" dirty="0" smtClean="0">
                          <a:solidFill>
                            <a:schemeClr val="accent6"/>
                          </a:solidFill>
                          <a:effectLst>
                            <a:outerShdw blurRad="38100" dist="38100" dir="2700000" algn="tl">
                              <a:srgbClr val="000000">
                                <a:alpha val="43137"/>
                              </a:srgbClr>
                            </a:outerShdw>
                          </a:effectLst>
                        </a:rPr>
                        <a:t>Productos Terminados:</a:t>
                      </a:r>
                    </a:p>
                    <a:p>
                      <a:r>
                        <a:rPr lang="es-ES" sz="1600" dirty="0" smtClean="0">
                          <a:effectLst>
                            <a:outerShdw blurRad="38100" dist="38100" dir="2700000" algn="tl">
                              <a:srgbClr val="000000">
                                <a:alpha val="43137"/>
                              </a:srgbClr>
                            </a:outerShdw>
                          </a:effectLst>
                        </a:rPr>
                        <a:t>Producción terminada 7.000 unidades * $4.72</a:t>
                      </a:r>
                      <a:endParaRPr lang="en-US" sz="1600" dirty="0">
                        <a:effectLst>
                          <a:outerShdw blurRad="38100" dist="38100" dir="2700000" algn="tl">
                            <a:srgbClr val="000000">
                              <a:alpha val="43137"/>
                            </a:srgbClr>
                          </a:outerShdw>
                        </a:effectLst>
                      </a:endParaRPr>
                    </a:p>
                  </a:txBody>
                  <a:tcPr/>
                </a:tc>
                <a:tc>
                  <a:txBody>
                    <a:bodyPr/>
                    <a:lstStyle/>
                    <a:p>
                      <a:endParaRPr lang="es-ES" sz="1600" dirty="0" smtClean="0"/>
                    </a:p>
                    <a:p>
                      <a:r>
                        <a:rPr lang="es-ES" sz="1600" dirty="0" smtClean="0"/>
                        <a:t>       $33.040</a:t>
                      </a:r>
                      <a:endParaRPr lang="en-US" sz="1600" dirty="0"/>
                    </a:p>
                  </a:txBody>
                  <a:tcPr/>
                </a:tc>
                <a:extLst>
                  <a:ext uri="{0D108BD9-81ED-4DB2-BD59-A6C34878D82A}">
                    <a16:rowId xmlns:a16="http://schemas.microsoft.com/office/drawing/2014/main" xmlns="" val="1449408340"/>
                  </a:ext>
                </a:extLst>
              </a:tr>
              <a:tr h="850392">
                <a:tc>
                  <a:txBody>
                    <a:bodyPr/>
                    <a:lstStyle/>
                    <a:p>
                      <a:r>
                        <a:rPr lang="es-ES" sz="1600" dirty="0" smtClean="0"/>
                        <a:t>Más</a:t>
                      </a:r>
                    </a:p>
                    <a:p>
                      <a:pPr marL="0" marR="0" indent="0" algn="l" defTabSz="457200" rtl="0" eaLnBrk="1" fontAlgn="auto" latinLnBrk="0" hangingPunct="1">
                        <a:lnSpc>
                          <a:spcPct val="100000"/>
                        </a:lnSpc>
                        <a:spcBef>
                          <a:spcPts val="0"/>
                        </a:spcBef>
                        <a:spcAft>
                          <a:spcPts val="0"/>
                        </a:spcAft>
                        <a:buClrTx/>
                        <a:buSzTx/>
                        <a:buFontTx/>
                        <a:buNone/>
                        <a:tabLst/>
                        <a:defRPr/>
                      </a:pPr>
                      <a:r>
                        <a:rPr lang="es-ES" sz="1600" u="sng" dirty="0" smtClean="0">
                          <a:solidFill>
                            <a:schemeClr val="accent6"/>
                          </a:solidFill>
                          <a:effectLst>
                            <a:outerShdw blurRad="38100" dist="38100" dir="2700000" algn="tl">
                              <a:srgbClr val="000000">
                                <a:alpha val="43137"/>
                              </a:srgbClr>
                            </a:outerShdw>
                          </a:effectLst>
                        </a:rPr>
                        <a:t>Productos en</a:t>
                      </a:r>
                      <a:r>
                        <a:rPr lang="es-ES" sz="1600" u="sng" baseline="0" dirty="0" smtClean="0">
                          <a:solidFill>
                            <a:schemeClr val="accent6"/>
                          </a:solidFill>
                          <a:effectLst>
                            <a:outerShdw blurRad="38100" dist="38100" dir="2700000" algn="tl">
                              <a:srgbClr val="000000">
                                <a:alpha val="43137"/>
                              </a:srgbClr>
                            </a:outerShdw>
                          </a:effectLst>
                        </a:rPr>
                        <a:t> Proceso</a:t>
                      </a:r>
                      <a:r>
                        <a:rPr lang="es-ES" sz="1600" u="sng" dirty="0" smtClean="0">
                          <a:solidFill>
                            <a:schemeClr val="accent6"/>
                          </a:solidFill>
                          <a:effectLst>
                            <a:outerShdw blurRad="38100" dist="38100" dir="2700000" algn="tl">
                              <a:srgbClr val="000000">
                                <a:alpha val="43137"/>
                              </a:srgbClr>
                            </a:outerShdw>
                          </a:effectLst>
                        </a:rPr>
                        <a:t>:</a:t>
                      </a:r>
                    </a:p>
                    <a:p>
                      <a:pPr marL="0" marR="0" indent="0" algn="l" defTabSz="457200" rtl="0" eaLnBrk="1" fontAlgn="auto" latinLnBrk="0" hangingPunct="1">
                        <a:lnSpc>
                          <a:spcPct val="100000"/>
                        </a:lnSpc>
                        <a:spcBef>
                          <a:spcPts val="0"/>
                        </a:spcBef>
                        <a:spcAft>
                          <a:spcPts val="0"/>
                        </a:spcAft>
                        <a:buClrTx/>
                        <a:buSzTx/>
                        <a:buFontTx/>
                        <a:buNone/>
                        <a:tabLst/>
                        <a:defRPr/>
                      </a:pPr>
                      <a:r>
                        <a:rPr lang="es-ES" sz="1600" u="none" dirty="0" smtClean="0">
                          <a:solidFill>
                            <a:schemeClr val="bg1"/>
                          </a:solidFill>
                          <a:effectLst>
                            <a:outerShdw blurRad="38100" dist="38100" dir="2700000" algn="tl">
                              <a:srgbClr val="000000">
                                <a:alpha val="43137"/>
                              </a:srgbClr>
                            </a:outerShdw>
                          </a:effectLst>
                        </a:rPr>
                        <a:t>Materia Prima(100%) o</a:t>
                      </a:r>
                      <a:r>
                        <a:rPr lang="es-ES" sz="1600" u="none" baseline="0" dirty="0" smtClean="0">
                          <a:solidFill>
                            <a:schemeClr val="bg1"/>
                          </a:solidFill>
                          <a:effectLst>
                            <a:outerShdw blurRad="38100" dist="38100" dir="2700000" algn="tl">
                              <a:srgbClr val="000000">
                                <a:alpha val="43137"/>
                              </a:srgbClr>
                            </a:outerShdw>
                          </a:effectLst>
                        </a:rPr>
                        <a:t> </a:t>
                      </a:r>
                      <a:r>
                        <a:rPr lang="es-ES" sz="1600" u="none" dirty="0" smtClean="0">
                          <a:solidFill>
                            <a:schemeClr val="bg1"/>
                          </a:solidFill>
                          <a:effectLst>
                            <a:outerShdw blurRad="38100" dist="38100" dir="2700000" algn="tl">
                              <a:srgbClr val="000000">
                                <a:alpha val="43137"/>
                              </a:srgbClr>
                            </a:outerShdw>
                          </a:effectLst>
                        </a:rPr>
                        <a:t>unidades * $0.40</a:t>
                      </a:r>
                      <a:endParaRPr lang="en-US" sz="1600" u="none" dirty="0"/>
                    </a:p>
                  </a:txBody>
                  <a:tcPr/>
                </a:tc>
                <a:tc>
                  <a:txBody>
                    <a:bodyPr/>
                    <a:lstStyle/>
                    <a:p>
                      <a:endParaRPr lang="es-ES" sz="1600" dirty="0" smtClean="0"/>
                    </a:p>
                    <a:p>
                      <a:endParaRPr lang="es-ES" sz="1600" dirty="0" smtClean="0"/>
                    </a:p>
                    <a:p>
                      <a:r>
                        <a:rPr lang="es-ES" sz="1600" dirty="0" smtClean="0"/>
                        <a:t>          $ 0</a:t>
                      </a:r>
                      <a:endParaRPr lang="en-US" sz="1600" dirty="0"/>
                    </a:p>
                  </a:txBody>
                  <a:tcPr/>
                </a:tc>
                <a:extLst>
                  <a:ext uri="{0D108BD9-81ED-4DB2-BD59-A6C34878D82A}">
                    <a16:rowId xmlns:a16="http://schemas.microsoft.com/office/drawing/2014/main" xmlns="" val="2436759754"/>
                  </a:ext>
                </a:extLst>
              </a:tr>
              <a:tr h="429768">
                <a:tc>
                  <a:txBody>
                    <a:bodyPr/>
                    <a:lstStyle/>
                    <a:p>
                      <a:r>
                        <a:rPr lang="es-ES" sz="1600" dirty="0" smtClean="0">
                          <a:effectLst>
                            <a:outerShdw blurRad="38100" dist="38100" dir="2700000" algn="tl">
                              <a:srgbClr val="000000">
                                <a:alpha val="43137"/>
                              </a:srgbClr>
                            </a:outerShdw>
                          </a:effectLst>
                        </a:rPr>
                        <a:t>Costo Conversión 400 unidades * </a:t>
                      </a:r>
                      <a:r>
                        <a:rPr lang="es-ES" sz="1600" baseline="0" dirty="0" smtClean="0">
                          <a:effectLst>
                            <a:outerShdw blurRad="38100" dist="38100" dir="2700000" algn="tl">
                              <a:srgbClr val="000000">
                                <a:alpha val="43137"/>
                              </a:srgbClr>
                            </a:outerShdw>
                          </a:effectLst>
                        </a:rPr>
                        <a:t> $ 0.88                      </a:t>
                      </a:r>
                      <a:endParaRPr lang="en-US" sz="1600" dirty="0">
                        <a:effectLst>
                          <a:outerShdw blurRad="38100" dist="38100" dir="2700000" algn="tl">
                            <a:srgbClr val="000000">
                              <a:alpha val="43137"/>
                            </a:srgbClr>
                          </a:outerShdw>
                        </a:effectLst>
                      </a:endParaRPr>
                    </a:p>
                  </a:txBody>
                  <a:tcPr/>
                </a:tc>
                <a:tc>
                  <a:txBody>
                    <a:bodyPr/>
                    <a:lstStyle/>
                    <a:p>
                      <a:r>
                        <a:rPr lang="es-ES" sz="1600" dirty="0" smtClean="0"/>
                        <a:t>         $ 352</a:t>
                      </a:r>
                      <a:endParaRPr lang="en-US" sz="1600" dirty="0"/>
                    </a:p>
                  </a:txBody>
                  <a:tcPr/>
                </a:tc>
                <a:extLst>
                  <a:ext uri="{0D108BD9-81ED-4DB2-BD59-A6C34878D82A}">
                    <a16:rowId xmlns:a16="http://schemas.microsoft.com/office/drawing/2014/main" xmlns="" val="458705366"/>
                  </a:ext>
                </a:extLst>
              </a:tr>
              <a:tr h="645407">
                <a:tc>
                  <a:txBody>
                    <a:bodyPr/>
                    <a:lstStyle/>
                    <a:p>
                      <a:r>
                        <a:rPr lang="es-ES" sz="1600" b="1" dirty="0" smtClean="0">
                          <a:solidFill>
                            <a:schemeClr val="bg1"/>
                          </a:solidFill>
                        </a:rPr>
                        <a:t>Costo</a:t>
                      </a:r>
                      <a:r>
                        <a:rPr lang="es-ES" sz="1600" b="1" baseline="0" dirty="0" smtClean="0">
                          <a:solidFill>
                            <a:schemeClr val="bg1"/>
                          </a:solidFill>
                        </a:rPr>
                        <a:t> de Transferencia 1000 unidades *3.44</a:t>
                      </a:r>
                      <a:endParaRPr lang="en-US" sz="1600" b="1" dirty="0">
                        <a:solidFill>
                          <a:schemeClr val="bg1"/>
                        </a:solidFill>
                      </a:endParaRPr>
                    </a:p>
                  </a:txBody>
                  <a:tcPr/>
                </a:tc>
                <a:tc>
                  <a:txBody>
                    <a:bodyPr/>
                    <a:lstStyle/>
                    <a:p>
                      <a:r>
                        <a:rPr lang="es-ES" sz="1600" b="0" dirty="0" smtClean="0">
                          <a:solidFill>
                            <a:schemeClr val="bg1"/>
                          </a:solidFill>
                        </a:rPr>
                        <a:t>       </a:t>
                      </a:r>
                      <a:r>
                        <a:rPr lang="es-ES" sz="1600" b="0" baseline="0" dirty="0" smtClean="0">
                          <a:solidFill>
                            <a:schemeClr val="bg1"/>
                          </a:solidFill>
                        </a:rPr>
                        <a:t>  $3.440</a:t>
                      </a:r>
                      <a:endParaRPr lang="en-US" sz="1600" b="0" dirty="0">
                        <a:solidFill>
                          <a:schemeClr val="bg1"/>
                        </a:solidFill>
                      </a:endParaRPr>
                    </a:p>
                  </a:txBody>
                  <a:tcPr/>
                </a:tc>
                <a:extLst>
                  <a:ext uri="{0D108BD9-81ED-4DB2-BD59-A6C34878D82A}">
                    <a16:rowId xmlns:a16="http://schemas.microsoft.com/office/drawing/2014/main" xmlns="" val="1122583351"/>
                  </a:ext>
                </a:extLst>
              </a:tr>
              <a:tr h="645407">
                <a:tc>
                  <a:txBody>
                    <a:bodyPr/>
                    <a:lstStyle/>
                    <a:p>
                      <a:r>
                        <a:rPr lang="es-ES" sz="1600" b="1" dirty="0" smtClean="0">
                          <a:solidFill>
                            <a:srgbClr val="C00000"/>
                          </a:solidFill>
                        </a:rPr>
                        <a:t>TOTAL</a:t>
                      </a:r>
                      <a:endParaRPr lang="en-US" sz="1600" b="1" dirty="0">
                        <a:solidFill>
                          <a:srgbClr val="C00000"/>
                        </a:solidFill>
                      </a:endParaRPr>
                    </a:p>
                  </a:txBody>
                  <a:tcPr/>
                </a:tc>
                <a:tc>
                  <a:txBody>
                    <a:bodyPr/>
                    <a:lstStyle/>
                    <a:p>
                      <a:r>
                        <a:rPr lang="es-ES" sz="1600" b="1" dirty="0" smtClean="0">
                          <a:solidFill>
                            <a:srgbClr val="C00000"/>
                          </a:solidFill>
                        </a:rPr>
                        <a:t>        $36832</a:t>
                      </a:r>
                      <a:endParaRPr lang="en-US" sz="1600" b="1" dirty="0">
                        <a:solidFill>
                          <a:srgbClr val="C00000"/>
                        </a:solidFill>
                      </a:endParaRPr>
                    </a:p>
                  </a:txBody>
                  <a:tcPr/>
                </a:tc>
                <a:extLst>
                  <a:ext uri="{0D108BD9-81ED-4DB2-BD59-A6C34878D82A}">
                    <a16:rowId xmlns:a16="http://schemas.microsoft.com/office/drawing/2014/main" xmlns="" val="4202462593"/>
                  </a:ext>
                </a:extLst>
              </a:tr>
            </a:tbl>
          </a:graphicData>
        </a:graphic>
      </p:graphicFrame>
      <p:sp>
        <p:nvSpPr>
          <p:cNvPr id="6" name="Flecha curvada hacia abajo 5"/>
          <p:cNvSpPr/>
          <p:nvPr/>
        </p:nvSpPr>
        <p:spPr>
          <a:xfrm>
            <a:off x="5993098" y="2598422"/>
            <a:ext cx="1216152" cy="731520"/>
          </a:xfrm>
          <a:prstGeom prst="curved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Flecha curvada hacia abajo 6"/>
          <p:cNvSpPr/>
          <p:nvPr/>
        </p:nvSpPr>
        <p:spPr>
          <a:xfrm>
            <a:off x="6111970" y="3778759"/>
            <a:ext cx="1216152" cy="731520"/>
          </a:xfrm>
          <a:prstGeom prst="curved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Flecha a la derecha con muesca 8"/>
          <p:cNvSpPr/>
          <p:nvPr/>
        </p:nvSpPr>
        <p:spPr>
          <a:xfrm>
            <a:off x="5503894" y="5865878"/>
            <a:ext cx="978408" cy="484632"/>
          </a:xfrm>
          <a:prstGeom prst="notched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Llamada de flecha a la izquierda 9"/>
          <p:cNvSpPr/>
          <p:nvPr/>
        </p:nvSpPr>
        <p:spPr>
          <a:xfrm>
            <a:off x="8577072" y="5650994"/>
            <a:ext cx="3044952" cy="914400"/>
          </a:xfrm>
          <a:prstGeom prst="leftArrow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smtClean="0">
                <a:latin typeface="Arial" panose="020B0604020202020204" pitchFamily="34" charset="0"/>
                <a:cs typeface="Arial" panose="020B0604020202020204" pitchFamily="34" charset="0"/>
              </a:rPr>
              <a:t>MONTO IGUAL AL TOTAL FLUJO DE COSTOS DEL DEPARTAMENTO COCIMIENTO</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755342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8761540" cy="3447287"/>
          </a:xfrm>
        </p:spPr>
        <p:txBody>
          <a:bodyPr>
            <a:normAutofit fontScale="77500" lnSpcReduction="20000"/>
          </a:bodyPr>
          <a:lstStyle/>
          <a:p>
            <a:r>
              <a:rPr lang="es-ES" dirty="0" smtClean="0"/>
              <a:t>                                                      </a:t>
            </a:r>
          </a:p>
          <a:p>
            <a:endParaRPr lang="es-ES" dirty="0"/>
          </a:p>
          <a:p>
            <a:r>
              <a:rPr lang="es-ES" dirty="0" smtClean="0"/>
              <a:t>                            </a:t>
            </a:r>
            <a:r>
              <a:rPr lang="es-ES" sz="2800" u="sng" dirty="0" smtClean="0">
                <a:solidFill>
                  <a:srgbClr val="C00000"/>
                </a:solidFill>
                <a:latin typeface="Arial" panose="020B0604020202020204" pitchFamily="34" charset="0"/>
                <a:cs typeface="Arial" panose="020B0604020202020204" pitchFamily="34" charset="0"/>
              </a:rPr>
              <a:t> ENUNCIADO PREGUNTA</a:t>
            </a:r>
          </a:p>
          <a:p>
            <a:endParaRPr lang="es-ES" sz="2800" u="sng" dirty="0">
              <a:solidFill>
                <a:srgbClr val="C00000"/>
              </a:solidFill>
              <a:latin typeface="Arial" panose="020B0604020202020204" pitchFamily="34" charset="0"/>
              <a:cs typeface="Arial" panose="020B0604020202020204" pitchFamily="34" charset="0"/>
            </a:endParaRPr>
          </a:p>
          <a:p>
            <a:r>
              <a:rPr lang="es-ES" sz="2800" u="sng" dirty="0" smtClean="0">
                <a:solidFill>
                  <a:srgbClr val="C00000"/>
                </a:solidFill>
                <a:latin typeface="Arial" panose="020B0604020202020204" pitchFamily="34" charset="0"/>
                <a:cs typeface="Arial" panose="020B0604020202020204" pitchFamily="34" charset="0"/>
              </a:rPr>
              <a:t>¿Por qué si la suma de los costos totales  de los departamentos de Mezcla y cocimiento suman $42.400, al finalizar en el resumen de costos del Depto. Cocimiento están distribuidos tan solo $36.832</a:t>
            </a:r>
            <a:endParaRPr lang="es-ES" sz="2800" u="sng" dirty="0">
              <a:solidFill>
                <a:srgbClr val="C00000"/>
              </a:solidFill>
              <a:latin typeface="Arial" panose="020B0604020202020204" pitchFamily="34" charset="0"/>
              <a:cs typeface="Arial" panose="020B0604020202020204" pitchFamily="34" charset="0"/>
            </a:endParaRPr>
          </a:p>
          <a:p>
            <a:r>
              <a:rPr lang="es-ES" sz="4000" dirty="0" smtClean="0">
                <a:latin typeface="Arial" panose="020B0604020202020204" pitchFamily="34" charset="0"/>
                <a:cs typeface="Arial" panose="020B0604020202020204" pitchFamily="34" charset="0"/>
              </a:rPr>
              <a:t>                          </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2396038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8761540" cy="3447287"/>
          </a:xfrm>
        </p:spPr>
        <p:txBody>
          <a:bodyPr>
            <a:normAutofit fontScale="85000" lnSpcReduction="20000"/>
          </a:bodyPr>
          <a:lstStyle/>
          <a:p>
            <a:r>
              <a:rPr lang="es-ES" dirty="0" smtClean="0"/>
              <a:t>                                                      </a:t>
            </a:r>
          </a:p>
          <a:p>
            <a:endParaRPr lang="es-ES" dirty="0"/>
          </a:p>
          <a:p>
            <a:r>
              <a:rPr lang="es-ES" dirty="0" smtClean="0"/>
              <a:t>                                                        </a:t>
            </a:r>
          </a:p>
          <a:p>
            <a:r>
              <a:rPr lang="es-ES" sz="3800" u="sng" dirty="0" smtClean="0">
                <a:solidFill>
                  <a:srgbClr val="C00000"/>
                </a:solidFill>
                <a:latin typeface="Arial" panose="020B0604020202020204" pitchFamily="34" charset="0"/>
                <a:cs typeface="Arial" panose="020B0604020202020204" pitchFamily="34" charset="0"/>
              </a:rPr>
              <a:t>Actividad de Cierre</a:t>
            </a:r>
            <a:endParaRPr lang="es-ES" sz="3800" u="sng" dirty="0">
              <a:solidFill>
                <a:srgbClr val="C00000"/>
              </a:solidFill>
              <a:latin typeface="Arial" panose="020B0604020202020204" pitchFamily="34" charset="0"/>
              <a:cs typeface="Arial" panose="020B0604020202020204" pitchFamily="34" charset="0"/>
            </a:endParaRPr>
          </a:p>
          <a:p>
            <a:r>
              <a:rPr lang="es-ES" sz="4000" dirty="0" smtClean="0">
                <a:latin typeface="Arial" panose="020B0604020202020204" pitchFamily="34" charset="0"/>
                <a:cs typeface="Arial" panose="020B0604020202020204" pitchFamily="34" charset="0"/>
              </a:rPr>
              <a:t>                         Profesor propone ejercicio final de resumen al curso  para que sea íntegramente desarrollado por los alumnos grupal o individualmente </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7694288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smtClean="0">
                <a:solidFill>
                  <a:schemeClr val="tx1"/>
                </a:solidFill>
              </a:rPr>
              <a:t>Tratamiento </a:t>
            </a:r>
            <a:r>
              <a:rPr lang="es-ES" sz="2800" u="sng" dirty="0">
                <a:solidFill>
                  <a:schemeClr val="tx1"/>
                </a:solidFill>
              </a:rPr>
              <a:t>de las pérdidas de unidades en el </a:t>
            </a:r>
            <a:r>
              <a:rPr lang="es-ES" sz="2800" u="sng" dirty="0" smtClean="0">
                <a:solidFill>
                  <a:schemeClr val="tx1"/>
                </a:solidFill>
              </a:rPr>
              <a:t>proceso.</a:t>
            </a:r>
          </a:p>
          <a:p>
            <a:r>
              <a:rPr lang="es-ES" sz="2800" dirty="0" smtClean="0"/>
              <a:t> </a:t>
            </a:r>
            <a:r>
              <a:rPr lang="es-ES" sz="2400" dirty="0">
                <a:latin typeface="Arial" panose="020B0604020202020204" pitchFamily="34" charset="0"/>
                <a:cs typeface="Arial" panose="020B0604020202020204" pitchFamily="34" charset="0"/>
              </a:rPr>
              <a:t>Una pérdida de unidades durante el proceso productivo puede deberse a alguna de las siguientes razones: </a:t>
            </a:r>
            <a:endParaRPr lang="es-ES" sz="2400" dirty="0" smtClean="0">
              <a:latin typeface="Arial" panose="020B0604020202020204" pitchFamily="34" charset="0"/>
              <a:cs typeface="Arial" panose="020B0604020202020204" pitchFamily="34" charset="0"/>
            </a:endParaRPr>
          </a:p>
          <a:p>
            <a:pPr marL="514350" indent="-514350">
              <a:buAutoNum type="arabicParenR"/>
            </a:pPr>
            <a:r>
              <a:rPr lang="es-ES" sz="2400" dirty="0" smtClean="0">
                <a:latin typeface="Arial" panose="020B0604020202020204" pitchFamily="34" charset="0"/>
                <a:cs typeface="Arial" panose="020B0604020202020204" pitchFamily="34" charset="0"/>
              </a:rPr>
              <a:t>Pérdida </a:t>
            </a:r>
            <a:r>
              <a:rPr lang="es-ES" sz="2400" dirty="0">
                <a:latin typeface="Arial" panose="020B0604020202020204" pitchFamily="34" charset="0"/>
                <a:cs typeface="Arial" panose="020B0604020202020204" pitchFamily="34" charset="0"/>
              </a:rPr>
              <a:t>accidental originada por negligencia del personal o errores de producción. </a:t>
            </a:r>
            <a:endParaRPr lang="es-ES" sz="2400" dirty="0" smtClean="0">
              <a:latin typeface="Arial" panose="020B0604020202020204" pitchFamily="34" charset="0"/>
              <a:cs typeface="Arial" panose="020B0604020202020204" pitchFamily="34" charset="0"/>
            </a:endParaRPr>
          </a:p>
          <a:p>
            <a:pPr marL="514350" indent="-514350">
              <a:buAutoNum type="arabicParenR"/>
            </a:pPr>
            <a:r>
              <a:rPr lang="es-ES" sz="2400" dirty="0" smtClean="0">
                <a:latin typeface="Arial" panose="020B0604020202020204" pitchFamily="34" charset="0"/>
                <a:cs typeface="Arial" panose="020B0604020202020204" pitchFamily="34" charset="0"/>
              </a:rPr>
              <a:t> </a:t>
            </a:r>
            <a:r>
              <a:rPr lang="es-ES" sz="2400" dirty="0">
                <a:latin typeface="Arial" panose="020B0604020202020204" pitchFamily="34" charset="0"/>
                <a:cs typeface="Arial" panose="020B0604020202020204" pitchFamily="34" charset="0"/>
              </a:rPr>
              <a:t>Pérdida normal, inherentes a las características del proceso productivo y que, dentro de cierto margen, son </a:t>
            </a:r>
            <a:r>
              <a:rPr lang="es-ES" sz="2400" dirty="0" smtClean="0">
                <a:latin typeface="Arial" panose="020B0604020202020204" pitchFamily="34" charset="0"/>
                <a:cs typeface="Arial" panose="020B0604020202020204" pitchFamily="34" charset="0"/>
              </a:rPr>
              <a:t>inevitables.</a:t>
            </a:r>
          </a:p>
          <a:p>
            <a:r>
              <a:rPr lang="es-ES" sz="2400" dirty="0" smtClean="0">
                <a:latin typeface="Arial" panose="020B0604020202020204" pitchFamily="34" charset="0"/>
                <a:cs typeface="Arial" panose="020B0604020202020204" pitchFamily="34" charset="0"/>
              </a:rPr>
              <a:t> </a:t>
            </a:r>
            <a:endParaRPr lang="es-ES" sz="2400" b="1" u="sng"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5677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3200" u="sng" dirty="0" smtClean="0">
                <a:solidFill>
                  <a:schemeClr val="tx1"/>
                </a:solidFill>
                <a:latin typeface="Arial" panose="020B0604020202020204" pitchFamily="34" charset="0"/>
                <a:cs typeface="Arial" panose="020B0604020202020204" pitchFamily="34" charset="0"/>
              </a:rPr>
              <a:t>Tratamiento </a:t>
            </a:r>
            <a:r>
              <a:rPr lang="es-ES" sz="3200" u="sng" dirty="0">
                <a:solidFill>
                  <a:schemeClr val="tx1"/>
                </a:solidFill>
                <a:latin typeface="Arial" panose="020B0604020202020204" pitchFamily="34" charset="0"/>
                <a:cs typeface="Arial" panose="020B0604020202020204" pitchFamily="34" charset="0"/>
              </a:rPr>
              <a:t>de las pérdidas de unidades en el </a:t>
            </a:r>
            <a:r>
              <a:rPr lang="es-ES" sz="3200" u="sng" dirty="0" smtClean="0">
                <a:solidFill>
                  <a:schemeClr val="tx1"/>
                </a:solidFill>
                <a:latin typeface="Arial" panose="020B0604020202020204" pitchFamily="34" charset="0"/>
                <a:cs typeface="Arial" panose="020B0604020202020204" pitchFamily="34" charset="0"/>
              </a:rPr>
              <a:t>proceso.</a:t>
            </a:r>
          </a:p>
          <a:p>
            <a:r>
              <a:rPr lang="es-ES" sz="2400" dirty="0" smtClean="0">
                <a:latin typeface="Arial" panose="020B0604020202020204" pitchFamily="34" charset="0"/>
                <a:cs typeface="Arial" panose="020B0604020202020204" pitchFamily="34" charset="0"/>
              </a:rPr>
              <a:t>Cuando </a:t>
            </a:r>
            <a:r>
              <a:rPr lang="es-ES" sz="2400" dirty="0">
                <a:latin typeface="Arial" panose="020B0604020202020204" pitchFamily="34" charset="0"/>
                <a:cs typeface="Arial" panose="020B0604020202020204" pitchFamily="34" charset="0"/>
              </a:rPr>
              <a:t>la pérdida tiene un carácter accidental es necesario establecer con el mayor grado de precisión posible el costo acumulado hasta el momento en que se produjo la pérdida, a objeto de aislar su costo y llevarlo directamente al Estado de Resultados</a:t>
            </a:r>
            <a:r>
              <a:rPr lang="es-ES" sz="2400" dirty="0" smtClean="0">
                <a:latin typeface="Arial" panose="020B0604020202020204" pitchFamily="34" charset="0"/>
                <a:cs typeface="Arial" panose="020B0604020202020204" pitchFamily="34" charset="0"/>
              </a:rPr>
              <a:t>.</a:t>
            </a:r>
          </a:p>
          <a:p>
            <a:endParaRPr lang="es-ES" sz="2400" dirty="0" smtClean="0">
              <a:latin typeface="Arial" panose="020B0604020202020204" pitchFamily="34" charset="0"/>
              <a:cs typeface="Arial" panose="020B0604020202020204" pitchFamily="34" charset="0"/>
            </a:endParaRPr>
          </a:p>
          <a:p>
            <a:r>
              <a:rPr lang="es-ES" sz="2400" dirty="0" smtClean="0">
                <a:latin typeface="Arial" panose="020B0604020202020204" pitchFamily="34" charset="0"/>
                <a:cs typeface="Arial" panose="020B0604020202020204" pitchFamily="34" charset="0"/>
              </a:rPr>
              <a:t> </a:t>
            </a:r>
            <a:r>
              <a:rPr lang="es-ES" sz="2400" dirty="0">
                <a:latin typeface="Arial" panose="020B0604020202020204" pitchFamily="34" charset="0"/>
                <a:cs typeface="Arial" panose="020B0604020202020204" pitchFamily="34" charset="0"/>
              </a:rPr>
              <a:t>Distinto es el caso si la pérdida tiene un carácter normal, en que, como procedimiento general, se imputa el total de los costos resultantes a las unidades buena</a:t>
            </a:r>
            <a:endParaRPr lang="es-ES" sz="2400" b="1" u="sng" dirty="0" smtClean="0">
              <a:solidFill>
                <a:schemeClr val="tx1"/>
              </a:solidFill>
              <a:latin typeface="Arial" panose="020B0604020202020204" pitchFamily="34" charset="0"/>
              <a:cs typeface="Arial" panose="020B0604020202020204" pitchFamily="34" charset="0"/>
            </a:endParaRPr>
          </a:p>
          <a:p>
            <a:endParaRPr lang="es-ES" sz="2400" b="1" u="sng"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433003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373316" y="1600201"/>
            <a:ext cx="10855516" cy="4465320"/>
          </a:xfrm>
        </p:spPr>
        <p:txBody>
          <a:bodyPr>
            <a:normAutofit/>
          </a:bodyPr>
          <a:lstStyle/>
          <a:p>
            <a:r>
              <a:rPr lang="es-ES" sz="2800" u="sng" dirty="0" smtClean="0">
                <a:solidFill>
                  <a:schemeClr val="tx1"/>
                </a:solidFill>
              </a:rPr>
              <a:t>Tratamiento </a:t>
            </a:r>
            <a:r>
              <a:rPr lang="es-ES" sz="2800" u="sng" dirty="0">
                <a:solidFill>
                  <a:schemeClr val="tx1"/>
                </a:solidFill>
              </a:rPr>
              <a:t>de las pérdidas de unidades en el </a:t>
            </a:r>
            <a:r>
              <a:rPr lang="es-ES" sz="2800" u="sng" dirty="0" smtClean="0">
                <a:solidFill>
                  <a:schemeClr val="tx1"/>
                </a:solidFill>
              </a:rPr>
              <a:t>proceso.</a:t>
            </a:r>
          </a:p>
          <a:p>
            <a:r>
              <a:rPr lang="es-ES" sz="2800" dirty="0" smtClean="0"/>
              <a:t> </a:t>
            </a:r>
            <a:r>
              <a:rPr lang="es-ES" sz="2400" dirty="0" smtClean="0">
                <a:latin typeface="Arial" panose="020B0604020202020204" pitchFamily="34" charset="0"/>
                <a:cs typeface="Arial" panose="020B0604020202020204" pitchFamily="34" charset="0"/>
              </a:rPr>
              <a:t>Otros autores consideran las pérdidas que sean originadas durante el proceso productivo  pueden ser agrupadas en dos grandes categorías, a saber:</a:t>
            </a:r>
          </a:p>
          <a:p>
            <a:endParaRPr lang="es-ES" sz="2400" b="1" u="sng" dirty="0" smtClean="0">
              <a:solidFill>
                <a:schemeClr val="tx1"/>
              </a:solidFill>
              <a:latin typeface="Arial" panose="020B0604020202020204" pitchFamily="34" charset="0"/>
              <a:cs typeface="Arial" panose="020B0604020202020204" pitchFamily="34" charset="0"/>
            </a:endParaRPr>
          </a:p>
          <a:p>
            <a:r>
              <a:rPr lang="es-ES" sz="2400" b="1" u="sng" dirty="0" smtClean="0">
                <a:solidFill>
                  <a:schemeClr val="tx1"/>
                </a:solidFill>
                <a:latin typeface="Arial" panose="020B0604020202020204" pitchFamily="34" charset="0"/>
                <a:cs typeface="Arial" panose="020B0604020202020204" pitchFamily="34" charset="0"/>
              </a:rPr>
              <a:t>A.- EVITABLES</a:t>
            </a:r>
          </a:p>
          <a:p>
            <a:endParaRPr lang="es-ES" sz="2400" b="1" u="sng" dirty="0" smtClean="0">
              <a:solidFill>
                <a:schemeClr val="tx1"/>
              </a:solidFill>
              <a:latin typeface="Arial" panose="020B0604020202020204" pitchFamily="34" charset="0"/>
              <a:cs typeface="Arial" panose="020B0604020202020204" pitchFamily="34" charset="0"/>
            </a:endParaRPr>
          </a:p>
        </p:txBody>
      </p:sp>
      <p:sp>
        <p:nvSpPr>
          <p:cNvPr id="4" name="Llamada con línea 2 3"/>
          <p:cNvSpPr/>
          <p:nvPr/>
        </p:nvSpPr>
        <p:spPr>
          <a:xfrm>
            <a:off x="3756596" y="3099816"/>
            <a:ext cx="1856232" cy="612648"/>
          </a:xfrm>
          <a:prstGeom prst="borderCallout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NORMALES</a:t>
            </a:r>
            <a:endParaRPr lang="en-US" dirty="0"/>
          </a:p>
        </p:txBody>
      </p:sp>
      <p:sp>
        <p:nvSpPr>
          <p:cNvPr id="5" name="Llamada con línea 2 4"/>
          <p:cNvSpPr/>
          <p:nvPr/>
        </p:nvSpPr>
        <p:spPr>
          <a:xfrm>
            <a:off x="5074920" y="5294376"/>
            <a:ext cx="1792224" cy="996696"/>
          </a:xfrm>
          <a:prstGeom prst="borderCallout2">
            <a:avLst>
              <a:gd name="adj1" fmla="val 18750"/>
              <a:gd name="adj2" fmla="val -8333"/>
              <a:gd name="adj3" fmla="val -115578"/>
              <a:gd name="adj4" fmla="val -114667"/>
              <a:gd name="adj5" fmla="val 22496"/>
              <a:gd name="adj6" fmla="val -74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ANORMALES</a:t>
            </a:r>
            <a:endParaRPr lang="en-US" dirty="0"/>
          </a:p>
        </p:txBody>
      </p:sp>
      <p:sp>
        <p:nvSpPr>
          <p:cNvPr id="6" name="Pergamino horizontal 5"/>
          <p:cNvSpPr/>
          <p:nvPr/>
        </p:nvSpPr>
        <p:spPr>
          <a:xfrm>
            <a:off x="173736" y="4736592"/>
            <a:ext cx="3108960" cy="1932434"/>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Las evitables resultan del error humano o bien por el uso de materiales defectuosos</a:t>
            </a:r>
            <a:endParaRPr lang="en-US" dirty="0"/>
          </a:p>
        </p:txBody>
      </p:sp>
      <p:sp>
        <p:nvSpPr>
          <p:cNvPr id="7" name="Flecha doblada hacia arriba 6"/>
          <p:cNvSpPr/>
          <p:nvPr/>
        </p:nvSpPr>
        <p:spPr>
          <a:xfrm>
            <a:off x="539496" y="4485132"/>
            <a:ext cx="1572768" cy="502920"/>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Llamada de flecha a la izquierda 7"/>
          <p:cNvSpPr/>
          <p:nvPr/>
        </p:nvSpPr>
        <p:spPr>
          <a:xfrm>
            <a:off x="5724144" y="3131820"/>
            <a:ext cx="4636008" cy="918972"/>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Cuando la pérdida no excede una asignación predeterminada</a:t>
            </a:r>
            <a:endParaRPr lang="en-US" dirty="0"/>
          </a:p>
        </p:txBody>
      </p:sp>
      <p:sp>
        <p:nvSpPr>
          <p:cNvPr id="9" name="Llamada de flecha a la izquierda 8"/>
          <p:cNvSpPr/>
          <p:nvPr/>
        </p:nvSpPr>
        <p:spPr>
          <a:xfrm>
            <a:off x="6958584" y="5175504"/>
            <a:ext cx="4270248" cy="1115568"/>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Cuando estás superan los rangos preestablecidos</a:t>
            </a:r>
            <a:endParaRPr lang="en-US" dirty="0"/>
          </a:p>
        </p:txBody>
      </p:sp>
    </p:spTree>
    <p:extLst>
      <p:ext uri="{BB962C8B-B14F-4D97-AF65-F5344CB8AC3E}">
        <p14:creationId xmlns:p14="http://schemas.microsoft.com/office/powerpoint/2010/main" val="162410367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373316" y="1600201"/>
            <a:ext cx="10855516" cy="4465320"/>
          </a:xfrm>
        </p:spPr>
        <p:txBody>
          <a:bodyPr>
            <a:normAutofit/>
          </a:bodyPr>
          <a:lstStyle/>
          <a:p>
            <a:r>
              <a:rPr lang="es-ES" sz="2800" u="sng" dirty="0" smtClean="0">
                <a:solidFill>
                  <a:schemeClr val="tx1"/>
                </a:solidFill>
              </a:rPr>
              <a:t>Tratamiento </a:t>
            </a:r>
            <a:r>
              <a:rPr lang="es-ES" sz="2800" u="sng" dirty="0">
                <a:solidFill>
                  <a:schemeClr val="tx1"/>
                </a:solidFill>
              </a:rPr>
              <a:t>de las pérdidas de unidades en el </a:t>
            </a:r>
            <a:r>
              <a:rPr lang="es-ES" sz="2800" u="sng" dirty="0" smtClean="0">
                <a:solidFill>
                  <a:schemeClr val="tx1"/>
                </a:solidFill>
              </a:rPr>
              <a:t>proceso.</a:t>
            </a:r>
          </a:p>
          <a:p>
            <a:r>
              <a:rPr lang="es-ES" sz="2800" dirty="0" smtClean="0"/>
              <a:t> </a:t>
            </a:r>
            <a:r>
              <a:rPr lang="es-ES" sz="2400" dirty="0" smtClean="0">
                <a:latin typeface="Arial" panose="020B0604020202020204" pitchFamily="34" charset="0"/>
                <a:cs typeface="Arial" panose="020B0604020202020204" pitchFamily="34" charset="0"/>
              </a:rPr>
              <a:t>Otros autores consideran las pérdidas que sean originadas durante el proceso productivo  pueden ser agrupadas en dos grandes categorías, a saber:</a:t>
            </a:r>
          </a:p>
          <a:p>
            <a:endParaRPr lang="es-ES" sz="2400" b="1" u="sng" dirty="0" smtClean="0">
              <a:solidFill>
                <a:schemeClr val="tx1"/>
              </a:solidFill>
              <a:latin typeface="Arial" panose="020B0604020202020204" pitchFamily="34" charset="0"/>
              <a:cs typeface="Arial" panose="020B0604020202020204" pitchFamily="34" charset="0"/>
            </a:endParaRPr>
          </a:p>
          <a:p>
            <a:r>
              <a:rPr lang="es-ES" sz="2400" b="1" u="sng" dirty="0">
                <a:solidFill>
                  <a:schemeClr val="tx1"/>
                </a:solidFill>
                <a:latin typeface="Arial" panose="020B0604020202020204" pitchFamily="34" charset="0"/>
                <a:cs typeface="Arial" panose="020B0604020202020204" pitchFamily="34" charset="0"/>
              </a:rPr>
              <a:t>B</a:t>
            </a:r>
            <a:r>
              <a:rPr lang="es-ES" sz="2400" b="1" u="sng" dirty="0" smtClean="0">
                <a:solidFill>
                  <a:schemeClr val="tx1"/>
                </a:solidFill>
                <a:latin typeface="Arial" panose="020B0604020202020204" pitchFamily="34" charset="0"/>
                <a:cs typeface="Arial" panose="020B0604020202020204" pitchFamily="34" charset="0"/>
              </a:rPr>
              <a:t>.- INEVITABLES</a:t>
            </a:r>
          </a:p>
          <a:p>
            <a:endParaRPr lang="es-ES" sz="2400" b="1" u="sng" dirty="0" smtClean="0">
              <a:solidFill>
                <a:schemeClr val="tx1"/>
              </a:solidFill>
              <a:latin typeface="Arial" panose="020B0604020202020204" pitchFamily="34" charset="0"/>
              <a:cs typeface="Arial" panose="020B0604020202020204" pitchFamily="34" charset="0"/>
            </a:endParaRPr>
          </a:p>
        </p:txBody>
      </p:sp>
      <p:sp>
        <p:nvSpPr>
          <p:cNvPr id="9" name="Llamada de flecha a la izquierda 8"/>
          <p:cNvSpPr/>
          <p:nvPr/>
        </p:nvSpPr>
        <p:spPr>
          <a:xfrm>
            <a:off x="3035808" y="3319272"/>
            <a:ext cx="6108192" cy="2157984"/>
          </a:xfrm>
          <a:prstGeom prst="leftArrowCallout">
            <a:avLst>
              <a:gd name="adj1" fmla="val 26053"/>
              <a:gd name="adj2" fmla="val 25000"/>
              <a:gd name="adj3" fmla="val 25000"/>
              <a:gd name="adj4" fmla="val 6544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Estas por naturaleza intrínseca son inherentes a todo proceso de fabricación, como por ejemplo las pérdidas de peso producto de la evaporación o bien la generación  de desperdicios.</a:t>
            </a:r>
            <a:endParaRPr lang="en-US" dirty="0"/>
          </a:p>
        </p:txBody>
      </p:sp>
    </p:spTree>
    <p:extLst>
      <p:ext uri="{BB962C8B-B14F-4D97-AF65-F5344CB8AC3E}">
        <p14:creationId xmlns:p14="http://schemas.microsoft.com/office/powerpoint/2010/main" val="401149255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400" dirty="0" smtClean="0">
                <a:solidFill>
                  <a:schemeClr val="bg1"/>
                </a:solidFill>
                <a:latin typeface="Arial" panose="020B0604020202020204" pitchFamily="34" charset="0"/>
                <a:cs typeface="Arial" panose="020B0604020202020204" pitchFamily="34" charset="0"/>
              </a:rPr>
              <a:t>En lo particular el tratamiento de las unidades pérdidas o echadas a perder( descompuestas) en los respectivos informes de costos va a depender de la naturaleza delas mismas y del punto concreto del proceso en donde fueron originadas.</a:t>
            </a:r>
          </a:p>
          <a:p>
            <a:r>
              <a:rPr lang="es-ES" sz="2400" dirty="0" smtClean="0">
                <a:solidFill>
                  <a:schemeClr val="bg1"/>
                </a:solidFill>
                <a:latin typeface="Arial" panose="020B0604020202020204" pitchFamily="34" charset="0"/>
                <a:cs typeface="Arial" panose="020B0604020202020204" pitchFamily="34" charset="0"/>
              </a:rPr>
              <a:t>Básica y conceptualmente las pérdidas denominadas </a:t>
            </a:r>
            <a:r>
              <a:rPr lang="es-ES" sz="2400" dirty="0" smtClean="0">
                <a:solidFill>
                  <a:srgbClr val="C00000"/>
                </a:solidFill>
                <a:latin typeface="Arial" panose="020B0604020202020204" pitchFamily="34" charset="0"/>
                <a:cs typeface="Arial" panose="020B0604020202020204" pitchFamily="34" charset="0"/>
              </a:rPr>
              <a:t>”Anormales” </a:t>
            </a:r>
            <a:r>
              <a:rPr lang="es-ES" sz="2400" dirty="0" smtClean="0">
                <a:solidFill>
                  <a:schemeClr val="bg1"/>
                </a:solidFill>
                <a:latin typeface="Arial" panose="020B0604020202020204" pitchFamily="34" charset="0"/>
                <a:cs typeface="Arial" panose="020B0604020202020204" pitchFamily="34" charset="0"/>
              </a:rPr>
              <a:t>debieran ser excluidas de los costos del producto y ser cargadas a un cuenta especial de pérdidas para tal efecto.</a:t>
            </a:r>
            <a:endParaRPr lang="es-ES" sz="2400" dirty="0">
              <a:solidFill>
                <a:schemeClr val="bg1"/>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303592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400" dirty="0" smtClean="0">
                <a:solidFill>
                  <a:schemeClr val="bg1"/>
                </a:solidFill>
                <a:latin typeface="Arial" panose="020B0604020202020204" pitchFamily="34" charset="0"/>
                <a:cs typeface="Arial" panose="020B0604020202020204" pitchFamily="34" charset="0"/>
              </a:rPr>
              <a:t>En lo que se refiere específicamente a las pérdidas denominadas </a:t>
            </a:r>
            <a:r>
              <a:rPr lang="es-ES" sz="2400" dirty="0" smtClean="0">
                <a:solidFill>
                  <a:srgbClr val="C00000"/>
                </a:solidFill>
                <a:latin typeface="Arial" panose="020B0604020202020204" pitchFamily="34" charset="0"/>
                <a:cs typeface="Arial" panose="020B0604020202020204" pitchFamily="34" charset="0"/>
              </a:rPr>
              <a:t>“Inevitables” </a:t>
            </a:r>
            <a:r>
              <a:rPr lang="es-ES" sz="2400" dirty="0" smtClean="0">
                <a:solidFill>
                  <a:schemeClr val="bg1"/>
                </a:solidFill>
                <a:latin typeface="Arial" panose="020B0604020202020204" pitchFamily="34" charset="0"/>
                <a:cs typeface="Arial" panose="020B0604020202020204" pitchFamily="34" charset="0"/>
              </a:rPr>
              <a:t>y las consideradas como  </a:t>
            </a:r>
            <a:r>
              <a:rPr lang="es-ES" sz="2400" dirty="0" smtClean="0">
                <a:solidFill>
                  <a:srgbClr val="C00000"/>
                </a:solidFill>
                <a:latin typeface="Arial" panose="020B0604020202020204" pitchFamily="34" charset="0"/>
                <a:cs typeface="Arial" panose="020B0604020202020204" pitchFamily="34" charset="0"/>
              </a:rPr>
              <a:t>“Evitables”, </a:t>
            </a:r>
            <a:r>
              <a:rPr lang="es-ES" sz="2400" dirty="0" smtClean="0">
                <a:solidFill>
                  <a:schemeClr val="bg1"/>
                </a:solidFill>
                <a:latin typeface="Arial" panose="020B0604020202020204" pitchFamily="34" charset="0"/>
                <a:cs typeface="Arial" panose="020B0604020202020204" pitchFamily="34" charset="0"/>
              </a:rPr>
              <a:t>ambas dentro de cierto rango de normalidad, deberán ser absorbidas por la producción en buen estado; vale decir si una pérdida de peso, o bien las unidades estropeadas ocurren tempranamente  en el proceso, </a:t>
            </a:r>
            <a:r>
              <a:rPr lang="es-ES" sz="2400" dirty="0" smtClean="0">
                <a:solidFill>
                  <a:srgbClr val="C00000"/>
                </a:solidFill>
                <a:latin typeface="Arial" panose="020B0604020202020204" pitchFamily="34" charset="0"/>
                <a:cs typeface="Arial" panose="020B0604020202020204" pitchFamily="34" charset="0"/>
              </a:rPr>
              <a:t>el costo que esto origine deberá ser prorrateado sobre toda la producción del período, debiendo incluirse en este proceso , el inventario final de productos en proceso</a:t>
            </a:r>
            <a:r>
              <a:rPr lang="es-ES" sz="2400" dirty="0" smtClean="0">
                <a:solidFill>
                  <a:schemeClr val="bg1"/>
                </a:solidFill>
                <a:latin typeface="Arial" panose="020B0604020202020204" pitchFamily="34" charset="0"/>
                <a:cs typeface="Arial" panose="020B0604020202020204" pitchFamily="34" charset="0"/>
              </a:rPr>
              <a:t>.</a:t>
            </a:r>
            <a:endParaRPr lang="es-ES" sz="2800" b="1" u="sng" dirty="0" smtClean="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664059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400" dirty="0" smtClean="0">
                <a:solidFill>
                  <a:schemeClr val="tx1"/>
                </a:solidFill>
                <a:latin typeface="Arial" panose="020B0604020202020204" pitchFamily="34" charset="0"/>
                <a:cs typeface="Arial" panose="020B0604020202020204" pitchFamily="34" charset="0"/>
              </a:rPr>
              <a:t>Si por el contrario el hecho ocurre por ejemplo como una pérdida al finalizar el proceso o bien si son descubiertas unidades estropeadas en la inspección final, </a:t>
            </a:r>
            <a:r>
              <a:rPr lang="es-ES" sz="2400" dirty="0" smtClean="0">
                <a:solidFill>
                  <a:srgbClr val="C00000"/>
                </a:solidFill>
                <a:latin typeface="Arial" panose="020B0604020202020204" pitchFamily="34" charset="0"/>
                <a:cs typeface="Arial" panose="020B0604020202020204" pitchFamily="34" charset="0"/>
              </a:rPr>
              <a:t>tan solo las unidades que fueron terminadas en el período debieran absorber el costo de lo deteriorado.</a:t>
            </a:r>
          </a:p>
        </p:txBody>
      </p:sp>
    </p:spTree>
    <p:extLst>
      <p:ext uri="{BB962C8B-B14F-4D97-AF65-F5344CB8AC3E}">
        <p14:creationId xmlns:p14="http://schemas.microsoft.com/office/powerpoint/2010/main" val="396529110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800" b="1" u="sng" dirty="0" smtClean="0">
                <a:solidFill>
                  <a:srgbClr val="C00000"/>
                </a:solidFill>
                <a:latin typeface="Arial" panose="020B0604020202020204" pitchFamily="34" charset="0"/>
                <a:cs typeface="Arial" panose="020B0604020202020204" pitchFamily="34" charset="0"/>
              </a:rPr>
              <a:t>Desarrollo </a:t>
            </a:r>
            <a:r>
              <a:rPr lang="es-ES" sz="2800" b="1" u="sng" dirty="0">
                <a:solidFill>
                  <a:srgbClr val="C00000"/>
                </a:solidFill>
                <a:latin typeface="Arial" panose="020B0604020202020204" pitchFamily="34" charset="0"/>
                <a:cs typeface="Arial" panose="020B0604020202020204" pitchFamily="34" charset="0"/>
              </a:rPr>
              <a:t>Ejercicio </a:t>
            </a:r>
            <a:r>
              <a:rPr lang="es-ES" sz="2800" b="1" u="sng" dirty="0" smtClean="0">
                <a:solidFill>
                  <a:srgbClr val="C00000"/>
                </a:solidFill>
                <a:latin typeface="Arial" panose="020B0604020202020204" pitchFamily="34" charset="0"/>
                <a:cs typeface="Arial" panose="020B0604020202020204" pitchFamily="34" charset="0"/>
              </a:rPr>
              <a:t>Ejemplo Aplicado :</a:t>
            </a:r>
          </a:p>
          <a:p>
            <a:r>
              <a:rPr lang="es-ES" sz="2400" dirty="0" smtClean="0">
                <a:solidFill>
                  <a:schemeClr val="bg1"/>
                </a:solidFill>
                <a:latin typeface="Arial" panose="020B0604020202020204" pitchFamily="34" charset="0"/>
                <a:cs typeface="Arial" panose="020B0604020202020204" pitchFamily="34" charset="0"/>
              </a:rPr>
              <a:t>La empresa en comento posee el siguiente registro de producción, a saber:</a:t>
            </a:r>
          </a:p>
          <a:p>
            <a:endParaRPr lang="es-ES" sz="2400" dirty="0">
              <a:solidFill>
                <a:schemeClr val="bg1"/>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3235022858"/>
              </p:ext>
            </p:extLst>
          </p:nvPr>
        </p:nvGraphicFramePr>
        <p:xfrm>
          <a:off x="1161287" y="2990090"/>
          <a:ext cx="9683496" cy="3297936"/>
        </p:xfrm>
        <a:graphic>
          <a:graphicData uri="http://schemas.openxmlformats.org/drawingml/2006/table">
            <a:tbl>
              <a:tblPr firstRow="1" bandRow="1">
                <a:tableStyleId>{5C22544A-7EE6-4342-B048-85BDC9FD1C3A}</a:tableStyleId>
              </a:tblPr>
              <a:tblGrid>
                <a:gridCol w="3227832">
                  <a:extLst>
                    <a:ext uri="{9D8B030D-6E8A-4147-A177-3AD203B41FA5}">
                      <a16:colId xmlns:a16="http://schemas.microsoft.com/office/drawing/2014/main" xmlns="" val="4154782093"/>
                    </a:ext>
                  </a:extLst>
                </a:gridCol>
                <a:gridCol w="3227832">
                  <a:extLst>
                    <a:ext uri="{9D8B030D-6E8A-4147-A177-3AD203B41FA5}">
                      <a16:colId xmlns:a16="http://schemas.microsoft.com/office/drawing/2014/main" xmlns="" val="1579868007"/>
                    </a:ext>
                  </a:extLst>
                </a:gridCol>
                <a:gridCol w="3227832">
                  <a:extLst>
                    <a:ext uri="{9D8B030D-6E8A-4147-A177-3AD203B41FA5}">
                      <a16:colId xmlns:a16="http://schemas.microsoft.com/office/drawing/2014/main" xmlns="" val="3756951623"/>
                    </a:ext>
                  </a:extLst>
                </a:gridCol>
              </a:tblGrid>
              <a:tr h="504444">
                <a:tc>
                  <a:txBody>
                    <a:bodyPr/>
                    <a:lstStyle/>
                    <a:p>
                      <a:r>
                        <a:rPr lang="es-ES" dirty="0" smtClean="0"/>
                        <a:t>Registro producción</a:t>
                      </a:r>
                      <a:endParaRPr lang="en-US" dirty="0"/>
                    </a:p>
                  </a:txBody>
                  <a:tcPr/>
                </a:tc>
                <a:tc>
                  <a:txBody>
                    <a:bodyPr/>
                    <a:lstStyle/>
                    <a:p>
                      <a:r>
                        <a:rPr lang="es-ES" dirty="0" smtClean="0"/>
                        <a:t>Depto. Mezcla</a:t>
                      </a:r>
                      <a:endParaRPr lang="en-US" dirty="0"/>
                    </a:p>
                  </a:txBody>
                  <a:tcPr/>
                </a:tc>
                <a:tc>
                  <a:txBody>
                    <a:bodyPr/>
                    <a:lstStyle/>
                    <a:p>
                      <a:r>
                        <a:rPr lang="es-ES" dirty="0" smtClean="0"/>
                        <a:t>Depto.  Cocimiento</a:t>
                      </a:r>
                      <a:endParaRPr lang="en-US" dirty="0"/>
                    </a:p>
                  </a:txBody>
                  <a:tcPr/>
                </a:tc>
                <a:extLst>
                  <a:ext uri="{0D108BD9-81ED-4DB2-BD59-A6C34878D82A}">
                    <a16:rowId xmlns:a16="http://schemas.microsoft.com/office/drawing/2014/main" xmlns="" val="3608066458"/>
                  </a:ext>
                </a:extLst>
              </a:tr>
              <a:tr h="504444">
                <a:tc>
                  <a:txBody>
                    <a:bodyPr/>
                    <a:lstStyle/>
                    <a:p>
                      <a:r>
                        <a:rPr lang="es-ES" dirty="0" smtClean="0"/>
                        <a:t>Unidades Recibidas</a:t>
                      </a:r>
                      <a:endParaRPr lang="en-US" dirty="0"/>
                    </a:p>
                  </a:txBody>
                  <a:tcPr/>
                </a:tc>
                <a:tc>
                  <a:txBody>
                    <a:bodyPr/>
                    <a:lstStyle/>
                    <a:p>
                      <a:r>
                        <a:rPr lang="es-ES" dirty="0" smtClean="0"/>
                        <a:t>10.000 unidades</a:t>
                      </a:r>
                      <a:endParaRPr lang="en-US" dirty="0"/>
                    </a:p>
                  </a:txBody>
                  <a:tcPr/>
                </a:tc>
                <a:tc>
                  <a:txBody>
                    <a:bodyPr/>
                    <a:lstStyle/>
                    <a:p>
                      <a:r>
                        <a:rPr lang="es-ES" dirty="0" smtClean="0"/>
                        <a:t>7000 unidades</a:t>
                      </a:r>
                      <a:endParaRPr lang="en-US" dirty="0"/>
                    </a:p>
                  </a:txBody>
                  <a:tcPr/>
                </a:tc>
                <a:extLst>
                  <a:ext uri="{0D108BD9-81ED-4DB2-BD59-A6C34878D82A}">
                    <a16:rowId xmlns:a16="http://schemas.microsoft.com/office/drawing/2014/main" xmlns="" val="3934171210"/>
                  </a:ext>
                </a:extLst>
              </a:tr>
              <a:tr h="504444">
                <a:tc>
                  <a:txBody>
                    <a:bodyPr/>
                    <a:lstStyle/>
                    <a:p>
                      <a:r>
                        <a:rPr lang="es-ES" dirty="0" smtClean="0"/>
                        <a:t>Unidades Terminadas Mes</a:t>
                      </a:r>
                      <a:endParaRPr lang="en-US" dirty="0"/>
                    </a:p>
                  </a:txBody>
                  <a:tcPr/>
                </a:tc>
                <a:tc>
                  <a:txBody>
                    <a:bodyPr/>
                    <a:lstStyle/>
                    <a:p>
                      <a:r>
                        <a:rPr lang="es-ES" dirty="0" smtClean="0"/>
                        <a:t> 7000 unidades</a:t>
                      </a:r>
                      <a:endParaRPr lang="en-US" dirty="0"/>
                    </a:p>
                  </a:txBody>
                  <a:tcPr/>
                </a:tc>
                <a:tc>
                  <a:txBody>
                    <a:bodyPr/>
                    <a:lstStyle/>
                    <a:p>
                      <a:r>
                        <a:rPr lang="es-ES" dirty="0" smtClean="0"/>
                        <a:t> 4000 unidades</a:t>
                      </a:r>
                      <a:endParaRPr lang="en-US" dirty="0"/>
                    </a:p>
                  </a:txBody>
                  <a:tcPr/>
                </a:tc>
                <a:extLst>
                  <a:ext uri="{0D108BD9-81ED-4DB2-BD59-A6C34878D82A}">
                    <a16:rowId xmlns:a16="http://schemas.microsoft.com/office/drawing/2014/main" xmlns="" val="3793855557"/>
                  </a:ext>
                </a:extLst>
              </a:tr>
              <a:tr h="504444">
                <a:tc>
                  <a:txBody>
                    <a:bodyPr/>
                    <a:lstStyle/>
                    <a:p>
                      <a:r>
                        <a:rPr lang="es-ES" dirty="0" smtClean="0"/>
                        <a:t>Unidades en Proceso Fin Mes</a:t>
                      </a:r>
                      <a:endParaRPr lang="en-US" dirty="0"/>
                    </a:p>
                  </a:txBody>
                  <a:tcPr/>
                </a:tc>
                <a:tc>
                  <a:txBody>
                    <a:bodyPr/>
                    <a:lstStyle/>
                    <a:p>
                      <a:r>
                        <a:rPr lang="es-ES" dirty="0" smtClean="0"/>
                        <a:t> 2.000 unidades</a:t>
                      </a:r>
                      <a:endParaRPr lang="en-US" dirty="0"/>
                    </a:p>
                  </a:txBody>
                  <a:tcPr/>
                </a:tc>
                <a:tc>
                  <a:txBody>
                    <a:bodyPr/>
                    <a:lstStyle/>
                    <a:p>
                      <a:r>
                        <a:rPr lang="es-ES" dirty="0" smtClean="0"/>
                        <a:t> 1000 unidades</a:t>
                      </a:r>
                      <a:endParaRPr lang="en-US" dirty="0"/>
                    </a:p>
                  </a:txBody>
                  <a:tcPr/>
                </a:tc>
                <a:extLst>
                  <a:ext uri="{0D108BD9-81ED-4DB2-BD59-A6C34878D82A}">
                    <a16:rowId xmlns:a16="http://schemas.microsoft.com/office/drawing/2014/main" xmlns="" val="3616619100"/>
                  </a:ext>
                </a:extLst>
              </a:tr>
              <a:tr h="504444">
                <a:tc>
                  <a:txBody>
                    <a:bodyPr/>
                    <a:lstStyle/>
                    <a:p>
                      <a:r>
                        <a:rPr lang="es-ES" dirty="0" smtClean="0"/>
                        <a:t>Grado Terminación</a:t>
                      </a:r>
                    </a:p>
                    <a:p>
                      <a:r>
                        <a:rPr lang="es-ES" dirty="0" smtClean="0"/>
                        <a:t>Materia Prima</a:t>
                      </a:r>
                      <a:endParaRPr lang="en-US" dirty="0"/>
                    </a:p>
                  </a:txBody>
                  <a:tcPr/>
                </a:tc>
                <a:tc>
                  <a:txBody>
                    <a:bodyPr/>
                    <a:lstStyle/>
                    <a:p>
                      <a:endParaRPr lang="es-ES" dirty="0" smtClean="0"/>
                    </a:p>
                    <a:p>
                      <a:r>
                        <a:rPr lang="es-ES" dirty="0" smtClean="0"/>
                        <a:t>100%</a:t>
                      </a:r>
                      <a:endParaRPr lang="en-US" dirty="0"/>
                    </a:p>
                  </a:txBody>
                  <a:tcPr/>
                </a:tc>
                <a:tc>
                  <a:txBody>
                    <a:bodyPr/>
                    <a:lstStyle/>
                    <a:p>
                      <a:endParaRPr lang="es-ES" dirty="0" smtClean="0"/>
                    </a:p>
                    <a:p>
                      <a:r>
                        <a:rPr lang="es-ES" dirty="0" smtClean="0"/>
                        <a:t> 0 %</a:t>
                      </a:r>
                      <a:endParaRPr lang="en-US" dirty="0"/>
                    </a:p>
                  </a:txBody>
                  <a:tcPr/>
                </a:tc>
                <a:extLst>
                  <a:ext uri="{0D108BD9-81ED-4DB2-BD59-A6C34878D82A}">
                    <a16:rowId xmlns:a16="http://schemas.microsoft.com/office/drawing/2014/main" xmlns="" val="2282837222"/>
                  </a:ext>
                </a:extLst>
              </a:tr>
              <a:tr h="504444">
                <a:tc>
                  <a:txBody>
                    <a:bodyPr/>
                    <a:lstStyle/>
                    <a:p>
                      <a:r>
                        <a:rPr lang="es-ES" dirty="0" smtClean="0"/>
                        <a:t>Costo de Conversión</a:t>
                      </a:r>
                      <a:endParaRPr lang="en-US" dirty="0"/>
                    </a:p>
                  </a:txBody>
                  <a:tcPr/>
                </a:tc>
                <a:tc>
                  <a:txBody>
                    <a:bodyPr/>
                    <a:lstStyle/>
                    <a:p>
                      <a:r>
                        <a:rPr lang="es-ES" dirty="0" smtClean="0"/>
                        <a:t> 60%</a:t>
                      </a:r>
                      <a:endParaRPr lang="en-US" dirty="0"/>
                    </a:p>
                  </a:txBody>
                  <a:tcPr/>
                </a:tc>
                <a:tc>
                  <a:txBody>
                    <a:bodyPr/>
                    <a:lstStyle/>
                    <a:p>
                      <a:r>
                        <a:rPr lang="es-ES" dirty="0" smtClean="0"/>
                        <a:t>40%</a:t>
                      </a:r>
                      <a:endParaRPr lang="en-US" dirty="0"/>
                    </a:p>
                  </a:txBody>
                  <a:tcPr/>
                </a:tc>
                <a:extLst>
                  <a:ext uri="{0D108BD9-81ED-4DB2-BD59-A6C34878D82A}">
                    <a16:rowId xmlns:a16="http://schemas.microsoft.com/office/drawing/2014/main" xmlns="" val="3024923563"/>
                  </a:ext>
                </a:extLst>
              </a:tr>
            </a:tbl>
          </a:graphicData>
        </a:graphic>
      </p:graphicFrame>
    </p:spTree>
    <p:extLst>
      <p:ext uri="{BB962C8B-B14F-4D97-AF65-F5344CB8AC3E}">
        <p14:creationId xmlns:p14="http://schemas.microsoft.com/office/powerpoint/2010/main" val="427205356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800" b="1" u="sng" dirty="0" smtClean="0">
                <a:solidFill>
                  <a:srgbClr val="C00000"/>
                </a:solidFill>
                <a:latin typeface="Arial" panose="020B0604020202020204" pitchFamily="34" charset="0"/>
                <a:cs typeface="Arial" panose="020B0604020202020204" pitchFamily="34" charset="0"/>
              </a:rPr>
              <a:t>Desarrollo </a:t>
            </a:r>
            <a:r>
              <a:rPr lang="es-ES" sz="2800" b="1" u="sng" dirty="0">
                <a:solidFill>
                  <a:srgbClr val="C00000"/>
                </a:solidFill>
                <a:latin typeface="Arial" panose="020B0604020202020204" pitchFamily="34" charset="0"/>
                <a:cs typeface="Arial" panose="020B0604020202020204" pitchFamily="34" charset="0"/>
              </a:rPr>
              <a:t>Ejercicio </a:t>
            </a:r>
            <a:r>
              <a:rPr lang="es-ES" sz="2800" b="1" u="sng" dirty="0" smtClean="0">
                <a:solidFill>
                  <a:srgbClr val="C00000"/>
                </a:solidFill>
                <a:latin typeface="Arial" panose="020B0604020202020204" pitchFamily="34" charset="0"/>
                <a:cs typeface="Arial" panose="020B0604020202020204" pitchFamily="34" charset="0"/>
              </a:rPr>
              <a:t>Ejemplo Aplicado :</a:t>
            </a:r>
          </a:p>
          <a:p>
            <a:r>
              <a:rPr lang="es-ES" sz="2400" dirty="0" smtClean="0">
                <a:solidFill>
                  <a:schemeClr val="bg1"/>
                </a:solidFill>
                <a:latin typeface="Arial" panose="020B0604020202020204" pitchFamily="34" charset="0"/>
                <a:cs typeface="Arial" panose="020B0604020202020204" pitchFamily="34" charset="0"/>
              </a:rPr>
              <a:t>Las pérdidas durante el proceso son las siguientes:</a:t>
            </a:r>
            <a:endParaRPr lang="es-ES" sz="2400" dirty="0">
              <a:solidFill>
                <a:schemeClr val="bg1"/>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1105043653"/>
              </p:ext>
            </p:extLst>
          </p:nvPr>
        </p:nvGraphicFramePr>
        <p:xfrm>
          <a:off x="1161287" y="3163824"/>
          <a:ext cx="6455664" cy="1728216"/>
        </p:xfrm>
        <a:graphic>
          <a:graphicData uri="http://schemas.openxmlformats.org/drawingml/2006/table">
            <a:tbl>
              <a:tblPr firstRow="1" bandRow="1">
                <a:tableStyleId>{5C22544A-7EE6-4342-B048-85BDC9FD1C3A}</a:tableStyleId>
              </a:tblPr>
              <a:tblGrid>
                <a:gridCol w="2151888">
                  <a:extLst>
                    <a:ext uri="{9D8B030D-6E8A-4147-A177-3AD203B41FA5}">
                      <a16:colId xmlns:a16="http://schemas.microsoft.com/office/drawing/2014/main" xmlns="" val="213746854"/>
                    </a:ext>
                  </a:extLst>
                </a:gridCol>
                <a:gridCol w="2151888">
                  <a:extLst>
                    <a:ext uri="{9D8B030D-6E8A-4147-A177-3AD203B41FA5}">
                      <a16:colId xmlns:a16="http://schemas.microsoft.com/office/drawing/2014/main" xmlns="" val="1579868007"/>
                    </a:ext>
                  </a:extLst>
                </a:gridCol>
                <a:gridCol w="2151888">
                  <a:extLst>
                    <a:ext uri="{9D8B030D-6E8A-4147-A177-3AD203B41FA5}">
                      <a16:colId xmlns:a16="http://schemas.microsoft.com/office/drawing/2014/main" xmlns="" val="3756951623"/>
                    </a:ext>
                  </a:extLst>
                </a:gridCol>
              </a:tblGrid>
              <a:tr h="670842">
                <a:tc>
                  <a:txBody>
                    <a:bodyPr/>
                    <a:lstStyle/>
                    <a:p>
                      <a:r>
                        <a:rPr lang="es-ES" dirty="0" smtClean="0"/>
                        <a:t>Tipo de Pérdidas</a:t>
                      </a:r>
                      <a:endParaRPr lang="en-US" dirty="0"/>
                    </a:p>
                  </a:txBody>
                  <a:tcPr/>
                </a:tc>
                <a:tc>
                  <a:txBody>
                    <a:bodyPr/>
                    <a:lstStyle/>
                    <a:p>
                      <a:r>
                        <a:rPr lang="es-ES" dirty="0" smtClean="0"/>
                        <a:t>Depto. Mezcla</a:t>
                      </a:r>
                      <a:endParaRPr lang="en-US" dirty="0"/>
                    </a:p>
                  </a:txBody>
                  <a:tcPr/>
                </a:tc>
                <a:tc>
                  <a:txBody>
                    <a:bodyPr/>
                    <a:lstStyle/>
                    <a:p>
                      <a:r>
                        <a:rPr lang="es-ES" dirty="0" smtClean="0"/>
                        <a:t>Depto.  Cocimiento</a:t>
                      </a:r>
                      <a:endParaRPr lang="en-US" dirty="0"/>
                    </a:p>
                  </a:txBody>
                  <a:tcPr/>
                </a:tc>
                <a:extLst>
                  <a:ext uri="{0D108BD9-81ED-4DB2-BD59-A6C34878D82A}">
                    <a16:rowId xmlns:a16="http://schemas.microsoft.com/office/drawing/2014/main" xmlns="" val="3608066458"/>
                  </a:ext>
                </a:extLst>
              </a:tr>
              <a:tr h="528687">
                <a:tc>
                  <a:txBody>
                    <a:bodyPr/>
                    <a:lstStyle/>
                    <a:p>
                      <a:r>
                        <a:rPr lang="es-ES" dirty="0" smtClean="0"/>
                        <a:t>Normales</a:t>
                      </a:r>
                      <a:endParaRPr lang="en-US" dirty="0"/>
                    </a:p>
                  </a:txBody>
                  <a:tcPr/>
                </a:tc>
                <a:tc>
                  <a:txBody>
                    <a:bodyPr/>
                    <a:lstStyle/>
                    <a:p>
                      <a:r>
                        <a:rPr lang="es-ES" dirty="0" smtClean="0"/>
                        <a:t>1.000 unidades</a:t>
                      </a:r>
                      <a:endParaRPr lang="en-US" dirty="0"/>
                    </a:p>
                  </a:txBody>
                  <a:tcPr/>
                </a:tc>
                <a:tc>
                  <a:txBody>
                    <a:bodyPr/>
                    <a:lstStyle/>
                    <a:p>
                      <a:r>
                        <a:rPr lang="es-ES" dirty="0" smtClean="0"/>
                        <a:t>2.000 unidades</a:t>
                      </a:r>
                      <a:endParaRPr lang="en-US" dirty="0"/>
                    </a:p>
                  </a:txBody>
                  <a:tcPr/>
                </a:tc>
                <a:extLst>
                  <a:ext uri="{0D108BD9-81ED-4DB2-BD59-A6C34878D82A}">
                    <a16:rowId xmlns:a16="http://schemas.microsoft.com/office/drawing/2014/main" xmlns="" val="3934171210"/>
                  </a:ext>
                </a:extLst>
              </a:tr>
              <a:tr h="528687">
                <a:tc>
                  <a:txBody>
                    <a:bodyPr/>
                    <a:lstStyle/>
                    <a:p>
                      <a:r>
                        <a:rPr lang="es-ES" dirty="0" smtClean="0"/>
                        <a:t>Anormales</a:t>
                      </a:r>
                      <a:endParaRPr lang="en-US" dirty="0"/>
                    </a:p>
                  </a:txBody>
                  <a:tcPr/>
                </a:tc>
                <a:tc>
                  <a:txBody>
                    <a:bodyPr/>
                    <a:lstStyle/>
                    <a:p>
                      <a:r>
                        <a:rPr lang="es-ES" dirty="0" smtClean="0"/>
                        <a:t> 0 unidades</a:t>
                      </a:r>
                      <a:endParaRPr lang="en-US" dirty="0"/>
                    </a:p>
                  </a:txBody>
                  <a:tcPr/>
                </a:tc>
                <a:tc>
                  <a:txBody>
                    <a:bodyPr/>
                    <a:lstStyle/>
                    <a:p>
                      <a:r>
                        <a:rPr lang="es-ES" dirty="0" smtClean="0"/>
                        <a:t> 0 unidades</a:t>
                      </a:r>
                      <a:endParaRPr lang="en-US" dirty="0"/>
                    </a:p>
                  </a:txBody>
                  <a:tcPr/>
                </a:tc>
                <a:extLst>
                  <a:ext uri="{0D108BD9-81ED-4DB2-BD59-A6C34878D82A}">
                    <a16:rowId xmlns:a16="http://schemas.microsoft.com/office/drawing/2014/main" xmlns="" val="3793855557"/>
                  </a:ext>
                </a:extLst>
              </a:tr>
            </a:tbl>
          </a:graphicData>
        </a:graphic>
      </p:graphicFrame>
    </p:spTree>
    <p:extLst>
      <p:ext uri="{BB962C8B-B14F-4D97-AF65-F5344CB8AC3E}">
        <p14:creationId xmlns:p14="http://schemas.microsoft.com/office/powerpoint/2010/main" val="280070037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800" b="1" u="sng" dirty="0" smtClean="0">
                <a:solidFill>
                  <a:srgbClr val="C00000"/>
                </a:solidFill>
                <a:latin typeface="Arial" panose="020B0604020202020204" pitchFamily="34" charset="0"/>
                <a:cs typeface="Arial" panose="020B0604020202020204" pitchFamily="34" charset="0"/>
              </a:rPr>
              <a:t>Desarrollo </a:t>
            </a:r>
            <a:r>
              <a:rPr lang="es-ES" sz="2800" b="1" u="sng" dirty="0">
                <a:solidFill>
                  <a:srgbClr val="C00000"/>
                </a:solidFill>
                <a:latin typeface="Arial" panose="020B0604020202020204" pitchFamily="34" charset="0"/>
                <a:cs typeface="Arial" panose="020B0604020202020204" pitchFamily="34" charset="0"/>
              </a:rPr>
              <a:t>Ejercicio </a:t>
            </a:r>
            <a:r>
              <a:rPr lang="es-ES" sz="2800" b="1" u="sng" dirty="0" smtClean="0">
                <a:solidFill>
                  <a:srgbClr val="C00000"/>
                </a:solidFill>
                <a:latin typeface="Arial" panose="020B0604020202020204" pitchFamily="34" charset="0"/>
                <a:cs typeface="Arial" panose="020B0604020202020204" pitchFamily="34" charset="0"/>
              </a:rPr>
              <a:t>Ejemplo Aplicado :</a:t>
            </a:r>
          </a:p>
          <a:p>
            <a:r>
              <a:rPr lang="es-ES" sz="2400" dirty="0" smtClean="0">
                <a:solidFill>
                  <a:schemeClr val="bg1"/>
                </a:solidFill>
                <a:latin typeface="Arial" panose="020B0604020202020204" pitchFamily="34" charset="0"/>
                <a:cs typeface="Arial" panose="020B0604020202020204" pitchFamily="34" charset="0"/>
              </a:rPr>
              <a:t>Los costos registrados por Depto. son los siguientes:</a:t>
            </a:r>
            <a:endParaRPr lang="es-ES" sz="2400" dirty="0">
              <a:solidFill>
                <a:schemeClr val="bg1"/>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4075957417"/>
              </p:ext>
            </p:extLst>
          </p:nvPr>
        </p:nvGraphicFramePr>
        <p:xfrm>
          <a:off x="1161287" y="3163824"/>
          <a:ext cx="6455664" cy="2256903"/>
        </p:xfrm>
        <a:graphic>
          <a:graphicData uri="http://schemas.openxmlformats.org/drawingml/2006/table">
            <a:tbl>
              <a:tblPr firstRow="1" bandRow="1">
                <a:tableStyleId>{5C22544A-7EE6-4342-B048-85BDC9FD1C3A}</a:tableStyleId>
              </a:tblPr>
              <a:tblGrid>
                <a:gridCol w="2151888">
                  <a:extLst>
                    <a:ext uri="{9D8B030D-6E8A-4147-A177-3AD203B41FA5}">
                      <a16:colId xmlns:a16="http://schemas.microsoft.com/office/drawing/2014/main" xmlns="" val="213746854"/>
                    </a:ext>
                  </a:extLst>
                </a:gridCol>
                <a:gridCol w="2151888">
                  <a:extLst>
                    <a:ext uri="{9D8B030D-6E8A-4147-A177-3AD203B41FA5}">
                      <a16:colId xmlns:a16="http://schemas.microsoft.com/office/drawing/2014/main" xmlns="" val="1579868007"/>
                    </a:ext>
                  </a:extLst>
                </a:gridCol>
                <a:gridCol w="2151888">
                  <a:extLst>
                    <a:ext uri="{9D8B030D-6E8A-4147-A177-3AD203B41FA5}">
                      <a16:colId xmlns:a16="http://schemas.microsoft.com/office/drawing/2014/main" xmlns="" val="3756951623"/>
                    </a:ext>
                  </a:extLst>
                </a:gridCol>
              </a:tblGrid>
              <a:tr h="670842">
                <a:tc>
                  <a:txBody>
                    <a:bodyPr/>
                    <a:lstStyle/>
                    <a:p>
                      <a:r>
                        <a:rPr lang="es-ES" dirty="0" smtClean="0"/>
                        <a:t>Elemento</a:t>
                      </a:r>
                      <a:r>
                        <a:rPr lang="es-ES" baseline="0" dirty="0" smtClean="0"/>
                        <a:t> de Costo</a:t>
                      </a:r>
                      <a:endParaRPr lang="en-US" dirty="0"/>
                    </a:p>
                  </a:txBody>
                  <a:tcPr/>
                </a:tc>
                <a:tc>
                  <a:txBody>
                    <a:bodyPr/>
                    <a:lstStyle/>
                    <a:p>
                      <a:r>
                        <a:rPr lang="es-ES" dirty="0" smtClean="0"/>
                        <a:t>Depto. Mezcla</a:t>
                      </a:r>
                      <a:endParaRPr lang="en-US" dirty="0"/>
                    </a:p>
                  </a:txBody>
                  <a:tcPr/>
                </a:tc>
                <a:tc>
                  <a:txBody>
                    <a:bodyPr/>
                    <a:lstStyle/>
                    <a:p>
                      <a:r>
                        <a:rPr lang="es-ES" dirty="0" smtClean="0"/>
                        <a:t>Depto.  Cocimiento</a:t>
                      </a:r>
                      <a:endParaRPr lang="en-US" dirty="0"/>
                    </a:p>
                  </a:txBody>
                  <a:tcPr/>
                </a:tc>
                <a:extLst>
                  <a:ext uri="{0D108BD9-81ED-4DB2-BD59-A6C34878D82A}">
                    <a16:rowId xmlns:a16="http://schemas.microsoft.com/office/drawing/2014/main" xmlns="" val="3608066458"/>
                  </a:ext>
                </a:extLst>
              </a:tr>
              <a:tr h="528687">
                <a:tc>
                  <a:txBody>
                    <a:bodyPr/>
                    <a:lstStyle/>
                    <a:p>
                      <a:r>
                        <a:rPr lang="es-ES" dirty="0" smtClean="0"/>
                        <a:t>Materia</a:t>
                      </a:r>
                      <a:r>
                        <a:rPr lang="es-ES" baseline="0" dirty="0" smtClean="0"/>
                        <a:t> Prima</a:t>
                      </a:r>
                      <a:endParaRPr lang="en-US" dirty="0"/>
                    </a:p>
                  </a:txBody>
                  <a:tcPr/>
                </a:tc>
                <a:tc>
                  <a:txBody>
                    <a:bodyPr/>
                    <a:lstStyle/>
                    <a:p>
                      <a:r>
                        <a:rPr lang="es-ES" dirty="0" smtClean="0"/>
                        <a:t>$18.000</a:t>
                      </a:r>
                      <a:endParaRPr lang="en-US" dirty="0"/>
                    </a:p>
                  </a:txBody>
                  <a:tcPr/>
                </a:tc>
                <a:tc>
                  <a:txBody>
                    <a:bodyPr/>
                    <a:lstStyle/>
                    <a:p>
                      <a:r>
                        <a:rPr lang="es-ES" dirty="0" smtClean="0"/>
                        <a:t>$2.800</a:t>
                      </a:r>
                      <a:endParaRPr lang="en-US" dirty="0"/>
                    </a:p>
                  </a:txBody>
                  <a:tcPr/>
                </a:tc>
                <a:extLst>
                  <a:ext uri="{0D108BD9-81ED-4DB2-BD59-A6C34878D82A}">
                    <a16:rowId xmlns:a16="http://schemas.microsoft.com/office/drawing/2014/main" xmlns="" val="3934171210"/>
                  </a:ext>
                </a:extLst>
              </a:tr>
              <a:tr h="528687">
                <a:tc>
                  <a:txBody>
                    <a:bodyPr/>
                    <a:lstStyle/>
                    <a:p>
                      <a:r>
                        <a:rPr lang="es-ES" dirty="0" smtClean="0"/>
                        <a:t>Costo</a:t>
                      </a:r>
                      <a:r>
                        <a:rPr lang="es-ES" baseline="0" dirty="0" smtClean="0"/>
                        <a:t> Conversión</a:t>
                      </a:r>
                      <a:endParaRPr lang="en-US" dirty="0"/>
                    </a:p>
                  </a:txBody>
                  <a:tcPr/>
                </a:tc>
                <a:tc>
                  <a:txBody>
                    <a:bodyPr/>
                    <a:lstStyle/>
                    <a:p>
                      <a:r>
                        <a:rPr lang="es-ES" dirty="0" smtClean="0"/>
                        <a:t>$15.088</a:t>
                      </a:r>
                      <a:endParaRPr lang="en-US" dirty="0"/>
                    </a:p>
                  </a:txBody>
                  <a:tcPr/>
                </a:tc>
                <a:tc>
                  <a:txBody>
                    <a:bodyPr/>
                    <a:lstStyle/>
                    <a:p>
                      <a:r>
                        <a:rPr lang="es-ES" dirty="0" smtClean="0"/>
                        <a:t> $6.512</a:t>
                      </a:r>
                      <a:endParaRPr lang="en-US" dirty="0"/>
                    </a:p>
                  </a:txBody>
                  <a:tcPr/>
                </a:tc>
                <a:extLst>
                  <a:ext uri="{0D108BD9-81ED-4DB2-BD59-A6C34878D82A}">
                    <a16:rowId xmlns:a16="http://schemas.microsoft.com/office/drawing/2014/main" xmlns="" val="3793855557"/>
                  </a:ext>
                </a:extLst>
              </a:tr>
              <a:tr h="528687">
                <a:tc>
                  <a:txBody>
                    <a:bodyPr/>
                    <a:lstStyle/>
                    <a:p>
                      <a:r>
                        <a:rPr lang="es-ES" dirty="0" smtClean="0"/>
                        <a:t>Total</a:t>
                      </a:r>
                      <a:endParaRPr lang="en-US" dirty="0"/>
                    </a:p>
                  </a:txBody>
                  <a:tcPr/>
                </a:tc>
                <a:tc>
                  <a:txBody>
                    <a:bodyPr/>
                    <a:lstStyle/>
                    <a:p>
                      <a:r>
                        <a:rPr lang="es-ES" dirty="0" smtClean="0"/>
                        <a:t>$33.088</a:t>
                      </a:r>
                      <a:endParaRPr lang="en-US" dirty="0"/>
                    </a:p>
                  </a:txBody>
                  <a:tcPr/>
                </a:tc>
                <a:tc>
                  <a:txBody>
                    <a:bodyPr/>
                    <a:lstStyle/>
                    <a:p>
                      <a:r>
                        <a:rPr lang="es-ES" dirty="0" smtClean="0"/>
                        <a:t>$ 9312</a:t>
                      </a:r>
                      <a:endParaRPr lang="en-US" dirty="0"/>
                    </a:p>
                  </a:txBody>
                  <a:tcPr/>
                </a:tc>
                <a:extLst>
                  <a:ext uri="{0D108BD9-81ED-4DB2-BD59-A6C34878D82A}">
                    <a16:rowId xmlns:a16="http://schemas.microsoft.com/office/drawing/2014/main" xmlns="" val="4293469448"/>
                  </a:ext>
                </a:extLst>
              </a:tr>
            </a:tbl>
          </a:graphicData>
        </a:graphic>
      </p:graphicFrame>
    </p:spTree>
    <p:extLst>
      <p:ext uri="{BB962C8B-B14F-4D97-AF65-F5344CB8AC3E}">
        <p14:creationId xmlns:p14="http://schemas.microsoft.com/office/powerpoint/2010/main" val="286557702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800" b="1" u="sng" dirty="0">
                <a:solidFill>
                  <a:srgbClr val="C00000"/>
                </a:solidFill>
                <a:latin typeface="Arial" panose="020B0604020202020204" pitchFamily="34" charset="0"/>
                <a:cs typeface="Arial" panose="020B0604020202020204" pitchFamily="34" charset="0"/>
              </a:rPr>
              <a:t>Enunciado Ejercicio </a:t>
            </a:r>
            <a:r>
              <a:rPr lang="es-ES" sz="2800" b="1" u="sng" dirty="0" smtClean="0">
                <a:solidFill>
                  <a:srgbClr val="C00000"/>
                </a:solidFill>
                <a:latin typeface="Arial" panose="020B0604020202020204" pitchFamily="34" charset="0"/>
                <a:cs typeface="Arial" panose="020B0604020202020204" pitchFamily="34" charset="0"/>
              </a:rPr>
              <a:t>Ejemplo Aplicado :</a:t>
            </a:r>
          </a:p>
          <a:p>
            <a:r>
              <a:rPr lang="es-ES" sz="2400" dirty="0" smtClean="0">
                <a:solidFill>
                  <a:schemeClr val="bg1"/>
                </a:solidFill>
                <a:latin typeface="Arial" panose="020B0604020202020204" pitchFamily="34" charset="0"/>
                <a:cs typeface="Arial" panose="020B0604020202020204" pitchFamily="34" charset="0"/>
              </a:rPr>
              <a:t>A.-Los  materiales ingresan al comienzo del proceso en el Depto. Mezcla, y al final de l proceso en el Depto. </a:t>
            </a:r>
            <a:r>
              <a:rPr lang="es-ES" sz="2400" dirty="0">
                <a:solidFill>
                  <a:schemeClr val="bg1"/>
                </a:solidFill>
                <a:latin typeface="Arial" panose="020B0604020202020204" pitchFamily="34" charset="0"/>
                <a:cs typeface="Arial" panose="020B0604020202020204" pitchFamily="34" charset="0"/>
              </a:rPr>
              <a:t>d</a:t>
            </a:r>
            <a:r>
              <a:rPr lang="es-ES" sz="2400" dirty="0" smtClean="0">
                <a:solidFill>
                  <a:schemeClr val="bg1"/>
                </a:solidFill>
                <a:latin typeface="Arial" panose="020B0604020202020204" pitchFamily="34" charset="0"/>
                <a:cs typeface="Arial" panose="020B0604020202020204" pitchFamily="34" charset="0"/>
              </a:rPr>
              <a:t>e Cocimiento, las pérdidas de peso acontecen levemente después que comienza el proceso en cada Depto.</a:t>
            </a:r>
          </a:p>
          <a:p>
            <a:r>
              <a:rPr lang="es-ES" sz="2400" dirty="0" smtClean="0">
                <a:solidFill>
                  <a:schemeClr val="bg1"/>
                </a:solidFill>
                <a:latin typeface="Arial" panose="020B0604020202020204" pitchFamily="34" charset="0"/>
                <a:cs typeface="Arial" panose="020B0604020202020204" pitchFamily="34" charset="0"/>
              </a:rPr>
              <a:t>B.-Las pérdidas de peso que se encuentran dentro de los límites normales , preestablecidos, se aplican tanto a la producción terminada como así también a la producción que queda en proceso y se distribuyen sobre la totalidad de la producción del período.</a:t>
            </a:r>
            <a:endParaRPr lang="es-ES" sz="2400" dirty="0">
              <a:solidFill>
                <a:schemeClr val="bg1"/>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190724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800" b="1" u="sng" dirty="0">
                <a:solidFill>
                  <a:srgbClr val="C00000"/>
                </a:solidFill>
                <a:latin typeface="Arial" panose="020B0604020202020204" pitchFamily="34" charset="0"/>
                <a:cs typeface="Arial" panose="020B0604020202020204" pitchFamily="34" charset="0"/>
              </a:rPr>
              <a:t>Enunciado Ejercicio </a:t>
            </a:r>
            <a:r>
              <a:rPr lang="es-ES" sz="2800" b="1" u="sng" dirty="0" smtClean="0">
                <a:solidFill>
                  <a:srgbClr val="C00000"/>
                </a:solidFill>
                <a:latin typeface="Arial" panose="020B0604020202020204" pitchFamily="34" charset="0"/>
                <a:cs typeface="Arial" panose="020B0604020202020204" pitchFamily="34" charset="0"/>
              </a:rPr>
              <a:t>Ejemplo Aplicado :</a:t>
            </a:r>
          </a:p>
          <a:p>
            <a:r>
              <a:rPr lang="es-ES" sz="2400" dirty="0">
                <a:solidFill>
                  <a:schemeClr val="bg1"/>
                </a:solidFill>
                <a:latin typeface="Arial" panose="020B0604020202020204" pitchFamily="34" charset="0"/>
                <a:cs typeface="Arial" panose="020B0604020202020204" pitchFamily="34" charset="0"/>
              </a:rPr>
              <a:t>C</a:t>
            </a:r>
            <a:r>
              <a:rPr lang="es-ES" sz="2400" dirty="0" smtClean="0">
                <a:solidFill>
                  <a:schemeClr val="bg1"/>
                </a:solidFill>
                <a:latin typeface="Arial" panose="020B0604020202020204" pitchFamily="34" charset="0"/>
                <a:cs typeface="Arial" panose="020B0604020202020204" pitchFamily="34" charset="0"/>
              </a:rPr>
              <a:t>.-En efecto esto es realizado ignorando las unidades pérdidas durante el proceso y asignando un valor de cero (0) a las unidades equivalentes , forzando de esta forma a  las unidades en buen estado par que  asuman el costo de las unidades  que se perdieron.</a:t>
            </a:r>
            <a:endParaRPr lang="es-ES" sz="2800" u="sng"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5791636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Unidades Pérdidas</a:t>
            </a:r>
            <a:r>
              <a:rPr lang="es-ES" sz="2800" u="sng" dirty="0" smtClean="0">
                <a:solidFill>
                  <a:schemeClr val="tx1"/>
                </a:solidFill>
                <a:latin typeface="Arial" panose="020B0604020202020204" pitchFamily="34" charset="0"/>
                <a:cs typeface="Arial" panose="020B0604020202020204" pitchFamily="34" charset="0"/>
              </a:rPr>
              <a:t>.</a:t>
            </a:r>
            <a:endParaRPr lang="es-ES" sz="2800" b="1" u="sng" dirty="0" smtClean="0">
              <a:solidFill>
                <a:schemeClr val="tx1"/>
              </a:solidFill>
              <a:latin typeface="Arial" panose="020B0604020202020204" pitchFamily="34" charset="0"/>
              <a:cs typeface="Arial" panose="020B0604020202020204" pitchFamily="34" charset="0"/>
            </a:endParaRPr>
          </a:p>
          <a:p>
            <a:r>
              <a:rPr lang="es-ES" sz="2800" b="1" u="sng" dirty="0" smtClean="0">
                <a:solidFill>
                  <a:srgbClr val="C00000"/>
                </a:solidFill>
                <a:latin typeface="Arial" panose="020B0604020202020204" pitchFamily="34" charset="0"/>
                <a:cs typeface="Arial" panose="020B0604020202020204" pitchFamily="34" charset="0"/>
              </a:rPr>
              <a:t>Solución Ejercicio Aplicado  :</a:t>
            </a:r>
          </a:p>
          <a:p>
            <a:r>
              <a:rPr lang="es-ES" sz="2800" b="1" u="sng" dirty="0" smtClean="0">
                <a:solidFill>
                  <a:srgbClr val="C00000"/>
                </a:solidFill>
                <a:latin typeface="Arial" panose="020B0604020202020204" pitchFamily="34" charset="0"/>
                <a:cs typeface="Arial" panose="020B0604020202020204" pitchFamily="34" charset="0"/>
              </a:rPr>
              <a:t>Paso Uno Flujo físico Depto. Mezcla:</a:t>
            </a:r>
          </a:p>
          <a:p>
            <a:endParaRPr lang="es-ES" sz="2800" b="1" u="sng" dirty="0" smtClean="0">
              <a:solidFill>
                <a:srgbClr val="C00000"/>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2983867692"/>
              </p:ext>
            </p:extLst>
          </p:nvPr>
        </p:nvGraphicFramePr>
        <p:xfrm>
          <a:off x="1097279" y="3154680"/>
          <a:ext cx="6565392" cy="3191256"/>
        </p:xfrm>
        <a:graphic>
          <a:graphicData uri="http://schemas.openxmlformats.org/drawingml/2006/table">
            <a:tbl>
              <a:tblPr firstRow="1" bandRow="1">
                <a:tableStyleId>{5C22544A-7EE6-4342-B048-85BDC9FD1C3A}</a:tableStyleId>
              </a:tblPr>
              <a:tblGrid>
                <a:gridCol w="3282696">
                  <a:extLst>
                    <a:ext uri="{9D8B030D-6E8A-4147-A177-3AD203B41FA5}">
                      <a16:colId xmlns:a16="http://schemas.microsoft.com/office/drawing/2014/main" xmlns="" val="3467209413"/>
                    </a:ext>
                  </a:extLst>
                </a:gridCol>
                <a:gridCol w="3282696">
                  <a:extLst>
                    <a:ext uri="{9D8B030D-6E8A-4147-A177-3AD203B41FA5}">
                      <a16:colId xmlns:a16="http://schemas.microsoft.com/office/drawing/2014/main" xmlns="" val="3480881658"/>
                    </a:ext>
                  </a:extLst>
                </a:gridCol>
              </a:tblGrid>
              <a:tr h="820582">
                <a:tc>
                  <a:txBody>
                    <a:bodyPr/>
                    <a:lstStyle/>
                    <a:p>
                      <a:r>
                        <a:rPr lang="es-ES" dirty="0" smtClean="0"/>
                        <a:t>Tipo</a:t>
                      </a:r>
                      <a:r>
                        <a:rPr lang="es-ES" baseline="0" dirty="0" smtClean="0"/>
                        <a:t> de Producción</a:t>
                      </a:r>
                      <a:endParaRPr lang="en-US" dirty="0"/>
                    </a:p>
                  </a:txBody>
                  <a:tcPr/>
                </a:tc>
                <a:tc>
                  <a:txBody>
                    <a:bodyPr/>
                    <a:lstStyle/>
                    <a:p>
                      <a:r>
                        <a:rPr lang="es-ES" dirty="0" smtClean="0"/>
                        <a:t>Cantidad de unidades</a:t>
                      </a:r>
                      <a:endParaRPr lang="en-US" dirty="0"/>
                    </a:p>
                  </a:txBody>
                  <a:tcPr/>
                </a:tc>
                <a:extLst>
                  <a:ext uri="{0D108BD9-81ED-4DB2-BD59-A6C34878D82A}">
                    <a16:rowId xmlns:a16="http://schemas.microsoft.com/office/drawing/2014/main" xmlns="" val="2649901186"/>
                  </a:ext>
                </a:extLst>
              </a:tr>
              <a:tr h="820582">
                <a:tc>
                  <a:txBody>
                    <a:bodyPr/>
                    <a:lstStyle/>
                    <a:p>
                      <a:r>
                        <a:rPr lang="es-ES" dirty="0" smtClean="0"/>
                        <a:t>Unidades Comenzadas</a:t>
                      </a:r>
                      <a:endParaRPr lang="en-US" dirty="0"/>
                    </a:p>
                  </a:txBody>
                  <a:tcPr/>
                </a:tc>
                <a:tc>
                  <a:txBody>
                    <a:bodyPr/>
                    <a:lstStyle/>
                    <a:p>
                      <a:r>
                        <a:rPr lang="es-ES" dirty="0" smtClean="0"/>
                        <a:t> 10.000 unidades</a:t>
                      </a:r>
                      <a:endParaRPr lang="en-US" dirty="0"/>
                    </a:p>
                  </a:txBody>
                  <a:tcPr/>
                </a:tc>
                <a:extLst>
                  <a:ext uri="{0D108BD9-81ED-4DB2-BD59-A6C34878D82A}">
                    <a16:rowId xmlns:a16="http://schemas.microsoft.com/office/drawing/2014/main" xmlns="" val="4061590229"/>
                  </a:ext>
                </a:extLst>
              </a:tr>
              <a:tr h="77504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Unidades terminados</a:t>
                      </a:r>
                      <a:endParaRPr lang="en-US" dirty="0" smtClean="0"/>
                    </a:p>
                    <a:p>
                      <a:endParaRPr lang="en-US" dirty="0"/>
                    </a:p>
                  </a:txBody>
                  <a:tcPr/>
                </a:tc>
                <a:tc>
                  <a:txBody>
                    <a:bodyPr/>
                    <a:lstStyle/>
                    <a:p>
                      <a:r>
                        <a:rPr lang="es-ES" dirty="0" smtClean="0"/>
                        <a:t>   </a:t>
                      </a:r>
                      <a:r>
                        <a:rPr lang="es-ES" baseline="0" dirty="0" smtClean="0"/>
                        <a:t> 7.000</a:t>
                      </a:r>
                      <a:r>
                        <a:rPr lang="es-ES" dirty="0" smtClean="0"/>
                        <a:t> unidades</a:t>
                      </a:r>
                      <a:endParaRPr lang="en-US" dirty="0"/>
                    </a:p>
                  </a:txBody>
                  <a:tcPr/>
                </a:tc>
                <a:extLst>
                  <a:ext uri="{0D108BD9-81ED-4DB2-BD59-A6C34878D82A}">
                    <a16:rowId xmlns:a16="http://schemas.microsoft.com/office/drawing/2014/main" xmlns="" val="1865891305"/>
                  </a:ext>
                </a:extLst>
              </a:tr>
              <a:tr h="77504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Unidades en proceso</a:t>
                      </a:r>
                      <a:endParaRPr lang="en-US" dirty="0" smtClean="0"/>
                    </a:p>
                    <a:p>
                      <a:endParaRPr lang="en-US" dirty="0"/>
                    </a:p>
                  </a:txBody>
                  <a:tcPr/>
                </a:tc>
                <a:tc>
                  <a:txBody>
                    <a:bodyPr/>
                    <a:lstStyle/>
                    <a:p>
                      <a:r>
                        <a:rPr lang="es-ES" dirty="0" smtClean="0"/>
                        <a:t>    2.000 unidades</a:t>
                      </a:r>
                      <a:endParaRPr lang="en-US" dirty="0"/>
                    </a:p>
                  </a:txBody>
                  <a:tcPr/>
                </a:tc>
                <a:extLst>
                  <a:ext uri="{0D108BD9-81ED-4DB2-BD59-A6C34878D82A}">
                    <a16:rowId xmlns:a16="http://schemas.microsoft.com/office/drawing/2014/main" xmlns="" val="2269268500"/>
                  </a:ext>
                </a:extLst>
              </a:tr>
            </a:tbl>
          </a:graphicData>
        </a:graphic>
      </p:graphicFrame>
      <p:sp>
        <p:nvSpPr>
          <p:cNvPr id="5" name="Llamada de flecha a la izquierda 4"/>
          <p:cNvSpPr/>
          <p:nvPr/>
        </p:nvSpPr>
        <p:spPr>
          <a:xfrm>
            <a:off x="7662671" y="3941064"/>
            <a:ext cx="3410713" cy="1883664"/>
          </a:xfrm>
          <a:prstGeom prst="leftArrowCallou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Existen 1000 unidades estropeadas y consideradas como pérdida normal</a:t>
            </a:r>
            <a:endParaRPr lang="en-US" dirty="0"/>
          </a:p>
        </p:txBody>
      </p:sp>
    </p:spTree>
    <p:extLst>
      <p:ext uri="{BB962C8B-B14F-4D97-AF65-F5344CB8AC3E}">
        <p14:creationId xmlns:p14="http://schemas.microsoft.com/office/powerpoint/2010/main" val="127112031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996696"/>
            <a:ext cx="10855516" cy="4794505"/>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Solución Ejercicio Aplicado  :</a:t>
            </a:r>
          </a:p>
          <a:p>
            <a:r>
              <a:rPr lang="es-ES" sz="2400" b="1" u="sng" dirty="0" smtClean="0">
                <a:solidFill>
                  <a:srgbClr val="C00000"/>
                </a:solidFill>
                <a:latin typeface="Arial" panose="020B0604020202020204" pitchFamily="34" charset="0"/>
                <a:cs typeface="Arial" panose="020B0604020202020204" pitchFamily="34" charset="0"/>
              </a:rPr>
              <a:t>Paso Dos determinación unidades equivalentes Depto. Mezcla:</a:t>
            </a:r>
          </a:p>
          <a:p>
            <a:endParaRPr lang="es-ES" sz="2800" b="1" u="sng" dirty="0" smtClean="0">
              <a:solidFill>
                <a:srgbClr val="C00000"/>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1182637396"/>
              </p:ext>
            </p:extLst>
          </p:nvPr>
        </p:nvGraphicFramePr>
        <p:xfrm>
          <a:off x="1097279" y="2633473"/>
          <a:ext cx="9848088" cy="4050326"/>
        </p:xfrm>
        <a:graphic>
          <a:graphicData uri="http://schemas.openxmlformats.org/drawingml/2006/table">
            <a:tbl>
              <a:tblPr firstRow="1" bandRow="1">
                <a:tableStyleId>{5C22544A-7EE6-4342-B048-85BDC9FD1C3A}</a:tableStyleId>
              </a:tblPr>
              <a:tblGrid>
                <a:gridCol w="2462022">
                  <a:extLst>
                    <a:ext uri="{9D8B030D-6E8A-4147-A177-3AD203B41FA5}">
                      <a16:colId xmlns:a16="http://schemas.microsoft.com/office/drawing/2014/main" xmlns="" val="3467209413"/>
                    </a:ext>
                  </a:extLst>
                </a:gridCol>
                <a:gridCol w="2462022">
                  <a:extLst>
                    <a:ext uri="{9D8B030D-6E8A-4147-A177-3AD203B41FA5}">
                      <a16:colId xmlns:a16="http://schemas.microsoft.com/office/drawing/2014/main" xmlns="" val="3862164685"/>
                    </a:ext>
                  </a:extLst>
                </a:gridCol>
                <a:gridCol w="2462022">
                  <a:extLst>
                    <a:ext uri="{9D8B030D-6E8A-4147-A177-3AD203B41FA5}">
                      <a16:colId xmlns:a16="http://schemas.microsoft.com/office/drawing/2014/main" xmlns="" val="3480881658"/>
                    </a:ext>
                  </a:extLst>
                </a:gridCol>
                <a:gridCol w="2462022">
                  <a:extLst>
                    <a:ext uri="{9D8B030D-6E8A-4147-A177-3AD203B41FA5}">
                      <a16:colId xmlns:a16="http://schemas.microsoft.com/office/drawing/2014/main" xmlns="" val="1573497586"/>
                    </a:ext>
                  </a:extLst>
                </a:gridCol>
              </a:tblGrid>
              <a:tr h="768956">
                <a:tc>
                  <a:txBody>
                    <a:bodyPr/>
                    <a:lstStyle/>
                    <a:p>
                      <a:r>
                        <a:rPr lang="es-ES" dirty="0" smtClean="0"/>
                        <a:t>Producción comenzada</a:t>
                      </a:r>
                      <a:endParaRPr lang="en-US" dirty="0"/>
                    </a:p>
                  </a:txBody>
                  <a:tcPr/>
                </a:tc>
                <a:tc>
                  <a:txBody>
                    <a:bodyPr/>
                    <a:lstStyle/>
                    <a:p>
                      <a:r>
                        <a:rPr lang="es-ES" dirty="0" smtClean="0"/>
                        <a:t>Materia</a:t>
                      </a:r>
                      <a:r>
                        <a:rPr lang="es-ES" baseline="0" dirty="0" smtClean="0"/>
                        <a:t> Prima</a:t>
                      </a:r>
                      <a:endParaRPr lang="en-US" dirty="0"/>
                    </a:p>
                  </a:txBody>
                  <a:tcPr/>
                </a:tc>
                <a:tc>
                  <a:txBody>
                    <a:bodyPr/>
                    <a:lstStyle/>
                    <a:p>
                      <a:r>
                        <a:rPr lang="es-ES" dirty="0" smtClean="0"/>
                        <a:t>Costo</a:t>
                      </a:r>
                      <a:r>
                        <a:rPr lang="es-ES" baseline="0" dirty="0" smtClean="0"/>
                        <a:t> de conversión</a:t>
                      </a:r>
                      <a:endParaRPr lang="en-US" dirty="0"/>
                    </a:p>
                  </a:txBody>
                  <a:tcPr/>
                </a:tc>
                <a:tc>
                  <a:txBody>
                    <a:bodyPr/>
                    <a:lstStyle/>
                    <a:p>
                      <a:r>
                        <a:rPr lang="es-ES" dirty="0" smtClean="0"/>
                        <a:t>Total</a:t>
                      </a:r>
                      <a:endParaRPr lang="en-US" dirty="0"/>
                    </a:p>
                  </a:txBody>
                  <a:tcPr/>
                </a:tc>
                <a:extLst>
                  <a:ext uri="{0D108BD9-81ED-4DB2-BD59-A6C34878D82A}">
                    <a16:rowId xmlns:a16="http://schemas.microsoft.com/office/drawing/2014/main" xmlns="" val="2649901186"/>
                  </a:ext>
                </a:extLst>
              </a:tr>
              <a:tr h="89634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Productos terminados</a:t>
                      </a:r>
                      <a:endParaRPr lang="en-US"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7.000 unidades</a:t>
                      </a:r>
                      <a:endParaRPr lang="en-US"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 7.000 unidades</a:t>
                      </a:r>
                      <a:endParaRPr lang="en-US" dirty="0" smtClean="0"/>
                    </a:p>
                    <a:p>
                      <a:endParaRPr lang="en-US" dirty="0"/>
                    </a:p>
                  </a:txBody>
                  <a:tcPr/>
                </a:tc>
                <a:tc>
                  <a:txBody>
                    <a:bodyPr/>
                    <a:lstStyle/>
                    <a:p>
                      <a:r>
                        <a:rPr lang="es-ES" dirty="0" smtClean="0"/>
                        <a:t>7000 unidades</a:t>
                      </a:r>
                      <a:endParaRPr lang="en-US" dirty="0"/>
                    </a:p>
                  </a:txBody>
                  <a:tcPr/>
                </a:tc>
                <a:extLst>
                  <a:ext uri="{0D108BD9-81ED-4DB2-BD59-A6C34878D82A}">
                    <a16:rowId xmlns:a16="http://schemas.microsoft.com/office/drawing/2014/main" xmlns="" val="4061590229"/>
                  </a:ext>
                </a:extLst>
              </a:tr>
              <a:tr h="89634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Productos en proceso</a:t>
                      </a:r>
                      <a:endParaRPr lang="en-US" dirty="0" smtClean="0"/>
                    </a:p>
                    <a:p>
                      <a:endParaRPr lang="en-US" dirty="0"/>
                    </a:p>
                  </a:txBody>
                  <a:tcPr/>
                </a:tc>
                <a:tc>
                  <a:txBody>
                    <a:bodyPr/>
                    <a:lstStyle/>
                    <a:p>
                      <a:r>
                        <a:rPr lang="es-ES" dirty="0" smtClean="0"/>
                        <a:t>2.000</a:t>
                      </a:r>
                      <a:r>
                        <a:rPr lang="es-ES" baseline="0" dirty="0" smtClean="0"/>
                        <a:t> unidades</a:t>
                      </a:r>
                      <a:endParaRPr lang="en-US" dirty="0"/>
                    </a:p>
                  </a:txBody>
                  <a:tcPr/>
                </a:tc>
                <a:tc>
                  <a:txBody>
                    <a:bodyPr/>
                    <a:lstStyle/>
                    <a:p>
                      <a:r>
                        <a:rPr lang="es-ES" dirty="0" smtClean="0"/>
                        <a:t>1200 unidades   </a:t>
                      </a:r>
                      <a:endParaRPr lang="en-US" dirty="0"/>
                    </a:p>
                  </a:txBody>
                  <a:tcPr/>
                </a:tc>
                <a:tc>
                  <a:txBody>
                    <a:bodyPr/>
                    <a:lstStyle/>
                    <a:p>
                      <a:r>
                        <a:rPr lang="es-ES" dirty="0" smtClean="0"/>
                        <a:t>2.000</a:t>
                      </a:r>
                      <a:endParaRPr lang="en-US" dirty="0"/>
                    </a:p>
                  </a:txBody>
                  <a:tcPr/>
                </a:tc>
                <a:extLst>
                  <a:ext uri="{0D108BD9-81ED-4DB2-BD59-A6C34878D82A}">
                    <a16:rowId xmlns:a16="http://schemas.microsoft.com/office/drawing/2014/main" xmlns="" val="1865891305"/>
                  </a:ext>
                </a:extLst>
              </a:tr>
              <a:tr h="726285">
                <a:tc>
                  <a:txBody>
                    <a:bodyPr/>
                    <a:lstStyle/>
                    <a:p>
                      <a:r>
                        <a:rPr lang="es-ES" dirty="0" smtClean="0"/>
                        <a:t>Unidades</a:t>
                      </a:r>
                      <a:r>
                        <a:rPr lang="es-ES" baseline="0" dirty="0" smtClean="0"/>
                        <a:t> Pérdidas</a:t>
                      </a:r>
                      <a:endParaRPr lang="en-US" dirty="0"/>
                    </a:p>
                  </a:txBody>
                  <a:tcPr/>
                </a:tc>
                <a:tc>
                  <a:txBody>
                    <a:bodyPr/>
                    <a:lstStyle/>
                    <a:p>
                      <a:r>
                        <a:rPr lang="es-ES" dirty="0" smtClean="0"/>
                        <a:t>no</a:t>
                      </a:r>
                      <a:endParaRPr lang="en-US" dirty="0"/>
                    </a:p>
                  </a:txBody>
                  <a:tcPr/>
                </a:tc>
                <a:tc>
                  <a:txBody>
                    <a:bodyPr/>
                    <a:lstStyle/>
                    <a:p>
                      <a:r>
                        <a:rPr lang="es-ES" dirty="0" smtClean="0"/>
                        <a:t> no</a:t>
                      </a:r>
                      <a:endParaRPr lang="en-US" dirty="0"/>
                    </a:p>
                  </a:txBody>
                  <a:tcPr/>
                </a:tc>
                <a:tc>
                  <a:txBody>
                    <a:bodyPr/>
                    <a:lstStyle/>
                    <a:p>
                      <a:r>
                        <a:rPr lang="es-ES" dirty="0" smtClean="0"/>
                        <a:t>1000 unidades</a:t>
                      </a:r>
                      <a:endParaRPr lang="en-US" dirty="0"/>
                    </a:p>
                  </a:txBody>
                  <a:tcPr/>
                </a:tc>
                <a:extLst>
                  <a:ext uri="{0D108BD9-81ED-4DB2-BD59-A6C34878D82A}">
                    <a16:rowId xmlns:a16="http://schemas.microsoft.com/office/drawing/2014/main" xmlns="" val="3107774419"/>
                  </a:ext>
                </a:extLst>
              </a:tr>
              <a:tr h="726285">
                <a:tc>
                  <a:txBody>
                    <a:bodyPr/>
                    <a:lstStyle/>
                    <a:p>
                      <a:r>
                        <a:rPr lang="es-ES" dirty="0" smtClean="0"/>
                        <a:t>Total</a:t>
                      </a:r>
                      <a:endParaRPr lang="en-US" dirty="0"/>
                    </a:p>
                  </a:txBody>
                  <a:tcPr/>
                </a:tc>
                <a:tc>
                  <a:txBody>
                    <a:bodyPr/>
                    <a:lstStyle/>
                    <a:p>
                      <a:r>
                        <a:rPr lang="es-ES" dirty="0" smtClean="0"/>
                        <a:t>9000 unidades</a:t>
                      </a:r>
                      <a:endParaRPr lang="en-US" dirty="0"/>
                    </a:p>
                  </a:txBody>
                  <a:tcPr/>
                </a:tc>
                <a:tc>
                  <a:txBody>
                    <a:bodyPr/>
                    <a:lstStyle/>
                    <a:p>
                      <a:r>
                        <a:rPr lang="es-ES" dirty="0" smtClean="0"/>
                        <a:t>8.200 unidades</a:t>
                      </a:r>
                      <a:endParaRPr lang="en-US" dirty="0"/>
                    </a:p>
                  </a:txBody>
                  <a:tcPr/>
                </a:tc>
                <a:tc>
                  <a:txBody>
                    <a:bodyPr/>
                    <a:lstStyle/>
                    <a:p>
                      <a:r>
                        <a:rPr lang="es-ES" dirty="0" smtClean="0"/>
                        <a:t>10.000</a:t>
                      </a:r>
                      <a:endParaRPr lang="en-US" dirty="0"/>
                    </a:p>
                  </a:txBody>
                  <a:tcPr/>
                </a:tc>
                <a:extLst>
                  <a:ext uri="{0D108BD9-81ED-4DB2-BD59-A6C34878D82A}">
                    <a16:rowId xmlns:a16="http://schemas.microsoft.com/office/drawing/2014/main" xmlns="" val="2347001246"/>
                  </a:ext>
                </a:extLst>
              </a:tr>
            </a:tbl>
          </a:graphicData>
        </a:graphic>
      </p:graphicFrame>
    </p:spTree>
    <p:extLst>
      <p:ext uri="{BB962C8B-B14F-4D97-AF65-F5344CB8AC3E}">
        <p14:creationId xmlns:p14="http://schemas.microsoft.com/office/powerpoint/2010/main" val="183541925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800" b="1" u="sng" dirty="0">
                <a:solidFill>
                  <a:srgbClr val="C00000"/>
                </a:solidFill>
                <a:latin typeface="Arial" panose="020B0604020202020204" pitchFamily="34" charset="0"/>
                <a:cs typeface="Arial" panose="020B0604020202020204" pitchFamily="34" charset="0"/>
              </a:rPr>
              <a:t>S</a:t>
            </a:r>
            <a:r>
              <a:rPr lang="es-ES" sz="2800" b="1" u="sng" dirty="0" smtClean="0">
                <a:solidFill>
                  <a:srgbClr val="C00000"/>
                </a:solidFill>
                <a:latin typeface="Arial" panose="020B0604020202020204" pitchFamily="34" charset="0"/>
                <a:cs typeface="Arial" panose="020B0604020202020204" pitchFamily="34" charset="0"/>
              </a:rPr>
              <a:t>olución </a:t>
            </a:r>
            <a:r>
              <a:rPr lang="es-ES" sz="2800" b="1" u="sng" dirty="0">
                <a:solidFill>
                  <a:srgbClr val="C00000"/>
                </a:solidFill>
                <a:latin typeface="Arial" panose="020B0604020202020204" pitchFamily="34" charset="0"/>
                <a:cs typeface="Arial" panose="020B0604020202020204" pitchFamily="34" charset="0"/>
              </a:rPr>
              <a:t>Ejercicio </a:t>
            </a:r>
            <a:r>
              <a:rPr lang="es-ES" sz="2800" b="1" u="sng" dirty="0" smtClean="0">
                <a:solidFill>
                  <a:srgbClr val="C00000"/>
                </a:solidFill>
                <a:latin typeface="Arial" panose="020B0604020202020204" pitchFamily="34" charset="0"/>
                <a:cs typeface="Arial" panose="020B0604020202020204" pitchFamily="34" charset="0"/>
              </a:rPr>
              <a:t>Ejemplo Aplicado :</a:t>
            </a:r>
          </a:p>
          <a:p>
            <a:r>
              <a:rPr lang="es-ES" sz="2400" dirty="0" smtClean="0">
                <a:solidFill>
                  <a:schemeClr val="bg1"/>
                </a:solidFill>
                <a:latin typeface="Arial" panose="020B0604020202020204" pitchFamily="34" charset="0"/>
                <a:cs typeface="Arial" panose="020B0604020202020204" pitchFamily="34" charset="0"/>
              </a:rPr>
              <a:t>Los costos registrados por Depto. son los siguientes:</a:t>
            </a:r>
            <a:endParaRPr lang="es-ES" sz="2400" dirty="0">
              <a:solidFill>
                <a:schemeClr val="bg1"/>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213606297"/>
              </p:ext>
            </p:extLst>
          </p:nvPr>
        </p:nvGraphicFramePr>
        <p:xfrm>
          <a:off x="1161285" y="3163824"/>
          <a:ext cx="6464810" cy="2256903"/>
        </p:xfrm>
        <a:graphic>
          <a:graphicData uri="http://schemas.openxmlformats.org/drawingml/2006/table">
            <a:tbl>
              <a:tblPr firstRow="1" bandRow="1">
                <a:tableStyleId>{5C22544A-7EE6-4342-B048-85BDC9FD1C3A}</a:tableStyleId>
              </a:tblPr>
              <a:tblGrid>
                <a:gridCol w="3232405">
                  <a:extLst>
                    <a:ext uri="{9D8B030D-6E8A-4147-A177-3AD203B41FA5}">
                      <a16:colId xmlns:a16="http://schemas.microsoft.com/office/drawing/2014/main" xmlns="" val="213746854"/>
                    </a:ext>
                  </a:extLst>
                </a:gridCol>
                <a:gridCol w="3232405">
                  <a:extLst>
                    <a:ext uri="{9D8B030D-6E8A-4147-A177-3AD203B41FA5}">
                      <a16:colId xmlns:a16="http://schemas.microsoft.com/office/drawing/2014/main" xmlns="" val="1579868007"/>
                    </a:ext>
                  </a:extLst>
                </a:gridCol>
              </a:tblGrid>
              <a:tr h="670842">
                <a:tc>
                  <a:txBody>
                    <a:bodyPr/>
                    <a:lstStyle/>
                    <a:p>
                      <a:r>
                        <a:rPr lang="es-ES" dirty="0" smtClean="0"/>
                        <a:t>Elemento</a:t>
                      </a:r>
                      <a:r>
                        <a:rPr lang="es-ES" baseline="0" dirty="0" smtClean="0"/>
                        <a:t> de Costo</a:t>
                      </a:r>
                      <a:endParaRPr lang="en-US" dirty="0"/>
                    </a:p>
                  </a:txBody>
                  <a:tcPr/>
                </a:tc>
                <a:tc>
                  <a:txBody>
                    <a:bodyPr/>
                    <a:lstStyle/>
                    <a:p>
                      <a:r>
                        <a:rPr lang="es-ES" dirty="0" smtClean="0"/>
                        <a:t>Depto. Mezcla</a:t>
                      </a:r>
                      <a:endParaRPr lang="en-US" dirty="0"/>
                    </a:p>
                  </a:txBody>
                  <a:tcPr/>
                </a:tc>
                <a:extLst>
                  <a:ext uri="{0D108BD9-81ED-4DB2-BD59-A6C34878D82A}">
                    <a16:rowId xmlns:a16="http://schemas.microsoft.com/office/drawing/2014/main" xmlns="" val="3608066458"/>
                  </a:ext>
                </a:extLst>
              </a:tr>
              <a:tr h="528687">
                <a:tc>
                  <a:txBody>
                    <a:bodyPr/>
                    <a:lstStyle/>
                    <a:p>
                      <a:r>
                        <a:rPr lang="es-ES" dirty="0" smtClean="0"/>
                        <a:t>Materia</a:t>
                      </a:r>
                      <a:r>
                        <a:rPr lang="es-ES" baseline="0" dirty="0" smtClean="0"/>
                        <a:t> Prima</a:t>
                      </a:r>
                      <a:endParaRPr lang="en-US" dirty="0"/>
                    </a:p>
                  </a:txBody>
                  <a:tcPr/>
                </a:tc>
                <a:tc>
                  <a:txBody>
                    <a:bodyPr/>
                    <a:lstStyle/>
                    <a:p>
                      <a:r>
                        <a:rPr lang="es-ES" dirty="0" smtClean="0"/>
                        <a:t>$18.000</a:t>
                      </a:r>
                      <a:endParaRPr lang="en-US" dirty="0"/>
                    </a:p>
                  </a:txBody>
                  <a:tcPr/>
                </a:tc>
                <a:extLst>
                  <a:ext uri="{0D108BD9-81ED-4DB2-BD59-A6C34878D82A}">
                    <a16:rowId xmlns:a16="http://schemas.microsoft.com/office/drawing/2014/main" xmlns="" val="3934171210"/>
                  </a:ext>
                </a:extLst>
              </a:tr>
              <a:tr h="528687">
                <a:tc>
                  <a:txBody>
                    <a:bodyPr/>
                    <a:lstStyle/>
                    <a:p>
                      <a:r>
                        <a:rPr lang="es-ES" dirty="0" smtClean="0"/>
                        <a:t>Costo</a:t>
                      </a:r>
                      <a:r>
                        <a:rPr lang="es-ES" baseline="0" dirty="0" smtClean="0"/>
                        <a:t> Conversión</a:t>
                      </a:r>
                      <a:endParaRPr lang="en-US" dirty="0"/>
                    </a:p>
                  </a:txBody>
                  <a:tcPr/>
                </a:tc>
                <a:tc>
                  <a:txBody>
                    <a:bodyPr/>
                    <a:lstStyle/>
                    <a:p>
                      <a:r>
                        <a:rPr lang="es-ES" dirty="0" smtClean="0"/>
                        <a:t>$15.088</a:t>
                      </a:r>
                      <a:endParaRPr lang="en-US" dirty="0"/>
                    </a:p>
                  </a:txBody>
                  <a:tcPr/>
                </a:tc>
                <a:extLst>
                  <a:ext uri="{0D108BD9-81ED-4DB2-BD59-A6C34878D82A}">
                    <a16:rowId xmlns:a16="http://schemas.microsoft.com/office/drawing/2014/main" xmlns="" val="3793855557"/>
                  </a:ext>
                </a:extLst>
              </a:tr>
              <a:tr h="528687">
                <a:tc>
                  <a:txBody>
                    <a:bodyPr/>
                    <a:lstStyle/>
                    <a:p>
                      <a:r>
                        <a:rPr lang="es-ES" dirty="0" smtClean="0"/>
                        <a:t>Total</a:t>
                      </a:r>
                      <a:endParaRPr lang="en-US" dirty="0"/>
                    </a:p>
                  </a:txBody>
                  <a:tcPr/>
                </a:tc>
                <a:tc>
                  <a:txBody>
                    <a:bodyPr/>
                    <a:lstStyle/>
                    <a:p>
                      <a:r>
                        <a:rPr lang="es-ES" dirty="0" smtClean="0"/>
                        <a:t>$33.088</a:t>
                      </a:r>
                      <a:endParaRPr lang="en-US" dirty="0"/>
                    </a:p>
                  </a:txBody>
                  <a:tcPr/>
                </a:tc>
                <a:extLst>
                  <a:ext uri="{0D108BD9-81ED-4DB2-BD59-A6C34878D82A}">
                    <a16:rowId xmlns:a16="http://schemas.microsoft.com/office/drawing/2014/main" xmlns="" val="4293469448"/>
                  </a:ext>
                </a:extLst>
              </a:tr>
            </a:tbl>
          </a:graphicData>
        </a:graphic>
      </p:graphicFrame>
    </p:spTree>
    <p:extLst>
      <p:ext uri="{BB962C8B-B14F-4D97-AF65-F5344CB8AC3E}">
        <p14:creationId xmlns:p14="http://schemas.microsoft.com/office/powerpoint/2010/main" val="85795129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Paso Cuatro Depto. Mezcla determinar el  </a:t>
            </a:r>
            <a:r>
              <a:rPr lang="es-ES" sz="2800" b="1" u="sng" dirty="0">
                <a:solidFill>
                  <a:srgbClr val="C00000"/>
                </a:solidFill>
                <a:latin typeface="Arial" panose="020B0604020202020204" pitchFamily="34" charset="0"/>
                <a:cs typeface="Arial" panose="020B0604020202020204" pitchFamily="34" charset="0"/>
              </a:rPr>
              <a:t>costo  de las unidades </a:t>
            </a:r>
            <a:r>
              <a:rPr lang="es-ES" sz="2800" b="1" u="sng" dirty="0" smtClean="0">
                <a:solidFill>
                  <a:srgbClr val="C00000"/>
                </a:solidFill>
                <a:latin typeface="Arial" panose="020B0604020202020204" pitchFamily="34" charset="0"/>
                <a:cs typeface="Arial" panose="020B0604020202020204" pitchFamily="34" charset="0"/>
              </a:rPr>
              <a:t>equivalentes.</a:t>
            </a:r>
          </a:p>
          <a:p>
            <a:endParaRPr lang="es-ES" sz="2800" b="1" u="sng" dirty="0" smtClean="0">
              <a:solidFill>
                <a:schemeClr val="tx1"/>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1038256560"/>
              </p:ext>
            </p:extLst>
          </p:nvPr>
        </p:nvGraphicFramePr>
        <p:xfrm>
          <a:off x="1207007" y="2962655"/>
          <a:ext cx="9436608" cy="3043124"/>
        </p:xfrm>
        <a:graphic>
          <a:graphicData uri="http://schemas.openxmlformats.org/drawingml/2006/table">
            <a:tbl>
              <a:tblPr firstRow="1" bandRow="1">
                <a:tableStyleId>{5C22544A-7EE6-4342-B048-85BDC9FD1C3A}</a:tableStyleId>
              </a:tblPr>
              <a:tblGrid>
                <a:gridCol w="3145536">
                  <a:extLst>
                    <a:ext uri="{9D8B030D-6E8A-4147-A177-3AD203B41FA5}">
                      <a16:colId xmlns:a16="http://schemas.microsoft.com/office/drawing/2014/main" xmlns="" val="1281060732"/>
                    </a:ext>
                  </a:extLst>
                </a:gridCol>
                <a:gridCol w="3145536">
                  <a:extLst>
                    <a:ext uri="{9D8B030D-6E8A-4147-A177-3AD203B41FA5}">
                      <a16:colId xmlns:a16="http://schemas.microsoft.com/office/drawing/2014/main" xmlns="" val="653474920"/>
                    </a:ext>
                  </a:extLst>
                </a:gridCol>
                <a:gridCol w="3145536">
                  <a:extLst>
                    <a:ext uri="{9D8B030D-6E8A-4147-A177-3AD203B41FA5}">
                      <a16:colId xmlns:a16="http://schemas.microsoft.com/office/drawing/2014/main" xmlns="" val="1577817068"/>
                    </a:ext>
                  </a:extLst>
                </a:gridCol>
              </a:tblGrid>
              <a:tr h="7607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Elemento del Costo</a:t>
                      </a:r>
                      <a:endParaRPr lang="en-US" dirty="0" smtClean="0"/>
                    </a:p>
                    <a:p>
                      <a:endParaRPr lang="en-US" dirty="0"/>
                    </a:p>
                  </a:txBody>
                  <a:tcPr/>
                </a:tc>
                <a:tc>
                  <a:txBody>
                    <a:bodyPr/>
                    <a:lstStyle/>
                    <a:p>
                      <a:r>
                        <a:rPr lang="es-ES" dirty="0" smtClean="0"/>
                        <a:t>Cálculo ( N°3/N°2)</a:t>
                      </a:r>
                      <a:endParaRPr lang="en-US" dirty="0"/>
                    </a:p>
                  </a:txBody>
                  <a:tcPr/>
                </a:tc>
                <a:tc>
                  <a:txBody>
                    <a:bodyPr/>
                    <a:lstStyle/>
                    <a:p>
                      <a:r>
                        <a:rPr lang="es-ES" dirty="0" smtClean="0"/>
                        <a:t>Resultado</a:t>
                      </a:r>
                      <a:endParaRPr lang="en-US" dirty="0"/>
                    </a:p>
                  </a:txBody>
                  <a:tcPr/>
                </a:tc>
                <a:extLst>
                  <a:ext uri="{0D108BD9-81ED-4DB2-BD59-A6C34878D82A}">
                    <a16:rowId xmlns:a16="http://schemas.microsoft.com/office/drawing/2014/main" xmlns="" val="1282480202"/>
                  </a:ext>
                </a:extLst>
              </a:tr>
              <a:tr h="7607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effectLst>
                            <a:outerShdw blurRad="38100" dist="38100" dir="2700000" algn="tl">
                              <a:srgbClr val="000000">
                                <a:alpha val="43137"/>
                              </a:srgbClr>
                            </a:outerShdw>
                          </a:effectLst>
                        </a:rPr>
                        <a:t>MATERIA PRIMA</a:t>
                      </a:r>
                      <a:endParaRPr lang="en-US" dirty="0" smtClean="0">
                        <a:effectLst>
                          <a:outerShdw blurRad="38100" dist="38100" dir="2700000" algn="tl">
                            <a:srgbClr val="000000">
                              <a:alpha val="43137"/>
                            </a:srgbClr>
                          </a:outerShdw>
                        </a:effectLst>
                      </a:endParaRPr>
                    </a:p>
                    <a:p>
                      <a:endParaRPr lang="en-US" dirty="0"/>
                    </a:p>
                  </a:txBody>
                  <a:tcPr/>
                </a:tc>
                <a:tc>
                  <a:txBody>
                    <a:bodyPr/>
                    <a:lstStyle/>
                    <a:p>
                      <a:r>
                        <a:rPr lang="es-ES" dirty="0" smtClean="0"/>
                        <a:t>$18.000 / 9.000</a:t>
                      </a:r>
                      <a:endParaRPr lang="en-US" dirty="0"/>
                    </a:p>
                  </a:txBody>
                  <a:tcPr/>
                </a:tc>
                <a:tc>
                  <a:txBody>
                    <a:bodyPr/>
                    <a:lstStyle/>
                    <a:p>
                      <a:r>
                        <a:rPr lang="es-ES" dirty="0" smtClean="0"/>
                        <a:t>$2 cada unidad</a:t>
                      </a:r>
                      <a:endParaRPr lang="en-US" dirty="0"/>
                    </a:p>
                  </a:txBody>
                  <a:tcPr/>
                </a:tc>
                <a:extLst>
                  <a:ext uri="{0D108BD9-81ED-4DB2-BD59-A6C34878D82A}">
                    <a16:rowId xmlns:a16="http://schemas.microsoft.com/office/drawing/2014/main" xmlns="" val="3616988150"/>
                  </a:ext>
                </a:extLst>
              </a:tr>
              <a:tr h="7607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effectLst>
                            <a:outerShdw blurRad="38100" dist="38100" dir="2700000" algn="tl">
                              <a:srgbClr val="000000">
                                <a:alpha val="43137"/>
                              </a:srgbClr>
                            </a:outerShdw>
                          </a:effectLst>
                        </a:rPr>
                        <a:t>COSTO CONVERSIÓN</a:t>
                      </a:r>
                      <a:endParaRPr lang="en-US" dirty="0" smtClean="0">
                        <a:effectLst>
                          <a:outerShdw blurRad="38100" dist="38100" dir="2700000" algn="tl">
                            <a:srgbClr val="000000">
                              <a:alpha val="43137"/>
                            </a:srgbClr>
                          </a:outerShdw>
                        </a:effectLst>
                      </a:endParaRPr>
                    </a:p>
                    <a:p>
                      <a:endParaRPr lang="en-US" dirty="0"/>
                    </a:p>
                  </a:txBody>
                  <a:tcPr/>
                </a:tc>
                <a:tc>
                  <a:txBody>
                    <a:bodyPr/>
                    <a:lstStyle/>
                    <a:p>
                      <a:r>
                        <a:rPr lang="es-ES" dirty="0" smtClean="0"/>
                        <a:t>$ 15.088 / 8.200</a:t>
                      </a:r>
                      <a:endParaRPr lang="en-US" dirty="0"/>
                    </a:p>
                  </a:txBody>
                  <a:tcPr/>
                </a:tc>
                <a:tc>
                  <a:txBody>
                    <a:bodyPr/>
                    <a:lstStyle/>
                    <a:p>
                      <a:r>
                        <a:rPr lang="es-ES" dirty="0" smtClean="0"/>
                        <a:t>$ 1.84  cada una</a:t>
                      </a:r>
                      <a:endParaRPr lang="en-US" dirty="0"/>
                    </a:p>
                  </a:txBody>
                  <a:tcPr/>
                </a:tc>
                <a:extLst>
                  <a:ext uri="{0D108BD9-81ED-4DB2-BD59-A6C34878D82A}">
                    <a16:rowId xmlns:a16="http://schemas.microsoft.com/office/drawing/2014/main" xmlns="" val="3477158991"/>
                  </a:ext>
                </a:extLst>
              </a:tr>
              <a:tr h="760781">
                <a:tc>
                  <a:txBody>
                    <a:bodyPr/>
                    <a:lstStyle/>
                    <a:p>
                      <a:r>
                        <a:rPr lang="es-ES" dirty="0" smtClean="0">
                          <a:solidFill>
                            <a:srgbClr val="C00000"/>
                          </a:solidFill>
                          <a:effectLst>
                            <a:outerShdw blurRad="38100" dist="38100" dir="2700000" algn="tl">
                              <a:srgbClr val="000000">
                                <a:alpha val="43137"/>
                              </a:srgbClr>
                            </a:outerShdw>
                          </a:effectLst>
                        </a:rPr>
                        <a:t>Valor  de cada U. E.</a:t>
                      </a:r>
                      <a:endParaRPr lang="en-US" dirty="0">
                        <a:solidFill>
                          <a:srgbClr val="C00000"/>
                        </a:solidFill>
                        <a:effectLst>
                          <a:outerShdw blurRad="38100" dist="38100" dir="2700000" algn="tl">
                            <a:srgbClr val="000000">
                              <a:alpha val="43137"/>
                            </a:srgbClr>
                          </a:outerShdw>
                        </a:effectLst>
                      </a:endParaRPr>
                    </a:p>
                  </a:txBody>
                  <a:tcPr/>
                </a:tc>
                <a:tc>
                  <a:txBody>
                    <a:bodyPr/>
                    <a:lstStyle/>
                    <a:p>
                      <a:endParaRPr lang="en-US" dirty="0"/>
                    </a:p>
                  </a:txBody>
                  <a:tcPr/>
                </a:tc>
                <a:tc>
                  <a:txBody>
                    <a:bodyPr/>
                    <a:lstStyle/>
                    <a:p>
                      <a:r>
                        <a:rPr lang="es-ES" b="1" dirty="0" smtClean="0">
                          <a:solidFill>
                            <a:srgbClr val="C00000"/>
                          </a:solidFill>
                        </a:rPr>
                        <a:t>$3.84</a:t>
                      </a:r>
                      <a:endParaRPr lang="en-US" b="1" dirty="0">
                        <a:solidFill>
                          <a:srgbClr val="C00000"/>
                        </a:solidFill>
                      </a:endParaRPr>
                    </a:p>
                  </a:txBody>
                  <a:tcPr/>
                </a:tc>
                <a:extLst>
                  <a:ext uri="{0D108BD9-81ED-4DB2-BD59-A6C34878D82A}">
                    <a16:rowId xmlns:a16="http://schemas.microsoft.com/office/drawing/2014/main" xmlns="" val="2664959021"/>
                  </a:ext>
                </a:extLst>
              </a:tr>
            </a:tbl>
          </a:graphicData>
        </a:graphic>
      </p:graphicFrame>
    </p:spTree>
    <p:extLst>
      <p:ext uri="{BB962C8B-B14F-4D97-AF65-F5344CB8AC3E}">
        <p14:creationId xmlns:p14="http://schemas.microsoft.com/office/powerpoint/2010/main" val="54625680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996696"/>
            <a:ext cx="10855516" cy="4794505"/>
          </a:xfrm>
        </p:spPr>
        <p:txBody>
          <a:bodyPr>
            <a:normAutofit/>
          </a:bodyPr>
          <a:lstStyle/>
          <a:p>
            <a:r>
              <a:rPr lang="es-ES" sz="2400" b="1" u="sng" dirty="0" smtClean="0">
                <a:solidFill>
                  <a:schemeClr val="tx1"/>
                </a:solidFill>
                <a:latin typeface="Arial" panose="020B0604020202020204" pitchFamily="34" charset="0"/>
                <a:cs typeface="Arial" panose="020B0604020202020204" pitchFamily="34" charset="0"/>
              </a:rPr>
              <a:t>LA PRODUCCIÓN EQUIVALENTE:</a:t>
            </a:r>
          </a:p>
          <a:p>
            <a:r>
              <a:rPr lang="es-ES" sz="2800" dirty="0" smtClean="0">
                <a:solidFill>
                  <a:schemeClr val="bg1"/>
                </a:solidFill>
                <a:latin typeface="Arial" panose="020B0604020202020204" pitchFamily="34" charset="0"/>
                <a:cs typeface="Arial" panose="020B0604020202020204" pitchFamily="34" charset="0"/>
              </a:rPr>
              <a:t> </a:t>
            </a:r>
            <a:r>
              <a:rPr lang="es-ES" sz="2000" b="1" u="sng" dirty="0">
                <a:solidFill>
                  <a:schemeClr val="accent6"/>
                </a:solidFill>
                <a:latin typeface="Arial" panose="020B0604020202020204" pitchFamily="34" charset="0"/>
                <a:cs typeface="Arial" panose="020B0604020202020204" pitchFamily="34" charset="0"/>
              </a:rPr>
              <a:t>R</a:t>
            </a:r>
            <a:r>
              <a:rPr lang="es-ES" sz="2000" b="1" u="sng" dirty="0" smtClean="0">
                <a:solidFill>
                  <a:schemeClr val="accent6"/>
                </a:solidFill>
                <a:latin typeface="Arial" panose="020B0604020202020204" pitchFamily="34" charset="0"/>
                <a:cs typeface="Arial" panose="020B0604020202020204" pitchFamily="34" charset="0"/>
              </a:rPr>
              <a:t>esumen </a:t>
            </a:r>
            <a:r>
              <a:rPr lang="es-ES" sz="2000" b="1" u="sng" dirty="0">
                <a:solidFill>
                  <a:schemeClr val="accent6"/>
                </a:solidFill>
                <a:latin typeface="Arial" panose="020B0604020202020204" pitchFamily="34" charset="0"/>
                <a:cs typeface="Arial" panose="020B0604020202020204" pitchFamily="34" charset="0"/>
              </a:rPr>
              <a:t>de </a:t>
            </a:r>
            <a:r>
              <a:rPr lang="es-ES" sz="2000" b="1" u="sng" dirty="0" smtClean="0">
                <a:solidFill>
                  <a:schemeClr val="accent6"/>
                </a:solidFill>
                <a:latin typeface="Arial" panose="020B0604020202020204" pitchFamily="34" charset="0"/>
                <a:cs typeface="Arial" panose="020B0604020202020204" pitchFamily="34" charset="0"/>
              </a:rPr>
              <a:t>costos Dpto. Mezcla.</a:t>
            </a: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3893367110"/>
              </p:ext>
            </p:extLst>
          </p:nvPr>
        </p:nvGraphicFramePr>
        <p:xfrm>
          <a:off x="859536" y="2048256"/>
          <a:ext cx="10680192" cy="3754367"/>
        </p:xfrm>
        <a:graphic>
          <a:graphicData uri="http://schemas.openxmlformats.org/drawingml/2006/table">
            <a:tbl>
              <a:tblPr firstRow="1" bandRow="1">
                <a:tableStyleId>{5C22544A-7EE6-4342-B048-85BDC9FD1C3A}</a:tableStyleId>
              </a:tblPr>
              <a:tblGrid>
                <a:gridCol w="5800773">
                  <a:extLst>
                    <a:ext uri="{9D8B030D-6E8A-4147-A177-3AD203B41FA5}">
                      <a16:colId xmlns:a16="http://schemas.microsoft.com/office/drawing/2014/main" xmlns="" val="4041753796"/>
                    </a:ext>
                  </a:extLst>
                </a:gridCol>
                <a:gridCol w="4879419">
                  <a:extLst>
                    <a:ext uri="{9D8B030D-6E8A-4147-A177-3AD203B41FA5}">
                      <a16:colId xmlns:a16="http://schemas.microsoft.com/office/drawing/2014/main" xmlns="" val="2355517172"/>
                    </a:ext>
                  </a:extLst>
                </a:gridCol>
              </a:tblGrid>
              <a:tr h="1038600">
                <a:tc>
                  <a:txBody>
                    <a:bodyPr/>
                    <a:lstStyle/>
                    <a:p>
                      <a:r>
                        <a:rPr lang="es-ES" dirty="0" smtClean="0"/>
                        <a:t>ÍTEM DE COSTO</a:t>
                      </a:r>
                      <a:endParaRPr lang="en-US" dirty="0"/>
                    </a:p>
                  </a:txBody>
                  <a:tcPr/>
                </a:tc>
                <a:tc>
                  <a:txBody>
                    <a:bodyPr/>
                    <a:lstStyle/>
                    <a:p>
                      <a:r>
                        <a:rPr lang="es-ES" baseline="0" dirty="0" smtClean="0"/>
                        <a:t>   Monto Total</a:t>
                      </a:r>
                      <a:endParaRPr lang="en-US" dirty="0"/>
                    </a:p>
                  </a:txBody>
                  <a:tcPr/>
                </a:tc>
                <a:extLst>
                  <a:ext uri="{0D108BD9-81ED-4DB2-BD59-A6C34878D82A}">
                    <a16:rowId xmlns:a16="http://schemas.microsoft.com/office/drawing/2014/main" xmlns="" val="3061004891"/>
                  </a:ext>
                </a:extLst>
              </a:tr>
              <a:tr h="790200">
                <a:tc>
                  <a:txBody>
                    <a:bodyPr/>
                    <a:lstStyle/>
                    <a:p>
                      <a:r>
                        <a:rPr lang="es-ES" sz="1600" u="sng" dirty="0" smtClean="0">
                          <a:solidFill>
                            <a:schemeClr val="accent6"/>
                          </a:solidFill>
                          <a:effectLst>
                            <a:outerShdw blurRad="38100" dist="38100" dir="2700000" algn="tl">
                              <a:srgbClr val="000000">
                                <a:alpha val="43137"/>
                              </a:srgbClr>
                            </a:outerShdw>
                          </a:effectLst>
                        </a:rPr>
                        <a:t>Productos Terminados:</a:t>
                      </a:r>
                    </a:p>
                    <a:p>
                      <a:r>
                        <a:rPr lang="es-ES" sz="1600" dirty="0" smtClean="0">
                          <a:effectLst>
                            <a:outerShdw blurRad="38100" dist="38100" dir="2700000" algn="tl">
                              <a:srgbClr val="000000">
                                <a:alpha val="43137"/>
                              </a:srgbClr>
                            </a:outerShdw>
                          </a:effectLst>
                        </a:rPr>
                        <a:t>Producción terminada 7.000 unidades * $3.84</a:t>
                      </a:r>
                      <a:endParaRPr lang="en-US" sz="1600" dirty="0">
                        <a:effectLst>
                          <a:outerShdw blurRad="38100" dist="38100" dir="2700000" algn="tl">
                            <a:srgbClr val="000000">
                              <a:alpha val="43137"/>
                            </a:srgbClr>
                          </a:outerShdw>
                        </a:effectLst>
                      </a:endParaRPr>
                    </a:p>
                  </a:txBody>
                  <a:tcPr/>
                </a:tc>
                <a:tc>
                  <a:txBody>
                    <a:bodyPr/>
                    <a:lstStyle/>
                    <a:p>
                      <a:endParaRPr lang="es-ES" sz="1600" dirty="0" smtClean="0"/>
                    </a:p>
                    <a:p>
                      <a:r>
                        <a:rPr lang="es-ES" sz="1600" dirty="0" smtClean="0"/>
                        <a:t>       $ 26.880</a:t>
                      </a:r>
                      <a:endParaRPr lang="en-US" sz="1600" dirty="0"/>
                    </a:p>
                  </a:txBody>
                  <a:tcPr/>
                </a:tc>
                <a:extLst>
                  <a:ext uri="{0D108BD9-81ED-4DB2-BD59-A6C34878D82A}">
                    <a16:rowId xmlns:a16="http://schemas.microsoft.com/office/drawing/2014/main" xmlns="" val="1449408340"/>
                  </a:ext>
                </a:extLst>
              </a:tr>
              <a:tr h="850392">
                <a:tc>
                  <a:txBody>
                    <a:bodyPr/>
                    <a:lstStyle/>
                    <a:p>
                      <a:r>
                        <a:rPr lang="es-ES" sz="1600" dirty="0" smtClean="0"/>
                        <a:t>Más</a:t>
                      </a:r>
                    </a:p>
                    <a:p>
                      <a:pPr marL="0" marR="0" indent="0" algn="l" defTabSz="457200" rtl="0" eaLnBrk="1" fontAlgn="auto" latinLnBrk="0" hangingPunct="1">
                        <a:lnSpc>
                          <a:spcPct val="100000"/>
                        </a:lnSpc>
                        <a:spcBef>
                          <a:spcPts val="0"/>
                        </a:spcBef>
                        <a:spcAft>
                          <a:spcPts val="0"/>
                        </a:spcAft>
                        <a:buClrTx/>
                        <a:buSzTx/>
                        <a:buFontTx/>
                        <a:buNone/>
                        <a:tabLst/>
                        <a:defRPr/>
                      </a:pPr>
                      <a:r>
                        <a:rPr lang="es-ES" sz="1600" u="sng" dirty="0" smtClean="0">
                          <a:solidFill>
                            <a:schemeClr val="accent6"/>
                          </a:solidFill>
                          <a:effectLst>
                            <a:outerShdw blurRad="38100" dist="38100" dir="2700000" algn="tl">
                              <a:srgbClr val="000000">
                                <a:alpha val="43137"/>
                              </a:srgbClr>
                            </a:outerShdw>
                          </a:effectLst>
                        </a:rPr>
                        <a:t>Productos en</a:t>
                      </a:r>
                      <a:r>
                        <a:rPr lang="es-ES" sz="1600" u="sng" baseline="0" dirty="0" smtClean="0">
                          <a:solidFill>
                            <a:schemeClr val="accent6"/>
                          </a:solidFill>
                          <a:effectLst>
                            <a:outerShdw blurRad="38100" dist="38100" dir="2700000" algn="tl">
                              <a:srgbClr val="000000">
                                <a:alpha val="43137"/>
                              </a:srgbClr>
                            </a:outerShdw>
                          </a:effectLst>
                        </a:rPr>
                        <a:t> Proceso</a:t>
                      </a:r>
                      <a:r>
                        <a:rPr lang="es-ES" sz="1600" u="sng" dirty="0" smtClean="0">
                          <a:solidFill>
                            <a:schemeClr val="accent6"/>
                          </a:solidFill>
                          <a:effectLst>
                            <a:outerShdw blurRad="38100" dist="38100" dir="2700000" algn="tl">
                              <a:srgbClr val="000000">
                                <a:alpha val="43137"/>
                              </a:srgbClr>
                            </a:outerShdw>
                          </a:effectLst>
                        </a:rPr>
                        <a:t>:</a:t>
                      </a:r>
                    </a:p>
                    <a:p>
                      <a:pPr marL="0" marR="0" indent="0" algn="l" defTabSz="457200" rtl="0" eaLnBrk="1" fontAlgn="auto" latinLnBrk="0" hangingPunct="1">
                        <a:lnSpc>
                          <a:spcPct val="100000"/>
                        </a:lnSpc>
                        <a:spcBef>
                          <a:spcPts val="0"/>
                        </a:spcBef>
                        <a:spcAft>
                          <a:spcPts val="0"/>
                        </a:spcAft>
                        <a:buClrTx/>
                        <a:buSzTx/>
                        <a:buFontTx/>
                        <a:buNone/>
                        <a:tabLst/>
                        <a:defRPr/>
                      </a:pPr>
                      <a:r>
                        <a:rPr lang="es-ES" sz="1600" u="none" dirty="0" smtClean="0">
                          <a:solidFill>
                            <a:schemeClr val="bg1"/>
                          </a:solidFill>
                          <a:effectLst>
                            <a:outerShdw blurRad="38100" dist="38100" dir="2700000" algn="tl">
                              <a:srgbClr val="000000">
                                <a:alpha val="43137"/>
                              </a:srgbClr>
                            </a:outerShdw>
                          </a:effectLst>
                        </a:rPr>
                        <a:t>Materia Prima(100%) 2000</a:t>
                      </a:r>
                      <a:r>
                        <a:rPr lang="es-ES" sz="1600" u="none" baseline="0" dirty="0" smtClean="0">
                          <a:solidFill>
                            <a:schemeClr val="bg1"/>
                          </a:solidFill>
                          <a:effectLst>
                            <a:outerShdw blurRad="38100" dist="38100" dir="2700000" algn="tl">
                              <a:srgbClr val="000000">
                                <a:alpha val="43137"/>
                              </a:srgbClr>
                            </a:outerShdw>
                          </a:effectLst>
                        </a:rPr>
                        <a:t> </a:t>
                      </a:r>
                      <a:r>
                        <a:rPr lang="es-ES" sz="1600" u="none" dirty="0" smtClean="0">
                          <a:solidFill>
                            <a:schemeClr val="bg1"/>
                          </a:solidFill>
                          <a:effectLst>
                            <a:outerShdw blurRad="38100" dist="38100" dir="2700000" algn="tl">
                              <a:srgbClr val="000000">
                                <a:alpha val="43137"/>
                              </a:srgbClr>
                            </a:outerShdw>
                          </a:effectLst>
                        </a:rPr>
                        <a:t>unidades * $2</a:t>
                      </a:r>
                      <a:endParaRPr lang="en-US" sz="1600" u="none" dirty="0"/>
                    </a:p>
                  </a:txBody>
                  <a:tcPr/>
                </a:tc>
                <a:tc>
                  <a:txBody>
                    <a:bodyPr/>
                    <a:lstStyle/>
                    <a:p>
                      <a:endParaRPr lang="es-ES" sz="1600" dirty="0" smtClean="0"/>
                    </a:p>
                    <a:p>
                      <a:endParaRPr lang="es-ES" sz="1600" dirty="0" smtClean="0"/>
                    </a:p>
                    <a:p>
                      <a:r>
                        <a:rPr lang="es-ES" sz="1600" dirty="0" smtClean="0"/>
                        <a:t>          $  4.000</a:t>
                      </a:r>
                      <a:endParaRPr lang="en-US" sz="1600" dirty="0"/>
                    </a:p>
                  </a:txBody>
                  <a:tcPr/>
                </a:tc>
                <a:extLst>
                  <a:ext uri="{0D108BD9-81ED-4DB2-BD59-A6C34878D82A}">
                    <a16:rowId xmlns:a16="http://schemas.microsoft.com/office/drawing/2014/main" xmlns="" val="2436759754"/>
                  </a:ext>
                </a:extLst>
              </a:tr>
              <a:tr h="429768">
                <a:tc>
                  <a:txBody>
                    <a:bodyPr/>
                    <a:lstStyle/>
                    <a:p>
                      <a:r>
                        <a:rPr lang="es-ES" sz="1600" dirty="0" smtClean="0">
                          <a:effectLst>
                            <a:outerShdw blurRad="38100" dist="38100" dir="2700000" algn="tl">
                              <a:srgbClr val="000000">
                                <a:alpha val="43137"/>
                              </a:srgbClr>
                            </a:outerShdw>
                          </a:effectLst>
                        </a:rPr>
                        <a:t>Costo Conversión 1200 unidades * </a:t>
                      </a:r>
                      <a:r>
                        <a:rPr lang="es-ES" sz="1600" baseline="0" dirty="0" smtClean="0">
                          <a:effectLst>
                            <a:outerShdw blurRad="38100" dist="38100" dir="2700000" algn="tl">
                              <a:srgbClr val="000000">
                                <a:alpha val="43137"/>
                              </a:srgbClr>
                            </a:outerShdw>
                          </a:effectLst>
                        </a:rPr>
                        <a:t> $ 1.84                      </a:t>
                      </a:r>
                      <a:endParaRPr lang="en-US" sz="1600" dirty="0">
                        <a:effectLst>
                          <a:outerShdw blurRad="38100" dist="38100" dir="2700000" algn="tl">
                            <a:srgbClr val="000000">
                              <a:alpha val="43137"/>
                            </a:srgbClr>
                          </a:outerShdw>
                        </a:effectLst>
                      </a:endParaRPr>
                    </a:p>
                  </a:txBody>
                  <a:tcPr/>
                </a:tc>
                <a:tc>
                  <a:txBody>
                    <a:bodyPr/>
                    <a:lstStyle/>
                    <a:p>
                      <a:r>
                        <a:rPr lang="es-ES" sz="1600" dirty="0" smtClean="0"/>
                        <a:t>          $  2.208</a:t>
                      </a:r>
                      <a:endParaRPr lang="en-US" sz="1600" dirty="0"/>
                    </a:p>
                  </a:txBody>
                  <a:tcPr/>
                </a:tc>
                <a:extLst>
                  <a:ext uri="{0D108BD9-81ED-4DB2-BD59-A6C34878D82A}">
                    <a16:rowId xmlns:a16="http://schemas.microsoft.com/office/drawing/2014/main" xmlns="" val="458705366"/>
                  </a:ext>
                </a:extLst>
              </a:tr>
              <a:tr h="645407">
                <a:tc>
                  <a:txBody>
                    <a:bodyPr/>
                    <a:lstStyle/>
                    <a:p>
                      <a:r>
                        <a:rPr lang="es-ES" sz="1600" b="1" dirty="0" smtClean="0">
                          <a:solidFill>
                            <a:srgbClr val="C00000"/>
                          </a:solidFill>
                        </a:rPr>
                        <a:t>TOTAL</a:t>
                      </a:r>
                      <a:endParaRPr lang="en-US" sz="1600" b="1" dirty="0">
                        <a:solidFill>
                          <a:srgbClr val="C00000"/>
                        </a:solidFill>
                      </a:endParaRPr>
                    </a:p>
                  </a:txBody>
                  <a:tcPr/>
                </a:tc>
                <a:tc>
                  <a:txBody>
                    <a:bodyPr/>
                    <a:lstStyle/>
                    <a:p>
                      <a:r>
                        <a:rPr lang="es-ES" sz="1600" b="1" dirty="0" smtClean="0">
                          <a:solidFill>
                            <a:srgbClr val="C00000"/>
                          </a:solidFill>
                        </a:rPr>
                        <a:t>         $ 33.088</a:t>
                      </a:r>
                      <a:endParaRPr lang="en-US" sz="1600" b="1" dirty="0">
                        <a:solidFill>
                          <a:srgbClr val="C00000"/>
                        </a:solidFill>
                      </a:endParaRPr>
                    </a:p>
                  </a:txBody>
                  <a:tcPr/>
                </a:tc>
                <a:extLst>
                  <a:ext uri="{0D108BD9-81ED-4DB2-BD59-A6C34878D82A}">
                    <a16:rowId xmlns:a16="http://schemas.microsoft.com/office/drawing/2014/main" xmlns="" val="4202462593"/>
                  </a:ext>
                </a:extLst>
              </a:tr>
            </a:tbl>
          </a:graphicData>
        </a:graphic>
      </p:graphicFrame>
      <p:sp>
        <p:nvSpPr>
          <p:cNvPr id="6" name="Flecha curvada hacia abajo 5"/>
          <p:cNvSpPr/>
          <p:nvPr/>
        </p:nvSpPr>
        <p:spPr>
          <a:xfrm>
            <a:off x="5993098" y="2598422"/>
            <a:ext cx="1216152" cy="731520"/>
          </a:xfrm>
          <a:prstGeom prst="curved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Flecha curvada hacia abajo 6"/>
          <p:cNvSpPr/>
          <p:nvPr/>
        </p:nvSpPr>
        <p:spPr>
          <a:xfrm>
            <a:off x="6111970" y="3778759"/>
            <a:ext cx="1216152" cy="731520"/>
          </a:xfrm>
          <a:prstGeom prst="curved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Flecha a la derecha con muesca 8"/>
          <p:cNvSpPr/>
          <p:nvPr/>
        </p:nvSpPr>
        <p:spPr>
          <a:xfrm>
            <a:off x="4443190" y="5081386"/>
            <a:ext cx="978408" cy="484632"/>
          </a:xfrm>
          <a:prstGeom prst="notched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Llamada de flecha a la izquierda 9"/>
          <p:cNvSpPr/>
          <p:nvPr/>
        </p:nvSpPr>
        <p:spPr>
          <a:xfrm>
            <a:off x="8577072" y="4773168"/>
            <a:ext cx="2660904" cy="1029455"/>
          </a:xfrm>
          <a:prstGeom prst="leftArrow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smtClean="0">
                <a:latin typeface="Arial" panose="020B0604020202020204" pitchFamily="34" charset="0"/>
                <a:cs typeface="Arial" panose="020B0604020202020204" pitchFamily="34" charset="0"/>
              </a:rPr>
              <a:t>MONTO IGUAL AL TOTAL FLUJO DE COSTOS DEL DEPARTAMENTO MEZCLA</a:t>
            </a:r>
            <a:endParaRPr lang="en-US" sz="1200" dirty="0">
              <a:latin typeface="Arial" panose="020B0604020202020204" pitchFamily="34" charset="0"/>
              <a:cs typeface="Arial" panose="020B0604020202020204" pitchFamily="34" charset="0"/>
            </a:endParaRPr>
          </a:p>
        </p:txBody>
      </p:sp>
      <p:sp>
        <p:nvSpPr>
          <p:cNvPr id="5" name="Llamada de flecha a la izquierda 4"/>
          <p:cNvSpPr/>
          <p:nvPr/>
        </p:nvSpPr>
        <p:spPr>
          <a:xfrm>
            <a:off x="8778240" y="2598422"/>
            <a:ext cx="1691640" cy="1351786"/>
          </a:xfrm>
          <a:prstGeom prst="leftArrowCallou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100" dirty="0" smtClean="0">
                <a:latin typeface="Arial" panose="020B0604020202020204" pitchFamily="34" charset="0"/>
                <a:cs typeface="Arial" panose="020B0604020202020204" pitchFamily="34" charset="0"/>
              </a:rPr>
              <a:t>Este valor se convierte en el costo de transferencia para el Depto. que sigue</a:t>
            </a:r>
            <a:endParaRPr lang="en-US"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376332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069849"/>
            <a:ext cx="10855516" cy="4946904"/>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endParaRPr lang="es-ES" sz="2800" u="sng" dirty="0">
              <a:solidFill>
                <a:schemeClr val="tx1"/>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a:p>
            <a:r>
              <a:rPr lang="es-ES" sz="2800" b="1" u="sng" dirty="0" smtClean="0">
                <a:solidFill>
                  <a:srgbClr val="C00000"/>
                </a:solidFill>
                <a:latin typeface="Arial" panose="020B0604020202020204" pitchFamily="34" charset="0"/>
                <a:cs typeface="Arial" panose="020B0604020202020204" pitchFamily="34" charset="0"/>
              </a:rPr>
              <a:t> Continuación Solución </a:t>
            </a:r>
            <a:r>
              <a:rPr lang="es-ES" sz="2800" b="1" u="sng" dirty="0">
                <a:solidFill>
                  <a:srgbClr val="C00000"/>
                </a:solidFill>
                <a:latin typeface="Arial" panose="020B0604020202020204" pitchFamily="34" charset="0"/>
                <a:cs typeface="Arial" panose="020B0604020202020204" pitchFamily="34" charset="0"/>
              </a:rPr>
              <a:t>Ejercicio </a:t>
            </a:r>
            <a:r>
              <a:rPr lang="es-ES" sz="2800" b="1" u="sng" dirty="0" smtClean="0">
                <a:solidFill>
                  <a:srgbClr val="C00000"/>
                </a:solidFill>
                <a:latin typeface="Arial" panose="020B0604020202020204" pitchFamily="34" charset="0"/>
                <a:cs typeface="Arial" panose="020B0604020202020204" pitchFamily="34" charset="0"/>
              </a:rPr>
              <a:t>Ejemplo Aplicado Depto. Cocimiento</a:t>
            </a:r>
            <a:endParaRPr lang="es-ES" sz="2800" b="1" u="sng" dirty="0">
              <a:solidFill>
                <a:srgbClr val="C00000"/>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0853379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Unidades Pérdidas</a:t>
            </a:r>
            <a:r>
              <a:rPr lang="es-ES" sz="2800" u="sng" dirty="0" smtClean="0">
                <a:solidFill>
                  <a:schemeClr val="tx1"/>
                </a:solidFill>
                <a:latin typeface="Arial" panose="020B0604020202020204" pitchFamily="34" charset="0"/>
                <a:cs typeface="Arial" panose="020B0604020202020204" pitchFamily="34" charset="0"/>
              </a:rPr>
              <a:t>.</a:t>
            </a:r>
            <a:endParaRPr lang="es-ES" sz="2800" b="1" u="sng" dirty="0" smtClean="0">
              <a:solidFill>
                <a:schemeClr val="tx1"/>
              </a:solidFill>
              <a:latin typeface="Arial" panose="020B0604020202020204" pitchFamily="34" charset="0"/>
              <a:cs typeface="Arial" panose="020B0604020202020204" pitchFamily="34" charset="0"/>
            </a:endParaRPr>
          </a:p>
          <a:p>
            <a:r>
              <a:rPr lang="es-ES" sz="2800" b="1" u="sng" dirty="0" smtClean="0">
                <a:solidFill>
                  <a:srgbClr val="C00000"/>
                </a:solidFill>
                <a:latin typeface="Arial" panose="020B0604020202020204" pitchFamily="34" charset="0"/>
                <a:cs typeface="Arial" panose="020B0604020202020204" pitchFamily="34" charset="0"/>
              </a:rPr>
              <a:t>Solución Ejercicio Aplicado (continuación) :</a:t>
            </a:r>
          </a:p>
          <a:p>
            <a:r>
              <a:rPr lang="es-ES" sz="2800" b="1" u="sng" dirty="0" smtClean="0">
                <a:solidFill>
                  <a:srgbClr val="C00000"/>
                </a:solidFill>
                <a:latin typeface="Arial" panose="020B0604020202020204" pitchFamily="34" charset="0"/>
                <a:cs typeface="Arial" panose="020B0604020202020204" pitchFamily="34" charset="0"/>
              </a:rPr>
              <a:t>Paso Uno Flujo físico Depto. Cocimiento:</a:t>
            </a:r>
          </a:p>
          <a:p>
            <a:endParaRPr lang="es-ES" sz="2800" b="1" u="sng" dirty="0" smtClean="0">
              <a:solidFill>
                <a:srgbClr val="C00000"/>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2808513071"/>
              </p:ext>
            </p:extLst>
          </p:nvPr>
        </p:nvGraphicFramePr>
        <p:xfrm>
          <a:off x="1097279" y="3154680"/>
          <a:ext cx="6565392" cy="3602734"/>
        </p:xfrm>
        <a:graphic>
          <a:graphicData uri="http://schemas.openxmlformats.org/drawingml/2006/table">
            <a:tbl>
              <a:tblPr firstRow="1" bandRow="1">
                <a:tableStyleId>{5C22544A-7EE6-4342-B048-85BDC9FD1C3A}</a:tableStyleId>
              </a:tblPr>
              <a:tblGrid>
                <a:gridCol w="3282696">
                  <a:extLst>
                    <a:ext uri="{9D8B030D-6E8A-4147-A177-3AD203B41FA5}">
                      <a16:colId xmlns:a16="http://schemas.microsoft.com/office/drawing/2014/main" xmlns="" val="3467209413"/>
                    </a:ext>
                  </a:extLst>
                </a:gridCol>
                <a:gridCol w="3282696">
                  <a:extLst>
                    <a:ext uri="{9D8B030D-6E8A-4147-A177-3AD203B41FA5}">
                      <a16:colId xmlns:a16="http://schemas.microsoft.com/office/drawing/2014/main" xmlns="" val="3480881658"/>
                    </a:ext>
                  </a:extLst>
                </a:gridCol>
              </a:tblGrid>
              <a:tr h="745364">
                <a:tc>
                  <a:txBody>
                    <a:bodyPr/>
                    <a:lstStyle/>
                    <a:p>
                      <a:r>
                        <a:rPr lang="es-ES" dirty="0" smtClean="0"/>
                        <a:t>Tipo</a:t>
                      </a:r>
                      <a:r>
                        <a:rPr lang="es-ES" baseline="0" dirty="0" smtClean="0"/>
                        <a:t> de Producción</a:t>
                      </a:r>
                      <a:endParaRPr lang="en-US" dirty="0"/>
                    </a:p>
                  </a:txBody>
                  <a:tcPr/>
                </a:tc>
                <a:tc>
                  <a:txBody>
                    <a:bodyPr/>
                    <a:lstStyle/>
                    <a:p>
                      <a:r>
                        <a:rPr lang="es-ES" dirty="0" smtClean="0"/>
                        <a:t>Cantidad de unidades</a:t>
                      </a:r>
                      <a:endParaRPr lang="en-US" dirty="0"/>
                    </a:p>
                  </a:txBody>
                  <a:tcPr/>
                </a:tc>
                <a:extLst>
                  <a:ext uri="{0D108BD9-81ED-4DB2-BD59-A6C34878D82A}">
                    <a16:rowId xmlns:a16="http://schemas.microsoft.com/office/drawing/2014/main" xmlns="" val="2649901186"/>
                  </a:ext>
                </a:extLst>
              </a:tr>
              <a:tr h="745364">
                <a:tc>
                  <a:txBody>
                    <a:bodyPr/>
                    <a:lstStyle/>
                    <a:p>
                      <a:r>
                        <a:rPr lang="es-ES" dirty="0" smtClean="0"/>
                        <a:t>Unidades Comenzadas</a:t>
                      </a:r>
                      <a:endParaRPr lang="en-US" dirty="0"/>
                    </a:p>
                  </a:txBody>
                  <a:tcPr/>
                </a:tc>
                <a:tc>
                  <a:txBody>
                    <a:bodyPr/>
                    <a:lstStyle/>
                    <a:p>
                      <a:r>
                        <a:rPr lang="es-ES" dirty="0" smtClean="0"/>
                        <a:t> 7.000</a:t>
                      </a:r>
                      <a:r>
                        <a:rPr lang="es-ES" baseline="0" dirty="0" smtClean="0"/>
                        <a:t> </a:t>
                      </a:r>
                      <a:r>
                        <a:rPr lang="es-ES" dirty="0" smtClean="0"/>
                        <a:t>unidades</a:t>
                      </a:r>
                      <a:endParaRPr lang="en-US" dirty="0"/>
                    </a:p>
                  </a:txBody>
                  <a:tcPr/>
                </a:tc>
                <a:extLst>
                  <a:ext uri="{0D108BD9-81ED-4DB2-BD59-A6C34878D82A}">
                    <a16:rowId xmlns:a16="http://schemas.microsoft.com/office/drawing/2014/main" xmlns="" val="4061590229"/>
                  </a:ext>
                </a:extLst>
              </a:tr>
              <a:tr h="70400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Unidades terminadas</a:t>
                      </a:r>
                      <a:endParaRPr lang="en-US" dirty="0" smtClean="0"/>
                    </a:p>
                    <a:p>
                      <a:endParaRPr lang="en-US" dirty="0"/>
                    </a:p>
                  </a:txBody>
                  <a:tcPr/>
                </a:tc>
                <a:tc>
                  <a:txBody>
                    <a:bodyPr/>
                    <a:lstStyle/>
                    <a:p>
                      <a:r>
                        <a:rPr lang="es-ES" baseline="0" dirty="0" smtClean="0"/>
                        <a:t> 4.000</a:t>
                      </a:r>
                      <a:r>
                        <a:rPr lang="es-ES" dirty="0" smtClean="0"/>
                        <a:t> unidades</a:t>
                      </a:r>
                      <a:endParaRPr lang="en-US" dirty="0"/>
                    </a:p>
                  </a:txBody>
                  <a:tcPr/>
                </a:tc>
                <a:extLst>
                  <a:ext uri="{0D108BD9-81ED-4DB2-BD59-A6C34878D82A}">
                    <a16:rowId xmlns:a16="http://schemas.microsoft.com/office/drawing/2014/main" xmlns="" val="1865891305"/>
                  </a:ext>
                </a:extLst>
              </a:tr>
              <a:tr h="70400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Unidades en proceso</a:t>
                      </a:r>
                      <a:endParaRPr lang="en-US" dirty="0" smtClean="0"/>
                    </a:p>
                    <a:p>
                      <a:endParaRPr lang="en-US" dirty="0"/>
                    </a:p>
                  </a:txBody>
                  <a:tcPr/>
                </a:tc>
                <a:tc>
                  <a:txBody>
                    <a:bodyPr/>
                    <a:lstStyle/>
                    <a:p>
                      <a:r>
                        <a:rPr lang="es-ES" dirty="0" smtClean="0"/>
                        <a:t>  1.000 unidades</a:t>
                      </a:r>
                      <a:endParaRPr lang="en-US" dirty="0"/>
                    </a:p>
                  </a:txBody>
                  <a:tcPr/>
                </a:tc>
                <a:extLst>
                  <a:ext uri="{0D108BD9-81ED-4DB2-BD59-A6C34878D82A}">
                    <a16:rowId xmlns:a16="http://schemas.microsoft.com/office/drawing/2014/main" xmlns="" val="2269268500"/>
                  </a:ext>
                </a:extLst>
              </a:tr>
              <a:tr h="704002">
                <a:tc>
                  <a:txBody>
                    <a:bodyPr/>
                    <a:lstStyle/>
                    <a:p>
                      <a:r>
                        <a:rPr lang="es-ES" dirty="0" smtClean="0"/>
                        <a:t>TOTAL</a:t>
                      </a:r>
                      <a:endParaRPr lang="en-US" dirty="0"/>
                    </a:p>
                  </a:txBody>
                  <a:tcPr/>
                </a:tc>
                <a:tc>
                  <a:txBody>
                    <a:bodyPr/>
                    <a:lstStyle/>
                    <a:p>
                      <a:r>
                        <a:rPr lang="es-ES" dirty="0" smtClean="0"/>
                        <a:t>  5.000 UNIDADES</a:t>
                      </a:r>
                      <a:endParaRPr lang="en-US" dirty="0"/>
                    </a:p>
                  </a:txBody>
                  <a:tcPr/>
                </a:tc>
                <a:extLst>
                  <a:ext uri="{0D108BD9-81ED-4DB2-BD59-A6C34878D82A}">
                    <a16:rowId xmlns:a16="http://schemas.microsoft.com/office/drawing/2014/main" xmlns="" val="500699016"/>
                  </a:ext>
                </a:extLst>
              </a:tr>
            </a:tbl>
          </a:graphicData>
        </a:graphic>
      </p:graphicFrame>
      <p:sp>
        <p:nvSpPr>
          <p:cNvPr id="5" name="Llamada de flecha a la izquierda 4"/>
          <p:cNvSpPr/>
          <p:nvPr/>
        </p:nvSpPr>
        <p:spPr>
          <a:xfrm>
            <a:off x="7223761" y="5650992"/>
            <a:ext cx="4828032" cy="1207008"/>
          </a:xfrm>
          <a:prstGeom prst="leftArrowCallou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Existen 2000 unidades estropeadas y consideradas como pérdida normal</a:t>
            </a:r>
            <a:endParaRPr lang="en-US" dirty="0"/>
          </a:p>
        </p:txBody>
      </p:sp>
    </p:spTree>
    <p:extLst>
      <p:ext uri="{BB962C8B-B14F-4D97-AF65-F5344CB8AC3E}">
        <p14:creationId xmlns:p14="http://schemas.microsoft.com/office/powerpoint/2010/main" val="163436435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996696"/>
            <a:ext cx="10855516" cy="5751576"/>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Solución Ejercicio Aplicado  :</a:t>
            </a:r>
          </a:p>
          <a:p>
            <a:r>
              <a:rPr lang="es-ES" sz="2400" b="1" u="sng" dirty="0" smtClean="0">
                <a:solidFill>
                  <a:srgbClr val="C00000"/>
                </a:solidFill>
                <a:latin typeface="Arial" panose="020B0604020202020204" pitchFamily="34" charset="0"/>
                <a:cs typeface="Arial" panose="020B0604020202020204" pitchFamily="34" charset="0"/>
              </a:rPr>
              <a:t>Paso Dos determinación unidades equivalentes </a:t>
            </a:r>
            <a:r>
              <a:rPr lang="es-ES" sz="2400" b="1" u="sng" dirty="0" err="1" smtClean="0">
                <a:solidFill>
                  <a:srgbClr val="C00000"/>
                </a:solidFill>
                <a:latin typeface="Arial" panose="020B0604020202020204" pitchFamily="34" charset="0"/>
                <a:cs typeface="Arial" panose="020B0604020202020204" pitchFamily="34" charset="0"/>
              </a:rPr>
              <a:t>Depto.Cocimiento</a:t>
            </a:r>
            <a:r>
              <a:rPr lang="es-ES" sz="2400" b="1" u="sng" dirty="0" smtClean="0">
                <a:solidFill>
                  <a:srgbClr val="C00000"/>
                </a:solidFill>
                <a:latin typeface="Arial" panose="020B0604020202020204" pitchFamily="34" charset="0"/>
                <a:cs typeface="Arial" panose="020B0604020202020204" pitchFamily="34" charset="0"/>
              </a:rPr>
              <a:t>:</a:t>
            </a:r>
          </a:p>
          <a:p>
            <a:endParaRPr lang="es-ES" sz="2800" b="1" u="sng" dirty="0" smtClean="0">
              <a:solidFill>
                <a:srgbClr val="C00000"/>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516953379"/>
              </p:ext>
            </p:extLst>
          </p:nvPr>
        </p:nvGraphicFramePr>
        <p:xfrm>
          <a:off x="1097279" y="2633473"/>
          <a:ext cx="9848088" cy="4050326"/>
        </p:xfrm>
        <a:graphic>
          <a:graphicData uri="http://schemas.openxmlformats.org/drawingml/2006/table">
            <a:tbl>
              <a:tblPr firstRow="1" bandRow="1">
                <a:tableStyleId>{5C22544A-7EE6-4342-B048-85BDC9FD1C3A}</a:tableStyleId>
              </a:tblPr>
              <a:tblGrid>
                <a:gridCol w="2462022">
                  <a:extLst>
                    <a:ext uri="{9D8B030D-6E8A-4147-A177-3AD203B41FA5}">
                      <a16:colId xmlns:a16="http://schemas.microsoft.com/office/drawing/2014/main" xmlns="" val="3467209413"/>
                    </a:ext>
                  </a:extLst>
                </a:gridCol>
                <a:gridCol w="2462022">
                  <a:extLst>
                    <a:ext uri="{9D8B030D-6E8A-4147-A177-3AD203B41FA5}">
                      <a16:colId xmlns:a16="http://schemas.microsoft.com/office/drawing/2014/main" xmlns="" val="3862164685"/>
                    </a:ext>
                  </a:extLst>
                </a:gridCol>
                <a:gridCol w="2462022">
                  <a:extLst>
                    <a:ext uri="{9D8B030D-6E8A-4147-A177-3AD203B41FA5}">
                      <a16:colId xmlns:a16="http://schemas.microsoft.com/office/drawing/2014/main" xmlns="" val="3480881658"/>
                    </a:ext>
                  </a:extLst>
                </a:gridCol>
                <a:gridCol w="2462022">
                  <a:extLst>
                    <a:ext uri="{9D8B030D-6E8A-4147-A177-3AD203B41FA5}">
                      <a16:colId xmlns:a16="http://schemas.microsoft.com/office/drawing/2014/main" xmlns="" val="1573497586"/>
                    </a:ext>
                  </a:extLst>
                </a:gridCol>
              </a:tblGrid>
              <a:tr h="768956">
                <a:tc>
                  <a:txBody>
                    <a:bodyPr/>
                    <a:lstStyle/>
                    <a:p>
                      <a:r>
                        <a:rPr lang="es-ES" dirty="0" smtClean="0"/>
                        <a:t>Producción </a:t>
                      </a:r>
                      <a:endParaRPr lang="en-US" dirty="0"/>
                    </a:p>
                  </a:txBody>
                  <a:tcPr/>
                </a:tc>
                <a:tc>
                  <a:txBody>
                    <a:bodyPr/>
                    <a:lstStyle/>
                    <a:p>
                      <a:r>
                        <a:rPr lang="es-ES" dirty="0" smtClean="0"/>
                        <a:t>Materia</a:t>
                      </a:r>
                      <a:r>
                        <a:rPr lang="es-ES" baseline="0" dirty="0" smtClean="0"/>
                        <a:t> Prima</a:t>
                      </a:r>
                      <a:endParaRPr lang="en-US" dirty="0"/>
                    </a:p>
                  </a:txBody>
                  <a:tcPr/>
                </a:tc>
                <a:tc>
                  <a:txBody>
                    <a:bodyPr/>
                    <a:lstStyle/>
                    <a:p>
                      <a:r>
                        <a:rPr lang="es-ES" dirty="0" smtClean="0"/>
                        <a:t>Costo</a:t>
                      </a:r>
                      <a:r>
                        <a:rPr lang="es-ES" baseline="0" dirty="0" smtClean="0"/>
                        <a:t> de conversión</a:t>
                      </a:r>
                      <a:endParaRPr lang="en-US" dirty="0"/>
                    </a:p>
                  </a:txBody>
                  <a:tcPr/>
                </a:tc>
                <a:tc>
                  <a:txBody>
                    <a:bodyPr/>
                    <a:lstStyle/>
                    <a:p>
                      <a:r>
                        <a:rPr lang="es-ES" dirty="0" smtClean="0"/>
                        <a:t>Total</a:t>
                      </a:r>
                      <a:endParaRPr lang="en-US" dirty="0"/>
                    </a:p>
                  </a:txBody>
                  <a:tcPr/>
                </a:tc>
                <a:extLst>
                  <a:ext uri="{0D108BD9-81ED-4DB2-BD59-A6C34878D82A}">
                    <a16:rowId xmlns:a16="http://schemas.microsoft.com/office/drawing/2014/main" xmlns="" val="2649901186"/>
                  </a:ext>
                </a:extLst>
              </a:tr>
              <a:tr h="89634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Productos terminados</a:t>
                      </a:r>
                      <a:endParaRPr lang="en-US"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4.000 unidades</a:t>
                      </a:r>
                      <a:endParaRPr lang="en-US"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 4.000 unidades</a:t>
                      </a:r>
                      <a:endParaRPr lang="en-US" dirty="0" smtClean="0"/>
                    </a:p>
                    <a:p>
                      <a:endParaRPr lang="en-US" dirty="0"/>
                    </a:p>
                  </a:txBody>
                  <a:tcPr/>
                </a:tc>
                <a:tc>
                  <a:txBody>
                    <a:bodyPr/>
                    <a:lstStyle/>
                    <a:p>
                      <a:r>
                        <a:rPr lang="es-ES" dirty="0" smtClean="0"/>
                        <a:t>4000 unidades</a:t>
                      </a:r>
                      <a:endParaRPr lang="en-US" dirty="0"/>
                    </a:p>
                  </a:txBody>
                  <a:tcPr/>
                </a:tc>
                <a:extLst>
                  <a:ext uri="{0D108BD9-81ED-4DB2-BD59-A6C34878D82A}">
                    <a16:rowId xmlns:a16="http://schemas.microsoft.com/office/drawing/2014/main" xmlns="" val="4061590229"/>
                  </a:ext>
                </a:extLst>
              </a:tr>
              <a:tr h="89634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Productos en proceso</a:t>
                      </a:r>
                      <a:endParaRPr lang="en-US" dirty="0" smtClean="0"/>
                    </a:p>
                    <a:p>
                      <a:endParaRPr lang="en-US" dirty="0"/>
                    </a:p>
                  </a:txBody>
                  <a:tcPr/>
                </a:tc>
                <a:tc>
                  <a:txBody>
                    <a:bodyPr/>
                    <a:lstStyle/>
                    <a:p>
                      <a:r>
                        <a:rPr lang="es-ES" dirty="0" smtClean="0"/>
                        <a:t>no</a:t>
                      </a:r>
                      <a:endParaRPr lang="en-US" dirty="0"/>
                    </a:p>
                  </a:txBody>
                  <a:tcPr/>
                </a:tc>
                <a:tc>
                  <a:txBody>
                    <a:bodyPr/>
                    <a:lstStyle/>
                    <a:p>
                      <a:r>
                        <a:rPr lang="es-ES" dirty="0" smtClean="0"/>
                        <a:t> 400 unidades   </a:t>
                      </a:r>
                      <a:endParaRPr lang="en-US" dirty="0"/>
                    </a:p>
                  </a:txBody>
                  <a:tcPr/>
                </a:tc>
                <a:tc>
                  <a:txBody>
                    <a:bodyPr/>
                    <a:lstStyle/>
                    <a:p>
                      <a:r>
                        <a:rPr lang="es-ES" dirty="0" smtClean="0"/>
                        <a:t>1.000</a:t>
                      </a:r>
                      <a:endParaRPr lang="en-US" dirty="0"/>
                    </a:p>
                  </a:txBody>
                  <a:tcPr/>
                </a:tc>
                <a:extLst>
                  <a:ext uri="{0D108BD9-81ED-4DB2-BD59-A6C34878D82A}">
                    <a16:rowId xmlns:a16="http://schemas.microsoft.com/office/drawing/2014/main" xmlns="" val="1865891305"/>
                  </a:ext>
                </a:extLst>
              </a:tr>
              <a:tr h="726285">
                <a:tc>
                  <a:txBody>
                    <a:bodyPr/>
                    <a:lstStyle/>
                    <a:p>
                      <a:r>
                        <a:rPr lang="es-ES" dirty="0" smtClean="0"/>
                        <a:t>Unidades</a:t>
                      </a:r>
                      <a:r>
                        <a:rPr lang="es-ES" baseline="0" dirty="0" smtClean="0"/>
                        <a:t> Pérdidas</a:t>
                      </a:r>
                      <a:endParaRPr lang="en-US" dirty="0"/>
                    </a:p>
                  </a:txBody>
                  <a:tcPr/>
                </a:tc>
                <a:tc>
                  <a:txBody>
                    <a:bodyPr/>
                    <a:lstStyle/>
                    <a:p>
                      <a:r>
                        <a:rPr lang="es-ES" dirty="0" smtClean="0"/>
                        <a:t>no</a:t>
                      </a:r>
                      <a:endParaRPr lang="en-US" dirty="0"/>
                    </a:p>
                  </a:txBody>
                  <a:tcPr/>
                </a:tc>
                <a:tc>
                  <a:txBody>
                    <a:bodyPr/>
                    <a:lstStyle/>
                    <a:p>
                      <a:r>
                        <a:rPr lang="es-ES" dirty="0" smtClean="0"/>
                        <a:t> no</a:t>
                      </a:r>
                      <a:endParaRPr lang="en-US" dirty="0"/>
                    </a:p>
                  </a:txBody>
                  <a:tcPr/>
                </a:tc>
                <a:tc>
                  <a:txBody>
                    <a:bodyPr/>
                    <a:lstStyle/>
                    <a:p>
                      <a:r>
                        <a:rPr lang="es-ES" dirty="0" smtClean="0"/>
                        <a:t>2000 unidades</a:t>
                      </a:r>
                      <a:endParaRPr lang="en-US" dirty="0"/>
                    </a:p>
                  </a:txBody>
                  <a:tcPr/>
                </a:tc>
                <a:extLst>
                  <a:ext uri="{0D108BD9-81ED-4DB2-BD59-A6C34878D82A}">
                    <a16:rowId xmlns:a16="http://schemas.microsoft.com/office/drawing/2014/main" xmlns="" val="3107774419"/>
                  </a:ext>
                </a:extLst>
              </a:tr>
              <a:tr h="726285">
                <a:tc>
                  <a:txBody>
                    <a:bodyPr/>
                    <a:lstStyle/>
                    <a:p>
                      <a:r>
                        <a:rPr lang="es-ES" dirty="0" smtClean="0"/>
                        <a:t>Total</a:t>
                      </a:r>
                      <a:endParaRPr lang="en-US" dirty="0"/>
                    </a:p>
                  </a:txBody>
                  <a:tcPr/>
                </a:tc>
                <a:tc>
                  <a:txBody>
                    <a:bodyPr/>
                    <a:lstStyle/>
                    <a:p>
                      <a:r>
                        <a:rPr lang="es-ES" dirty="0" smtClean="0"/>
                        <a:t>4.000 unidades</a:t>
                      </a:r>
                      <a:endParaRPr lang="en-US" dirty="0"/>
                    </a:p>
                  </a:txBody>
                  <a:tcPr/>
                </a:tc>
                <a:tc>
                  <a:txBody>
                    <a:bodyPr/>
                    <a:lstStyle/>
                    <a:p>
                      <a:r>
                        <a:rPr lang="es-ES" dirty="0" smtClean="0"/>
                        <a:t>4.400 unidades</a:t>
                      </a:r>
                      <a:endParaRPr lang="en-US" dirty="0"/>
                    </a:p>
                  </a:txBody>
                  <a:tcPr/>
                </a:tc>
                <a:tc>
                  <a:txBody>
                    <a:bodyPr/>
                    <a:lstStyle/>
                    <a:p>
                      <a:r>
                        <a:rPr lang="es-ES" dirty="0" smtClean="0"/>
                        <a:t>7.000</a:t>
                      </a:r>
                      <a:endParaRPr lang="en-US" dirty="0"/>
                    </a:p>
                  </a:txBody>
                  <a:tcPr/>
                </a:tc>
                <a:extLst>
                  <a:ext uri="{0D108BD9-81ED-4DB2-BD59-A6C34878D82A}">
                    <a16:rowId xmlns:a16="http://schemas.microsoft.com/office/drawing/2014/main" xmlns="" val="2347001246"/>
                  </a:ext>
                </a:extLst>
              </a:tr>
            </a:tbl>
          </a:graphicData>
        </a:graphic>
      </p:graphicFrame>
      <p:sp>
        <p:nvSpPr>
          <p:cNvPr id="5" name="Llamada de flecha a la izquierda 4"/>
          <p:cNvSpPr/>
          <p:nvPr/>
        </p:nvSpPr>
        <p:spPr>
          <a:xfrm>
            <a:off x="9555480" y="5550408"/>
            <a:ext cx="1700784" cy="1133391"/>
          </a:xfrm>
          <a:prstGeom prst="leftArrowCallou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100" dirty="0" smtClean="0">
                <a:latin typeface="Arial" panose="020B0604020202020204" pitchFamily="34" charset="0"/>
                <a:cs typeface="Arial" panose="020B0604020202020204" pitchFamily="34" charset="0"/>
              </a:rPr>
              <a:t>Esto era lo que venia del departamento anterior</a:t>
            </a:r>
            <a:endParaRPr lang="en-US" dirty="0"/>
          </a:p>
        </p:txBody>
      </p:sp>
    </p:spTree>
    <p:extLst>
      <p:ext uri="{BB962C8B-B14F-4D97-AF65-F5344CB8AC3E}">
        <p14:creationId xmlns:p14="http://schemas.microsoft.com/office/powerpoint/2010/main" val="421326747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800" b="1" u="sng" dirty="0" smtClean="0">
                <a:solidFill>
                  <a:srgbClr val="C00000"/>
                </a:solidFill>
                <a:latin typeface="Arial" panose="020B0604020202020204" pitchFamily="34" charset="0"/>
                <a:cs typeface="Arial" panose="020B0604020202020204" pitchFamily="34" charset="0"/>
              </a:rPr>
              <a:t>Desarrollo </a:t>
            </a:r>
            <a:r>
              <a:rPr lang="es-ES" sz="2800" b="1" u="sng" dirty="0">
                <a:solidFill>
                  <a:srgbClr val="C00000"/>
                </a:solidFill>
                <a:latin typeface="Arial" panose="020B0604020202020204" pitchFamily="34" charset="0"/>
                <a:cs typeface="Arial" panose="020B0604020202020204" pitchFamily="34" charset="0"/>
              </a:rPr>
              <a:t>Ejercicio </a:t>
            </a:r>
            <a:r>
              <a:rPr lang="es-ES" sz="2800" b="1" u="sng" dirty="0" smtClean="0">
                <a:solidFill>
                  <a:srgbClr val="C00000"/>
                </a:solidFill>
                <a:latin typeface="Arial" panose="020B0604020202020204" pitchFamily="34" charset="0"/>
                <a:cs typeface="Arial" panose="020B0604020202020204" pitchFamily="34" charset="0"/>
              </a:rPr>
              <a:t>Ejemplo Aplicado :</a:t>
            </a:r>
          </a:p>
          <a:p>
            <a:r>
              <a:rPr lang="es-ES" sz="2400" dirty="0" smtClean="0">
                <a:solidFill>
                  <a:schemeClr val="bg1"/>
                </a:solidFill>
                <a:latin typeface="Arial" panose="020B0604020202020204" pitchFamily="34" charset="0"/>
                <a:cs typeface="Arial" panose="020B0604020202020204" pitchFamily="34" charset="0"/>
              </a:rPr>
              <a:t>Los costos registrados por Depto. son los siguientes:</a:t>
            </a:r>
            <a:endParaRPr lang="es-ES" sz="2400" dirty="0">
              <a:solidFill>
                <a:schemeClr val="bg1"/>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3394351058"/>
              </p:ext>
            </p:extLst>
          </p:nvPr>
        </p:nvGraphicFramePr>
        <p:xfrm>
          <a:off x="1161285" y="3163824"/>
          <a:ext cx="5998466" cy="2785590"/>
        </p:xfrm>
        <a:graphic>
          <a:graphicData uri="http://schemas.openxmlformats.org/drawingml/2006/table">
            <a:tbl>
              <a:tblPr firstRow="1" bandRow="1">
                <a:tableStyleId>{5C22544A-7EE6-4342-B048-85BDC9FD1C3A}</a:tableStyleId>
              </a:tblPr>
              <a:tblGrid>
                <a:gridCol w="2999233">
                  <a:extLst>
                    <a:ext uri="{9D8B030D-6E8A-4147-A177-3AD203B41FA5}">
                      <a16:colId xmlns:a16="http://schemas.microsoft.com/office/drawing/2014/main" xmlns="" val="213746854"/>
                    </a:ext>
                  </a:extLst>
                </a:gridCol>
                <a:gridCol w="2999233">
                  <a:extLst>
                    <a:ext uri="{9D8B030D-6E8A-4147-A177-3AD203B41FA5}">
                      <a16:colId xmlns:a16="http://schemas.microsoft.com/office/drawing/2014/main" xmlns="" val="3756951623"/>
                    </a:ext>
                  </a:extLst>
                </a:gridCol>
              </a:tblGrid>
              <a:tr h="670842">
                <a:tc>
                  <a:txBody>
                    <a:bodyPr/>
                    <a:lstStyle/>
                    <a:p>
                      <a:r>
                        <a:rPr lang="es-ES" dirty="0" smtClean="0"/>
                        <a:t>Elemento</a:t>
                      </a:r>
                      <a:r>
                        <a:rPr lang="es-ES" baseline="0" dirty="0" smtClean="0"/>
                        <a:t> de Costo</a:t>
                      </a:r>
                      <a:endParaRPr lang="en-US" dirty="0"/>
                    </a:p>
                  </a:txBody>
                  <a:tcPr/>
                </a:tc>
                <a:tc>
                  <a:txBody>
                    <a:bodyPr/>
                    <a:lstStyle/>
                    <a:p>
                      <a:r>
                        <a:rPr lang="es-ES" dirty="0" smtClean="0"/>
                        <a:t>Depto.  Cocimiento</a:t>
                      </a:r>
                      <a:endParaRPr lang="en-US" dirty="0"/>
                    </a:p>
                  </a:txBody>
                  <a:tcPr/>
                </a:tc>
                <a:extLst>
                  <a:ext uri="{0D108BD9-81ED-4DB2-BD59-A6C34878D82A}">
                    <a16:rowId xmlns:a16="http://schemas.microsoft.com/office/drawing/2014/main" xmlns="" val="3608066458"/>
                  </a:ext>
                </a:extLst>
              </a:tr>
              <a:tr h="528687">
                <a:tc>
                  <a:txBody>
                    <a:bodyPr/>
                    <a:lstStyle/>
                    <a:p>
                      <a:r>
                        <a:rPr lang="es-ES" dirty="0" smtClean="0"/>
                        <a:t>Materia</a:t>
                      </a:r>
                      <a:r>
                        <a:rPr lang="es-ES" baseline="0" dirty="0" smtClean="0"/>
                        <a:t> Prima</a:t>
                      </a:r>
                      <a:endParaRPr lang="en-US" dirty="0"/>
                    </a:p>
                  </a:txBody>
                  <a:tcPr/>
                </a:tc>
                <a:tc>
                  <a:txBody>
                    <a:bodyPr/>
                    <a:lstStyle/>
                    <a:p>
                      <a:r>
                        <a:rPr lang="es-ES" dirty="0" smtClean="0"/>
                        <a:t>$2.800</a:t>
                      </a:r>
                      <a:endParaRPr lang="en-US" dirty="0"/>
                    </a:p>
                  </a:txBody>
                  <a:tcPr/>
                </a:tc>
                <a:extLst>
                  <a:ext uri="{0D108BD9-81ED-4DB2-BD59-A6C34878D82A}">
                    <a16:rowId xmlns:a16="http://schemas.microsoft.com/office/drawing/2014/main" xmlns="" val="3934171210"/>
                  </a:ext>
                </a:extLst>
              </a:tr>
              <a:tr h="528687">
                <a:tc>
                  <a:txBody>
                    <a:bodyPr/>
                    <a:lstStyle/>
                    <a:p>
                      <a:r>
                        <a:rPr lang="es-ES" dirty="0" smtClean="0"/>
                        <a:t>Costo</a:t>
                      </a:r>
                      <a:r>
                        <a:rPr lang="es-ES" baseline="0" dirty="0" smtClean="0"/>
                        <a:t> Conversión</a:t>
                      </a:r>
                      <a:endParaRPr lang="en-US" dirty="0"/>
                    </a:p>
                  </a:txBody>
                  <a:tcPr/>
                </a:tc>
                <a:tc>
                  <a:txBody>
                    <a:bodyPr/>
                    <a:lstStyle/>
                    <a:p>
                      <a:r>
                        <a:rPr lang="es-ES" dirty="0" smtClean="0"/>
                        <a:t> $6.512</a:t>
                      </a:r>
                      <a:endParaRPr lang="en-US" dirty="0"/>
                    </a:p>
                  </a:txBody>
                  <a:tcPr/>
                </a:tc>
                <a:extLst>
                  <a:ext uri="{0D108BD9-81ED-4DB2-BD59-A6C34878D82A}">
                    <a16:rowId xmlns:a16="http://schemas.microsoft.com/office/drawing/2014/main" xmlns="" val="3793855557"/>
                  </a:ext>
                </a:extLst>
              </a:tr>
              <a:tr h="528687">
                <a:tc>
                  <a:txBody>
                    <a:bodyPr/>
                    <a:lstStyle/>
                    <a:p>
                      <a:r>
                        <a:rPr lang="es-ES" dirty="0" smtClean="0"/>
                        <a:t>Costo Transferencia</a:t>
                      </a:r>
                      <a:endParaRPr lang="en-US" dirty="0"/>
                    </a:p>
                  </a:txBody>
                  <a:tcPr/>
                </a:tc>
                <a:tc>
                  <a:txBody>
                    <a:bodyPr/>
                    <a:lstStyle/>
                    <a:p>
                      <a:r>
                        <a:rPr lang="es-ES" dirty="0" smtClean="0"/>
                        <a:t> </a:t>
                      </a:r>
                      <a:r>
                        <a:rPr lang="es-ES" dirty="0" smtClean="0">
                          <a:solidFill>
                            <a:srgbClr val="FF0000"/>
                          </a:solidFill>
                        </a:rPr>
                        <a:t>$26.880</a:t>
                      </a:r>
                      <a:endParaRPr lang="en-US" dirty="0">
                        <a:solidFill>
                          <a:srgbClr val="FF0000"/>
                        </a:solidFill>
                      </a:endParaRPr>
                    </a:p>
                  </a:txBody>
                  <a:tcPr/>
                </a:tc>
                <a:extLst>
                  <a:ext uri="{0D108BD9-81ED-4DB2-BD59-A6C34878D82A}">
                    <a16:rowId xmlns:a16="http://schemas.microsoft.com/office/drawing/2014/main" xmlns="" val="1078666782"/>
                  </a:ext>
                </a:extLst>
              </a:tr>
              <a:tr h="528687">
                <a:tc>
                  <a:txBody>
                    <a:bodyPr/>
                    <a:lstStyle/>
                    <a:p>
                      <a:r>
                        <a:rPr lang="es-ES" dirty="0" smtClean="0"/>
                        <a:t>Total</a:t>
                      </a:r>
                      <a:endParaRPr lang="en-US" dirty="0"/>
                    </a:p>
                  </a:txBody>
                  <a:tcPr/>
                </a:tc>
                <a:tc>
                  <a:txBody>
                    <a:bodyPr/>
                    <a:lstStyle/>
                    <a:p>
                      <a:r>
                        <a:rPr lang="es-ES" dirty="0" smtClean="0"/>
                        <a:t>$ 36.192</a:t>
                      </a:r>
                      <a:endParaRPr lang="en-US" dirty="0"/>
                    </a:p>
                  </a:txBody>
                  <a:tcPr/>
                </a:tc>
                <a:extLst>
                  <a:ext uri="{0D108BD9-81ED-4DB2-BD59-A6C34878D82A}">
                    <a16:rowId xmlns:a16="http://schemas.microsoft.com/office/drawing/2014/main" xmlns="" val="4293469448"/>
                  </a:ext>
                </a:extLst>
              </a:tr>
            </a:tbl>
          </a:graphicData>
        </a:graphic>
      </p:graphicFrame>
      <p:sp>
        <p:nvSpPr>
          <p:cNvPr id="5" name="Llamada con línea 1 4"/>
          <p:cNvSpPr/>
          <p:nvPr/>
        </p:nvSpPr>
        <p:spPr>
          <a:xfrm>
            <a:off x="6126480" y="4123944"/>
            <a:ext cx="2203704" cy="1033272"/>
          </a:xfrm>
          <a:prstGeom prst="borderCallout1">
            <a:avLst>
              <a:gd name="adj1" fmla="val 1936"/>
              <a:gd name="adj2" fmla="val 381"/>
              <a:gd name="adj3" fmla="val 89491"/>
              <a:gd name="adj4" fmla="val -41237"/>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latin typeface="Arial" panose="020B0604020202020204" pitchFamily="34" charset="0"/>
                <a:cs typeface="Arial" panose="020B0604020202020204" pitchFamily="34" charset="0"/>
              </a:rPr>
              <a:t>Corresponde al valor de las 7000 unidades provenientes del Depto. anterior</a:t>
            </a:r>
            <a:endParaRPr lang="en-US" sz="1400" dirty="0">
              <a:latin typeface="Arial" panose="020B0604020202020204" pitchFamily="34" charset="0"/>
              <a:cs typeface="Arial" panose="020B0604020202020204" pitchFamily="34" charset="0"/>
            </a:endParaRPr>
          </a:p>
        </p:txBody>
      </p:sp>
      <p:sp>
        <p:nvSpPr>
          <p:cNvPr id="6" name="Llamada de flecha hacia arriba 5"/>
          <p:cNvSpPr/>
          <p:nvPr/>
        </p:nvSpPr>
        <p:spPr>
          <a:xfrm>
            <a:off x="2560320" y="5791201"/>
            <a:ext cx="5001768" cy="960120"/>
          </a:xfrm>
          <a:prstGeom prst="upArrowCallou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Este monto corresponde al total desembolsado en este depto.</a:t>
            </a:r>
            <a:endParaRPr lang="en-US" dirty="0"/>
          </a:p>
        </p:txBody>
      </p:sp>
    </p:spTree>
    <p:extLst>
      <p:ext uri="{BB962C8B-B14F-4D97-AF65-F5344CB8AC3E}">
        <p14:creationId xmlns:p14="http://schemas.microsoft.com/office/powerpoint/2010/main" val="419140929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chemeClr val="tx1"/>
                </a:solidFill>
                <a:latin typeface="Arial" panose="020B0604020202020204" pitchFamily="34" charset="0"/>
                <a:cs typeface="Arial" panose="020B0604020202020204" pitchFamily="34" charset="0"/>
              </a:rPr>
              <a:t>LA PRODUCCIÓN EQUIVALENTE:</a:t>
            </a:r>
          </a:p>
          <a:p>
            <a:r>
              <a:rPr lang="es-ES" sz="2800" b="1" u="sng" dirty="0" smtClean="0">
                <a:solidFill>
                  <a:srgbClr val="C00000"/>
                </a:solidFill>
                <a:latin typeface="Arial" panose="020B0604020202020204" pitchFamily="34" charset="0"/>
                <a:cs typeface="Arial" panose="020B0604020202020204" pitchFamily="34" charset="0"/>
              </a:rPr>
              <a:t>Paso Cuatro Depto. Cocimiento determinar el  </a:t>
            </a:r>
            <a:r>
              <a:rPr lang="es-ES" sz="2800" b="1" u="sng" dirty="0">
                <a:solidFill>
                  <a:srgbClr val="C00000"/>
                </a:solidFill>
                <a:latin typeface="Arial" panose="020B0604020202020204" pitchFamily="34" charset="0"/>
                <a:cs typeface="Arial" panose="020B0604020202020204" pitchFamily="34" charset="0"/>
              </a:rPr>
              <a:t>costo  de las unidades </a:t>
            </a:r>
            <a:r>
              <a:rPr lang="es-ES" sz="2800" b="1" u="sng" dirty="0" smtClean="0">
                <a:solidFill>
                  <a:srgbClr val="C00000"/>
                </a:solidFill>
                <a:latin typeface="Arial" panose="020B0604020202020204" pitchFamily="34" charset="0"/>
                <a:cs typeface="Arial" panose="020B0604020202020204" pitchFamily="34" charset="0"/>
              </a:rPr>
              <a:t>equivalentes.</a:t>
            </a:r>
          </a:p>
          <a:p>
            <a:endParaRPr lang="es-ES" sz="2800" b="1" u="sng" dirty="0" smtClean="0">
              <a:solidFill>
                <a:schemeClr val="tx1"/>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486504821"/>
              </p:ext>
            </p:extLst>
          </p:nvPr>
        </p:nvGraphicFramePr>
        <p:xfrm>
          <a:off x="1207007" y="2962655"/>
          <a:ext cx="9436608" cy="3803905"/>
        </p:xfrm>
        <a:graphic>
          <a:graphicData uri="http://schemas.openxmlformats.org/drawingml/2006/table">
            <a:tbl>
              <a:tblPr firstRow="1" bandRow="1">
                <a:tableStyleId>{5C22544A-7EE6-4342-B048-85BDC9FD1C3A}</a:tableStyleId>
              </a:tblPr>
              <a:tblGrid>
                <a:gridCol w="3145536">
                  <a:extLst>
                    <a:ext uri="{9D8B030D-6E8A-4147-A177-3AD203B41FA5}">
                      <a16:colId xmlns:a16="http://schemas.microsoft.com/office/drawing/2014/main" xmlns="" val="1281060732"/>
                    </a:ext>
                  </a:extLst>
                </a:gridCol>
                <a:gridCol w="3145536">
                  <a:extLst>
                    <a:ext uri="{9D8B030D-6E8A-4147-A177-3AD203B41FA5}">
                      <a16:colId xmlns:a16="http://schemas.microsoft.com/office/drawing/2014/main" xmlns="" val="653474920"/>
                    </a:ext>
                  </a:extLst>
                </a:gridCol>
                <a:gridCol w="3145536">
                  <a:extLst>
                    <a:ext uri="{9D8B030D-6E8A-4147-A177-3AD203B41FA5}">
                      <a16:colId xmlns:a16="http://schemas.microsoft.com/office/drawing/2014/main" xmlns="" val="1577817068"/>
                    </a:ext>
                  </a:extLst>
                </a:gridCol>
              </a:tblGrid>
              <a:tr h="7607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Elemento del Costo</a:t>
                      </a:r>
                      <a:endParaRPr lang="en-US" dirty="0" smtClean="0"/>
                    </a:p>
                    <a:p>
                      <a:endParaRPr lang="en-US" dirty="0"/>
                    </a:p>
                  </a:txBody>
                  <a:tcPr/>
                </a:tc>
                <a:tc>
                  <a:txBody>
                    <a:bodyPr/>
                    <a:lstStyle/>
                    <a:p>
                      <a:r>
                        <a:rPr lang="es-ES" dirty="0" smtClean="0"/>
                        <a:t>Cálculo ( N°3/N°2)</a:t>
                      </a:r>
                      <a:endParaRPr lang="en-US" dirty="0"/>
                    </a:p>
                  </a:txBody>
                  <a:tcPr/>
                </a:tc>
                <a:tc>
                  <a:txBody>
                    <a:bodyPr/>
                    <a:lstStyle/>
                    <a:p>
                      <a:r>
                        <a:rPr lang="es-ES" dirty="0" smtClean="0"/>
                        <a:t>Resultado</a:t>
                      </a:r>
                      <a:endParaRPr lang="en-US" dirty="0"/>
                    </a:p>
                  </a:txBody>
                  <a:tcPr/>
                </a:tc>
                <a:extLst>
                  <a:ext uri="{0D108BD9-81ED-4DB2-BD59-A6C34878D82A}">
                    <a16:rowId xmlns:a16="http://schemas.microsoft.com/office/drawing/2014/main" xmlns="" val="1282480202"/>
                  </a:ext>
                </a:extLst>
              </a:tr>
              <a:tr h="7607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effectLst>
                            <a:outerShdw blurRad="38100" dist="38100" dir="2700000" algn="tl">
                              <a:srgbClr val="000000">
                                <a:alpha val="43137"/>
                              </a:srgbClr>
                            </a:outerShdw>
                          </a:effectLst>
                        </a:rPr>
                        <a:t>MATERIA PRIMA</a:t>
                      </a:r>
                      <a:endParaRPr lang="en-US" dirty="0" smtClean="0">
                        <a:effectLst>
                          <a:outerShdw blurRad="38100" dist="38100" dir="2700000" algn="tl">
                            <a:srgbClr val="000000">
                              <a:alpha val="43137"/>
                            </a:srgbClr>
                          </a:outerShdw>
                        </a:effectLst>
                      </a:endParaRPr>
                    </a:p>
                    <a:p>
                      <a:endParaRPr lang="en-US" dirty="0"/>
                    </a:p>
                  </a:txBody>
                  <a:tcPr/>
                </a:tc>
                <a:tc>
                  <a:txBody>
                    <a:bodyPr/>
                    <a:lstStyle/>
                    <a:p>
                      <a:r>
                        <a:rPr lang="es-ES" dirty="0" smtClean="0"/>
                        <a:t>$2.800 / 4.000</a:t>
                      </a:r>
                      <a:endParaRPr lang="en-US" dirty="0"/>
                    </a:p>
                  </a:txBody>
                  <a:tcPr/>
                </a:tc>
                <a:tc>
                  <a:txBody>
                    <a:bodyPr/>
                    <a:lstStyle/>
                    <a:p>
                      <a:r>
                        <a:rPr lang="es-ES" dirty="0" smtClean="0"/>
                        <a:t>$0.70 cada unidad</a:t>
                      </a:r>
                      <a:endParaRPr lang="en-US" dirty="0"/>
                    </a:p>
                  </a:txBody>
                  <a:tcPr/>
                </a:tc>
                <a:extLst>
                  <a:ext uri="{0D108BD9-81ED-4DB2-BD59-A6C34878D82A}">
                    <a16:rowId xmlns:a16="http://schemas.microsoft.com/office/drawing/2014/main" xmlns="" val="3616988150"/>
                  </a:ext>
                </a:extLst>
              </a:tr>
              <a:tr h="7607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effectLst>
                            <a:outerShdw blurRad="38100" dist="38100" dir="2700000" algn="tl">
                              <a:srgbClr val="000000">
                                <a:alpha val="43137"/>
                              </a:srgbClr>
                            </a:outerShdw>
                          </a:effectLst>
                        </a:rPr>
                        <a:t>COSTO CONVERSIÓN</a:t>
                      </a:r>
                      <a:endParaRPr lang="en-US" dirty="0" smtClean="0">
                        <a:effectLst>
                          <a:outerShdw blurRad="38100" dist="38100" dir="2700000" algn="tl">
                            <a:srgbClr val="000000">
                              <a:alpha val="43137"/>
                            </a:srgbClr>
                          </a:outerShdw>
                        </a:effectLst>
                      </a:endParaRPr>
                    </a:p>
                    <a:p>
                      <a:endParaRPr lang="en-US" dirty="0"/>
                    </a:p>
                  </a:txBody>
                  <a:tcPr/>
                </a:tc>
                <a:tc>
                  <a:txBody>
                    <a:bodyPr/>
                    <a:lstStyle/>
                    <a:p>
                      <a:r>
                        <a:rPr lang="es-ES" dirty="0" smtClean="0"/>
                        <a:t>$ 6.512 / 74400</a:t>
                      </a:r>
                      <a:endParaRPr lang="en-US" dirty="0"/>
                    </a:p>
                  </a:txBody>
                  <a:tcPr/>
                </a:tc>
                <a:tc>
                  <a:txBody>
                    <a:bodyPr/>
                    <a:lstStyle/>
                    <a:p>
                      <a:r>
                        <a:rPr lang="es-ES" dirty="0" smtClean="0"/>
                        <a:t>$ 1.48  cada una</a:t>
                      </a:r>
                      <a:endParaRPr lang="en-US" dirty="0"/>
                    </a:p>
                  </a:txBody>
                  <a:tcPr/>
                </a:tc>
                <a:extLst>
                  <a:ext uri="{0D108BD9-81ED-4DB2-BD59-A6C34878D82A}">
                    <a16:rowId xmlns:a16="http://schemas.microsoft.com/office/drawing/2014/main" xmlns="" val="3477158991"/>
                  </a:ext>
                </a:extLst>
              </a:tr>
              <a:tr h="760781">
                <a:tc>
                  <a:txBody>
                    <a:bodyPr/>
                    <a:lstStyle/>
                    <a:p>
                      <a:r>
                        <a:rPr lang="es-ES" dirty="0" smtClean="0"/>
                        <a:t>COSTO</a:t>
                      </a:r>
                      <a:r>
                        <a:rPr lang="es-ES" baseline="0" dirty="0" smtClean="0"/>
                        <a:t> TRANSFERENCIA</a:t>
                      </a:r>
                      <a:endParaRPr lang="en-US" dirty="0"/>
                    </a:p>
                  </a:txBody>
                  <a:tcPr/>
                </a:tc>
                <a:tc>
                  <a:txBody>
                    <a:bodyPr/>
                    <a:lstStyle/>
                    <a:p>
                      <a:r>
                        <a:rPr lang="es-ES" dirty="0" smtClean="0"/>
                        <a:t>$26.880/5000</a:t>
                      </a:r>
                      <a:endParaRPr lang="en-US" dirty="0"/>
                    </a:p>
                  </a:txBody>
                  <a:tcPr/>
                </a:tc>
                <a:tc>
                  <a:txBody>
                    <a:bodyPr/>
                    <a:lstStyle/>
                    <a:p>
                      <a:r>
                        <a:rPr lang="es-ES" dirty="0" smtClean="0"/>
                        <a:t> $</a:t>
                      </a:r>
                      <a:r>
                        <a:rPr lang="es-ES" baseline="0" dirty="0" smtClean="0"/>
                        <a:t> 5.376</a:t>
                      </a:r>
                      <a:endParaRPr lang="en-US" dirty="0"/>
                    </a:p>
                  </a:txBody>
                  <a:tcPr/>
                </a:tc>
                <a:extLst>
                  <a:ext uri="{0D108BD9-81ED-4DB2-BD59-A6C34878D82A}">
                    <a16:rowId xmlns:a16="http://schemas.microsoft.com/office/drawing/2014/main" xmlns="" val="1552139191"/>
                  </a:ext>
                </a:extLst>
              </a:tr>
              <a:tr h="760781">
                <a:tc>
                  <a:txBody>
                    <a:bodyPr/>
                    <a:lstStyle/>
                    <a:p>
                      <a:r>
                        <a:rPr lang="es-ES" dirty="0" smtClean="0">
                          <a:solidFill>
                            <a:srgbClr val="C00000"/>
                          </a:solidFill>
                          <a:effectLst>
                            <a:outerShdw blurRad="38100" dist="38100" dir="2700000" algn="tl">
                              <a:srgbClr val="000000">
                                <a:alpha val="43137"/>
                              </a:srgbClr>
                            </a:outerShdw>
                          </a:effectLst>
                        </a:rPr>
                        <a:t>Valor  de cada U. E.</a:t>
                      </a:r>
                      <a:endParaRPr lang="en-US" dirty="0">
                        <a:solidFill>
                          <a:srgbClr val="C00000"/>
                        </a:solidFill>
                        <a:effectLst>
                          <a:outerShdw blurRad="38100" dist="38100" dir="2700000" algn="tl">
                            <a:srgbClr val="000000">
                              <a:alpha val="43137"/>
                            </a:srgbClr>
                          </a:outerShdw>
                        </a:effectLst>
                      </a:endParaRPr>
                    </a:p>
                  </a:txBody>
                  <a:tcPr/>
                </a:tc>
                <a:tc>
                  <a:txBody>
                    <a:bodyPr/>
                    <a:lstStyle/>
                    <a:p>
                      <a:endParaRPr lang="en-US" dirty="0"/>
                    </a:p>
                  </a:txBody>
                  <a:tcPr/>
                </a:tc>
                <a:tc>
                  <a:txBody>
                    <a:bodyPr/>
                    <a:lstStyle/>
                    <a:p>
                      <a:r>
                        <a:rPr lang="es-ES" b="1" dirty="0" smtClean="0">
                          <a:solidFill>
                            <a:srgbClr val="C00000"/>
                          </a:solidFill>
                        </a:rPr>
                        <a:t> $</a:t>
                      </a:r>
                      <a:r>
                        <a:rPr lang="es-ES" b="1" baseline="0" dirty="0" smtClean="0">
                          <a:solidFill>
                            <a:srgbClr val="C00000"/>
                          </a:solidFill>
                        </a:rPr>
                        <a:t> 7.556</a:t>
                      </a:r>
                      <a:endParaRPr lang="en-US" b="1" dirty="0">
                        <a:solidFill>
                          <a:srgbClr val="C00000"/>
                        </a:solidFill>
                      </a:endParaRPr>
                    </a:p>
                  </a:txBody>
                  <a:tcPr/>
                </a:tc>
                <a:extLst>
                  <a:ext uri="{0D108BD9-81ED-4DB2-BD59-A6C34878D82A}">
                    <a16:rowId xmlns:a16="http://schemas.microsoft.com/office/drawing/2014/main" xmlns="" val="2664959021"/>
                  </a:ext>
                </a:extLst>
              </a:tr>
            </a:tbl>
          </a:graphicData>
        </a:graphic>
      </p:graphicFrame>
      <p:sp>
        <p:nvSpPr>
          <p:cNvPr id="5" name="Flecha derecha 4"/>
          <p:cNvSpPr/>
          <p:nvPr/>
        </p:nvSpPr>
        <p:spPr>
          <a:xfrm>
            <a:off x="5436107" y="6120386"/>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310328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996696"/>
            <a:ext cx="10855516" cy="4794505"/>
          </a:xfrm>
        </p:spPr>
        <p:txBody>
          <a:bodyPr>
            <a:normAutofit/>
          </a:bodyPr>
          <a:lstStyle/>
          <a:p>
            <a:r>
              <a:rPr lang="es-ES" sz="2400" b="1" u="sng" dirty="0" smtClean="0">
                <a:solidFill>
                  <a:schemeClr val="tx1"/>
                </a:solidFill>
                <a:latin typeface="Arial" panose="020B0604020202020204" pitchFamily="34" charset="0"/>
                <a:cs typeface="Arial" panose="020B0604020202020204" pitchFamily="34" charset="0"/>
              </a:rPr>
              <a:t>LA PRODUCCIÓN EQUIVALENTE:</a:t>
            </a:r>
          </a:p>
          <a:p>
            <a:r>
              <a:rPr lang="es-ES" sz="2800" dirty="0" smtClean="0">
                <a:solidFill>
                  <a:schemeClr val="bg1"/>
                </a:solidFill>
                <a:latin typeface="Arial" panose="020B0604020202020204" pitchFamily="34" charset="0"/>
                <a:cs typeface="Arial" panose="020B0604020202020204" pitchFamily="34" charset="0"/>
              </a:rPr>
              <a:t> </a:t>
            </a:r>
            <a:r>
              <a:rPr lang="es-ES" sz="2000" b="1" u="sng" dirty="0">
                <a:solidFill>
                  <a:schemeClr val="accent6"/>
                </a:solidFill>
                <a:latin typeface="Arial" panose="020B0604020202020204" pitchFamily="34" charset="0"/>
                <a:cs typeface="Arial" panose="020B0604020202020204" pitchFamily="34" charset="0"/>
              </a:rPr>
              <a:t>R</a:t>
            </a:r>
            <a:r>
              <a:rPr lang="es-ES" sz="2000" b="1" u="sng" dirty="0" smtClean="0">
                <a:solidFill>
                  <a:schemeClr val="accent6"/>
                </a:solidFill>
                <a:latin typeface="Arial" panose="020B0604020202020204" pitchFamily="34" charset="0"/>
                <a:cs typeface="Arial" panose="020B0604020202020204" pitchFamily="34" charset="0"/>
              </a:rPr>
              <a:t>esumen </a:t>
            </a:r>
            <a:r>
              <a:rPr lang="es-ES" sz="2000" b="1" u="sng" dirty="0">
                <a:solidFill>
                  <a:schemeClr val="accent6"/>
                </a:solidFill>
                <a:latin typeface="Arial" panose="020B0604020202020204" pitchFamily="34" charset="0"/>
                <a:cs typeface="Arial" panose="020B0604020202020204" pitchFamily="34" charset="0"/>
              </a:rPr>
              <a:t>de </a:t>
            </a:r>
            <a:r>
              <a:rPr lang="es-ES" sz="2000" b="1" u="sng" dirty="0" smtClean="0">
                <a:solidFill>
                  <a:schemeClr val="accent6"/>
                </a:solidFill>
                <a:latin typeface="Arial" panose="020B0604020202020204" pitchFamily="34" charset="0"/>
                <a:cs typeface="Arial" panose="020B0604020202020204" pitchFamily="34" charset="0"/>
              </a:rPr>
              <a:t>costos Dpto. Cocimiento.</a:t>
            </a: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3245706071"/>
              </p:ext>
            </p:extLst>
          </p:nvPr>
        </p:nvGraphicFramePr>
        <p:xfrm>
          <a:off x="859536" y="2048256"/>
          <a:ext cx="10680192" cy="4399774"/>
        </p:xfrm>
        <a:graphic>
          <a:graphicData uri="http://schemas.openxmlformats.org/drawingml/2006/table">
            <a:tbl>
              <a:tblPr firstRow="1" bandRow="1">
                <a:tableStyleId>{5C22544A-7EE6-4342-B048-85BDC9FD1C3A}</a:tableStyleId>
              </a:tblPr>
              <a:tblGrid>
                <a:gridCol w="5800773">
                  <a:extLst>
                    <a:ext uri="{9D8B030D-6E8A-4147-A177-3AD203B41FA5}">
                      <a16:colId xmlns:a16="http://schemas.microsoft.com/office/drawing/2014/main" xmlns="" val="4041753796"/>
                    </a:ext>
                  </a:extLst>
                </a:gridCol>
                <a:gridCol w="4879419">
                  <a:extLst>
                    <a:ext uri="{9D8B030D-6E8A-4147-A177-3AD203B41FA5}">
                      <a16:colId xmlns:a16="http://schemas.microsoft.com/office/drawing/2014/main" xmlns="" val="2355517172"/>
                    </a:ext>
                  </a:extLst>
                </a:gridCol>
              </a:tblGrid>
              <a:tr h="1038600">
                <a:tc>
                  <a:txBody>
                    <a:bodyPr/>
                    <a:lstStyle/>
                    <a:p>
                      <a:r>
                        <a:rPr lang="es-ES" dirty="0" smtClean="0"/>
                        <a:t>ÍTEM DE COSTO</a:t>
                      </a:r>
                      <a:endParaRPr lang="en-US" dirty="0"/>
                    </a:p>
                  </a:txBody>
                  <a:tcPr/>
                </a:tc>
                <a:tc>
                  <a:txBody>
                    <a:bodyPr/>
                    <a:lstStyle/>
                    <a:p>
                      <a:r>
                        <a:rPr lang="es-ES" baseline="0" dirty="0" smtClean="0"/>
                        <a:t>   Monto Total</a:t>
                      </a:r>
                      <a:endParaRPr lang="en-US" dirty="0"/>
                    </a:p>
                  </a:txBody>
                  <a:tcPr/>
                </a:tc>
                <a:extLst>
                  <a:ext uri="{0D108BD9-81ED-4DB2-BD59-A6C34878D82A}">
                    <a16:rowId xmlns:a16="http://schemas.microsoft.com/office/drawing/2014/main" xmlns="" val="3061004891"/>
                  </a:ext>
                </a:extLst>
              </a:tr>
              <a:tr h="790200">
                <a:tc>
                  <a:txBody>
                    <a:bodyPr/>
                    <a:lstStyle/>
                    <a:p>
                      <a:r>
                        <a:rPr lang="es-ES" sz="1600" u="sng" dirty="0" smtClean="0">
                          <a:solidFill>
                            <a:schemeClr val="accent6"/>
                          </a:solidFill>
                          <a:effectLst>
                            <a:outerShdw blurRad="38100" dist="38100" dir="2700000" algn="tl">
                              <a:srgbClr val="000000">
                                <a:alpha val="43137"/>
                              </a:srgbClr>
                            </a:outerShdw>
                          </a:effectLst>
                        </a:rPr>
                        <a:t>Productos Terminados:</a:t>
                      </a:r>
                    </a:p>
                    <a:p>
                      <a:r>
                        <a:rPr lang="es-ES" sz="1600" dirty="0" smtClean="0">
                          <a:effectLst>
                            <a:outerShdw blurRad="38100" dist="38100" dir="2700000" algn="tl">
                              <a:srgbClr val="000000">
                                <a:alpha val="43137"/>
                              </a:srgbClr>
                            </a:outerShdw>
                          </a:effectLst>
                        </a:rPr>
                        <a:t>Producción terminada 4.000 unidades * $7.556</a:t>
                      </a:r>
                      <a:endParaRPr lang="en-US" sz="1600" dirty="0">
                        <a:effectLst>
                          <a:outerShdw blurRad="38100" dist="38100" dir="2700000" algn="tl">
                            <a:srgbClr val="000000">
                              <a:alpha val="43137"/>
                            </a:srgbClr>
                          </a:outerShdw>
                        </a:effectLst>
                      </a:endParaRPr>
                    </a:p>
                  </a:txBody>
                  <a:tcPr/>
                </a:tc>
                <a:tc>
                  <a:txBody>
                    <a:bodyPr/>
                    <a:lstStyle/>
                    <a:p>
                      <a:endParaRPr lang="es-ES" sz="1600" dirty="0" smtClean="0"/>
                    </a:p>
                    <a:p>
                      <a:r>
                        <a:rPr lang="es-ES" sz="1600" dirty="0" smtClean="0"/>
                        <a:t>       $30.224</a:t>
                      </a:r>
                      <a:endParaRPr lang="en-US" sz="1600" dirty="0"/>
                    </a:p>
                  </a:txBody>
                  <a:tcPr/>
                </a:tc>
                <a:extLst>
                  <a:ext uri="{0D108BD9-81ED-4DB2-BD59-A6C34878D82A}">
                    <a16:rowId xmlns:a16="http://schemas.microsoft.com/office/drawing/2014/main" xmlns="" val="1449408340"/>
                  </a:ext>
                </a:extLst>
              </a:tr>
              <a:tr h="850392">
                <a:tc>
                  <a:txBody>
                    <a:bodyPr/>
                    <a:lstStyle/>
                    <a:p>
                      <a:r>
                        <a:rPr lang="es-ES" sz="1600" dirty="0" smtClean="0"/>
                        <a:t>Más</a:t>
                      </a:r>
                    </a:p>
                    <a:p>
                      <a:pPr marL="0" marR="0" indent="0" algn="l" defTabSz="457200" rtl="0" eaLnBrk="1" fontAlgn="auto" latinLnBrk="0" hangingPunct="1">
                        <a:lnSpc>
                          <a:spcPct val="100000"/>
                        </a:lnSpc>
                        <a:spcBef>
                          <a:spcPts val="0"/>
                        </a:spcBef>
                        <a:spcAft>
                          <a:spcPts val="0"/>
                        </a:spcAft>
                        <a:buClrTx/>
                        <a:buSzTx/>
                        <a:buFontTx/>
                        <a:buNone/>
                        <a:tabLst/>
                        <a:defRPr/>
                      </a:pPr>
                      <a:r>
                        <a:rPr lang="es-ES" sz="1600" u="sng" dirty="0" smtClean="0">
                          <a:solidFill>
                            <a:schemeClr val="accent6"/>
                          </a:solidFill>
                          <a:effectLst>
                            <a:outerShdw blurRad="38100" dist="38100" dir="2700000" algn="tl">
                              <a:srgbClr val="000000">
                                <a:alpha val="43137"/>
                              </a:srgbClr>
                            </a:outerShdw>
                          </a:effectLst>
                        </a:rPr>
                        <a:t>Productos en</a:t>
                      </a:r>
                      <a:r>
                        <a:rPr lang="es-ES" sz="1600" u="sng" baseline="0" dirty="0" smtClean="0">
                          <a:solidFill>
                            <a:schemeClr val="accent6"/>
                          </a:solidFill>
                          <a:effectLst>
                            <a:outerShdw blurRad="38100" dist="38100" dir="2700000" algn="tl">
                              <a:srgbClr val="000000">
                                <a:alpha val="43137"/>
                              </a:srgbClr>
                            </a:outerShdw>
                          </a:effectLst>
                        </a:rPr>
                        <a:t> Proceso</a:t>
                      </a:r>
                      <a:r>
                        <a:rPr lang="es-ES" sz="1600" u="sng" dirty="0" smtClean="0">
                          <a:solidFill>
                            <a:schemeClr val="accent6"/>
                          </a:solidFill>
                          <a:effectLst>
                            <a:outerShdw blurRad="38100" dist="38100" dir="2700000" algn="tl">
                              <a:srgbClr val="000000">
                                <a:alpha val="43137"/>
                              </a:srgbClr>
                            </a:outerShdw>
                          </a:effectLst>
                        </a:rPr>
                        <a:t>:</a:t>
                      </a:r>
                    </a:p>
                    <a:p>
                      <a:pPr marL="0" marR="0" indent="0" algn="l" defTabSz="457200" rtl="0" eaLnBrk="1" fontAlgn="auto" latinLnBrk="0" hangingPunct="1">
                        <a:lnSpc>
                          <a:spcPct val="100000"/>
                        </a:lnSpc>
                        <a:spcBef>
                          <a:spcPts val="0"/>
                        </a:spcBef>
                        <a:spcAft>
                          <a:spcPts val="0"/>
                        </a:spcAft>
                        <a:buClrTx/>
                        <a:buSzTx/>
                        <a:buFontTx/>
                        <a:buNone/>
                        <a:tabLst/>
                        <a:defRPr/>
                      </a:pPr>
                      <a:r>
                        <a:rPr lang="es-ES" sz="1600" u="none" dirty="0" smtClean="0">
                          <a:solidFill>
                            <a:schemeClr val="bg1"/>
                          </a:solidFill>
                          <a:effectLst>
                            <a:outerShdw blurRad="38100" dist="38100" dir="2700000" algn="tl">
                              <a:srgbClr val="000000">
                                <a:alpha val="43137"/>
                              </a:srgbClr>
                            </a:outerShdw>
                          </a:effectLst>
                        </a:rPr>
                        <a:t>Materia Prima</a:t>
                      </a:r>
                      <a:r>
                        <a:rPr lang="es-ES" sz="1600" u="none" baseline="0" dirty="0" smtClean="0">
                          <a:solidFill>
                            <a:schemeClr val="bg1"/>
                          </a:solidFill>
                          <a:effectLst>
                            <a:outerShdw blurRad="38100" dist="38100" dir="2700000" algn="tl">
                              <a:srgbClr val="000000">
                                <a:alpha val="43137"/>
                              </a:srgbClr>
                            </a:outerShdw>
                          </a:effectLst>
                        </a:rPr>
                        <a:t> </a:t>
                      </a:r>
                      <a:r>
                        <a:rPr lang="es-ES" sz="1600" u="none" dirty="0" smtClean="0">
                          <a:solidFill>
                            <a:schemeClr val="bg1"/>
                          </a:solidFill>
                          <a:effectLst>
                            <a:outerShdw blurRad="38100" dist="38100" dir="2700000" algn="tl">
                              <a:srgbClr val="000000">
                                <a:alpha val="43137"/>
                              </a:srgbClr>
                            </a:outerShdw>
                          </a:effectLst>
                        </a:rPr>
                        <a:t> 0</a:t>
                      </a:r>
                      <a:r>
                        <a:rPr lang="es-ES" sz="1600" u="none" baseline="0" dirty="0" smtClean="0">
                          <a:solidFill>
                            <a:schemeClr val="bg1"/>
                          </a:solidFill>
                          <a:effectLst>
                            <a:outerShdw blurRad="38100" dist="38100" dir="2700000" algn="tl">
                              <a:srgbClr val="000000">
                                <a:alpha val="43137"/>
                              </a:srgbClr>
                            </a:outerShdw>
                          </a:effectLst>
                        </a:rPr>
                        <a:t> </a:t>
                      </a:r>
                      <a:r>
                        <a:rPr lang="es-ES" sz="1600" u="none" dirty="0" smtClean="0">
                          <a:solidFill>
                            <a:schemeClr val="bg1"/>
                          </a:solidFill>
                          <a:effectLst>
                            <a:outerShdw blurRad="38100" dist="38100" dir="2700000" algn="tl">
                              <a:srgbClr val="000000">
                                <a:alpha val="43137"/>
                              </a:srgbClr>
                            </a:outerShdw>
                          </a:effectLst>
                        </a:rPr>
                        <a:t>unidades * $0.7</a:t>
                      </a:r>
                      <a:endParaRPr lang="en-US" sz="1600" u="none" dirty="0"/>
                    </a:p>
                  </a:txBody>
                  <a:tcPr/>
                </a:tc>
                <a:tc>
                  <a:txBody>
                    <a:bodyPr/>
                    <a:lstStyle/>
                    <a:p>
                      <a:endParaRPr lang="es-ES" sz="1600" dirty="0" smtClean="0"/>
                    </a:p>
                    <a:p>
                      <a:endParaRPr lang="es-ES" sz="1600" dirty="0" smtClean="0"/>
                    </a:p>
                    <a:p>
                      <a:r>
                        <a:rPr lang="es-ES" sz="1600" dirty="0" smtClean="0"/>
                        <a:t>          $ 0</a:t>
                      </a:r>
                      <a:endParaRPr lang="en-US" sz="1600" dirty="0"/>
                    </a:p>
                  </a:txBody>
                  <a:tcPr/>
                </a:tc>
                <a:extLst>
                  <a:ext uri="{0D108BD9-81ED-4DB2-BD59-A6C34878D82A}">
                    <a16:rowId xmlns:a16="http://schemas.microsoft.com/office/drawing/2014/main" xmlns="" val="2436759754"/>
                  </a:ext>
                </a:extLst>
              </a:tr>
              <a:tr h="429768">
                <a:tc>
                  <a:txBody>
                    <a:bodyPr/>
                    <a:lstStyle/>
                    <a:p>
                      <a:r>
                        <a:rPr lang="es-ES" sz="1600" dirty="0" smtClean="0">
                          <a:effectLst>
                            <a:outerShdw blurRad="38100" dist="38100" dir="2700000" algn="tl">
                              <a:srgbClr val="000000">
                                <a:alpha val="43137"/>
                              </a:srgbClr>
                            </a:outerShdw>
                          </a:effectLst>
                        </a:rPr>
                        <a:t>Costo Conversión 400 unidades * </a:t>
                      </a:r>
                      <a:r>
                        <a:rPr lang="es-ES" sz="1600" baseline="0" dirty="0" smtClean="0">
                          <a:effectLst>
                            <a:outerShdw blurRad="38100" dist="38100" dir="2700000" algn="tl">
                              <a:srgbClr val="000000">
                                <a:alpha val="43137"/>
                              </a:srgbClr>
                            </a:outerShdw>
                          </a:effectLst>
                        </a:rPr>
                        <a:t> $ 1.48                      </a:t>
                      </a:r>
                      <a:endParaRPr lang="en-US" sz="1600" dirty="0">
                        <a:effectLst>
                          <a:outerShdw blurRad="38100" dist="38100" dir="2700000" algn="tl">
                            <a:srgbClr val="000000">
                              <a:alpha val="43137"/>
                            </a:srgbClr>
                          </a:outerShdw>
                        </a:effectLst>
                      </a:endParaRPr>
                    </a:p>
                  </a:txBody>
                  <a:tcPr/>
                </a:tc>
                <a:tc>
                  <a:txBody>
                    <a:bodyPr/>
                    <a:lstStyle/>
                    <a:p>
                      <a:r>
                        <a:rPr lang="es-ES" sz="1600" dirty="0" smtClean="0"/>
                        <a:t>         $ 592</a:t>
                      </a:r>
                      <a:endParaRPr lang="en-US" sz="1600" dirty="0"/>
                    </a:p>
                  </a:txBody>
                  <a:tcPr/>
                </a:tc>
                <a:extLst>
                  <a:ext uri="{0D108BD9-81ED-4DB2-BD59-A6C34878D82A}">
                    <a16:rowId xmlns:a16="http://schemas.microsoft.com/office/drawing/2014/main" xmlns="" val="458705366"/>
                  </a:ext>
                </a:extLst>
              </a:tr>
              <a:tr h="645407">
                <a:tc>
                  <a:txBody>
                    <a:bodyPr/>
                    <a:lstStyle/>
                    <a:p>
                      <a:r>
                        <a:rPr lang="es-ES" sz="1600" b="0" dirty="0" smtClean="0">
                          <a:solidFill>
                            <a:schemeClr val="bg1"/>
                          </a:solidFill>
                        </a:rPr>
                        <a:t>Costo</a:t>
                      </a:r>
                      <a:r>
                        <a:rPr lang="es-ES" sz="1600" b="0" baseline="0" dirty="0" smtClean="0">
                          <a:solidFill>
                            <a:schemeClr val="bg1"/>
                          </a:solidFill>
                        </a:rPr>
                        <a:t> de Transferencia 1000 unidades *3.44</a:t>
                      </a:r>
                      <a:endParaRPr lang="en-US" sz="1600" b="0" dirty="0">
                        <a:solidFill>
                          <a:schemeClr val="bg1"/>
                        </a:solidFill>
                      </a:endParaRPr>
                    </a:p>
                  </a:txBody>
                  <a:tcPr/>
                </a:tc>
                <a:tc>
                  <a:txBody>
                    <a:bodyPr/>
                    <a:lstStyle/>
                    <a:p>
                      <a:r>
                        <a:rPr lang="es-ES" sz="1600" b="0" dirty="0" smtClean="0">
                          <a:solidFill>
                            <a:schemeClr val="bg1"/>
                          </a:solidFill>
                        </a:rPr>
                        <a:t>       </a:t>
                      </a:r>
                      <a:r>
                        <a:rPr lang="es-ES" sz="1600" b="0" baseline="0" dirty="0" smtClean="0">
                          <a:solidFill>
                            <a:schemeClr val="bg1"/>
                          </a:solidFill>
                        </a:rPr>
                        <a:t>  $5.376</a:t>
                      </a:r>
                      <a:endParaRPr lang="en-US" sz="1600" b="0" dirty="0">
                        <a:solidFill>
                          <a:schemeClr val="bg1"/>
                        </a:solidFill>
                      </a:endParaRPr>
                    </a:p>
                  </a:txBody>
                  <a:tcPr/>
                </a:tc>
                <a:extLst>
                  <a:ext uri="{0D108BD9-81ED-4DB2-BD59-A6C34878D82A}">
                    <a16:rowId xmlns:a16="http://schemas.microsoft.com/office/drawing/2014/main" xmlns="" val="1122583351"/>
                  </a:ext>
                </a:extLst>
              </a:tr>
              <a:tr h="645407">
                <a:tc>
                  <a:txBody>
                    <a:bodyPr/>
                    <a:lstStyle/>
                    <a:p>
                      <a:r>
                        <a:rPr lang="es-ES" sz="1600" b="1" dirty="0" smtClean="0">
                          <a:solidFill>
                            <a:srgbClr val="C00000"/>
                          </a:solidFill>
                        </a:rPr>
                        <a:t>TOTAL</a:t>
                      </a:r>
                      <a:endParaRPr lang="en-US" sz="1600" b="1" dirty="0">
                        <a:solidFill>
                          <a:srgbClr val="C00000"/>
                        </a:solidFill>
                      </a:endParaRPr>
                    </a:p>
                  </a:txBody>
                  <a:tcPr/>
                </a:tc>
                <a:tc>
                  <a:txBody>
                    <a:bodyPr/>
                    <a:lstStyle/>
                    <a:p>
                      <a:r>
                        <a:rPr lang="es-ES" sz="1600" b="1" dirty="0" smtClean="0">
                          <a:solidFill>
                            <a:srgbClr val="C00000"/>
                          </a:solidFill>
                        </a:rPr>
                        <a:t>        $36.192</a:t>
                      </a:r>
                      <a:endParaRPr lang="en-US" sz="1600" b="1" dirty="0">
                        <a:solidFill>
                          <a:srgbClr val="C00000"/>
                        </a:solidFill>
                      </a:endParaRPr>
                    </a:p>
                  </a:txBody>
                  <a:tcPr/>
                </a:tc>
                <a:extLst>
                  <a:ext uri="{0D108BD9-81ED-4DB2-BD59-A6C34878D82A}">
                    <a16:rowId xmlns:a16="http://schemas.microsoft.com/office/drawing/2014/main" xmlns="" val="4202462593"/>
                  </a:ext>
                </a:extLst>
              </a:tr>
            </a:tbl>
          </a:graphicData>
        </a:graphic>
      </p:graphicFrame>
      <p:sp>
        <p:nvSpPr>
          <p:cNvPr id="6" name="Flecha curvada hacia abajo 5"/>
          <p:cNvSpPr/>
          <p:nvPr/>
        </p:nvSpPr>
        <p:spPr>
          <a:xfrm>
            <a:off x="5993098" y="2598422"/>
            <a:ext cx="1216152" cy="731520"/>
          </a:xfrm>
          <a:prstGeom prst="curved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Flecha curvada hacia abajo 6"/>
          <p:cNvSpPr/>
          <p:nvPr/>
        </p:nvSpPr>
        <p:spPr>
          <a:xfrm>
            <a:off x="6111970" y="3778759"/>
            <a:ext cx="1216152" cy="731520"/>
          </a:xfrm>
          <a:prstGeom prst="curved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Flecha a la derecha con muesca 8"/>
          <p:cNvSpPr/>
          <p:nvPr/>
        </p:nvSpPr>
        <p:spPr>
          <a:xfrm>
            <a:off x="5503894" y="5865878"/>
            <a:ext cx="978408" cy="484632"/>
          </a:xfrm>
          <a:prstGeom prst="notched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Llamada de flecha a la izquierda 9"/>
          <p:cNvSpPr/>
          <p:nvPr/>
        </p:nvSpPr>
        <p:spPr>
          <a:xfrm>
            <a:off x="8577072" y="5650994"/>
            <a:ext cx="3044952" cy="914400"/>
          </a:xfrm>
          <a:prstGeom prst="leftArrow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smtClean="0">
                <a:latin typeface="Arial" panose="020B0604020202020204" pitchFamily="34" charset="0"/>
                <a:cs typeface="Arial" panose="020B0604020202020204" pitchFamily="34" charset="0"/>
              </a:rPr>
              <a:t>MONTO IGUAL AL TOTAL FLUJO DE COSTOS DEL DEPARTAMENTO COCIMIENTO</a:t>
            </a:r>
            <a:endParaRPr lang="en-US" sz="1200" dirty="0">
              <a:latin typeface="Arial" panose="020B0604020202020204" pitchFamily="34" charset="0"/>
              <a:cs typeface="Arial" panose="020B0604020202020204" pitchFamily="34" charset="0"/>
            </a:endParaRPr>
          </a:p>
        </p:txBody>
      </p:sp>
      <p:sp>
        <p:nvSpPr>
          <p:cNvPr id="5" name="Flecha izquierda 4"/>
          <p:cNvSpPr/>
          <p:nvPr/>
        </p:nvSpPr>
        <p:spPr>
          <a:xfrm>
            <a:off x="8193024" y="2916936"/>
            <a:ext cx="2478024" cy="1088136"/>
          </a:xfrm>
          <a:prstGeom prst="lef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Producción 100%terminada</a:t>
            </a:r>
            <a:endParaRPr lang="en-US" dirty="0"/>
          </a:p>
        </p:txBody>
      </p:sp>
      <p:sp>
        <p:nvSpPr>
          <p:cNvPr id="8" name="Llamada de flecha hacia arriba 7"/>
          <p:cNvSpPr/>
          <p:nvPr/>
        </p:nvSpPr>
        <p:spPr>
          <a:xfrm>
            <a:off x="2542032" y="5468112"/>
            <a:ext cx="1929384" cy="979918"/>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dirty="0" smtClean="0">
                <a:latin typeface="Arial" panose="020B0604020202020204" pitchFamily="34" charset="0"/>
                <a:cs typeface="Arial" panose="020B0604020202020204" pitchFamily="34" charset="0"/>
              </a:rPr>
              <a:t>Eran parte de las 5000 iniciales</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0248878"/>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069849"/>
            <a:ext cx="10855516" cy="4946904"/>
          </a:xfrm>
        </p:spPr>
        <p:txBody>
          <a:bodyPr>
            <a:normAutofit fontScale="77500" lnSpcReduction="20000"/>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800" u="sng" dirty="0" smtClean="0">
                <a:solidFill>
                  <a:schemeClr val="tx1"/>
                </a:solidFill>
                <a:latin typeface="Arial" panose="020B0604020202020204" pitchFamily="34" charset="0"/>
                <a:cs typeface="Arial" panose="020B0604020202020204" pitchFamily="34" charset="0"/>
              </a:rPr>
              <a:t>Situación en el caso de Unidades Estropeadas Normales producidas al final del proceso productivo.</a:t>
            </a:r>
          </a:p>
          <a:p>
            <a:r>
              <a:rPr lang="es-ES" sz="2800" dirty="0" smtClean="0">
                <a:solidFill>
                  <a:schemeClr val="bg1"/>
                </a:solidFill>
                <a:latin typeface="Arial" panose="020B0604020202020204" pitchFamily="34" charset="0"/>
                <a:cs typeface="Arial" panose="020B0604020202020204" pitchFamily="34" charset="0"/>
              </a:rPr>
              <a:t>Si las pérdidas ocurren al final del proceso deben aplicarse procedimientos diferentes, por ejemplo supongamos un caso sencillo en el cual las partes o piezas compradas se ensamblan en un Departamento, normalmente alrededor del 5% de las unidades comenzadas en el proceso son rechazadas por proceso de elaboración defectuoso.</a:t>
            </a:r>
          </a:p>
          <a:p>
            <a:r>
              <a:rPr lang="es-ES" sz="2800" dirty="0" smtClean="0">
                <a:solidFill>
                  <a:schemeClr val="bg1"/>
                </a:solidFill>
                <a:latin typeface="Arial" panose="020B0604020202020204" pitchFamily="34" charset="0"/>
                <a:cs typeface="Arial" panose="020B0604020202020204" pitchFamily="34" charset="0"/>
              </a:rPr>
              <a:t>El rechazo tiene lugar en el momento de la inspección final después que las unidades se encuentran totalmente finalizadas.</a:t>
            </a:r>
          </a:p>
          <a:p>
            <a:r>
              <a:rPr lang="es-ES" sz="2800" dirty="0" smtClean="0">
                <a:solidFill>
                  <a:schemeClr val="bg1"/>
                </a:solidFill>
                <a:latin typeface="Arial" panose="020B0604020202020204" pitchFamily="34" charset="0"/>
                <a:cs typeface="Arial" panose="020B0604020202020204" pitchFamily="34" charset="0"/>
              </a:rPr>
              <a:t>No existe posibilidad alguna de  recuperación  del costo</a:t>
            </a:r>
          </a:p>
          <a:p>
            <a:endParaRPr lang="es-ES" sz="2800" u="sng" dirty="0">
              <a:solidFill>
                <a:schemeClr val="tx1"/>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a:p>
            <a:r>
              <a:rPr lang="es-ES" sz="2800" b="1" u="sng" dirty="0" smtClean="0">
                <a:solidFill>
                  <a:srgbClr val="C00000"/>
                </a:solidFill>
                <a:latin typeface="Arial" panose="020B0604020202020204" pitchFamily="34" charset="0"/>
                <a:cs typeface="Arial" panose="020B0604020202020204" pitchFamily="34" charset="0"/>
              </a:rPr>
              <a:t> </a:t>
            </a:r>
            <a:endParaRPr lang="es-ES" sz="2800" b="1" u="sng" dirty="0">
              <a:solidFill>
                <a:srgbClr val="C00000"/>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733965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800" b="1" u="sng" dirty="0">
                <a:solidFill>
                  <a:srgbClr val="C00000"/>
                </a:solidFill>
                <a:latin typeface="Arial" panose="020B0604020202020204" pitchFamily="34" charset="0"/>
                <a:cs typeface="Arial" panose="020B0604020202020204" pitchFamily="34" charset="0"/>
              </a:rPr>
              <a:t>Enunciado Ejercicio </a:t>
            </a:r>
            <a:r>
              <a:rPr lang="es-ES" sz="2800" b="1" u="sng" dirty="0" smtClean="0">
                <a:solidFill>
                  <a:srgbClr val="C00000"/>
                </a:solidFill>
                <a:latin typeface="Arial" panose="020B0604020202020204" pitchFamily="34" charset="0"/>
                <a:cs typeface="Arial" panose="020B0604020202020204" pitchFamily="34" charset="0"/>
              </a:rPr>
              <a:t>Ejemplo Aplicado :</a:t>
            </a:r>
          </a:p>
          <a:p>
            <a:r>
              <a:rPr lang="es-ES" sz="2400" dirty="0" smtClean="0">
                <a:solidFill>
                  <a:schemeClr val="bg1"/>
                </a:solidFill>
                <a:latin typeface="Arial" panose="020B0604020202020204" pitchFamily="34" charset="0"/>
                <a:cs typeface="Arial" panose="020B0604020202020204" pitchFamily="34" charset="0"/>
              </a:rPr>
              <a:t>A.-Durante el mes que acaba de terminar la empresa en cuestión posee los siguientes registros de producción y de costos para su Departamento de ensamblaje fueron los siguientes, a saber:</a:t>
            </a:r>
            <a:endParaRPr lang="es-ES" sz="2800"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1784189027"/>
              </p:ext>
            </p:extLst>
          </p:nvPr>
        </p:nvGraphicFramePr>
        <p:xfrm>
          <a:off x="868680" y="3685032"/>
          <a:ext cx="9820656" cy="2926080"/>
        </p:xfrm>
        <a:graphic>
          <a:graphicData uri="http://schemas.openxmlformats.org/drawingml/2006/table">
            <a:tbl>
              <a:tblPr firstRow="1" bandRow="1">
                <a:tableStyleId>{5C22544A-7EE6-4342-B048-85BDC9FD1C3A}</a:tableStyleId>
              </a:tblPr>
              <a:tblGrid>
                <a:gridCol w="4910328">
                  <a:extLst>
                    <a:ext uri="{9D8B030D-6E8A-4147-A177-3AD203B41FA5}">
                      <a16:colId xmlns:a16="http://schemas.microsoft.com/office/drawing/2014/main" xmlns="" val="2868662182"/>
                    </a:ext>
                  </a:extLst>
                </a:gridCol>
                <a:gridCol w="4910328">
                  <a:extLst>
                    <a:ext uri="{9D8B030D-6E8A-4147-A177-3AD203B41FA5}">
                      <a16:colId xmlns:a16="http://schemas.microsoft.com/office/drawing/2014/main" xmlns="" val="3520298268"/>
                    </a:ext>
                  </a:extLst>
                </a:gridCol>
              </a:tblGrid>
              <a:tr h="329184">
                <a:tc>
                  <a:txBody>
                    <a:bodyPr/>
                    <a:lstStyle/>
                    <a:p>
                      <a:r>
                        <a:rPr lang="es-ES" dirty="0" smtClean="0"/>
                        <a:t>FLUJO FÍSICO</a:t>
                      </a:r>
                      <a:endParaRPr lang="en-US" dirty="0"/>
                    </a:p>
                  </a:txBody>
                  <a:tcPr/>
                </a:tc>
                <a:tc>
                  <a:txBody>
                    <a:bodyPr/>
                    <a:lstStyle/>
                    <a:p>
                      <a:r>
                        <a:rPr lang="es-ES" dirty="0" smtClean="0"/>
                        <a:t> MONTO</a:t>
                      </a:r>
                      <a:endParaRPr lang="en-US" dirty="0"/>
                    </a:p>
                  </a:txBody>
                  <a:tcPr/>
                </a:tc>
                <a:extLst>
                  <a:ext uri="{0D108BD9-81ED-4DB2-BD59-A6C34878D82A}">
                    <a16:rowId xmlns:a16="http://schemas.microsoft.com/office/drawing/2014/main" xmlns="" val="1208994390"/>
                  </a:ext>
                </a:extLst>
              </a:tr>
              <a:tr h="329184">
                <a:tc>
                  <a:txBody>
                    <a:bodyPr/>
                    <a:lstStyle/>
                    <a:p>
                      <a:r>
                        <a:rPr lang="es-ES" dirty="0" smtClean="0"/>
                        <a:t>UNIDADES COMENZADAS</a:t>
                      </a:r>
                      <a:endParaRPr lang="en-US" dirty="0"/>
                    </a:p>
                  </a:txBody>
                  <a:tcPr/>
                </a:tc>
                <a:tc>
                  <a:txBody>
                    <a:bodyPr/>
                    <a:lstStyle/>
                    <a:p>
                      <a:r>
                        <a:rPr lang="es-ES" dirty="0" smtClean="0"/>
                        <a:t> 10.000 UNIDADES</a:t>
                      </a:r>
                      <a:endParaRPr lang="en-US" dirty="0"/>
                    </a:p>
                  </a:txBody>
                  <a:tcPr/>
                </a:tc>
                <a:extLst>
                  <a:ext uri="{0D108BD9-81ED-4DB2-BD59-A6C34878D82A}">
                    <a16:rowId xmlns:a16="http://schemas.microsoft.com/office/drawing/2014/main" xmlns="" val="3785209372"/>
                  </a:ext>
                </a:extLst>
              </a:tr>
              <a:tr h="329184">
                <a:tc>
                  <a:txBody>
                    <a:bodyPr/>
                    <a:lstStyle/>
                    <a:p>
                      <a:r>
                        <a:rPr lang="es-ES" dirty="0" smtClean="0"/>
                        <a:t>UNIDADES FINALIZADAS </a:t>
                      </a:r>
                      <a:endParaRPr lang="en-US" dirty="0"/>
                    </a:p>
                  </a:txBody>
                  <a:tcPr/>
                </a:tc>
                <a:tc>
                  <a:txBody>
                    <a:bodyPr/>
                    <a:lstStyle/>
                    <a:p>
                      <a:r>
                        <a:rPr lang="es-ES" dirty="0" smtClean="0"/>
                        <a:t> 8.000 UNIDADES</a:t>
                      </a:r>
                      <a:endParaRPr lang="en-US" dirty="0"/>
                    </a:p>
                  </a:txBody>
                  <a:tcPr/>
                </a:tc>
                <a:extLst>
                  <a:ext uri="{0D108BD9-81ED-4DB2-BD59-A6C34878D82A}">
                    <a16:rowId xmlns:a16="http://schemas.microsoft.com/office/drawing/2014/main" xmlns="" val="2060035720"/>
                  </a:ext>
                </a:extLst>
              </a:tr>
              <a:tr h="329184">
                <a:tc>
                  <a:txBody>
                    <a:bodyPr/>
                    <a:lstStyle/>
                    <a:p>
                      <a:r>
                        <a:rPr lang="es-ES" dirty="0" smtClean="0"/>
                        <a:t>UNIDADES EN PROCESO AL FINAL  MES</a:t>
                      </a:r>
                      <a:endParaRPr lang="en-US" dirty="0"/>
                    </a:p>
                  </a:txBody>
                  <a:tcPr/>
                </a:tc>
                <a:tc>
                  <a:txBody>
                    <a:bodyPr/>
                    <a:lstStyle/>
                    <a:p>
                      <a:r>
                        <a:rPr lang="es-ES" dirty="0" smtClean="0"/>
                        <a:t> 1500 UNIDADES</a:t>
                      </a:r>
                      <a:endParaRPr lang="en-US" dirty="0"/>
                    </a:p>
                  </a:txBody>
                  <a:tcPr/>
                </a:tc>
                <a:extLst>
                  <a:ext uri="{0D108BD9-81ED-4DB2-BD59-A6C34878D82A}">
                    <a16:rowId xmlns:a16="http://schemas.microsoft.com/office/drawing/2014/main" xmlns="" val="2762570160"/>
                  </a:ext>
                </a:extLst>
              </a:tr>
              <a:tr h="329184">
                <a:tc>
                  <a:txBody>
                    <a:bodyPr/>
                    <a:lstStyle/>
                    <a:p>
                      <a:r>
                        <a:rPr lang="es-ES" dirty="0" smtClean="0"/>
                        <a:t>Unidades Estropeadas</a:t>
                      </a:r>
                      <a:endParaRPr lang="en-US" dirty="0"/>
                    </a:p>
                  </a:txBody>
                  <a:tcPr/>
                </a:tc>
                <a:tc>
                  <a:txBody>
                    <a:bodyPr/>
                    <a:lstStyle/>
                    <a:p>
                      <a:r>
                        <a:rPr lang="es-ES" dirty="0" smtClean="0"/>
                        <a:t>    </a:t>
                      </a:r>
                      <a:r>
                        <a:rPr lang="es-ES" b="1" dirty="0" smtClean="0">
                          <a:solidFill>
                            <a:schemeClr val="accent2"/>
                          </a:solidFill>
                        </a:rPr>
                        <a:t>500</a:t>
                      </a:r>
                      <a:r>
                        <a:rPr lang="es-ES" b="1" baseline="0" dirty="0" smtClean="0">
                          <a:solidFill>
                            <a:schemeClr val="accent2"/>
                          </a:solidFill>
                        </a:rPr>
                        <a:t> unidades</a:t>
                      </a:r>
                      <a:endParaRPr lang="en-US" b="1" dirty="0">
                        <a:solidFill>
                          <a:schemeClr val="accent2"/>
                        </a:solidFill>
                      </a:endParaRPr>
                    </a:p>
                  </a:txBody>
                  <a:tcPr/>
                </a:tc>
                <a:extLst>
                  <a:ext uri="{0D108BD9-81ED-4DB2-BD59-A6C34878D82A}">
                    <a16:rowId xmlns:a16="http://schemas.microsoft.com/office/drawing/2014/main" xmlns="" val="2752641297"/>
                  </a:ext>
                </a:extLst>
              </a:tr>
              <a:tr h="329184">
                <a:tc>
                  <a:txBody>
                    <a:bodyPr/>
                    <a:lstStyle/>
                    <a:p>
                      <a:endParaRPr lang="en-US"/>
                    </a:p>
                  </a:txBody>
                  <a:tcPr/>
                </a:tc>
                <a:tc>
                  <a:txBody>
                    <a:bodyPr/>
                    <a:lstStyle/>
                    <a:p>
                      <a:endParaRPr lang="en-US"/>
                    </a:p>
                  </a:txBody>
                  <a:tcPr/>
                </a:tc>
                <a:extLst>
                  <a:ext uri="{0D108BD9-81ED-4DB2-BD59-A6C34878D82A}">
                    <a16:rowId xmlns:a16="http://schemas.microsoft.com/office/drawing/2014/main" xmlns="" val="2383618018"/>
                  </a:ext>
                </a:extLst>
              </a:tr>
              <a:tr h="329184">
                <a:tc>
                  <a:txBody>
                    <a:bodyPr/>
                    <a:lstStyle/>
                    <a:p>
                      <a:endParaRPr lang="en-US"/>
                    </a:p>
                  </a:txBody>
                  <a:tcPr/>
                </a:tc>
                <a:tc>
                  <a:txBody>
                    <a:bodyPr/>
                    <a:lstStyle/>
                    <a:p>
                      <a:endParaRPr lang="en-US" dirty="0"/>
                    </a:p>
                  </a:txBody>
                  <a:tcPr/>
                </a:tc>
                <a:extLst>
                  <a:ext uri="{0D108BD9-81ED-4DB2-BD59-A6C34878D82A}">
                    <a16:rowId xmlns:a16="http://schemas.microsoft.com/office/drawing/2014/main" xmlns="" val="3297836167"/>
                  </a:ext>
                </a:extLst>
              </a:tr>
              <a:tr h="329184">
                <a:tc>
                  <a:txBody>
                    <a:bodyPr/>
                    <a:lstStyle/>
                    <a:p>
                      <a:r>
                        <a:rPr lang="es-ES" dirty="0" smtClean="0"/>
                        <a:t>TOTAL</a:t>
                      </a:r>
                      <a:endParaRPr lang="en-US" dirty="0"/>
                    </a:p>
                  </a:txBody>
                  <a:tcPr/>
                </a:tc>
                <a:tc>
                  <a:txBody>
                    <a:bodyPr/>
                    <a:lstStyle/>
                    <a:p>
                      <a:r>
                        <a:rPr lang="es-ES" dirty="0" smtClean="0"/>
                        <a:t>10.0000 UNIDADES</a:t>
                      </a:r>
                      <a:endParaRPr lang="en-US" dirty="0"/>
                    </a:p>
                  </a:txBody>
                  <a:tcPr/>
                </a:tc>
                <a:extLst>
                  <a:ext uri="{0D108BD9-81ED-4DB2-BD59-A6C34878D82A}">
                    <a16:rowId xmlns:a16="http://schemas.microsoft.com/office/drawing/2014/main" xmlns="" val="1385791469"/>
                  </a:ext>
                </a:extLst>
              </a:tr>
            </a:tbl>
          </a:graphicData>
        </a:graphic>
      </p:graphicFrame>
      <p:sp>
        <p:nvSpPr>
          <p:cNvPr id="5" name="Llamada de flecha a la izquierda 4"/>
          <p:cNvSpPr/>
          <p:nvPr/>
        </p:nvSpPr>
        <p:spPr>
          <a:xfrm>
            <a:off x="8211312" y="4178808"/>
            <a:ext cx="3512884" cy="1426464"/>
          </a:xfrm>
          <a:prstGeom prst="leftArrowCallou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latin typeface="Arial" panose="020B0604020202020204" pitchFamily="34" charset="0"/>
                <a:cs typeface="Arial" panose="020B0604020202020204" pitchFamily="34" charset="0"/>
              </a:rPr>
              <a:t>Estas se encuentran en un grado de terminación del 100% para la materia prima   y tan solo un 80% en cuanto a su costo de conversión</a:t>
            </a:r>
            <a:endParaRPr lang="en-US" sz="1400" dirty="0">
              <a:latin typeface="Arial" panose="020B0604020202020204" pitchFamily="34" charset="0"/>
              <a:cs typeface="Arial" panose="020B0604020202020204" pitchFamily="34" charset="0"/>
            </a:endParaRPr>
          </a:p>
        </p:txBody>
      </p:sp>
      <p:sp>
        <p:nvSpPr>
          <p:cNvPr id="6" name="Llamada de flecha hacia arriba 5"/>
          <p:cNvSpPr/>
          <p:nvPr/>
        </p:nvSpPr>
        <p:spPr>
          <a:xfrm>
            <a:off x="1225296" y="5349240"/>
            <a:ext cx="4462272" cy="576072"/>
          </a:xfrm>
          <a:prstGeom prst="upArrowCallou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dirty="0" smtClean="0">
                <a:latin typeface="Arial" panose="020B0604020202020204" pitchFamily="34" charset="0"/>
                <a:cs typeface="Arial" panose="020B0604020202020204" pitchFamily="34" charset="0"/>
              </a:rPr>
              <a:t>Fueron rechazadas luego de inspección final</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74312676"/>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996696"/>
            <a:ext cx="10855516" cy="5751576"/>
          </a:xfrm>
        </p:spPr>
        <p:txBody>
          <a:bodyPr>
            <a:normAutofit/>
          </a:bodyPr>
          <a:lstStyle/>
          <a:p>
            <a:r>
              <a:rPr lang="es-ES" sz="2400" u="sng" dirty="0" smtClean="0">
                <a:solidFill>
                  <a:schemeClr val="tx1"/>
                </a:solidFill>
                <a:latin typeface="Arial" panose="020B0604020202020204" pitchFamily="34" charset="0"/>
                <a:cs typeface="Arial" panose="020B0604020202020204" pitchFamily="34" charset="0"/>
              </a:rPr>
              <a:t>Tratamiento de las Unidades Pérdidas</a:t>
            </a:r>
          </a:p>
          <a:p>
            <a:r>
              <a:rPr lang="es-ES" sz="2800" b="1" u="sng" dirty="0" smtClean="0">
                <a:solidFill>
                  <a:srgbClr val="C00000"/>
                </a:solidFill>
                <a:latin typeface="Arial" panose="020B0604020202020204" pitchFamily="34" charset="0"/>
                <a:cs typeface="Arial" panose="020B0604020202020204" pitchFamily="34" charset="0"/>
              </a:rPr>
              <a:t>Solución Ejercicio Aplicado  :</a:t>
            </a:r>
          </a:p>
          <a:p>
            <a:r>
              <a:rPr lang="es-ES" sz="2400" b="1" u="sng" dirty="0" smtClean="0">
                <a:solidFill>
                  <a:srgbClr val="C00000"/>
                </a:solidFill>
                <a:latin typeface="Arial" panose="020B0604020202020204" pitchFamily="34" charset="0"/>
                <a:cs typeface="Arial" panose="020B0604020202020204" pitchFamily="34" charset="0"/>
              </a:rPr>
              <a:t>Paso Dos determinación unidades equivalentes Depto. Ensamblaje:</a:t>
            </a:r>
          </a:p>
          <a:p>
            <a:endParaRPr lang="es-ES" sz="2800" b="1" u="sng" dirty="0" smtClean="0">
              <a:solidFill>
                <a:srgbClr val="C00000"/>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2169996604"/>
              </p:ext>
            </p:extLst>
          </p:nvPr>
        </p:nvGraphicFramePr>
        <p:xfrm>
          <a:off x="1097279" y="2633473"/>
          <a:ext cx="9848088" cy="4050326"/>
        </p:xfrm>
        <a:graphic>
          <a:graphicData uri="http://schemas.openxmlformats.org/drawingml/2006/table">
            <a:tbl>
              <a:tblPr firstRow="1" bandRow="1">
                <a:tableStyleId>{5C22544A-7EE6-4342-B048-85BDC9FD1C3A}</a:tableStyleId>
              </a:tblPr>
              <a:tblGrid>
                <a:gridCol w="2462022">
                  <a:extLst>
                    <a:ext uri="{9D8B030D-6E8A-4147-A177-3AD203B41FA5}">
                      <a16:colId xmlns:a16="http://schemas.microsoft.com/office/drawing/2014/main" xmlns="" val="3467209413"/>
                    </a:ext>
                  </a:extLst>
                </a:gridCol>
                <a:gridCol w="2462022">
                  <a:extLst>
                    <a:ext uri="{9D8B030D-6E8A-4147-A177-3AD203B41FA5}">
                      <a16:colId xmlns:a16="http://schemas.microsoft.com/office/drawing/2014/main" xmlns="" val="3862164685"/>
                    </a:ext>
                  </a:extLst>
                </a:gridCol>
                <a:gridCol w="2462022">
                  <a:extLst>
                    <a:ext uri="{9D8B030D-6E8A-4147-A177-3AD203B41FA5}">
                      <a16:colId xmlns:a16="http://schemas.microsoft.com/office/drawing/2014/main" xmlns="" val="3480881658"/>
                    </a:ext>
                  </a:extLst>
                </a:gridCol>
                <a:gridCol w="2462022">
                  <a:extLst>
                    <a:ext uri="{9D8B030D-6E8A-4147-A177-3AD203B41FA5}">
                      <a16:colId xmlns:a16="http://schemas.microsoft.com/office/drawing/2014/main" xmlns="" val="1573497586"/>
                    </a:ext>
                  </a:extLst>
                </a:gridCol>
              </a:tblGrid>
              <a:tr h="768956">
                <a:tc>
                  <a:txBody>
                    <a:bodyPr/>
                    <a:lstStyle/>
                    <a:p>
                      <a:r>
                        <a:rPr lang="es-ES" dirty="0" smtClean="0"/>
                        <a:t>Ítem</a:t>
                      </a:r>
                      <a:r>
                        <a:rPr lang="es-ES" baseline="0" dirty="0" smtClean="0"/>
                        <a:t> de </a:t>
                      </a:r>
                      <a:r>
                        <a:rPr lang="es-ES" dirty="0" smtClean="0"/>
                        <a:t> Producción </a:t>
                      </a:r>
                      <a:endParaRPr lang="en-US" dirty="0"/>
                    </a:p>
                  </a:txBody>
                  <a:tcPr/>
                </a:tc>
                <a:tc>
                  <a:txBody>
                    <a:bodyPr/>
                    <a:lstStyle/>
                    <a:p>
                      <a:r>
                        <a:rPr lang="es-ES" dirty="0" smtClean="0"/>
                        <a:t>Materia</a:t>
                      </a:r>
                      <a:r>
                        <a:rPr lang="es-ES" baseline="0" dirty="0" smtClean="0"/>
                        <a:t> Prima</a:t>
                      </a:r>
                      <a:endParaRPr lang="en-US" dirty="0"/>
                    </a:p>
                  </a:txBody>
                  <a:tcPr/>
                </a:tc>
                <a:tc>
                  <a:txBody>
                    <a:bodyPr/>
                    <a:lstStyle/>
                    <a:p>
                      <a:r>
                        <a:rPr lang="es-ES" dirty="0" smtClean="0"/>
                        <a:t>Costo</a:t>
                      </a:r>
                      <a:r>
                        <a:rPr lang="es-ES" baseline="0" dirty="0" smtClean="0"/>
                        <a:t> de conversión</a:t>
                      </a:r>
                      <a:endParaRPr lang="en-US" dirty="0"/>
                    </a:p>
                  </a:txBody>
                  <a:tcPr/>
                </a:tc>
                <a:tc>
                  <a:txBody>
                    <a:bodyPr/>
                    <a:lstStyle/>
                    <a:p>
                      <a:r>
                        <a:rPr lang="es-ES" dirty="0" smtClean="0"/>
                        <a:t>Total</a:t>
                      </a:r>
                      <a:endParaRPr lang="en-US" dirty="0"/>
                    </a:p>
                  </a:txBody>
                  <a:tcPr/>
                </a:tc>
                <a:extLst>
                  <a:ext uri="{0D108BD9-81ED-4DB2-BD59-A6C34878D82A}">
                    <a16:rowId xmlns:a16="http://schemas.microsoft.com/office/drawing/2014/main" xmlns="" val="2649901186"/>
                  </a:ext>
                </a:extLst>
              </a:tr>
              <a:tr h="89634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Unidades terminadas</a:t>
                      </a:r>
                      <a:endParaRPr lang="en-US"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8.000 unidades</a:t>
                      </a:r>
                      <a:endParaRPr lang="en-US" dirty="0" smtClean="0"/>
                    </a:p>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 8.000 unidades</a:t>
                      </a:r>
                      <a:endParaRPr lang="en-US" dirty="0" smtClean="0"/>
                    </a:p>
                    <a:p>
                      <a:endParaRPr lang="en-US" dirty="0"/>
                    </a:p>
                  </a:txBody>
                  <a:tcPr/>
                </a:tc>
                <a:tc>
                  <a:txBody>
                    <a:bodyPr/>
                    <a:lstStyle/>
                    <a:p>
                      <a:r>
                        <a:rPr lang="es-ES" dirty="0" smtClean="0"/>
                        <a:t>4000 unidades</a:t>
                      </a:r>
                      <a:endParaRPr lang="en-US" dirty="0"/>
                    </a:p>
                  </a:txBody>
                  <a:tcPr/>
                </a:tc>
                <a:extLst>
                  <a:ext uri="{0D108BD9-81ED-4DB2-BD59-A6C34878D82A}">
                    <a16:rowId xmlns:a16="http://schemas.microsoft.com/office/drawing/2014/main" xmlns="" val="4061590229"/>
                  </a:ext>
                </a:extLst>
              </a:tr>
              <a:tr h="89634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Unidades en Proceso</a:t>
                      </a:r>
                      <a:endParaRPr lang="en-US" dirty="0" smtClean="0"/>
                    </a:p>
                    <a:p>
                      <a:endParaRPr lang="en-US" dirty="0"/>
                    </a:p>
                  </a:txBody>
                  <a:tcPr/>
                </a:tc>
                <a:tc>
                  <a:txBody>
                    <a:bodyPr/>
                    <a:lstStyle/>
                    <a:p>
                      <a:r>
                        <a:rPr lang="es-ES" dirty="0" smtClean="0"/>
                        <a:t>1500 unidades</a:t>
                      </a:r>
                      <a:endParaRPr lang="en-US" dirty="0"/>
                    </a:p>
                  </a:txBody>
                  <a:tcPr/>
                </a:tc>
                <a:tc>
                  <a:txBody>
                    <a:bodyPr/>
                    <a:lstStyle/>
                    <a:p>
                      <a:r>
                        <a:rPr lang="es-ES" dirty="0" smtClean="0"/>
                        <a:t> 1.200 unidades   </a:t>
                      </a:r>
                      <a:endParaRPr lang="en-US" dirty="0"/>
                    </a:p>
                  </a:txBody>
                  <a:tcPr/>
                </a:tc>
                <a:tc>
                  <a:txBody>
                    <a:bodyPr/>
                    <a:lstStyle/>
                    <a:p>
                      <a:r>
                        <a:rPr lang="es-ES" dirty="0" smtClean="0"/>
                        <a:t>1.500</a:t>
                      </a:r>
                      <a:endParaRPr lang="en-US" dirty="0"/>
                    </a:p>
                  </a:txBody>
                  <a:tcPr/>
                </a:tc>
                <a:extLst>
                  <a:ext uri="{0D108BD9-81ED-4DB2-BD59-A6C34878D82A}">
                    <a16:rowId xmlns:a16="http://schemas.microsoft.com/office/drawing/2014/main" xmlns="" val="1865891305"/>
                  </a:ext>
                </a:extLst>
              </a:tr>
              <a:tr h="726285">
                <a:tc>
                  <a:txBody>
                    <a:bodyPr/>
                    <a:lstStyle/>
                    <a:p>
                      <a:r>
                        <a:rPr lang="es-ES" dirty="0" smtClean="0"/>
                        <a:t>Unidades</a:t>
                      </a:r>
                      <a:r>
                        <a:rPr lang="es-ES" baseline="0" dirty="0" smtClean="0"/>
                        <a:t> Estropeadas</a:t>
                      </a:r>
                      <a:endParaRPr lang="en-US" dirty="0"/>
                    </a:p>
                  </a:txBody>
                  <a:tcPr/>
                </a:tc>
                <a:tc>
                  <a:txBody>
                    <a:bodyPr/>
                    <a:lstStyle/>
                    <a:p>
                      <a:r>
                        <a:rPr lang="es-ES" dirty="0" smtClean="0"/>
                        <a:t>500 unidades</a:t>
                      </a:r>
                      <a:endParaRPr lang="en-US" dirty="0"/>
                    </a:p>
                  </a:txBody>
                  <a:tcPr/>
                </a:tc>
                <a:tc>
                  <a:txBody>
                    <a:bodyPr/>
                    <a:lstStyle/>
                    <a:p>
                      <a:r>
                        <a:rPr lang="es-ES" dirty="0" smtClean="0"/>
                        <a:t> </a:t>
                      </a:r>
                      <a:r>
                        <a:rPr lang="es-ES" baseline="0" dirty="0" smtClean="0"/>
                        <a:t> 500</a:t>
                      </a:r>
                      <a:endParaRPr lang="en-US" dirty="0"/>
                    </a:p>
                  </a:txBody>
                  <a:tcPr/>
                </a:tc>
                <a:tc>
                  <a:txBody>
                    <a:bodyPr/>
                    <a:lstStyle/>
                    <a:p>
                      <a:r>
                        <a:rPr lang="es-ES" baseline="0" dirty="0" smtClean="0"/>
                        <a:t> 500</a:t>
                      </a:r>
                      <a:r>
                        <a:rPr lang="es-ES" dirty="0" smtClean="0"/>
                        <a:t> unidades</a:t>
                      </a:r>
                      <a:endParaRPr lang="en-US" dirty="0"/>
                    </a:p>
                  </a:txBody>
                  <a:tcPr/>
                </a:tc>
                <a:extLst>
                  <a:ext uri="{0D108BD9-81ED-4DB2-BD59-A6C34878D82A}">
                    <a16:rowId xmlns:a16="http://schemas.microsoft.com/office/drawing/2014/main" xmlns="" val="3107774419"/>
                  </a:ext>
                </a:extLst>
              </a:tr>
              <a:tr h="726285">
                <a:tc>
                  <a:txBody>
                    <a:bodyPr/>
                    <a:lstStyle/>
                    <a:p>
                      <a:r>
                        <a:rPr lang="es-ES" dirty="0" smtClean="0"/>
                        <a:t>Total</a:t>
                      </a:r>
                      <a:endParaRPr lang="en-US" dirty="0"/>
                    </a:p>
                  </a:txBody>
                  <a:tcPr/>
                </a:tc>
                <a:tc>
                  <a:txBody>
                    <a:bodyPr/>
                    <a:lstStyle/>
                    <a:p>
                      <a:r>
                        <a:rPr lang="es-ES" dirty="0" smtClean="0"/>
                        <a:t>10.000 unidades</a:t>
                      </a:r>
                      <a:endParaRPr lang="en-US" dirty="0"/>
                    </a:p>
                  </a:txBody>
                  <a:tcPr/>
                </a:tc>
                <a:tc>
                  <a:txBody>
                    <a:bodyPr/>
                    <a:lstStyle/>
                    <a:p>
                      <a:r>
                        <a:rPr lang="es-ES" dirty="0" smtClean="0"/>
                        <a:t>9700</a:t>
                      </a:r>
                      <a:r>
                        <a:rPr lang="es-ES" baseline="0" dirty="0" smtClean="0"/>
                        <a:t> </a:t>
                      </a:r>
                      <a:r>
                        <a:rPr lang="es-ES" dirty="0" smtClean="0"/>
                        <a:t>unidades</a:t>
                      </a:r>
                      <a:endParaRPr lang="en-US" dirty="0"/>
                    </a:p>
                  </a:txBody>
                  <a:tcPr/>
                </a:tc>
                <a:tc>
                  <a:txBody>
                    <a:bodyPr/>
                    <a:lstStyle/>
                    <a:p>
                      <a:r>
                        <a:rPr lang="es-ES" dirty="0" smtClean="0"/>
                        <a:t>10.000</a:t>
                      </a:r>
                      <a:endParaRPr lang="en-US" dirty="0"/>
                    </a:p>
                  </a:txBody>
                  <a:tcPr/>
                </a:tc>
                <a:extLst>
                  <a:ext uri="{0D108BD9-81ED-4DB2-BD59-A6C34878D82A}">
                    <a16:rowId xmlns:a16="http://schemas.microsoft.com/office/drawing/2014/main" xmlns="" val="2347001246"/>
                  </a:ext>
                </a:extLst>
              </a:tr>
            </a:tbl>
          </a:graphicData>
        </a:graphic>
      </p:graphicFrame>
      <p:sp>
        <p:nvSpPr>
          <p:cNvPr id="5" name="Llamada de flecha a la izquierda 4"/>
          <p:cNvSpPr/>
          <p:nvPr/>
        </p:nvSpPr>
        <p:spPr>
          <a:xfrm>
            <a:off x="9555480" y="5550408"/>
            <a:ext cx="1700784" cy="1133391"/>
          </a:xfrm>
          <a:prstGeom prst="leftArrowCallou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100" dirty="0" smtClean="0">
                <a:latin typeface="Arial" panose="020B0604020202020204" pitchFamily="34" charset="0"/>
                <a:cs typeface="Arial" panose="020B0604020202020204" pitchFamily="34" charset="0"/>
              </a:rPr>
              <a:t>Esto era lo que venia del departamento anterior</a:t>
            </a:r>
            <a:endParaRPr lang="en-US" dirty="0"/>
          </a:p>
        </p:txBody>
      </p:sp>
    </p:spTree>
    <p:extLst>
      <p:ext uri="{BB962C8B-B14F-4D97-AF65-F5344CB8AC3E}">
        <p14:creationId xmlns:p14="http://schemas.microsoft.com/office/powerpoint/2010/main" val="362287566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800" b="1" u="sng" dirty="0" smtClean="0">
                <a:solidFill>
                  <a:srgbClr val="C00000"/>
                </a:solidFill>
                <a:latin typeface="Arial" panose="020B0604020202020204" pitchFamily="34" charset="0"/>
                <a:cs typeface="Arial" panose="020B0604020202020204" pitchFamily="34" charset="0"/>
              </a:rPr>
              <a:t>Desarrollo </a:t>
            </a:r>
            <a:r>
              <a:rPr lang="es-ES" sz="2800" b="1" u="sng" dirty="0">
                <a:solidFill>
                  <a:srgbClr val="C00000"/>
                </a:solidFill>
                <a:latin typeface="Arial" panose="020B0604020202020204" pitchFamily="34" charset="0"/>
                <a:cs typeface="Arial" panose="020B0604020202020204" pitchFamily="34" charset="0"/>
              </a:rPr>
              <a:t>Ejercicio </a:t>
            </a:r>
            <a:r>
              <a:rPr lang="es-ES" sz="2800" b="1" u="sng" dirty="0" smtClean="0">
                <a:solidFill>
                  <a:srgbClr val="C00000"/>
                </a:solidFill>
                <a:latin typeface="Arial" panose="020B0604020202020204" pitchFamily="34" charset="0"/>
                <a:cs typeface="Arial" panose="020B0604020202020204" pitchFamily="34" charset="0"/>
              </a:rPr>
              <a:t>Ejemplo Aplicado :</a:t>
            </a:r>
          </a:p>
          <a:p>
            <a:r>
              <a:rPr lang="es-ES" sz="2400" dirty="0" smtClean="0">
                <a:solidFill>
                  <a:schemeClr val="bg1"/>
                </a:solidFill>
                <a:latin typeface="Arial" panose="020B0604020202020204" pitchFamily="34" charset="0"/>
                <a:cs typeface="Arial" panose="020B0604020202020204" pitchFamily="34" charset="0"/>
              </a:rPr>
              <a:t>Los costos registrados por Depto. Ensamblaje son los siguientes:</a:t>
            </a:r>
            <a:endParaRPr lang="es-ES" sz="2400" dirty="0">
              <a:solidFill>
                <a:schemeClr val="bg1"/>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980780436"/>
              </p:ext>
            </p:extLst>
          </p:nvPr>
        </p:nvGraphicFramePr>
        <p:xfrm>
          <a:off x="1161285" y="3163824"/>
          <a:ext cx="5998466" cy="2256903"/>
        </p:xfrm>
        <a:graphic>
          <a:graphicData uri="http://schemas.openxmlformats.org/drawingml/2006/table">
            <a:tbl>
              <a:tblPr firstRow="1" bandRow="1">
                <a:tableStyleId>{5C22544A-7EE6-4342-B048-85BDC9FD1C3A}</a:tableStyleId>
              </a:tblPr>
              <a:tblGrid>
                <a:gridCol w="2999233">
                  <a:extLst>
                    <a:ext uri="{9D8B030D-6E8A-4147-A177-3AD203B41FA5}">
                      <a16:colId xmlns:a16="http://schemas.microsoft.com/office/drawing/2014/main" xmlns="" val="213746854"/>
                    </a:ext>
                  </a:extLst>
                </a:gridCol>
                <a:gridCol w="2999233">
                  <a:extLst>
                    <a:ext uri="{9D8B030D-6E8A-4147-A177-3AD203B41FA5}">
                      <a16:colId xmlns:a16="http://schemas.microsoft.com/office/drawing/2014/main" xmlns="" val="3756951623"/>
                    </a:ext>
                  </a:extLst>
                </a:gridCol>
              </a:tblGrid>
              <a:tr h="670842">
                <a:tc>
                  <a:txBody>
                    <a:bodyPr/>
                    <a:lstStyle/>
                    <a:p>
                      <a:r>
                        <a:rPr lang="es-ES" dirty="0" smtClean="0"/>
                        <a:t>Elemento</a:t>
                      </a:r>
                      <a:r>
                        <a:rPr lang="es-ES" baseline="0" dirty="0" smtClean="0"/>
                        <a:t> de Costo</a:t>
                      </a:r>
                      <a:endParaRPr lang="en-US" dirty="0"/>
                    </a:p>
                  </a:txBody>
                  <a:tcPr/>
                </a:tc>
                <a:tc>
                  <a:txBody>
                    <a:bodyPr/>
                    <a:lstStyle/>
                    <a:p>
                      <a:r>
                        <a:rPr lang="es-ES" dirty="0" smtClean="0"/>
                        <a:t>Depto.  Cocimiento</a:t>
                      </a:r>
                      <a:endParaRPr lang="en-US" dirty="0"/>
                    </a:p>
                  </a:txBody>
                  <a:tcPr/>
                </a:tc>
                <a:extLst>
                  <a:ext uri="{0D108BD9-81ED-4DB2-BD59-A6C34878D82A}">
                    <a16:rowId xmlns:a16="http://schemas.microsoft.com/office/drawing/2014/main" xmlns="" val="3608066458"/>
                  </a:ext>
                </a:extLst>
              </a:tr>
              <a:tr h="528687">
                <a:tc>
                  <a:txBody>
                    <a:bodyPr/>
                    <a:lstStyle/>
                    <a:p>
                      <a:r>
                        <a:rPr lang="es-ES" dirty="0" smtClean="0"/>
                        <a:t>Materia</a:t>
                      </a:r>
                      <a:r>
                        <a:rPr lang="es-ES" baseline="0" dirty="0" smtClean="0"/>
                        <a:t> Prima</a:t>
                      </a:r>
                      <a:endParaRPr lang="en-US" dirty="0"/>
                    </a:p>
                  </a:txBody>
                  <a:tcPr/>
                </a:tc>
                <a:tc>
                  <a:txBody>
                    <a:bodyPr/>
                    <a:lstStyle/>
                    <a:p>
                      <a:r>
                        <a:rPr lang="es-ES" dirty="0" smtClean="0"/>
                        <a:t>$30.000</a:t>
                      </a:r>
                      <a:endParaRPr lang="en-US" dirty="0"/>
                    </a:p>
                  </a:txBody>
                  <a:tcPr/>
                </a:tc>
                <a:extLst>
                  <a:ext uri="{0D108BD9-81ED-4DB2-BD59-A6C34878D82A}">
                    <a16:rowId xmlns:a16="http://schemas.microsoft.com/office/drawing/2014/main" xmlns="" val="3934171210"/>
                  </a:ext>
                </a:extLst>
              </a:tr>
              <a:tr h="528687">
                <a:tc>
                  <a:txBody>
                    <a:bodyPr/>
                    <a:lstStyle/>
                    <a:p>
                      <a:r>
                        <a:rPr lang="es-ES" dirty="0" smtClean="0"/>
                        <a:t>Costo</a:t>
                      </a:r>
                      <a:r>
                        <a:rPr lang="es-ES" baseline="0" dirty="0" smtClean="0"/>
                        <a:t> Conversión</a:t>
                      </a:r>
                      <a:endParaRPr lang="en-US" dirty="0"/>
                    </a:p>
                  </a:txBody>
                  <a:tcPr/>
                </a:tc>
                <a:tc>
                  <a:txBody>
                    <a:bodyPr/>
                    <a:lstStyle/>
                    <a:p>
                      <a:r>
                        <a:rPr lang="es-ES" dirty="0" smtClean="0"/>
                        <a:t> $48,500</a:t>
                      </a:r>
                      <a:endParaRPr lang="en-US" dirty="0"/>
                    </a:p>
                  </a:txBody>
                  <a:tcPr/>
                </a:tc>
                <a:extLst>
                  <a:ext uri="{0D108BD9-81ED-4DB2-BD59-A6C34878D82A}">
                    <a16:rowId xmlns:a16="http://schemas.microsoft.com/office/drawing/2014/main" xmlns="" val="3793855557"/>
                  </a:ext>
                </a:extLst>
              </a:tr>
              <a:tr h="528687">
                <a:tc>
                  <a:txBody>
                    <a:bodyPr/>
                    <a:lstStyle/>
                    <a:p>
                      <a:r>
                        <a:rPr lang="es-ES" dirty="0" smtClean="0"/>
                        <a:t>Total</a:t>
                      </a:r>
                      <a:endParaRPr lang="en-US" dirty="0"/>
                    </a:p>
                  </a:txBody>
                  <a:tcPr/>
                </a:tc>
                <a:tc>
                  <a:txBody>
                    <a:bodyPr/>
                    <a:lstStyle/>
                    <a:p>
                      <a:r>
                        <a:rPr lang="es-ES" dirty="0" smtClean="0"/>
                        <a:t>$ 78.500</a:t>
                      </a:r>
                      <a:endParaRPr lang="en-US" dirty="0"/>
                    </a:p>
                  </a:txBody>
                  <a:tcPr/>
                </a:tc>
                <a:extLst>
                  <a:ext uri="{0D108BD9-81ED-4DB2-BD59-A6C34878D82A}">
                    <a16:rowId xmlns:a16="http://schemas.microsoft.com/office/drawing/2014/main" xmlns="" val="4293469448"/>
                  </a:ext>
                </a:extLst>
              </a:tr>
            </a:tbl>
          </a:graphicData>
        </a:graphic>
      </p:graphicFrame>
      <p:sp>
        <p:nvSpPr>
          <p:cNvPr id="6" name="Llamada de flecha hacia arriba 5"/>
          <p:cNvSpPr/>
          <p:nvPr/>
        </p:nvSpPr>
        <p:spPr>
          <a:xfrm>
            <a:off x="2404872" y="5257660"/>
            <a:ext cx="5001768" cy="960120"/>
          </a:xfrm>
          <a:prstGeom prst="upArrowCallou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Este monto corresponde al total desembolsado en este depto.</a:t>
            </a:r>
            <a:endParaRPr lang="en-US" dirty="0"/>
          </a:p>
        </p:txBody>
      </p:sp>
    </p:spTree>
    <p:extLst>
      <p:ext uri="{BB962C8B-B14F-4D97-AF65-F5344CB8AC3E}">
        <p14:creationId xmlns:p14="http://schemas.microsoft.com/office/powerpoint/2010/main" val="426163156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8"/>
            <a:ext cx="8001000" cy="1664208"/>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br>
              <a:rPr lang="es-ES" sz="2800" dirty="0" smtClean="0">
                <a:latin typeface="Arial" panose="020B0604020202020204" pitchFamily="34" charset="0"/>
                <a:cs typeface="Arial" panose="020B0604020202020204" pitchFamily="34" charset="0"/>
              </a:rPr>
            </a:br>
            <a:r>
              <a:rPr lang="es-ES" sz="2200" u="sng" dirty="0">
                <a:latin typeface="Arial" panose="020B0604020202020204" pitchFamily="34" charset="0"/>
                <a:cs typeface="Arial" panose="020B0604020202020204" pitchFamily="34" charset="0"/>
              </a:rPr>
              <a:t>Tratamiento de las Unidades Pérdidas.</a:t>
            </a:r>
            <a:br>
              <a:rPr lang="es-ES" sz="2200" u="sng" dirty="0">
                <a:latin typeface="Arial" panose="020B0604020202020204" pitchFamily="34" charset="0"/>
                <a:cs typeface="Arial" panose="020B0604020202020204" pitchFamily="34" charset="0"/>
              </a:rPr>
            </a:br>
            <a:r>
              <a:rPr lang="es-ES" sz="2200" dirty="0" smtClean="0">
                <a:latin typeface="Arial" panose="020B0604020202020204" pitchFamily="34" charset="0"/>
                <a:cs typeface="Arial" panose="020B0604020202020204" pitchFamily="34" charset="0"/>
              </a:rPr>
              <a:t/>
            </a:r>
            <a:br>
              <a:rPr lang="es-ES" sz="2200" dirty="0" smtClean="0">
                <a:latin typeface="Arial" panose="020B0604020202020204" pitchFamily="34" charset="0"/>
                <a:cs typeface="Arial" panose="020B0604020202020204" pitchFamily="34" charset="0"/>
              </a:rPr>
            </a:br>
            <a:endParaRPr lang="en-US" sz="22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b="1" u="sng" dirty="0" smtClean="0">
                <a:solidFill>
                  <a:srgbClr val="C00000"/>
                </a:solidFill>
                <a:latin typeface="Arial" panose="020B0604020202020204" pitchFamily="34" charset="0"/>
                <a:cs typeface="Arial" panose="020B0604020202020204" pitchFamily="34" charset="0"/>
              </a:rPr>
              <a:t>Paso Cuatro Depto. Ensamblaje  determinar el  </a:t>
            </a:r>
            <a:r>
              <a:rPr lang="es-ES" sz="2800" b="1" u="sng" dirty="0">
                <a:solidFill>
                  <a:srgbClr val="C00000"/>
                </a:solidFill>
                <a:latin typeface="Arial" panose="020B0604020202020204" pitchFamily="34" charset="0"/>
                <a:cs typeface="Arial" panose="020B0604020202020204" pitchFamily="34" charset="0"/>
              </a:rPr>
              <a:t>costo  de las unidades </a:t>
            </a:r>
            <a:r>
              <a:rPr lang="es-ES" sz="2800" b="1" u="sng" dirty="0" smtClean="0">
                <a:solidFill>
                  <a:srgbClr val="C00000"/>
                </a:solidFill>
                <a:latin typeface="Arial" panose="020B0604020202020204" pitchFamily="34" charset="0"/>
                <a:cs typeface="Arial" panose="020B0604020202020204" pitchFamily="34" charset="0"/>
              </a:rPr>
              <a:t>equivalentes.</a:t>
            </a:r>
          </a:p>
          <a:p>
            <a:endParaRPr lang="es-ES" sz="2800" b="1" u="sng" dirty="0" smtClean="0">
              <a:solidFill>
                <a:schemeClr val="tx1"/>
              </a:solidFill>
              <a:latin typeface="Arial" panose="020B0604020202020204" pitchFamily="34" charset="0"/>
              <a:cs typeface="Arial" panose="020B0604020202020204" pitchFamily="34" charset="0"/>
            </a:endParaRP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4258740822"/>
              </p:ext>
            </p:extLst>
          </p:nvPr>
        </p:nvGraphicFramePr>
        <p:xfrm>
          <a:off x="1207007" y="2962655"/>
          <a:ext cx="9436608" cy="3043124"/>
        </p:xfrm>
        <a:graphic>
          <a:graphicData uri="http://schemas.openxmlformats.org/drawingml/2006/table">
            <a:tbl>
              <a:tblPr firstRow="1" bandRow="1">
                <a:tableStyleId>{5C22544A-7EE6-4342-B048-85BDC9FD1C3A}</a:tableStyleId>
              </a:tblPr>
              <a:tblGrid>
                <a:gridCol w="3145536">
                  <a:extLst>
                    <a:ext uri="{9D8B030D-6E8A-4147-A177-3AD203B41FA5}">
                      <a16:colId xmlns:a16="http://schemas.microsoft.com/office/drawing/2014/main" xmlns="" val="1281060732"/>
                    </a:ext>
                  </a:extLst>
                </a:gridCol>
                <a:gridCol w="3145536">
                  <a:extLst>
                    <a:ext uri="{9D8B030D-6E8A-4147-A177-3AD203B41FA5}">
                      <a16:colId xmlns:a16="http://schemas.microsoft.com/office/drawing/2014/main" xmlns="" val="653474920"/>
                    </a:ext>
                  </a:extLst>
                </a:gridCol>
                <a:gridCol w="3145536">
                  <a:extLst>
                    <a:ext uri="{9D8B030D-6E8A-4147-A177-3AD203B41FA5}">
                      <a16:colId xmlns:a16="http://schemas.microsoft.com/office/drawing/2014/main" xmlns="" val="1577817068"/>
                    </a:ext>
                  </a:extLst>
                </a:gridCol>
              </a:tblGrid>
              <a:tr h="7607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t>Elemento del Costo</a:t>
                      </a:r>
                      <a:endParaRPr lang="en-US" dirty="0" smtClean="0"/>
                    </a:p>
                    <a:p>
                      <a:endParaRPr lang="en-US" dirty="0"/>
                    </a:p>
                  </a:txBody>
                  <a:tcPr/>
                </a:tc>
                <a:tc>
                  <a:txBody>
                    <a:bodyPr/>
                    <a:lstStyle/>
                    <a:p>
                      <a:r>
                        <a:rPr lang="es-ES" dirty="0" smtClean="0"/>
                        <a:t>Cálculo ( N°3/N°2)</a:t>
                      </a:r>
                      <a:endParaRPr lang="en-US" dirty="0"/>
                    </a:p>
                  </a:txBody>
                  <a:tcPr/>
                </a:tc>
                <a:tc>
                  <a:txBody>
                    <a:bodyPr/>
                    <a:lstStyle/>
                    <a:p>
                      <a:r>
                        <a:rPr lang="es-ES" dirty="0" smtClean="0"/>
                        <a:t>Resultado</a:t>
                      </a:r>
                      <a:endParaRPr lang="en-US" dirty="0"/>
                    </a:p>
                  </a:txBody>
                  <a:tcPr/>
                </a:tc>
                <a:extLst>
                  <a:ext uri="{0D108BD9-81ED-4DB2-BD59-A6C34878D82A}">
                    <a16:rowId xmlns:a16="http://schemas.microsoft.com/office/drawing/2014/main" xmlns="" val="1282480202"/>
                  </a:ext>
                </a:extLst>
              </a:tr>
              <a:tr h="7607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effectLst>
                            <a:outerShdw blurRad="38100" dist="38100" dir="2700000" algn="tl">
                              <a:srgbClr val="000000">
                                <a:alpha val="43137"/>
                              </a:srgbClr>
                            </a:outerShdw>
                          </a:effectLst>
                        </a:rPr>
                        <a:t>MATERIA PRIMA</a:t>
                      </a:r>
                      <a:endParaRPr lang="en-US" dirty="0" smtClean="0">
                        <a:effectLst>
                          <a:outerShdw blurRad="38100" dist="38100" dir="2700000" algn="tl">
                            <a:srgbClr val="000000">
                              <a:alpha val="43137"/>
                            </a:srgbClr>
                          </a:outerShdw>
                        </a:effectLst>
                      </a:endParaRPr>
                    </a:p>
                    <a:p>
                      <a:endParaRPr lang="en-US" dirty="0"/>
                    </a:p>
                  </a:txBody>
                  <a:tcPr/>
                </a:tc>
                <a:tc>
                  <a:txBody>
                    <a:bodyPr/>
                    <a:lstStyle/>
                    <a:p>
                      <a:r>
                        <a:rPr lang="es-ES" dirty="0" smtClean="0"/>
                        <a:t>$30.000/ 10.000</a:t>
                      </a:r>
                      <a:endParaRPr lang="en-US" dirty="0"/>
                    </a:p>
                  </a:txBody>
                  <a:tcPr/>
                </a:tc>
                <a:tc>
                  <a:txBody>
                    <a:bodyPr/>
                    <a:lstStyle/>
                    <a:p>
                      <a:r>
                        <a:rPr lang="es-ES" dirty="0" smtClean="0"/>
                        <a:t>$3 cada unidad</a:t>
                      </a:r>
                      <a:endParaRPr lang="en-US" dirty="0"/>
                    </a:p>
                  </a:txBody>
                  <a:tcPr/>
                </a:tc>
                <a:extLst>
                  <a:ext uri="{0D108BD9-81ED-4DB2-BD59-A6C34878D82A}">
                    <a16:rowId xmlns:a16="http://schemas.microsoft.com/office/drawing/2014/main" xmlns="" val="3616988150"/>
                  </a:ext>
                </a:extLst>
              </a:tr>
              <a:tr h="7607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dirty="0" smtClean="0">
                          <a:effectLst>
                            <a:outerShdw blurRad="38100" dist="38100" dir="2700000" algn="tl">
                              <a:srgbClr val="000000">
                                <a:alpha val="43137"/>
                              </a:srgbClr>
                            </a:outerShdw>
                          </a:effectLst>
                        </a:rPr>
                        <a:t>COSTO CONVERSIÓN</a:t>
                      </a:r>
                      <a:endParaRPr lang="en-US" dirty="0" smtClean="0">
                        <a:effectLst>
                          <a:outerShdw blurRad="38100" dist="38100" dir="2700000" algn="tl">
                            <a:srgbClr val="000000">
                              <a:alpha val="43137"/>
                            </a:srgbClr>
                          </a:outerShdw>
                        </a:effectLst>
                      </a:endParaRPr>
                    </a:p>
                    <a:p>
                      <a:endParaRPr lang="en-US" dirty="0"/>
                    </a:p>
                  </a:txBody>
                  <a:tcPr/>
                </a:tc>
                <a:tc>
                  <a:txBody>
                    <a:bodyPr/>
                    <a:lstStyle/>
                    <a:p>
                      <a:r>
                        <a:rPr lang="es-ES" dirty="0" smtClean="0"/>
                        <a:t>$ 48.500 / 9.700</a:t>
                      </a:r>
                      <a:endParaRPr lang="en-US" dirty="0"/>
                    </a:p>
                  </a:txBody>
                  <a:tcPr/>
                </a:tc>
                <a:tc>
                  <a:txBody>
                    <a:bodyPr/>
                    <a:lstStyle/>
                    <a:p>
                      <a:r>
                        <a:rPr lang="es-ES" dirty="0" smtClean="0"/>
                        <a:t>$ 5</a:t>
                      </a:r>
                      <a:r>
                        <a:rPr lang="es-ES" baseline="0" dirty="0" smtClean="0"/>
                        <a:t> </a:t>
                      </a:r>
                      <a:r>
                        <a:rPr lang="es-ES" dirty="0" smtClean="0"/>
                        <a:t>  cada una</a:t>
                      </a:r>
                      <a:endParaRPr lang="en-US" dirty="0"/>
                    </a:p>
                  </a:txBody>
                  <a:tcPr/>
                </a:tc>
                <a:extLst>
                  <a:ext uri="{0D108BD9-81ED-4DB2-BD59-A6C34878D82A}">
                    <a16:rowId xmlns:a16="http://schemas.microsoft.com/office/drawing/2014/main" xmlns="" val="3477158991"/>
                  </a:ext>
                </a:extLst>
              </a:tr>
              <a:tr h="760781">
                <a:tc>
                  <a:txBody>
                    <a:bodyPr/>
                    <a:lstStyle/>
                    <a:p>
                      <a:r>
                        <a:rPr lang="es-ES" dirty="0" smtClean="0">
                          <a:solidFill>
                            <a:srgbClr val="C00000"/>
                          </a:solidFill>
                          <a:effectLst>
                            <a:outerShdw blurRad="38100" dist="38100" dir="2700000" algn="tl">
                              <a:srgbClr val="000000">
                                <a:alpha val="43137"/>
                              </a:srgbClr>
                            </a:outerShdw>
                          </a:effectLst>
                        </a:rPr>
                        <a:t>Valor  de cada U. E.</a:t>
                      </a:r>
                      <a:endParaRPr lang="en-US" dirty="0">
                        <a:solidFill>
                          <a:srgbClr val="C00000"/>
                        </a:solidFill>
                        <a:effectLst>
                          <a:outerShdw blurRad="38100" dist="38100" dir="2700000" algn="tl">
                            <a:srgbClr val="000000">
                              <a:alpha val="43137"/>
                            </a:srgbClr>
                          </a:outerShdw>
                        </a:effectLst>
                      </a:endParaRPr>
                    </a:p>
                  </a:txBody>
                  <a:tcPr/>
                </a:tc>
                <a:tc>
                  <a:txBody>
                    <a:bodyPr/>
                    <a:lstStyle/>
                    <a:p>
                      <a:endParaRPr lang="en-US" dirty="0"/>
                    </a:p>
                  </a:txBody>
                  <a:tcPr/>
                </a:tc>
                <a:tc>
                  <a:txBody>
                    <a:bodyPr/>
                    <a:lstStyle/>
                    <a:p>
                      <a:r>
                        <a:rPr lang="es-ES" b="1" dirty="0" smtClean="0">
                          <a:solidFill>
                            <a:srgbClr val="C00000"/>
                          </a:solidFill>
                        </a:rPr>
                        <a:t> $</a:t>
                      </a:r>
                      <a:r>
                        <a:rPr lang="es-ES" b="1" baseline="0" dirty="0" smtClean="0">
                          <a:solidFill>
                            <a:srgbClr val="C00000"/>
                          </a:solidFill>
                        </a:rPr>
                        <a:t> 8</a:t>
                      </a:r>
                      <a:endParaRPr lang="en-US" b="1" dirty="0">
                        <a:solidFill>
                          <a:srgbClr val="C00000"/>
                        </a:solidFill>
                      </a:endParaRPr>
                    </a:p>
                  </a:txBody>
                  <a:tcPr/>
                </a:tc>
                <a:extLst>
                  <a:ext uri="{0D108BD9-81ED-4DB2-BD59-A6C34878D82A}">
                    <a16:rowId xmlns:a16="http://schemas.microsoft.com/office/drawing/2014/main" xmlns="" val="2664959021"/>
                  </a:ext>
                </a:extLst>
              </a:tr>
            </a:tbl>
          </a:graphicData>
        </a:graphic>
      </p:graphicFrame>
      <p:sp>
        <p:nvSpPr>
          <p:cNvPr id="5" name="Flecha derecha 4"/>
          <p:cNvSpPr/>
          <p:nvPr/>
        </p:nvSpPr>
        <p:spPr>
          <a:xfrm>
            <a:off x="4517136" y="5171541"/>
            <a:ext cx="2569463" cy="619659"/>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58480031"/>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996696"/>
            <a:ext cx="10855516" cy="4794505"/>
          </a:xfrm>
        </p:spPr>
        <p:txBody>
          <a:bodyPr>
            <a:normAutofit/>
          </a:bodyPr>
          <a:lstStyle/>
          <a:p>
            <a:r>
              <a:rPr lang="es-ES" sz="2400" b="1" u="sng" dirty="0" smtClean="0">
                <a:solidFill>
                  <a:schemeClr val="tx1"/>
                </a:solidFill>
                <a:latin typeface="Arial" panose="020B0604020202020204" pitchFamily="34" charset="0"/>
                <a:cs typeface="Arial" panose="020B0604020202020204" pitchFamily="34" charset="0"/>
              </a:rPr>
              <a:t>LA PRODUCCIÓN EQUIVALENTE:</a:t>
            </a:r>
          </a:p>
          <a:p>
            <a:r>
              <a:rPr lang="es-ES" sz="2800" dirty="0" smtClean="0">
                <a:solidFill>
                  <a:schemeClr val="bg1"/>
                </a:solidFill>
                <a:latin typeface="Arial" panose="020B0604020202020204" pitchFamily="34" charset="0"/>
                <a:cs typeface="Arial" panose="020B0604020202020204" pitchFamily="34" charset="0"/>
              </a:rPr>
              <a:t> </a:t>
            </a:r>
            <a:r>
              <a:rPr lang="es-ES" sz="2000" b="1" u="sng" dirty="0">
                <a:solidFill>
                  <a:schemeClr val="accent6"/>
                </a:solidFill>
                <a:latin typeface="Arial" panose="020B0604020202020204" pitchFamily="34" charset="0"/>
                <a:cs typeface="Arial" panose="020B0604020202020204" pitchFamily="34" charset="0"/>
              </a:rPr>
              <a:t>R</a:t>
            </a:r>
            <a:r>
              <a:rPr lang="es-ES" sz="2000" b="1" u="sng" dirty="0" smtClean="0">
                <a:solidFill>
                  <a:schemeClr val="accent6"/>
                </a:solidFill>
                <a:latin typeface="Arial" panose="020B0604020202020204" pitchFamily="34" charset="0"/>
                <a:cs typeface="Arial" panose="020B0604020202020204" pitchFamily="34" charset="0"/>
              </a:rPr>
              <a:t>esumen </a:t>
            </a:r>
            <a:r>
              <a:rPr lang="es-ES" sz="2000" b="1" u="sng" dirty="0">
                <a:solidFill>
                  <a:schemeClr val="accent6"/>
                </a:solidFill>
                <a:latin typeface="Arial" panose="020B0604020202020204" pitchFamily="34" charset="0"/>
                <a:cs typeface="Arial" panose="020B0604020202020204" pitchFamily="34" charset="0"/>
              </a:rPr>
              <a:t>de </a:t>
            </a:r>
            <a:r>
              <a:rPr lang="es-ES" sz="2000" b="1" u="sng" dirty="0" smtClean="0">
                <a:solidFill>
                  <a:schemeClr val="accent6"/>
                </a:solidFill>
                <a:latin typeface="Arial" panose="020B0604020202020204" pitchFamily="34" charset="0"/>
                <a:cs typeface="Arial" panose="020B0604020202020204" pitchFamily="34" charset="0"/>
              </a:rPr>
              <a:t>costos Dpto. Ensamblaje.</a:t>
            </a:r>
          </a:p>
          <a:p>
            <a:endParaRPr lang="es-ES" sz="2800" b="1" u="sng" dirty="0" smtClean="0">
              <a:solidFill>
                <a:schemeClr val="tx1"/>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973812647"/>
              </p:ext>
            </p:extLst>
          </p:nvPr>
        </p:nvGraphicFramePr>
        <p:xfrm>
          <a:off x="859536" y="2048256"/>
          <a:ext cx="10680192" cy="4184135"/>
        </p:xfrm>
        <a:graphic>
          <a:graphicData uri="http://schemas.openxmlformats.org/drawingml/2006/table">
            <a:tbl>
              <a:tblPr firstRow="1" bandRow="1">
                <a:tableStyleId>{5C22544A-7EE6-4342-B048-85BDC9FD1C3A}</a:tableStyleId>
              </a:tblPr>
              <a:tblGrid>
                <a:gridCol w="5800773">
                  <a:extLst>
                    <a:ext uri="{9D8B030D-6E8A-4147-A177-3AD203B41FA5}">
                      <a16:colId xmlns:a16="http://schemas.microsoft.com/office/drawing/2014/main" xmlns="" val="4041753796"/>
                    </a:ext>
                  </a:extLst>
                </a:gridCol>
                <a:gridCol w="4879419">
                  <a:extLst>
                    <a:ext uri="{9D8B030D-6E8A-4147-A177-3AD203B41FA5}">
                      <a16:colId xmlns:a16="http://schemas.microsoft.com/office/drawing/2014/main" xmlns="" val="2355517172"/>
                    </a:ext>
                  </a:extLst>
                </a:gridCol>
              </a:tblGrid>
              <a:tr h="1038600">
                <a:tc>
                  <a:txBody>
                    <a:bodyPr/>
                    <a:lstStyle/>
                    <a:p>
                      <a:r>
                        <a:rPr lang="es-ES" dirty="0" smtClean="0"/>
                        <a:t>ÍTEM DE COSTO</a:t>
                      </a:r>
                      <a:endParaRPr lang="en-US" dirty="0"/>
                    </a:p>
                  </a:txBody>
                  <a:tcPr/>
                </a:tc>
                <a:tc>
                  <a:txBody>
                    <a:bodyPr/>
                    <a:lstStyle/>
                    <a:p>
                      <a:r>
                        <a:rPr lang="es-ES" baseline="0" dirty="0" smtClean="0"/>
                        <a:t>   Monto Total</a:t>
                      </a:r>
                      <a:endParaRPr lang="en-US" dirty="0"/>
                    </a:p>
                  </a:txBody>
                  <a:tcPr/>
                </a:tc>
                <a:extLst>
                  <a:ext uri="{0D108BD9-81ED-4DB2-BD59-A6C34878D82A}">
                    <a16:rowId xmlns:a16="http://schemas.microsoft.com/office/drawing/2014/main" xmlns="" val="3061004891"/>
                  </a:ext>
                </a:extLst>
              </a:tr>
              <a:tr h="790200">
                <a:tc>
                  <a:txBody>
                    <a:bodyPr/>
                    <a:lstStyle/>
                    <a:p>
                      <a:r>
                        <a:rPr lang="es-ES" sz="1600" u="sng" dirty="0" smtClean="0">
                          <a:solidFill>
                            <a:schemeClr val="accent6"/>
                          </a:solidFill>
                          <a:effectLst>
                            <a:outerShdw blurRad="38100" dist="38100" dir="2700000" algn="tl">
                              <a:srgbClr val="000000">
                                <a:alpha val="43137"/>
                              </a:srgbClr>
                            </a:outerShdw>
                          </a:effectLst>
                        </a:rPr>
                        <a:t>Productos Terminados:</a:t>
                      </a:r>
                    </a:p>
                    <a:p>
                      <a:r>
                        <a:rPr lang="es-ES" sz="1600" dirty="0" smtClean="0">
                          <a:effectLst>
                            <a:outerShdw blurRad="38100" dist="38100" dir="2700000" algn="tl">
                              <a:srgbClr val="000000">
                                <a:alpha val="43137"/>
                              </a:srgbClr>
                            </a:outerShdw>
                          </a:effectLst>
                        </a:rPr>
                        <a:t>Producción terminada 8.000 unidades * $8</a:t>
                      </a:r>
                      <a:endParaRPr lang="en-US" sz="1600" dirty="0">
                        <a:effectLst>
                          <a:outerShdw blurRad="38100" dist="38100" dir="2700000" algn="tl">
                            <a:srgbClr val="000000">
                              <a:alpha val="43137"/>
                            </a:srgbClr>
                          </a:outerShdw>
                        </a:effectLst>
                      </a:endParaRPr>
                    </a:p>
                  </a:txBody>
                  <a:tcPr/>
                </a:tc>
                <a:tc>
                  <a:txBody>
                    <a:bodyPr/>
                    <a:lstStyle/>
                    <a:p>
                      <a:endParaRPr lang="es-ES" sz="1600" dirty="0" smtClean="0"/>
                    </a:p>
                    <a:p>
                      <a:r>
                        <a:rPr lang="es-ES" sz="1600" dirty="0" smtClean="0"/>
                        <a:t>       $64.000</a:t>
                      </a:r>
                      <a:endParaRPr lang="en-US" sz="1600" dirty="0"/>
                    </a:p>
                  </a:txBody>
                  <a:tcPr/>
                </a:tc>
                <a:extLst>
                  <a:ext uri="{0D108BD9-81ED-4DB2-BD59-A6C34878D82A}">
                    <a16:rowId xmlns:a16="http://schemas.microsoft.com/office/drawing/2014/main" xmlns="" val="1449408340"/>
                  </a:ext>
                </a:extLst>
              </a:tr>
              <a:tr h="850392">
                <a:tc>
                  <a:txBody>
                    <a:bodyPr/>
                    <a:lstStyle/>
                    <a:p>
                      <a:r>
                        <a:rPr lang="es-ES" sz="1600" dirty="0" smtClean="0"/>
                        <a:t>Más</a:t>
                      </a:r>
                    </a:p>
                    <a:p>
                      <a:pPr marL="0" marR="0" indent="0" algn="l" defTabSz="457200" rtl="0" eaLnBrk="1" fontAlgn="auto" latinLnBrk="0" hangingPunct="1">
                        <a:lnSpc>
                          <a:spcPct val="100000"/>
                        </a:lnSpc>
                        <a:spcBef>
                          <a:spcPts val="0"/>
                        </a:spcBef>
                        <a:spcAft>
                          <a:spcPts val="0"/>
                        </a:spcAft>
                        <a:buClrTx/>
                        <a:buSzTx/>
                        <a:buFontTx/>
                        <a:buNone/>
                        <a:tabLst/>
                        <a:defRPr/>
                      </a:pPr>
                      <a:r>
                        <a:rPr lang="es-ES" sz="1600" u="sng" dirty="0" smtClean="0">
                          <a:solidFill>
                            <a:schemeClr val="accent6"/>
                          </a:solidFill>
                          <a:effectLst>
                            <a:outerShdw blurRad="38100" dist="38100" dir="2700000" algn="tl">
                              <a:srgbClr val="000000">
                                <a:alpha val="43137"/>
                              </a:srgbClr>
                            </a:outerShdw>
                          </a:effectLst>
                        </a:rPr>
                        <a:t>Productos en</a:t>
                      </a:r>
                      <a:r>
                        <a:rPr lang="es-ES" sz="1600" u="sng" baseline="0" dirty="0" smtClean="0">
                          <a:solidFill>
                            <a:schemeClr val="accent6"/>
                          </a:solidFill>
                          <a:effectLst>
                            <a:outerShdw blurRad="38100" dist="38100" dir="2700000" algn="tl">
                              <a:srgbClr val="000000">
                                <a:alpha val="43137"/>
                              </a:srgbClr>
                            </a:outerShdw>
                          </a:effectLst>
                        </a:rPr>
                        <a:t> Proceso</a:t>
                      </a:r>
                      <a:r>
                        <a:rPr lang="es-ES" sz="1600" u="sng" dirty="0" smtClean="0">
                          <a:solidFill>
                            <a:schemeClr val="accent6"/>
                          </a:solidFill>
                          <a:effectLst>
                            <a:outerShdw blurRad="38100" dist="38100" dir="2700000" algn="tl">
                              <a:srgbClr val="000000">
                                <a:alpha val="43137"/>
                              </a:srgbClr>
                            </a:outerShdw>
                          </a:effectLst>
                        </a:rPr>
                        <a:t>:</a:t>
                      </a:r>
                    </a:p>
                    <a:p>
                      <a:pPr marL="0" marR="0" indent="0" algn="l" defTabSz="457200" rtl="0" eaLnBrk="1" fontAlgn="auto" latinLnBrk="0" hangingPunct="1">
                        <a:lnSpc>
                          <a:spcPct val="100000"/>
                        </a:lnSpc>
                        <a:spcBef>
                          <a:spcPts val="0"/>
                        </a:spcBef>
                        <a:spcAft>
                          <a:spcPts val="0"/>
                        </a:spcAft>
                        <a:buClrTx/>
                        <a:buSzTx/>
                        <a:buFontTx/>
                        <a:buNone/>
                        <a:tabLst/>
                        <a:defRPr/>
                      </a:pPr>
                      <a:r>
                        <a:rPr lang="es-ES" sz="1600" u="none" dirty="0" smtClean="0">
                          <a:solidFill>
                            <a:schemeClr val="bg1"/>
                          </a:solidFill>
                          <a:effectLst>
                            <a:outerShdw blurRad="38100" dist="38100" dir="2700000" algn="tl">
                              <a:srgbClr val="000000">
                                <a:alpha val="43137"/>
                              </a:srgbClr>
                            </a:outerShdw>
                          </a:effectLst>
                        </a:rPr>
                        <a:t>Materia Prima</a:t>
                      </a:r>
                      <a:r>
                        <a:rPr lang="es-ES" sz="1600" u="none" baseline="0" dirty="0" smtClean="0">
                          <a:solidFill>
                            <a:schemeClr val="bg1"/>
                          </a:solidFill>
                          <a:effectLst>
                            <a:outerShdw blurRad="38100" dist="38100" dir="2700000" algn="tl">
                              <a:srgbClr val="000000">
                                <a:alpha val="43137"/>
                              </a:srgbClr>
                            </a:outerShdw>
                          </a:effectLst>
                        </a:rPr>
                        <a:t> </a:t>
                      </a:r>
                      <a:r>
                        <a:rPr lang="es-ES" sz="1600" u="none" dirty="0" smtClean="0">
                          <a:solidFill>
                            <a:schemeClr val="bg1"/>
                          </a:solidFill>
                          <a:effectLst>
                            <a:outerShdw blurRad="38100" dist="38100" dir="2700000" algn="tl">
                              <a:srgbClr val="000000">
                                <a:alpha val="43137"/>
                              </a:srgbClr>
                            </a:outerShdw>
                          </a:effectLst>
                        </a:rPr>
                        <a:t> 1500</a:t>
                      </a:r>
                      <a:r>
                        <a:rPr lang="es-ES" sz="1600" u="none" baseline="0" dirty="0" smtClean="0">
                          <a:solidFill>
                            <a:schemeClr val="bg1"/>
                          </a:solidFill>
                          <a:effectLst>
                            <a:outerShdw blurRad="38100" dist="38100" dir="2700000" algn="tl">
                              <a:srgbClr val="000000">
                                <a:alpha val="43137"/>
                              </a:srgbClr>
                            </a:outerShdw>
                          </a:effectLst>
                        </a:rPr>
                        <a:t> </a:t>
                      </a:r>
                      <a:r>
                        <a:rPr lang="es-ES" sz="1600" u="none" dirty="0" smtClean="0">
                          <a:solidFill>
                            <a:schemeClr val="bg1"/>
                          </a:solidFill>
                          <a:effectLst>
                            <a:outerShdw blurRad="38100" dist="38100" dir="2700000" algn="tl">
                              <a:srgbClr val="000000">
                                <a:alpha val="43137"/>
                              </a:srgbClr>
                            </a:outerShdw>
                          </a:effectLst>
                        </a:rPr>
                        <a:t>unidades * $3</a:t>
                      </a:r>
                      <a:endParaRPr lang="en-US" sz="1600" u="none" dirty="0"/>
                    </a:p>
                  </a:txBody>
                  <a:tcPr/>
                </a:tc>
                <a:tc>
                  <a:txBody>
                    <a:bodyPr/>
                    <a:lstStyle/>
                    <a:p>
                      <a:endParaRPr lang="es-ES" sz="1600" dirty="0" smtClean="0"/>
                    </a:p>
                    <a:p>
                      <a:endParaRPr lang="es-ES" sz="1600" dirty="0" smtClean="0"/>
                    </a:p>
                    <a:p>
                      <a:r>
                        <a:rPr lang="es-ES" sz="1600" dirty="0" smtClean="0"/>
                        <a:t>          $ 4.500</a:t>
                      </a:r>
                      <a:endParaRPr lang="en-US" sz="1600" dirty="0"/>
                    </a:p>
                  </a:txBody>
                  <a:tcPr/>
                </a:tc>
                <a:extLst>
                  <a:ext uri="{0D108BD9-81ED-4DB2-BD59-A6C34878D82A}">
                    <a16:rowId xmlns:a16="http://schemas.microsoft.com/office/drawing/2014/main" xmlns="" val="2436759754"/>
                  </a:ext>
                </a:extLst>
              </a:tr>
              <a:tr h="429768">
                <a:tc>
                  <a:txBody>
                    <a:bodyPr/>
                    <a:lstStyle/>
                    <a:p>
                      <a:r>
                        <a:rPr lang="es-ES" sz="1600" dirty="0" smtClean="0">
                          <a:effectLst>
                            <a:outerShdw blurRad="38100" dist="38100" dir="2700000" algn="tl">
                              <a:srgbClr val="000000">
                                <a:alpha val="43137"/>
                              </a:srgbClr>
                            </a:outerShdw>
                          </a:effectLst>
                        </a:rPr>
                        <a:t>Costo Conversión 1200 unidades * </a:t>
                      </a:r>
                      <a:r>
                        <a:rPr lang="es-ES" sz="1600" baseline="0" dirty="0" smtClean="0">
                          <a:effectLst>
                            <a:outerShdw blurRad="38100" dist="38100" dir="2700000" algn="tl">
                              <a:srgbClr val="000000">
                                <a:alpha val="43137"/>
                              </a:srgbClr>
                            </a:outerShdw>
                          </a:effectLst>
                        </a:rPr>
                        <a:t> $5                     </a:t>
                      </a:r>
                      <a:endParaRPr lang="en-US" sz="1600" dirty="0">
                        <a:effectLst>
                          <a:outerShdw blurRad="38100" dist="38100" dir="2700000" algn="tl">
                            <a:srgbClr val="000000">
                              <a:alpha val="43137"/>
                            </a:srgbClr>
                          </a:outerShdw>
                        </a:effectLst>
                      </a:endParaRPr>
                    </a:p>
                  </a:txBody>
                  <a:tcPr/>
                </a:tc>
                <a:tc>
                  <a:txBody>
                    <a:bodyPr/>
                    <a:lstStyle/>
                    <a:p>
                      <a:r>
                        <a:rPr lang="es-ES" sz="1600" dirty="0" smtClean="0"/>
                        <a:t>          $ 6.000</a:t>
                      </a:r>
                      <a:endParaRPr lang="en-US" sz="1600" dirty="0"/>
                    </a:p>
                  </a:txBody>
                  <a:tcPr/>
                </a:tc>
                <a:extLst>
                  <a:ext uri="{0D108BD9-81ED-4DB2-BD59-A6C34878D82A}">
                    <a16:rowId xmlns:a16="http://schemas.microsoft.com/office/drawing/2014/main" xmlns="" val="458705366"/>
                  </a:ext>
                </a:extLst>
              </a:tr>
              <a:tr h="429768">
                <a:tc>
                  <a:txBody>
                    <a:bodyPr/>
                    <a:lstStyle/>
                    <a:p>
                      <a:r>
                        <a:rPr lang="es-ES" sz="1600" dirty="0" smtClean="0">
                          <a:effectLst>
                            <a:outerShdw blurRad="38100" dist="38100" dir="2700000" algn="tl">
                              <a:srgbClr val="000000">
                                <a:alpha val="43137"/>
                              </a:srgbClr>
                            </a:outerShdw>
                          </a:effectLst>
                        </a:rPr>
                        <a:t>Pérdida Normal Final 500 unidades* $8</a:t>
                      </a:r>
                      <a:endParaRPr lang="en-US" sz="1600" dirty="0">
                        <a:effectLst>
                          <a:outerShdw blurRad="38100" dist="38100" dir="2700000" algn="tl">
                            <a:srgbClr val="000000">
                              <a:alpha val="43137"/>
                            </a:srgbClr>
                          </a:outerShdw>
                        </a:effectLst>
                      </a:endParaRPr>
                    </a:p>
                  </a:txBody>
                  <a:tcPr/>
                </a:tc>
                <a:tc>
                  <a:txBody>
                    <a:bodyPr/>
                    <a:lstStyle/>
                    <a:p>
                      <a:r>
                        <a:rPr lang="es-ES" sz="1600" dirty="0" smtClean="0"/>
                        <a:t>          $4.000</a:t>
                      </a:r>
                      <a:endParaRPr lang="en-US" sz="1600" dirty="0"/>
                    </a:p>
                  </a:txBody>
                  <a:tcPr/>
                </a:tc>
                <a:extLst>
                  <a:ext uri="{0D108BD9-81ED-4DB2-BD59-A6C34878D82A}">
                    <a16:rowId xmlns:a16="http://schemas.microsoft.com/office/drawing/2014/main" xmlns="" val="2681792170"/>
                  </a:ext>
                </a:extLst>
              </a:tr>
              <a:tr h="645407">
                <a:tc>
                  <a:txBody>
                    <a:bodyPr/>
                    <a:lstStyle/>
                    <a:p>
                      <a:r>
                        <a:rPr lang="es-ES" sz="1600" b="1" dirty="0" smtClean="0">
                          <a:solidFill>
                            <a:srgbClr val="C00000"/>
                          </a:solidFill>
                        </a:rPr>
                        <a:t>TOTAL</a:t>
                      </a:r>
                      <a:endParaRPr lang="en-US" sz="1600" b="1" dirty="0">
                        <a:solidFill>
                          <a:srgbClr val="C00000"/>
                        </a:solidFill>
                      </a:endParaRPr>
                    </a:p>
                  </a:txBody>
                  <a:tcPr/>
                </a:tc>
                <a:tc>
                  <a:txBody>
                    <a:bodyPr/>
                    <a:lstStyle/>
                    <a:p>
                      <a:r>
                        <a:rPr lang="es-ES" sz="1600" b="1" dirty="0" smtClean="0">
                          <a:solidFill>
                            <a:srgbClr val="C00000"/>
                          </a:solidFill>
                        </a:rPr>
                        <a:t>        $78.500</a:t>
                      </a:r>
                      <a:endParaRPr lang="en-US" sz="1600" b="1" dirty="0">
                        <a:solidFill>
                          <a:srgbClr val="C00000"/>
                        </a:solidFill>
                      </a:endParaRPr>
                    </a:p>
                  </a:txBody>
                  <a:tcPr/>
                </a:tc>
                <a:extLst>
                  <a:ext uri="{0D108BD9-81ED-4DB2-BD59-A6C34878D82A}">
                    <a16:rowId xmlns:a16="http://schemas.microsoft.com/office/drawing/2014/main" xmlns="" val="4202462593"/>
                  </a:ext>
                </a:extLst>
              </a:tr>
            </a:tbl>
          </a:graphicData>
        </a:graphic>
      </p:graphicFrame>
      <p:sp>
        <p:nvSpPr>
          <p:cNvPr id="6" name="Flecha curvada hacia abajo 5"/>
          <p:cNvSpPr/>
          <p:nvPr/>
        </p:nvSpPr>
        <p:spPr>
          <a:xfrm>
            <a:off x="5993098" y="2598422"/>
            <a:ext cx="1216152" cy="731520"/>
          </a:xfrm>
          <a:prstGeom prst="curved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Flecha curvada hacia abajo 6"/>
          <p:cNvSpPr/>
          <p:nvPr/>
        </p:nvSpPr>
        <p:spPr>
          <a:xfrm>
            <a:off x="6111970" y="3778759"/>
            <a:ext cx="1216152" cy="731520"/>
          </a:xfrm>
          <a:prstGeom prst="curved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Flecha a la derecha con muesca 8"/>
          <p:cNvSpPr/>
          <p:nvPr/>
        </p:nvSpPr>
        <p:spPr>
          <a:xfrm>
            <a:off x="5622766" y="5588509"/>
            <a:ext cx="978408" cy="484632"/>
          </a:xfrm>
          <a:prstGeom prst="notched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Llamada de flecha a la izquierda 9"/>
          <p:cNvSpPr/>
          <p:nvPr/>
        </p:nvSpPr>
        <p:spPr>
          <a:xfrm>
            <a:off x="8311896" y="5458968"/>
            <a:ext cx="3310128" cy="762002"/>
          </a:xfrm>
          <a:prstGeom prst="leftArrowCallou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100" dirty="0" smtClean="0">
                <a:latin typeface="Arial" panose="020B0604020202020204" pitchFamily="34" charset="0"/>
                <a:cs typeface="Arial" panose="020B0604020202020204" pitchFamily="34" charset="0"/>
              </a:rPr>
              <a:t>MONTO IGUAL AL TOTAL FLUJO DE COSTOS DEL DEPARTAMENTO ENSAMBLAJE</a:t>
            </a:r>
            <a:endParaRPr lang="en-US" sz="1100" dirty="0">
              <a:latin typeface="Arial" panose="020B0604020202020204" pitchFamily="34" charset="0"/>
              <a:cs typeface="Arial" panose="020B0604020202020204" pitchFamily="34" charset="0"/>
            </a:endParaRPr>
          </a:p>
        </p:txBody>
      </p:sp>
      <p:sp>
        <p:nvSpPr>
          <p:cNvPr id="5" name="Flecha izquierda 4"/>
          <p:cNvSpPr/>
          <p:nvPr/>
        </p:nvSpPr>
        <p:spPr>
          <a:xfrm>
            <a:off x="8193024" y="2478025"/>
            <a:ext cx="2898648" cy="2032254"/>
          </a:xfrm>
          <a:prstGeom prst="lef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latin typeface="Arial" panose="020B0604020202020204" pitchFamily="34" charset="0"/>
                <a:cs typeface="Arial" panose="020B0604020202020204" pitchFamily="34" charset="0"/>
              </a:rPr>
              <a:t>$64.000+4.000</a:t>
            </a:r>
          </a:p>
          <a:p>
            <a:pPr algn="ctr"/>
            <a:r>
              <a:rPr lang="es-ES" sz="1400" dirty="0" smtClean="0">
                <a:latin typeface="Arial" panose="020B0604020202020204" pitchFamily="34" charset="0"/>
                <a:cs typeface="Arial" panose="020B0604020202020204" pitchFamily="34" charset="0"/>
              </a:rPr>
              <a:t>$68.000/8000= $8,5</a:t>
            </a:r>
          </a:p>
          <a:p>
            <a:pPr algn="ctr"/>
            <a:r>
              <a:rPr lang="es-ES" sz="1400" dirty="0" smtClean="0">
                <a:latin typeface="Arial" panose="020B0604020202020204" pitchFamily="34" charset="0"/>
                <a:cs typeface="Arial" panose="020B0604020202020204" pitchFamily="34" charset="0"/>
              </a:rPr>
              <a:t>$8 BUENAS+ $0,5 DEFECTUOSAS</a:t>
            </a:r>
            <a:endParaRPr lang="en-US" sz="1400" dirty="0">
              <a:latin typeface="Arial" panose="020B0604020202020204" pitchFamily="34" charset="0"/>
              <a:cs typeface="Arial" panose="020B0604020202020204" pitchFamily="34" charset="0"/>
            </a:endParaRPr>
          </a:p>
        </p:txBody>
      </p:sp>
      <p:sp>
        <p:nvSpPr>
          <p:cNvPr id="12" name="Llamada con línea 1 11"/>
          <p:cNvSpPr/>
          <p:nvPr/>
        </p:nvSpPr>
        <p:spPr>
          <a:xfrm>
            <a:off x="10671048" y="1298448"/>
            <a:ext cx="1435608" cy="1020327"/>
          </a:xfrm>
          <a:prstGeom prst="borderCallout1">
            <a:avLst>
              <a:gd name="adj1" fmla="val 19646"/>
              <a:gd name="adj2" fmla="val 1858"/>
              <a:gd name="adj3" fmla="val 173441"/>
              <a:gd name="adj4" fmla="val -18982"/>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smtClean="0">
                <a:latin typeface="Arial" panose="020B0604020202020204" pitchFamily="34" charset="0"/>
                <a:cs typeface="Arial" panose="020B0604020202020204" pitchFamily="34" charset="0"/>
              </a:rPr>
              <a:t>CORRESPONDE $4.000 DE LAS 500 UNIDADES DEFECTUOSAS</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2175817"/>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069849"/>
            <a:ext cx="10855516" cy="4946904"/>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endParaRPr lang="es-ES" sz="2800" u="sng" dirty="0" smtClean="0">
              <a:solidFill>
                <a:schemeClr val="tx1"/>
              </a:solidFill>
              <a:latin typeface="Arial" panose="020B0604020202020204" pitchFamily="34" charset="0"/>
              <a:cs typeface="Arial" panose="020B0604020202020204" pitchFamily="34" charset="0"/>
            </a:endParaRPr>
          </a:p>
          <a:p>
            <a:endParaRPr lang="es-ES" sz="2800" u="sng" dirty="0">
              <a:solidFill>
                <a:schemeClr val="tx1"/>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a:p>
            <a:r>
              <a:rPr lang="es-ES" sz="2800" b="1" u="sng" dirty="0" smtClean="0">
                <a:solidFill>
                  <a:srgbClr val="C00000"/>
                </a:solidFill>
                <a:latin typeface="Arial" panose="020B0604020202020204" pitchFamily="34" charset="0"/>
                <a:cs typeface="Arial" panose="020B0604020202020204" pitchFamily="34" charset="0"/>
              </a:rPr>
              <a:t> </a:t>
            </a:r>
            <a:endParaRPr lang="es-ES" sz="2800" b="1" u="sng" dirty="0">
              <a:solidFill>
                <a:srgbClr val="C00000"/>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p:txBody>
      </p:sp>
      <p:sp>
        <p:nvSpPr>
          <p:cNvPr id="4" name="Pergamino horizontal 3"/>
          <p:cNvSpPr/>
          <p:nvPr/>
        </p:nvSpPr>
        <p:spPr>
          <a:xfrm>
            <a:off x="2532888" y="2020824"/>
            <a:ext cx="5715000" cy="2414016"/>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SIEMPRE LAS UNIDADES TERMINADAS SE CARGAN AL COSTO REAL PARA ABSORVER LA PÉRDIDA.</a:t>
            </a:r>
          </a:p>
          <a:p>
            <a:pPr algn="ctr"/>
            <a:r>
              <a:rPr lang="es-ES" dirty="0" smtClean="0"/>
              <a:t>En este caso  las unidades defectuosas( 500 unidades) se prorratean, vale decir se suma al costo total de las unidades terminadas.</a:t>
            </a:r>
            <a:endParaRPr lang="en-US" dirty="0"/>
          </a:p>
        </p:txBody>
      </p:sp>
    </p:spTree>
    <p:extLst>
      <p:ext uri="{BB962C8B-B14F-4D97-AF65-F5344CB8AC3E}">
        <p14:creationId xmlns:p14="http://schemas.microsoft.com/office/powerpoint/2010/main" val="409696708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069849"/>
            <a:ext cx="10855516" cy="4946904"/>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400" u="sng" dirty="0" smtClean="0">
                <a:solidFill>
                  <a:schemeClr val="tx1"/>
                </a:solidFill>
                <a:latin typeface="Arial" panose="020B0604020202020204" pitchFamily="34" charset="0"/>
                <a:cs typeface="Arial" panose="020B0604020202020204" pitchFamily="34" charset="0"/>
              </a:rPr>
              <a:t>Situación en el caso de Unidades Estropeadas </a:t>
            </a:r>
            <a:r>
              <a:rPr lang="es-ES" sz="2400" u="sng" dirty="0" smtClean="0">
                <a:solidFill>
                  <a:schemeClr val="accent2"/>
                </a:solidFill>
                <a:latin typeface="Arial" panose="020B0604020202020204" pitchFamily="34" charset="0"/>
                <a:cs typeface="Arial" panose="020B0604020202020204" pitchFamily="34" charset="0"/>
              </a:rPr>
              <a:t>Anormales</a:t>
            </a:r>
            <a:r>
              <a:rPr lang="es-ES" sz="2400" u="sng" dirty="0" smtClean="0">
                <a:solidFill>
                  <a:schemeClr val="tx1"/>
                </a:solidFill>
                <a:latin typeface="Arial" panose="020B0604020202020204" pitchFamily="34" charset="0"/>
                <a:cs typeface="Arial" panose="020B0604020202020204" pitchFamily="34" charset="0"/>
              </a:rPr>
              <a:t> producidas al final del proceso productivo.</a:t>
            </a:r>
          </a:p>
          <a:p>
            <a:r>
              <a:rPr lang="es-ES" sz="2000" dirty="0" smtClean="0">
                <a:solidFill>
                  <a:schemeClr val="bg1"/>
                </a:solidFill>
                <a:latin typeface="Arial" panose="020B0604020202020204" pitchFamily="34" charset="0"/>
                <a:cs typeface="Arial" panose="020B0604020202020204" pitchFamily="34" charset="0"/>
              </a:rPr>
              <a:t>En lo particular estás se excluyen del costo de producción y se procede a cargarlas como una pérdida del período . Existen oportunidades en que parte del material estropeado puede emplearse, por ejemplo se quiebra la pata de una mesa y esta se hace íntegramente aserrín y se vende en $0,25, generando de esta forma ingresos complementarios que mitigan la pérdida. </a:t>
            </a:r>
            <a:endParaRPr lang="es-ES" sz="2000" dirty="0">
              <a:solidFill>
                <a:schemeClr val="bg1"/>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a:p>
            <a:r>
              <a:rPr lang="es-ES" sz="2800" b="1" u="sng" dirty="0" smtClean="0">
                <a:solidFill>
                  <a:srgbClr val="C00000"/>
                </a:solidFill>
                <a:latin typeface="Arial" panose="020B0604020202020204" pitchFamily="34" charset="0"/>
                <a:cs typeface="Arial" panose="020B0604020202020204" pitchFamily="34" charset="0"/>
              </a:rPr>
              <a:t> </a:t>
            </a:r>
            <a:endParaRPr lang="es-ES" sz="2800" b="1" u="sng" dirty="0">
              <a:solidFill>
                <a:srgbClr val="C00000"/>
              </a:solidFill>
              <a:latin typeface="Arial" panose="020B0604020202020204" pitchFamily="34" charset="0"/>
              <a:cs typeface="Arial" panose="020B0604020202020204" pitchFamily="34" charset="0"/>
            </a:endParaRPr>
          </a:p>
          <a:p>
            <a:endParaRPr lang="es-ES" sz="2800" u="sng"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4366784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855516" cy="4465320"/>
          </a:xfrm>
        </p:spPr>
        <p:txBody>
          <a:bodyPr>
            <a:normAutofit/>
          </a:bodyPr>
          <a:lstStyle/>
          <a:p>
            <a:r>
              <a:rPr lang="es-ES" sz="2800" u="sng" dirty="0">
                <a:solidFill>
                  <a:schemeClr val="tx1"/>
                </a:solidFill>
                <a:latin typeface="Arial" panose="020B0604020202020204" pitchFamily="34" charset="0"/>
                <a:cs typeface="Arial" panose="020B0604020202020204" pitchFamily="34" charset="0"/>
              </a:rPr>
              <a:t>Tratamiento de las </a:t>
            </a:r>
            <a:r>
              <a:rPr lang="es-ES" sz="2800" u="sng" dirty="0" smtClean="0">
                <a:solidFill>
                  <a:schemeClr val="tx1"/>
                </a:solidFill>
                <a:latin typeface="Arial" panose="020B0604020202020204" pitchFamily="34" charset="0"/>
                <a:cs typeface="Arial" panose="020B0604020202020204" pitchFamily="34" charset="0"/>
              </a:rPr>
              <a:t>Unidades Pérdidas.</a:t>
            </a:r>
          </a:p>
          <a:p>
            <a:r>
              <a:rPr lang="es-ES" sz="2800" b="1" u="sng" dirty="0" smtClean="0">
                <a:solidFill>
                  <a:srgbClr val="C00000"/>
                </a:solidFill>
                <a:latin typeface="Arial" panose="020B0604020202020204" pitchFamily="34" charset="0"/>
                <a:cs typeface="Arial" panose="020B0604020202020204" pitchFamily="34" charset="0"/>
              </a:rPr>
              <a:t> </a:t>
            </a:r>
            <a:r>
              <a:rPr lang="es-ES" sz="2800" b="1" u="sng" dirty="0">
                <a:solidFill>
                  <a:srgbClr val="C00000"/>
                </a:solidFill>
                <a:latin typeface="Arial" panose="020B0604020202020204" pitchFamily="34" charset="0"/>
                <a:cs typeface="Arial" panose="020B0604020202020204" pitchFamily="34" charset="0"/>
              </a:rPr>
              <a:t>Ejercicio </a:t>
            </a:r>
            <a:r>
              <a:rPr lang="es-ES" sz="2800" b="1" u="sng" dirty="0" smtClean="0">
                <a:solidFill>
                  <a:srgbClr val="C00000"/>
                </a:solidFill>
                <a:latin typeface="Arial" panose="020B0604020202020204" pitchFamily="34" charset="0"/>
                <a:cs typeface="Arial" panose="020B0604020202020204" pitchFamily="34" charset="0"/>
              </a:rPr>
              <a:t>Propuesto por profesor para que sea desarrollado por alumnos </a:t>
            </a:r>
            <a:r>
              <a:rPr lang="es-ES" sz="2800" b="1" u="sng" dirty="0">
                <a:solidFill>
                  <a:srgbClr val="C00000"/>
                </a:solidFill>
                <a:latin typeface="Arial" panose="020B0604020202020204" pitchFamily="34" charset="0"/>
                <a:cs typeface="Arial" panose="020B0604020202020204" pitchFamily="34" charset="0"/>
              </a:rPr>
              <a:t>:</a:t>
            </a:r>
          </a:p>
          <a:p>
            <a:endParaRPr lang="es-ES" sz="2800" u="sng"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5939030"/>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2" y="338329"/>
            <a:ext cx="8001000" cy="658367"/>
          </a:xfrm>
        </p:spPr>
        <p:txBody>
          <a:bodyPr>
            <a:normAutofit/>
          </a:bodyPr>
          <a:lstStyle/>
          <a:p>
            <a:r>
              <a:rPr lang="es-ES" sz="2800" dirty="0" smtClean="0">
                <a:latin typeface="Arial" panose="020B0604020202020204" pitchFamily="34" charset="0"/>
                <a:cs typeface="Arial" panose="020B0604020202020204" pitchFamily="34" charset="0"/>
              </a:rPr>
              <a:t>Sistema de costos por procesos</a:t>
            </a:r>
            <a:endParaRPr lang="en-US" sz="28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684212" y="1325881"/>
            <a:ext cx="10023412" cy="4465320"/>
          </a:xfrm>
        </p:spPr>
        <p:txBody>
          <a:bodyPr/>
          <a:lstStyle/>
          <a:p>
            <a:r>
              <a:rPr lang="es-ES" dirty="0" smtClean="0"/>
              <a:t>                                                      </a:t>
            </a:r>
          </a:p>
          <a:p>
            <a:endParaRPr lang="es-ES" dirty="0"/>
          </a:p>
          <a:p>
            <a:r>
              <a:rPr lang="es-ES" dirty="0" smtClean="0"/>
              <a:t>                                                        </a:t>
            </a:r>
          </a:p>
          <a:p>
            <a:endParaRPr lang="es-ES" dirty="0"/>
          </a:p>
          <a:p>
            <a:r>
              <a:rPr lang="es-ES" sz="4000" dirty="0" smtClean="0">
                <a:latin typeface="Arial" panose="020B0604020202020204" pitchFamily="34" charset="0"/>
                <a:cs typeface="Arial" panose="020B0604020202020204" pitchFamily="34" charset="0"/>
              </a:rPr>
              <a:t>                         FIN</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5455738"/>
      </p:ext>
    </p:extLst>
  </p:cSld>
  <p:clrMapOvr>
    <a:masterClrMapping/>
  </p:clrMapOvr>
  <p:timing>
    <p:tnLst>
      <p:par>
        <p:cTn id="1" dur="indefinite" restart="never" nodeType="tmRoot"/>
      </p:par>
    </p:tnLst>
  </p:timing>
</p:sld>
</file>

<file path=ppt/theme/theme1.xml><?xml version="1.0" encoding="utf-8"?>
<a:theme xmlns:a="http://schemas.openxmlformats.org/drawingml/2006/main" name="Sector">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xmlns=""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664</TotalTime>
  <Words>5292</Words>
  <Application>Microsoft Office PowerPoint</Application>
  <PresentationFormat>Personalizado</PresentationFormat>
  <Paragraphs>901</Paragraphs>
  <Slides>80</Slides>
  <Notes>0</Notes>
  <HiddenSlides>0</HiddenSlides>
  <MMClips>0</MMClips>
  <ScaleCrop>false</ScaleCrop>
  <HeadingPairs>
    <vt:vector size="4" baseType="variant">
      <vt:variant>
        <vt:lpstr>Tema</vt:lpstr>
      </vt:variant>
      <vt:variant>
        <vt:i4>1</vt:i4>
      </vt:variant>
      <vt:variant>
        <vt:lpstr>Títulos de diapositiva</vt:lpstr>
      </vt:variant>
      <vt:variant>
        <vt:i4>80</vt:i4>
      </vt:variant>
    </vt:vector>
  </HeadingPairs>
  <TitlesOfParts>
    <vt:vector size="81" baseType="lpstr">
      <vt:lpstr>Sector</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vt:lpstr>
      <vt:lpstr>Sistema de costos por procesos Tratamiento de las Unidades Pérdidas.  </vt:lpstr>
      <vt:lpstr>Sistema de costos por procesos</vt:lpstr>
      <vt:lpstr>Sistema de costos por procesos</vt:lpstr>
      <vt:lpstr>Sistema de costos por procesos</vt:lpstr>
      <vt:lpstr>Sistema de costos por procesos</vt:lpstr>
      <vt:lpstr>Sistema de costos por procesos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 de costos por procesos</dc:title>
  <dc:creator>Norman Rodríguez Ortega</dc:creator>
  <cp:lastModifiedBy>Personal</cp:lastModifiedBy>
  <cp:revision>133</cp:revision>
  <dcterms:created xsi:type="dcterms:W3CDTF">2022-06-16T18:52:48Z</dcterms:created>
  <dcterms:modified xsi:type="dcterms:W3CDTF">2022-06-30T20:48:02Z</dcterms:modified>
</cp:coreProperties>
</file>