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57" autoAdjust="0"/>
    <p:restoredTop sz="94660"/>
  </p:normalViewPr>
  <p:slideViewPr>
    <p:cSldViewPr snapToGrid="0">
      <p:cViewPr varScale="1">
        <p:scale>
          <a:sx n="94" d="100"/>
          <a:sy n="94" d="100"/>
        </p:scale>
        <p:origin x="48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26-03-18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RAFPdDppz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CL" dirty="0">
                <a:solidFill>
                  <a:srgbClr val="92D050"/>
                </a:solidFill>
                <a:latin typeface="Comic Sans MS" panose="030F0702030302020204" pitchFamily="66" charset="0"/>
              </a:rPr>
              <a:t>Análisis dimensional</a:t>
            </a:r>
            <a:br>
              <a:rPr lang="es-CL" dirty="0">
                <a:solidFill>
                  <a:srgbClr val="92D050"/>
                </a:solidFill>
                <a:latin typeface="Comic Sans MS" panose="030F0702030302020204" pitchFamily="66" charset="0"/>
              </a:rPr>
            </a:br>
            <a:r>
              <a:rPr lang="es-CL" dirty="0">
                <a:solidFill>
                  <a:srgbClr val="92D050"/>
                </a:solidFill>
                <a:latin typeface="Comic Sans MS" panose="030F0702030302020204" pitchFamily="66" charset="0"/>
              </a:rPr>
              <a:t>Física I- 1ro A 2018</a:t>
            </a:r>
            <a:br>
              <a:rPr lang="es-CL" dirty="0">
                <a:solidFill>
                  <a:srgbClr val="92D050"/>
                </a:solidFill>
                <a:latin typeface="Comic Sans MS" panose="030F0702030302020204" pitchFamily="66" charset="0"/>
              </a:rPr>
            </a:br>
            <a:r>
              <a:rPr lang="es-CL" sz="2200" dirty="0" err="1">
                <a:solidFill>
                  <a:srgbClr val="92D050"/>
                </a:solidFill>
                <a:latin typeface="Comic Sans MS" panose="030F0702030302020204" pitchFamily="66" charset="0"/>
              </a:rPr>
              <a:t>prof.</a:t>
            </a:r>
            <a:r>
              <a:rPr lang="es-CL" sz="2200" dirty="0">
                <a:solidFill>
                  <a:srgbClr val="92D050"/>
                </a:solidFill>
                <a:latin typeface="Comic Sans MS" panose="030F0702030302020204" pitchFamily="66" charset="0"/>
              </a:rPr>
              <a:t> Cristian </a:t>
            </a:r>
            <a:r>
              <a:rPr lang="es-CL" sz="2200" dirty="0" err="1">
                <a:solidFill>
                  <a:srgbClr val="92D050"/>
                </a:solidFill>
                <a:latin typeface="Comic Sans MS" panose="030F0702030302020204" pitchFamily="66" charset="0"/>
              </a:rPr>
              <a:t>Romanque</a:t>
            </a:r>
            <a:r>
              <a:rPr lang="es-CL" sz="2200" dirty="0">
                <a:solidFill>
                  <a:srgbClr val="92D050"/>
                </a:solidFill>
                <a:latin typeface="Comic Sans MS" panose="030F0702030302020204" pitchFamily="66" charset="0"/>
              </a:rPr>
              <a:t> Albornoz </a:t>
            </a:r>
          </a:p>
        </p:txBody>
      </p:sp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697424" y="836908"/>
                <a:ext cx="9965410" cy="17228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rgbClr val="002060"/>
                    </a:solidFill>
                    <a:latin typeface="Comic Sans MS" panose="030F0702030302020204" pitchFamily="66" charset="0"/>
                  </a:rPr>
                  <a:t>La ley de gravitación universal de newton es  </a:t>
                </a:r>
                <a14:m>
                  <m:oMath xmlns:m="http://schemas.openxmlformats.org/officeDocument/2006/math">
                    <m:r>
                      <a:rPr lang="es-CL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r>
                      <a:rPr lang="es-CL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f>
                      <m:fPr>
                        <m:ctrlPr>
                          <a:rPr lang="es-CL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𝑀𝑚</m:t>
                        </m:r>
                      </m:num>
                      <m:den>
                        <m:sSup>
                          <m:sSupPr>
                            <m:ctrlPr>
                              <a:rPr lang="es-CL" sz="24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4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s-CL" sz="24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CL" sz="24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  <a:latin typeface="Comic Sans MS" panose="030F0702030302020204" pitchFamily="66" charset="0"/>
                  </a:rPr>
                  <a:t> donde  M y m son masas, medidas en kg, r es la distancia entre ellas, medida en m, F es la fuerza entre las masas, medida en newton y G es una constante. Determine la dimensión y unidad de medida en el SI de G.  </a:t>
                </a:r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424" y="836908"/>
                <a:ext cx="9965410" cy="1722844"/>
              </a:xfrm>
              <a:prstGeom prst="rect">
                <a:avLst/>
              </a:prstGeom>
              <a:blipFill>
                <a:blip r:embed="rId2"/>
                <a:stretch>
                  <a:fillRect l="-917" r="-979" b="-70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922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293657"/>
            <a:ext cx="11453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También podemos utilizar análisis dimensional para determinar la relación entre las cantidades físicas involucradas en fenómenos físicos.  Por ejemplo en el Péndulo físico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6" y="1914120"/>
            <a:ext cx="2371725" cy="2943225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382659" y="2170015"/>
            <a:ext cx="31213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Cantidades involucradas</a:t>
            </a:r>
            <a:endParaRPr lang="es-CL" sz="2000" b="1" dirty="0">
              <a:solidFill>
                <a:srgbClr val="00B05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382659" y="2570125"/>
            <a:ext cx="6992620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Periodo de oscilación </a:t>
            </a:r>
            <a:r>
              <a:rPr lang="es-CL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</a:t>
            </a:r>
          </a:p>
          <a:p>
            <a:r>
              <a:rPr lang="es-CL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Masa del péndulo </a:t>
            </a:r>
            <a:r>
              <a:rPr lang="es-CL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m</a:t>
            </a:r>
          </a:p>
          <a:p>
            <a:r>
              <a:rPr lang="es-CL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Longitud de la cuerda </a:t>
            </a:r>
            <a:r>
              <a:rPr lang="es-CL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</a:t>
            </a:r>
          </a:p>
          <a:p>
            <a:r>
              <a:rPr lang="es-CL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Aceleración de gravedad </a:t>
            </a:r>
            <a:r>
              <a:rPr lang="es-CL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g</a:t>
            </a:r>
          </a:p>
          <a:p>
            <a:r>
              <a:rPr lang="es-CL" sz="2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Angulo que forma el péndulo respecto de la vertical </a:t>
            </a:r>
            <a:r>
              <a:rPr lang="el-GR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θ</a:t>
            </a:r>
            <a:r>
              <a:rPr lang="es-CL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s-CL" sz="20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/>
              <p:cNvSpPr/>
              <p:nvPr/>
            </p:nvSpPr>
            <p:spPr>
              <a:xfrm>
                <a:off x="3382659" y="4601451"/>
                <a:ext cx="4733988" cy="12003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  <a:latin typeface="Comic Sans MS" panose="030F0702030302020204" pitchFamily="66" charset="0"/>
                  </a:rPr>
                  <a:t>Buscamos una relación del tipo</a:t>
                </a:r>
              </a:p>
              <a:p>
                <a:endParaRPr lang="es-CL" sz="2400" b="1" dirty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𝒈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400" b="1" i="1" dirty="0">
                  <a:solidFill>
                    <a:schemeClr val="accent2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Rectángulo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2659" y="4601451"/>
                <a:ext cx="4733988" cy="1200329"/>
              </a:xfrm>
              <a:prstGeom prst="rect">
                <a:avLst/>
              </a:prstGeom>
              <a:blipFill>
                <a:blip r:embed="rId3"/>
                <a:stretch>
                  <a:fillRect l="-2062" t="-4061" r="-1031" b="-60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27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/>
              <p:cNvSpPr/>
              <p:nvPr/>
            </p:nvSpPr>
            <p:spPr>
              <a:xfrm>
                <a:off x="406985" y="478902"/>
                <a:ext cx="4733988" cy="12003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  <a:latin typeface="Comic Sans MS" panose="030F0702030302020204" pitchFamily="66" charset="0"/>
                  </a:rPr>
                  <a:t>Buscamos una relación del tipo</a:t>
                </a:r>
              </a:p>
              <a:p>
                <a:endParaRPr lang="es-CL" sz="2400" b="1" dirty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𝒈</m:t>
                      </m:r>
                      <m:r>
                        <a:rPr lang="es-CL" sz="2400" b="1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sz="2400" b="1" i="1" dirty="0">
                  <a:solidFill>
                    <a:schemeClr val="accent2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Rectángulo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985" y="478902"/>
                <a:ext cx="4733988" cy="1200329"/>
              </a:xfrm>
              <a:prstGeom prst="rect">
                <a:avLst/>
              </a:prstGeom>
              <a:blipFill>
                <a:blip r:embed="rId2"/>
                <a:stretch>
                  <a:fillRect l="-2062" t="-4082" r="-1031" b="-66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7064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22483" y="401411"/>
            <a:ext cx="53126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Mediciones y cifras significativas </a:t>
            </a:r>
            <a:endParaRPr lang="es-CL" sz="2400" b="1" i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significant-digits-measurements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83" y="1824010"/>
            <a:ext cx="5715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ignificant-digits-measurements-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83" y="4395153"/>
            <a:ext cx="5715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6695269" y="247523"/>
            <a:ext cx="5217762" cy="123110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Los dígitos significativos (también llamados cifras significativas )</a:t>
            </a:r>
            <a:r>
              <a:rPr kumimoji="0" lang="es-ES" altLang="es-CL" sz="1600" b="0" i="0" u="none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kumimoji="0" lang="es-ES" altLang="es-CL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indican la precisión de una medición. Un número con dígitos más significativos es más preciso.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kumimoji="0" lang="es-ES" altLang="es-CL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Por ejemplo, 8.00 cm es más preciso que 8.0 cm</a:t>
            </a:r>
            <a:r>
              <a:rPr kumimoji="0" lang="es-ES" altLang="es-CL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6695269" y="1732565"/>
            <a:ext cx="5074700" cy="49244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Al registrar una medición, incluimos todos los dígitos conocidos </a:t>
            </a:r>
            <a:r>
              <a:rPr kumimoji="0" lang="es-ES" altLang="es-CL" sz="16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omic Sans MS" panose="030F0702030302020204" pitchFamily="66" charset="0"/>
              </a:rPr>
              <a:t>más un dígito estimado final</a:t>
            </a:r>
            <a:r>
              <a:rPr kumimoji="0" lang="es-ES" altLang="es-CL" sz="1600" b="0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omic Sans MS" panose="030F0702030302020204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8213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886" y="2029001"/>
            <a:ext cx="4653492" cy="44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422483" y="401411"/>
            <a:ext cx="35686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Precisión vs exactitud </a:t>
            </a:r>
            <a:endParaRPr lang="es-CL" sz="2400" b="1" i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772839" y="997845"/>
            <a:ext cx="4945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>
                <a:hlinkClick r:id="rId3"/>
              </a:rPr>
              <a:t>https://www.youtube.com/watch?v=hRAFPdDppzs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67722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62152" y="292320"/>
            <a:ext cx="11411778" cy="70788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Contando Dígitos Significativos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Si ya se ha realizado y proporcionado una medida, entonces podemos determinar cuántos dígitos significativos están presentes siguiendo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4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unas simples reglas.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62152" y="117588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1. Todos los números que no sean cero son significativos.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rgbClr val="92D050"/>
                </a:solidFill>
                <a:latin typeface="Comic Sans MS" panose="030F0702030302020204" pitchFamily="66" charset="0"/>
              </a:rPr>
              <a:t>Por ejemplo, el número 843 tiene tres cifras significativas.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5577930" y="117588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2. Los ceros entre números distintos de cero son significativos.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El número 307 también tendría tres cifras significativas ya que el cero está intercalado entre los números 3 y 7 que no son cero.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262152" y="3300623"/>
            <a:ext cx="117634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3. Los ceros a la izquierda antes de un número no son significativos.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En el número 0,0025, los ceros a la izquierda no son significativos.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Por lo tanto, solo se cuentan los 2 y 5, lo que significa que tiene dos cifras significativas.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Los ceros iniciales se conocen como </a:t>
            </a:r>
            <a:r>
              <a:rPr lang="es-ES" altLang="es-CL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ceros de marcador de posición</a:t>
            </a:r>
            <a:r>
              <a:rPr lang="es-ES" altLang="es-CL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, ya que no aumentan la precisión de la medición, simplemente ocupan los lugares de las décimas y centésimas.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Esto se ve mas claramente usando notación científica ya que 0,0025 también podría escribirse como            2,5 × 10</a:t>
            </a:r>
            <a:r>
              <a:rPr lang="es-ES" altLang="es-CL" baseline="300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-3</a:t>
            </a:r>
            <a:r>
              <a:rPr lang="es-ES" altLang="es-CL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, eliminando por completo los ceros a la izquierda. </a:t>
            </a:r>
          </a:p>
        </p:txBody>
      </p:sp>
    </p:spTree>
    <p:extLst>
      <p:ext uri="{BB962C8B-B14F-4D97-AF65-F5344CB8AC3E}">
        <p14:creationId xmlns:p14="http://schemas.microsoft.com/office/powerpoint/2010/main" val="2168859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55937" y="659571"/>
            <a:ext cx="116739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altLang="es-CL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4</a:t>
            </a:r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. Los ceros finales después de un número no son significativos a menos que haya un punto decimal.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altLang="es-CL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rgbClr val="FF0000"/>
                </a:solidFill>
                <a:latin typeface="Comic Sans MS" panose="030F0702030302020204" pitchFamily="66" charset="0"/>
              </a:rPr>
              <a:t>Considere tres medidas diferentes: 250 versus 250, versus 250,0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b="1" dirty="0">
                <a:solidFill>
                  <a:srgbClr val="FF0000"/>
                </a:solidFill>
                <a:latin typeface="Comic Sans MS" panose="030F0702030302020204" pitchFamily="66" charset="0"/>
              </a:rPr>
              <a:t>250</a:t>
            </a:r>
            <a:r>
              <a:rPr lang="es-ES" altLang="es-CL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s-ES" altLang="es-CL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- Los ceros finales (los que están a la derecha de los números que no son cero) también son marcadores de posición y, por lo tanto,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no aumentan la precisión de la medición. Luego, solo hay dos cifras significativas 2 y 5.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b="1" dirty="0">
                <a:solidFill>
                  <a:srgbClr val="FF0000"/>
                </a:solidFill>
                <a:latin typeface="Comic Sans MS" panose="030F0702030302020204" pitchFamily="66" charset="0"/>
              </a:rPr>
              <a:t>250, </a:t>
            </a:r>
            <a:r>
              <a:rPr lang="es-ES" altLang="es-CL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- El punto decimal indica que la medición es precisamente 250. No alrededor de 250 como en el ejemplo anterior.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Este número tendría tres cifras significativas.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altLang="es-CL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b="1" dirty="0">
                <a:solidFill>
                  <a:srgbClr val="FF0000"/>
                </a:solidFill>
                <a:latin typeface="Comic Sans MS" panose="030F0702030302020204" pitchFamily="66" charset="0"/>
              </a:rPr>
              <a:t>250,0</a:t>
            </a:r>
            <a:r>
              <a:rPr lang="es-ES" altLang="es-CL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s-ES" altLang="es-CL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- De nuevo, el punto decimal indica que los ceros finales son significativos y deben contarse, lo que significa que hay cuatro cifras significativas. </a:t>
            </a:r>
          </a:p>
        </p:txBody>
      </p:sp>
    </p:spTree>
    <p:extLst>
      <p:ext uri="{BB962C8B-B14F-4D97-AF65-F5344CB8AC3E}">
        <p14:creationId xmlns:p14="http://schemas.microsoft.com/office/powerpoint/2010/main" val="1109354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62152" y="507764"/>
            <a:ext cx="8369279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Reglas para calcular</a:t>
            </a:r>
            <a:r>
              <a:rPr kumimoji="0" lang="es-ES" altLang="es-CL" b="1" i="0" u="none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teniendo en cuanta el numero de cifras significativas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62152" y="1175882"/>
            <a:ext cx="104879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es-ES" altLang="es-CL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Suma y resta: </a:t>
            </a:r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Operar normalmente y luego aproximar el resultado de tal manera que coincida en la ultima cifra del operando con menos decimales.    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62152" y="4048037"/>
            <a:ext cx="104879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2. </a:t>
            </a:r>
            <a:r>
              <a:rPr lang="es-ES" altLang="es-CL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Multiplicación y división: </a:t>
            </a:r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Operar normalmente y luego aproximar el resultado de tal manera que posea tantas cifras significativas como el factor menos preciso.    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718068" y="2028666"/>
            <a:ext cx="1810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1,257 + 34,2 </a:t>
            </a:r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6360406" y="2098310"/>
            <a:ext cx="24769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0,0367 – 0,004322 </a:t>
            </a:r>
            <a:endParaRPr lang="es-CL" dirty="0"/>
          </a:p>
        </p:txBody>
      </p:sp>
      <p:sp>
        <p:nvSpPr>
          <p:cNvPr id="9" name="Rectángulo 8"/>
          <p:cNvSpPr/>
          <p:nvPr/>
        </p:nvSpPr>
        <p:spPr>
          <a:xfrm>
            <a:off x="1579407" y="4960731"/>
            <a:ext cx="2087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4,36 x 0,00013 </a:t>
            </a:r>
            <a:endParaRPr lang="es-CL" dirty="0"/>
          </a:p>
        </p:txBody>
      </p:sp>
      <p:sp>
        <p:nvSpPr>
          <p:cNvPr id="10" name="Rectángulo 9"/>
          <p:cNvSpPr/>
          <p:nvPr/>
        </p:nvSpPr>
        <p:spPr>
          <a:xfrm>
            <a:off x="6360406" y="4960731"/>
            <a:ext cx="2111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CL" b="1" dirty="0">
                <a:solidFill>
                  <a:srgbClr val="002060"/>
                </a:solidFill>
                <a:latin typeface="Comic Sans MS" panose="030F0702030302020204" pitchFamily="66" charset="0"/>
              </a:rPr>
              <a:t>12,300 / 0,0230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03927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14490" y="1920601"/>
            <a:ext cx="6737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Tipos de errores cometidos en una medición</a:t>
            </a:r>
            <a:endParaRPr lang="es-CL" sz="2400" b="1" i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14490" y="1117746"/>
            <a:ext cx="81167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Toda medición esta acompañada de un error o incerteza 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14490" y="400392"/>
            <a:ext cx="29979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Mediciones y error</a:t>
            </a:r>
            <a:endParaRPr lang="es-CL" sz="2400" b="1" i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 descr="measurement-err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3" y="2375510"/>
            <a:ext cx="4769557" cy="280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sultado de imagen para error and  measur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218" y="304430"/>
            <a:ext cx="3434292" cy="254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>
            <a:off x="6101270" y="3238138"/>
            <a:ext cx="5469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Todo resultado de una medición debe ir acompañado del error cometido... </a:t>
            </a:r>
            <a:r>
              <a:rPr lang="es-CL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 </a:t>
            </a:r>
            <a:endParaRPr lang="es-CL" sz="2400" b="1" i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5556768" y="4832674"/>
            <a:ext cx="65588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X = ( valor mas probable ± Error )[unidad]</a:t>
            </a:r>
            <a:endParaRPr lang="es-CL" sz="2400" b="1" i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70CADFD-30C6-434A-9E8B-39CE5A13D9F0}"/>
              </a:ext>
            </a:extLst>
          </p:cNvPr>
          <p:cNvSpPr/>
          <p:nvPr/>
        </p:nvSpPr>
        <p:spPr>
          <a:xfrm>
            <a:off x="7659243" y="5457713"/>
            <a:ext cx="3586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X = ( 2,53 ± 0,02 )[s]</a:t>
            </a:r>
            <a:endParaRPr lang="es-CL" sz="2400" b="1" i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646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2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14490" y="400392"/>
            <a:ext cx="47436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¿Cómo determinamos el error?</a:t>
            </a:r>
            <a:endParaRPr lang="es-CL" sz="2400" b="1" i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04802" y="1365998"/>
            <a:ext cx="8021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Una medición N=1: Error del instrumento o absoluto</a:t>
            </a:r>
            <a:endParaRPr lang="es-CL" sz="2400" b="1" i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04802" y="2331605"/>
            <a:ext cx="34034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Más de una medición </a:t>
            </a:r>
            <a:endParaRPr lang="es-CL" sz="2400" b="1" i="1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543746" y="3031516"/>
            <a:ext cx="4719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1&lt;N&lt;10 : Error del promedio </a:t>
            </a:r>
            <a:endParaRPr lang="es-CL" sz="2400" b="1" i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680190" y="3031516"/>
            <a:ext cx="44807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10≤N : Desviación estándar </a:t>
            </a:r>
            <a:endParaRPr lang="es-CL" sz="2400" b="1" i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359034" y="750348"/>
            <a:ext cx="78085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El error se expresa solo con una cifra significativa</a:t>
            </a:r>
            <a:endParaRPr lang="es-CL" sz="2400" b="1" i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76447" y="3493181"/>
            <a:ext cx="782587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L[cm]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12,1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12,6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12,4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12,0</a:t>
            </a:r>
            <a:endParaRPr lang="es-CL" dirty="0"/>
          </a:p>
        </p:txBody>
      </p:sp>
      <p:sp>
        <p:nvSpPr>
          <p:cNvPr id="11" name="Rectángulo 10"/>
          <p:cNvSpPr/>
          <p:nvPr/>
        </p:nvSpPr>
        <p:spPr>
          <a:xfrm>
            <a:off x="5812855" y="3493181"/>
            <a:ext cx="635110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t[s]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1,02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1,04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1,00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1,15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1,09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1,00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1,02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1,08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1,11</a:t>
            </a:r>
          </a:p>
          <a:p>
            <a:r>
              <a:rPr lang="es-CL" dirty="0">
                <a:solidFill>
                  <a:srgbClr val="002060"/>
                </a:solidFill>
                <a:latin typeface="Comic Sans MS" panose="030F0702030302020204" pitchFamily="66" charset="0"/>
              </a:rPr>
              <a:t>1,02</a:t>
            </a:r>
          </a:p>
        </p:txBody>
      </p:sp>
    </p:spTree>
    <p:extLst>
      <p:ext uri="{BB962C8B-B14F-4D97-AF65-F5344CB8AC3E}">
        <p14:creationId xmlns:p14="http://schemas.microsoft.com/office/powerpoint/2010/main" val="108138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756</Words>
  <Application>Microsoft Macintosh PowerPoint</Application>
  <PresentationFormat>Panorámica</PresentationFormat>
  <Paragraphs>80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Comic Sans MS</vt:lpstr>
      <vt:lpstr>Tema de Office</vt:lpstr>
      <vt:lpstr>Análisis dimensional Física I- 1ro A 2018 prof. Cristian Romanque Albornoz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Profesores01</dc:creator>
  <cp:lastModifiedBy>cristian romanque albornoz</cp:lastModifiedBy>
  <cp:revision>20</cp:revision>
  <dcterms:created xsi:type="dcterms:W3CDTF">2018-03-19T12:28:25Z</dcterms:created>
  <dcterms:modified xsi:type="dcterms:W3CDTF">2018-03-26T23:51:52Z</dcterms:modified>
</cp:coreProperties>
</file>