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80" r:id="rId3"/>
    <p:sldId id="277" r:id="rId4"/>
    <p:sldId id="279" r:id="rId5"/>
    <p:sldId id="257" r:id="rId6"/>
    <p:sldId id="258" r:id="rId7"/>
    <p:sldId id="262" r:id="rId8"/>
    <p:sldId id="260" r:id="rId9"/>
    <p:sldId id="264" r:id="rId10"/>
    <p:sldId id="265" r:id="rId11"/>
    <p:sldId id="267" r:id="rId12"/>
    <p:sldId id="266" r:id="rId13"/>
    <p:sldId id="268" r:id="rId14"/>
    <p:sldId id="269" r:id="rId15"/>
    <p:sldId id="270" r:id="rId16"/>
    <p:sldId id="271" r:id="rId17"/>
    <p:sldId id="272" r:id="rId18"/>
    <p:sldId id="274" r:id="rId19"/>
    <p:sldId id="273" r:id="rId20"/>
    <p:sldId id="275" r:id="rId21"/>
    <p:sldId id="276" r:id="rId22"/>
    <p:sldId id="263" r:id="rId23"/>
    <p:sldId id="261" r:id="rId24"/>
    <p:sldId id="278" r:id="rId25"/>
  </p:sldIdLst>
  <p:sldSz cx="10477500" cy="6858000"/>
  <p:notesSz cx="9144000" cy="6858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15" autoAdjust="0"/>
    <p:restoredTop sz="94660"/>
  </p:normalViewPr>
  <p:slideViewPr>
    <p:cSldViewPr>
      <p:cViewPr>
        <p:scale>
          <a:sx n="75" d="100"/>
          <a:sy n="75" d="100"/>
        </p:scale>
        <p:origin x="-235" y="475"/>
      </p:cViewPr>
      <p:guideLst>
        <p:guide orient="horz" pos="2160"/>
        <p:guide pos="330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5813" y="2130427"/>
            <a:ext cx="8905875" cy="1470025"/>
          </a:xfr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571625" y="3886200"/>
            <a:ext cx="733425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L"/>
          </a:p>
        </p:txBody>
      </p:sp>
      <p:sp>
        <p:nvSpPr>
          <p:cNvPr id="4" name="3 Marcador de fecha"/>
          <p:cNvSpPr>
            <a:spLocks noGrp="1"/>
          </p:cNvSpPr>
          <p:nvPr>
            <p:ph type="dt" sz="half" idx="10"/>
          </p:nvPr>
        </p:nvSpPr>
        <p:spPr/>
        <p:txBody>
          <a:bodyPr/>
          <a:lstStyle/>
          <a:p>
            <a:fld id="{701E1722-4BC0-4544-B09B-B4766B154CD1}" type="datetimeFigureOut">
              <a:rPr lang="es-CL" smtClean="0"/>
              <a:pPr/>
              <a:t>21-02-2023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701E1722-4BC0-4544-B09B-B4766B154CD1}" type="datetimeFigureOut">
              <a:rPr lang="es-CL" smtClean="0"/>
              <a:pPr/>
              <a:t>21-02-2023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27650" y="4406901"/>
            <a:ext cx="8905875" cy="1362075"/>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827650" y="2906715"/>
            <a:ext cx="8905875"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01E1722-4BC0-4544-B09B-B4766B154CD1}" type="datetimeFigureOut">
              <a:rPr lang="es-CL" smtClean="0"/>
              <a:pPr/>
              <a:t>21-02-2023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523875" y="1600202"/>
            <a:ext cx="462756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5326062" y="1600202"/>
            <a:ext cx="462756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fecha"/>
          <p:cNvSpPr>
            <a:spLocks noGrp="1"/>
          </p:cNvSpPr>
          <p:nvPr>
            <p:ph type="dt" sz="half" idx="10"/>
          </p:nvPr>
        </p:nvSpPr>
        <p:spPr/>
        <p:txBody>
          <a:bodyPr/>
          <a:lstStyle/>
          <a:p>
            <a:fld id="{701E1722-4BC0-4544-B09B-B4766B154CD1}" type="datetimeFigureOut">
              <a:rPr lang="es-CL" smtClean="0"/>
              <a:pPr/>
              <a:t>21-02-2023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523876" y="1535113"/>
            <a:ext cx="462938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23876" y="2174875"/>
            <a:ext cx="462938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5322426" y="1535113"/>
            <a:ext cx="463120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322426" y="2174875"/>
            <a:ext cx="463120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6 Marcador de fecha"/>
          <p:cNvSpPr>
            <a:spLocks noGrp="1"/>
          </p:cNvSpPr>
          <p:nvPr>
            <p:ph type="dt" sz="half" idx="10"/>
          </p:nvPr>
        </p:nvSpPr>
        <p:spPr/>
        <p:txBody>
          <a:bodyPr/>
          <a:lstStyle/>
          <a:p>
            <a:fld id="{701E1722-4BC0-4544-B09B-B4766B154CD1}" type="datetimeFigureOut">
              <a:rPr lang="es-CL" smtClean="0"/>
              <a:pPr/>
              <a:t>21-02-2023</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fecha"/>
          <p:cNvSpPr>
            <a:spLocks noGrp="1"/>
          </p:cNvSpPr>
          <p:nvPr>
            <p:ph type="dt" sz="half" idx="10"/>
          </p:nvPr>
        </p:nvSpPr>
        <p:spPr/>
        <p:txBody>
          <a:bodyPr/>
          <a:lstStyle/>
          <a:p>
            <a:fld id="{701E1722-4BC0-4544-B09B-B4766B154CD1}" type="datetimeFigureOut">
              <a:rPr lang="es-CL" smtClean="0"/>
              <a:pPr/>
              <a:t>21-02-2023</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01E1722-4BC0-4544-B09B-B4766B154CD1}" type="datetimeFigureOut">
              <a:rPr lang="es-CL" smtClean="0"/>
              <a:pPr/>
              <a:t>21-02-2023</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23877" y="273050"/>
            <a:ext cx="3447025" cy="1162050"/>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4096412" y="273052"/>
            <a:ext cx="585721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523877" y="1435102"/>
            <a:ext cx="3447025"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01E1722-4BC0-4544-B09B-B4766B154CD1}" type="datetimeFigureOut">
              <a:rPr lang="es-CL" smtClean="0"/>
              <a:pPr/>
              <a:t>21-02-2023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53663" y="4800601"/>
            <a:ext cx="6286500" cy="566738"/>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2053663" y="612775"/>
            <a:ext cx="62865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2053663" y="5367339"/>
            <a:ext cx="62865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01E1722-4BC0-4544-B09B-B4766B154CD1}" type="datetimeFigureOut">
              <a:rPr lang="es-CL" smtClean="0"/>
              <a:pPr/>
              <a:t>21-02-2023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701E1722-4BC0-4544-B09B-B4766B154CD1}" type="datetimeFigureOut">
              <a:rPr lang="es-CL" smtClean="0"/>
              <a:pPr/>
              <a:t>21-02-2023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596187" y="274640"/>
            <a:ext cx="2357438" cy="5851525"/>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523875" y="274640"/>
            <a:ext cx="6897688"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701E1722-4BC0-4544-B09B-B4766B154CD1}" type="datetimeFigureOut">
              <a:rPr lang="es-CL" smtClean="0"/>
              <a:pPr/>
              <a:t>21-02-2023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23875" y="274638"/>
            <a:ext cx="942975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523875" y="1600202"/>
            <a:ext cx="942975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2"/>
          </p:nvPr>
        </p:nvSpPr>
        <p:spPr>
          <a:xfrm>
            <a:off x="523875" y="6356352"/>
            <a:ext cx="24447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1E1722-4BC0-4544-B09B-B4766B154CD1}" type="datetimeFigureOut">
              <a:rPr lang="es-CL" smtClean="0"/>
              <a:pPr/>
              <a:t>21-02-2023</a:t>
            </a:fld>
            <a:endParaRPr lang="es-CL"/>
          </a:p>
        </p:txBody>
      </p:sp>
      <p:sp>
        <p:nvSpPr>
          <p:cNvPr id="5" name="4 Marcador de pie de página"/>
          <p:cNvSpPr>
            <a:spLocks noGrp="1"/>
          </p:cNvSpPr>
          <p:nvPr>
            <p:ph type="ftr" sz="quarter" idx="3"/>
          </p:nvPr>
        </p:nvSpPr>
        <p:spPr>
          <a:xfrm>
            <a:off x="3579813" y="6356352"/>
            <a:ext cx="33178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5 Marcador de número de diapositiva"/>
          <p:cNvSpPr>
            <a:spLocks noGrp="1"/>
          </p:cNvSpPr>
          <p:nvPr>
            <p:ph type="sldNum" sz="quarter" idx="4"/>
          </p:nvPr>
        </p:nvSpPr>
        <p:spPr>
          <a:xfrm>
            <a:off x="7508875" y="6356352"/>
            <a:ext cx="24447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658B31-F726-4016-8861-F57E02F6CC16}" type="slidenum">
              <a:rPr lang="es-CL" smtClean="0"/>
              <a:pPr/>
              <a:t>‹Nº›</a:t>
            </a:fld>
            <a:endParaRPr lang="es-CL"/>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ara logo escuela naval"/>
          <p:cNvPicPr>
            <a:picLocks noChangeAspect="1" noChangeArrowheads="1"/>
          </p:cNvPicPr>
          <p:nvPr/>
        </p:nvPicPr>
        <p:blipFill>
          <a:blip r:embed="rId2"/>
          <a:srcRect/>
          <a:stretch>
            <a:fillRect/>
          </a:stretch>
        </p:blipFill>
        <p:spPr bwMode="auto">
          <a:xfrm>
            <a:off x="9255125" y="0"/>
            <a:ext cx="1222375" cy="1238250"/>
          </a:xfrm>
          <a:prstGeom prst="rect">
            <a:avLst/>
          </a:prstGeom>
          <a:noFill/>
        </p:spPr>
      </p:pic>
      <p:pic>
        <p:nvPicPr>
          <p:cNvPr id="5" name="Picture 2" descr="Imagen relacionada"/>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5468" y="0"/>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7" name="6 CuadroTexto"/>
          <p:cNvSpPr txBox="1"/>
          <p:nvPr/>
        </p:nvSpPr>
        <p:spPr>
          <a:xfrm>
            <a:off x="1881164" y="928670"/>
            <a:ext cx="6631829" cy="646331"/>
          </a:xfrm>
          <a:prstGeom prst="rect">
            <a:avLst/>
          </a:prstGeom>
          <a:noFill/>
        </p:spPr>
        <p:txBody>
          <a:bodyPr wrap="square" rtlCol="0">
            <a:spAutoFit/>
          </a:bodyPr>
          <a:lstStyle/>
          <a:p>
            <a:pPr algn="ctr"/>
            <a:r>
              <a:rPr lang="es-CL" sz="3600"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USO DE POLIGONO</a:t>
            </a:r>
            <a:endParaRPr lang="es-CL" sz="3600"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pic>
        <p:nvPicPr>
          <p:cNvPr id="23554" name="Picture 2" descr="Escuela Naval &quot;Arturo Prat&quot;"/>
          <p:cNvPicPr>
            <a:picLocks noChangeAspect="1" noChangeArrowheads="1"/>
          </p:cNvPicPr>
          <p:nvPr/>
        </p:nvPicPr>
        <p:blipFill>
          <a:blip r:embed="rId4"/>
          <a:srcRect l="811" r="68359"/>
          <a:stretch>
            <a:fillRect/>
          </a:stretch>
        </p:blipFill>
        <p:spPr bwMode="auto">
          <a:xfrm>
            <a:off x="2095478" y="2000240"/>
            <a:ext cx="5429288" cy="3690946"/>
          </a:xfrm>
          <a:prstGeom prst="rect">
            <a:avLst/>
          </a:prstGeom>
        </p:spPr>
        <p:style>
          <a:lnRef idx="2">
            <a:schemeClr val="accent1"/>
          </a:lnRef>
          <a:fillRef idx="1">
            <a:schemeClr val="lt1"/>
          </a:fillRef>
          <a:effectRef idx="0">
            <a:schemeClr val="accent1"/>
          </a:effectRef>
          <a:fontRef idx="minor">
            <a:schemeClr val="dk1"/>
          </a:fontRef>
        </p:style>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ara logo escuela naval"/>
          <p:cNvPicPr>
            <a:picLocks noChangeAspect="1" noChangeArrowheads="1"/>
          </p:cNvPicPr>
          <p:nvPr/>
        </p:nvPicPr>
        <p:blipFill>
          <a:blip r:embed="rId2"/>
          <a:srcRect/>
          <a:stretch>
            <a:fillRect/>
          </a:stretch>
        </p:blipFill>
        <p:spPr bwMode="auto">
          <a:xfrm>
            <a:off x="9255125" y="0"/>
            <a:ext cx="1222375" cy="1238250"/>
          </a:xfrm>
          <a:prstGeom prst="rect">
            <a:avLst/>
          </a:prstGeom>
          <a:noFill/>
        </p:spPr>
      </p:pic>
      <p:pic>
        <p:nvPicPr>
          <p:cNvPr id="5" name="Picture 2" descr="Imagen relacionada"/>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5468" y="0"/>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7" name="6 CuadroTexto"/>
          <p:cNvSpPr txBox="1"/>
          <p:nvPr/>
        </p:nvSpPr>
        <p:spPr>
          <a:xfrm>
            <a:off x="2291935" y="2571746"/>
            <a:ext cx="6221058" cy="1646605"/>
          </a:xfrm>
          <a:prstGeom prst="rect">
            <a:avLst/>
          </a:prstGeom>
          <a:noFill/>
        </p:spPr>
        <p:txBody>
          <a:bodyPr wrap="square" rtlCol="0">
            <a:spAutoFit/>
          </a:bodyPr>
          <a:lstStyle/>
          <a:p>
            <a:r>
              <a:rPr lang="es-CL" sz="3600"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OBJETIVOS</a:t>
            </a:r>
            <a:endParaRPr lang="es-CL" sz="3600"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a:p>
            <a:pPr>
              <a:buFont typeface="Wingdings" pitchFamily="2" charset="2"/>
              <a:buChar char="Ø"/>
            </a:pPr>
            <a:endParaRPr lang="es-CL" sz="1100"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a:p>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AL FINAL D ELA CLASE EL ALUMNO CONOCERA LA ORGANIZACIÓN Y PROCEDIMIENTOS DE SEGURIDAD DE UN POLIGONO DE TIRO.</a:t>
            </a:r>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ara logo escuela naval"/>
          <p:cNvPicPr>
            <a:picLocks noChangeAspect="1" noChangeArrowheads="1"/>
          </p:cNvPicPr>
          <p:nvPr/>
        </p:nvPicPr>
        <p:blipFill>
          <a:blip r:embed="rId2"/>
          <a:srcRect/>
          <a:stretch>
            <a:fillRect/>
          </a:stretch>
        </p:blipFill>
        <p:spPr bwMode="auto">
          <a:xfrm>
            <a:off x="9255125" y="0"/>
            <a:ext cx="1222375" cy="1238250"/>
          </a:xfrm>
          <a:prstGeom prst="rect">
            <a:avLst/>
          </a:prstGeom>
          <a:noFill/>
        </p:spPr>
      </p:pic>
      <p:pic>
        <p:nvPicPr>
          <p:cNvPr id="5" name="Picture 2" descr="Imagen relacionada"/>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5468" y="0"/>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7" name="6 CuadroTexto"/>
          <p:cNvSpPr txBox="1"/>
          <p:nvPr/>
        </p:nvSpPr>
        <p:spPr>
          <a:xfrm>
            <a:off x="2291935" y="2571746"/>
            <a:ext cx="6221058" cy="2200602"/>
          </a:xfrm>
          <a:prstGeom prst="rect">
            <a:avLst/>
          </a:prstGeom>
          <a:noFill/>
        </p:spPr>
        <p:txBody>
          <a:bodyPr wrap="square" rtlCol="0">
            <a:spAutoFit/>
          </a:bodyPr>
          <a:lstStyle/>
          <a:p>
            <a:r>
              <a:rPr lang="es-CL" sz="3600"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TEMARIO</a:t>
            </a:r>
          </a:p>
          <a:p>
            <a:pPr>
              <a:buFont typeface="Wingdings" pitchFamily="2" charset="2"/>
              <a:buChar char="Ø"/>
            </a:pPr>
            <a:endParaRPr lang="es-CL" sz="1100"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a:p>
            <a:pPr>
              <a:buFont typeface="Wingdings" pitchFamily="2" charset="2"/>
              <a:buChar char="Ø"/>
            </a:pPr>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INTRODUCCION</a:t>
            </a:r>
          </a:p>
          <a:p>
            <a:pPr>
              <a:buFont typeface="Wingdings" pitchFamily="2" charset="2"/>
              <a:buChar char="Ø"/>
            </a:pPr>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EJECUCION</a:t>
            </a:r>
          </a:p>
          <a:p>
            <a:pPr>
              <a:buFont typeface="Wingdings" pitchFamily="2" charset="2"/>
              <a:buChar char="Ø"/>
            </a:pPr>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TAREAS</a:t>
            </a:r>
          </a:p>
          <a:p>
            <a:pPr>
              <a:buFont typeface="Wingdings" pitchFamily="2" charset="2"/>
              <a:buChar char="Ø"/>
            </a:pPr>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BRIEFING</a:t>
            </a:r>
          </a:p>
          <a:p>
            <a:pPr>
              <a:buFont typeface="Wingdings" pitchFamily="2" charset="2"/>
              <a:buChar char="Ø"/>
            </a:pPr>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M.R.O.</a:t>
            </a:r>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pic>
        <p:nvPicPr>
          <p:cNvPr id="22530" name="Picture 2" descr="Comandos infantes de marina ⚔️🇨🇱💪🏻#armadadechile #comandoschilenos... |  TikTok"/>
          <p:cNvPicPr>
            <a:picLocks noChangeAspect="1" noChangeArrowheads="1"/>
          </p:cNvPicPr>
          <p:nvPr/>
        </p:nvPicPr>
        <p:blipFill>
          <a:blip r:embed="rId4"/>
          <a:srcRect/>
          <a:stretch>
            <a:fillRect/>
          </a:stretch>
        </p:blipFill>
        <p:spPr bwMode="auto">
          <a:xfrm>
            <a:off x="4952998" y="1928802"/>
            <a:ext cx="3643338" cy="2857505"/>
          </a:xfrm>
          <a:prstGeom prst="rect">
            <a:avLst/>
          </a:prstGeom>
        </p:spPr>
        <p:style>
          <a:lnRef idx="2">
            <a:schemeClr val="accent1"/>
          </a:lnRef>
          <a:fillRef idx="1">
            <a:schemeClr val="lt1"/>
          </a:fillRef>
          <a:effectRef idx="0">
            <a:schemeClr val="accent1"/>
          </a:effectRef>
          <a:fontRef idx="minor">
            <a:schemeClr val="dk1"/>
          </a:fontRef>
        </p:style>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ara logo escuela naval"/>
          <p:cNvPicPr>
            <a:picLocks noChangeAspect="1" noChangeArrowheads="1"/>
          </p:cNvPicPr>
          <p:nvPr/>
        </p:nvPicPr>
        <p:blipFill>
          <a:blip r:embed="rId2"/>
          <a:srcRect/>
          <a:stretch>
            <a:fillRect/>
          </a:stretch>
        </p:blipFill>
        <p:spPr bwMode="auto">
          <a:xfrm>
            <a:off x="9255125" y="0"/>
            <a:ext cx="1222375" cy="1238250"/>
          </a:xfrm>
          <a:prstGeom prst="rect">
            <a:avLst/>
          </a:prstGeom>
          <a:noFill/>
        </p:spPr>
      </p:pic>
      <p:pic>
        <p:nvPicPr>
          <p:cNvPr id="5" name="Picture 2" descr="Imagen relacionada"/>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5468" y="0"/>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7 CuadroTexto"/>
          <p:cNvSpPr txBox="1"/>
          <p:nvPr/>
        </p:nvSpPr>
        <p:spPr>
          <a:xfrm>
            <a:off x="2809858" y="1357298"/>
            <a:ext cx="4786346" cy="461665"/>
          </a:xfrm>
          <a:prstGeom prst="rect">
            <a:avLst/>
          </a:prstGeom>
          <a:noFill/>
        </p:spPr>
        <p:txBody>
          <a:bodyPr wrap="square" rtlCol="0">
            <a:spAutoFit/>
          </a:bodyPr>
          <a:lstStyle/>
          <a:p>
            <a:pPr algn="ctr"/>
            <a:r>
              <a:rPr lang="es-CL" sz="2400"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INTRODUCCION</a:t>
            </a:r>
            <a:endParaRPr lang="es-CL" sz="2400"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sp>
        <p:nvSpPr>
          <p:cNvPr id="9" name="8 Rectángulo"/>
          <p:cNvSpPr/>
          <p:nvPr/>
        </p:nvSpPr>
        <p:spPr>
          <a:xfrm>
            <a:off x="881033" y="2143116"/>
            <a:ext cx="8643998" cy="1200329"/>
          </a:xfrm>
          <a:prstGeom prst="rect">
            <a:avLst/>
          </a:prstGeom>
          <a:noFill/>
        </p:spPr>
        <p:txBody>
          <a:bodyPr wrap="square" lIns="91440" tIns="45720" rIns="91440" bIns="45720">
            <a:spAutoFit/>
          </a:bodyPr>
          <a:lstStyle/>
          <a:p>
            <a:pPr algn="just"/>
            <a:r>
              <a:rPr lang="es-ES"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EL USO DE ARMAMENTO ES ALGO INHERENTE A LA CARRERA MILITAR, EL EMPLEO DE POLIGONOS ASI COMO TODA MANIPULACION DE ARMAMENTO y EXPLOSIVOS REQUIERE DE UNA EXAUSTIVA Y ACUSIOSA PREPARACION  EN LO TECNICO COMO EN LO PRACTICO . CUMPLIENDO TODOS LOS PROCEDIMIENTOS DE SEGURIDAD .</a:t>
            </a:r>
            <a:endParaRPr lang="es-ES" cap="none" spc="0"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pic>
        <p:nvPicPr>
          <p:cNvPr id="21506" name="Picture 2" descr="NOTICIAS FFAA CHILE: Comando de Fuerzas Especiales de La Armada de Chile"/>
          <p:cNvPicPr>
            <a:picLocks noChangeAspect="1" noChangeArrowheads="1"/>
          </p:cNvPicPr>
          <p:nvPr/>
        </p:nvPicPr>
        <p:blipFill>
          <a:blip r:embed="rId4"/>
          <a:srcRect/>
          <a:stretch>
            <a:fillRect/>
          </a:stretch>
        </p:blipFill>
        <p:spPr bwMode="auto">
          <a:xfrm>
            <a:off x="2524106" y="3500438"/>
            <a:ext cx="4643470" cy="3000396"/>
          </a:xfrm>
          <a:prstGeom prst="rect">
            <a:avLst/>
          </a:prstGeom>
        </p:spPr>
        <p:style>
          <a:lnRef idx="2">
            <a:schemeClr val="accent1"/>
          </a:lnRef>
          <a:fillRef idx="1">
            <a:schemeClr val="lt1"/>
          </a:fillRef>
          <a:effectRef idx="0">
            <a:schemeClr val="accent1"/>
          </a:effectRef>
          <a:fontRef idx="minor">
            <a:schemeClr val="dk1"/>
          </a:fontRef>
        </p:style>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1214422"/>
            <a:ext cx="9429750" cy="1143000"/>
          </a:xfrm>
        </p:spPr>
        <p:txBody>
          <a:bodyPr>
            <a:noAutofit/>
          </a:bodyPr>
          <a:lstStyle/>
          <a:p>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EJECUCION</a:t>
            </a:r>
            <a:r>
              <a:rPr lang="es-CL" dirty="0" smtClean="0"/>
              <a:t/>
            </a:r>
            <a:br>
              <a:rPr lang="es-CL" dirty="0" smtClean="0"/>
            </a:br>
            <a:endParaRPr lang="es-CL" dirty="0"/>
          </a:p>
        </p:txBody>
      </p:sp>
      <p:sp>
        <p:nvSpPr>
          <p:cNvPr id="3" name="2 Marcador de contenido"/>
          <p:cNvSpPr>
            <a:spLocks noGrp="1"/>
          </p:cNvSpPr>
          <p:nvPr>
            <p:ph idx="1"/>
          </p:nvPr>
        </p:nvSpPr>
        <p:spPr>
          <a:xfrm>
            <a:off x="523875" y="2689253"/>
            <a:ext cx="9429750" cy="4525963"/>
          </a:xfrm>
        </p:spPr>
        <p:txBody>
          <a:bodyPr>
            <a:normAutofit/>
          </a:bodyPr>
          <a:lstStyle/>
          <a:p>
            <a:r>
              <a:rPr lang="es-CL" sz="1800" b="1" dirty="0" smtClean="0">
                <a:solidFill>
                  <a:schemeClr val="tx2"/>
                </a:solidFill>
              </a:rPr>
              <a:t>PONCIM N° 367: </a:t>
            </a:r>
            <a:r>
              <a:rPr lang="es-CL" sz="1800" dirty="0" smtClean="0">
                <a:solidFill>
                  <a:schemeClr val="tx2"/>
                </a:solidFill>
              </a:rPr>
              <a:t>MEDIDAS DE SEGURIDAD EMPLEO DE MUNICION Y EXP.</a:t>
            </a:r>
          </a:p>
          <a:p>
            <a:r>
              <a:rPr lang="es-CL" sz="1800" b="1" dirty="0" smtClean="0">
                <a:solidFill>
                  <a:schemeClr val="tx2"/>
                </a:solidFill>
              </a:rPr>
              <a:t>PONCIM N° 361: </a:t>
            </a:r>
            <a:r>
              <a:rPr lang="es-CL" sz="1800" dirty="0" smtClean="0">
                <a:solidFill>
                  <a:schemeClr val="tx2"/>
                </a:solidFill>
              </a:rPr>
              <a:t>PROCEDIMIENTO DE TIRO PARA PERSONAL IM</a:t>
            </a:r>
          </a:p>
          <a:p>
            <a:r>
              <a:rPr lang="es-CL" sz="1800" b="1" dirty="0" smtClean="0">
                <a:solidFill>
                  <a:schemeClr val="tx2"/>
                </a:solidFill>
              </a:rPr>
              <a:t>GUIA DE BOLSILLO O.C.E.: </a:t>
            </a:r>
            <a:r>
              <a:rPr lang="es-CL" sz="1800" dirty="0" smtClean="0">
                <a:solidFill>
                  <a:schemeClr val="tx2"/>
                </a:solidFill>
              </a:rPr>
              <a:t>N° </a:t>
            </a:r>
            <a:r>
              <a:rPr lang="es-CL" sz="1800" smtClean="0">
                <a:solidFill>
                  <a:schemeClr val="tx2"/>
                </a:solidFill>
              </a:rPr>
              <a:t>51 PONCIM (CGCIM)</a:t>
            </a:r>
            <a:endParaRPr lang="es-CL" sz="1800" dirty="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68" y="57134"/>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1214422"/>
            <a:ext cx="9429750" cy="1143000"/>
          </a:xfrm>
        </p:spPr>
        <p:txBody>
          <a:bodyPr>
            <a:noAutofit/>
          </a:bodyPr>
          <a:lstStyle/>
          <a:p>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EJECUCION</a:t>
            </a:r>
            <a:b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br>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sp>
        <p:nvSpPr>
          <p:cNvPr id="3" name="2 Marcador de contenido"/>
          <p:cNvSpPr>
            <a:spLocks noGrp="1"/>
          </p:cNvSpPr>
          <p:nvPr>
            <p:ph idx="1"/>
          </p:nvPr>
        </p:nvSpPr>
        <p:spPr>
          <a:xfrm>
            <a:off x="523875" y="2689253"/>
            <a:ext cx="9429750" cy="4525963"/>
          </a:xfrm>
        </p:spPr>
        <p:txBody>
          <a:bodyPr>
            <a:normAutofit/>
          </a:bodyPr>
          <a:lstStyle/>
          <a:p>
            <a:r>
              <a:rPr lang="es-CL" sz="1800" u="sng" dirty="0" smtClean="0">
                <a:solidFill>
                  <a:schemeClr val="tx2"/>
                </a:solidFill>
              </a:rPr>
              <a:t>REGLAS DE SEGURIDAD DE POLIGONO</a:t>
            </a:r>
          </a:p>
          <a:p>
            <a:pPr>
              <a:buFontTx/>
              <a:buChar char="-"/>
            </a:pPr>
            <a:r>
              <a:rPr lang="es-CL" sz="1800" dirty="0" smtClean="0">
                <a:solidFill>
                  <a:schemeClr val="tx2"/>
                </a:solidFill>
              </a:rPr>
              <a:t>NO APUNTE SI NO VA A DISPARAR.</a:t>
            </a:r>
          </a:p>
          <a:p>
            <a:pPr>
              <a:buFontTx/>
              <a:buChar char="-"/>
            </a:pPr>
            <a:r>
              <a:rPr lang="es-CL" sz="1800" dirty="0" smtClean="0">
                <a:solidFill>
                  <a:schemeClr val="tx2"/>
                </a:solidFill>
              </a:rPr>
              <a:t>MANTENGA SU ARMAMENTO SIEMPRE CON SEGURO.</a:t>
            </a:r>
          </a:p>
          <a:p>
            <a:pPr>
              <a:buFontTx/>
              <a:buChar char="-"/>
            </a:pPr>
            <a:r>
              <a:rPr lang="es-CL" sz="1800" dirty="0" smtClean="0">
                <a:solidFill>
                  <a:schemeClr val="tx2"/>
                </a:solidFill>
              </a:rPr>
              <a:t>CONSIDERE SIEMPRE QUE TODA ARMA ESTA CARGADA</a:t>
            </a:r>
          </a:p>
          <a:p>
            <a:pPr>
              <a:buFontTx/>
              <a:buChar char="-"/>
            </a:pPr>
            <a:r>
              <a:rPr lang="es-CL" sz="1800" dirty="0" smtClean="0">
                <a:solidFill>
                  <a:schemeClr val="tx2"/>
                </a:solidFill>
              </a:rPr>
              <a:t>SEA CONSIENTE DEL BLANCO Y SU ENTORNO</a:t>
            </a:r>
          </a:p>
          <a:p>
            <a:pPr>
              <a:buFontTx/>
              <a:buChar char="-"/>
            </a:pPr>
            <a:r>
              <a:rPr lang="es-CL" sz="1800" dirty="0" smtClean="0">
                <a:solidFill>
                  <a:schemeClr val="tx2"/>
                </a:solidFill>
              </a:rPr>
              <a:t>SE PROHIBE EL USO DE CELULARES .</a:t>
            </a:r>
            <a:endParaRPr lang="es-CL" sz="1800" dirty="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68" y="57134"/>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857232"/>
            <a:ext cx="9429750" cy="1143000"/>
          </a:xfrm>
        </p:spPr>
        <p:txBody>
          <a:bodyPr>
            <a:noAutofit/>
          </a:bodyPr>
          <a:lstStyle/>
          <a:p>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EJECUCION</a:t>
            </a:r>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68" y="57134"/>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9" name="Picture 2"/>
          <p:cNvPicPr>
            <a:picLocks noGrp="1" noChangeAspect="1" noChangeArrowheads="1"/>
          </p:cNvPicPr>
          <p:nvPr>
            <p:ph idx="1"/>
          </p:nvPr>
        </p:nvPicPr>
        <p:blipFill>
          <a:blip r:embed="rId4"/>
          <a:srcRect l="26810" t="31418" r="28213" b="13284"/>
          <a:stretch>
            <a:fillRect/>
          </a:stretch>
        </p:blipFill>
        <p:spPr bwMode="auto">
          <a:xfrm>
            <a:off x="809594" y="2786058"/>
            <a:ext cx="8429684" cy="378621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1214422"/>
            <a:ext cx="9429750" cy="1143000"/>
          </a:xfrm>
        </p:spPr>
        <p:txBody>
          <a:bodyPr>
            <a:noAutofit/>
          </a:bodyPr>
          <a:lstStyle/>
          <a:p>
            <a:r>
              <a:rPr lang="es-CL" dirty="0" smtClean="0"/>
              <a:t/>
            </a:r>
            <a:br>
              <a:rPr lang="es-CL" dirty="0" smtClean="0"/>
            </a:br>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EJECUCION</a:t>
            </a:r>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sp>
        <p:nvSpPr>
          <p:cNvPr id="3" name="2 Marcador de contenido"/>
          <p:cNvSpPr>
            <a:spLocks noGrp="1"/>
          </p:cNvSpPr>
          <p:nvPr>
            <p:ph idx="1"/>
          </p:nvPr>
        </p:nvSpPr>
        <p:spPr>
          <a:xfrm>
            <a:off x="523875" y="2689253"/>
            <a:ext cx="9429750" cy="4525963"/>
          </a:xfrm>
        </p:spPr>
        <p:txBody>
          <a:bodyPr>
            <a:normAutofit/>
          </a:bodyPr>
          <a:lstStyle/>
          <a:p>
            <a:pPr>
              <a:buNone/>
            </a:pPr>
            <a:r>
              <a:rPr lang="es-CL" sz="1800" dirty="0" smtClean="0">
                <a:solidFill>
                  <a:schemeClr val="tx2"/>
                </a:solidFill>
              </a:rPr>
              <a:t>INTEGRANTES:</a:t>
            </a:r>
          </a:p>
          <a:p>
            <a:r>
              <a:rPr lang="es-CL" sz="1800" dirty="0" smtClean="0">
                <a:solidFill>
                  <a:schemeClr val="tx2"/>
                </a:solidFill>
              </a:rPr>
              <a:t>O.C.E.: Oficial control del ejercicio</a:t>
            </a:r>
          </a:p>
          <a:p>
            <a:r>
              <a:rPr lang="es-CL" sz="1800" dirty="0" smtClean="0">
                <a:solidFill>
                  <a:schemeClr val="tx2"/>
                </a:solidFill>
              </a:rPr>
              <a:t>O.S.: Oficial de seguridad</a:t>
            </a:r>
          </a:p>
          <a:p>
            <a:r>
              <a:rPr lang="es-CL" sz="1800" dirty="0" smtClean="0">
                <a:solidFill>
                  <a:schemeClr val="tx2"/>
                </a:solidFill>
              </a:rPr>
              <a:t>Enfermero.</a:t>
            </a:r>
          </a:p>
          <a:p>
            <a:r>
              <a:rPr lang="es-CL" sz="1800" dirty="0" smtClean="0">
                <a:solidFill>
                  <a:schemeClr val="tx2"/>
                </a:solidFill>
              </a:rPr>
              <a:t>Mecánico Artillero.</a:t>
            </a:r>
          </a:p>
          <a:p>
            <a:r>
              <a:rPr lang="es-CL" sz="1800" dirty="0" smtClean="0">
                <a:solidFill>
                  <a:schemeClr val="tx2"/>
                </a:solidFill>
              </a:rPr>
              <a:t>Operadores.</a:t>
            </a:r>
            <a:endParaRPr lang="es-CL" sz="1800" dirty="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68" y="57134"/>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7410" name="Picture 2" descr="Comando de Fuerzas Especiales (COMFUES) Armada de Chile. - YouTube"/>
          <p:cNvPicPr>
            <a:picLocks noChangeAspect="1" noChangeArrowheads="1"/>
          </p:cNvPicPr>
          <p:nvPr/>
        </p:nvPicPr>
        <p:blipFill>
          <a:blip r:embed="rId4"/>
          <a:srcRect/>
          <a:stretch>
            <a:fillRect/>
          </a:stretch>
        </p:blipFill>
        <p:spPr bwMode="auto">
          <a:xfrm>
            <a:off x="5881692" y="2786058"/>
            <a:ext cx="3857652" cy="2500330"/>
          </a:xfrm>
          <a:prstGeom prst="rect">
            <a:avLst/>
          </a:prstGeom>
        </p:spPr>
        <p:style>
          <a:lnRef idx="2">
            <a:schemeClr val="accent1"/>
          </a:lnRef>
          <a:fillRef idx="1">
            <a:schemeClr val="lt1"/>
          </a:fillRef>
          <a:effectRef idx="0">
            <a:schemeClr val="accent1"/>
          </a:effectRef>
          <a:fontRef idx="minor">
            <a:schemeClr val="dk1"/>
          </a:fontRef>
        </p:style>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1143000"/>
          </a:xfrm>
        </p:spPr>
        <p:txBody>
          <a:bodyPr>
            <a:noAutofit/>
          </a:bodyPr>
          <a:lstStyle/>
          <a:p>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TAREAS</a:t>
            </a:r>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sp>
        <p:nvSpPr>
          <p:cNvPr id="3" name="2 Marcador de contenido"/>
          <p:cNvSpPr>
            <a:spLocks noGrp="1"/>
          </p:cNvSpPr>
          <p:nvPr>
            <p:ph idx="1"/>
          </p:nvPr>
        </p:nvSpPr>
        <p:spPr>
          <a:xfrm>
            <a:off x="523875" y="1714488"/>
            <a:ext cx="9429750" cy="5454657"/>
          </a:xfrm>
        </p:spPr>
        <p:txBody>
          <a:bodyPr>
            <a:normAutofit/>
          </a:bodyPr>
          <a:lstStyle/>
          <a:p>
            <a:pPr>
              <a:buNone/>
            </a:pPr>
            <a:r>
              <a:rPr lang="es-CL" sz="1800" b="1" u="sng" dirty="0" smtClean="0">
                <a:solidFill>
                  <a:schemeClr val="tx2"/>
                </a:solidFill>
              </a:rPr>
              <a:t>CALIFICACIONES  O.C.E.</a:t>
            </a:r>
          </a:p>
          <a:p>
            <a:pPr>
              <a:buNone/>
            </a:pPr>
            <a:endParaRPr lang="es-CL" sz="1800" b="1" u="sng" dirty="0" smtClean="0">
              <a:solidFill>
                <a:schemeClr val="tx2"/>
              </a:solidFill>
            </a:endParaRPr>
          </a:p>
          <a:p>
            <a:r>
              <a:rPr lang="es-CL" sz="1800" dirty="0" smtClean="0">
                <a:solidFill>
                  <a:schemeClr val="tx2"/>
                </a:solidFill>
              </a:rPr>
              <a:t>Será responsable de la conducción del ejercicio. </a:t>
            </a:r>
          </a:p>
          <a:p>
            <a:r>
              <a:rPr lang="es-CL" sz="1800" dirty="0" smtClean="0">
                <a:solidFill>
                  <a:schemeClr val="tx2"/>
                </a:solidFill>
              </a:rPr>
              <a:t>Debe estar capacitado en el o los sistemas de armas que se empleen durante el ejercicio. </a:t>
            </a:r>
          </a:p>
          <a:p>
            <a:r>
              <a:rPr lang="es-CL" sz="1800" dirty="0" smtClean="0">
                <a:solidFill>
                  <a:schemeClr val="tx2"/>
                </a:solidFill>
              </a:rPr>
              <a:t> Conocimiento de sistema de arma</a:t>
            </a:r>
          </a:p>
          <a:p>
            <a:r>
              <a:rPr lang="es-CL" sz="1800" dirty="0" smtClean="0">
                <a:solidFill>
                  <a:schemeClr val="tx2"/>
                </a:solidFill>
              </a:rPr>
              <a:t> se hace responsable de la conducción de la actividad y del cumplimiento de las regulaciones y orientaciones dispuestas. </a:t>
            </a:r>
          </a:p>
          <a:p>
            <a:r>
              <a:rPr lang="es-CL" sz="1800" dirty="0" smtClean="0">
                <a:solidFill>
                  <a:schemeClr val="tx2"/>
                </a:solidFill>
              </a:rPr>
              <a:t>Debe ser capaz de conducir completamente la operación o actividad. </a:t>
            </a:r>
          </a:p>
          <a:p>
            <a:r>
              <a:rPr lang="es-CL" sz="1800" dirty="0" smtClean="0">
                <a:solidFill>
                  <a:schemeClr val="tx2"/>
                </a:solidFill>
              </a:rPr>
              <a:t>Debe dominar las normas de Seguridad de las armas en polígono. </a:t>
            </a:r>
          </a:p>
        </p:txBody>
      </p:sp>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68" y="57134"/>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1143000"/>
          </a:xfrm>
        </p:spPr>
        <p:txBody>
          <a:bodyPr>
            <a:noAutofit/>
          </a:bodyPr>
          <a:lstStyle/>
          <a:p>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TAREAS</a:t>
            </a:r>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sp>
        <p:nvSpPr>
          <p:cNvPr id="3" name="2 Marcador de contenido"/>
          <p:cNvSpPr>
            <a:spLocks noGrp="1"/>
          </p:cNvSpPr>
          <p:nvPr>
            <p:ph idx="1"/>
          </p:nvPr>
        </p:nvSpPr>
        <p:spPr>
          <a:xfrm>
            <a:off x="523875" y="1500174"/>
            <a:ext cx="9429750" cy="5668971"/>
          </a:xfrm>
        </p:spPr>
        <p:txBody>
          <a:bodyPr>
            <a:normAutofit fontScale="32500" lnSpcReduction="20000"/>
          </a:bodyPr>
          <a:lstStyle/>
          <a:p>
            <a:pPr>
              <a:buNone/>
            </a:pPr>
            <a:r>
              <a:rPr lang="es-CL" sz="7200" b="1" u="sng" dirty="0" smtClean="0">
                <a:solidFill>
                  <a:schemeClr val="tx2"/>
                </a:solidFill>
              </a:rPr>
              <a:t>DEBERES O.C.E.</a:t>
            </a:r>
            <a:endParaRPr lang="es-CL" sz="4300" b="1" u="sng" dirty="0" smtClean="0">
              <a:solidFill>
                <a:schemeClr val="tx2"/>
              </a:solidFill>
            </a:endParaRPr>
          </a:p>
          <a:p>
            <a:r>
              <a:rPr lang="es-CL" sz="4300" dirty="0" smtClean="0">
                <a:solidFill>
                  <a:schemeClr val="tx2"/>
                </a:solidFill>
              </a:rPr>
              <a:t> 1) Verificar  conductas de seguridad del entrenamiento y el apropiado uso de las instalaciones de entrenamiento. </a:t>
            </a:r>
          </a:p>
          <a:p>
            <a:r>
              <a:rPr lang="es-CL" sz="4300" dirty="0" smtClean="0">
                <a:solidFill>
                  <a:schemeClr val="tx2"/>
                </a:solidFill>
              </a:rPr>
              <a:t>2) Recibir </a:t>
            </a:r>
            <a:r>
              <a:rPr lang="es-CL" sz="4300" dirty="0" err="1" smtClean="0">
                <a:solidFill>
                  <a:schemeClr val="tx2"/>
                </a:solidFill>
              </a:rPr>
              <a:t>briefing</a:t>
            </a:r>
            <a:r>
              <a:rPr lang="es-CL" sz="4300" dirty="0" smtClean="0">
                <a:solidFill>
                  <a:schemeClr val="tx2"/>
                </a:solidFill>
              </a:rPr>
              <a:t> de seguridad en polígonos, canchas o áreas de entrenamiento. </a:t>
            </a:r>
          </a:p>
          <a:p>
            <a:r>
              <a:rPr lang="es-CL" sz="4300" dirty="0" smtClean="0">
                <a:solidFill>
                  <a:schemeClr val="tx2"/>
                </a:solidFill>
              </a:rPr>
              <a:t>3) Verificar que el Oficial de Seguridad esté físicamente presente en el sitio del entrenamiento. </a:t>
            </a:r>
          </a:p>
          <a:p>
            <a:r>
              <a:rPr lang="es-CL" sz="4300" dirty="0" smtClean="0">
                <a:solidFill>
                  <a:schemeClr val="tx2"/>
                </a:solidFill>
              </a:rPr>
              <a:t>4) Determinar </a:t>
            </a:r>
            <a:r>
              <a:rPr lang="es-CL" sz="4300" dirty="0" err="1" smtClean="0">
                <a:solidFill>
                  <a:schemeClr val="tx2"/>
                </a:solidFill>
              </a:rPr>
              <a:t>cúando</a:t>
            </a:r>
            <a:r>
              <a:rPr lang="es-CL" sz="4300" dirty="0" smtClean="0">
                <a:solidFill>
                  <a:schemeClr val="tx2"/>
                </a:solidFill>
              </a:rPr>
              <a:t> el lugar esté seguro para efectuar entrenamiento. </a:t>
            </a:r>
          </a:p>
          <a:p>
            <a:r>
              <a:rPr lang="es-CL" sz="4300" dirty="0" smtClean="0">
                <a:solidFill>
                  <a:schemeClr val="tx2"/>
                </a:solidFill>
              </a:rPr>
              <a:t>5) Verificar la recepción de la autorización final para efectuar entrenamiento por parte del mando. </a:t>
            </a:r>
          </a:p>
          <a:p>
            <a:r>
              <a:rPr lang="es-CL" sz="4300" dirty="0" smtClean="0">
                <a:solidFill>
                  <a:schemeClr val="tx2"/>
                </a:solidFill>
              </a:rPr>
              <a:t>6) Verificar apropiada supervisión del personal preparado para procedimientos de falla y explosivos sordos. </a:t>
            </a:r>
          </a:p>
          <a:p>
            <a:r>
              <a:rPr lang="es-CL" sz="4300" dirty="0" smtClean="0">
                <a:solidFill>
                  <a:schemeClr val="tx2"/>
                </a:solidFill>
              </a:rPr>
              <a:t>7) Verificar el establecimiento y mantenimiento de las comunicaciones con el mando. </a:t>
            </a:r>
          </a:p>
          <a:p>
            <a:r>
              <a:rPr lang="es-CL" sz="4300" dirty="0" smtClean="0">
                <a:solidFill>
                  <a:schemeClr val="tx2"/>
                </a:solidFill>
              </a:rPr>
              <a:t>8) Verificar que el apoyo médico esté presente y sea el adecuado, como así mismo la cadena de evacuación cubierta. </a:t>
            </a:r>
          </a:p>
          <a:p>
            <a:r>
              <a:rPr lang="es-CL" sz="4300" dirty="0" smtClean="0">
                <a:solidFill>
                  <a:schemeClr val="tx2"/>
                </a:solidFill>
              </a:rPr>
              <a:t>9) Verificar que la munición y explosivos sean almacenados y transportados conforme a lo dispuesto en los  </a:t>
            </a:r>
            <a:r>
              <a:rPr lang="es-CL" sz="4300" dirty="0" err="1" smtClean="0">
                <a:solidFill>
                  <a:schemeClr val="tx2"/>
                </a:solidFill>
              </a:rPr>
              <a:t>PONCIMs</a:t>
            </a:r>
            <a:r>
              <a:rPr lang="es-CL" sz="4300" dirty="0" smtClean="0">
                <a:solidFill>
                  <a:schemeClr val="tx2"/>
                </a:solidFill>
              </a:rPr>
              <a:t>.</a:t>
            </a:r>
          </a:p>
          <a:p>
            <a:r>
              <a:rPr lang="es-CL" sz="4300" dirty="0" smtClean="0">
                <a:solidFill>
                  <a:schemeClr val="tx2"/>
                </a:solidFill>
              </a:rPr>
              <a:t> Verificar un registro mantenido de seguridad pertinente y datos de control sobre alcances de fuegos, instalaciones para entrenamiento de armas, áreas de maniobra, horarios autorizados de operación, entradas y salidas del área a utilizar, y autorizaciones para cese de fuegos. </a:t>
            </a:r>
          </a:p>
          <a:p>
            <a:r>
              <a:rPr lang="es-CL" sz="4300" dirty="0" smtClean="0">
                <a:solidFill>
                  <a:schemeClr val="tx2"/>
                </a:solidFill>
              </a:rPr>
              <a:t>11) Planeamiento del ejercicio con fuego y maniobra estén coordinados con el mando. (</a:t>
            </a:r>
            <a:r>
              <a:rPr lang="es-CL" sz="4300" dirty="0" err="1" smtClean="0">
                <a:solidFill>
                  <a:schemeClr val="tx2"/>
                </a:solidFill>
              </a:rPr>
              <a:t>Notam</a:t>
            </a:r>
            <a:r>
              <a:rPr lang="es-CL" sz="4300" dirty="0" smtClean="0">
                <a:solidFill>
                  <a:schemeClr val="tx2"/>
                </a:solidFill>
              </a:rPr>
              <a:t>, Áreas de entrenamiento etc.). </a:t>
            </a:r>
          </a:p>
          <a:p>
            <a:r>
              <a:rPr lang="es-CL" sz="4300" dirty="0" smtClean="0">
                <a:solidFill>
                  <a:schemeClr val="tx2"/>
                </a:solidFill>
              </a:rPr>
              <a:t>12) Verificar el control de áreas-objetivo, para prohibir la entrada de personal no autorizado. </a:t>
            </a:r>
          </a:p>
          <a:p>
            <a:r>
              <a:rPr lang="es-CL" sz="4300" dirty="0" smtClean="0">
                <a:solidFill>
                  <a:schemeClr val="tx2"/>
                </a:solidFill>
              </a:rPr>
              <a:t>13) Verificar posibles fallas de munición para evitar accidentes. </a:t>
            </a:r>
          </a:p>
          <a:p>
            <a:r>
              <a:rPr lang="es-CL" sz="4300" dirty="0" smtClean="0">
                <a:solidFill>
                  <a:schemeClr val="tx2"/>
                </a:solidFill>
              </a:rPr>
              <a:t>14) Verificar coordinación y aprobación por parte del mando, y conocimiento de todo el personal militar o civil que pueda entrar en el área. </a:t>
            </a:r>
          </a:p>
          <a:p>
            <a:r>
              <a:rPr lang="es-CL" sz="4300" dirty="0" smtClean="0">
                <a:solidFill>
                  <a:schemeClr val="tx2"/>
                </a:solidFill>
              </a:rPr>
              <a:t>15) Informar al OS del ejercicio a efectuar. El OS informará al OCE de la seguridad del área de entrenamiento o polígono y cuando la Unidad participante esté lista para iniciar los fuegos. </a:t>
            </a:r>
          </a:p>
          <a:p>
            <a:r>
              <a:rPr lang="es-CL" sz="4300" dirty="0" smtClean="0">
                <a:solidFill>
                  <a:schemeClr val="tx2"/>
                </a:solidFill>
              </a:rPr>
              <a:t>16) Implementar MRO en todas las fases de los eventos del entrenamiento. </a:t>
            </a:r>
          </a:p>
          <a:p>
            <a:r>
              <a:rPr lang="es-CL" sz="4300" dirty="0" smtClean="0">
                <a:solidFill>
                  <a:schemeClr val="tx2"/>
                </a:solidFill>
              </a:rPr>
              <a:t>17) Coordinar con Unidades adyacentes para evitar Interferencia Mutuas.</a:t>
            </a:r>
            <a:endParaRPr lang="es-CL" sz="4300" dirty="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68" y="57134"/>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1143000"/>
          </a:xfrm>
        </p:spPr>
        <p:txBody>
          <a:bodyPr>
            <a:noAutofit/>
          </a:bodyPr>
          <a:lstStyle/>
          <a:p>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TAREAS</a:t>
            </a:r>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sp>
        <p:nvSpPr>
          <p:cNvPr id="3" name="2 Marcador de contenido"/>
          <p:cNvSpPr>
            <a:spLocks noGrp="1"/>
          </p:cNvSpPr>
          <p:nvPr>
            <p:ph idx="1"/>
          </p:nvPr>
        </p:nvSpPr>
        <p:spPr>
          <a:xfrm>
            <a:off x="523875" y="1785926"/>
            <a:ext cx="9429750" cy="5383219"/>
          </a:xfrm>
        </p:spPr>
        <p:txBody>
          <a:bodyPr>
            <a:normAutofit/>
          </a:bodyPr>
          <a:lstStyle/>
          <a:p>
            <a:pPr>
              <a:buNone/>
            </a:pPr>
            <a:r>
              <a:rPr lang="es-CL" sz="1800" b="1" u="sng" dirty="0" smtClean="0">
                <a:solidFill>
                  <a:schemeClr val="tx2"/>
                </a:solidFill>
              </a:rPr>
              <a:t>CALIFICACIONES O.S.</a:t>
            </a:r>
          </a:p>
          <a:p>
            <a:r>
              <a:rPr lang="es-CL" sz="1800" dirty="0" smtClean="0">
                <a:solidFill>
                  <a:schemeClr val="tx2"/>
                </a:solidFill>
              </a:rPr>
              <a:t>1) Oficial, o Gente de Mar Infante de Marina. Los denominados como Oficial de Seguridad no pueden cumplir con otros deberes durante el período de ejercicio. </a:t>
            </a:r>
          </a:p>
          <a:p>
            <a:r>
              <a:rPr lang="es-CL" sz="1800" dirty="0" smtClean="0">
                <a:solidFill>
                  <a:schemeClr val="tx2"/>
                </a:solidFill>
              </a:rPr>
              <a:t>2) El OS debe estar calificado en los sistemas de armas a utilizar. </a:t>
            </a:r>
          </a:p>
          <a:p>
            <a:r>
              <a:rPr lang="es-CL" sz="1800" dirty="0" smtClean="0">
                <a:solidFill>
                  <a:schemeClr val="tx2"/>
                </a:solidFill>
              </a:rPr>
              <a:t>3) El OS debe tener instrucción del Programa de Seguridad de las Armas en Polígono, implementado en la Unidad o repartición IM respectiva. </a:t>
            </a:r>
            <a:endParaRPr lang="es-CL" sz="1800" dirty="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68" y="57134"/>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1143000"/>
          </a:xfrm>
        </p:spPr>
        <p:txBody>
          <a:bodyPr>
            <a:noAutofit/>
          </a:bodyPr>
          <a:lstStyle/>
          <a:p>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TAREAS</a:t>
            </a:r>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sp>
        <p:nvSpPr>
          <p:cNvPr id="3" name="2 Marcador de contenido"/>
          <p:cNvSpPr>
            <a:spLocks noGrp="1"/>
          </p:cNvSpPr>
          <p:nvPr>
            <p:ph idx="1"/>
          </p:nvPr>
        </p:nvSpPr>
        <p:spPr>
          <a:xfrm>
            <a:off x="523875" y="1571612"/>
            <a:ext cx="9429750" cy="5597533"/>
          </a:xfrm>
        </p:spPr>
        <p:txBody>
          <a:bodyPr>
            <a:normAutofit fontScale="70000" lnSpcReduction="20000"/>
          </a:bodyPr>
          <a:lstStyle/>
          <a:p>
            <a:pPr>
              <a:buNone/>
            </a:pPr>
            <a:r>
              <a:rPr lang="es-CL" sz="2400" b="1" u="sng" dirty="0" smtClean="0">
                <a:solidFill>
                  <a:schemeClr val="tx2"/>
                </a:solidFill>
              </a:rPr>
              <a:t>DEBERES O.S.</a:t>
            </a:r>
            <a:endParaRPr lang="es-CL" sz="2200" b="1" u="sng" dirty="0" smtClean="0">
              <a:solidFill>
                <a:schemeClr val="tx2"/>
              </a:solidFill>
            </a:endParaRPr>
          </a:p>
          <a:p>
            <a:r>
              <a:rPr lang="es-CL" sz="2200" dirty="0" smtClean="0">
                <a:solidFill>
                  <a:schemeClr val="tx2"/>
                </a:solidFill>
              </a:rPr>
              <a:t>1) Conducir el </a:t>
            </a:r>
            <a:r>
              <a:rPr lang="es-CL" sz="2200" dirty="0" err="1" smtClean="0">
                <a:solidFill>
                  <a:schemeClr val="tx2"/>
                </a:solidFill>
              </a:rPr>
              <a:t>briefing</a:t>
            </a:r>
            <a:r>
              <a:rPr lang="es-CL" sz="2200" dirty="0" smtClean="0">
                <a:solidFill>
                  <a:schemeClr val="tx2"/>
                </a:solidFill>
              </a:rPr>
              <a:t> de seguridad en polígonos y detallar los alcances autorizados para la instalación o área a utilizar durante el entrenamiento. </a:t>
            </a:r>
          </a:p>
          <a:p>
            <a:r>
              <a:rPr lang="es-CL" sz="2200" dirty="0" smtClean="0">
                <a:solidFill>
                  <a:schemeClr val="tx2"/>
                </a:solidFill>
              </a:rPr>
              <a:t>2) Verificar: </a:t>
            </a:r>
          </a:p>
          <a:p>
            <a:pPr marL="457200" indent="-457200">
              <a:buAutoNum type="alphaLcParenR"/>
            </a:pPr>
            <a:r>
              <a:rPr lang="es-CL" sz="2200" dirty="0" smtClean="0">
                <a:solidFill>
                  <a:schemeClr val="tx2"/>
                </a:solidFill>
              </a:rPr>
              <a:t>Que las armas y personal estén apropiadamente ubicados. </a:t>
            </a:r>
          </a:p>
          <a:p>
            <a:pPr marL="457200" indent="-457200">
              <a:buAutoNum type="alphaLcParenR"/>
            </a:pPr>
            <a:r>
              <a:rPr lang="es-CL" sz="2200" dirty="0" smtClean="0">
                <a:solidFill>
                  <a:schemeClr val="tx2"/>
                </a:solidFill>
              </a:rPr>
              <a:t>b) Que la Munición y explosivos sean los apropiados, y que estén debidamente autorizados por la Dirección Técnica correspondiente </a:t>
            </a:r>
          </a:p>
          <a:p>
            <a:pPr marL="457200" indent="-457200">
              <a:buAutoNum type="alphaLcParenR"/>
            </a:pPr>
            <a:r>
              <a:rPr lang="es-CL" sz="2200" dirty="0" smtClean="0">
                <a:solidFill>
                  <a:schemeClr val="tx2"/>
                </a:solidFill>
              </a:rPr>
              <a:t> Verificar que la ubicación de las armas y la dirección de los fuegos estén dentro de los límites de seguridad planificados. </a:t>
            </a:r>
          </a:p>
          <a:p>
            <a:pPr marL="457200" indent="-457200">
              <a:buAutoNum type="alphaLcParenR"/>
            </a:pPr>
            <a:r>
              <a:rPr lang="es-CL" sz="2200" dirty="0" smtClean="0">
                <a:solidFill>
                  <a:schemeClr val="tx2"/>
                </a:solidFill>
              </a:rPr>
              <a:t> Que no exista presencia de personal no autorizado en la ZP. e) Que el personal dentro del área de polígono se encuentre con los elementos de protección personal (lentes, casco y protectores de oídos apropiados). </a:t>
            </a:r>
          </a:p>
          <a:p>
            <a:pPr marL="457200" indent="-457200">
              <a:buAutoNum type="alphaLcParenR"/>
            </a:pPr>
            <a:r>
              <a:rPr lang="es-CL" sz="2200" dirty="0" smtClean="0">
                <a:solidFill>
                  <a:schemeClr val="tx2"/>
                </a:solidFill>
              </a:rPr>
              <a:t>Que la autorización para iniciar ejercicio y uso de munición real haya sido proporcionada por el mando. </a:t>
            </a:r>
          </a:p>
          <a:p>
            <a:pPr marL="457200" indent="-457200">
              <a:buAutoNum type="alphaLcParenR"/>
            </a:pPr>
            <a:r>
              <a:rPr lang="es-CL" sz="2200" dirty="0" smtClean="0">
                <a:solidFill>
                  <a:schemeClr val="tx2"/>
                </a:solidFill>
              </a:rPr>
              <a:t>Que se encuentre la partida de acción inmediata con los elementos necesarios para evitar que se produzca un incendio. </a:t>
            </a:r>
          </a:p>
          <a:p>
            <a:pPr marL="457200" indent="-457200">
              <a:buNone/>
            </a:pPr>
            <a:endParaRPr lang="es-CL" sz="2200" dirty="0" smtClean="0">
              <a:solidFill>
                <a:schemeClr val="tx2"/>
              </a:solidFill>
            </a:endParaRPr>
          </a:p>
          <a:p>
            <a:pPr marL="457200" indent="-457200"/>
            <a:r>
              <a:rPr lang="es-CL" sz="2200" dirty="0" smtClean="0">
                <a:solidFill>
                  <a:schemeClr val="tx2"/>
                </a:solidFill>
              </a:rPr>
              <a:t>3) Antes de comenzar con el ejercicio, realizar últimas coordinaciones con el OCE. Estas coordinaciones incluyen, chequeos, inspecciones, y acciones que el OS ha cumplido, verificar prueba de comunicaciones, y que el informe de situación haya sido recibido por el mando.</a:t>
            </a:r>
          </a:p>
          <a:p>
            <a:pPr marL="457200" indent="-457200"/>
            <a:r>
              <a:rPr lang="es-CL" sz="2200" dirty="0" smtClean="0">
                <a:solidFill>
                  <a:schemeClr val="tx2"/>
                </a:solidFill>
              </a:rPr>
              <a:t> 4) Ordenar </a:t>
            </a:r>
            <a:r>
              <a:rPr lang="es-CL" sz="2200" dirty="0" smtClean="0">
                <a:solidFill>
                  <a:srgbClr val="FF0000"/>
                </a:solidFill>
              </a:rPr>
              <a:t>ALTO EL FUEGO o CESAR DE FUEGO</a:t>
            </a:r>
            <a:r>
              <a:rPr lang="es-CL" sz="2200" dirty="0" smtClean="0">
                <a:solidFill>
                  <a:schemeClr val="tx2"/>
                </a:solidFill>
              </a:rPr>
              <a:t>, inmediatamente, cuando una situación insegura ocurra. </a:t>
            </a:r>
          </a:p>
          <a:p>
            <a:pPr marL="457200" indent="-457200"/>
            <a:r>
              <a:rPr lang="es-CL" sz="2200" dirty="0" smtClean="0">
                <a:solidFill>
                  <a:schemeClr val="tx2"/>
                </a:solidFill>
              </a:rPr>
              <a:t>5) Estar físicamente presente en el lugar del ejercicio. </a:t>
            </a:r>
          </a:p>
          <a:p>
            <a:pPr marL="457200" indent="-457200"/>
            <a:r>
              <a:rPr lang="es-CL" sz="2200" dirty="0" smtClean="0">
                <a:solidFill>
                  <a:schemeClr val="tx2"/>
                </a:solidFill>
              </a:rPr>
              <a:t>6) Informar todos los accidentes, novedades y fallas de la munición al OCE. </a:t>
            </a:r>
          </a:p>
          <a:p>
            <a:pPr marL="457200" indent="-457200"/>
            <a:r>
              <a:rPr lang="es-CL" sz="2200" dirty="0" smtClean="0">
                <a:solidFill>
                  <a:schemeClr val="tx2"/>
                </a:solidFill>
              </a:rPr>
              <a:t>7) Confirmar al OCE desde la finalización del fuego, que todas las armas o los sistemas de armas están claros y seguros antes de permitir ser movidos desde el área de fuego. </a:t>
            </a:r>
            <a:endParaRPr lang="es-CL" sz="2200" dirty="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68" y="57134"/>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1143000"/>
          </a:xfrm>
        </p:spPr>
        <p:txBody>
          <a:bodyPr>
            <a:noAutofit/>
          </a:bodyPr>
          <a:lstStyle/>
          <a:p>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BRIEFING DE SEG.</a:t>
            </a:r>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sp>
        <p:nvSpPr>
          <p:cNvPr id="3" name="2 Marcador de contenido"/>
          <p:cNvSpPr>
            <a:spLocks noGrp="1"/>
          </p:cNvSpPr>
          <p:nvPr>
            <p:ph idx="1"/>
          </p:nvPr>
        </p:nvSpPr>
        <p:spPr>
          <a:xfrm>
            <a:off x="523875" y="1571612"/>
            <a:ext cx="9429750" cy="5597533"/>
          </a:xfrm>
        </p:spPr>
        <p:txBody>
          <a:bodyPr>
            <a:normAutofit fontScale="47500" lnSpcReduction="20000"/>
          </a:bodyPr>
          <a:lstStyle/>
          <a:p>
            <a:pPr>
              <a:buNone/>
            </a:pPr>
            <a:r>
              <a:rPr lang="es-CL" sz="2400" dirty="0" smtClean="0">
                <a:solidFill>
                  <a:schemeClr val="tx2"/>
                </a:solidFill>
              </a:rPr>
              <a:t>1.- Este es el </a:t>
            </a:r>
            <a:r>
              <a:rPr lang="es-CL" sz="2400" dirty="0" err="1" smtClean="0">
                <a:solidFill>
                  <a:schemeClr val="tx2"/>
                </a:solidFill>
              </a:rPr>
              <a:t>briefing</a:t>
            </a:r>
            <a:r>
              <a:rPr lang="es-CL" sz="2400" dirty="0" smtClean="0">
                <a:solidFill>
                  <a:schemeClr val="tx2"/>
                </a:solidFill>
              </a:rPr>
              <a:t> de seguridad para el polígono, cancha </a:t>
            </a:r>
            <a:r>
              <a:rPr lang="es-CL" sz="2400" dirty="0" err="1" smtClean="0">
                <a:solidFill>
                  <a:schemeClr val="tx2"/>
                </a:solidFill>
              </a:rPr>
              <a:t>eercicio</a:t>
            </a:r>
            <a:r>
              <a:rPr lang="es-CL" sz="2400" dirty="0" smtClean="0">
                <a:solidFill>
                  <a:schemeClr val="tx2"/>
                </a:solidFill>
              </a:rPr>
              <a:t>:____________________________________________ </a:t>
            </a:r>
          </a:p>
          <a:p>
            <a:pPr>
              <a:buNone/>
            </a:pPr>
            <a:r>
              <a:rPr lang="es-CL" sz="2400" dirty="0" smtClean="0">
                <a:solidFill>
                  <a:schemeClr val="tx2"/>
                </a:solidFill>
              </a:rPr>
              <a:t>2.- El OCE es: __________________________________________ </a:t>
            </a:r>
          </a:p>
          <a:p>
            <a:pPr>
              <a:buNone/>
            </a:pPr>
            <a:r>
              <a:rPr lang="es-CL" sz="2400" dirty="0" smtClean="0">
                <a:solidFill>
                  <a:schemeClr val="tx2"/>
                </a:solidFill>
              </a:rPr>
              <a:t>3.- El OS es:____________________________________________ </a:t>
            </a:r>
          </a:p>
          <a:p>
            <a:pPr>
              <a:buNone/>
            </a:pPr>
            <a:r>
              <a:rPr lang="es-CL" sz="2400" dirty="0" smtClean="0">
                <a:solidFill>
                  <a:schemeClr val="tx2"/>
                </a:solidFill>
              </a:rPr>
              <a:t>4.- Las cuatro reglas de seguridad en el manejo de las armas son: a. Manejar toda arma siempre como si estuviera cargada. b. Nunca apuntar si no va a disparar. c. Mantener el dedo listo y fuera del disparador, hasta cuando esté listo para disparar. d. Mantener siempre el arma con seguro, hasta cuando esté listo para disparar. </a:t>
            </a:r>
          </a:p>
          <a:p>
            <a:pPr>
              <a:buNone/>
            </a:pPr>
            <a:r>
              <a:rPr lang="es-CL" sz="2400" dirty="0" smtClean="0">
                <a:solidFill>
                  <a:schemeClr val="tx2"/>
                </a:solidFill>
              </a:rPr>
              <a:t>5.- El depósito para tiros fallados se encuentra en________________ </a:t>
            </a:r>
          </a:p>
          <a:p>
            <a:pPr>
              <a:buNone/>
            </a:pPr>
            <a:r>
              <a:rPr lang="es-CL" sz="2400" dirty="0" smtClean="0">
                <a:solidFill>
                  <a:schemeClr val="tx2"/>
                </a:solidFill>
              </a:rPr>
              <a:t>6.- La seguridad es primordial. La seguridad siempre será la prioridad NÚMERO UNO. Moverse del lugar sólo será permitido por el OS. Todos los guardias estarán informados y ubicados por el OS. Cualquiera que salga o entre al lugar notificará al OS antes de hacerlo. </a:t>
            </a:r>
          </a:p>
          <a:p>
            <a:pPr>
              <a:buNone/>
            </a:pPr>
            <a:r>
              <a:rPr lang="es-CL" sz="2400" dirty="0" smtClean="0">
                <a:solidFill>
                  <a:schemeClr val="tx2"/>
                </a:solidFill>
              </a:rPr>
              <a:t>7.- “Todos somos Oficiales de Seguridad”. Si se observa una situación que se aprecie potencialmente insegura, se avisará inmediatamente y a viva voz ¡ALTO EL FUEGO! o ¡ALTO!. La orden se puede dar verbalmente o con señales de manos. En caso Alto el Fuego todas las armas se asegurarán inmediatamente. El OCE o el OS verificarán el área para asegurar si es apropiado mantenerla o dejarla y posteriormente las armas se descargarán y permanecerán con el cierre abierto. </a:t>
            </a:r>
          </a:p>
          <a:p>
            <a:pPr>
              <a:buNone/>
            </a:pPr>
            <a:r>
              <a:rPr lang="es-CL" sz="2400" dirty="0" smtClean="0">
                <a:solidFill>
                  <a:schemeClr val="tx2"/>
                </a:solidFill>
              </a:rPr>
              <a:t>8.- Durante el fuego, el OCE estará en ______________________ y el OS estará en ________________________. El enfermero estará en __________________.</a:t>
            </a:r>
          </a:p>
          <a:p>
            <a:pPr>
              <a:buNone/>
            </a:pPr>
            <a:r>
              <a:rPr lang="es-CL" sz="2400" dirty="0" smtClean="0">
                <a:solidFill>
                  <a:schemeClr val="tx2"/>
                </a:solidFill>
              </a:rPr>
              <a:t>9.- El vehículo de seguridad (Ambulancia) estará en__________________. El conductor del vehículo está en ________________. Ruta al hospital. Las llaves del vehículo están en _____________________________. </a:t>
            </a:r>
          </a:p>
          <a:p>
            <a:pPr>
              <a:buNone/>
            </a:pPr>
            <a:r>
              <a:rPr lang="es-CL" sz="2400" dirty="0" smtClean="0">
                <a:solidFill>
                  <a:schemeClr val="tx2"/>
                </a:solidFill>
              </a:rPr>
              <a:t>10.- El plan de MEDEVAC lo tendrá el enfermero y el OCE/OS. Todo el personal debe alejarse de la emergencia. (despejar de las rutas de evacuación). Dirigirse a un lugar para contar al personal y verificar novedades. </a:t>
            </a:r>
          </a:p>
          <a:p>
            <a:pPr>
              <a:buNone/>
            </a:pPr>
            <a:r>
              <a:rPr lang="es-CL" sz="2400" dirty="0" smtClean="0">
                <a:solidFill>
                  <a:schemeClr val="tx2"/>
                </a:solidFill>
              </a:rPr>
              <a:t>11.- Explosivos sordos encuentran en _____________________________. No levantar, patear, o golpear cualquier artefacto en el lugar. Notificar al OS inmediatamente de posible dispositivo sordo y su ubicación. Los procedimientos ante elemento sordo son los siguientes: _________________________________________________________ </a:t>
            </a:r>
          </a:p>
          <a:p>
            <a:pPr>
              <a:buNone/>
            </a:pPr>
            <a:r>
              <a:rPr lang="es-CL" sz="2400" dirty="0" smtClean="0">
                <a:solidFill>
                  <a:schemeClr val="tx2"/>
                </a:solidFill>
              </a:rPr>
              <a:t>12.- Hay (o no) maniobra en este lugar (Unidades Adyacentes). Si un combatiente está a 15 grados de su frente, NO DISPARAR. Mantenerse alerta en su posición y los demás alrededor suyo. Si tiene dudas de la situación no disparar. </a:t>
            </a:r>
          </a:p>
          <a:p>
            <a:pPr>
              <a:buNone/>
            </a:pPr>
            <a:r>
              <a:rPr lang="es-CL" sz="2400" dirty="0" smtClean="0">
                <a:solidFill>
                  <a:schemeClr val="tx2"/>
                </a:solidFill>
              </a:rPr>
              <a:t> 13.- EL fuego sobre las cabezas (está/no está) autorizado en este polígono/ejercicio. Los procedimientos para fuego sobre las cabezas son los siguientes:________________________________. </a:t>
            </a:r>
          </a:p>
          <a:p>
            <a:pPr>
              <a:buNone/>
            </a:pPr>
            <a:r>
              <a:rPr lang="es-CL" sz="2400" dirty="0" smtClean="0">
                <a:solidFill>
                  <a:schemeClr val="tx2"/>
                </a:solidFill>
              </a:rPr>
              <a:t>14.- Si tiene falla, aplicar inmediatamente los procedimientos de acción inmediata (cuando sea apropiado para el arma que esté siendo disparada). Continúe su instrucción hasta que escuche la orden de “¡Cesar el Fuego!”, hasta el punto de completar con informar al OS. </a:t>
            </a:r>
          </a:p>
          <a:p>
            <a:pPr>
              <a:buNone/>
            </a:pPr>
            <a:r>
              <a:rPr lang="es-CL" sz="2400" dirty="0" smtClean="0">
                <a:solidFill>
                  <a:schemeClr val="tx2"/>
                </a:solidFill>
              </a:rPr>
              <a:t>15.- La tenida para este polígono / ejercicio es:_________________________________________. </a:t>
            </a:r>
          </a:p>
          <a:p>
            <a:pPr>
              <a:buNone/>
            </a:pPr>
            <a:r>
              <a:rPr lang="es-CL" sz="2400" dirty="0" smtClean="0">
                <a:solidFill>
                  <a:schemeClr val="tx2"/>
                </a:solidFill>
              </a:rPr>
              <a:t>16.- Observe el polígono. Su límite izquierdo es_____________, su límite derecho es________, Sus límites internos derechos e izquierdo son: ___________________________________. Su Línea de Avance máximo es____________________________. Todos sus tiros deben impactar dentro de esta ZP. Ud. disparará sólo en los blancos que le han sido asignados. Todas las armas deberán apuntar a la misma dirección permanentemente. </a:t>
            </a:r>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a:p>
            <a:pPr>
              <a:buNone/>
            </a:pPr>
            <a:endParaRPr lang="es-CL" sz="2400" dirty="0" smtClean="0"/>
          </a:p>
        </p:txBody>
      </p:sp>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68" y="57134"/>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1143000"/>
          </a:xfrm>
        </p:spPr>
        <p:txBody>
          <a:bodyPr>
            <a:noAutofit/>
          </a:bodyPr>
          <a:lstStyle/>
          <a:p>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BRIEFING DE SEG.</a:t>
            </a:r>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sp>
        <p:nvSpPr>
          <p:cNvPr id="3" name="2 Marcador de contenido"/>
          <p:cNvSpPr>
            <a:spLocks noGrp="1"/>
          </p:cNvSpPr>
          <p:nvPr>
            <p:ph idx="1"/>
          </p:nvPr>
        </p:nvSpPr>
        <p:spPr>
          <a:xfrm>
            <a:off x="523875" y="1571612"/>
            <a:ext cx="9429750" cy="5597533"/>
          </a:xfrm>
        </p:spPr>
        <p:txBody>
          <a:bodyPr>
            <a:normAutofit/>
          </a:bodyPr>
          <a:lstStyle/>
          <a:p>
            <a:pPr>
              <a:buNone/>
            </a:pPr>
            <a:endParaRPr lang="es-CL" sz="1400" dirty="0" smtClean="0"/>
          </a:p>
          <a:p>
            <a:pPr>
              <a:buNone/>
            </a:pPr>
            <a:r>
              <a:rPr lang="es-CL" sz="1400" dirty="0" smtClean="0">
                <a:solidFill>
                  <a:schemeClr val="tx2"/>
                </a:solidFill>
              </a:rPr>
              <a:t>17.- El único tipo de munición que se empleará en este polígono es: _________________________________________________________. </a:t>
            </a:r>
          </a:p>
          <a:p>
            <a:pPr>
              <a:buNone/>
            </a:pPr>
            <a:r>
              <a:rPr lang="es-CL" sz="1400" dirty="0" smtClean="0">
                <a:solidFill>
                  <a:schemeClr val="tx2"/>
                </a:solidFill>
              </a:rPr>
              <a:t>18.- Las armas que se usarán este polígono son______________________________________________________. </a:t>
            </a:r>
          </a:p>
          <a:p>
            <a:pPr>
              <a:buNone/>
            </a:pPr>
            <a:r>
              <a:rPr lang="es-CL" sz="1400" dirty="0" smtClean="0">
                <a:solidFill>
                  <a:schemeClr val="tx2"/>
                </a:solidFill>
              </a:rPr>
              <a:t>19.- ¿Existe algún tirador izquierdo (zurdo)? ( o lanzadores de granadas?) </a:t>
            </a:r>
          </a:p>
          <a:p>
            <a:pPr>
              <a:buNone/>
            </a:pPr>
            <a:r>
              <a:rPr lang="es-CL" sz="1400" dirty="0" smtClean="0">
                <a:solidFill>
                  <a:schemeClr val="tx2"/>
                </a:solidFill>
              </a:rPr>
              <a:t>20.- ¿Alguien usa anteojos ópticos o lentes de contacto y no los lleva puestos hoy? </a:t>
            </a:r>
          </a:p>
          <a:p>
            <a:pPr>
              <a:buNone/>
            </a:pPr>
            <a:r>
              <a:rPr lang="es-CL" sz="1400" dirty="0" smtClean="0">
                <a:solidFill>
                  <a:schemeClr val="tx2"/>
                </a:solidFill>
              </a:rPr>
              <a:t>21.- Informar alguna regulación del polígono. </a:t>
            </a:r>
          </a:p>
          <a:p>
            <a:pPr>
              <a:buNone/>
            </a:pPr>
            <a:r>
              <a:rPr lang="es-CL" sz="1400" dirty="0" smtClean="0">
                <a:solidFill>
                  <a:schemeClr val="tx2"/>
                </a:solidFill>
              </a:rPr>
              <a:t>22.- El área para fumar es__________________. No se permite fumar cerca de la munición. </a:t>
            </a:r>
          </a:p>
          <a:p>
            <a:pPr>
              <a:buNone/>
            </a:pPr>
            <a:r>
              <a:rPr lang="es-CL" sz="1400" dirty="0" smtClean="0">
                <a:solidFill>
                  <a:schemeClr val="tx2"/>
                </a:solidFill>
              </a:rPr>
              <a:t>23.- Cascos, chalecos </a:t>
            </a:r>
            <a:r>
              <a:rPr lang="es-CL" sz="1400" dirty="0" err="1" smtClean="0">
                <a:solidFill>
                  <a:schemeClr val="tx2"/>
                </a:solidFill>
              </a:rPr>
              <a:t>antiesquirlas</a:t>
            </a:r>
            <a:r>
              <a:rPr lang="es-CL" sz="1400" dirty="0" smtClean="0">
                <a:solidFill>
                  <a:schemeClr val="tx2"/>
                </a:solidFill>
              </a:rPr>
              <a:t>, tapones de oído (y gafas balísticas) son obligatorias.</a:t>
            </a:r>
          </a:p>
          <a:p>
            <a:pPr>
              <a:buNone/>
            </a:pPr>
            <a:r>
              <a:rPr lang="es-CL" sz="1400" dirty="0" smtClean="0">
                <a:solidFill>
                  <a:schemeClr val="tx2"/>
                </a:solidFill>
              </a:rPr>
              <a:t> 24.- Punto de munición está ubicado en ______________________ y la munición está apropiadamente guardada y asegurada. </a:t>
            </a:r>
          </a:p>
          <a:p>
            <a:pPr>
              <a:buNone/>
            </a:pPr>
            <a:r>
              <a:rPr lang="es-CL" sz="1400" dirty="0" smtClean="0">
                <a:solidFill>
                  <a:schemeClr val="tx2"/>
                </a:solidFill>
              </a:rPr>
              <a:t>25.- No cruzar la línea de tiro. </a:t>
            </a:r>
          </a:p>
          <a:p>
            <a:pPr>
              <a:buNone/>
            </a:pPr>
            <a:r>
              <a:rPr lang="es-CL" sz="1400" dirty="0" smtClean="0">
                <a:solidFill>
                  <a:schemeClr val="tx2"/>
                </a:solidFill>
              </a:rPr>
              <a:t>26.- Así concluye la información de este polígono. ¿Alguna pregunta?</a:t>
            </a:r>
          </a:p>
          <a:p>
            <a:pPr>
              <a:buNone/>
            </a:pPr>
            <a:r>
              <a:rPr lang="es-CL" sz="1400" dirty="0" smtClean="0">
                <a:solidFill>
                  <a:schemeClr val="tx2"/>
                </a:solidFill>
              </a:rPr>
              <a:t> 27.- Continuamente verificar el área de impacto para asegurar que esté sin personal y equipo. Estar seguro de no ver aeronaves sobrevolando el en el área.</a:t>
            </a:r>
          </a:p>
          <a:p>
            <a:pPr>
              <a:buNone/>
            </a:pPr>
            <a:r>
              <a:rPr lang="es-CL" sz="1400" dirty="0" smtClean="0">
                <a:solidFill>
                  <a:schemeClr val="tx2"/>
                </a:solidFill>
              </a:rPr>
              <a:t> 28.- Todo el personal tomará lugar para verificar el 100% de munición consumida.</a:t>
            </a:r>
          </a:p>
          <a:p>
            <a:pPr>
              <a:buNone/>
            </a:pPr>
            <a:r>
              <a:rPr lang="es-CL" sz="1400" dirty="0" smtClean="0">
                <a:solidFill>
                  <a:schemeClr val="tx2"/>
                </a:solidFill>
              </a:rPr>
              <a:t> 29.- Todas las vainillas de munición será tomada en __________________. Verificar que esté separada. </a:t>
            </a:r>
          </a:p>
          <a:p>
            <a:pPr>
              <a:buNone/>
            </a:pPr>
            <a:r>
              <a:rPr lang="es-CL" sz="1400" dirty="0" smtClean="0">
                <a:solidFill>
                  <a:schemeClr val="tx2"/>
                </a:solidFill>
              </a:rPr>
              <a:t>30.- Informar a todos los combatientes, al mando, OCE y OS, la cantidad de munición consumida. </a:t>
            </a:r>
          </a:p>
          <a:p>
            <a:pPr>
              <a:buNone/>
            </a:pPr>
            <a:r>
              <a:rPr lang="es-CL" sz="1400" dirty="0" smtClean="0">
                <a:solidFill>
                  <a:schemeClr val="tx2"/>
                </a:solidFill>
              </a:rPr>
              <a:t>31.- Informar cadena y procedimiento de evacuación. 32.- Indicar señal de emergencia real (</a:t>
            </a:r>
            <a:r>
              <a:rPr lang="es-CL" sz="1400" dirty="0" err="1" smtClean="0">
                <a:solidFill>
                  <a:schemeClr val="tx2"/>
                </a:solidFill>
              </a:rPr>
              <a:t>very</a:t>
            </a:r>
            <a:r>
              <a:rPr lang="es-CL" sz="1400" dirty="0" smtClean="0">
                <a:solidFill>
                  <a:schemeClr val="tx2"/>
                </a:solidFill>
              </a:rPr>
              <a:t>, pito radio </a:t>
            </a:r>
            <a:r>
              <a:rPr lang="es-CL" sz="1400" dirty="0" err="1" smtClean="0">
                <a:solidFill>
                  <a:schemeClr val="tx2"/>
                </a:solidFill>
              </a:rPr>
              <a:t>etc</a:t>
            </a:r>
            <a:r>
              <a:rPr lang="es-CL" sz="1400" dirty="0" smtClean="0">
                <a:solidFill>
                  <a:schemeClr val="tx2"/>
                </a:solidFill>
              </a:rPr>
              <a:t>)</a:t>
            </a:r>
          </a:p>
          <a:p>
            <a:pPr>
              <a:buNone/>
            </a:pPr>
            <a:endParaRPr lang="es-CL" sz="2400" dirty="0"/>
          </a:p>
        </p:txBody>
      </p:sp>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68" y="57134"/>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1143000"/>
          </a:xfrm>
        </p:spPr>
        <p:txBody>
          <a:bodyPr>
            <a:noAutofit/>
          </a:bodyPr>
          <a:lstStyle/>
          <a:p>
            <a:r>
              <a:rPr lang="es-CL" sz="2400"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LISTA DE CHEQUEO OFICIAL A CARGO Y OFICIAL DE SEGURIDAD</a:t>
            </a:r>
            <a:endParaRPr lang="es-CL" sz="2400"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sp>
        <p:nvSpPr>
          <p:cNvPr id="3" name="2 Marcador de contenido"/>
          <p:cNvSpPr>
            <a:spLocks noGrp="1"/>
          </p:cNvSpPr>
          <p:nvPr>
            <p:ph idx="1"/>
          </p:nvPr>
        </p:nvSpPr>
        <p:spPr>
          <a:xfrm>
            <a:off x="523875" y="1571612"/>
            <a:ext cx="9429750" cy="5597533"/>
          </a:xfrm>
        </p:spPr>
        <p:txBody>
          <a:bodyPr>
            <a:normAutofit/>
          </a:bodyPr>
          <a:lstStyle/>
          <a:p>
            <a:pPr>
              <a:buNone/>
            </a:pPr>
            <a:r>
              <a:rPr lang="es-CL" sz="1800" b="1" dirty="0" smtClean="0">
                <a:solidFill>
                  <a:schemeClr val="tx2"/>
                </a:solidFill>
              </a:rPr>
              <a:t>1.-</a:t>
            </a:r>
            <a:r>
              <a:rPr lang="es-CL" sz="1800" dirty="0" smtClean="0">
                <a:solidFill>
                  <a:schemeClr val="tx2"/>
                </a:solidFill>
              </a:rPr>
              <a:t> </a:t>
            </a:r>
            <a:r>
              <a:rPr lang="es-CL" sz="1800" b="1" dirty="0" smtClean="0">
                <a:solidFill>
                  <a:schemeClr val="tx2"/>
                </a:solidFill>
              </a:rPr>
              <a:t>TAREAS ADMINISTRATIVAS</a:t>
            </a:r>
            <a:r>
              <a:rPr lang="es-CL" sz="1800" dirty="0" smtClean="0">
                <a:solidFill>
                  <a:schemeClr val="tx2"/>
                </a:solidFill>
              </a:rPr>
              <a:t>.</a:t>
            </a:r>
          </a:p>
          <a:p>
            <a:pPr>
              <a:buNone/>
            </a:pPr>
            <a:r>
              <a:rPr lang="es-CL" sz="1800" dirty="0" smtClean="0">
                <a:solidFill>
                  <a:schemeClr val="tx2"/>
                </a:solidFill>
              </a:rPr>
              <a:t> </a:t>
            </a:r>
            <a:r>
              <a:rPr lang="es-CL" sz="1800" b="1" dirty="0" smtClean="0">
                <a:solidFill>
                  <a:schemeClr val="tx2"/>
                </a:solidFill>
              </a:rPr>
              <a:t>a. </a:t>
            </a:r>
            <a:r>
              <a:rPr lang="es-CL" sz="1800" dirty="0" smtClean="0">
                <a:solidFill>
                  <a:schemeClr val="tx2"/>
                </a:solidFill>
              </a:rPr>
              <a:t>Verificar banderas “BRAVO” del polígono y luces rojas encendidas.</a:t>
            </a:r>
          </a:p>
          <a:p>
            <a:pPr>
              <a:buNone/>
            </a:pPr>
            <a:r>
              <a:rPr lang="es-CL" sz="1800" dirty="0" smtClean="0">
                <a:solidFill>
                  <a:schemeClr val="tx2"/>
                </a:solidFill>
              </a:rPr>
              <a:t> </a:t>
            </a:r>
            <a:r>
              <a:rPr lang="es-CL" sz="1800" b="1" dirty="0" smtClean="0">
                <a:solidFill>
                  <a:schemeClr val="tx2"/>
                </a:solidFill>
              </a:rPr>
              <a:t>b. </a:t>
            </a:r>
            <a:r>
              <a:rPr lang="es-CL" sz="1800" dirty="0" smtClean="0">
                <a:solidFill>
                  <a:schemeClr val="tx2"/>
                </a:solidFill>
              </a:rPr>
              <a:t>Verificar que todos los objetivos estén preparados. </a:t>
            </a:r>
          </a:p>
          <a:p>
            <a:pPr>
              <a:buNone/>
            </a:pPr>
            <a:r>
              <a:rPr lang="es-CL" sz="1800" b="1" dirty="0" smtClean="0">
                <a:solidFill>
                  <a:schemeClr val="tx2"/>
                </a:solidFill>
              </a:rPr>
              <a:t> c. </a:t>
            </a:r>
            <a:r>
              <a:rPr lang="es-CL" sz="1800" dirty="0" smtClean="0">
                <a:solidFill>
                  <a:schemeClr val="tx2"/>
                </a:solidFill>
              </a:rPr>
              <a:t>Cantidad de blancos: __________________________________</a:t>
            </a:r>
          </a:p>
          <a:p>
            <a:pPr>
              <a:buNone/>
            </a:pPr>
            <a:r>
              <a:rPr lang="es-CL" sz="1800" dirty="0" smtClean="0">
                <a:solidFill>
                  <a:schemeClr val="tx2"/>
                </a:solidFill>
              </a:rPr>
              <a:t> </a:t>
            </a:r>
            <a:r>
              <a:rPr lang="es-CL" sz="1800" b="1" dirty="0" smtClean="0">
                <a:solidFill>
                  <a:schemeClr val="tx2"/>
                </a:solidFill>
              </a:rPr>
              <a:t>d. </a:t>
            </a:r>
            <a:r>
              <a:rPr lang="es-CL" sz="1800" dirty="0" smtClean="0">
                <a:solidFill>
                  <a:schemeClr val="tx2"/>
                </a:solidFill>
              </a:rPr>
              <a:t>Tipos de blancos: _____________________________________ </a:t>
            </a:r>
          </a:p>
          <a:p>
            <a:pPr>
              <a:buNone/>
            </a:pPr>
            <a:r>
              <a:rPr lang="es-CL" sz="1800" dirty="0" smtClean="0">
                <a:solidFill>
                  <a:schemeClr val="tx2"/>
                </a:solidFill>
              </a:rPr>
              <a:t> </a:t>
            </a:r>
            <a:r>
              <a:rPr lang="es-CL" sz="1800" b="1" dirty="0" smtClean="0">
                <a:solidFill>
                  <a:schemeClr val="tx2"/>
                </a:solidFill>
              </a:rPr>
              <a:t>e. </a:t>
            </a:r>
            <a:r>
              <a:rPr lang="es-CL" sz="1800" dirty="0" smtClean="0">
                <a:solidFill>
                  <a:schemeClr val="tx2"/>
                </a:solidFill>
              </a:rPr>
              <a:t>Establecer y mantener comunicaciones con el mando. </a:t>
            </a:r>
          </a:p>
          <a:p>
            <a:pPr>
              <a:buNone/>
            </a:pPr>
            <a:r>
              <a:rPr lang="es-CL" sz="1800" dirty="0" smtClean="0">
                <a:solidFill>
                  <a:schemeClr val="tx2"/>
                </a:solidFill>
              </a:rPr>
              <a:t> </a:t>
            </a:r>
            <a:r>
              <a:rPr lang="es-CL" sz="1800" b="1" dirty="0" smtClean="0">
                <a:solidFill>
                  <a:schemeClr val="tx2"/>
                </a:solidFill>
              </a:rPr>
              <a:t>f. </a:t>
            </a:r>
            <a:r>
              <a:rPr lang="es-CL" sz="1800" dirty="0" smtClean="0">
                <a:solidFill>
                  <a:schemeClr val="tx2"/>
                </a:solidFill>
              </a:rPr>
              <a:t>Establecer y mantener comunicaciones con el foso.</a:t>
            </a:r>
          </a:p>
          <a:p>
            <a:pPr>
              <a:buNone/>
            </a:pPr>
            <a:r>
              <a:rPr lang="es-CL" sz="1800" dirty="0" smtClean="0">
                <a:solidFill>
                  <a:schemeClr val="tx2"/>
                </a:solidFill>
              </a:rPr>
              <a:t> </a:t>
            </a:r>
            <a:r>
              <a:rPr lang="es-CL" sz="1800" b="1" dirty="0" smtClean="0">
                <a:solidFill>
                  <a:schemeClr val="tx2"/>
                </a:solidFill>
              </a:rPr>
              <a:t>g</a:t>
            </a:r>
            <a:r>
              <a:rPr lang="es-CL" sz="1800" dirty="0" smtClean="0">
                <a:solidFill>
                  <a:schemeClr val="tx2"/>
                </a:solidFill>
              </a:rPr>
              <a:t>. Asignar personal para preparar munición y relevos. </a:t>
            </a:r>
          </a:p>
          <a:p>
            <a:pPr>
              <a:buNone/>
            </a:pPr>
            <a:r>
              <a:rPr lang="es-CL" sz="1800" dirty="0" smtClean="0">
                <a:solidFill>
                  <a:schemeClr val="tx2"/>
                </a:solidFill>
              </a:rPr>
              <a:t> </a:t>
            </a:r>
            <a:r>
              <a:rPr lang="es-CL" sz="1800" b="1" dirty="0" smtClean="0">
                <a:solidFill>
                  <a:schemeClr val="tx2"/>
                </a:solidFill>
              </a:rPr>
              <a:t>h. </a:t>
            </a:r>
            <a:r>
              <a:rPr lang="es-CL" sz="1800" dirty="0" smtClean="0">
                <a:solidFill>
                  <a:schemeClr val="tx2"/>
                </a:solidFill>
              </a:rPr>
              <a:t>Tiros por combatiente. i. Relevos.</a:t>
            </a:r>
          </a:p>
          <a:p>
            <a:pPr>
              <a:buNone/>
            </a:pPr>
            <a:r>
              <a:rPr lang="es-CL" sz="1800" b="1" dirty="0" smtClean="0">
                <a:solidFill>
                  <a:schemeClr val="tx2"/>
                </a:solidFill>
              </a:rPr>
              <a:t> j. </a:t>
            </a:r>
            <a:r>
              <a:rPr lang="es-CL" sz="1800" dirty="0" smtClean="0">
                <a:solidFill>
                  <a:schemeClr val="tx2"/>
                </a:solidFill>
              </a:rPr>
              <a:t>Verificar si el polígono está preparado correctamente:</a:t>
            </a:r>
          </a:p>
          <a:p>
            <a:pPr>
              <a:buNone/>
            </a:pPr>
            <a:r>
              <a:rPr lang="es-CL" sz="1800" b="1" dirty="0" smtClean="0">
                <a:solidFill>
                  <a:schemeClr val="tx2"/>
                </a:solidFill>
              </a:rPr>
              <a:t> k. </a:t>
            </a:r>
            <a:r>
              <a:rPr lang="es-CL" sz="1800" dirty="0" smtClean="0">
                <a:solidFill>
                  <a:schemeClr val="tx2"/>
                </a:solidFill>
              </a:rPr>
              <a:t>Perímetro del polígono concuerda con ZP. </a:t>
            </a:r>
          </a:p>
          <a:p>
            <a:pPr>
              <a:buNone/>
            </a:pPr>
            <a:r>
              <a:rPr lang="es-CL" sz="1800" b="1" dirty="0" smtClean="0">
                <a:solidFill>
                  <a:schemeClr val="tx2"/>
                </a:solidFill>
              </a:rPr>
              <a:t> l. </a:t>
            </a:r>
            <a:r>
              <a:rPr lang="es-CL" sz="1800" dirty="0" smtClean="0">
                <a:solidFill>
                  <a:schemeClr val="tx2"/>
                </a:solidFill>
              </a:rPr>
              <a:t>Línea de blancos está en correcta posición. Verificar. </a:t>
            </a:r>
          </a:p>
          <a:p>
            <a:pPr>
              <a:buNone/>
            </a:pPr>
            <a:r>
              <a:rPr lang="es-CL" sz="1800" dirty="0" smtClean="0">
                <a:solidFill>
                  <a:schemeClr val="tx2"/>
                </a:solidFill>
              </a:rPr>
              <a:t> </a:t>
            </a:r>
            <a:r>
              <a:rPr lang="es-CL" sz="1800" b="1" dirty="0" smtClean="0">
                <a:solidFill>
                  <a:schemeClr val="tx2"/>
                </a:solidFill>
              </a:rPr>
              <a:t>m. </a:t>
            </a:r>
            <a:r>
              <a:rPr lang="es-CL" sz="1800" dirty="0" smtClean="0">
                <a:solidFill>
                  <a:schemeClr val="tx2"/>
                </a:solidFill>
              </a:rPr>
              <a:t>El punto de munición está en correcta ubicación. </a:t>
            </a:r>
          </a:p>
          <a:p>
            <a:pPr>
              <a:buNone/>
            </a:pPr>
            <a:r>
              <a:rPr lang="es-CL" sz="1800" dirty="0" smtClean="0">
                <a:solidFill>
                  <a:schemeClr val="tx2"/>
                </a:solidFill>
              </a:rPr>
              <a:t> </a:t>
            </a:r>
            <a:r>
              <a:rPr lang="es-CL" sz="1800" b="1" dirty="0" smtClean="0">
                <a:solidFill>
                  <a:schemeClr val="tx2"/>
                </a:solidFill>
              </a:rPr>
              <a:t>n</a:t>
            </a:r>
            <a:r>
              <a:rPr lang="es-CL" sz="1800" dirty="0" smtClean="0">
                <a:solidFill>
                  <a:schemeClr val="tx2"/>
                </a:solidFill>
              </a:rPr>
              <a:t>. Kit de Primeros Auxilios está en un lugar correcto.</a:t>
            </a:r>
            <a:endParaRPr lang="es-CL" sz="1800" dirty="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68" y="57134"/>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1143000"/>
          </a:xfrm>
        </p:spPr>
        <p:txBody>
          <a:bodyPr>
            <a:noAutofit/>
          </a:bodyPr>
          <a:lstStyle/>
          <a:p>
            <a:r>
              <a:rPr lang="es-CL" sz="1800"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LISTA DE CHEQUEO OFICIAL A CARGO Y OFICIAL DE SEGURIDAD</a:t>
            </a:r>
            <a:endParaRPr lang="es-CL" sz="1800"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sp>
        <p:nvSpPr>
          <p:cNvPr id="3" name="2 Marcador de contenido"/>
          <p:cNvSpPr>
            <a:spLocks noGrp="1"/>
          </p:cNvSpPr>
          <p:nvPr>
            <p:ph idx="1"/>
          </p:nvPr>
        </p:nvSpPr>
        <p:spPr>
          <a:xfrm>
            <a:off x="523875" y="1571612"/>
            <a:ext cx="9429750" cy="5597533"/>
          </a:xfrm>
        </p:spPr>
        <p:txBody>
          <a:bodyPr>
            <a:normAutofit/>
          </a:bodyPr>
          <a:lstStyle/>
          <a:p>
            <a:pPr>
              <a:buFontTx/>
              <a:buChar char="-"/>
            </a:pPr>
            <a:r>
              <a:rPr lang="es-CL" sz="1800" b="1" dirty="0" smtClean="0">
                <a:solidFill>
                  <a:schemeClr val="tx2"/>
                </a:solidFill>
              </a:rPr>
              <a:t>TAREAS ANTES DEL TIRO/INFORMAR</a:t>
            </a:r>
            <a:r>
              <a:rPr lang="es-CL" sz="1800" dirty="0" smtClean="0">
                <a:solidFill>
                  <a:schemeClr val="tx2"/>
                </a:solidFill>
              </a:rPr>
              <a:t>. </a:t>
            </a:r>
          </a:p>
          <a:p>
            <a:pPr>
              <a:buFontTx/>
              <a:buChar char="-"/>
            </a:pPr>
            <a:r>
              <a:rPr lang="es-CL" sz="1800" b="1" dirty="0" smtClean="0">
                <a:solidFill>
                  <a:schemeClr val="tx2"/>
                </a:solidFill>
              </a:rPr>
              <a:t>a.</a:t>
            </a:r>
            <a:r>
              <a:rPr lang="es-CL" sz="1800" dirty="0" smtClean="0">
                <a:solidFill>
                  <a:schemeClr val="tx2"/>
                </a:solidFill>
              </a:rPr>
              <a:t> Contar y asignar relevos si es necesario. </a:t>
            </a:r>
          </a:p>
          <a:p>
            <a:pPr>
              <a:buFontTx/>
              <a:buChar char="-"/>
            </a:pPr>
            <a:r>
              <a:rPr lang="es-CL" sz="1800" b="1" dirty="0" smtClean="0">
                <a:solidFill>
                  <a:schemeClr val="tx2"/>
                </a:solidFill>
              </a:rPr>
              <a:t>b.</a:t>
            </a:r>
            <a:r>
              <a:rPr lang="es-CL" sz="1800" dirty="0" smtClean="0">
                <a:solidFill>
                  <a:schemeClr val="tx2"/>
                </a:solidFill>
              </a:rPr>
              <a:t> Verificar una completa condición de seguridad (Sacar armas que están sobrantes o no cubiertas) </a:t>
            </a:r>
          </a:p>
          <a:p>
            <a:pPr>
              <a:buFontTx/>
              <a:buChar char="-"/>
            </a:pPr>
            <a:r>
              <a:rPr lang="es-CL" sz="1800" b="1" dirty="0" smtClean="0">
                <a:solidFill>
                  <a:schemeClr val="tx2"/>
                </a:solidFill>
              </a:rPr>
              <a:t>c.</a:t>
            </a:r>
            <a:r>
              <a:rPr lang="es-CL" sz="1800" dirty="0" smtClean="0">
                <a:solidFill>
                  <a:schemeClr val="tx2"/>
                </a:solidFill>
              </a:rPr>
              <a:t> Preparar armas para romper el fuego. </a:t>
            </a:r>
          </a:p>
          <a:p>
            <a:pPr>
              <a:buFontTx/>
              <a:buChar char="-"/>
            </a:pPr>
            <a:r>
              <a:rPr lang="es-CL" sz="1800" b="1" dirty="0" smtClean="0">
                <a:solidFill>
                  <a:schemeClr val="tx2"/>
                </a:solidFill>
              </a:rPr>
              <a:t>d.</a:t>
            </a:r>
            <a:r>
              <a:rPr lang="es-CL" sz="1800" dirty="0" smtClean="0">
                <a:solidFill>
                  <a:schemeClr val="tx2"/>
                </a:solidFill>
              </a:rPr>
              <a:t> OCE/OS leerán todas las regulaciones del polígono. </a:t>
            </a:r>
          </a:p>
          <a:p>
            <a:pPr>
              <a:buFontTx/>
              <a:buChar char="-"/>
            </a:pPr>
            <a:r>
              <a:rPr lang="es-CL" sz="1800" b="1" dirty="0" smtClean="0">
                <a:solidFill>
                  <a:schemeClr val="tx2"/>
                </a:solidFill>
              </a:rPr>
              <a:t>e.</a:t>
            </a:r>
            <a:r>
              <a:rPr lang="es-CL" sz="1800" dirty="0" smtClean="0">
                <a:solidFill>
                  <a:schemeClr val="tx2"/>
                </a:solidFill>
              </a:rPr>
              <a:t> Informar la intención del fuego. </a:t>
            </a:r>
          </a:p>
          <a:p>
            <a:pPr>
              <a:buFontTx/>
              <a:buChar char="-"/>
            </a:pPr>
            <a:r>
              <a:rPr lang="es-CL" sz="1800" b="1" dirty="0" smtClean="0">
                <a:solidFill>
                  <a:schemeClr val="tx2"/>
                </a:solidFill>
              </a:rPr>
              <a:t>f.</a:t>
            </a:r>
            <a:r>
              <a:rPr lang="es-CL" sz="1800" dirty="0" smtClean="0">
                <a:solidFill>
                  <a:schemeClr val="tx2"/>
                </a:solidFill>
              </a:rPr>
              <a:t> Informar la conducta del fuego. </a:t>
            </a:r>
          </a:p>
          <a:p>
            <a:pPr>
              <a:buFontTx/>
              <a:buChar char="-"/>
            </a:pPr>
            <a:r>
              <a:rPr lang="es-CL" sz="1800" b="1" dirty="0" smtClean="0">
                <a:solidFill>
                  <a:schemeClr val="tx2"/>
                </a:solidFill>
              </a:rPr>
              <a:t>g.</a:t>
            </a:r>
            <a:r>
              <a:rPr lang="es-CL" sz="1800" dirty="0" smtClean="0">
                <a:solidFill>
                  <a:schemeClr val="tx2"/>
                </a:solidFill>
              </a:rPr>
              <a:t> Informar el plan de emergencia médica. </a:t>
            </a:r>
          </a:p>
          <a:p>
            <a:pPr>
              <a:buFontTx/>
              <a:buChar char="-"/>
            </a:pPr>
            <a:r>
              <a:rPr lang="es-CL" sz="1800" b="1" dirty="0" smtClean="0">
                <a:solidFill>
                  <a:schemeClr val="tx2"/>
                </a:solidFill>
              </a:rPr>
              <a:t>h.</a:t>
            </a:r>
            <a:r>
              <a:rPr lang="es-CL" sz="1800" dirty="0" smtClean="0">
                <a:solidFill>
                  <a:schemeClr val="tx2"/>
                </a:solidFill>
              </a:rPr>
              <a:t> Informar asuntos específicamente ambientales y regulaciones del polígono. </a:t>
            </a:r>
          </a:p>
          <a:p>
            <a:pPr>
              <a:buFontTx/>
              <a:buChar char="-"/>
            </a:pPr>
            <a:r>
              <a:rPr lang="es-CL" sz="1800" b="1" dirty="0" smtClean="0">
                <a:solidFill>
                  <a:schemeClr val="tx2"/>
                </a:solidFill>
              </a:rPr>
              <a:t>i.</a:t>
            </a:r>
            <a:r>
              <a:rPr lang="es-CL" sz="1800" dirty="0" smtClean="0">
                <a:solidFill>
                  <a:schemeClr val="tx2"/>
                </a:solidFill>
              </a:rPr>
              <a:t> Leer el Informe de Seguridad local del polígono.</a:t>
            </a:r>
            <a:endParaRPr lang="es-CL" sz="1800" dirty="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68" y="57134"/>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1143000"/>
          </a:xfrm>
        </p:spPr>
        <p:txBody>
          <a:bodyPr>
            <a:noAutofit/>
          </a:bodyPr>
          <a:lstStyle/>
          <a:p>
            <a:r>
              <a:rPr lang="es-CL" sz="1800"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LISTA DE CHEQUEO OFICIAL A CARGO Y OFICIAL DE SEGURIDAD</a:t>
            </a:r>
            <a:endParaRPr lang="es-CL" sz="1800"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sp>
        <p:nvSpPr>
          <p:cNvPr id="3" name="2 Marcador de contenido"/>
          <p:cNvSpPr>
            <a:spLocks noGrp="1"/>
          </p:cNvSpPr>
          <p:nvPr>
            <p:ph idx="1"/>
          </p:nvPr>
        </p:nvSpPr>
        <p:spPr>
          <a:xfrm>
            <a:off x="523875" y="1571612"/>
            <a:ext cx="9429750" cy="5597533"/>
          </a:xfrm>
        </p:spPr>
        <p:txBody>
          <a:bodyPr>
            <a:normAutofit/>
          </a:bodyPr>
          <a:lstStyle/>
          <a:p>
            <a:pPr>
              <a:buNone/>
            </a:pPr>
            <a:r>
              <a:rPr lang="es-CL" sz="1800" b="1" dirty="0" smtClean="0">
                <a:solidFill>
                  <a:schemeClr val="tx2"/>
                </a:solidFill>
              </a:rPr>
              <a:t>INFORME A TIRADORES. A. INFORME </a:t>
            </a:r>
            <a:r>
              <a:rPr lang="es-CL" sz="1800" dirty="0" smtClean="0">
                <a:solidFill>
                  <a:schemeClr val="tx2"/>
                </a:solidFill>
              </a:rPr>
              <a:t>1: Ubicaciones. </a:t>
            </a:r>
          </a:p>
          <a:p>
            <a:pPr marL="457200" indent="-457200">
              <a:buAutoNum type="arabicParenR"/>
            </a:pPr>
            <a:r>
              <a:rPr lang="es-CL" sz="1800" dirty="0" smtClean="0">
                <a:solidFill>
                  <a:schemeClr val="tx2"/>
                </a:solidFill>
              </a:rPr>
              <a:t>El OCE está ubicado en: _______________________________ </a:t>
            </a:r>
          </a:p>
          <a:p>
            <a:pPr marL="457200" indent="-457200">
              <a:buAutoNum type="arabicParenR"/>
            </a:pPr>
            <a:r>
              <a:rPr lang="es-CL" sz="1800" dirty="0" smtClean="0">
                <a:solidFill>
                  <a:schemeClr val="tx2"/>
                </a:solidFill>
              </a:rPr>
              <a:t>El OS está ubicado en: ________________________________ </a:t>
            </a:r>
          </a:p>
          <a:p>
            <a:pPr marL="457200" indent="-457200">
              <a:buAutoNum type="arabicParenR"/>
            </a:pPr>
            <a:r>
              <a:rPr lang="es-CL" sz="1800" dirty="0" smtClean="0">
                <a:solidFill>
                  <a:schemeClr val="tx2"/>
                </a:solidFill>
              </a:rPr>
              <a:t>Los supervisores de seguridad están ubicados en: __________ </a:t>
            </a:r>
          </a:p>
          <a:p>
            <a:pPr marL="457200" indent="-457200">
              <a:buAutoNum type="arabicParenR"/>
            </a:pPr>
            <a:r>
              <a:rPr lang="es-CL" sz="1800" dirty="0" smtClean="0">
                <a:solidFill>
                  <a:schemeClr val="tx2"/>
                </a:solidFill>
              </a:rPr>
              <a:t>La munición está ubicada en: ___________________________ </a:t>
            </a:r>
          </a:p>
          <a:p>
            <a:pPr marL="457200" indent="-457200">
              <a:buAutoNum type="arabicParenR"/>
            </a:pPr>
            <a:r>
              <a:rPr lang="es-CL" sz="1800" dirty="0" smtClean="0">
                <a:solidFill>
                  <a:schemeClr val="tx2"/>
                </a:solidFill>
              </a:rPr>
              <a:t>El enfermero se encuentra en: __________________________ </a:t>
            </a:r>
          </a:p>
          <a:p>
            <a:pPr marL="457200" indent="-457200">
              <a:buAutoNum type="arabicParenR"/>
            </a:pPr>
            <a:r>
              <a:rPr lang="es-CL" sz="1800" dirty="0" smtClean="0">
                <a:solidFill>
                  <a:schemeClr val="tx2"/>
                </a:solidFill>
              </a:rPr>
              <a:t>El vehículo de seguridad y su conductor se encuentran en:____</a:t>
            </a:r>
            <a:endParaRPr lang="es-CL" sz="1800" dirty="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68" y="57134"/>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1143000"/>
          </a:xfrm>
        </p:spPr>
        <p:txBody>
          <a:bodyPr>
            <a:noAutofit/>
          </a:bodyPr>
          <a:lstStyle/>
          <a:p>
            <a:r>
              <a:rPr lang="es-CL" sz="1800"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LISTA DE CHEQUEO OFICIAL A CARGO Y OFICIAL DE SEGURIDAD</a:t>
            </a:r>
            <a:endParaRPr lang="es-CL" sz="1800" b="1" dirty="0"/>
          </a:p>
        </p:txBody>
      </p:sp>
      <p:sp>
        <p:nvSpPr>
          <p:cNvPr id="3" name="2 Marcador de contenido"/>
          <p:cNvSpPr>
            <a:spLocks noGrp="1"/>
          </p:cNvSpPr>
          <p:nvPr>
            <p:ph idx="1"/>
          </p:nvPr>
        </p:nvSpPr>
        <p:spPr>
          <a:xfrm>
            <a:off x="523875" y="1571612"/>
            <a:ext cx="9429750" cy="5597533"/>
          </a:xfrm>
        </p:spPr>
        <p:txBody>
          <a:bodyPr>
            <a:normAutofit/>
          </a:bodyPr>
          <a:lstStyle/>
          <a:p>
            <a:pPr>
              <a:buNone/>
            </a:pPr>
            <a:r>
              <a:rPr lang="es-CL" sz="1800" b="1" dirty="0" smtClean="0">
                <a:solidFill>
                  <a:schemeClr val="tx2"/>
                </a:solidFill>
              </a:rPr>
              <a:t>INFORME 2: POLÍGONO. </a:t>
            </a:r>
          </a:p>
          <a:p>
            <a:pPr>
              <a:buNone/>
            </a:pPr>
            <a:r>
              <a:rPr lang="es-CL" sz="1800" dirty="0" smtClean="0">
                <a:solidFill>
                  <a:schemeClr val="tx2"/>
                </a:solidFill>
              </a:rPr>
              <a:t>Nota: Leer todas las disposiciones particulares del polígono antes de disparar. </a:t>
            </a:r>
          </a:p>
          <a:p>
            <a:pPr marL="457200" indent="-457200">
              <a:buAutoNum type="arabicParenR"/>
            </a:pPr>
            <a:r>
              <a:rPr lang="es-CL" sz="1800" dirty="0" smtClean="0">
                <a:solidFill>
                  <a:schemeClr val="tx2"/>
                </a:solidFill>
              </a:rPr>
              <a:t>Conocer los límites derecho e izquierdo del polígono </a:t>
            </a:r>
          </a:p>
          <a:p>
            <a:pPr marL="457200" indent="-457200">
              <a:buAutoNum type="arabicParenR"/>
            </a:pPr>
            <a:r>
              <a:rPr lang="es-CL" sz="1800" dirty="0" smtClean="0">
                <a:solidFill>
                  <a:schemeClr val="tx2"/>
                </a:solidFill>
              </a:rPr>
              <a:t>Conocer la ubicación de la munición. </a:t>
            </a:r>
          </a:p>
          <a:p>
            <a:pPr marL="457200" indent="-457200">
              <a:buAutoNum type="arabicParenR"/>
            </a:pPr>
            <a:r>
              <a:rPr lang="es-CL" sz="1800" dirty="0" smtClean="0">
                <a:solidFill>
                  <a:schemeClr val="tx2"/>
                </a:solidFill>
              </a:rPr>
              <a:t>Conocer la ubicación de la ambulancia con primeros auxilios.</a:t>
            </a:r>
          </a:p>
          <a:p>
            <a:pPr marL="457200" indent="-457200">
              <a:buNone/>
            </a:pPr>
            <a:endParaRPr lang="es-CL" sz="1800" dirty="0" smtClean="0">
              <a:solidFill>
                <a:schemeClr val="tx2"/>
              </a:solidFill>
            </a:endParaRPr>
          </a:p>
          <a:p>
            <a:pPr marL="457200" indent="-457200">
              <a:buNone/>
            </a:pPr>
            <a:r>
              <a:rPr lang="es-CL" sz="1800" b="1" dirty="0" smtClean="0">
                <a:solidFill>
                  <a:schemeClr val="tx2"/>
                </a:solidFill>
              </a:rPr>
              <a:t>SISTEMA DE TRABAJO</a:t>
            </a:r>
            <a:r>
              <a:rPr lang="es-CL" sz="1800" dirty="0" smtClean="0">
                <a:solidFill>
                  <a:schemeClr val="tx2"/>
                </a:solidFill>
              </a:rPr>
              <a:t>.</a:t>
            </a:r>
          </a:p>
          <a:p>
            <a:pPr marL="457200" indent="-457200">
              <a:buNone/>
            </a:pPr>
            <a:r>
              <a:rPr lang="es-CL" sz="1800" dirty="0" smtClean="0">
                <a:solidFill>
                  <a:schemeClr val="tx2"/>
                </a:solidFill>
              </a:rPr>
              <a:t> 1) Conocer sistema de puntuación. </a:t>
            </a:r>
          </a:p>
          <a:p>
            <a:pPr marL="457200" indent="-457200">
              <a:buNone/>
            </a:pPr>
            <a:r>
              <a:rPr lang="es-CL" sz="1800" dirty="0" smtClean="0">
                <a:solidFill>
                  <a:schemeClr val="tx2"/>
                </a:solidFill>
              </a:rPr>
              <a:t>2) Conocer la munición</a:t>
            </a:r>
            <a:endParaRPr lang="es-CL" sz="1800" dirty="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68" y="57134"/>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1143000"/>
          </a:xfrm>
        </p:spPr>
        <p:txBody>
          <a:bodyPr>
            <a:noAutofit/>
          </a:bodyPr>
          <a:lstStyle/>
          <a:p>
            <a:r>
              <a:rPr lang="es-CL" sz="1800"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LISTA DE CHEQUEO OFICIAL A CARGO Y OFICIAL DE SEGURIDAD</a:t>
            </a:r>
            <a:endParaRPr lang="es-CL" sz="1800" b="1" dirty="0"/>
          </a:p>
        </p:txBody>
      </p:sp>
      <p:sp>
        <p:nvSpPr>
          <p:cNvPr id="3" name="2 Marcador de contenido"/>
          <p:cNvSpPr>
            <a:spLocks noGrp="1"/>
          </p:cNvSpPr>
          <p:nvPr>
            <p:ph idx="1"/>
          </p:nvPr>
        </p:nvSpPr>
        <p:spPr>
          <a:xfrm>
            <a:off x="523875" y="1571612"/>
            <a:ext cx="9429750" cy="5597533"/>
          </a:xfrm>
        </p:spPr>
        <p:txBody>
          <a:bodyPr>
            <a:normAutofit/>
          </a:bodyPr>
          <a:lstStyle/>
          <a:p>
            <a:pPr>
              <a:buNone/>
            </a:pPr>
            <a:r>
              <a:rPr lang="es-CL" sz="1800" b="1" dirty="0" smtClean="0">
                <a:solidFill>
                  <a:schemeClr val="tx2"/>
                </a:solidFill>
              </a:rPr>
              <a:t>DEBERES DURANTE EL FUEGO. </a:t>
            </a:r>
          </a:p>
          <a:p>
            <a:pPr marL="457200" indent="-457200">
              <a:buAutoNum type="arabicParenR"/>
            </a:pPr>
            <a:r>
              <a:rPr lang="es-CL" sz="1800" dirty="0" smtClean="0">
                <a:solidFill>
                  <a:schemeClr val="tx2"/>
                </a:solidFill>
              </a:rPr>
              <a:t>Verificar que los tiradores tengan sus tapones de oídos colocados. </a:t>
            </a:r>
          </a:p>
          <a:p>
            <a:pPr marL="457200" indent="-457200">
              <a:buAutoNum type="arabicParenR"/>
            </a:pPr>
            <a:r>
              <a:rPr lang="es-CL" sz="1800" dirty="0" smtClean="0">
                <a:solidFill>
                  <a:schemeClr val="tx2"/>
                </a:solidFill>
              </a:rPr>
              <a:t>Verificar detalles para cada instrucción. Explicar cada instrucción antes de disparar. </a:t>
            </a:r>
          </a:p>
          <a:p>
            <a:pPr marL="457200" indent="-457200">
              <a:buAutoNum type="arabicParenR"/>
            </a:pPr>
            <a:r>
              <a:rPr lang="es-CL" sz="1800" dirty="0" smtClean="0">
                <a:solidFill>
                  <a:schemeClr val="tx2"/>
                </a:solidFill>
              </a:rPr>
              <a:t>Seguir la intención del fuego. No variar. </a:t>
            </a:r>
          </a:p>
          <a:p>
            <a:pPr marL="457200" indent="-457200">
              <a:buAutoNum type="arabicParenR"/>
            </a:pPr>
            <a:r>
              <a:rPr lang="es-CL" sz="1800" dirty="0" smtClean="0">
                <a:solidFill>
                  <a:schemeClr val="tx2"/>
                </a:solidFill>
              </a:rPr>
              <a:t>Conducta segura de tiro. Como siempre, la seguridad es primordial. </a:t>
            </a:r>
          </a:p>
          <a:p>
            <a:pPr marL="457200" indent="-457200">
              <a:buAutoNum type="arabicParenR"/>
            </a:pPr>
            <a:r>
              <a:rPr lang="es-CL" sz="1800" dirty="0" smtClean="0">
                <a:solidFill>
                  <a:schemeClr val="tx2"/>
                </a:solidFill>
              </a:rPr>
              <a:t>Verificar errores y corregirlos. </a:t>
            </a:r>
          </a:p>
          <a:p>
            <a:pPr marL="457200" indent="-457200">
              <a:buAutoNum type="arabicParenR"/>
            </a:pPr>
            <a:r>
              <a:rPr lang="es-CL" sz="1800" dirty="0" smtClean="0">
                <a:solidFill>
                  <a:schemeClr val="tx2"/>
                </a:solidFill>
              </a:rPr>
              <a:t>Verificar comunicaciones. </a:t>
            </a:r>
          </a:p>
          <a:p>
            <a:pPr marL="457200" indent="-457200">
              <a:buNone/>
            </a:pPr>
            <a:endParaRPr lang="es-CL" sz="1800" dirty="0" smtClean="0">
              <a:solidFill>
                <a:schemeClr val="tx2"/>
              </a:solidFill>
            </a:endParaRPr>
          </a:p>
          <a:p>
            <a:pPr marL="457200" indent="-457200">
              <a:buNone/>
            </a:pPr>
            <a:r>
              <a:rPr lang="es-CL" sz="1800" dirty="0" smtClean="0">
                <a:solidFill>
                  <a:schemeClr val="tx2"/>
                </a:solidFill>
              </a:rPr>
              <a:t> </a:t>
            </a:r>
            <a:r>
              <a:rPr lang="es-CL" sz="1800" b="1" dirty="0" smtClean="0">
                <a:solidFill>
                  <a:schemeClr val="tx2"/>
                </a:solidFill>
              </a:rPr>
              <a:t>DEBERES DESPUÉS DE EFECTUADO EL TIRO</a:t>
            </a:r>
            <a:r>
              <a:rPr lang="es-CL" sz="1800" dirty="0" smtClean="0">
                <a:solidFill>
                  <a:schemeClr val="tx2"/>
                </a:solidFill>
              </a:rPr>
              <a:t>.</a:t>
            </a:r>
          </a:p>
          <a:p>
            <a:pPr marL="457200" indent="-457200">
              <a:buNone/>
            </a:pPr>
            <a:r>
              <a:rPr lang="es-CL" sz="1800" dirty="0" smtClean="0">
                <a:solidFill>
                  <a:schemeClr val="tx2"/>
                </a:solidFill>
              </a:rPr>
              <a:t> 1) Descargue, verificar ánima clara. No olvidar las armas sobrantes o no cubiertas. </a:t>
            </a:r>
          </a:p>
          <a:p>
            <a:pPr marL="457200" indent="-457200">
              <a:buNone/>
            </a:pPr>
            <a:r>
              <a:rPr lang="es-CL" sz="1800" dirty="0" smtClean="0">
                <a:solidFill>
                  <a:schemeClr val="tx2"/>
                </a:solidFill>
              </a:rPr>
              <a:t>2) Verificar personal nombrados para bajar los blancos. </a:t>
            </a:r>
          </a:p>
          <a:p>
            <a:pPr marL="457200" indent="-457200">
              <a:buNone/>
            </a:pPr>
            <a:r>
              <a:rPr lang="es-CL" sz="1800" dirty="0" smtClean="0">
                <a:solidFill>
                  <a:schemeClr val="tx2"/>
                </a:solidFill>
              </a:rPr>
              <a:t>3) Arriar banderas del polígono. Reagruparse y verificar novedades en un lugar conveniente. </a:t>
            </a:r>
            <a:endParaRPr lang="es-CL" sz="1800" dirty="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68" y="57134"/>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1143000"/>
          </a:xfrm>
        </p:spPr>
        <p:txBody>
          <a:bodyPr>
            <a:noAutofit/>
          </a:bodyPr>
          <a:lstStyle/>
          <a:p>
            <a:r>
              <a:rPr lang="es-CL" sz="1800"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LISTA DE CHEQUEO OFICIAL A CARGO Y OFICIAL DE SEGURIDAD</a:t>
            </a:r>
            <a:endParaRPr lang="es-CL" sz="1800" dirty="0"/>
          </a:p>
        </p:txBody>
      </p:sp>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68" y="57134"/>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21506" name="Picture 2"/>
          <p:cNvPicPr>
            <a:picLocks noGrp="1" noChangeAspect="1" noChangeArrowheads="1"/>
          </p:cNvPicPr>
          <p:nvPr>
            <p:ph idx="1"/>
          </p:nvPr>
        </p:nvPicPr>
        <p:blipFill>
          <a:blip r:embed="rId4"/>
          <a:srcRect l="34091" t="26854" r="38637" b="15205"/>
          <a:stretch>
            <a:fillRect/>
          </a:stretch>
        </p:blipFill>
        <p:spPr bwMode="auto">
          <a:xfrm>
            <a:off x="1952602" y="1643050"/>
            <a:ext cx="6072230" cy="492922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1143000"/>
          </a:xfrm>
        </p:spPr>
        <p:txBody>
          <a:bodyPr>
            <a:noAutofit/>
          </a:bodyPr>
          <a:lstStyle/>
          <a:p>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M.R.O.</a:t>
            </a:r>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68" y="57134"/>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22530" name="Picture 2"/>
          <p:cNvPicPr>
            <a:picLocks noGrp="1" noChangeAspect="1" noChangeArrowheads="1"/>
          </p:cNvPicPr>
          <p:nvPr>
            <p:ph idx="1"/>
          </p:nvPr>
        </p:nvPicPr>
        <p:blipFill>
          <a:blip r:embed="rId4"/>
          <a:srcRect l="29545" t="29549" r="30303" b="31375"/>
          <a:stretch>
            <a:fillRect/>
          </a:stretch>
        </p:blipFill>
        <p:spPr bwMode="auto">
          <a:xfrm>
            <a:off x="952470" y="2571744"/>
            <a:ext cx="8143932" cy="400052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857232"/>
            <a:ext cx="9429750" cy="785818"/>
          </a:xfrm>
        </p:spPr>
        <p:txBody>
          <a:bodyPr>
            <a:noAutofit/>
          </a:bodyPr>
          <a:lstStyle/>
          <a:p>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M.R.O.</a:t>
            </a:r>
            <a:endParaRPr lang="es-CL" dirty="0"/>
          </a:p>
        </p:txBody>
      </p:sp>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68" y="57134"/>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20482" name="Picture 2"/>
          <p:cNvPicPr>
            <a:picLocks noGrp="1" noChangeAspect="1" noChangeArrowheads="1"/>
          </p:cNvPicPr>
          <p:nvPr>
            <p:ph idx="1"/>
          </p:nvPr>
        </p:nvPicPr>
        <p:blipFill>
          <a:blip r:embed="rId4"/>
          <a:srcRect l="30477" t="41600" r="31364" b="17362"/>
          <a:stretch>
            <a:fillRect/>
          </a:stretch>
        </p:blipFill>
        <p:spPr bwMode="auto">
          <a:xfrm>
            <a:off x="738156" y="2857496"/>
            <a:ext cx="8715436" cy="35719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1143000"/>
          </a:xfrm>
        </p:spPr>
        <p:txBody>
          <a:bodyPr>
            <a:noAutofit/>
          </a:bodyPr>
          <a:lstStyle/>
          <a:p>
            <a:r>
              <a:rPr lang="es-CL" dirty="0" smtClean="0"/>
              <a:t/>
            </a:r>
            <a:br>
              <a:rPr lang="es-CL" dirty="0" smtClean="0"/>
            </a:br>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M.R.O.</a:t>
            </a:r>
            <a:endParaRPr lang="es-CL" dirty="0"/>
          </a:p>
        </p:txBody>
      </p:sp>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68" y="57134"/>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9"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graphicFrame>
        <p:nvGraphicFramePr>
          <p:cNvPr id="8" name="7 Tabla"/>
          <p:cNvGraphicFramePr>
            <a:graphicFrameLocks noGrp="1"/>
          </p:cNvGraphicFramePr>
          <p:nvPr/>
        </p:nvGraphicFramePr>
        <p:xfrm>
          <a:off x="881033" y="2188731"/>
          <a:ext cx="9072624" cy="3169094"/>
        </p:xfrm>
        <a:graphic>
          <a:graphicData uri="http://schemas.openxmlformats.org/drawingml/2006/table">
            <a:tbl>
              <a:tblPr/>
              <a:tblGrid>
                <a:gridCol w="1525415"/>
                <a:gridCol w="1686284"/>
                <a:gridCol w="2970397"/>
                <a:gridCol w="1525981"/>
                <a:gridCol w="1364547"/>
              </a:tblGrid>
              <a:tr h="280806">
                <a:tc>
                  <a:txBody>
                    <a:bodyPr/>
                    <a:lstStyle/>
                    <a:p>
                      <a:pPr algn="ctr">
                        <a:spcAft>
                          <a:spcPts val="0"/>
                        </a:spcAft>
                      </a:pPr>
                      <a:endParaRPr lang="es-CL" sz="800" dirty="0">
                        <a:latin typeface="Times New Roman"/>
                        <a:ea typeface="Times New Roman"/>
                      </a:endParaRPr>
                    </a:p>
                    <a:p>
                      <a:pPr algn="ctr">
                        <a:spcAft>
                          <a:spcPts val="0"/>
                        </a:spcAft>
                      </a:pPr>
                      <a:r>
                        <a:rPr lang="es-CL" sz="600" b="1" dirty="0">
                          <a:latin typeface="Arial"/>
                          <a:ea typeface="Times New Roman"/>
                        </a:rPr>
                        <a:t>PELIGRO</a:t>
                      </a:r>
                      <a:endParaRPr lang="es-CL" sz="800" dirty="0">
                        <a:latin typeface="Times New Roman"/>
                        <a:ea typeface="Times New Roman"/>
                      </a:endParaRPr>
                    </a:p>
                  </a:txBody>
                  <a:tcPr marL="47099" marR="470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es-CL" sz="800">
                        <a:latin typeface="Times New Roman"/>
                        <a:ea typeface="Times New Roman"/>
                      </a:endParaRPr>
                    </a:p>
                    <a:p>
                      <a:pPr algn="ctr">
                        <a:spcAft>
                          <a:spcPts val="0"/>
                        </a:spcAft>
                      </a:pPr>
                      <a:r>
                        <a:rPr lang="es-CL" sz="600" b="1">
                          <a:latin typeface="Arial"/>
                          <a:ea typeface="Times New Roman"/>
                        </a:rPr>
                        <a:t>EVALUACIÓN MRO</a:t>
                      </a:r>
                      <a:endParaRPr lang="es-CL" sz="800">
                        <a:latin typeface="Times New Roman"/>
                        <a:ea typeface="Times New Roman"/>
                      </a:endParaRPr>
                    </a:p>
                  </a:txBody>
                  <a:tcPr marL="47099" marR="470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es-CL" sz="800">
                        <a:latin typeface="Times New Roman"/>
                        <a:ea typeface="Times New Roman"/>
                      </a:endParaRPr>
                    </a:p>
                    <a:p>
                      <a:pPr algn="ctr">
                        <a:spcAft>
                          <a:spcPts val="0"/>
                        </a:spcAft>
                      </a:pPr>
                      <a:r>
                        <a:rPr lang="es-CL" sz="600" b="1">
                          <a:latin typeface="Arial"/>
                          <a:ea typeface="Times New Roman"/>
                        </a:rPr>
                        <a:t>CONTROL DE RIESGO Y MITIGACIÓN</a:t>
                      </a:r>
                      <a:endParaRPr lang="es-CL" sz="800">
                        <a:latin typeface="Times New Roman"/>
                        <a:ea typeface="Times New Roman"/>
                      </a:endParaRPr>
                    </a:p>
                  </a:txBody>
                  <a:tcPr marL="47099" marR="470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es-CL" sz="800">
                        <a:latin typeface="Times New Roman"/>
                        <a:ea typeface="Times New Roman"/>
                      </a:endParaRPr>
                    </a:p>
                    <a:p>
                      <a:pPr algn="ctr">
                        <a:spcAft>
                          <a:spcPts val="0"/>
                        </a:spcAft>
                      </a:pPr>
                      <a:r>
                        <a:rPr lang="es-CL" sz="600" b="1">
                          <a:latin typeface="Arial"/>
                          <a:ea typeface="Times New Roman"/>
                        </a:rPr>
                        <a:t>RIESGO RESIDUAL MRO</a:t>
                      </a:r>
                      <a:endParaRPr lang="es-CL" sz="800">
                        <a:latin typeface="Times New Roman"/>
                        <a:ea typeface="Times New Roman"/>
                      </a:endParaRPr>
                    </a:p>
                  </a:txBody>
                  <a:tcPr marL="47099" marR="470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es-CL" sz="800">
                        <a:latin typeface="Times New Roman"/>
                        <a:ea typeface="Times New Roman"/>
                      </a:endParaRPr>
                    </a:p>
                    <a:p>
                      <a:pPr algn="ctr">
                        <a:spcAft>
                          <a:spcPts val="0"/>
                        </a:spcAft>
                      </a:pPr>
                      <a:r>
                        <a:rPr lang="es-CL" sz="600" b="1">
                          <a:latin typeface="Arial"/>
                          <a:ea typeface="Times New Roman"/>
                        </a:rPr>
                        <a:t>SUPERVISOR</a:t>
                      </a:r>
                      <a:endParaRPr lang="es-CL" sz="800">
                        <a:latin typeface="Times New Roman"/>
                        <a:ea typeface="Times New Roman"/>
                      </a:endParaRPr>
                    </a:p>
                  </a:txBody>
                  <a:tcPr marL="47099" marR="470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44144">
                <a:tc>
                  <a:txBody>
                    <a:bodyPr/>
                    <a:lstStyle/>
                    <a:p>
                      <a:pPr algn="ctr">
                        <a:spcAft>
                          <a:spcPts val="0"/>
                        </a:spcAft>
                      </a:pPr>
                      <a:endParaRPr lang="es-CL" sz="600">
                        <a:latin typeface="Arial"/>
                        <a:ea typeface="Times New Roman"/>
                      </a:endParaRPr>
                    </a:p>
                    <a:p>
                      <a:pPr algn="ctr">
                        <a:spcAft>
                          <a:spcPts val="0"/>
                        </a:spcAft>
                      </a:pPr>
                      <a:r>
                        <a:rPr lang="es-CL" sz="600">
                          <a:latin typeface="Arial"/>
                          <a:ea typeface="Times New Roman"/>
                        </a:rPr>
                        <a:t>IMPACTO DE BALA DURANTE TIRO DE PISTOLA</a:t>
                      </a:r>
                      <a:endParaRPr lang="es-CL" sz="800">
                        <a:latin typeface="Times New Roman"/>
                        <a:ea typeface="Times New Roman"/>
                      </a:endParaRPr>
                    </a:p>
                  </a:txBody>
                  <a:tcPr marL="47099" marR="470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es-CL" sz="600" dirty="0">
                        <a:latin typeface="Arial"/>
                        <a:ea typeface="Times New Roman"/>
                      </a:endParaRPr>
                    </a:p>
                    <a:p>
                      <a:pPr algn="ctr">
                        <a:spcAft>
                          <a:spcPts val="0"/>
                        </a:spcAft>
                      </a:pPr>
                      <a:r>
                        <a:rPr lang="es-CL" sz="600" dirty="0">
                          <a:latin typeface="Arial"/>
                          <a:ea typeface="Times New Roman"/>
                        </a:rPr>
                        <a:t>C / I</a:t>
                      </a:r>
                      <a:endParaRPr lang="es-CL" sz="800" dirty="0">
                        <a:latin typeface="Times New Roman"/>
                        <a:ea typeface="Times New Roman"/>
                      </a:endParaRPr>
                    </a:p>
                    <a:p>
                      <a:pPr marL="0" marR="0" indent="0" algn="ctr" defTabSz="914400" rtl="0" eaLnBrk="1" fontAlgn="auto" latinLnBrk="0" hangingPunct="1">
                        <a:lnSpc>
                          <a:spcPct val="100000"/>
                        </a:lnSpc>
                        <a:spcBef>
                          <a:spcPts val="0"/>
                        </a:spcBef>
                        <a:spcAft>
                          <a:spcPts val="0"/>
                        </a:spcAft>
                        <a:buClrTx/>
                        <a:buSzTx/>
                        <a:buFontTx/>
                        <a:buNone/>
                        <a:tabLst/>
                        <a:defRPr/>
                      </a:pPr>
                      <a:r>
                        <a:rPr lang="es-CL" sz="600" dirty="0" smtClean="0">
                          <a:latin typeface="Arial"/>
                          <a:ea typeface="Times New Roman"/>
                        </a:rPr>
                        <a:t>SERIO</a:t>
                      </a:r>
                      <a:endParaRPr lang="es-CL" sz="800" dirty="0">
                        <a:latin typeface="Times New Roman"/>
                        <a:ea typeface="Times New Roman"/>
                      </a:endParaRPr>
                    </a:p>
                  </a:txBody>
                  <a:tcPr marL="47099" marR="470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just">
                        <a:spcAft>
                          <a:spcPts val="0"/>
                        </a:spcAft>
                      </a:pPr>
                      <a:endParaRPr lang="es-CL" sz="600">
                        <a:latin typeface="Arial"/>
                        <a:ea typeface="Times New Roman"/>
                      </a:endParaRPr>
                    </a:p>
                    <a:p>
                      <a:pPr marL="342900" lvl="0" indent="-342900" algn="just">
                        <a:spcAft>
                          <a:spcPts val="0"/>
                        </a:spcAft>
                        <a:buFont typeface="Times New Roman"/>
                        <a:buChar char="-"/>
                        <a:tabLst>
                          <a:tab pos="457200" algn="l"/>
                        </a:tabLst>
                      </a:pPr>
                      <a:r>
                        <a:rPr lang="es-CL" sz="600">
                          <a:latin typeface="Arial"/>
                          <a:ea typeface="Times New Roman"/>
                        </a:rPr>
                        <a:t>INSTRUCCIÓN TEÓRICA PARA TODOS LOS CADETES IM.</a:t>
                      </a:r>
                      <a:endParaRPr lang="es-CL" sz="800">
                        <a:latin typeface="Times New Roman"/>
                        <a:ea typeface="Times New Roman"/>
                      </a:endParaRPr>
                    </a:p>
                    <a:p>
                      <a:pPr marL="342900" lvl="0" indent="-342900" algn="just">
                        <a:spcAft>
                          <a:spcPts val="0"/>
                        </a:spcAft>
                        <a:buFont typeface="Times New Roman"/>
                        <a:buChar char="-"/>
                        <a:tabLst>
                          <a:tab pos="457200" algn="l"/>
                        </a:tabLst>
                      </a:pPr>
                      <a:r>
                        <a:rPr lang="es-CL" sz="600">
                          <a:latin typeface="Arial"/>
                          <a:ea typeface="Times New Roman"/>
                        </a:rPr>
                        <a:t>BRIEFING DE SEGURIDAD PREVIO A LA ACTIVIDAD. </a:t>
                      </a:r>
                      <a:endParaRPr lang="es-CL" sz="800">
                        <a:latin typeface="Times New Roman"/>
                        <a:ea typeface="Times New Roman"/>
                      </a:endParaRPr>
                    </a:p>
                    <a:p>
                      <a:pPr marL="342900" lvl="0" indent="-342900" algn="just">
                        <a:spcAft>
                          <a:spcPts val="0"/>
                        </a:spcAft>
                        <a:buFont typeface="Times New Roman"/>
                        <a:buChar char="-"/>
                        <a:tabLst>
                          <a:tab pos="457200" algn="l"/>
                        </a:tabLst>
                      </a:pPr>
                      <a:r>
                        <a:rPr lang="es-CL" sz="600">
                          <a:latin typeface="Arial"/>
                          <a:ea typeface="Times New Roman"/>
                        </a:rPr>
                        <a:t>DISTANCIA ENTRE TIRADORES. </a:t>
                      </a:r>
                      <a:endParaRPr lang="es-CL" sz="800">
                        <a:latin typeface="Times New Roman"/>
                        <a:ea typeface="Times New Roman"/>
                      </a:endParaRPr>
                    </a:p>
                    <a:p>
                      <a:pPr marL="342900" lvl="0" indent="-342900" algn="just">
                        <a:spcAft>
                          <a:spcPts val="0"/>
                        </a:spcAft>
                        <a:buFont typeface="Times New Roman"/>
                        <a:buChar char="-"/>
                        <a:tabLst>
                          <a:tab pos="457200" algn="l"/>
                        </a:tabLst>
                      </a:pPr>
                      <a:r>
                        <a:rPr lang="es-CL" sz="600">
                          <a:latin typeface="Arial"/>
                          <a:ea typeface="Times New Roman"/>
                        </a:rPr>
                        <a:t>RESPETAR LOS SECTORES DE CADA TIRADOR. </a:t>
                      </a:r>
                      <a:endParaRPr lang="es-CL" sz="800">
                        <a:latin typeface="Times New Roman"/>
                        <a:ea typeface="Times New Roman"/>
                      </a:endParaRPr>
                    </a:p>
                    <a:p>
                      <a:pPr marL="342900" lvl="0" indent="-342900" algn="just">
                        <a:spcAft>
                          <a:spcPts val="0"/>
                        </a:spcAft>
                        <a:buFont typeface="Times New Roman"/>
                        <a:buChar char="-"/>
                        <a:tabLst>
                          <a:tab pos="457200" algn="l"/>
                        </a:tabLst>
                      </a:pPr>
                      <a:r>
                        <a:rPr lang="es-CL" sz="600">
                          <a:latin typeface="Arial"/>
                          <a:ea typeface="Times New Roman"/>
                        </a:rPr>
                        <a:t>SEGUIR LAS INSTRUCCIONES DEL OFICIAL A CARGO DE LA ACTIVIDAD. </a:t>
                      </a:r>
                      <a:endParaRPr lang="es-CL" sz="800">
                        <a:latin typeface="Times New Roman"/>
                        <a:ea typeface="Times New Roman"/>
                      </a:endParaRPr>
                    </a:p>
                    <a:p>
                      <a:pPr marL="342900" lvl="0" indent="-342900" algn="just">
                        <a:spcAft>
                          <a:spcPts val="0"/>
                        </a:spcAft>
                        <a:buFont typeface="Times New Roman"/>
                        <a:buChar char="-"/>
                        <a:tabLst>
                          <a:tab pos="457200" algn="l"/>
                        </a:tabLst>
                      </a:pPr>
                      <a:r>
                        <a:rPr lang="es-CL" sz="600">
                          <a:latin typeface="Arial"/>
                          <a:ea typeface="Times New Roman"/>
                        </a:rPr>
                        <a:t>ENFERMERO EN POLÍGONO.</a:t>
                      </a:r>
                      <a:endParaRPr lang="es-CL" sz="800">
                        <a:latin typeface="Times New Roman"/>
                        <a:ea typeface="Times New Roman"/>
                      </a:endParaRPr>
                    </a:p>
                    <a:p>
                      <a:pPr marL="342900" lvl="0" indent="-342900" algn="just">
                        <a:spcAft>
                          <a:spcPts val="0"/>
                        </a:spcAft>
                        <a:buFont typeface="Times New Roman"/>
                        <a:buChar char="-"/>
                        <a:tabLst>
                          <a:tab pos="457200" algn="l"/>
                        </a:tabLst>
                      </a:pPr>
                      <a:r>
                        <a:rPr lang="es-CL" sz="600">
                          <a:latin typeface="Arial"/>
                          <a:ea typeface="Times New Roman"/>
                        </a:rPr>
                        <a:t>EQUIPO DE SEGURIDAD CONFORME. </a:t>
                      </a:r>
                      <a:endParaRPr lang="es-CL" sz="800">
                        <a:latin typeface="Times New Roman"/>
                        <a:ea typeface="Times New Roman"/>
                      </a:endParaRPr>
                    </a:p>
                    <a:p>
                      <a:pPr marL="342900" lvl="0" indent="-342900" algn="just">
                        <a:spcAft>
                          <a:spcPts val="0"/>
                        </a:spcAft>
                        <a:buFont typeface="Times New Roman"/>
                        <a:buChar char="-"/>
                        <a:tabLst>
                          <a:tab pos="457200" algn="l"/>
                        </a:tabLst>
                      </a:pPr>
                      <a:r>
                        <a:rPr lang="es-CL" sz="600">
                          <a:latin typeface="Arial"/>
                          <a:ea typeface="Times New Roman"/>
                        </a:rPr>
                        <a:t>PONCIM N°367. </a:t>
                      </a:r>
                      <a:endParaRPr lang="es-CL" sz="800">
                        <a:latin typeface="Times New Roman"/>
                        <a:ea typeface="Times New Roman"/>
                      </a:endParaRPr>
                    </a:p>
                  </a:txBody>
                  <a:tcPr marL="47099" marR="470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es-CL" sz="600">
                        <a:latin typeface="Arial"/>
                        <a:ea typeface="Times New Roman"/>
                      </a:endParaRPr>
                    </a:p>
                    <a:p>
                      <a:pPr algn="ctr">
                        <a:spcAft>
                          <a:spcPts val="0"/>
                        </a:spcAft>
                      </a:pPr>
                      <a:r>
                        <a:rPr lang="es-CL" sz="600">
                          <a:latin typeface="Arial"/>
                          <a:ea typeface="Times New Roman"/>
                        </a:rPr>
                        <a:t>MODERADO</a:t>
                      </a:r>
                      <a:endParaRPr lang="es-CL" sz="800">
                        <a:latin typeface="Times New Roman"/>
                        <a:ea typeface="Times New Roman"/>
                      </a:endParaRPr>
                    </a:p>
                  </a:txBody>
                  <a:tcPr marL="47099" marR="470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es-CL" sz="600">
                        <a:latin typeface="Arial"/>
                        <a:ea typeface="Times New Roman"/>
                      </a:endParaRPr>
                    </a:p>
                    <a:p>
                      <a:pPr algn="ctr">
                        <a:spcAft>
                          <a:spcPts val="0"/>
                        </a:spcAft>
                      </a:pPr>
                      <a:r>
                        <a:rPr lang="es-CL" sz="600">
                          <a:latin typeface="Arial"/>
                          <a:ea typeface="Times New Roman"/>
                        </a:rPr>
                        <a:t>OCE</a:t>
                      </a:r>
                      <a:endParaRPr lang="es-CL" sz="800">
                        <a:latin typeface="Times New Roman"/>
                        <a:ea typeface="Times New Roman"/>
                      </a:endParaRPr>
                    </a:p>
                    <a:p>
                      <a:pPr algn="ctr">
                        <a:spcAft>
                          <a:spcPts val="0"/>
                        </a:spcAft>
                      </a:pPr>
                      <a:r>
                        <a:rPr lang="es-CL" sz="600">
                          <a:latin typeface="Arial"/>
                          <a:ea typeface="Times New Roman"/>
                        </a:rPr>
                        <a:t>T1 IM PARRA</a:t>
                      </a:r>
                      <a:endParaRPr lang="es-CL" sz="800">
                        <a:latin typeface="Times New Roman"/>
                        <a:ea typeface="Times New Roman"/>
                      </a:endParaRPr>
                    </a:p>
                  </a:txBody>
                  <a:tcPr marL="47099" marR="470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44144">
                <a:tc>
                  <a:txBody>
                    <a:bodyPr/>
                    <a:lstStyle/>
                    <a:p>
                      <a:pPr algn="ctr">
                        <a:spcAft>
                          <a:spcPts val="0"/>
                        </a:spcAft>
                      </a:pPr>
                      <a:endParaRPr lang="es-CL" sz="600">
                        <a:latin typeface="Arial"/>
                        <a:ea typeface="Times New Roman"/>
                      </a:endParaRPr>
                    </a:p>
                    <a:p>
                      <a:pPr algn="ctr">
                        <a:spcAft>
                          <a:spcPts val="0"/>
                        </a:spcAft>
                      </a:pPr>
                      <a:r>
                        <a:rPr lang="es-CL" sz="600">
                          <a:latin typeface="Arial"/>
                          <a:ea typeface="Times New Roman"/>
                        </a:rPr>
                        <a:t>IMPACTO DE ESQUIRLAS DURANTE EL TIRO DE PISTOLA</a:t>
                      </a:r>
                      <a:endParaRPr lang="es-CL" sz="800">
                        <a:latin typeface="Times New Roman"/>
                        <a:ea typeface="Times New Roman"/>
                      </a:endParaRPr>
                    </a:p>
                  </a:txBody>
                  <a:tcPr marL="47099" marR="470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es-CL" sz="600">
                        <a:latin typeface="Arial"/>
                        <a:ea typeface="Times New Roman"/>
                      </a:endParaRPr>
                    </a:p>
                    <a:p>
                      <a:pPr algn="ctr">
                        <a:spcAft>
                          <a:spcPts val="0"/>
                        </a:spcAft>
                      </a:pPr>
                      <a:r>
                        <a:rPr lang="es-CL" sz="600">
                          <a:latin typeface="Arial"/>
                          <a:ea typeface="Times New Roman"/>
                        </a:rPr>
                        <a:t>C / II</a:t>
                      </a:r>
                      <a:endParaRPr lang="es-CL" sz="800">
                        <a:latin typeface="Times New Roman"/>
                        <a:ea typeface="Times New Roman"/>
                      </a:endParaRPr>
                    </a:p>
                    <a:p>
                      <a:pPr algn="ctr">
                        <a:spcAft>
                          <a:spcPts val="0"/>
                        </a:spcAft>
                      </a:pPr>
                      <a:r>
                        <a:rPr lang="es-CL" sz="600">
                          <a:latin typeface="Arial"/>
                          <a:ea typeface="Times New Roman"/>
                        </a:rPr>
                        <a:t>MODERADO</a:t>
                      </a:r>
                      <a:endParaRPr lang="es-CL" sz="800">
                        <a:latin typeface="Times New Roman"/>
                        <a:ea typeface="Times New Roman"/>
                      </a:endParaRPr>
                    </a:p>
                  </a:txBody>
                  <a:tcPr marL="47099" marR="470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just">
                        <a:spcAft>
                          <a:spcPts val="0"/>
                        </a:spcAft>
                      </a:pPr>
                      <a:endParaRPr lang="es-CL" sz="600">
                        <a:latin typeface="Arial"/>
                        <a:ea typeface="Times New Roman"/>
                      </a:endParaRPr>
                    </a:p>
                    <a:p>
                      <a:pPr marL="342900" lvl="0" indent="-342900" algn="just">
                        <a:spcAft>
                          <a:spcPts val="0"/>
                        </a:spcAft>
                        <a:buFont typeface="Times New Roman"/>
                        <a:buChar char="-"/>
                        <a:tabLst>
                          <a:tab pos="457200" algn="l"/>
                        </a:tabLst>
                      </a:pPr>
                      <a:r>
                        <a:rPr lang="es-CL" sz="600">
                          <a:latin typeface="Arial"/>
                          <a:ea typeface="Times New Roman"/>
                        </a:rPr>
                        <a:t>INSTRUCCIÓN TEÓRICA PARA TODOS LOS CADETES IM. </a:t>
                      </a:r>
                      <a:endParaRPr lang="es-CL" sz="800">
                        <a:latin typeface="Times New Roman"/>
                        <a:ea typeface="Times New Roman"/>
                      </a:endParaRPr>
                    </a:p>
                    <a:p>
                      <a:pPr marL="342900" lvl="0" indent="-342900" algn="just">
                        <a:spcAft>
                          <a:spcPts val="0"/>
                        </a:spcAft>
                        <a:buFont typeface="Times New Roman"/>
                        <a:buChar char="-"/>
                        <a:tabLst>
                          <a:tab pos="457200" algn="l"/>
                        </a:tabLst>
                      </a:pPr>
                      <a:r>
                        <a:rPr lang="es-CL" sz="600">
                          <a:latin typeface="Arial"/>
                          <a:ea typeface="Times New Roman"/>
                        </a:rPr>
                        <a:t>BRIEFING DE SEGURIDAD PREVIO A LA ACTIVIDAD. </a:t>
                      </a:r>
                      <a:endParaRPr lang="es-CL" sz="800">
                        <a:latin typeface="Times New Roman"/>
                        <a:ea typeface="Times New Roman"/>
                      </a:endParaRPr>
                    </a:p>
                    <a:p>
                      <a:pPr marL="342900" lvl="0" indent="-342900" algn="just">
                        <a:spcAft>
                          <a:spcPts val="0"/>
                        </a:spcAft>
                        <a:buFont typeface="Times New Roman"/>
                        <a:buChar char="-"/>
                        <a:tabLst>
                          <a:tab pos="457200" algn="l"/>
                        </a:tabLst>
                      </a:pPr>
                      <a:r>
                        <a:rPr lang="es-CL" sz="600">
                          <a:latin typeface="Arial"/>
                          <a:ea typeface="Times New Roman"/>
                        </a:rPr>
                        <a:t>DISTANCIA ENTRE TIRADORES. </a:t>
                      </a:r>
                      <a:endParaRPr lang="es-CL" sz="800">
                        <a:latin typeface="Times New Roman"/>
                        <a:ea typeface="Times New Roman"/>
                      </a:endParaRPr>
                    </a:p>
                    <a:p>
                      <a:pPr marL="342900" lvl="0" indent="-342900" algn="just">
                        <a:spcAft>
                          <a:spcPts val="0"/>
                        </a:spcAft>
                        <a:buFont typeface="Times New Roman"/>
                        <a:buChar char="-"/>
                        <a:tabLst>
                          <a:tab pos="457200" algn="l"/>
                        </a:tabLst>
                      </a:pPr>
                      <a:r>
                        <a:rPr lang="es-CL" sz="600">
                          <a:latin typeface="Arial"/>
                          <a:ea typeface="Times New Roman"/>
                        </a:rPr>
                        <a:t>RESPETAR LOS SECTORES DE CADA TIRADOR. </a:t>
                      </a:r>
                      <a:endParaRPr lang="es-CL" sz="800">
                        <a:latin typeface="Times New Roman"/>
                        <a:ea typeface="Times New Roman"/>
                      </a:endParaRPr>
                    </a:p>
                    <a:p>
                      <a:pPr marL="342900" lvl="0" indent="-342900" algn="just">
                        <a:spcAft>
                          <a:spcPts val="0"/>
                        </a:spcAft>
                        <a:buFont typeface="Times New Roman"/>
                        <a:buChar char="-"/>
                        <a:tabLst>
                          <a:tab pos="457200" algn="l"/>
                        </a:tabLst>
                      </a:pPr>
                      <a:r>
                        <a:rPr lang="es-CL" sz="600">
                          <a:latin typeface="Arial"/>
                          <a:ea typeface="Times New Roman"/>
                        </a:rPr>
                        <a:t>SEGUIR LAS INSTRUCCIONES DEL OFICIAL A CARGO DE LA ACTIVIDAD. </a:t>
                      </a:r>
                      <a:endParaRPr lang="es-CL" sz="800">
                        <a:latin typeface="Times New Roman"/>
                        <a:ea typeface="Times New Roman"/>
                      </a:endParaRPr>
                    </a:p>
                    <a:p>
                      <a:pPr marL="342900" lvl="0" indent="-342900" algn="just">
                        <a:spcAft>
                          <a:spcPts val="0"/>
                        </a:spcAft>
                        <a:buFont typeface="Times New Roman"/>
                        <a:buChar char="-"/>
                        <a:tabLst>
                          <a:tab pos="457200" algn="l"/>
                        </a:tabLst>
                      </a:pPr>
                      <a:r>
                        <a:rPr lang="es-CL" sz="600">
                          <a:latin typeface="Arial"/>
                          <a:ea typeface="Times New Roman"/>
                        </a:rPr>
                        <a:t>ENFERMERO EN POLÍGONO.</a:t>
                      </a:r>
                      <a:endParaRPr lang="es-CL" sz="800">
                        <a:latin typeface="Times New Roman"/>
                        <a:ea typeface="Times New Roman"/>
                      </a:endParaRPr>
                    </a:p>
                    <a:p>
                      <a:pPr marL="342900" lvl="0" indent="-342900" algn="just">
                        <a:spcAft>
                          <a:spcPts val="0"/>
                        </a:spcAft>
                        <a:buFont typeface="Times New Roman"/>
                        <a:buChar char="-"/>
                        <a:tabLst>
                          <a:tab pos="457200" algn="l"/>
                        </a:tabLst>
                      </a:pPr>
                      <a:r>
                        <a:rPr lang="es-CL" sz="600">
                          <a:latin typeface="Arial"/>
                          <a:ea typeface="Times New Roman"/>
                        </a:rPr>
                        <a:t>EQUIPO DE SEGURIDAD CONFORME. </a:t>
                      </a:r>
                      <a:endParaRPr lang="es-CL" sz="800">
                        <a:latin typeface="Times New Roman"/>
                        <a:ea typeface="Times New Roman"/>
                      </a:endParaRPr>
                    </a:p>
                    <a:p>
                      <a:pPr marL="342900" lvl="0" indent="-342900" algn="just">
                        <a:spcAft>
                          <a:spcPts val="0"/>
                        </a:spcAft>
                        <a:buFont typeface="Times New Roman"/>
                        <a:buChar char="-"/>
                        <a:tabLst>
                          <a:tab pos="457200" algn="l"/>
                        </a:tabLst>
                      </a:pPr>
                      <a:r>
                        <a:rPr lang="es-CL" sz="600">
                          <a:latin typeface="Arial"/>
                          <a:ea typeface="Times New Roman"/>
                        </a:rPr>
                        <a:t>PONCIM N°367.</a:t>
                      </a:r>
                      <a:endParaRPr lang="es-CL" sz="800">
                        <a:latin typeface="Times New Roman"/>
                        <a:ea typeface="Times New Roman"/>
                      </a:endParaRPr>
                    </a:p>
                  </a:txBody>
                  <a:tcPr marL="47099" marR="470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es-CL" sz="600">
                        <a:latin typeface="Arial"/>
                        <a:ea typeface="Times New Roman"/>
                      </a:endParaRPr>
                    </a:p>
                    <a:p>
                      <a:pPr algn="ctr">
                        <a:spcAft>
                          <a:spcPts val="0"/>
                        </a:spcAft>
                      </a:pPr>
                      <a:r>
                        <a:rPr lang="es-CL" sz="600">
                          <a:latin typeface="Arial"/>
                          <a:ea typeface="Times New Roman"/>
                        </a:rPr>
                        <a:t>MENOR</a:t>
                      </a:r>
                      <a:endParaRPr lang="es-CL" sz="800">
                        <a:latin typeface="Times New Roman"/>
                        <a:ea typeface="Times New Roman"/>
                      </a:endParaRPr>
                    </a:p>
                  </a:txBody>
                  <a:tcPr marL="47099" marR="470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es-CL" sz="600" dirty="0">
                        <a:latin typeface="Arial"/>
                        <a:ea typeface="Times New Roman"/>
                      </a:endParaRPr>
                    </a:p>
                    <a:p>
                      <a:pPr algn="ctr">
                        <a:spcAft>
                          <a:spcPts val="0"/>
                        </a:spcAft>
                      </a:pPr>
                      <a:r>
                        <a:rPr lang="es-CL" sz="600" dirty="0">
                          <a:latin typeface="Arial"/>
                          <a:ea typeface="Times New Roman"/>
                        </a:rPr>
                        <a:t>OCE</a:t>
                      </a:r>
                      <a:endParaRPr lang="es-CL" sz="800" dirty="0">
                        <a:latin typeface="Times New Roman"/>
                        <a:ea typeface="Times New Roman"/>
                      </a:endParaRPr>
                    </a:p>
                    <a:p>
                      <a:pPr algn="ctr">
                        <a:spcAft>
                          <a:spcPts val="0"/>
                        </a:spcAft>
                      </a:pPr>
                      <a:r>
                        <a:rPr lang="es-CL" sz="600" dirty="0">
                          <a:latin typeface="Arial"/>
                          <a:ea typeface="Times New Roman"/>
                        </a:rPr>
                        <a:t>T1 IM PARRA</a:t>
                      </a:r>
                      <a:endParaRPr lang="es-CL" sz="800" dirty="0">
                        <a:latin typeface="Times New Roman"/>
                        <a:ea typeface="Times New Roman"/>
                      </a:endParaRPr>
                    </a:p>
                  </a:txBody>
                  <a:tcPr marL="47099" marR="4709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1143000"/>
          </a:xfrm>
        </p:spPr>
        <p:txBody>
          <a:bodyPr>
            <a:noAutofit/>
          </a:bodyPr>
          <a:lstStyle/>
          <a:p>
            <a:r>
              <a:rPr lang="es-CL" dirty="0" smtClean="0"/>
              <a:t/>
            </a:r>
            <a:br>
              <a:rPr lang="es-CL" dirty="0" smtClean="0"/>
            </a:br>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¿PREGUNTAS ?</a:t>
            </a:r>
            <a:endParaRPr lang="es-CL" dirty="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468" y="57134"/>
            <a:ext cx="1055027" cy="1085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9"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026" name="AutoShape 2" descr="La Apolinav de la Armada de Chile inicia los cursos de Buzo Táctico y Comando  IM 2022"/>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028" name="AutoShape 4" descr="La Apolinav de la Armada de Chile inicia los cursos de Buzo Táctico y Comando  IM 2022"/>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030" name="AutoShape 6" descr="La Apolinav de la Armada de Chile inicia los cursos de Buzo Táctico y Comando  IM 2022"/>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032" name="AutoShape 8" descr="La Apolinav de la Armada de Chile inicia los cursos de Buzo Táctico y Comando  IM 2022"/>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1033" name="Picture 9"/>
          <p:cNvPicPr>
            <a:picLocks noChangeAspect="1" noChangeArrowheads="1"/>
          </p:cNvPicPr>
          <p:nvPr/>
        </p:nvPicPr>
        <p:blipFill>
          <a:blip r:embed="rId4"/>
          <a:srcRect l="55765" t="30957" r="8821" b="22168"/>
          <a:stretch>
            <a:fillRect/>
          </a:stretch>
        </p:blipFill>
        <p:spPr bwMode="auto">
          <a:xfrm>
            <a:off x="2452668" y="1785926"/>
            <a:ext cx="5429288" cy="3500462"/>
          </a:xfrm>
          <a:prstGeom prst="rect">
            <a:avLst/>
          </a:prstGeom>
          <a:ln>
            <a:noFill/>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dk1"/>
          </a:lnRef>
          <a:fillRef idx="1">
            <a:schemeClr val="lt1"/>
          </a:fillRef>
          <a:effectRef idx="0">
            <a:schemeClr val="dk1"/>
          </a:effectRef>
          <a:fontRef idx="minor">
            <a:schemeClr val="dk1"/>
          </a:fontRef>
        </p:style>
      </p:pic>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249</TotalTime>
  <Words>2511</Words>
  <Application>Microsoft Office PowerPoint</Application>
  <PresentationFormat>Personalizado</PresentationFormat>
  <Paragraphs>344</Paragraphs>
  <Slides>24</Slides>
  <Notes>0</Notes>
  <HiddenSlides>0</HiddenSlides>
  <MMClips>0</MMClips>
  <ScaleCrop>false</ScaleCrop>
  <HeadingPairs>
    <vt:vector size="4" baseType="variant">
      <vt:variant>
        <vt:lpstr>Tema</vt:lpstr>
      </vt:variant>
      <vt:variant>
        <vt:i4>1</vt:i4>
      </vt:variant>
      <vt:variant>
        <vt:lpstr>Títulos de diapositiva</vt:lpstr>
      </vt:variant>
      <vt:variant>
        <vt:i4>24</vt:i4>
      </vt:variant>
    </vt:vector>
  </HeadingPairs>
  <TitlesOfParts>
    <vt:vector size="25" baseType="lpstr">
      <vt:lpstr>Tema de Office</vt:lpstr>
      <vt:lpstr>Diapositiva 1</vt:lpstr>
      <vt:lpstr>Diapositiva 2</vt:lpstr>
      <vt:lpstr>Diapositiva 3</vt:lpstr>
      <vt:lpstr>Diapositiva 4</vt:lpstr>
      <vt:lpstr>EJECUCION </vt:lpstr>
      <vt:lpstr>EJECUCION </vt:lpstr>
      <vt:lpstr>EJECUCION</vt:lpstr>
      <vt:lpstr> EJECUCION</vt:lpstr>
      <vt:lpstr>TAREAS</vt:lpstr>
      <vt:lpstr>TAREAS</vt:lpstr>
      <vt:lpstr>TAREAS</vt:lpstr>
      <vt:lpstr>TAREAS</vt:lpstr>
      <vt:lpstr>BRIEFING DE SEG.</vt:lpstr>
      <vt:lpstr>BRIEFING DE SEG.</vt:lpstr>
      <vt:lpstr>LISTA DE CHEQUEO OFICIAL A CARGO Y OFICIAL DE SEGURIDAD</vt:lpstr>
      <vt:lpstr>LISTA DE CHEQUEO OFICIAL A CARGO Y OFICIAL DE SEGURIDAD</vt:lpstr>
      <vt:lpstr>LISTA DE CHEQUEO OFICIAL A CARGO Y OFICIAL DE SEGURIDAD</vt:lpstr>
      <vt:lpstr>LISTA DE CHEQUEO OFICIAL A CARGO Y OFICIAL DE SEGURIDAD</vt:lpstr>
      <vt:lpstr>LISTA DE CHEQUEO OFICIAL A CARGO Y OFICIAL DE SEGURIDAD</vt:lpstr>
      <vt:lpstr>LISTA DE CHEQUEO OFICIAL A CARGO Y OFICIAL DE SEGURIDAD</vt:lpstr>
      <vt:lpstr>M.R.O.</vt:lpstr>
      <vt:lpstr>M.R.O.</vt:lpstr>
      <vt:lpstr> M.R.O.</vt:lpstr>
      <vt:lpstr> ¿PREGUNTAS ?</vt:lpstr>
    </vt:vector>
  </TitlesOfParts>
  <Company>RevolucionUnattended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I19 Instructor de Cadetes IM S2° Alvaro Cares O.</dc:creator>
  <cp:lastModifiedBy>I19 Instructor de Cadetes IM S2° Alvaro Cares O.</cp:lastModifiedBy>
  <cp:revision>39</cp:revision>
  <dcterms:created xsi:type="dcterms:W3CDTF">2023-02-17T20:02:51Z</dcterms:created>
  <dcterms:modified xsi:type="dcterms:W3CDTF">2023-02-21T13:17:15Z</dcterms:modified>
</cp:coreProperties>
</file>