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tags/tag1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3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76" r:id="rId3"/>
  </p:sldMasterIdLst>
  <p:notesMasterIdLst>
    <p:notesMasterId r:id="rId21"/>
  </p:notesMasterIdLst>
  <p:sldIdLst>
    <p:sldId id="257" r:id="rId4"/>
    <p:sldId id="276" r:id="rId5"/>
    <p:sldId id="277" r:id="rId6"/>
    <p:sldId id="610" r:id="rId7"/>
    <p:sldId id="278" r:id="rId8"/>
    <p:sldId id="279" r:id="rId9"/>
    <p:sldId id="280" r:id="rId10"/>
    <p:sldId id="281" r:id="rId11"/>
    <p:sldId id="282" r:id="rId12"/>
    <p:sldId id="283" r:id="rId13"/>
    <p:sldId id="611" r:id="rId14"/>
    <p:sldId id="613" r:id="rId15"/>
    <p:sldId id="284" r:id="rId16"/>
    <p:sldId id="612" r:id="rId17"/>
    <p:sldId id="285" r:id="rId18"/>
    <p:sldId id="286" r:id="rId19"/>
    <p:sldId id="287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32"/>
  </p:normalViewPr>
  <p:slideViewPr>
    <p:cSldViewPr snapToGrid="0">
      <p:cViewPr varScale="1">
        <p:scale>
          <a:sx n="64" d="100"/>
          <a:sy n="64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1027F-965F-451F-9FDC-DE8DDB6F2B3A}" type="datetimeFigureOut">
              <a:rPr lang="es-CL" smtClean="0"/>
              <a:t>05-08-2025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74510-B448-424E-B887-809FE0A099A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6462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586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67BE1-309B-9844-CBCF-EDF26201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194CA71C-EC0B-E9F8-7E5C-78DFBE9B7C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A8D0DA85-F73F-E88F-19F2-9FE60E8114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0C29AADD-FD02-7D29-E14B-35597A9D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548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67BE1-309B-9844-CBCF-EDF26201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194CA71C-EC0B-E9F8-7E5C-78DFBE9B7C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A8D0DA85-F73F-E88F-19F2-9FE60E8114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0C29AADD-FD02-7D29-E14B-35597A9D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398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CE94A7-C4C0-4312-9A43-1209F3AEDD1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4296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53655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67BE1-309B-9844-CBCF-EDF26201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194CA71C-EC0B-E9F8-7E5C-78DFBE9B7C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A8D0DA85-F73F-E88F-19F2-9FE60E8114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0C29AADD-FD02-7D29-E14B-35597A9D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611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4755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67BE1-309B-9844-CBCF-EDF26201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194CA71C-EC0B-E9F8-7E5C-78DFBE9B7C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A8D0DA85-F73F-E88F-19F2-9FE60E8114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0C29AADD-FD02-7D29-E14B-35597A9D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1878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3753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2594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52182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4569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64238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198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67BE1-309B-9844-CBCF-EDF26201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194CA71C-EC0B-E9F8-7E5C-78DFBE9B7C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A8D0DA85-F73F-E88F-19F2-9FE60E8114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 dirty="0">
              <a:ea typeface="ＭＳ Ｐゴシック" pitchFamily="34" charset="-128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0C29AADD-FD02-7D29-E14B-35597A9D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3090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5237CA-85AB-4DD3-B94D-450CCB5EFE6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55975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311400" y="525463"/>
            <a:ext cx="4673600" cy="26289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CL">
              <a:ea typeface="ＭＳ Ｐゴシック" pitchFamily="34" charset="-128"/>
            </a:endParaRPr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002BC7-6027-46BF-8D51-613600468A78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5283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53A859-7933-4E7C-88EF-E3FAEA85DBB7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A62868-BC6F-4BB2-85F7-ADB01DA1973B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046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A6C51C-783E-41D1-8E2E-A4B33B48B8BC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65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FF331-DD18-4C62-A570-130EB42AF919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64D65B-33C5-48A6-BD0B-E3B1CA3B177A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415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FFDC8A-938C-4139-8422-4982B1E73E2D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253DE-CCC3-43D3-84B4-FD11D396ACDD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2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816E39-36B5-4128-BCA4-3DF15D5EAFC3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E7D787-250E-4703-8611-B21DE3E7DBF9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60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C1AD23-8BF0-4F4B-8149-9E6743B3BDE3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CCEA02-D762-466F-9754-A3FCD502A9D6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299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44A224-7329-4A42-9606-082C27BC4605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AB5B2C-53DF-4601-88E2-D28E18D5F75A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174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A92C4B-CA8E-44E9-97CF-C518B5EC5386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4D93D1-0D9E-4D0D-88A2-441897842DC9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586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D9E2C3-2C73-4350-9F6F-0583DD2F2843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44C588-D203-41CF-ADE1-BCE8FFD06692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358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85C477-C39B-40E3-BA02-3A6565FFD579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8B22EF-D9DE-47EA-AE31-C31D434B1A9C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39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7B41A7-2770-4B11-9389-781B440ED68A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54C70C-AEA8-446C-8E90-32AA8E8A1D75}" type="slidenum">
              <a:rPr kumimoji="0" lang="es-ES_tradnl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41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018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091" y="365083"/>
            <a:ext cx="10514231" cy="1325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21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3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9667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930219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091" y="365084"/>
            <a:ext cx="10514231" cy="1325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3654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3176071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539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734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xmlns:p14="http://schemas.microsoft.com/office/powerpoint/2010/main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D79ABD3-7363-42F0-BE59-CF7E6FC16B9B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F5A4D7-8642-4D33-B721-6B032E396662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859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1878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hf hdr="0" ftr="0"/>
  <p:txStyles>
    <p:titleStyle>
      <a:lvl1pPr algn="ctr" defTabSz="1219079" rtl="0" eaLnBrk="1" latinLnBrk="0" hangingPunct="1">
        <a:spcBef>
          <a:spcPct val="0"/>
        </a:spcBef>
        <a:buNone/>
        <a:defRPr sz="58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55" indent="-457155" algn="l" defTabSz="1219079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0" kern="1200">
          <a:solidFill>
            <a:schemeClr val="tx1"/>
          </a:solidFill>
          <a:latin typeface="+mn-lt"/>
          <a:ea typeface="+mn-ea"/>
          <a:cs typeface="+mn-cs"/>
        </a:defRPr>
      </a:lvl1pPr>
      <a:lvl2pPr marL="990501" indent="-380962" algn="l" defTabSz="1219079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0" kern="1200">
          <a:solidFill>
            <a:schemeClr val="tx1"/>
          </a:solidFill>
          <a:latin typeface="+mn-lt"/>
          <a:ea typeface="+mn-ea"/>
          <a:cs typeface="+mn-cs"/>
        </a:defRPr>
      </a:lvl2pPr>
      <a:lvl3pPr marL="1523848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386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0" kern="1200">
          <a:solidFill>
            <a:schemeClr val="tx1"/>
          </a:solidFill>
          <a:latin typeface="+mn-lt"/>
          <a:ea typeface="+mn-ea"/>
          <a:cs typeface="+mn-cs"/>
        </a:defRPr>
      </a:lvl4pPr>
      <a:lvl5pPr marL="2742925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»"/>
        <a:defRPr sz="2650" kern="1200">
          <a:solidFill>
            <a:schemeClr val="tx1"/>
          </a:solidFill>
          <a:latin typeface="+mn-lt"/>
          <a:ea typeface="+mn-ea"/>
          <a:cs typeface="+mn-cs"/>
        </a:defRPr>
      </a:lvl5pPr>
      <a:lvl6pPr marL="3352465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6pPr>
      <a:lvl7pPr marL="3962004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2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8pPr>
      <a:lvl9pPr marL="5181082" indent="-304769" algn="l" defTabSz="12190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79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7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6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5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4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2" algn="l" defTabSz="12190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440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</p:sldLayoutIdLst>
  <p:hf hdr="0" ftr="0"/>
  <p:txStyles>
    <p:titleStyle>
      <a:lvl1pPr algn="ctr" defTabSz="1219201" rtl="0" eaLnBrk="1" latinLnBrk="0" hangingPunct="1">
        <a:spcBef>
          <a:spcPct val="0"/>
        </a:spcBef>
        <a:buNone/>
        <a:defRPr sz="5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1" indent="-457201" algn="l" defTabSz="1219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1" algn="l" defTabSz="121920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1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6" Type="http://schemas.openxmlformats.org/officeDocument/2006/relationships/image" Target="../media/image7.jp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3CA43FAA-8E15-BBE8-838D-2CB261DD57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55" b="31493"/>
          <a:stretch/>
        </p:blipFill>
        <p:spPr bwMode="auto">
          <a:xfrm>
            <a:off x="0" y="0"/>
            <a:ext cx="12192000" cy="310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1415480" y="3479264"/>
            <a:ext cx="9594411" cy="853092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lvl="0" algn="ctr">
              <a:defRPr/>
            </a:pPr>
            <a:r>
              <a:rPr lang="es-ES" sz="1600" b="1" dirty="0">
                <a:solidFill>
                  <a:srgbClr val="002178"/>
                </a:solidFill>
                <a:latin typeface="Calibri"/>
              </a:rPr>
              <a:t>MEDOC</a:t>
            </a:r>
            <a:br>
              <a:rPr lang="es-ES" sz="1600" b="1" dirty="0">
                <a:solidFill>
                  <a:srgbClr val="002178"/>
                </a:solidFill>
                <a:latin typeface="Calibri"/>
              </a:rPr>
            </a:br>
            <a:r>
              <a:rPr lang="es-ES" sz="1600" b="1" dirty="0">
                <a:solidFill>
                  <a:srgbClr val="002178"/>
                </a:solidFill>
                <a:latin typeface="Calibri"/>
              </a:rPr>
              <a:t>ARTICULACIÓN CURRICULAR</a:t>
            </a:r>
            <a:br>
              <a:rPr lang="es-ES" sz="1600" b="1" dirty="0">
                <a:solidFill>
                  <a:srgbClr val="002178"/>
                </a:solidFill>
                <a:latin typeface="Calibri"/>
              </a:rPr>
            </a:br>
            <a:r>
              <a:rPr lang="es-ES" sz="1600" b="1" dirty="0">
                <a:solidFill>
                  <a:srgbClr val="002178"/>
                </a:solidFill>
                <a:latin typeface="Calibri"/>
              </a:rPr>
              <a:t>OFICIALES LT</a:t>
            </a:r>
            <a:endParaRPr lang="es-CL" sz="1600" b="1" dirty="0">
              <a:solidFill>
                <a:srgbClr val="002178"/>
              </a:solidFill>
              <a:latin typeface="Calibri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752620" y="2808982"/>
            <a:ext cx="10825285" cy="264477"/>
            <a:chOff x="244219" y="674332"/>
            <a:chExt cx="7834367" cy="264477"/>
          </a:xfrm>
        </p:grpSpPr>
        <p:grpSp>
          <p:nvGrpSpPr>
            <p:cNvPr id="14" name="Grupo 13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578372" y="674332"/>
              <a:ext cx="29735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cxnSp>
        <p:nvCxnSpPr>
          <p:cNvPr id="9" name="Conector recto 8"/>
          <p:cNvCxnSpPr>
            <a:cxnSpLocks/>
          </p:cNvCxnSpPr>
          <p:nvPr/>
        </p:nvCxnSpPr>
        <p:spPr>
          <a:xfrm>
            <a:off x="1415480" y="4305638"/>
            <a:ext cx="9625054" cy="0"/>
          </a:xfrm>
          <a:prstGeom prst="line">
            <a:avLst/>
          </a:prstGeom>
          <a:ln>
            <a:solidFill>
              <a:srgbClr val="002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470831CB-1F58-A9F6-323B-6E582AA37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263" y="4725144"/>
            <a:ext cx="4193282" cy="179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5">
            <a:extLst>
              <a:ext uri="{FF2B5EF4-FFF2-40B4-BE49-F238E27FC236}">
                <a16:creationId xmlns:a16="http://schemas.microsoft.com/office/drawing/2014/main" id="{640DD37C-931B-DC30-0DFA-2027928C8B7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3501" y="2021592"/>
            <a:ext cx="850456" cy="10866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B4ACD-C0C2-9CB6-9F3E-17B34AAF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3263056" cy="501649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5" name="14 CuadroTexto">
            <a:extLst>
              <a:ext uri="{FF2B5EF4-FFF2-40B4-BE49-F238E27FC236}">
                <a16:creationId xmlns:a16="http://schemas.microsoft.com/office/drawing/2014/main" id="{E23B2FFC-0BD4-D116-B1C8-A5634463914C}"/>
              </a:ext>
            </a:extLst>
          </p:cNvPr>
          <p:cNvSpPr txBox="1"/>
          <p:nvPr/>
        </p:nvSpPr>
        <p:spPr>
          <a:xfrm>
            <a:off x="8507291" y="5651148"/>
            <a:ext cx="3493365" cy="360650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LT 2025</a:t>
            </a:r>
          </a:p>
        </p:txBody>
      </p:sp>
      <p:pic>
        <p:nvPicPr>
          <p:cNvPr id="18" name="Picture 15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01CCBAF7-8E26-585A-158E-296C498581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63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5730" y1="15845" x2="29213" y2="27465"/>
                        <a14:foregroundMark x1="33146" y1="13732" x2="33146" y2="137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0" y="2129782"/>
            <a:ext cx="566222" cy="903410"/>
          </a:xfrm>
          <a:prstGeom prst="rect">
            <a:avLst/>
          </a:prstGeom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801B42-83AD-4262-A0F5-E7CB53836A46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618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0E01A-1802-4272-1537-4BBED3D92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>
            <a:extLst>
              <a:ext uri="{FF2B5EF4-FFF2-40B4-BE49-F238E27FC236}">
                <a16:creationId xmlns:a16="http://schemas.microsoft.com/office/drawing/2014/main" id="{E49FBEE0-8C13-1AB9-834B-84C590F2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34" name="16 CuadroTexto">
            <a:extLst>
              <a:ext uri="{FF2B5EF4-FFF2-40B4-BE49-F238E27FC236}">
                <a16:creationId xmlns:a16="http://schemas.microsoft.com/office/drawing/2014/main" id="{1E03A625-9A3E-AE23-C6A4-A3B418E3B8D3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TEMARIO</a:t>
            </a:r>
            <a:endParaRPr kumimoji="0" lang="es-CL" sz="2400" b="1" i="1" u="none" strike="noStrike" kern="120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upo 12">
            <a:extLst>
              <a:ext uri="{FF2B5EF4-FFF2-40B4-BE49-F238E27FC236}">
                <a16:creationId xmlns:a16="http://schemas.microsoft.com/office/drawing/2014/main" id="{0294E6C6-6A71-B6DA-8098-5B51D9ABE5CA}"/>
              </a:ext>
            </a:extLst>
          </p:cNvPr>
          <p:cNvGrpSpPr/>
          <p:nvPr/>
        </p:nvGrpSpPr>
        <p:grpSpPr>
          <a:xfrm>
            <a:off x="712395" y="787390"/>
            <a:ext cx="10825285" cy="264477"/>
            <a:chOff x="244219" y="674332"/>
            <a:chExt cx="7834367" cy="264477"/>
          </a:xfrm>
        </p:grpSpPr>
        <p:grpSp>
          <p:nvGrpSpPr>
            <p:cNvPr id="4" name="Grupo 13">
              <a:extLst>
                <a:ext uri="{FF2B5EF4-FFF2-40B4-BE49-F238E27FC236}">
                  <a16:creationId xmlns:a16="http://schemas.microsoft.com/office/drawing/2014/main" id="{9612FE05-1CC2-C457-6C74-86D0B75979A8}"/>
                </a:ext>
              </a:extLst>
            </p:cNvPr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6" name="10 Forma libre">
                <a:extLst>
                  <a:ext uri="{FF2B5EF4-FFF2-40B4-BE49-F238E27FC236}">
                    <a16:creationId xmlns:a16="http://schemas.microsoft.com/office/drawing/2014/main" id="{68FD085C-0F0C-EF6D-E612-C0F0B4D54ED6}"/>
                  </a:ext>
                </a:extLst>
              </p:cNvPr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" name="11 Paralelogramo">
                <a:extLst>
                  <a:ext uri="{FF2B5EF4-FFF2-40B4-BE49-F238E27FC236}">
                    <a16:creationId xmlns:a16="http://schemas.microsoft.com/office/drawing/2014/main" id="{61043004-F04E-B663-6E8C-87F5261DFA2F}"/>
                  </a:ext>
                </a:extLst>
              </p:cNvPr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11 Paralelogramo">
                <a:extLst>
                  <a:ext uri="{FF2B5EF4-FFF2-40B4-BE49-F238E27FC236}">
                    <a16:creationId xmlns:a16="http://schemas.microsoft.com/office/drawing/2014/main" id="{64C0DB24-A127-171A-693E-057CC38003D8}"/>
                  </a:ext>
                </a:extLst>
              </p:cNvPr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" name="2 CuadroTexto">
              <a:extLst>
                <a:ext uri="{FF2B5EF4-FFF2-40B4-BE49-F238E27FC236}">
                  <a16:creationId xmlns:a16="http://schemas.microsoft.com/office/drawing/2014/main" id="{E996E660-65B7-383A-2A0C-244F867C908D}"/>
                </a:ext>
              </a:extLst>
            </p:cNvPr>
            <p:cNvSpPr txBox="1"/>
            <p:nvPr/>
          </p:nvSpPr>
          <p:spPr>
            <a:xfrm>
              <a:off x="1578372" y="674332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pic>
        <p:nvPicPr>
          <p:cNvPr id="10" name="Imagen 5">
            <a:extLst>
              <a:ext uri="{FF2B5EF4-FFF2-40B4-BE49-F238E27FC236}">
                <a16:creationId xmlns:a16="http://schemas.microsoft.com/office/drawing/2014/main" id="{D854E824-3C2B-22A0-516C-2B00D36F8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4592" y="110059"/>
            <a:ext cx="850456" cy="1086693"/>
          </a:xfrm>
          <a:prstGeom prst="rect">
            <a:avLst/>
          </a:prstGeom>
        </p:spPr>
      </p:pic>
      <p:pic>
        <p:nvPicPr>
          <p:cNvPr id="11" name="Picture 10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E726C899-8C54-5AFD-B10B-DE0745E314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6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5" y="108190"/>
            <a:ext cx="566222" cy="90341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38102" y="1797008"/>
            <a:ext cx="8273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</a:rPr>
              <a:t>MEDOC, DEFINICIÓN Y ETAPAS.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</a:endParaRP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</a:rPr>
              <a:t>MATRIZ DE </a:t>
            </a:r>
            <a:r>
              <a:rPr kumimoji="0" lang="es-E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</a:rPr>
              <a:t>ARTICULACIÓN C.E. LT.</a:t>
            </a: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</a:endParaRP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</a:endParaRP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</a:rPr>
              <a:t>MALLAS.</a:t>
            </a: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</a:endParaRP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</a:rPr>
              <a:t>PLAN DE ARTICULACIÓN.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D2E249-DFB7-41F7-8EFF-DB655B6A323D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78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0E01A-1802-4272-1537-4BBED3D92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>
            <a:extLst>
              <a:ext uri="{FF2B5EF4-FFF2-40B4-BE49-F238E27FC236}">
                <a16:creationId xmlns:a16="http://schemas.microsoft.com/office/drawing/2014/main" id="{E49FBEE0-8C13-1AB9-834B-84C590F2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34" name="16 CuadroTexto">
            <a:extLst>
              <a:ext uri="{FF2B5EF4-FFF2-40B4-BE49-F238E27FC236}">
                <a16:creationId xmlns:a16="http://schemas.microsoft.com/office/drawing/2014/main" id="{1E03A625-9A3E-AE23-C6A4-A3B418E3B8D3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TEMARIO</a:t>
            </a:r>
            <a:endParaRPr kumimoji="0" lang="es-CL" sz="2400" b="1" i="1" u="none" strike="noStrike" kern="120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upo 12">
            <a:extLst>
              <a:ext uri="{FF2B5EF4-FFF2-40B4-BE49-F238E27FC236}">
                <a16:creationId xmlns:a16="http://schemas.microsoft.com/office/drawing/2014/main" id="{0294E6C6-6A71-B6DA-8098-5B51D9ABE5CA}"/>
              </a:ext>
            </a:extLst>
          </p:cNvPr>
          <p:cNvGrpSpPr/>
          <p:nvPr/>
        </p:nvGrpSpPr>
        <p:grpSpPr>
          <a:xfrm>
            <a:off x="712395" y="787390"/>
            <a:ext cx="10825285" cy="264477"/>
            <a:chOff x="244219" y="674332"/>
            <a:chExt cx="7834367" cy="264477"/>
          </a:xfrm>
        </p:grpSpPr>
        <p:grpSp>
          <p:nvGrpSpPr>
            <p:cNvPr id="4" name="Grupo 13">
              <a:extLst>
                <a:ext uri="{FF2B5EF4-FFF2-40B4-BE49-F238E27FC236}">
                  <a16:creationId xmlns:a16="http://schemas.microsoft.com/office/drawing/2014/main" id="{9612FE05-1CC2-C457-6C74-86D0B75979A8}"/>
                </a:ext>
              </a:extLst>
            </p:cNvPr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6" name="10 Forma libre">
                <a:extLst>
                  <a:ext uri="{FF2B5EF4-FFF2-40B4-BE49-F238E27FC236}">
                    <a16:creationId xmlns:a16="http://schemas.microsoft.com/office/drawing/2014/main" id="{68FD085C-0F0C-EF6D-E612-C0F0B4D54ED6}"/>
                  </a:ext>
                </a:extLst>
              </p:cNvPr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" name="11 Paralelogramo">
                <a:extLst>
                  <a:ext uri="{FF2B5EF4-FFF2-40B4-BE49-F238E27FC236}">
                    <a16:creationId xmlns:a16="http://schemas.microsoft.com/office/drawing/2014/main" id="{61043004-F04E-B663-6E8C-87F5261DFA2F}"/>
                  </a:ext>
                </a:extLst>
              </p:cNvPr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11 Paralelogramo">
                <a:extLst>
                  <a:ext uri="{FF2B5EF4-FFF2-40B4-BE49-F238E27FC236}">
                    <a16:creationId xmlns:a16="http://schemas.microsoft.com/office/drawing/2014/main" id="{64C0DB24-A127-171A-693E-057CC38003D8}"/>
                  </a:ext>
                </a:extLst>
              </p:cNvPr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" name="2 CuadroTexto">
              <a:extLst>
                <a:ext uri="{FF2B5EF4-FFF2-40B4-BE49-F238E27FC236}">
                  <a16:creationId xmlns:a16="http://schemas.microsoft.com/office/drawing/2014/main" id="{E996E660-65B7-383A-2A0C-244F867C908D}"/>
                </a:ext>
              </a:extLst>
            </p:cNvPr>
            <p:cNvSpPr txBox="1"/>
            <p:nvPr/>
          </p:nvSpPr>
          <p:spPr>
            <a:xfrm>
              <a:off x="1578372" y="674332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pic>
        <p:nvPicPr>
          <p:cNvPr id="10" name="Imagen 5">
            <a:extLst>
              <a:ext uri="{FF2B5EF4-FFF2-40B4-BE49-F238E27FC236}">
                <a16:creationId xmlns:a16="http://schemas.microsoft.com/office/drawing/2014/main" id="{D854E824-3C2B-22A0-516C-2B00D36F8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4592" y="110059"/>
            <a:ext cx="850456" cy="1086693"/>
          </a:xfrm>
          <a:prstGeom prst="rect">
            <a:avLst/>
          </a:prstGeom>
        </p:spPr>
      </p:pic>
      <p:pic>
        <p:nvPicPr>
          <p:cNvPr id="11" name="Picture 10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E726C899-8C54-5AFD-B10B-DE0745E314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6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5" y="108190"/>
            <a:ext cx="566222" cy="90341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38102" y="1797008"/>
            <a:ext cx="8273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MEDOC, DEFINICIÓN Y ETAPAS.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MATRIZ DE </a:t>
            </a:r>
            <a:r>
              <a:rPr kumimoji="0" lang="es-E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ARTICULACIÓN C.E. LT.</a:t>
            </a: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DE ARTICULACIÓN.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22FA8AE-F7D8-4D6E-8586-1A545A74043D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892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4052207-60A0-DD37-A29D-8D2C62CB7C82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sp>
          <p:nvSpPr>
            <p:cNvPr id="3" name="16 CuadroTexto">
              <a:extLst>
                <a:ext uri="{FF2B5EF4-FFF2-40B4-BE49-F238E27FC236}">
                  <a16:creationId xmlns:a16="http://schemas.microsoft.com/office/drawing/2014/main" id="{A0D9CBFA-56D7-9279-E2B0-E092DF539B8B}"/>
                </a:ext>
              </a:extLst>
            </p:cNvPr>
            <p:cNvSpPr txBox="1"/>
            <p:nvPr/>
          </p:nvSpPr>
          <p:spPr>
            <a:xfrm>
              <a:off x="3983915" y="160496"/>
              <a:ext cx="4285456" cy="483761"/>
            </a:xfrm>
            <a:prstGeom prst="rect">
              <a:avLst/>
            </a:prstGeom>
            <a:noFill/>
          </p:spPr>
          <p:txBody>
            <a:bodyPr wrap="square" lIns="113320" tIns="56661" rIns="113320" bIns="56661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217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INTRODUCCIÓN</a:t>
              </a:r>
              <a:endParaRPr kumimoji="0" lang="es-CL" sz="2400" b="1" i="1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" name="Grupo 12">
              <a:extLst>
                <a:ext uri="{FF2B5EF4-FFF2-40B4-BE49-F238E27FC236}">
                  <a16:creationId xmlns:a16="http://schemas.microsoft.com/office/drawing/2014/main" id="{76FD70FA-A645-D6BE-ADE5-1F2F417A0493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7" name="Grupo 13">
                <a:extLst>
                  <a:ext uri="{FF2B5EF4-FFF2-40B4-BE49-F238E27FC236}">
                    <a16:creationId xmlns:a16="http://schemas.microsoft.com/office/drawing/2014/main" id="{A3461A19-6D3C-DB2A-E0B1-D6F5C0EF6859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9" name="10 Forma libre">
                  <a:extLst>
                    <a:ext uri="{FF2B5EF4-FFF2-40B4-BE49-F238E27FC236}">
                      <a16:creationId xmlns:a16="http://schemas.microsoft.com/office/drawing/2014/main" id="{4E942594-1AA3-2F81-AAF7-F5154FB622ED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11 Paralelogramo">
                  <a:extLst>
                    <a:ext uri="{FF2B5EF4-FFF2-40B4-BE49-F238E27FC236}">
                      <a16:creationId xmlns:a16="http://schemas.microsoft.com/office/drawing/2014/main" id="{C9D84B28-6CC2-11D3-305D-158E71795210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" name="11 Paralelogramo">
                  <a:extLst>
                    <a:ext uri="{FF2B5EF4-FFF2-40B4-BE49-F238E27FC236}">
                      <a16:creationId xmlns:a16="http://schemas.microsoft.com/office/drawing/2014/main" id="{68D8A17C-459F-7929-2561-E4828F6D08D3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8" name="2 CuadroTexto">
                <a:extLst>
                  <a:ext uri="{FF2B5EF4-FFF2-40B4-BE49-F238E27FC236}">
                    <a16:creationId xmlns:a16="http://schemas.microsoft.com/office/drawing/2014/main" id="{1F057D9F-27EC-6B3C-1937-257779013AC5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5" name="Imagen 5">
              <a:extLst>
                <a:ext uri="{FF2B5EF4-FFF2-40B4-BE49-F238E27FC236}">
                  <a16:creationId xmlns:a16="http://schemas.microsoft.com/office/drawing/2014/main" id="{2C6E13E2-CFB6-EEFB-F3DA-D0FDBDFABA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  <p:pic>
          <p:nvPicPr>
            <p:cNvPr id="6" name="Picture 5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D142E076-370E-ED36-997B-EBD116D11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</p:grpSp>
      <p:sp>
        <p:nvSpPr>
          <p:cNvPr id="12" name="1 Marcador de número de diapositiva">
            <a:extLst>
              <a:ext uri="{FF2B5EF4-FFF2-40B4-BE49-F238E27FC236}">
                <a16:creationId xmlns:a16="http://schemas.microsoft.com/office/drawing/2014/main" id="{7423385B-FA42-B938-C5E5-B72DE39E8021}"/>
              </a:ext>
            </a:extLst>
          </p:cNvPr>
          <p:cNvSpPr txBox="1">
            <a:spLocks/>
          </p:cNvSpPr>
          <p:nvPr/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33902AE-1437-CE33-041D-922A05508D07}"/>
              </a:ext>
            </a:extLst>
          </p:cNvPr>
          <p:cNvGrpSpPr/>
          <p:nvPr/>
        </p:nvGrpSpPr>
        <p:grpSpPr>
          <a:xfrm>
            <a:off x="1686125" y="1745727"/>
            <a:ext cx="9329128" cy="4369592"/>
            <a:chOff x="1431435" y="1319049"/>
            <a:chExt cx="9329128" cy="4369592"/>
          </a:xfrm>
        </p:grpSpPr>
        <p:sp>
          <p:nvSpPr>
            <p:cNvPr id="47" name="Line 14"/>
            <p:cNvSpPr>
              <a:spLocks noChangeShapeType="1"/>
            </p:cNvSpPr>
            <p:nvPr/>
          </p:nvSpPr>
          <p:spPr bwMode="auto">
            <a:xfrm flipV="1">
              <a:off x="3841734" y="1881805"/>
              <a:ext cx="1628656" cy="25749"/>
            </a:xfrm>
            <a:prstGeom prst="line">
              <a:avLst/>
            </a:prstGeom>
            <a:noFill/>
            <a:ln w="25400" cap="flat">
              <a:solidFill>
                <a:schemeClr val="tx1">
                  <a:lumMod val="40000"/>
                  <a:lumOff val="60000"/>
                </a:schemeClr>
              </a:solidFill>
              <a:prstDash val="sysDot"/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542902" y="2996560"/>
              <a:ext cx="927487" cy="12867"/>
            </a:xfrm>
            <a:prstGeom prst="line">
              <a:avLst/>
            </a:prstGeom>
            <a:noFill/>
            <a:ln w="25400" cap="flat">
              <a:solidFill>
                <a:schemeClr val="tx1">
                  <a:lumMod val="40000"/>
                  <a:lumOff val="60000"/>
                </a:schemeClr>
              </a:solidFill>
              <a:prstDash val="sysDot"/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1" name="Line 16"/>
            <p:cNvSpPr>
              <a:spLocks noChangeShapeType="1"/>
            </p:cNvSpPr>
            <p:nvPr/>
          </p:nvSpPr>
          <p:spPr bwMode="auto">
            <a:xfrm>
              <a:off x="4542901" y="4111297"/>
              <a:ext cx="927489" cy="19"/>
            </a:xfrm>
            <a:prstGeom prst="line">
              <a:avLst/>
            </a:prstGeom>
            <a:noFill/>
            <a:ln w="25400" cap="flat">
              <a:solidFill>
                <a:schemeClr val="tx1">
                  <a:lumMod val="40000"/>
                  <a:lumOff val="60000"/>
                </a:schemeClr>
              </a:solidFill>
              <a:prstDash val="sysDot"/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3" name="Line 17"/>
            <p:cNvSpPr>
              <a:spLocks noChangeShapeType="1"/>
            </p:cNvSpPr>
            <p:nvPr/>
          </p:nvSpPr>
          <p:spPr bwMode="auto">
            <a:xfrm>
              <a:off x="3841732" y="5238932"/>
              <a:ext cx="1628656" cy="19"/>
            </a:xfrm>
            <a:prstGeom prst="line">
              <a:avLst/>
            </a:prstGeom>
            <a:noFill/>
            <a:ln w="25400" cap="flat">
              <a:solidFill>
                <a:schemeClr val="tx1">
                  <a:lumMod val="40000"/>
                  <a:lumOff val="60000"/>
                </a:schemeClr>
              </a:solidFill>
              <a:prstDash val="sysDot"/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1431435" y="1319049"/>
              <a:ext cx="3178228" cy="4369592"/>
            </a:xfrm>
            <a:custGeom>
              <a:avLst/>
              <a:gdLst>
                <a:gd name="T0" fmla="*/ 0 w 1970"/>
                <a:gd name="T1" fmla="*/ 2575 h 2719"/>
                <a:gd name="T2" fmla="*/ 610 w 1970"/>
                <a:gd name="T3" fmla="*/ 2719 h 2719"/>
                <a:gd name="T4" fmla="*/ 1970 w 1970"/>
                <a:gd name="T5" fmla="*/ 1360 h 2719"/>
                <a:gd name="T6" fmla="*/ 610 w 1970"/>
                <a:gd name="T7" fmla="*/ 0 h 2719"/>
                <a:gd name="T8" fmla="*/ 0 w 1970"/>
                <a:gd name="T9" fmla="*/ 144 h 2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0" h="2719">
                  <a:moveTo>
                    <a:pt x="0" y="2575"/>
                  </a:moveTo>
                  <a:cubicBezTo>
                    <a:pt x="183" y="2667"/>
                    <a:pt x="391" y="2719"/>
                    <a:pt x="610" y="2719"/>
                  </a:cubicBezTo>
                  <a:cubicBezTo>
                    <a:pt x="1361" y="2719"/>
                    <a:pt x="1970" y="2111"/>
                    <a:pt x="1970" y="1360"/>
                  </a:cubicBezTo>
                  <a:cubicBezTo>
                    <a:pt x="1970" y="608"/>
                    <a:pt x="1361" y="0"/>
                    <a:pt x="610" y="0"/>
                  </a:cubicBezTo>
                  <a:cubicBezTo>
                    <a:pt x="391" y="0"/>
                    <a:pt x="183" y="52"/>
                    <a:pt x="0" y="144"/>
                  </a:cubicBezTo>
                </a:path>
              </a:pathLst>
            </a:custGeom>
            <a:noFill/>
            <a:ln w="25400" cap="flat">
              <a:solidFill>
                <a:schemeClr val="tx1">
                  <a:lumMod val="40000"/>
                  <a:lumOff val="60000"/>
                </a:schemeClr>
              </a:solidFill>
              <a:prstDash val="solid"/>
              <a:miter lim="800000"/>
              <a:headEnd type="oval" w="lg" len="lg"/>
              <a:tailEnd type="oval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5" name="Freeform 6"/>
            <p:cNvSpPr>
              <a:spLocks/>
            </p:cNvSpPr>
            <p:nvPr/>
          </p:nvSpPr>
          <p:spPr bwMode="auto">
            <a:xfrm>
              <a:off x="3711104" y="5108534"/>
              <a:ext cx="260834" cy="260834"/>
            </a:xfrm>
            <a:prstGeom prst="ellipse">
              <a:avLst/>
            </a:prstGeom>
            <a:solidFill>
              <a:schemeClr val="accent6"/>
            </a:solidFill>
            <a:ln w="63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6" name="Freeform 7"/>
            <p:cNvSpPr>
              <a:spLocks/>
            </p:cNvSpPr>
            <p:nvPr/>
          </p:nvSpPr>
          <p:spPr bwMode="auto">
            <a:xfrm>
              <a:off x="4440053" y="3982485"/>
              <a:ext cx="258933" cy="257662"/>
            </a:xfrm>
            <a:prstGeom prst="ellipse">
              <a:avLst/>
            </a:prstGeom>
            <a:solidFill>
              <a:schemeClr val="accent4"/>
            </a:solidFill>
            <a:ln w="63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4440053" y="2867732"/>
              <a:ext cx="258933" cy="257662"/>
            </a:xfrm>
            <a:prstGeom prst="ellipse">
              <a:avLst/>
            </a:prstGeom>
            <a:solidFill>
              <a:schemeClr val="accent2"/>
            </a:solidFill>
            <a:ln w="63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711104" y="1751389"/>
              <a:ext cx="260834" cy="260834"/>
            </a:xfrm>
            <a:prstGeom prst="ellipse">
              <a:avLst/>
            </a:prstGeom>
            <a:solidFill>
              <a:schemeClr val="tx2"/>
            </a:solidFill>
            <a:ln w="63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39" tIns="45720" rIns="91439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5357871" y="1432116"/>
              <a:ext cx="927487" cy="89938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77" tIns="91439" rIns="0" bIns="0" rtlCol="0" anchor="ctr"/>
            <a:lstStyle/>
            <a:p>
              <a:pPr marL="0" marR="0" lvl="0" indent="0" algn="ctr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5357871" y="2546871"/>
              <a:ext cx="927487" cy="8993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77" tIns="91439" rIns="0" bIns="0" rtlCol="0" anchor="ctr"/>
            <a:lstStyle/>
            <a:p>
              <a:pPr marL="0" marR="0" lvl="0" indent="0" algn="ctr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5357871" y="3661626"/>
              <a:ext cx="927487" cy="89938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77" tIns="91439" rIns="0" bIns="0" rtlCol="0" anchor="ctr"/>
            <a:lstStyle/>
            <a:p>
              <a:pPr marL="0" marR="0" lvl="0" indent="0" algn="ctr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5357871" y="4789260"/>
              <a:ext cx="927487" cy="89938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77" tIns="91439" rIns="0" bIns="0" rtlCol="0" anchor="ctr"/>
            <a:lstStyle/>
            <a:p>
              <a:pPr marL="0" marR="0" lvl="0" indent="0" algn="ctr" defTabSz="228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Light "/>
                <a:ea typeface="+mn-ea"/>
                <a:cs typeface="+mn-cs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582495" y="1577341"/>
              <a:ext cx="4086629" cy="535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2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MODELO DE EDUCACIÓN CON ENFOQUE ORIENTADO A COMPETENCIAS.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536775" y="3917842"/>
              <a:ext cx="4178068" cy="309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algn="just">
                <a:lnSpc>
                  <a:spcPct val="105000"/>
                </a:lnSpc>
                <a:spcAft>
                  <a:spcPts val="20"/>
                </a:spcAft>
                <a:defRPr sz="120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defRPr>
              </a:lvl1pPr>
            </a:lstStyle>
            <a:p>
              <a:pPr marL="0" marR="0" lvl="0" indent="0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2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APRENDER HACIENDO.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582495" y="2734524"/>
              <a:ext cx="4178068" cy="535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algn="just">
                <a:lnSpc>
                  <a:spcPct val="105000"/>
                </a:lnSpc>
                <a:spcAft>
                  <a:spcPts val="20"/>
                </a:spcAft>
                <a:defRPr sz="120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defRPr>
              </a:lvl1pPr>
            </a:lstStyle>
            <a:p>
              <a:pPr marL="0" marR="0" lvl="0" indent="0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2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PROTAGONISMO DEL ALUMNO EN EL AULA Y NO LA DEL PROFESOR.</a:t>
              </a:r>
              <a:endPara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6582495" y="5015180"/>
              <a:ext cx="4178068" cy="535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algn="just">
                <a:lnSpc>
                  <a:spcPct val="105000"/>
                </a:lnSpc>
                <a:spcAft>
                  <a:spcPts val="20"/>
                </a:spcAft>
                <a:defRPr sz="120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defRPr>
              </a:lvl1pPr>
            </a:lstStyle>
            <a:p>
              <a:pPr marL="0" marR="0" lvl="0" indent="0" defTabSz="914400" rtl="0" eaLnBrk="1" fontAlgn="auto" latinLnBrk="0" hangingPunct="1">
                <a:lnSpc>
                  <a:spcPct val="105000"/>
                </a:lnSpc>
                <a:spcBef>
                  <a:spcPts val="0"/>
                </a:spcBef>
                <a:spcAft>
                  <a:spcPts val="2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PRIORIZACIÓN HORAS TRABAJO PRÁCTICO (60%) Y TEÓRICO (40%).</a:t>
              </a:r>
            </a:p>
          </p:txBody>
        </p:sp>
      </p:grpSp>
      <p:pic>
        <p:nvPicPr>
          <p:cNvPr id="16" name="Picture 15" descr="A white paper with blue text&#10;&#10;AI-generated content may be incorrect.">
            <a:extLst>
              <a:ext uri="{FF2B5EF4-FFF2-40B4-BE49-F238E27FC236}">
                <a16:creationId xmlns:a16="http://schemas.microsoft.com/office/drawing/2014/main" id="{9F813FF5-3AA0-AD46-168E-FA56F398C0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2677" y="2663436"/>
            <a:ext cx="2375034" cy="237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6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DEFINICIÓN ETAPAS MEDOC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Google Shape;978;p41">
            <a:extLst>
              <a:ext uri="{FF2B5EF4-FFF2-40B4-BE49-F238E27FC236}">
                <a16:creationId xmlns:a16="http://schemas.microsoft.com/office/drawing/2014/main" id="{2D94BBC8-F7D6-55DE-9020-105AED771DF0}"/>
              </a:ext>
            </a:extLst>
          </p:cNvPr>
          <p:cNvSpPr/>
          <p:nvPr/>
        </p:nvSpPr>
        <p:spPr>
          <a:xfrm>
            <a:off x="5646512" y="1425068"/>
            <a:ext cx="1457325" cy="1217612"/>
          </a:xfrm>
          <a:custGeom>
            <a:avLst/>
            <a:gdLst/>
            <a:ahLst/>
            <a:cxnLst/>
            <a:rect l="l" t="t" r="r" b="b"/>
            <a:pathLst>
              <a:path w="918" h="767" extrusionOk="0">
                <a:moveTo>
                  <a:pt x="761" y="191"/>
                </a:moveTo>
                <a:lnTo>
                  <a:pt x="603" y="0"/>
                </a:lnTo>
                <a:lnTo>
                  <a:pt x="0" y="0"/>
                </a:lnTo>
                <a:lnTo>
                  <a:pt x="0" y="767"/>
                </a:lnTo>
                <a:lnTo>
                  <a:pt x="603" y="767"/>
                </a:lnTo>
                <a:lnTo>
                  <a:pt x="761" y="576"/>
                </a:lnTo>
                <a:lnTo>
                  <a:pt x="918" y="383"/>
                </a:lnTo>
                <a:lnTo>
                  <a:pt x="761" y="191"/>
                </a:lnTo>
                <a:close/>
              </a:path>
            </a:pathLst>
          </a:custGeom>
          <a:solidFill>
            <a:srgbClr val="264653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endParaRPr sz="1200" ker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3" name="Google Shape;979;p41">
            <a:extLst>
              <a:ext uri="{FF2B5EF4-FFF2-40B4-BE49-F238E27FC236}">
                <a16:creationId xmlns:a16="http://schemas.microsoft.com/office/drawing/2014/main" id="{931E7464-FD75-8CD1-0E9F-5E2D83EFBBE1}"/>
              </a:ext>
            </a:extLst>
          </p:cNvPr>
          <p:cNvSpPr/>
          <p:nvPr/>
        </p:nvSpPr>
        <p:spPr>
          <a:xfrm rot="2998537">
            <a:off x="7589264" y="2545982"/>
            <a:ext cx="1457325" cy="1217612"/>
          </a:xfrm>
          <a:custGeom>
            <a:avLst/>
            <a:gdLst/>
            <a:ahLst/>
            <a:cxnLst/>
            <a:rect l="l" t="t" r="r" b="b"/>
            <a:pathLst>
              <a:path w="918" h="767" extrusionOk="0">
                <a:moveTo>
                  <a:pt x="760" y="191"/>
                </a:moveTo>
                <a:lnTo>
                  <a:pt x="602" y="0"/>
                </a:lnTo>
                <a:lnTo>
                  <a:pt x="0" y="0"/>
                </a:lnTo>
                <a:lnTo>
                  <a:pt x="0" y="767"/>
                </a:lnTo>
                <a:lnTo>
                  <a:pt x="602" y="767"/>
                </a:lnTo>
                <a:lnTo>
                  <a:pt x="760" y="576"/>
                </a:lnTo>
                <a:lnTo>
                  <a:pt x="918" y="383"/>
                </a:lnTo>
                <a:lnTo>
                  <a:pt x="760" y="191"/>
                </a:lnTo>
                <a:close/>
              </a:path>
            </a:pathLst>
          </a:custGeom>
          <a:solidFill>
            <a:srgbClr val="28727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endParaRPr sz="1200" ker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4" name="Google Shape;980;p41">
            <a:extLst>
              <a:ext uri="{FF2B5EF4-FFF2-40B4-BE49-F238E27FC236}">
                <a16:creationId xmlns:a16="http://schemas.microsoft.com/office/drawing/2014/main" id="{692B825A-5568-3B50-B34A-9EA59A046B1C}"/>
              </a:ext>
            </a:extLst>
          </p:cNvPr>
          <p:cNvSpPr/>
          <p:nvPr/>
        </p:nvSpPr>
        <p:spPr>
          <a:xfrm rot="19224410">
            <a:off x="3665233" y="2206137"/>
            <a:ext cx="1460500" cy="1217612"/>
          </a:xfrm>
          <a:custGeom>
            <a:avLst/>
            <a:gdLst/>
            <a:ahLst/>
            <a:cxnLst/>
            <a:rect l="l" t="t" r="r" b="b"/>
            <a:pathLst>
              <a:path w="920" h="767" extrusionOk="0">
                <a:moveTo>
                  <a:pt x="763" y="191"/>
                </a:moveTo>
                <a:lnTo>
                  <a:pt x="605" y="0"/>
                </a:lnTo>
                <a:lnTo>
                  <a:pt x="0" y="0"/>
                </a:lnTo>
                <a:lnTo>
                  <a:pt x="0" y="767"/>
                </a:lnTo>
                <a:lnTo>
                  <a:pt x="605" y="767"/>
                </a:lnTo>
                <a:lnTo>
                  <a:pt x="763" y="576"/>
                </a:lnTo>
                <a:lnTo>
                  <a:pt x="920" y="383"/>
                </a:lnTo>
                <a:lnTo>
                  <a:pt x="763" y="191"/>
                </a:lnTo>
                <a:close/>
              </a:path>
            </a:pathLst>
          </a:custGeom>
          <a:solidFill>
            <a:srgbClr val="2A9D8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endParaRPr sz="12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5" name="Google Shape;981;p41">
            <a:extLst>
              <a:ext uri="{FF2B5EF4-FFF2-40B4-BE49-F238E27FC236}">
                <a16:creationId xmlns:a16="http://schemas.microsoft.com/office/drawing/2014/main" id="{E54E71B3-8BE9-7EB8-79FA-58FAFB600171}"/>
              </a:ext>
            </a:extLst>
          </p:cNvPr>
          <p:cNvSpPr/>
          <p:nvPr/>
        </p:nvSpPr>
        <p:spPr>
          <a:xfrm rot="13311134">
            <a:off x="3379395" y="4449721"/>
            <a:ext cx="1460500" cy="1217612"/>
          </a:xfrm>
          <a:custGeom>
            <a:avLst/>
            <a:gdLst/>
            <a:ahLst/>
            <a:cxnLst/>
            <a:rect l="l" t="t" r="r" b="b"/>
            <a:pathLst>
              <a:path w="920" h="767" extrusionOk="0">
                <a:moveTo>
                  <a:pt x="762" y="191"/>
                </a:moveTo>
                <a:lnTo>
                  <a:pt x="604" y="0"/>
                </a:lnTo>
                <a:lnTo>
                  <a:pt x="0" y="0"/>
                </a:lnTo>
                <a:lnTo>
                  <a:pt x="0" y="767"/>
                </a:lnTo>
                <a:lnTo>
                  <a:pt x="604" y="767"/>
                </a:lnTo>
                <a:lnTo>
                  <a:pt x="762" y="576"/>
                </a:lnTo>
                <a:lnTo>
                  <a:pt x="920" y="383"/>
                </a:lnTo>
                <a:lnTo>
                  <a:pt x="762" y="191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endParaRPr sz="1200" ker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6" name="Google Shape;982;p41">
            <a:extLst>
              <a:ext uri="{FF2B5EF4-FFF2-40B4-BE49-F238E27FC236}">
                <a16:creationId xmlns:a16="http://schemas.microsoft.com/office/drawing/2014/main" id="{97D6BA32-AA85-3EE5-6663-3C26F7A872D2}"/>
              </a:ext>
            </a:extLst>
          </p:cNvPr>
          <p:cNvSpPr/>
          <p:nvPr/>
        </p:nvSpPr>
        <p:spPr>
          <a:xfrm rot="10800000">
            <a:off x="5324030" y="5301690"/>
            <a:ext cx="1457325" cy="1217612"/>
          </a:xfrm>
          <a:custGeom>
            <a:avLst/>
            <a:gdLst/>
            <a:ahLst/>
            <a:cxnLst/>
            <a:rect l="l" t="t" r="r" b="b"/>
            <a:pathLst>
              <a:path w="918" h="767" extrusionOk="0">
                <a:moveTo>
                  <a:pt x="761" y="191"/>
                </a:moveTo>
                <a:lnTo>
                  <a:pt x="603" y="0"/>
                </a:lnTo>
                <a:lnTo>
                  <a:pt x="0" y="0"/>
                </a:lnTo>
                <a:lnTo>
                  <a:pt x="0" y="767"/>
                </a:lnTo>
                <a:lnTo>
                  <a:pt x="603" y="767"/>
                </a:lnTo>
                <a:lnTo>
                  <a:pt x="761" y="576"/>
                </a:lnTo>
                <a:lnTo>
                  <a:pt x="918" y="383"/>
                </a:lnTo>
                <a:lnTo>
                  <a:pt x="761" y="191"/>
                </a:lnTo>
                <a:close/>
              </a:path>
            </a:pathLst>
          </a:custGeom>
          <a:solidFill>
            <a:srgbClr val="F4A2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endParaRPr sz="1200" ker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7" name="Google Shape;983;p41">
            <a:extLst>
              <a:ext uri="{FF2B5EF4-FFF2-40B4-BE49-F238E27FC236}">
                <a16:creationId xmlns:a16="http://schemas.microsoft.com/office/drawing/2014/main" id="{997FFC00-D3AB-265B-80A9-48C5FBDA2360}"/>
              </a:ext>
            </a:extLst>
          </p:cNvPr>
          <p:cNvSpPr/>
          <p:nvPr/>
        </p:nvSpPr>
        <p:spPr>
          <a:xfrm rot="6953461">
            <a:off x="7399956" y="4612847"/>
            <a:ext cx="1457325" cy="1217612"/>
          </a:xfrm>
          <a:custGeom>
            <a:avLst/>
            <a:gdLst/>
            <a:ahLst/>
            <a:cxnLst/>
            <a:rect l="l" t="t" r="r" b="b"/>
            <a:pathLst>
              <a:path w="918" h="767" extrusionOk="0">
                <a:moveTo>
                  <a:pt x="760" y="191"/>
                </a:moveTo>
                <a:lnTo>
                  <a:pt x="602" y="0"/>
                </a:lnTo>
                <a:lnTo>
                  <a:pt x="0" y="0"/>
                </a:lnTo>
                <a:lnTo>
                  <a:pt x="0" y="767"/>
                </a:lnTo>
                <a:lnTo>
                  <a:pt x="602" y="767"/>
                </a:lnTo>
                <a:lnTo>
                  <a:pt x="760" y="576"/>
                </a:lnTo>
                <a:lnTo>
                  <a:pt x="918" y="383"/>
                </a:lnTo>
                <a:lnTo>
                  <a:pt x="760" y="191"/>
                </a:lnTo>
                <a:close/>
              </a:path>
            </a:pathLst>
          </a:custGeom>
          <a:solidFill>
            <a:srgbClr val="E76F5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rgbClr val="000000"/>
              </a:buClr>
            </a:pPr>
            <a:endParaRPr sz="12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34" name="Google Shape;855;p35">
            <a:extLst>
              <a:ext uri="{FF2B5EF4-FFF2-40B4-BE49-F238E27FC236}">
                <a16:creationId xmlns:a16="http://schemas.microsoft.com/office/drawing/2014/main" id="{30A8D82C-13EE-BC3B-8506-04D3F5E36AC2}"/>
              </a:ext>
            </a:extLst>
          </p:cNvPr>
          <p:cNvSpPr txBox="1"/>
          <p:nvPr/>
        </p:nvSpPr>
        <p:spPr>
          <a:xfrm>
            <a:off x="7295526" y="4965731"/>
            <a:ext cx="1747837" cy="1217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  <a:defRPr sz="1050" kern="0">
                <a:latin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MALLA CURRICULAR</a:t>
            </a:r>
          </a:p>
        </p:txBody>
      </p:sp>
      <p:sp>
        <p:nvSpPr>
          <p:cNvPr id="65" name="Google Shape;855;p35">
            <a:extLst>
              <a:ext uri="{FF2B5EF4-FFF2-40B4-BE49-F238E27FC236}">
                <a16:creationId xmlns:a16="http://schemas.microsoft.com/office/drawing/2014/main" id="{D8E0A409-AABF-6AE1-19A2-F53297605196}"/>
              </a:ext>
            </a:extLst>
          </p:cNvPr>
          <p:cNvSpPr txBox="1"/>
          <p:nvPr/>
        </p:nvSpPr>
        <p:spPr>
          <a:xfrm>
            <a:off x="5401087" y="1880392"/>
            <a:ext cx="1747837" cy="1217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  <a:defRPr sz="1050" kern="0">
                <a:latin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PERFIL DE EGRESO</a:t>
            </a:r>
          </a:p>
        </p:txBody>
      </p:sp>
      <p:sp>
        <p:nvSpPr>
          <p:cNvPr id="66" name="Google Shape;855;p35">
            <a:extLst>
              <a:ext uri="{FF2B5EF4-FFF2-40B4-BE49-F238E27FC236}">
                <a16:creationId xmlns:a16="http://schemas.microsoft.com/office/drawing/2014/main" id="{FE8A7AFA-F0F3-5F04-4136-AB20EC652583}"/>
              </a:ext>
            </a:extLst>
          </p:cNvPr>
          <p:cNvSpPr txBox="1"/>
          <p:nvPr/>
        </p:nvSpPr>
        <p:spPr>
          <a:xfrm>
            <a:off x="7312588" y="2900203"/>
            <a:ext cx="1747837" cy="1217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  <a:defRPr sz="1050" kern="0">
                <a:latin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MATRIZ TRIBUTACIÓN</a:t>
            </a:r>
          </a:p>
        </p:txBody>
      </p:sp>
      <p:sp>
        <p:nvSpPr>
          <p:cNvPr id="67" name="Google Shape;855;p35">
            <a:extLst>
              <a:ext uri="{FF2B5EF4-FFF2-40B4-BE49-F238E27FC236}">
                <a16:creationId xmlns:a16="http://schemas.microsoft.com/office/drawing/2014/main" id="{5652FAA7-2BAB-62D5-1AF0-107A92C02068}"/>
              </a:ext>
            </a:extLst>
          </p:cNvPr>
          <p:cNvSpPr txBox="1"/>
          <p:nvPr/>
        </p:nvSpPr>
        <p:spPr>
          <a:xfrm>
            <a:off x="5202407" y="5738294"/>
            <a:ext cx="1747837" cy="1217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  <a:defRPr sz="1050" kern="0">
                <a:latin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RED DE CONTENIDO</a:t>
            </a:r>
          </a:p>
        </p:txBody>
      </p:sp>
      <p:sp>
        <p:nvSpPr>
          <p:cNvPr id="68" name="Google Shape;855;p35">
            <a:extLst>
              <a:ext uri="{FF2B5EF4-FFF2-40B4-BE49-F238E27FC236}">
                <a16:creationId xmlns:a16="http://schemas.microsoft.com/office/drawing/2014/main" id="{7382676C-BAC0-0C5D-DD4B-B415C533EE52}"/>
              </a:ext>
            </a:extLst>
          </p:cNvPr>
          <p:cNvSpPr txBox="1"/>
          <p:nvPr/>
        </p:nvSpPr>
        <p:spPr>
          <a:xfrm>
            <a:off x="3311951" y="4982260"/>
            <a:ext cx="1747837" cy="1217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  <a:defRPr sz="1050" kern="0">
                <a:latin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PROGRAMA DE ASIGNATURA</a:t>
            </a:r>
          </a:p>
        </p:txBody>
      </p:sp>
      <p:sp>
        <p:nvSpPr>
          <p:cNvPr id="69" name="Google Shape;855;p35">
            <a:extLst>
              <a:ext uri="{FF2B5EF4-FFF2-40B4-BE49-F238E27FC236}">
                <a16:creationId xmlns:a16="http://schemas.microsoft.com/office/drawing/2014/main" id="{670E6E15-E341-00FA-4BA9-0114E01856B3}"/>
              </a:ext>
            </a:extLst>
          </p:cNvPr>
          <p:cNvSpPr txBox="1"/>
          <p:nvPr/>
        </p:nvSpPr>
        <p:spPr>
          <a:xfrm>
            <a:off x="3389879" y="2812596"/>
            <a:ext cx="1747837" cy="1217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  <a:defRPr sz="1050" kern="0">
                <a:latin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SYLLABUS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99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34" grpId="0"/>
      <p:bldP spid="65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0E01A-1802-4272-1537-4BBED3D92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>
            <a:extLst>
              <a:ext uri="{FF2B5EF4-FFF2-40B4-BE49-F238E27FC236}">
                <a16:creationId xmlns:a16="http://schemas.microsoft.com/office/drawing/2014/main" id="{E49FBEE0-8C13-1AB9-834B-84C590F2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34" name="16 CuadroTexto">
            <a:extLst>
              <a:ext uri="{FF2B5EF4-FFF2-40B4-BE49-F238E27FC236}">
                <a16:creationId xmlns:a16="http://schemas.microsoft.com/office/drawing/2014/main" id="{1E03A625-9A3E-AE23-C6A4-A3B418E3B8D3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TEMARIO</a:t>
            </a:r>
            <a:endParaRPr kumimoji="0" lang="es-CL" sz="2400" b="1" i="1" u="none" strike="noStrike" kern="120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upo 12">
            <a:extLst>
              <a:ext uri="{FF2B5EF4-FFF2-40B4-BE49-F238E27FC236}">
                <a16:creationId xmlns:a16="http://schemas.microsoft.com/office/drawing/2014/main" id="{0294E6C6-6A71-B6DA-8098-5B51D9ABE5CA}"/>
              </a:ext>
            </a:extLst>
          </p:cNvPr>
          <p:cNvGrpSpPr/>
          <p:nvPr/>
        </p:nvGrpSpPr>
        <p:grpSpPr>
          <a:xfrm>
            <a:off x="712395" y="787390"/>
            <a:ext cx="10825285" cy="264477"/>
            <a:chOff x="244219" y="674332"/>
            <a:chExt cx="7834367" cy="264477"/>
          </a:xfrm>
        </p:grpSpPr>
        <p:grpSp>
          <p:nvGrpSpPr>
            <p:cNvPr id="4" name="Grupo 13">
              <a:extLst>
                <a:ext uri="{FF2B5EF4-FFF2-40B4-BE49-F238E27FC236}">
                  <a16:creationId xmlns:a16="http://schemas.microsoft.com/office/drawing/2014/main" id="{9612FE05-1CC2-C457-6C74-86D0B75979A8}"/>
                </a:ext>
              </a:extLst>
            </p:cNvPr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6" name="10 Forma libre">
                <a:extLst>
                  <a:ext uri="{FF2B5EF4-FFF2-40B4-BE49-F238E27FC236}">
                    <a16:creationId xmlns:a16="http://schemas.microsoft.com/office/drawing/2014/main" id="{68FD085C-0F0C-EF6D-E612-C0F0B4D54ED6}"/>
                  </a:ext>
                </a:extLst>
              </p:cNvPr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" name="11 Paralelogramo">
                <a:extLst>
                  <a:ext uri="{FF2B5EF4-FFF2-40B4-BE49-F238E27FC236}">
                    <a16:creationId xmlns:a16="http://schemas.microsoft.com/office/drawing/2014/main" id="{61043004-F04E-B663-6E8C-87F5261DFA2F}"/>
                  </a:ext>
                </a:extLst>
              </p:cNvPr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11 Paralelogramo">
                <a:extLst>
                  <a:ext uri="{FF2B5EF4-FFF2-40B4-BE49-F238E27FC236}">
                    <a16:creationId xmlns:a16="http://schemas.microsoft.com/office/drawing/2014/main" id="{64C0DB24-A127-171A-693E-057CC38003D8}"/>
                  </a:ext>
                </a:extLst>
              </p:cNvPr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" name="2 CuadroTexto">
              <a:extLst>
                <a:ext uri="{FF2B5EF4-FFF2-40B4-BE49-F238E27FC236}">
                  <a16:creationId xmlns:a16="http://schemas.microsoft.com/office/drawing/2014/main" id="{E996E660-65B7-383A-2A0C-244F867C908D}"/>
                </a:ext>
              </a:extLst>
            </p:cNvPr>
            <p:cNvSpPr txBox="1"/>
            <p:nvPr/>
          </p:nvSpPr>
          <p:spPr>
            <a:xfrm>
              <a:off x="1578372" y="674332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pic>
        <p:nvPicPr>
          <p:cNvPr id="10" name="Imagen 5">
            <a:extLst>
              <a:ext uri="{FF2B5EF4-FFF2-40B4-BE49-F238E27FC236}">
                <a16:creationId xmlns:a16="http://schemas.microsoft.com/office/drawing/2014/main" id="{D854E824-3C2B-22A0-516C-2B00D36F8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4592" y="110059"/>
            <a:ext cx="850456" cy="1086693"/>
          </a:xfrm>
          <a:prstGeom prst="rect">
            <a:avLst/>
          </a:prstGeom>
        </p:spPr>
      </p:pic>
      <p:pic>
        <p:nvPicPr>
          <p:cNvPr id="11" name="Picture 10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E726C899-8C54-5AFD-B10B-DE0745E314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6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5" y="108190"/>
            <a:ext cx="566222" cy="90341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38102" y="1797008"/>
            <a:ext cx="8273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MEDOC, DEFINICIÓN Y ETAPAS.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MATRIZ DE </a:t>
            </a:r>
            <a:r>
              <a:rPr kumimoji="0" lang="es-E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ARTICULACIÓN C.E.</a:t>
            </a:r>
            <a:r>
              <a:rPr kumimoji="0" lang="es-ES" sz="2400" b="1" i="0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LT.</a:t>
            </a: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DE ARTICULACIÓN.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15BC12-ACBD-4CED-8EB7-CF5518643C59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537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57538" y="108190"/>
            <a:ext cx="462261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MATRIZ DE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ARTICULACIÓN C.E. LT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3719736" y="254391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SYLLABUS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5" name="Tabl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908170"/>
              </p:ext>
            </p:extLst>
          </p:nvPr>
        </p:nvGraphicFramePr>
        <p:xfrm>
          <a:off x="569146" y="1301670"/>
          <a:ext cx="11016893" cy="5391362"/>
        </p:xfrm>
        <a:graphic>
          <a:graphicData uri="http://schemas.openxmlformats.org/drawingml/2006/table">
            <a:tbl>
              <a:tblPr firstRow="1" firstCol="1" bandRow="1"/>
              <a:tblGrid>
                <a:gridCol w="3671762">
                  <a:extLst>
                    <a:ext uri="{9D8B030D-6E8A-4147-A177-3AD203B41FA5}">
                      <a16:colId xmlns:a16="http://schemas.microsoft.com/office/drawing/2014/main" val="3602020346"/>
                    </a:ext>
                  </a:extLst>
                </a:gridCol>
                <a:gridCol w="3817990">
                  <a:extLst>
                    <a:ext uri="{9D8B030D-6E8A-4147-A177-3AD203B41FA5}">
                      <a16:colId xmlns:a16="http://schemas.microsoft.com/office/drawing/2014/main" val="3726498363"/>
                    </a:ext>
                  </a:extLst>
                </a:gridCol>
                <a:gridCol w="3527141">
                  <a:extLst>
                    <a:ext uri="{9D8B030D-6E8A-4147-A177-3AD203B41FA5}">
                      <a16:colId xmlns:a16="http://schemas.microsoft.com/office/drawing/2014/main" val="1720408471"/>
                    </a:ext>
                  </a:extLst>
                </a:gridCol>
              </a:tblGrid>
              <a:tr h="264451">
                <a:tc gridSpan="3"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COMPETENCIAS ESPECÍFICAS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944200"/>
                  </a:ext>
                </a:extLst>
              </a:tr>
              <a:tr h="343874"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ESNAVAL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CURSO DE APLICACIÓN GAMA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APOLINAV</a:t>
                      </a:r>
                      <a:endParaRPr lang="es-CL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192837"/>
                  </a:ext>
                </a:extLst>
              </a:tr>
              <a:tr h="1473151"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Autoridad Marítima Local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Aplicar la legislación marítima, en la jurisdicción de una Capitanía de Puerto de baja complejidad.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Autoridad Marítima Local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Aplicar la legislación marítima, en la jurisdicción de una Capitanía de Puerto.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65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Autoridad Marítima Local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Aplicar la legislación marítima, en la jurisdicción de una Gobernación Marítima y Capitanía de Puerto.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>
                        <a:alpha val="31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3841190"/>
                  </a:ext>
                </a:extLst>
              </a:tr>
              <a:tr h="2512169"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Policía Marítima.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Aplicar los procedimientos de policía marítima, en la jurisdicción de una Capitanía de Puerto de baja complejidad.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MX" sz="1800" spc="-1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Policía Marítima.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Aplicar los procedimientos de policía marítima, en la jurisdicción de una Capitanía de Puerto.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65000"/>
                        <a:alpha val="31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Policía Marítima.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Aplicar los procedimientos de policía marítima, en la jurisdicción de una Gobernación Marítima y Capitanía de Puerto.</a:t>
                      </a:r>
                      <a:endParaRPr lang="es-CL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>
                        <a:alpha val="31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67743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7838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0E01A-1802-4272-1537-4BBED3D92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>
            <a:extLst>
              <a:ext uri="{FF2B5EF4-FFF2-40B4-BE49-F238E27FC236}">
                <a16:creationId xmlns:a16="http://schemas.microsoft.com/office/drawing/2014/main" id="{E49FBEE0-8C13-1AB9-834B-84C590F2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34" name="16 CuadroTexto">
            <a:extLst>
              <a:ext uri="{FF2B5EF4-FFF2-40B4-BE49-F238E27FC236}">
                <a16:creationId xmlns:a16="http://schemas.microsoft.com/office/drawing/2014/main" id="{1E03A625-9A3E-AE23-C6A4-A3B418E3B8D3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TEMARIO</a:t>
            </a:r>
            <a:endParaRPr kumimoji="0" lang="es-CL" sz="2400" b="1" i="1" u="none" strike="noStrike" kern="120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upo 12">
            <a:extLst>
              <a:ext uri="{FF2B5EF4-FFF2-40B4-BE49-F238E27FC236}">
                <a16:creationId xmlns:a16="http://schemas.microsoft.com/office/drawing/2014/main" id="{0294E6C6-6A71-B6DA-8098-5B51D9ABE5CA}"/>
              </a:ext>
            </a:extLst>
          </p:cNvPr>
          <p:cNvGrpSpPr/>
          <p:nvPr/>
        </p:nvGrpSpPr>
        <p:grpSpPr>
          <a:xfrm>
            <a:off x="712395" y="787390"/>
            <a:ext cx="10825285" cy="264477"/>
            <a:chOff x="244219" y="674332"/>
            <a:chExt cx="7834367" cy="264477"/>
          </a:xfrm>
        </p:grpSpPr>
        <p:grpSp>
          <p:nvGrpSpPr>
            <p:cNvPr id="4" name="Grupo 13">
              <a:extLst>
                <a:ext uri="{FF2B5EF4-FFF2-40B4-BE49-F238E27FC236}">
                  <a16:creationId xmlns:a16="http://schemas.microsoft.com/office/drawing/2014/main" id="{9612FE05-1CC2-C457-6C74-86D0B75979A8}"/>
                </a:ext>
              </a:extLst>
            </p:cNvPr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6" name="10 Forma libre">
                <a:extLst>
                  <a:ext uri="{FF2B5EF4-FFF2-40B4-BE49-F238E27FC236}">
                    <a16:creationId xmlns:a16="http://schemas.microsoft.com/office/drawing/2014/main" id="{68FD085C-0F0C-EF6D-E612-C0F0B4D54ED6}"/>
                  </a:ext>
                </a:extLst>
              </p:cNvPr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" name="11 Paralelogramo">
                <a:extLst>
                  <a:ext uri="{FF2B5EF4-FFF2-40B4-BE49-F238E27FC236}">
                    <a16:creationId xmlns:a16="http://schemas.microsoft.com/office/drawing/2014/main" id="{61043004-F04E-B663-6E8C-87F5261DFA2F}"/>
                  </a:ext>
                </a:extLst>
              </p:cNvPr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11 Paralelogramo">
                <a:extLst>
                  <a:ext uri="{FF2B5EF4-FFF2-40B4-BE49-F238E27FC236}">
                    <a16:creationId xmlns:a16="http://schemas.microsoft.com/office/drawing/2014/main" id="{64C0DB24-A127-171A-693E-057CC38003D8}"/>
                  </a:ext>
                </a:extLst>
              </p:cNvPr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" name="2 CuadroTexto">
              <a:extLst>
                <a:ext uri="{FF2B5EF4-FFF2-40B4-BE49-F238E27FC236}">
                  <a16:creationId xmlns:a16="http://schemas.microsoft.com/office/drawing/2014/main" id="{E996E660-65B7-383A-2A0C-244F867C908D}"/>
                </a:ext>
              </a:extLst>
            </p:cNvPr>
            <p:cNvSpPr txBox="1"/>
            <p:nvPr/>
          </p:nvSpPr>
          <p:spPr>
            <a:xfrm>
              <a:off x="1578372" y="674332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pic>
        <p:nvPicPr>
          <p:cNvPr id="10" name="Imagen 5">
            <a:extLst>
              <a:ext uri="{FF2B5EF4-FFF2-40B4-BE49-F238E27FC236}">
                <a16:creationId xmlns:a16="http://schemas.microsoft.com/office/drawing/2014/main" id="{D854E824-3C2B-22A0-516C-2B00D36F8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4592" y="110059"/>
            <a:ext cx="850456" cy="1086693"/>
          </a:xfrm>
          <a:prstGeom prst="rect">
            <a:avLst/>
          </a:prstGeom>
        </p:spPr>
      </p:pic>
      <p:pic>
        <p:nvPicPr>
          <p:cNvPr id="11" name="Picture 10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E726C899-8C54-5AFD-B10B-DE0745E314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6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5" y="108190"/>
            <a:ext cx="566222" cy="90341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38102" y="1797008"/>
            <a:ext cx="8273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MEDOC, DEFINICIÓN Y ETAPAS.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MATRIZ DE </a:t>
            </a:r>
            <a:r>
              <a:rPr kumimoji="0" lang="es-E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ARTICULACIÓN C.E.</a:t>
            </a:r>
            <a:r>
              <a:rPr kumimoji="0" lang="es-ES" sz="2400" b="1" i="0" u="none" strike="noStrike" kern="0" cap="none" spc="0" normalizeH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LT</a:t>
            </a:r>
            <a:r>
              <a:rPr kumimoji="0" lang="es-E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DE ARTICULACIÓN.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6685FA-B318-4E84-B10E-503D575BA123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80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ESNAVAL 2026-2029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23" y="1176744"/>
            <a:ext cx="10903240" cy="55511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75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GAMA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/>
          <a:srcRect l="3144" t="23400" r="5113" b="16401"/>
          <a:stretch/>
        </p:blipFill>
        <p:spPr>
          <a:xfrm>
            <a:off x="393452" y="1311724"/>
            <a:ext cx="11121380" cy="443870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128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GAMA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/>
          <a:srcRect l="3144" t="23400" r="5113" b="16401"/>
          <a:stretch/>
        </p:blipFill>
        <p:spPr>
          <a:xfrm>
            <a:off x="416300" y="1311724"/>
            <a:ext cx="11121380" cy="44387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CuadroTexto 1"/>
          <p:cNvSpPr txBox="1"/>
          <p:nvPr/>
        </p:nvSpPr>
        <p:spPr>
          <a:xfrm>
            <a:off x="7552592" y="2004646"/>
            <a:ext cx="716779" cy="4659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cxnSp>
        <p:nvCxnSpPr>
          <p:cNvPr id="4" name="Conector recto 3"/>
          <p:cNvCxnSpPr/>
          <p:nvPr/>
        </p:nvCxnSpPr>
        <p:spPr>
          <a:xfrm>
            <a:off x="7552592" y="2004646"/>
            <a:ext cx="716779" cy="46599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 flipH="1">
            <a:off x="7552592" y="2004646"/>
            <a:ext cx="716779" cy="46599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uadroTexto 2"/>
          <p:cNvSpPr txBox="1"/>
          <p:nvPr/>
        </p:nvSpPr>
        <p:spPr>
          <a:xfrm>
            <a:off x="7552592" y="2584938"/>
            <a:ext cx="716779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2026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361485" y="2584938"/>
            <a:ext cx="9144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2030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8376007" y="1995854"/>
            <a:ext cx="914400" cy="4659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cxnSp>
        <p:nvCxnSpPr>
          <p:cNvPr id="26" name="Conector recto 25"/>
          <p:cNvCxnSpPr/>
          <p:nvPr/>
        </p:nvCxnSpPr>
        <p:spPr>
          <a:xfrm>
            <a:off x="8361485" y="2032443"/>
            <a:ext cx="928922" cy="42940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/>
          <p:cNvCxnSpPr/>
          <p:nvPr/>
        </p:nvCxnSpPr>
        <p:spPr>
          <a:xfrm flipH="1">
            <a:off x="8376007" y="2004646"/>
            <a:ext cx="899878" cy="457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6227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GAMA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471475" y="1506083"/>
            <a:ext cx="5310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>
                <a:latin typeface="Calibri" panose="020F0502020204030204" pitchFamily="34" charset="0"/>
                <a:cs typeface="Calibri" panose="020F0502020204030204" pitchFamily="34" charset="0"/>
              </a:rPr>
              <a:t>ALTERNATIVAS SUBMÓDULO 9 Y SUBMÓDULO 10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47156" y="2787866"/>
            <a:ext cx="8119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s-C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569277"/>
              </p:ext>
            </p:extLst>
          </p:nvPr>
        </p:nvGraphicFramePr>
        <p:xfrm>
          <a:off x="2693031" y="2287540"/>
          <a:ext cx="6867224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3108">
                  <a:extLst>
                    <a:ext uri="{9D8B030D-6E8A-4147-A177-3AD203B41FA5}">
                      <a16:colId xmlns:a16="http://schemas.microsoft.com/office/drawing/2014/main" val="2664934118"/>
                    </a:ext>
                  </a:extLst>
                </a:gridCol>
                <a:gridCol w="1072661">
                  <a:extLst>
                    <a:ext uri="{9D8B030D-6E8A-4147-A177-3AD203B41FA5}">
                      <a16:colId xmlns:a16="http://schemas.microsoft.com/office/drawing/2014/main" val="250423251"/>
                    </a:ext>
                  </a:extLst>
                </a:gridCol>
                <a:gridCol w="1081455">
                  <a:extLst>
                    <a:ext uri="{9D8B030D-6E8A-4147-A177-3AD203B41FA5}">
                      <a16:colId xmlns:a16="http://schemas.microsoft.com/office/drawing/2014/main" val="20629741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CURSO POR PRIORIDAD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2026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2030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017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MX" sz="1600" dirty="0" smtClean="0"/>
                        <a:t>P1      INSPECTOR DE BANDERA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X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X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738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P2      PLAN DE INTEGRIDAD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X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X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2228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P3      EMBARCO EN LSG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X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0834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P4      SIMULADOR CIMAR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844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P5      OMI 6,09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273411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28929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APOLINAV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A5C823-C7E3-9212-1219-4DDAE11529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53" y="1207490"/>
            <a:ext cx="8028844" cy="533231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3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741239" y="630292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4340987" y="301559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</a:t>
            </a: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APOLINAV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A5C823-C7E3-9212-1219-4DDAE11529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53" y="1207490"/>
            <a:ext cx="8028844" cy="53323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1934307" y="3578469"/>
            <a:ext cx="7869115" cy="58029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2025544" y="3668888"/>
            <a:ext cx="7702062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COMERCIO EXTERIOR/COMERCIO MARITIMO</a:t>
            </a:r>
            <a:endParaRPr lang="es-C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694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0E01A-1802-4272-1537-4BBED3D92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>
            <a:extLst>
              <a:ext uri="{FF2B5EF4-FFF2-40B4-BE49-F238E27FC236}">
                <a16:creationId xmlns:a16="http://schemas.microsoft.com/office/drawing/2014/main" id="{E49FBEE0-8C13-1AB9-834B-84C590F2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34" name="16 CuadroTexto">
            <a:extLst>
              <a:ext uri="{FF2B5EF4-FFF2-40B4-BE49-F238E27FC236}">
                <a16:creationId xmlns:a16="http://schemas.microsoft.com/office/drawing/2014/main" id="{1E03A625-9A3E-AE23-C6A4-A3B418E3B8D3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TEMARIO</a:t>
            </a:r>
            <a:endParaRPr kumimoji="0" lang="es-CL" sz="2400" b="1" i="1" u="none" strike="noStrike" kern="120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upo 12">
            <a:extLst>
              <a:ext uri="{FF2B5EF4-FFF2-40B4-BE49-F238E27FC236}">
                <a16:creationId xmlns:a16="http://schemas.microsoft.com/office/drawing/2014/main" id="{0294E6C6-6A71-B6DA-8098-5B51D9ABE5CA}"/>
              </a:ext>
            </a:extLst>
          </p:cNvPr>
          <p:cNvGrpSpPr/>
          <p:nvPr/>
        </p:nvGrpSpPr>
        <p:grpSpPr>
          <a:xfrm>
            <a:off x="712395" y="787390"/>
            <a:ext cx="10825285" cy="264477"/>
            <a:chOff x="244219" y="674332"/>
            <a:chExt cx="7834367" cy="264477"/>
          </a:xfrm>
        </p:grpSpPr>
        <p:grpSp>
          <p:nvGrpSpPr>
            <p:cNvPr id="4" name="Grupo 13">
              <a:extLst>
                <a:ext uri="{FF2B5EF4-FFF2-40B4-BE49-F238E27FC236}">
                  <a16:creationId xmlns:a16="http://schemas.microsoft.com/office/drawing/2014/main" id="{9612FE05-1CC2-C457-6C74-86D0B75979A8}"/>
                </a:ext>
              </a:extLst>
            </p:cNvPr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6" name="10 Forma libre">
                <a:extLst>
                  <a:ext uri="{FF2B5EF4-FFF2-40B4-BE49-F238E27FC236}">
                    <a16:creationId xmlns:a16="http://schemas.microsoft.com/office/drawing/2014/main" id="{68FD085C-0F0C-EF6D-E612-C0F0B4D54ED6}"/>
                  </a:ext>
                </a:extLst>
              </p:cNvPr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" name="11 Paralelogramo">
                <a:extLst>
                  <a:ext uri="{FF2B5EF4-FFF2-40B4-BE49-F238E27FC236}">
                    <a16:creationId xmlns:a16="http://schemas.microsoft.com/office/drawing/2014/main" id="{61043004-F04E-B663-6E8C-87F5261DFA2F}"/>
                  </a:ext>
                </a:extLst>
              </p:cNvPr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" name="11 Paralelogramo">
                <a:extLst>
                  <a:ext uri="{FF2B5EF4-FFF2-40B4-BE49-F238E27FC236}">
                    <a16:creationId xmlns:a16="http://schemas.microsoft.com/office/drawing/2014/main" id="{64C0DB24-A127-171A-693E-057CC38003D8}"/>
                  </a:ext>
                </a:extLst>
              </p:cNvPr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" name="2 CuadroTexto">
              <a:extLst>
                <a:ext uri="{FF2B5EF4-FFF2-40B4-BE49-F238E27FC236}">
                  <a16:creationId xmlns:a16="http://schemas.microsoft.com/office/drawing/2014/main" id="{E996E660-65B7-383A-2A0C-244F867C908D}"/>
                </a:ext>
              </a:extLst>
            </p:cNvPr>
            <p:cNvSpPr txBox="1"/>
            <p:nvPr/>
          </p:nvSpPr>
          <p:spPr>
            <a:xfrm>
              <a:off x="1578372" y="674332"/>
              <a:ext cx="511069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ourier New" panose="02070309020205020404" pitchFamily="49" charset="0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pic>
        <p:nvPicPr>
          <p:cNvPr id="10" name="Imagen 5">
            <a:extLst>
              <a:ext uri="{FF2B5EF4-FFF2-40B4-BE49-F238E27FC236}">
                <a16:creationId xmlns:a16="http://schemas.microsoft.com/office/drawing/2014/main" id="{D854E824-3C2B-22A0-516C-2B00D36F8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4592" y="110059"/>
            <a:ext cx="850456" cy="1086693"/>
          </a:xfrm>
          <a:prstGeom prst="rect">
            <a:avLst/>
          </a:prstGeom>
        </p:spPr>
      </p:pic>
      <p:pic>
        <p:nvPicPr>
          <p:cNvPr id="11" name="Picture 10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E726C899-8C54-5AFD-B10B-DE0745E314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6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5" y="108190"/>
            <a:ext cx="566222" cy="90341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38102" y="1797008"/>
            <a:ext cx="8273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MEDOC, DEFINICIÓN Y ETAPAS.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MATRIZ DE </a:t>
            </a:r>
            <a:r>
              <a:rPr kumimoji="0" lang="es-E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ARTICULACIÓN C.E. LT.</a:t>
            </a: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400" b="1" i="0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DE ARTICULACIÓN.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FECD5-2230-422B-901C-77165B98F1C6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928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91C0600F-4129-2832-95B6-C6BB75002EA0}"/>
              </a:ext>
            </a:extLst>
          </p:cNvPr>
          <p:cNvGrpSpPr/>
          <p:nvPr/>
        </p:nvGrpSpPr>
        <p:grpSpPr>
          <a:xfrm>
            <a:off x="64045" y="108190"/>
            <a:ext cx="12211003" cy="1088562"/>
            <a:chOff x="64045" y="108190"/>
            <a:chExt cx="12211003" cy="1088562"/>
          </a:xfrm>
        </p:grpSpPr>
        <p:grpSp>
          <p:nvGrpSpPr>
            <p:cNvPr id="17" name="Grupo 12">
              <a:extLst>
                <a:ext uri="{FF2B5EF4-FFF2-40B4-BE49-F238E27FC236}">
                  <a16:creationId xmlns:a16="http://schemas.microsoft.com/office/drawing/2014/main" id="{E1C30705-7B40-09BF-FD0F-A38A16E4B2F2}"/>
                </a:ext>
              </a:extLst>
            </p:cNvPr>
            <p:cNvGrpSpPr/>
            <p:nvPr/>
          </p:nvGrpSpPr>
          <p:grpSpPr>
            <a:xfrm>
              <a:off x="712395" y="787390"/>
              <a:ext cx="10825285" cy="264477"/>
              <a:chOff x="244219" y="674332"/>
              <a:chExt cx="7834367" cy="264477"/>
            </a:xfrm>
          </p:grpSpPr>
          <p:grpSp>
            <p:nvGrpSpPr>
              <p:cNvPr id="20" name="Grupo 13">
                <a:extLst>
                  <a:ext uri="{FF2B5EF4-FFF2-40B4-BE49-F238E27FC236}">
                    <a16:creationId xmlns:a16="http://schemas.microsoft.com/office/drawing/2014/main" id="{8B098B3A-97AB-6568-213A-3EAB187EED5E}"/>
                  </a:ext>
                </a:extLst>
              </p:cNvPr>
              <p:cNvGrpSpPr/>
              <p:nvPr/>
            </p:nvGrpSpPr>
            <p:grpSpPr>
              <a:xfrm>
                <a:off x="244219" y="686822"/>
                <a:ext cx="7834367" cy="251987"/>
                <a:chOff x="1143652" y="601281"/>
                <a:chExt cx="7834367" cy="251987"/>
              </a:xfrm>
            </p:grpSpPr>
            <p:sp>
              <p:nvSpPr>
                <p:cNvPr id="22" name="10 Forma libre">
                  <a:extLst>
                    <a:ext uri="{FF2B5EF4-FFF2-40B4-BE49-F238E27FC236}">
                      <a16:creationId xmlns:a16="http://schemas.microsoft.com/office/drawing/2014/main" id="{975E923F-AC15-E9F9-046E-3A793EE61A62}"/>
                    </a:ext>
                  </a:extLst>
                </p:cNvPr>
                <p:cNvSpPr/>
                <p:nvPr/>
              </p:nvSpPr>
              <p:spPr bwMode="auto">
                <a:xfrm>
                  <a:off x="1143652" y="601281"/>
                  <a:ext cx="5804612" cy="251987"/>
                </a:xfrm>
                <a:custGeom>
                  <a:avLst/>
                  <a:gdLst>
                    <a:gd name="connsiteX0" fmla="*/ 4763 w 4695825"/>
                    <a:gd name="connsiteY0" fmla="*/ 4762 h 233362"/>
                    <a:gd name="connsiteX1" fmla="*/ 0 w 4695825"/>
                    <a:gd name="connsiteY1" fmla="*/ 233362 h 233362"/>
                    <a:gd name="connsiteX2" fmla="*/ 4538663 w 4695825"/>
                    <a:gd name="connsiteY2" fmla="*/ 233362 h 233362"/>
                    <a:gd name="connsiteX3" fmla="*/ 4695825 w 4695825"/>
                    <a:gd name="connsiteY3" fmla="*/ 0 h 233362"/>
                    <a:gd name="connsiteX4" fmla="*/ 4763 w 4695825"/>
                    <a:gd name="connsiteY4" fmla="*/ 4762 h 233362"/>
                    <a:gd name="connsiteX0" fmla="*/ 4763 w 5339894"/>
                    <a:gd name="connsiteY0" fmla="*/ 4762 h 242327"/>
                    <a:gd name="connsiteX1" fmla="*/ 0 w 5339894"/>
                    <a:gd name="connsiteY1" fmla="*/ 233362 h 242327"/>
                    <a:gd name="connsiteX2" fmla="*/ 5339894 w 5339894"/>
                    <a:gd name="connsiteY2" fmla="*/ 242327 h 242327"/>
                    <a:gd name="connsiteX3" fmla="*/ 4695825 w 5339894"/>
                    <a:gd name="connsiteY3" fmla="*/ 0 h 242327"/>
                    <a:gd name="connsiteX4" fmla="*/ 4763 w 5339894"/>
                    <a:gd name="connsiteY4" fmla="*/ 4762 h 242327"/>
                    <a:gd name="connsiteX0" fmla="*/ 4763 w 5462220"/>
                    <a:gd name="connsiteY0" fmla="*/ 4762 h 242327"/>
                    <a:gd name="connsiteX1" fmla="*/ 0 w 5462220"/>
                    <a:gd name="connsiteY1" fmla="*/ 233362 h 242327"/>
                    <a:gd name="connsiteX2" fmla="*/ 5339894 w 5462220"/>
                    <a:gd name="connsiteY2" fmla="*/ 242327 h 242327"/>
                    <a:gd name="connsiteX3" fmla="*/ 5462220 w 5462220"/>
                    <a:gd name="connsiteY3" fmla="*/ 0 h 242327"/>
                    <a:gd name="connsiteX4" fmla="*/ 4763 w 5462220"/>
                    <a:gd name="connsiteY4" fmla="*/ 4762 h 242327"/>
                    <a:gd name="connsiteX0" fmla="*/ 4763 w 5482126"/>
                    <a:gd name="connsiteY0" fmla="*/ 22691 h 260256"/>
                    <a:gd name="connsiteX1" fmla="*/ 0 w 5482126"/>
                    <a:gd name="connsiteY1" fmla="*/ 251291 h 260256"/>
                    <a:gd name="connsiteX2" fmla="*/ 5339894 w 5482126"/>
                    <a:gd name="connsiteY2" fmla="*/ 260256 h 260256"/>
                    <a:gd name="connsiteX3" fmla="*/ 5482126 w 5482126"/>
                    <a:gd name="connsiteY3" fmla="*/ 0 h 260256"/>
                    <a:gd name="connsiteX4" fmla="*/ 4763 w 5482126"/>
                    <a:gd name="connsiteY4" fmla="*/ 22691 h 260256"/>
                    <a:gd name="connsiteX0" fmla="*/ 4763 w 5492079"/>
                    <a:gd name="connsiteY0" fmla="*/ 0 h 237565"/>
                    <a:gd name="connsiteX1" fmla="*/ 0 w 5492079"/>
                    <a:gd name="connsiteY1" fmla="*/ 228600 h 237565"/>
                    <a:gd name="connsiteX2" fmla="*/ 5339894 w 5492079"/>
                    <a:gd name="connsiteY2" fmla="*/ 237565 h 237565"/>
                    <a:gd name="connsiteX3" fmla="*/ 5492079 w 5492079"/>
                    <a:gd name="connsiteY3" fmla="*/ 13168 h 237565"/>
                    <a:gd name="connsiteX4" fmla="*/ 4763 w 5492079"/>
                    <a:gd name="connsiteY4" fmla="*/ 0 h 237565"/>
                    <a:gd name="connsiteX0" fmla="*/ 4763 w 5513471"/>
                    <a:gd name="connsiteY0" fmla="*/ 25366 h 262931"/>
                    <a:gd name="connsiteX1" fmla="*/ 0 w 5513471"/>
                    <a:gd name="connsiteY1" fmla="*/ 253966 h 262931"/>
                    <a:gd name="connsiteX2" fmla="*/ 5339894 w 5513471"/>
                    <a:gd name="connsiteY2" fmla="*/ 262931 h 262931"/>
                    <a:gd name="connsiteX3" fmla="*/ 5513471 w 5513471"/>
                    <a:gd name="connsiteY3" fmla="*/ 0 h 262931"/>
                    <a:gd name="connsiteX4" fmla="*/ 4763 w 5513471"/>
                    <a:gd name="connsiteY4" fmla="*/ 25366 h 262931"/>
                    <a:gd name="connsiteX0" fmla="*/ 4763 w 5513471"/>
                    <a:gd name="connsiteY0" fmla="*/ 25366 h 253966"/>
                    <a:gd name="connsiteX1" fmla="*/ 0 w 5513471"/>
                    <a:gd name="connsiteY1" fmla="*/ 253966 h 253966"/>
                    <a:gd name="connsiteX2" fmla="*/ 5393373 w 5513471"/>
                    <a:gd name="connsiteY2" fmla="*/ 250086 h 253966"/>
                    <a:gd name="connsiteX3" fmla="*/ 5513471 w 5513471"/>
                    <a:gd name="connsiteY3" fmla="*/ 0 h 253966"/>
                    <a:gd name="connsiteX4" fmla="*/ 4763 w 5513471"/>
                    <a:gd name="connsiteY4" fmla="*/ 25366 h 253966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393373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1297"/>
                    <a:gd name="connsiteY0" fmla="*/ 0 h 228600"/>
                    <a:gd name="connsiteX1" fmla="*/ 0 w 5531297"/>
                    <a:gd name="connsiteY1" fmla="*/ 228600 h 228600"/>
                    <a:gd name="connsiteX2" fmla="*/ 5407635 w 5531297"/>
                    <a:gd name="connsiteY2" fmla="*/ 224720 h 228600"/>
                    <a:gd name="connsiteX3" fmla="*/ 5531297 w 5531297"/>
                    <a:gd name="connsiteY3" fmla="*/ 323 h 228600"/>
                    <a:gd name="connsiteX4" fmla="*/ 4763 w 5531297"/>
                    <a:gd name="connsiteY4" fmla="*/ 0 h 228600"/>
                    <a:gd name="connsiteX0" fmla="*/ 4763 w 5534862"/>
                    <a:gd name="connsiteY0" fmla="*/ 6100 h 234700"/>
                    <a:gd name="connsiteX1" fmla="*/ 0 w 5534862"/>
                    <a:gd name="connsiteY1" fmla="*/ 234700 h 234700"/>
                    <a:gd name="connsiteX2" fmla="*/ 5407635 w 5534862"/>
                    <a:gd name="connsiteY2" fmla="*/ 230820 h 234700"/>
                    <a:gd name="connsiteX3" fmla="*/ 5534862 w 5534862"/>
                    <a:gd name="connsiteY3" fmla="*/ 0 h 234700"/>
                    <a:gd name="connsiteX4" fmla="*/ 4763 w 5534862"/>
                    <a:gd name="connsiteY4" fmla="*/ 6100 h 234700"/>
                    <a:gd name="connsiteX0" fmla="*/ 4763 w 5632656"/>
                    <a:gd name="connsiteY0" fmla="*/ 6100 h 234700"/>
                    <a:gd name="connsiteX1" fmla="*/ 0 w 5632656"/>
                    <a:gd name="connsiteY1" fmla="*/ 234700 h 234700"/>
                    <a:gd name="connsiteX2" fmla="*/ 5407635 w 5632656"/>
                    <a:gd name="connsiteY2" fmla="*/ 230820 h 234700"/>
                    <a:gd name="connsiteX3" fmla="*/ 5632656 w 5632656"/>
                    <a:gd name="connsiteY3" fmla="*/ 0 h 234700"/>
                    <a:gd name="connsiteX4" fmla="*/ 4763 w 5632656"/>
                    <a:gd name="connsiteY4" fmla="*/ 6100 h 234700"/>
                    <a:gd name="connsiteX0" fmla="*/ 804044 w 5632656"/>
                    <a:gd name="connsiteY0" fmla="*/ 0 h 237163"/>
                    <a:gd name="connsiteX1" fmla="*/ 0 w 5632656"/>
                    <a:gd name="connsiteY1" fmla="*/ 237163 h 237163"/>
                    <a:gd name="connsiteX2" fmla="*/ 5407635 w 5632656"/>
                    <a:gd name="connsiteY2" fmla="*/ 233283 h 237163"/>
                    <a:gd name="connsiteX3" fmla="*/ 5632656 w 5632656"/>
                    <a:gd name="connsiteY3" fmla="*/ 2463 h 237163"/>
                    <a:gd name="connsiteX4" fmla="*/ 804044 w 5632656"/>
                    <a:gd name="connsiteY4" fmla="*/ 0 h 237163"/>
                    <a:gd name="connsiteX0" fmla="*/ 4762 w 4833374"/>
                    <a:gd name="connsiteY0" fmla="*/ 0 h 237163"/>
                    <a:gd name="connsiteX1" fmla="*/ 0 w 4833374"/>
                    <a:gd name="connsiteY1" fmla="*/ 237163 h 237163"/>
                    <a:gd name="connsiteX2" fmla="*/ 4608353 w 4833374"/>
                    <a:gd name="connsiteY2" fmla="*/ 233283 h 237163"/>
                    <a:gd name="connsiteX3" fmla="*/ 4833374 w 4833374"/>
                    <a:gd name="connsiteY3" fmla="*/ 2463 h 237163"/>
                    <a:gd name="connsiteX4" fmla="*/ 4762 w 4833374"/>
                    <a:gd name="connsiteY4" fmla="*/ 0 h 237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833374" h="237163">
                      <a:moveTo>
                        <a:pt x="4762" y="0"/>
                      </a:moveTo>
                      <a:cubicBezTo>
                        <a:pt x="3174" y="76200"/>
                        <a:pt x="1588" y="160963"/>
                        <a:pt x="0" y="237163"/>
                      </a:cubicBezTo>
                      <a:lnTo>
                        <a:pt x="4608353" y="233283"/>
                      </a:lnTo>
                      <a:lnTo>
                        <a:pt x="4833374" y="2463"/>
                      </a:lnTo>
                      <a:lnTo>
                        <a:pt x="4762" y="0"/>
                      </a:lnTo>
                      <a:close/>
                    </a:path>
                  </a:pathLst>
                </a:custGeom>
                <a:solidFill>
                  <a:srgbClr val="002178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11 Paralelogramo">
                  <a:extLst>
                    <a:ext uri="{FF2B5EF4-FFF2-40B4-BE49-F238E27FC236}">
                      <a16:creationId xmlns:a16="http://schemas.microsoft.com/office/drawing/2014/main" id="{E8358B7F-CBA4-F51E-2989-C0CA3805C7D2}"/>
                    </a:ext>
                  </a:extLst>
                </p:cNvPr>
                <p:cNvSpPr/>
                <p:nvPr/>
              </p:nvSpPr>
              <p:spPr bwMode="auto">
                <a:xfrm>
                  <a:off x="6755785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11 Paralelogramo">
                  <a:extLst>
                    <a:ext uri="{FF2B5EF4-FFF2-40B4-BE49-F238E27FC236}">
                      <a16:creationId xmlns:a16="http://schemas.microsoft.com/office/drawing/2014/main" id="{D0084E90-EFE1-86C7-2CC1-66EAD8C2175C}"/>
                    </a:ext>
                  </a:extLst>
                </p:cNvPr>
                <p:cNvSpPr/>
                <p:nvPr/>
              </p:nvSpPr>
              <p:spPr bwMode="auto">
                <a:xfrm>
                  <a:off x="7786298" y="605320"/>
                  <a:ext cx="1191721" cy="247948"/>
                </a:xfrm>
                <a:custGeom>
                  <a:avLst/>
                  <a:gdLst>
                    <a:gd name="connsiteX0" fmla="*/ 0 w 1125326"/>
                    <a:gd name="connsiteY0" fmla="*/ 247948 h 247948"/>
                    <a:gd name="connsiteX1" fmla="*/ 238613 w 1125326"/>
                    <a:gd name="connsiteY1" fmla="*/ 0 h 247948"/>
                    <a:gd name="connsiteX2" fmla="*/ 1125326 w 1125326"/>
                    <a:gd name="connsiteY2" fmla="*/ 0 h 247948"/>
                    <a:gd name="connsiteX3" fmla="*/ 886713 w 1125326"/>
                    <a:gd name="connsiteY3" fmla="*/ 247948 h 247948"/>
                    <a:gd name="connsiteX4" fmla="*/ 0 w 1125326"/>
                    <a:gd name="connsiteY4" fmla="*/ 247948 h 247948"/>
                    <a:gd name="connsiteX0" fmla="*/ 0 w 1154289"/>
                    <a:gd name="connsiteY0" fmla="*/ 243810 h 247948"/>
                    <a:gd name="connsiteX1" fmla="*/ 267576 w 1154289"/>
                    <a:gd name="connsiteY1" fmla="*/ 0 h 247948"/>
                    <a:gd name="connsiteX2" fmla="*/ 1154289 w 1154289"/>
                    <a:gd name="connsiteY2" fmla="*/ 0 h 247948"/>
                    <a:gd name="connsiteX3" fmla="*/ 915676 w 1154289"/>
                    <a:gd name="connsiteY3" fmla="*/ 247948 h 247948"/>
                    <a:gd name="connsiteX4" fmla="*/ 0 w 1154289"/>
                    <a:gd name="connsiteY4" fmla="*/ 243810 h 247948"/>
                    <a:gd name="connsiteX0" fmla="*/ 0 w 1191721"/>
                    <a:gd name="connsiteY0" fmla="*/ 243810 h 247948"/>
                    <a:gd name="connsiteX1" fmla="*/ 267576 w 1191721"/>
                    <a:gd name="connsiteY1" fmla="*/ 0 h 247948"/>
                    <a:gd name="connsiteX2" fmla="*/ 1191721 w 1191721"/>
                    <a:gd name="connsiteY2" fmla="*/ 5347 h 247948"/>
                    <a:gd name="connsiteX3" fmla="*/ 915676 w 1191721"/>
                    <a:gd name="connsiteY3" fmla="*/ 247948 h 247948"/>
                    <a:gd name="connsiteX4" fmla="*/ 0 w 1191721"/>
                    <a:gd name="connsiteY4" fmla="*/ 243810 h 2479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91721" h="247948">
                      <a:moveTo>
                        <a:pt x="0" y="243810"/>
                      </a:moveTo>
                      <a:lnTo>
                        <a:pt x="267576" y="0"/>
                      </a:lnTo>
                      <a:lnTo>
                        <a:pt x="1191721" y="5347"/>
                      </a:lnTo>
                      <a:lnTo>
                        <a:pt x="915676" y="247948"/>
                      </a:lnTo>
                      <a:lnTo>
                        <a:pt x="0" y="243810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25400" cap="flat" cmpd="sng" algn="ctr">
                  <a:solidFill>
                    <a:srgbClr val="EEECE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EEECE1">
                        <a:lumMod val="50000"/>
                      </a:srgbClr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1" name="2 CuadroTexto">
                <a:extLst>
                  <a:ext uri="{FF2B5EF4-FFF2-40B4-BE49-F238E27FC236}">
                    <a16:creationId xmlns:a16="http://schemas.microsoft.com/office/drawing/2014/main" id="{50C83716-5DC4-1EC9-AA56-4804E0794427}"/>
                  </a:ext>
                </a:extLst>
              </p:cNvPr>
              <p:cNvSpPr txBox="1"/>
              <p:nvPr/>
            </p:nvSpPr>
            <p:spPr>
              <a:xfrm>
                <a:off x="1578372" y="674332"/>
                <a:ext cx="32926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PATRIOTISMO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HONOR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LEALTAD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VALENTÍA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INTEGRIDAD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  <a:sym typeface="Wingdings"/>
                  </a:rPr>
                  <a:t>⚓  </a:t>
                </a:r>
                <a:r>
                  <a:rPr kumimoji="0" lang="es-CL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EEECE1">
                        <a:lumMod val="9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DEBER</a:t>
                </a:r>
              </a:p>
            </p:txBody>
          </p:sp>
        </p:grpSp>
        <p:pic>
          <p:nvPicPr>
            <p:cNvPr id="19" name="Picture 18" descr="A blue and gold shield with a anchor and crown&#10;&#10;AI-generated content may be incorrect.">
              <a:extLst>
                <a:ext uri="{FF2B5EF4-FFF2-40B4-BE49-F238E27FC236}">
                  <a16:creationId xmlns:a16="http://schemas.microsoft.com/office/drawing/2014/main" id="{772AB916-84F0-9D39-F64D-4480AE71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 amt="6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5" y="108190"/>
              <a:ext cx="566222" cy="903410"/>
            </a:xfrm>
            <a:prstGeom prst="rect">
              <a:avLst/>
            </a:prstGeom>
          </p:spPr>
        </p:pic>
        <p:pic>
          <p:nvPicPr>
            <p:cNvPr id="18" name="Imagen 5">
              <a:extLst>
                <a:ext uri="{FF2B5EF4-FFF2-40B4-BE49-F238E27FC236}">
                  <a16:creationId xmlns:a16="http://schemas.microsoft.com/office/drawing/2014/main" id="{01B0A9B9-CAF6-B27F-78B1-4A3D0AAED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24592" y="110059"/>
              <a:ext cx="850456" cy="1086693"/>
            </a:xfrm>
            <a:prstGeom prst="rect">
              <a:avLst/>
            </a:prstGeom>
          </p:spPr>
        </p:pic>
      </p:grpSp>
      <p:sp>
        <p:nvSpPr>
          <p:cNvPr id="28" name="1 Marcador de número de diapositiva">
            <a:extLst>
              <a:ext uri="{FF2B5EF4-FFF2-40B4-BE49-F238E27FC236}">
                <a16:creationId xmlns:a16="http://schemas.microsoft.com/office/drawing/2014/main" id="{30A927C5-338A-11C6-EA69-F1B439BC1A96}"/>
              </a:ext>
            </a:extLst>
          </p:cNvPr>
          <p:cNvSpPr txBox="1">
            <a:spLocks/>
          </p:cNvSpPr>
          <p:nvPr/>
        </p:nvSpPr>
        <p:spPr>
          <a:xfrm>
            <a:off x="8855539" y="633318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11" name="16 CuadroTexto">
            <a:extLst>
              <a:ext uri="{FF2B5EF4-FFF2-40B4-BE49-F238E27FC236}">
                <a16:creationId xmlns:a16="http://schemas.microsoft.com/office/drawing/2014/main" id="{FAF161AE-301C-A5F0-EA81-D2E118097398}"/>
              </a:ext>
            </a:extLst>
          </p:cNvPr>
          <p:cNvSpPr txBox="1"/>
          <p:nvPr/>
        </p:nvSpPr>
        <p:spPr>
          <a:xfrm>
            <a:off x="3983915" y="160496"/>
            <a:ext cx="4285456" cy="483761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CONTINUO CURRICULAR</a:t>
            </a:r>
            <a:endParaRPr kumimoji="0" lang="es-CL" sz="2400" b="1" i="1" u="none" strike="noStrike" kern="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125972" y="5132854"/>
            <a:ext cx="2002345" cy="1200329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ETAPA 2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Malla Unificada</a:t>
            </a:r>
          </a:p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1125972" y="1291838"/>
            <a:ext cx="1598163" cy="923330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ETAPA 1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80% - 20%</a:t>
            </a: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147223" y="5132854"/>
            <a:ext cx="2551475" cy="1200329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ETAPA 3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Nombre Asignaturas 50%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9093332" y="5132854"/>
            <a:ext cx="2270948" cy="1477328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ETAPA 4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Trazabilidad </a:t>
            </a: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seguimiento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kern="0" dirty="0" err="1" smtClean="0">
                <a:solidFill>
                  <a:prstClr val="white"/>
                </a:solidFill>
                <a:latin typeface="Calibri"/>
              </a:rPr>
              <a:t>Prog</a:t>
            </a:r>
            <a:r>
              <a:rPr lang="es-MX" kern="0" dirty="0" smtClean="0">
                <a:solidFill>
                  <a:prstClr val="white"/>
                </a:solidFill>
                <a:latin typeface="Calibri"/>
              </a:rPr>
              <a:t>. </a:t>
            </a:r>
            <a:r>
              <a:rPr lang="es-MX" kern="0" dirty="0" err="1" smtClean="0">
                <a:solidFill>
                  <a:prstClr val="white"/>
                </a:solidFill>
                <a:latin typeface="Calibri"/>
              </a:rPr>
              <a:t>Asig</a:t>
            </a:r>
            <a:r>
              <a:rPr lang="es-MX" kern="0" dirty="0" smtClean="0">
                <a:solidFill>
                  <a:prstClr val="white"/>
                </a:solidFill>
                <a:latin typeface="Calibri"/>
              </a:rPr>
              <a:t>.</a:t>
            </a: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2 Subtítulo"/>
          <p:cNvSpPr txBox="1">
            <a:spLocks/>
          </p:cNvSpPr>
          <p:nvPr/>
        </p:nvSpPr>
        <p:spPr>
          <a:xfrm>
            <a:off x="7305544" y="4106876"/>
            <a:ext cx="1315195" cy="385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1800" b="1" i="1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1" name="Tabl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724068"/>
              </p:ext>
            </p:extLst>
          </p:nvPr>
        </p:nvGraphicFramePr>
        <p:xfrm>
          <a:off x="1125972" y="2455139"/>
          <a:ext cx="10246878" cy="730793"/>
        </p:xfrm>
        <a:graphic>
          <a:graphicData uri="http://schemas.openxmlformats.org/drawingml/2006/table">
            <a:tbl>
              <a:tblPr/>
              <a:tblGrid>
                <a:gridCol w="1916573">
                  <a:extLst>
                    <a:ext uri="{9D8B030D-6E8A-4147-A177-3AD203B41FA5}">
                      <a16:colId xmlns:a16="http://schemas.microsoft.com/office/drawing/2014/main" val="1272610284"/>
                    </a:ext>
                  </a:extLst>
                </a:gridCol>
                <a:gridCol w="1207291">
                  <a:extLst>
                    <a:ext uri="{9D8B030D-6E8A-4147-A177-3AD203B41FA5}">
                      <a16:colId xmlns:a16="http://schemas.microsoft.com/office/drawing/2014/main" val="3481155750"/>
                    </a:ext>
                  </a:extLst>
                </a:gridCol>
                <a:gridCol w="1207291">
                  <a:extLst>
                    <a:ext uri="{9D8B030D-6E8A-4147-A177-3AD203B41FA5}">
                      <a16:colId xmlns:a16="http://schemas.microsoft.com/office/drawing/2014/main" val="4088778463"/>
                    </a:ext>
                  </a:extLst>
                </a:gridCol>
                <a:gridCol w="1207291">
                  <a:extLst>
                    <a:ext uri="{9D8B030D-6E8A-4147-A177-3AD203B41FA5}">
                      <a16:colId xmlns:a16="http://schemas.microsoft.com/office/drawing/2014/main" val="2631950863"/>
                    </a:ext>
                  </a:extLst>
                </a:gridCol>
                <a:gridCol w="1924347">
                  <a:extLst>
                    <a:ext uri="{9D8B030D-6E8A-4147-A177-3AD203B41FA5}">
                      <a16:colId xmlns:a16="http://schemas.microsoft.com/office/drawing/2014/main" val="4136651067"/>
                    </a:ext>
                  </a:extLst>
                </a:gridCol>
                <a:gridCol w="1576794">
                  <a:extLst>
                    <a:ext uri="{9D8B030D-6E8A-4147-A177-3AD203B41FA5}">
                      <a16:colId xmlns:a16="http://schemas.microsoft.com/office/drawing/2014/main" val="457724103"/>
                    </a:ext>
                  </a:extLst>
                </a:gridCol>
                <a:gridCol w="1207291">
                  <a:extLst>
                    <a:ext uri="{9D8B030D-6E8A-4147-A177-3AD203B41FA5}">
                      <a16:colId xmlns:a16="http://schemas.microsoft.com/office/drawing/2014/main" val="2593013618"/>
                    </a:ext>
                  </a:extLst>
                </a:gridCol>
              </a:tblGrid>
              <a:tr h="356484">
                <a:tc gridSpan="4"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ESCUELA NAVAL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ESMERALDA /APN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PRÁCTICA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APOLINAV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0656852"/>
                  </a:ext>
                </a:extLst>
              </a:tr>
              <a:tr h="374309"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1ER AÑO COMÚN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2DO 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3RO 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4TO 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5TO APLICACIÓN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SUBTENIENTE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3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079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617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156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695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234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6773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312" algn="l" defTabSz="1219079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6TO LT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637175"/>
                  </a:ext>
                </a:extLst>
              </a:tr>
            </a:tbl>
          </a:graphicData>
        </a:graphic>
      </p:graphicFrame>
      <p:sp>
        <p:nvSpPr>
          <p:cNvPr id="32" name="Cerrar llave 31"/>
          <p:cNvSpPr/>
          <p:nvPr/>
        </p:nvSpPr>
        <p:spPr>
          <a:xfrm rot="16200000" flipH="1">
            <a:off x="3536880" y="959181"/>
            <a:ext cx="715905" cy="5537716"/>
          </a:xfrm>
          <a:prstGeom prst="rightBrace">
            <a:avLst/>
          </a:prstGeom>
          <a:noFill/>
          <a:ln w="28575" cap="flat" cmpd="sng" algn="ctr">
            <a:solidFill>
              <a:srgbClr val="FF0000"/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Cerrar llave 32"/>
          <p:cNvSpPr/>
          <p:nvPr/>
        </p:nvSpPr>
        <p:spPr>
          <a:xfrm rot="16200000" flipH="1">
            <a:off x="8697697" y="1371039"/>
            <a:ext cx="641148" cy="4709158"/>
          </a:xfrm>
          <a:prstGeom prst="rightBrace">
            <a:avLst/>
          </a:prstGeom>
          <a:noFill/>
          <a:ln w="28575" cap="flat" cmpd="sng" algn="ctr">
            <a:solidFill>
              <a:srgbClr val="002060"/>
            </a:solidFill>
            <a:prstDash val="sysDot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3578728" y="4270146"/>
            <a:ext cx="772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rgbClr val="FF0000"/>
                </a:solidFill>
                <a:latin typeface="Calibri"/>
              </a:rPr>
              <a:t>80%</a:t>
            </a:r>
            <a:endParaRPr lang="es-CL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5" name="CuadroTexto 34"/>
          <p:cNvSpPr txBox="1"/>
          <p:nvPr/>
        </p:nvSpPr>
        <p:spPr>
          <a:xfrm>
            <a:off x="8707096" y="4492577"/>
            <a:ext cx="772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rgbClr val="002060"/>
                </a:solidFill>
                <a:latin typeface="Calibri"/>
              </a:rPr>
              <a:t>20%</a:t>
            </a:r>
            <a:endParaRPr lang="es-CL" b="1" dirty="0">
              <a:solidFill>
                <a:srgbClr val="00206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039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3CA43FAA-8E15-BBE8-838D-2CB261DD57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55" b="31493"/>
          <a:stretch/>
        </p:blipFill>
        <p:spPr bwMode="auto">
          <a:xfrm>
            <a:off x="0" y="0"/>
            <a:ext cx="12192000" cy="310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1415480" y="3479264"/>
            <a:ext cx="9594411" cy="853092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MEDOC</a:t>
            </a:r>
            <a:b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ARTICULACIÓN CURRICULAR</a:t>
            </a:r>
            <a:b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OFICIALES LT</a:t>
            </a:r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srgbClr val="00217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752620" y="2808982"/>
            <a:ext cx="10825285" cy="264477"/>
            <a:chOff x="244219" y="674332"/>
            <a:chExt cx="7834367" cy="264477"/>
          </a:xfrm>
        </p:grpSpPr>
        <p:grpSp>
          <p:nvGrpSpPr>
            <p:cNvPr id="14" name="Grupo 13"/>
            <p:cNvGrpSpPr/>
            <p:nvPr/>
          </p:nvGrpSpPr>
          <p:grpSpPr>
            <a:xfrm>
              <a:off x="244219" y="686822"/>
              <a:ext cx="7834367" cy="251987"/>
              <a:chOff x="1143652" y="601281"/>
              <a:chExt cx="7834367" cy="251987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652" y="601281"/>
                <a:ext cx="5804612" cy="251987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6755785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786298" y="605320"/>
                <a:ext cx="1191721" cy="247948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>
                  <a:ln>
                    <a:noFill/>
                  </a:ln>
                  <a:solidFill>
                    <a:srgbClr val="EEECE1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7" name="2 CuadroTexto"/>
            <p:cNvSpPr txBox="1"/>
            <p:nvPr/>
          </p:nvSpPr>
          <p:spPr>
            <a:xfrm>
              <a:off x="1578372" y="674332"/>
              <a:ext cx="297359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PATRIOTISMO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 HONOR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 LEALTAD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VALENTÍA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INTEGRIDAD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Segoe UI Symbol" panose="020B0502040204020203" pitchFamily="34" charset="0"/>
                  <a:cs typeface="Courier New" panose="02070309020205020404" pitchFamily="49" charset="0"/>
                  <a:sym typeface="Wingdings"/>
                </a:rPr>
                <a:t>⚓  </a:t>
              </a:r>
              <a:r>
                <a:rPr kumimoji="0" lang="es-CL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9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Courier New" panose="02070309020205020404" pitchFamily="49" charset="0"/>
                </a:rPr>
                <a:t>DEBER</a:t>
              </a:r>
            </a:p>
          </p:txBody>
        </p:sp>
      </p:grpSp>
      <p:cxnSp>
        <p:nvCxnSpPr>
          <p:cNvPr id="9" name="Conector recto 8"/>
          <p:cNvCxnSpPr>
            <a:cxnSpLocks/>
          </p:cNvCxnSpPr>
          <p:nvPr/>
        </p:nvCxnSpPr>
        <p:spPr>
          <a:xfrm>
            <a:off x="1415480" y="4305638"/>
            <a:ext cx="9625054" cy="0"/>
          </a:xfrm>
          <a:prstGeom prst="line">
            <a:avLst/>
          </a:prstGeom>
          <a:ln>
            <a:solidFill>
              <a:srgbClr val="002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470831CB-1F58-A9F6-323B-6E582AA37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263" y="4725144"/>
            <a:ext cx="4193282" cy="179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5">
            <a:extLst>
              <a:ext uri="{FF2B5EF4-FFF2-40B4-BE49-F238E27FC236}">
                <a16:creationId xmlns:a16="http://schemas.microsoft.com/office/drawing/2014/main" id="{640DD37C-931B-DC30-0DFA-2027928C8B7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3501" y="2021592"/>
            <a:ext cx="850456" cy="1086693"/>
          </a:xfrm>
          <a:prstGeom prst="rect">
            <a:avLst/>
          </a:prstGeom>
        </p:spPr>
      </p:pic>
      <p:pic>
        <p:nvPicPr>
          <p:cNvPr id="16" name="Picture 15" descr="A blue and gold shield with a anchor and crown&#10;&#10;AI-generated content may be incorrect.">
            <a:extLst>
              <a:ext uri="{FF2B5EF4-FFF2-40B4-BE49-F238E27FC236}">
                <a16:creationId xmlns:a16="http://schemas.microsoft.com/office/drawing/2014/main" id="{01CCBAF7-8E26-585A-158E-296C498581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63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5730" y1="15845" x2="29213" y2="27465"/>
                        <a14:foregroundMark x1="33146" y1="13732" x2="33146" y2="137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0" y="2129782"/>
            <a:ext cx="566222" cy="90341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B4ACD-C0C2-9CB6-9F3E-17B34AAF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3263056" cy="501649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C76F03-8F6F-47DB-8EE2-74F44ACFE71C}" type="slidenum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  <p:sp>
        <p:nvSpPr>
          <p:cNvPr id="5" name="14 CuadroTexto">
            <a:extLst>
              <a:ext uri="{FF2B5EF4-FFF2-40B4-BE49-F238E27FC236}">
                <a16:creationId xmlns:a16="http://schemas.microsoft.com/office/drawing/2014/main" id="{E23B2FFC-0BD4-D116-B1C8-A5634463914C}"/>
              </a:ext>
            </a:extLst>
          </p:cNvPr>
          <p:cNvSpPr txBox="1"/>
          <p:nvPr/>
        </p:nvSpPr>
        <p:spPr>
          <a:xfrm>
            <a:off x="8507291" y="5651148"/>
            <a:ext cx="3493365" cy="360650"/>
          </a:xfrm>
          <a:prstGeom prst="rect">
            <a:avLst/>
          </a:prstGeom>
          <a:noFill/>
        </p:spPr>
        <p:txBody>
          <a:bodyPr wrap="square" lIns="113320" tIns="56661" rIns="113320" bIns="56661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srgbClr val="00217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GT LT 2025</a:t>
            </a:r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582861-FFF2-4608-8B64-974BFBA8ECF3}" type="datetime1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ＭＳ Ｐゴシック" pitchFamily="-65" charset="-128"/>
                <a:cs typeface="+mn-cs"/>
              </a:rPr>
              <a:t>05-08-2025</a:t>
            </a:fld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ＭＳ Ｐゴシック" pitchFamily="-6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396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Тема Office">
  <a:themeElements>
    <a:clrScheme name="Custom 17">
      <a:dk1>
        <a:srgbClr val="000000"/>
      </a:dk1>
      <a:lt1>
        <a:srgbClr val="FFFFFF"/>
      </a:lt1>
      <a:dk2>
        <a:srgbClr val="5E6970"/>
      </a:dk2>
      <a:lt2>
        <a:srgbClr val="FFFFFF"/>
      </a:lt2>
      <a:accent1>
        <a:srgbClr val="0074CF"/>
      </a:accent1>
      <a:accent2>
        <a:srgbClr val="E98300"/>
      </a:accent2>
      <a:accent3>
        <a:srgbClr val="00B299"/>
      </a:accent3>
      <a:accent4>
        <a:srgbClr val="F0AB00"/>
      </a:accent4>
      <a:accent5>
        <a:srgbClr val="009B3A"/>
      </a:accent5>
      <a:accent6>
        <a:srgbClr val="8D248D"/>
      </a:accent6>
      <a:hlink>
        <a:srgbClr val="0073CF"/>
      </a:hlink>
      <a:folHlink>
        <a:srgbClr val="394957"/>
      </a:folHlink>
    </a:clrScheme>
    <a:fontScheme name="Custom 57">
      <a:majorFont>
        <a:latin typeface="Montserrat "/>
        <a:ea typeface=""/>
        <a:cs typeface=""/>
      </a:majorFont>
      <a:minorFont>
        <a:latin typeface="Montserrat Light 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ustom 17">
      <a:dk1>
        <a:srgbClr val="000000"/>
      </a:dk1>
      <a:lt1>
        <a:srgbClr val="FFFFFF"/>
      </a:lt1>
      <a:dk2>
        <a:srgbClr val="5E6970"/>
      </a:dk2>
      <a:lt2>
        <a:srgbClr val="FFFFFF"/>
      </a:lt2>
      <a:accent1>
        <a:srgbClr val="0074CF"/>
      </a:accent1>
      <a:accent2>
        <a:srgbClr val="E98300"/>
      </a:accent2>
      <a:accent3>
        <a:srgbClr val="00B299"/>
      </a:accent3>
      <a:accent4>
        <a:srgbClr val="F0AB00"/>
      </a:accent4>
      <a:accent5>
        <a:srgbClr val="009B3A"/>
      </a:accent5>
      <a:accent6>
        <a:srgbClr val="8D248D"/>
      </a:accent6>
      <a:hlink>
        <a:srgbClr val="0073CF"/>
      </a:hlink>
      <a:folHlink>
        <a:srgbClr val="394957"/>
      </a:folHlink>
    </a:clrScheme>
    <a:fontScheme name="Custom 57">
      <a:majorFont>
        <a:latin typeface="Montserrat "/>
        <a:ea typeface=""/>
        <a:cs typeface=""/>
      </a:majorFont>
      <a:minorFont>
        <a:latin typeface="Montserrat Light 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644</Words>
  <Application>Microsoft Office PowerPoint</Application>
  <PresentationFormat>Panorámica</PresentationFormat>
  <Paragraphs>194</Paragraphs>
  <Slides>17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8" baseType="lpstr">
      <vt:lpstr>ＭＳ Ｐゴシック</vt:lpstr>
      <vt:lpstr>Arial</vt:lpstr>
      <vt:lpstr>Calibri</vt:lpstr>
      <vt:lpstr>Courier New</vt:lpstr>
      <vt:lpstr>Montserrat </vt:lpstr>
      <vt:lpstr>Montserrat Light </vt:lpstr>
      <vt:lpstr>Segoe UI Symbol</vt:lpstr>
      <vt:lpstr>Wingdings</vt:lpstr>
      <vt:lpstr>1_Tema de Office</vt:lpstr>
      <vt:lpstr>1_Тема Office</vt:lpstr>
      <vt:lpstr>Тема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Ignacio Ortíz Díaz</dc:creator>
  <cp:lastModifiedBy>B01 Subdirector CF. Pablo Ugarte Benavides</cp:lastModifiedBy>
  <cp:revision>18</cp:revision>
  <dcterms:created xsi:type="dcterms:W3CDTF">2025-07-17T19:09:20Z</dcterms:created>
  <dcterms:modified xsi:type="dcterms:W3CDTF">2025-08-05T16:32:12Z</dcterms:modified>
</cp:coreProperties>
</file>