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99" r:id="rId1"/>
    <p:sldMasterId id="2147483713" r:id="rId2"/>
  </p:sldMasterIdLst>
  <p:notesMasterIdLst>
    <p:notesMasterId r:id="rId16"/>
  </p:notesMasterIdLst>
  <p:handoutMasterIdLst>
    <p:handoutMasterId r:id="rId17"/>
  </p:handoutMasterIdLst>
  <p:sldIdLst>
    <p:sldId id="1385" r:id="rId3"/>
    <p:sldId id="1581" r:id="rId4"/>
    <p:sldId id="1663" r:id="rId5"/>
    <p:sldId id="1699" r:id="rId6"/>
    <p:sldId id="1703" r:id="rId7"/>
    <p:sldId id="1708" r:id="rId8"/>
    <p:sldId id="1707" r:id="rId9"/>
    <p:sldId id="1704" r:id="rId10"/>
    <p:sldId id="1688" r:id="rId11"/>
    <p:sldId id="1709" r:id="rId12"/>
    <p:sldId id="1701" r:id="rId13"/>
    <p:sldId id="1705" r:id="rId14"/>
    <p:sldId id="1702" r:id="rId15"/>
  </p:sldIdLst>
  <p:sldSz cx="12192000" cy="6858000"/>
  <p:notesSz cx="7010400" cy="92964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841">
          <p15:clr>
            <a:srgbClr val="A4A3A4"/>
          </p15:clr>
        </p15:guide>
        <p15:guide id="4" orient="horz" pos="21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66"/>
    <a:srgbClr val="0000FF"/>
    <a:srgbClr val="0033CC"/>
    <a:srgbClr val="102940"/>
    <a:srgbClr val="143350"/>
    <a:srgbClr val="FFCC99"/>
    <a:srgbClr val="FFFF99"/>
    <a:srgbClr val="3366FF"/>
    <a:srgbClr val="0D22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41" autoAdjust="0"/>
    <p:restoredTop sz="96395" autoAdjust="0"/>
  </p:normalViewPr>
  <p:slideViewPr>
    <p:cSldViewPr>
      <p:cViewPr varScale="1">
        <p:scale>
          <a:sx n="111" d="100"/>
          <a:sy n="111" d="100"/>
        </p:scale>
        <p:origin x="696" y="78"/>
      </p:cViewPr>
      <p:guideLst>
        <p:guide orient="horz" pos="2160"/>
        <p:guide pos="3840"/>
        <p:guide pos="3841"/>
        <p:guide orient="horz" pos="21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4" y="0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40" y="0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/>
          <a:lstStyle>
            <a:lvl1pPr algn="r">
              <a:defRPr sz="1200"/>
            </a:lvl1pPr>
          </a:lstStyle>
          <a:p>
            <a:fld id="{A7931754-58F7-4898-B480-2A215720CBF0}" type="datetime8">
              <a:rPr lang="es-CL" smtClean="0"/>
              <a:pPr/>
              <a:t>02-04-2025 12:29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4" y="8829676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40" y="8829676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 anchor="b"/>
          <a:lstStyle>
            <a:lvl1pPr algn="r">
              <a:defRPr sz="1200"/>
            </a:lvl1pPr>
          </a:lstStyle>
          <a:p>
            <a:fld id="{E93034FA-51A7-4CAB-B5D8-97BE7D1B634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397490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</p:spPr>
        <p:txBody>
          <a:bodyPr lIns="92174" tIns="46088" rIns="92174" bIns="46088"/>
          <a:lstStyle/>
          <a:p>
            <a:endParaRPr/>
          </a:p>
        </p:txBody>
      </p:sp>
      <p:sp>
        <p:nvSpPr>
          <p:cNvPr id="128" name="Shape 128"/>
          <p:cNvSpPr>
            <a:spLocks noGrp="1"/>
          </p:cNvSpPr>
          <p:nvPr>
            <p:ph type="body" sz="quarter" idx="1"/>
          </p:nvPr>
        </p:nvSpPr>
        <p:spPr>
          <a:xfrm>
            <a:off x="934721" y="4415791"/>
            <a:ext cx="5140960" cy="4183380"/>
          </a:xfrm>
          <a:prstGeom prst="rect">
            <a:avLst/>
          </a:prstGeom>
        </p:spPr>
        <p:txBody>
          <a:bodyPr lIns="92174" tIns="46088" rIns="92174" bIns="46088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4952379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31613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44581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71" y="2130573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71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33E1150D-5579-4B41-B6CF-F6F2076C48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226631"/>
      </p:ext>
    </p:extLst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 txBox="1">
            <a:spLocks/>
          </p:cNvSpPr>
          <p:nvPr userDrawn="1"/>
        </p:nvSpPr>
        <p:spPr>
          <a:xfrm>
            <a:off x="8916679" y="638147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s-CL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Calibri" pitchFamily="34" charset="0"/>
                <a:ea typeface="ＭＳ Ｐゴシック" pitchFamily="-65" charset="-128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hangingPunct="1">
              <a:defRPr/>
            </a:pPr>
            <a:fld id="{33E1150D-5579-4B41-B6CF-F6F2076C4840}" type="slidenum">
              <a:rPr lang="es-ES_tradnl" smtClean="0"/>
              <a:pPr hangingPunct="1"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22303294"/>
      </p:ext>
    </p:extLst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155" y="4407046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15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ECEE872A-FCB1-432A-9506-0BA55C3E31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13221892"/>
      </p:ext>
    </p:extLst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71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13C74AA8-66EB-4B0A-97FC-5CD632A6FDA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70646894"/>
      </p:ext>
    </p:extLst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EDE29635-2F51-46B6-82EB-E7A2AA42B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8169855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536FFDDD-16D3-4FD0-B5ED-E297F65F23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5975186"/>
      </p:ext>
    </p:extLst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4637" y="6381473"/>
            <a:ext cx="924587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2701559"/>
      </p:ext>
    </p:extLst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5815496"/>
      </p:ext>
    </p:extLst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805" y="273198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A1802F9A-2A0B-438F-B576-7AF83180BD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46021414"/>
      </p:ext>
    </p:extLst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0B7EC3E5-0AD8-4207-AFC3-4B876BE3EC0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14275113"/>
      </p:ext>
    </p:extLst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50F5BBA-197F-4868-9C2A-5128246DDC8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2055577"/>
      </p:ext>
    </p:extLst>
  </p:cSld>
  <p:clrMapOvr>
    <a:masterClrMapping/>
  </p:clrMapOvr>
  <p:transition spd="med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785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71" y="274785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263C9B63-78C4-43F7-A344-6780E482BE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64048406"/>
      </p:ext>
    </p:extLst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1" y="274639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71" y="1600202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2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71" y="3938736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736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099CBC5B-DC35-4A9A-ACC0-DEA71FE48CD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2802329"/>
      </p:ext>
    </p:extLst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365128"/>
            <a:ext cx="10515601" cy="1325564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48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9822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9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6172236" y="1681163"/>
            <a:ext cx="5183189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6736800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0226010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2946968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Texto del título</a:t>
            </a:r>
          </a:p>
        </p:txBody>
      </p:sp>
      <p:sp>
        <p:nvSpPr>
          <p:cNvPr id="73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5183187" y="987883"/>
            <a:ext cx="6172201" cy="487362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4" name="Marcador de texto 3"/>
          <p:cNvSpPr>
            <a:spLocks noGrp="1"/>
          </p:cNvSpPr>
          <p:nvPr>
            <p:ph type="body" sz="quarter" idx="13"/>
          </p:nvPr>
        </p:nvSpPr>
        <p:spPr>
          <a:xfrm>
            <a:off x="839821" y="2057400"/>
            <a:ext cx="3932239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1734775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Texto del título</a:t>
            </a:r>
          </a:p>
        </p:txBody>
      </p:sp>
      <p:sp>
        <p:nvSpPr>
          <p:cNvPr id="83" name="Marcador de posición de imagen 2"/>
          <p:cNvSpPr>
            <a:spLocks noGrp="1"/>
          </p:cNvSpPr>
          <p:nvPr>
            <p:ph type="pic" sz="half" idx="13"/>
          </p:nvPr>
        </p:nvSpPr>
        <p:spPr>
          <a:xfrm>
            <a:off x="5183187" y="987883"/>
            <a:ext cx="6172201" cy="487362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9821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8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6812137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o del título"/>
          <p:cNvSpPr txBox="1">
            <a:spLocks noGrp="1"/>
          </p:cNvSpPr>
          <p:nvPr>
            <p:ph type="title"/>
          </p:nvPr>
        </p:nvSpPr>
        <p:spPr>
          <a:xfrm>
            <a:off x="8724902" y="365125"/>
            <a:ext cx="2628901" cy="5811838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102" name="Nivel de texto 1…"/>
          <p:cNvSpPr txBox="1">
            <a:spLocks noGrp="1"/>
          </p:cNvSpPr>
          <p:nvPr>
            <p:ph type="body" idx="1"/>
          </p:nvPr>
        </p:nvSpPr>
        <p:spPr>
          <a:xfrm>
            <a:off x="838203" y="365125"/>
            <a:ext cx="7734301" cy="5811838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58714687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B3856-CBC9-4E95-932D-250FBDE70F5D}" type="datetimeFigureOut">
              <a:rPr lang="es-ES_tradnl"/>
              <a:pPr>
                <a:defRPr/>
              </a:pPr>
              <a:t>02/04/2025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990562" y="6400981"/>
            <a:ext cx="363239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6D073-8290-4216-B69F-19A491EE89F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84679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70261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07944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82782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2370BD1-1D71-4546-9BBD-D53A9301DD32}" type="datetimeFigureOut">
              <a:rPr lang="es-CL" smtClean="0"/>
              <a:pPr/>
              <a:t>02-04-2025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990562" y="6400981"/>
            <a:ext cx="363239" cy="276999"/>
          </a:xfrm>
        </p:spPr>
        <p:txBody>
          <a:bodyPr/>
          <a:lstStyle/>
          <a:p>
            <a:fld id="{C2A11484-7DD0-46FD-919C-0E414EF3FD90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436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1" y="274639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1" y="1600206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1" y="6356497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s-ES_tradnl" kern="120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71" y="6356497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s-ES" kern="120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1" y="6356497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5B0EA914-0059-4753-B4E8-38DCE5A1FCF9}" type="slidenum">
              <a:rPr lang="es-ES_tradnl" kern="1200"/>
              <a:pPr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kern="1200"/>
          </a:p>
        </p:txBody>
      </p:sp>
    </p:spTree>
    <p:extLst>
      <p:ext uri="{BB962C8B-B14F-4D97-AF65-F5344CB8AC3E}">
        <p14:creationId xmlns:p14="http://schemas.microsoft.com/office/powerpoint/2010/main" val="2361130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ransition spd="med">
    <p:wipe dir="r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>
            <a:spLocks noGrp="1"/>
          </p:cNvSpPr>
          <p:nvPr>
            <p:ph type="title"/>
          </p:nvPr>
        </p:nvSpPr>
        <p:spPr>
          <a:xfrm>
            <a:off x="838233" y="365128"/>
            <a:ext cx="10515601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/>
          </p:nvPr>
        </p:nvSpPr>
        <p:spPr>
          <a:xfrm>
            <a:off x="838233" y="1825625"/>
            <a:ext cx="10515601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9818" y="6404860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7263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">
            <a:extLst>
              <a:ext uri="{FF2B5EF4-FFF2-40B4-BE49-F238E27FC236}">
                <a16:creationId xmlns:a16="http://schemas.microsoft.com/office/drawing/2014/main" id="{3F7D156E-519E-700D-48A7-A33A05EB2A1E}"/>
              </a:ext>
            </a:extLst>
          </p:cNvPr>
          <p:cNvGrpSpPr/>
          <p:nvPr/>
        </p:nvGrpSpPr>
        <p:grpSpPr>
          <a:xfrm>
            <a:off x="-269397" y="-90774"/>
            <a:ext cx="12527300" cy="561022"/>
            <a:chOff x="0" y="2756"/>
            <a:chExt cx="12201903" cy="561020"/>
          </a:xfrm>
        </p:grpSpPr>
        <p:pic>
          <p:nvPicPr>
            <p:cNvPr id="21" name="16 Imagen" descr="16 Imagen">
              <a:extLst>
                <a:ext uri="{FF2B5EF4-FFF2-40B4-BE49-F238E27FC236}">
                  <a16:creationId xmlns:a16="http://schemas.microsoft.com/office/drawing/2014/main" id="{0F82033C-659C-038B-8392-9FE9EC566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829" r="829" b="37719"/>
            <a:stretch>
              <a:fillRect/>
            </a:stretch>
          </p:blipFill>
          <p:spPr>
            <a:xfrm>
              <a:off x="0" y="2756"/>
              <a:ext cx="12201903" cy="56102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>
              <a:extLst>
                <a:ext uri="{FF2B5EF4-FFF2-40B4-BE49-F238E27FC236}">
                  <a16:creationId xmlns:a16="http://schemas.microsoft.com/office/drawing/2014/main" id="{E591A03B-5014-2348-7E32-24D4D6EA1245}"/>
                </a:ext>
              </a:extLst>
            </p:cNvPr>
            <p:cNvSpPr/>
            <p:nvPr/>
          </p:nvSpPr>
          <p:spPr>
            <a:xfrm>
              <a:off x="4951" y="91253"/>
              <a:ext cx="12192001" cy="321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endParaRPr sz="1100" dirty="0">
                <a:solidFill>
                  <a:srgbClr val="FFFFFF"/>
                </a:solidFill>
                <a:latin typeface="Helvetica"/>
                <a:ea typeface="Century"/>
                <a:cs typeface="Century"/>
                <a:sym typeface="Century"/>
              </a:endParaRPr>
            </a:p>
          </p:txBody>
        </p:sp>
      </p:grpSp>
      <p:sp>
        <p:nvSpPr>
          <p:cNvPr id="23" name="CuadroTexto 15">
            <a:extLst>
              <a:ext uri="{FF2B5EF4-FFF2-40B4-BE49-F238E27FC236}">
                <a16:creationId xmlns:a16="http://schemas.microsoft.com/office/drawing/2014/main" id="{63EF4E4C-B1E1-8882-D45E-C4BC34245B03}"/>
              </a:ext>
            </a:extLst>
          </p:cNvPr>
          <p:cNvSpPr txBox="1"/>
          <p:nvPr/>
        </p:nvSpPr>
        <p:spPr>
          <a:xfrm>
            <a:off x="2181617" y="30649"/>
            <a:ext cx="8088288" cy="400110"/>
          </a:xfrm>
          <a:prstGeom prst="rect">
            <a:avLst/>
          </a:prstGeom>
          <a:ln w="12700">
            <a:miter lim="400000"/>
          </a:ln>
          <a:effectLst>
            <a:outerShdw blurRad="101600" dist="25400" dir="5400000" rotWithShape="0">
              <a:srgbClr val="000000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defTabSz="457200">
              <a:defRPr sz="40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s-ES" sz="2000" b="1" i="1" dirty="0">
                <a:solidFill>
                  <a:srgbClr val="FFFFFF"/>
                </a:solidFill>
                <a:latin typeface="Helvetica"/>
                <a:ea typeface="Times New Roman"/>
                <a:cs typeface="Times New Roman"/>
                <a:sym typeface="Times New Roman"/>
              </a:rPr>
              <a:t>Formación naval integral, contextualizada y con sentido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91344" y="3948732"/>
            <a:ext cx="118813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3200" b="1" dirty="0" smtClean="0">
                <a:solidFill>
                  <a:srgbClr val="000066"/>
                </a:solidFill>
              </a:rPr>
              <a:t>EXÁMENES DE ADMISIÓN</a:t>
            </a:r>
            <a:endParaRPr lang="es-CL" sz="3200" b="1" dirty="0" smtClean="0">
              <a:solidFill>
                <a:srgbClr val="000066"/>
              </a:solidFill>
            </a:endParaRPr>
          </a:p>
          <a:p>
            <a:pPr algn="ctr"/>
            <a:r>
              <a:rPr lang="es-CL" sz="3200" dirty="0" smtClean="0">
                <a:solidFill>
                  <a:srgbClr val="000066"/>
                </a:solidFill>
              </a:rPr>
              <a:t>ESCUELA NAVAL “A.P.” 2025</a:t>
            </a:r>
          </a:p>
          <a:p>
            <a:pPr algn="ctr"/>
            <a:endParaRPr lang="es-E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66"/>
              </a:solidFill>
            </a:endParaRPr>
          </a:p>
        </p:txBody>
      </p:sp>
      <p:sp>
        <p:nvSpPr>
          <p:cNvPr id="11" name="Rectángulo redondeado 10">
            <a:extLst>
              <a:ext uri="{FF2B5EF4-FFF2-40B4-BE49-F238E27FC236}">
                <a16:creationId xmlns:a16="http://schemas.microsoft.com/office/drawing/2014/main" id="{E63F954F-3020-F22E-6324-9671410863CF}"/>
              </a:ext>
            </a:extLst>
          </p:cNvPr>
          <p:cNvSpPr/>
          <p:nvPr/>
        </p:nvSpPr>
        <p:spPr>
          <a:xfrm>
            <a:off x="-168696" y="6474234"/>
            <a:ext cx="12745416" cy="395384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CL" sz="1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PATRIOTISMO            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CL" sz="1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 LEALTAD             HONOR                VALENTÍA             DEBER             INTEGRIDAD</a:t>
            </a:r>
          </a:p>
        </p:txBody>
      </p:sp>
      <p:sp>
        <p:nvSpPr>
          <p:cNvPr id="2" name="1 Marcador de número de diapositiva"/>
          <p:cNvSpPr>
            <a:spLocks noGrp="1"/>
          </p:cNvSpPr>
          <p:nvPr>
            <p:ph type="sldNum" sz="quarter" idx="2"/>
          </p:nvPr>
        </p:nvSpPr>
        <p:spPr>
          <a:xfrm>
            <a:off x="11752511" y="6474822"/>
            <a:ext cx="300721" cy="338554"/>
          </a:xfrm>
        </p:spPr>
        <p:txBody>
          <a:bodyPr/>
          <a:lstStyle/>
          <a:p>
            <a:fld id="{86CB4B4D-7CA3-9044-876B-883B54F8677D}" type="slidenum">
              <a:rPr lang="es-CL" sz="1600" b="1" smtClean="0"/>
              <a:pPr/>
              <a:t>1</a:t>
            </a:fld>
            <a:endParaRPr lang="es-CL" sz="1600" b="1" dirty="0"/>
          </a:p>
        </p:txBody>
      </p:sp>
      <p:pic>
        <p:nvPicPr>
          <p:cNvPr id="10" name="Imagen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145" y="1386601"/>
            <a:ext cx="1944216" cy="21663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9318567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-10952" y="0"/>
            <a:ext cx="12213903" cy="548680"/>
          </a:xfrm>
          <a:prstGeom prst="rect">
            <a:avLst/>
          </a:prstGeom>
          <a:solidFill>
            <a:srgbClr val="1433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08478" tIns="54237" rIns="108478" bIns="54237" rtlCol="0" anchor="ctr"/>
          <a:lstStyle/>
          <a:p>
            <a:pPr defTabSz="457200">
              <a:defRPr sz="40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s-ES" sz="2400" i="1" dirty="0">
                <a:latin typeface="+mj-lt"/>
                <a:cs typeface="Simplified Arabic" panose="02020603050405020304" pitchFamily="18" charset="-78"/>
              </a:rPr>
              <a:t>                  </a:t>
            </a:r>
            <a:r>
              <a:rPr lang="es-ES" sz="2000" i="1" dirty="0">
                <a:latin typeface="+mj-lt"/>
                <a:cs typeface="Simplified Arabic" panose="02020603050405020304" pitchFamily="18" charset="-78"/>
              </a:rPr>
              <a:t>Formación naval integral, contextualizada y con sentido</a:t>
            </a:r>
            <a:endParaRPr lang="es-ES" sz="2400" i="1" dirty="0">
              <a:latin typeface="+mj-lt"/>
              <a:cs typeface="Simplified Arabic" panose="02020603050405020304" pitchFamily="18" charset="-78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542" y="1130733"/>
            <a:ext cx="10182589" cy="4770759"/>
          </a:xfrm>
          <a:prstGeom prst="rect">
            <a:avLst/>
          </a:prstGeom>
        </p:spPr>
      </p:pic>
      <p:sp>
        <p:nvSpPr>
          <p:cNvPr id="10" name="9 Rectángulo redondeado"/>
          <p:cNvSpPr/>
          <p:nvPr/>
        </p:nvSpPr>
        <p:spPr>
          <a:xfrm>
            <a:off x="4282179" y="2558184"/>
            <a:ext cx="6502435" cy="510776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12700" cap="flat">
            <a:solidFill>
              <a:schemeClr val="accent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</a:rPr>
              <a:t>2</a:t>
            </a:r>
            <a:r>
              <a:rPr lang="es-CL" sz="2400" b="1" dirty="0" smtClean="0">
                <a:solidFill>
                  <a:schemeClr val="bg1"/>
                </a:solidFill>
              </a:rPr>
              <a:t>. </a:t>
            </a:r>
            <a:r>
              <a:rPr lang="es-CL" sz="2400" b="1" dirty="0" smtClean="0">
                <a:solidFill>
                  <a:schemeClr val="bg1"/>
                </a:solidFill>
              </a:rPr>
              <a:t>DE LOS EXÁMENES DE ADMISIÓN </a:t>
            </a:r>
            <a:endParaRPr lang="es-CL" sz="2400" b="1" dirty="0">
              <a:solidFill>
                <a:schemeClr val="bg1"/>
              </a:solidFill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4282179" y="3278264"/>
            <a:ext cx="6502435" cy="510776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12700" cap="flat">
            <a:solidFill>
              <a:schemeClr val="accent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s-CL" sz="2400" b="1" dirty="0">
                <a:solidFill>
                  <a:srgbClr val="FFFFFF"/>
                </a:solidFill>
              </a:rPr>
              <a:t>3</a:t>
            </a:r>
            <a:r>
              <a:rPr lang="es-CL" sz="2400" b="1" dirty="0" smtClean="0">
                <a:solidFill>
                  <a:srgbClr val="FFFFFF"/>
                </a:solidFill>
              </a:rPr>
              <a:t>. </a:t>
            </a:r>
            <a:r>
              <a:rPr lang="es-CL" sz="2400" b="1" dirty="0" smtClean="0">
                <a:solidFill>
                  <a:schemeClr val="bg1"/>
                </a:solidFill>
              </a:rPr>
              <a:t>CRONOGRAMA DE TRABAJO</a:t>
            </a:r>
            <a:endParaRPr lang="es-CL" sz="2400" b="1" dirty="0">
              <a:solidFill>
                <a:srgbClr val="FFFFFF"/>
              </a:solidFill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4282179" y="4718424"/>
            <a:ext cx="6502435" cy="510776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12700" cap="flat">
            <a:solidFill>
              <a:schemeClr val="accent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s-ES" sz="2400" b="1" dirty="0" smtClean="0">
                <a:solidFill>
                  <a:srgbClr val="FFFFFF"/>
                </a:solidFill>
              </a:rPr>
              <a:t>5. CONSULTAS</a:t>
            </a:r>
            <a:endParaRPr lang="es-CL" sz="2400" b="1" dirty="0">
              <a:solidFill>
                <a:srgbClr val="FFFFFF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782184" y="3070703"/>
            <a:ext cx="1982272" cy="646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9" tIns="45719" rIns="45719" bIns="45719" numCol="1" spcCol="38100" rtlCol="0" anchor="t">
            <a:spAutoFit/>
          </a:bodyPr>
          <a:lstStyle/>
          <a:p>
            <a:r>
              <a:rPr lang="es-ES" sz="3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TEMARIO </a:t>
            </a:r>
            <a:endParaRPr lang="es-CL" sz="36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ctángulo redondeado 10">
            <a:extLst>
              <a:ext uri="{FF2B5EF4-FFF2-40B4-BE49-F238E27FC236}">
                <a16:creationId xmlns:a16="http://schemas.microsoft.com/office/drawing/2014/main" id="{E63F954F-3020-F22E-6324-9671410863CF}"/>
              </a:ext>
            </a:extLst>
          </p:cNvPr>
          <p:cNvSpPr/>
          <p:nvPr/>
        </p:nvSpPr>
        <p:spPr>
          <a:xfrm>
            <a:off x="-168696" y="6474234"/>
            <a:ext cx="12745416" cy="395384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CL" sz="1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PATRIOTISMO            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CL" sz="1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 LEALTAD             HONOR                VALENTÍA             DEBER             INTEGRIDAD</a:t>
            </a: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27946"/>
            <a:ext cx="1060064" cy="1095246"/>
          </a:xfrm>
          <a:prstGeom prst="rect">
            <a:avLst/>
          </a:prstGeom>
        </p:spPr>
      </p:pic>
      <p:sp>
        <p:nvSpPr>
          <p:cNvPr id="2" name="1 Marcador de número de diapositiva"/>
          <p:cNvSpPr>
            <a:spLocks noGrp="1"/>
          </p:cNvSpPr>
          <p:nvPr>
            <p:ph type="sldNum" sz="quarter" idx="2"/>
          </p:nvPr>
        </p:nvSpPr>
        <p:spPr>
          <a:xfrm>
            <a:off x="11723257" y="6474822"/>
            <a:ext cx="300721" cy="338554"/>
          </a:xfrm>
        </p:spPr>
        <p:txBody>
          <a:bodyPr/>
          <a:lstStyle/>
          <a:p>
            <a:fld id="{86CB4B4D-7CA3-9044-876B-883B54F8677D}" type="slidenum">
              <a:rPr lang="es-CL" sz="1600" b="1" smtClean="0"/>
              <a:pPr/>
              <a:t>2</a:t>
            </a:fld>
            <a:endParaRPr lang="es-CL" sz="1600" b="1" dirty="0"/>
          </a:p>
        </p:txBody>
      </p:sp>
      <p:sp>
        <p:nvSpPr>
          <p:cNvPr id="16" name="15 Rectángulo redondeado"/>
          <p:cNvSpPr/>
          <p:nvPr/>
        </p:nvSpPr>
        <p:spPr>
          <a:xfrm>
            <a:off x="4282179" y="1844824"/>
            <a:ext cx="6502435" cy="510776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12700" cap="flat">
            <a:solidFill>
              <a:schemeClr val="accent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</a:rPr>
              <a:t>1. </a:t>
            </a:r>
            <a:r>
              <a:rPr lang="es-CL" sz="2400" b="1" dirty="0">
                <a:solidFill>
                  <a:srgbClr val="FFFFFF"/>
                </a:solidFill>
              </a:rPr>
              <a:t>INTRODUCCIÓN </a:t>
            </a:r>
            <a:endParaRPr lang="es-CL" sz="2400" b="1" dirty="0">
              <a:solidFill>
                <a:schemeClr val="bg1"/>
              </a:solidFill>
            </a:endParaRPr>
          </a:p>
        </p:txBody>
      </p:sp>
      <p:sp>
        <p:nvSpPr>
          <p:cNvPr id="20" name="11 Rectángulo redondeado"/>
          <p:cNvSpPr/>
          <p:nvPr/>
        </p:nvSpPr>
        <p:spPr>
          <a:xfrm>
            <a:off x="4282179" y="3998344"/>
            <a:ext cx="6502435" cy="510776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12700" cap="flat">
            <a:solidFill>
              <a:schemeClr val="accent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s-CL" sz="2400" b="1" dirty="0">
                <a:solidFill>
                  <a:srgbClr val="FFFFFF"/>
                </a:solidFill>
              </a:rPr>
              <a:t>4</a:t>
            </a:r>
            <a:r>
              <a:rPr lang="es-CL" sz="2400" b="1" dirty="0" smtClean="0">
                <a:solidFill>
                  <a:srgbClr val="FFFFFF"/>
                </a:solidFill>
              </a:rPr>
              <a:t>. </a:t>
            </a:r>
            <a:r>
              <a:rPr lang="es-CL" sz="2400" b="1" dirty="0">
                <a:solidFill>
                  <a:schemeClr val="bg1"/>
                </a:solidFill>
              </a:rPr>
              <a:t>CONTENIDOS EXÁMENES DE ADMISIÓN</a:t>
            </a:r>
            <a:endParaRPr lang="es-CL" sz="2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60433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35572" y="88072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/>
              <a:t>1.INTRODUCCIÓN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999683" y="991774"/>
            <a:ext cx="10177131" cy="923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b="1" dirty="0" smtClean="0"/>
              <a:t>MARCO GENERAL: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s-ES" b="1" dirty="0" smtClean="0"/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ESCUELA NAVAL ARTURO PRAT</a:t>
            </a:r>
            <a:r>
              <a:rPr lang="es-ES" dirty="0" smtClean="0"/>
              <a:t>: M</a:t>
            </a:r>
            <a:r>
              <a:rPr kumimoji="0" lang="es-ES" sz="1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ISIÓN, VISIÓN.</a:t>
            </a:r>
            <a:endParaRPr kumimoji="0" lang="es-CL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999683" y="2588386"/>
            <a:ext cx="103540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b="1" dirty="0" smtClean="0">
                <a:solidFill>
                  <a:schemeClr val="tx1"/>
                </a:solidFill>
              </a:rPr>
              <a:t>MISIÓN:</a:t>
            </a:r>
          </a:p>
          <a:p>
            <a:pPr algn="just"/>
            <a:r>
              <a:rPr lang="es-MX" b="1" dirty="0" smtClean="0">
                <a:solidFill>
                  <a:schemeClr val="tx1"/>
                </a:solidFill>
              </a:rPr>
              <a:t>“</a:t>
            </a:r>
            <a:r>
              <a:rPr lang="es-MX" b="1" dirty="0">
                <a:solidFill>
                  <a:schemeClr val="tx1"/>
                </a:solidFill>
              </a:rPr>
              <a:t>Seleccionar y formar integralmente a los futuros oficiales de la Armada de Chile, en coherencia con el proyecto educativo institucional, con el propósito de entregar al servicio hombres y mujeres </a:t>
            </a:r>
            <a:r>
              <a:rPr lang="es-MX" b="1" dirty="0" smtClean="0">
                <a:solidFill>
                  <a:schemeClr val="tx1"/>
                </a:solidFill>
              </a:rPr>
              <a:t>líderes</a:t>
            </a:r>
            <a:r>
              <a:rPr lang="es-MX" b="1" dirty="0">
                <a:solidFill>
                  <a:schemeClr val="tx1"/>
                </a:solidFill>
              </a:rPr>
              <a:t>, con el carácter para asumir crecientes responsabilidades y con el potencial de conducir los destinos institucionales en tiempo de paz y guerra”.</a:t>
            </a:r>
            <a:endParaRPr lang="es-CL" b="1" dirty="0">
              <a:solidFill>
                <a:schemeClr val="tx1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982202" y="4360951"/>
            <a:ext cx="102983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tx1"/>
                </a:solidFill>
              </a:rPr>
              <a:t>VISIÓN:</a:t>
            </a:r>
          </a:p>
          <a:p>
            <a:pPr algn="just"/>
            <a:r>
              <a:rPr lang="es-MX" b="1" dirty="0" smtClean="0">
                <a:solidFill>
                  <a:schemeClr val="tx1"/>
                </a:solidFill>
              </a:rPr>
              <a:t>“</a:t>
            </a:r>
            <a:r>
              <a:rPr lang="es-MX" b="1" dirty="0">
                <a:solidFill>
                  <a:schemeClr val="tx1"/>
                </a:solidFill>
              </a:rPr>
              <a:t>Ser una institución de educación superior de excelencia, reconocida en el ámbito nacional e internacional como la formadora de oficiales de marina íntegros, que mantiene los valores y tradiciones navales al servicio de la Patria”.</a:t>
            </a:r>
            <a:endParaRPr lang="es-C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13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 rotWithShape="1">
          <a:blip r:embed="rId2"/>
          <a:srcRect l="13577" t="25649" r="38901" b="20941"/>
          <a:stretch/>
        </p:blipFill>
        <p:spPr bwMode="auto">
          <a:xfrm>
            <a:off x="869678" y="1340768"/>
            <a:ext cx="10502756" cy="5400600"/>
          </a:xfrm>
          <a:prstGeom prst="rect">
            <a:avLst/>
          </a:prstGeom>
          <a:ln>
            <a:noFill/>
          </a:ln>
          <a:effectLst>
            <a:softEdge rad="127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839415" y="332656"/>
            <a:ext cx="106571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CONTRIBUCIÓN </a:t>
            </a:r>
            <a:r>
              <a:rPr lang="es-ES" sz="2000" b="1" dirty="0"/>
              <a:t>DEL PROYECTO EDUCATIVO DE LA </a:t>
            </a:r>
            <a:r>
              <a:rPr lang="es-ES" sz="2000" b="1" dirty="0" smtClean="0"/>
              <a:t>ESCUELA NAVAL “A.P”.</a:t>
            </a:r>
          </a:p>
          <a:p>
            <a:pPr algn="ctr"/>
            <a:r>
              <a:rPr lang="es-ES" sz="2000" b="1" dirty="0" smtClean="0"/>
              <a:t>AL </a:t>
            </a:r>
            <a:r>
              <a:rPr lang="es-ES" sz="2000" b="1" dirty="0"/>
              <a:t>PROYECTO EDUCATIVO DE LA D.E.A</a:t>
            </a:r>
            <a:r>
              <a:rPr lang="es-ES" sz="2000" b="1" dirty="0" smtClean="0"/>
              <a:t>.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154782800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18319" y="51785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 smtClean="0"/>
              <a:t>2. DE LOS EXÁMENES DE ADMISIÓN</a:t>
            </a:r>
            <a:endParaRPr lang="es-CL" sz="2400" b="1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999683" y="991774"/>
            <a:ext cx="10177131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DE</a:t>
            </a:r>
            <a:r>
              <a:rPr kumimoji="0" lang="es-ES" sz="18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 LOS EXÁMENES DE ADMISIÓN:</a:t>
            </a:r>
            <a:endParaRPr kumimoji="0" lang="es-CL" sz="1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Calibri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50029" y="1794826"/>
            <a:ext cx="10303749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altLang="es-C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El proceso de Admisión se sustenta en los criterios académicos e institucionales establecidos para efectos de ingreso:</a:t>
            </a:r>
          </a:p>
          <a:p>
            <a:pPr marL="449263" lvl="1" indent="180975" algn="just">
              <a:buFont typeface="Arial" panose="020B0604020202020204" pitchFamily="34" charset="0"/>
              <a:buChar char="•"/>
              <a:tabLst>
                <a:tab pos="630238" algn="l"/>
              </a:tabLst>
            </a:pPr>
            <a:r>
              <a:rPr kumimoji="0" lang="es-ES_tradnl" altLang="es-C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Bases Curriculares de Educación Media (1ro a 3er año de E. Media) aprobados por 	Decreto Supremo de Educación N° 193 de Noviembre de 2019.</a:t>
            </a:r>
          </a:p>
          <a:p>
            <a:pPr marL="630238" lvl="1" indent="-180975" algn="just">
              <a:buFont typeface="Arial" panose="020B0604020202020204" pitchFamily="34" charset="0"/>
              <a:buChar char="•"/>
              <a:tabLst>
                <a:tab pos="630238" algn="l"/>
              </a:tabLst>
            </a:pPr>
            <a:r>
              <a:rPr kumimoji="0" lang="es-ES_tradnl" altLang="es-C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Exigencias físico-deportivas, de salud y de principios valóricos, propios de una institución de formación </a:t>
            </a:r>
            <a:r>
              <a:rPr lang="es-ES_tradnl" altLang="es-CL" dirty="0">
                <a:ea typeface="Times New Roman" panose="02020603050405020304" pitchFamily="18" charset="0"/>
                <a:cs typeface="Arial" panose="020B0604020202020204" pitchFamily="34" charset="0"/>
              </a:rPr>
              <a:t>naval-militar</a:t>
            </a:r>
            <a:r>
              <a:rPr kumimoji="0" lang="es-ES_tradnl" altLang="es-C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altLang="es-C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s-CL" altLang="es-C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algn="just"/>
            <a:r>
              <a:rPr kumimoji="0" lang="es-ES_tradnl" altLang="es-CL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Para dar cumplimiento a lo anterior se elabora:</a:t>
            </a:r>
          </a:p>
          <a:p>
            <a:pPr marL="630238" indent="-180975" algn="just">
              <a:buFont typeface="Arial" panose="020B0604020202020204" pitchFamily="34" charset="0"/>
              <a:buChar char="•"/>
            </a:pPr>
            <a:r>
              <a:rPr lang="es-ES_tradnl" altLang="es-CL" dirty="0" smtClean="0">
                <a:ea typeface="Times New Roman" panose="02020603050405020304" pitchFamily="18" charset="0"/>
                <a:cs typeface="Arial" panose="020B0604020202020204" pitchFamily="34" charset="0"/>
              </a:rPr>
              <a:t>Guía </a:t>
            </a:r>
            <a:r>
              <a:rPr lang="es-ES_tradnl" altLang="es-CL" dirty="0">
                <a:ea typeface="Times New Roman" panose="02020603050405020304" pitchFamily="18" charset="0"/>
                <a:cs typeface="Arial" panose="020B0604020202020204" pitchFamily="34" charset="0"/>
              </a:rPr>
              <a:t>de Orientación para las Pruebas de </a:t>
            </a:r>
            <a:r>
              <a:rPr lang="es-ES_tradnl" altLang="es-CL" dirty="0" smtClean="0">
                <a:ea typeface="Times New Roman" panose="02020603050405020304" pitchFamily="18" charset="0"/>
                <a:cs typeface="Arial" panose="020B0604020202020204" pitchFamily="34" charset="0"/>
              </a:rPr>
              <a:t>Selección </a:t>
            </a:r>
            <a:r>
              <a:rPr lang="es-ES_tradnl" altLang="es-CL" dirty="0">
                <a:ea typeface="Times New Roman" panose="02020603050405020304" pitchFamily="18" charset="0"/>
                <a:cs typeface="Arial" panose="020B0604020202020204" pitchFamily="34" charset="0"/>
              </a:rPr>
              <a:t>estructurada sobre las Bases </a:t>
            </a:r>
            <a:r>
              <a:rPr lang="es-ES_tradnl" altLang="es-CL" dirty="0" smtClean="0">
                <a:ea typeface="Times New Roman" panose="02020603050405020304" pitchFamily="18" charset="0"/>
                <a:cs typeface="Arial" panose="020B0604020202020204" pitchFamily="34" charset="0"/>
              </a:rPr>
              <a:t>Curriculares del MINEDUC. </a:t>
            </a:r>
            <a:endParaRPr lang="es-ES_tradnl" altLang="es-CL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630238" indent="-180975" algn="just">
              <a:buFont typeface="Arial" panose="020B0604020202020204" pitchFamily="34" charset="0"/>
              <a:buChar char="•"/>
            </a:pPr>
            <a:r>
              <a:rPr lang="es-ES_tradnl" altLang="es-CL" dirty="0" smtClean="0">
                <a:ea typeface="Times New Roman" panose="02020603050405020304" pitchFamily="18" charset="0"/>
                <a:cs typeface="Arial" panose="020B0604020202020204" pitchFamily="34" charset="0"/>
              </a:rPr>
              <a:t>Modelos </a:t>
            </a:r>
            <a:r>
              <a:rPr lang="es-ES_tradnl" altLang="es-CL" dirty="0"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ES_tradnl" altLang="es-CL" dirty="0" smtClean="0">
                <a:ea typeface="Times New Roman" panose="02020603050405020304" pitchFamily="18" charset="0"/>
                <a:cs typeface="Arial" panose="020B0604020202020204" pitchFamily="34" charset="0"/>
              </a:rPr>
              <a:t>Pruebas </a:t>
            </a:r>
            <a:r>
              <a:rPr lang="es-ES_tradnl" altLang="es-CL" dirty="0"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ES_tradnl" altLang="es-CL" dirty="0" smtClean="0">
                <a:ea typeface="Times New Roman" panose="02020603050405020304" pitchFamily="18" charset="0"/>
                <a:cs typeface="Arial" panose="020B0604020202020204" pitchFamily="34" charset="0"/>
              </a:rPr>
              <a:t>sus Pautas </a:t>
            </a:r>
            <a:r>
              <a:rPr lang="es-ES_tradnl" altLang="es-CL" dirty="0"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ES_tradnl" altLang="es-CL" dirty="0" smtClean="0">
                <a:ea typeface="Times New Roman" panose="02020603050405020304" pitchFamily="18" charset="0"/>
                <a:cs typeface="Arial" panose="020B0604020202020204" pitchFamily="34" charset="0"/>
              </a:rPr>
              <a:t>Corrección (tipo PAES).</a:t>
            </a:r>
          </a:p>
          <a:p>
            <a:pPr marL="630238" indent="-180975">
              <a:buFont typeface="Arial" panose="020B0604020202020204" pitchFamily="34" charset="0"/>
              <a:buChar char="•"/>
            </a:pPr>
            <a:r>
              <a:rPr lang="es-ES_tradnl" altLang="es-CL" dirty="0" smtClean="0">
                <a:ea typeface="Times New Roman" panose="02020603050405020304" pitchFamily="18" charset="0"/>
                <a:cs typeface="Arial" panose="020B0604020202020204" pitchFamily="34" charset="0"/>
              </a:rPr>
              <a:t>El examen de Historia de Chile (Naval), se elabora sobre la base de la información disponible en la página https</a:t>
            </a:r>
            <a:r>
              <a:rPr lang="es-ES_tradnl" altLang="es-CL" dirty="0">
                <a:ea typeface="Times New Roman" panose="02020603050405020304" pitchFamily="18" charset="0"/>
                <a:cs typeface="Arial" panose="020B0604020202020204" pitchFamily="34" charset="0"/>
              </a:rPr>
              <a:t>://www.armada.cl/armada/site/edic/base/port/tradicion_historia.html</a:t>
            </a:r>
            <a:endParaRPr lang="es-ES_tradnl" altLang="es-CL" dirty="0" smtClean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49263" indent="0" algn="just"/>
            <a:endParaRPr kumimoji="0" lang="es-CL" altLang="es-CL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altLang="es-CL" dirty="0"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36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99456" y="53947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 smtClean="0"/>
              <a:t>2. DE LOS EXÁMENES DE ADMISIÓN</a:t>
            </a:r>
            <a:endParaRPr lang="es-CL" sz="2400" b="1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1007435" y="1009927"/>
            <a:ext cx="10177131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DE</a:t>
            </a:r>
            <a:r>
              <a:rPr kumimoji="0" lang="es-ES" sz="18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 LA MODALIDAD DE PREGUNTAS:</a:t>
            </a:r>
            <a:endParaRPr kumimoji="0" lang="es-CL" sz="1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Calibri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40245" y="1448392"/>
            <a:ext cx="1044235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Los exámenes </a:t>
            </a: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se estructuraran en </a:t>
            </a: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dos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series “A” y “B”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.  </a:t>
            </a:r>
            <a:endParaRPr lang="es-CL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Las preguntas de las pruebas </a:t>
            </a: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son orientadas 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a evaluar el </a:t>
            </a: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dominio de las destrezas y de los contenidos </a:t>
            </a:r>
            <a:r>
              <a:rPr lang="es-ES" sz="16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conceptuales.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Las preguntas </a:t>
            </a: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son de 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alternativas de respuestas </a:t>
            </a: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(selección múltiple),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 para efectos de corrección</a:t>
            </a: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La cantidad de opciones de repuestas para cada pregunta </a:t>
            </a: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es de 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cuatro (4)</a:t>
            </a:r>
            <a:r>
              <a:rPr lang="es-ES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 alternativas (a, b, c, d),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 considerando la clave correcta</a:t>
            </a: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lphaLcParenR"/>
              <a:tabLst>
                <a:tab pos="1143000" algn="l"/>
              </a:tabLst>
            </a:pP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El número de preguntas </a:t>
            </a:r>
            <a:r>
              <a:rPr lang="es-ES" sz="16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es representativo </a:t>
            </a:r>
            <a:r>
              <a:rPr lang="es-ES" sz="1600" dirty="0">
                <a:latin typeface="Arial" panose="020B0604020202020204" pitchFamily="34" charset="0"/>
                <a:ea typeface="Times New Roman" panose="02020603050405020304" pitchFamily="18" charset="0"/>
              </a:rPr>
              <a:t>de la cantidad de objetivos específicos propuestos.</a:t>
            </a:r>
            <a:endParaRPr lang="es-CL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072051" y="3194384"/>
            <a:ext cx="10347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361950" algn="l"/>
              </a:tabLst>
            </a:pPr>
            <a:r>
              <a:rPr lang="es-ES_tradnl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f)	Las </a:t>
            </a: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alternativas de respuesta </a:t>
            </a:r>
            <a:r>
              <a:rPr lang="es-ES_tradnl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respetan </a:t>
            </a: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siguientes criterios:</a:t>
            </a:r>
            <a:endParaRPr lang="es-CL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Times New Roman" panose="02020603050405020304" pitchFamily="18" charset="0"/>
              <a:buChar char="-"/>
              <a:tabLst>
                <a:tab pos="1371600" algn="l"/>
              </a:tabLst>
            </a:pP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Previamente a las opciones de respuesta no </a:t>
            </a:r>
            <a:r>
              <a:rPr lang="es-ES_tradnl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incluir la </a:t>
            </a: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siguiente lectura previa “Es (son) correcta(s)”.</a:t>
            </a:r>
            <a:endParaRPr lang="es-CL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Times New Roman" panose="02020603050405020304" pitchFamily="18" charset="0"/>
              <a:buChar char="-"/>
              <a:tabLst>
                <a:tab pos="1143000" algn="l"/>
              </a:tabLst>
            </a:pP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expresarán con letras minúsculas a), b), c), d).</a:t>
            </a:r>
            <a:endParaRPr lang="es-CL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Times New Roman" panose="02020603050405020304" pitchFamily="18" charset="0"/>
              <a:buChar char="-"/>
              <a:tabLst>
                <a:tab pos="1143000" algn="l"/>
              </a:tabLst>
            </a:pPr>
            <a:r>
              <a:rPr lang="es-ES_tradnl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Son de </a:t>
            </a: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 extensión equivalente.</a:t>
            </a:r>
            <a:endParaRPr lang="es-CL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Times New Roman" panose="02020603050405020304" pitchFamily="18" charset="0"/>
              <a:buChar char="-"/>
              <a:tabLst>
                <a:tab pos="1371600" algn="l"/>
              </a:tabLst>
            </a:pP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de carácter numérico </a:t>
            </a:r>
            <a:r>
              <a:rPr lang="es-ES_tradnl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ordenan bajo </a:t>
            </a: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algún criterio (mayor a menor, menor a mayor)</a:t>
            </a:r>
            <a:endParaRPr lang="es-CL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Times New Roman" panose="02020603050405020304" pitchFamily="18" charset="0"/>
              <a:buChar char="-"/>
              <a:tabLst>
                <a:tab pos="1371600" algn="l"/>
              </a:tabLst>
            </a:pP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que involucren signos o símbolos matemáticos </a:t>
            </a:r>
            <a:r>
              <a:rPr lang="es-ES_tradnl" sz="16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ordenan de </a:t>
            </a: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acuerdo a un criterio visual estético.</a:t>
            </a:r>
            <a:endParaRPr lang="es-CL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Times New Roman" panose="02020603050405020304" pitchFamily="18" charset="0"/>
              <a:buChar char="-"/>
              <a:tabLst>
                <a:tab pos="1371600" algn="l"/>
              </a:tabLst>
            </a:pPr>
            <a:r>
              <a:rPr lang="es-ES_tradnl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 el caso de requerir el uso de opciones tales como, “Todas las anteriores” o “Ninguna de las anteriores”, se recomienda no incluir más de un 10% a un 15% de preguntas de estas características, en cada una de las pruebas.</a:t>
            </a:r>
            <a:endParaRPr lang="es-CL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45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7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99456" y="53947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 smtClean="0"/>
              <a:t>2. DE LOS EXÁMENES DE ADMISIÓN</a:t>
            </a:r>
            <a:endParaRPr lang="es-CL" sz="2400" b="1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1005978" y="1149389"/>
            <a:ext cx="10177131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8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DE</a:t>
            </a:r>
            <a:r>
              <a:rPr kumimoji="0" lang="es-ES" sz="18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/>
              </a:rPr>
              <a:t> LOS EXÁMENES DE ADMISIÓN:</a:t>
            </a:r>
            <a:endParaRPr kumimoji="0" lang="es-CL" sz="1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Calibri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222998" y="1614400"/>
            <a:ext cx="9625529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1143000" algn="l"/>
              </a:tabLst>
            </a:pPr>
            <a:r>
              <a:rPr lang="es-ES" b="1" dirty="0">
                <a:ea typeface="Times New Roman" panose="02020603050405020304" pitchFamily="18" charset="0"/>
              </a:rPr>
              <a:t>Cada objetivo deberá ser evaluado por lo menos con tres preguntas</a:t>
            </a:r>
            <a:r>
              <a:rPr lang="es-ES" dirty="0">
                <a:ea typeface="Times New Roman" panose="02020603050405020304" pitchFamily="18" charset="0"/>
              </a:rPr>
              <a:t>, por efectos de representatividad del logro del aprendizaje y del grado de validez requerido para este tipo de </a:t>
            </a:r>
            <a:r>
              <a:rPr lang="es-ES" dirty="0" smtClean="0">
                <a:ea typeface="Times New Roman" panose="02020603050405020304" pitchFamily="18" charset="0"/>
              </a:rPr>
              <a:t>pruebas:</a:t>
            </a:r>
          </a:p>
          <a:p>
            <a:pPr lvl="0" algn="just">
              <a:tabLst>
                <a:tab pos="1143000" algn="l"/>
              </a:tabLst>
            </a:pPr>
            <a:endParaRPr lang="es-CL" sz="2000" dirty="0">
              <a:ea typeface="Times New Roman" panose="02020603050405020304" pitchFamily="18" charset="0"/>
            </a:endParaRPr>
          </a:p>
          <a:p>
            <a:pPr marL="534988" lvl="0" indent="-268288">
              <a:buFont typeface="Symbol" panose="05050102010706020507" pitchFamily="18" charset="2"/>
              <a:buChar char=""/>
            </a:pPr>
            <a:r>
              <a:rPr lang="es-ES" dirty="0">
                <a:ea typeface="Times New Roman" panose="02020603050405020304" pitchFamily="18" charset="0"/>
              </a:rPr>
              <a:t>Lengua Castellana y Comunicación (60 preguntas).</a:t>
            </a:r>
            <a:endParaRPr lang="es-CL" sz="2000" dirty="0">
              <a:ea typeface="Times New Roman" panose="02020603050405020304" pitchFamily="18" charset="0"/>
            </a:endParaRPr>
          </a:p>
          <a:p>
            <a:pPr marL="534988" lvl="0" indent="-268288">
              <a:buFont typeface="Symbol" panose="05050102010706020507" pitchFamily="18" charset="2"/>
              <a:buChar char=""/>
            </a:pPr>
            <a:r>
              <a:rPr lang="es-ES" dirty="0">
                <a:ea typeface="Times New Roman" panose="02020603050405020304" pitchFamily="18" charset="0"/>
              </a:rPr>
              <a:t>Inglés (50).</a:t>
            </a:r>
            <a:endParaRPr lang="es-CL" sz="2000" dirty="0">
              <a:ea typeface="Times New Roman" panose="02020603050405020304" pitchFamily="18" charset="0"/>
            </a:endParaRPr>
          </a:p>
          <a:p>
            <a:pPr marL="534988" lvl="0" indent="-268288">
              <a:buFont typeface="Symbol" panose="05050102010706020507" pitchFamily="18" charset="2"/>
              <a:buChar char=""/>
            </a:pPr>
            <a:r>
              <a:rPr lang="es-ES" dirty="0">
                <a:ea typeface="Times New Roman" panose="02020603050405020304" pitchFamily="18" charset="0"/>
              </a:rPr>
              <a:t>Matemáticas (60 preguntas).</a:t>
            </a:r>
            <a:endParaRPr lang="es-CL" sz="2000" dirty="0">
              <a:ea typeface="Times New Roman" panose="02020603050405020304" pitchFamily="18" charset="0"/>
            </a:endParaRPr>
          </a:p>
          <a:p>
            <a:pPr marL="534988" lvl="0" indent="-268288">
              <a:buFont typeface="Symbol" panose="05050102010706020507" pitchFamily="18" charset="2"/>
              <a:buChar char=""/>
            </a:pPr>
            <a:r>
              <a:rPr lang="es-ES" dirty="0">
                <a:ea typeface="Times New Roman" panose="02020603050405020304" pitchFamily="18" charset="0"/>
              </a:rPr>
              <a:t>Historia de Chile (20 preguntas). </a:t>
            </a:r>
            <a:endParaRPr lang="es-CL" sz="2000" dirty="0">
              <a:ea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222998" y="4149080"/>
            <a:ext cx="96255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>
              <a:spcBef>
                <a:spcPct val="0"/>
              </a:spcBef>
              <a:spcAft>
                <a:spcPct val="0"/>
              </a:spcAft>
            </a:pPr>
            <a:r>
              <a:rPr lang="es-ES_tradnl" altLang="es-CL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Consecuentemente con lo anterior y considerando la necesidad de diseñar las distintas pruebas a aplicar, se ha establecido un </a:t>
            </a:r>
            <a:r>
              <a:rPr lang="es-ES_tradnl" altLang="es-CL" b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Cronograma de Actividades para las fases de elaboración, revisión,</a:t>
            </a:r>
            <a:r>
              <a:rPr lang="es-ES_tradnl" altLang="es-CL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ES_tradnl" altLang="es-CL" b="1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validación y aprobación de los exámenes.</a:t>
            </a:r>
            <a:r>
              <a:rPr lang="es-ES_tradnl" altLang="es-CL" dirty="0">
                <a:solidFill>
                  <a:schemeClr val="tx1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875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99456" y="75935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 smtClean="0"/>
              <a:t>3. CRONOGRAMA DE TRABAJO</a:t>
            </a:r>
            <a:endParaRPr lang="es-CL" sz="2400" b="1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999683" y="991774"/>
            <a:ext cx="10177131" cy="369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b="1" dirty="0" smtClean="0"/>
              <a:t>CRONOGRAMA DE ELABORACIÓN DE LOS EXÁMENES DE ADMISIÓN:</a:t>
            </a:r>
            <a:endParaRPr kumimoji="0" lang="es-CL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999683" y="1510110"/>
            <a:ext cx="9844621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5225" indent="-898525" algn="just"/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26-FEB.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Entrega de las Instrucciones a los Jefes de Facultad y de Cátedras responsables del diseño y elaboración de los Exámenes de Admisión por parte del Jefe del Departamento de Educación y la Unidad de Aseguramiento de la Calidad (UAC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</a:p>
          <a:p>
            <a:pPr marL="1165225" indent="-898525" algn="just"/>
            <a:endParaRPr lang="es-CL" sz="1400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65225" indent="-898525" algn="just"/>
            <a:r>
              <a:rPr lang="es-ES_tradnl" sz="1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26-MAY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	Entrega de los Exámenes de Admisión a la UAC para revisión y efectuar las observaciones y/o sugerencias según sea el caso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02-JUN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	Entrega de los Exámenes de Admisión corregidos por la UAC a los Jefes de Cátedras para realizar las observaciones y/o sugerencias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11-JUN</a:t>
            </a:r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Validación de los Exámenes de Admisión por parte de los profesores designados por los jefes de 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Cátedras.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23-JUN</a:t>
            </a:r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Entrega de los Exámenes de Admisión corregidos por los Jefes de cátedras y visados por los Jefes de Facultad a la UAC, para supervisar el proceso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30-JUN</a:t>
            </a:r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La UAC hace entrega de los Exámenes de Admisión terminados al Jefe del Departamento de Educación</a:t>
            </a:r>
            <a:r>
              <a:rPr lang="es-ES_tradnl" sz="1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marL="1165225" indent="-898525" algn="just"/>
            <a:endParaRPr lang="es-ES_tradn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165225" indent="-898525" algn="just"/>
            <a:r>
              <a:rPr lang="es-ES_tradnl" sz="1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07-JUL</a:t>
            </a:r>
            <a:r>
              <a:rPr lang="es-ES_tradnl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s-ES_tradnl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El Jefe del Departamento de Educación hace entrega de los Exámenes de Admisión al Jefe de Admisión y Relaciones Públicas.</a:t>
            </a:r>
            <a:endParaRPr lang="es-CL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72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158774" y="88652"/>
            <a:ext cx="9505056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 smtClean="0"/>
              <a:t>4.      CONTENIDOS EXÁMENES DE ADMISIÓN LENGUAJE</a:t>
            </a:r>
            <a:endParaRPr lang="es-CL" sz="2400" b="1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000128"/>
              </p:ext>
            </p:extLst>
          </p:nvPr>
        </p:nvGraphicFramePr>
        <p:xfrm>
          <a:off x="1007433" y="1366684"/>
          <a:ext cx="9985110" cy="3573780"/>
        </p:xfrm>
        <a:graphic>
          <a:graphicData uri="http://schemas.openxmlformats.org/drawingml/2006/table">
            <a:tbl>
              <a:tblPr/>
              <a:tblGrid>
                <a:gridCol w="2352263">
                  <a:extLst>
                    <a:ext uri="{9D8B030D-6E8A-4147-A177-3AD203B41FA5}">
                      <a16:colId xmlns:a16="http://schemas.microsoft.com/office/drawing/2014/main" val="2731384360"/>
                    </a:ext>
                  </a:extLst>
                </a:gridCol>
                <a:gridCol w="2169001">
                  <a:extLst>
                    <a:ext uri="{9D8B030D-6E8A-4147-A177-3AD203B41FA5}">
                      <a16:colId xmlns:a16="http://schemas.microsoft.com/office/drawing/2014/main" val="2107962982"/>
                    </a:ext>
                  </a:extLst>
                </a:gridCol>
                <a:gridCol w="1978379">
                  <a:extLst>
                    <a:ext uri="{9D8B030D-6E8A-4147-A177-3AD203B41FA5}">
                      <a16:colId xmlns:a16="http://schemas.microsoft.com/office/drawing/2014/main" val="3587938716"/>
                    </a:ext>
                  </a:extLst>
                </a:gridCol>
                <a:gridCol w="1978379">
                  <a:extLst>
                    <a:ext uri="{9D8B030D-6E8A-4147-A177-3AD203B41FA5}">
                      <a16:colId xmlns:a16="http://schemas.microsoft.com/office/drawing/2014/main" val="391898268"/>
                    </a:ext>
                  </a:extLst>
                </a:gridCol>
                <a:gridCol w="1507088">
                  <a:extLst>
                    <a:ext uri="{9D8B030D-6E8A-4147-A177-3AD203B41FA5}">
                      <a16:colId xmlns:a16="http://schemas.microsoft.com/office/drawing/2014/main" val="2892648398"/>
                    </a:ext>
                  </a:extLst>
                </a:gridCol>
              </a:tblGrid>
              <a:tr h="537210">
                <a:tc>
                  <a:txBody>
                    <a:bodyPr/>
                    <a:lstStyle/>
                    <a:p>
                      <a:pPr marL="85725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  <a:tabLst>
                          <a:tab pos="0" algn="l"/>
                        </a:tabLs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CONTENIDOS Y CONOCIMIENTOS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ES" sz="1000" b="1" i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ES" sz="1000" b="1" i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COMPENTENCIA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HABILIDADES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4767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DESCRIPCIÓN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ES" sz="1000" b="1" i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NÚMERO </a:t>
                      </a: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 PREGUNTAS POR HABILIDAD </a:t>
                      </a:r>
                      <a:endParaRPr lang="es-ES" sz="1000" b="1" i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b="1" i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es-ES" sz="1000" b="1" i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Bajo modelo PISA)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818004"/>
                  </a:ext>
                </a:extLst>
              </a:tr>
              <a:tr h="620395">
                <a:tc rowSpan="3">
                  <a:txBody>
                    <a:bodyPr/>
                    <a:lstStyle/>
                    <a:p>
                      <a:pPr marL="0" lvl="0" indent="0" algn="l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Symbol" panose="05050102010706020507" pitchFamily="18" charset="2"/>
                        <a:buNone/>
                      </a:pPr>
                      <a:endParaRPr lang="es-ES" sz="12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l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Symbol" panose="05050102010706020507" pitchFamily="18" charset="2"/>
                        <a:buNone/>
                      </a:pPr>
                      <a:endParaRPr lang="es-ES" sz="12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l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Los </a:t>
                      </a: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conocimientos asociados a los OA que forman parte de la prueba pertenecen al eje de Lectura de las Bases Curriculares de 7° básico a 3° medio del currículum vigente.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80975" indent="-180975"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l"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Textos literarios y no literarios.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EXTRAER INFORMACIÓN EXPLÍCITA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LOCALIZAR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36525" algn="l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Identificar información explícita en el texto.</a:t>
                      </a:r>
                      <a:endParaRPr lang="es-CL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15 PREGUNTAS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095692"/>
                  </a:ext>
                </a:extLst>
              </a:tr>
              <a:tr h="60071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ES" sz="1200" b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EXTRAER </a:t>
                      </a: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INFORMACIÓN </a:t>
                      </a:r>
                      <a:r>
                        <a:rPr lang="es-ES" sz="12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IMPLÍCITA</a:t>
                      </a: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889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  <a:sym typeface="Calibri"/>
                        </a:rPr>
                        <a:t>INTERPRETAR</a:t>
                      </a:r>
                      <a:endParaRPr lang="es-CL" sz="1200" b="1" i="0" u="none" strike="noStrike" cap="none" spc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  <a:sym typeface="Calibri"/>
                      </a:endParaRPr>
                    </a:p>
                    <a:p>
                      <a:pPr marL="44767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Establecer relaciones, inferencias y significados en el texto.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25 PREGUNTAS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763783"/>
                  </a:ext>
                </a:extLst>
              </a:tr>
              <a:tr h="104394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s-ES" sz="1200" b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13652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EVALUAR </a:t>
                      </a: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INFORMACIÓN EXPLÍCITA E IMPLÍCITA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EVALUAR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Analizar la intención del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autor, la calidad de la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información y los recursos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discursivos </a:t>
                      </a:r>
                      <a:r>
                        <a:rPr lang="es-ES" sz="12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utilizados.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7675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indent="0"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s-ES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20 PREGUNTAS</a:t>
                      </a:r>
                      <a:endParaRPr lang="es-CL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5992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73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10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415480" y="38716"/>
            <a:ext cx="993829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 smtClean="0"/>
              <a:t>4.      CONTENIDOS EXÁMENES DE ADMISIÓN DE MATEMÁTICAS</a:t>
            </a:r>
            <a:endParaRPr lang="es-CL" sz="2400" b="1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48418"/>
              </p:ext>
            </p:extLst>
          </p:nvPr>
        </p:nvGraphicFramePr>
        <p:xfrm>
          <a:off x="6712171" y="1772815"/>
          <a:ext cx="5288484" cy="3646170"/>
        </p:xfrm>
        <a:graphic>
          <a:graphicData uri="http://schemas.openxmlformats.org/drawingml/2006/table">
            <a:tbl>
              <a:tblPr/>
              <a:tblGrid>
                <a:gridCol w="339918">
                  <a:extLst>
                    <a:ext uri="{9D8B030D-6E8A-4147-A177-3AD203B41FA5}">
                      <a16:colId xmlns:a16="http://schemas.microsoft.com/office/drawing/2014/main" val="348685410"/>
                    </a:ext>
                  </a:extLst>
                </a:gridCol>
                <a:gridCol w="3051354">
                  <a:extLst>
                    <a:ext uri="{9D8B030D-6E8A-4147-A177-3AD203B41FA5}">
                      <a16:colId xmlns:a16="http://schemas.microsoft.com/office/drawing/2014/main" val="228692442"/>
                    </a:ext>
                  </a:extLst>
                </a:gridCol>
                <a:gridCol w="474303">
                  <a:extLst>
                    <a:ext uri="{9D8B030D-6E8A-4147-A177-3AD203B41FA5}">
                      <a16:colId xmlns:a16="http://schemas.microsoft.com/office/drawing/2014/main" val="2908511690"/>
                    </a:ext>
                  </a:extLst>
                </a:gridCol>
                <a:gridCol w="474303">
                  <a:extLst>
                    <a:ext uri="{9D8B030D-6E8A-4147-A177-3AD203B41FA5}">
                      <a16:colId xmlns:a16="http://schemas.microsoft.com/office/drawing/2014/main" val="2980721228"/>
                    </a:ext>
                  </a:extLst>
                </a:gridCol>
                <a:gridCol w="474303">
                  <a:extLst>
                    <a:ext uri="{9D8B030D-6E8A-4147-A177-3AD203B41FA5}">
                      <a16:colId xmlns:a16="http://schemas.microsoft.com/office/drawing/2014/main" val="1440134583"/>
                    </a:ext>
                  </a:extLst>
                </a:gridCol>
                <a:gridCol w="474303">
                  <a:extLst>
                    <a:ext uri="{9D8B030D-6E8A-4147-A177-3AD203B41FA5}">
                      <a16:colId xmlns:a16="http://schemas.microsoft.com/office/drawing/2014/main" val="294710454"/>
                    </a:ext>
                  </a:extLst>
                </a:gridCol>
              </a:tblGrid>
              <a:tr h="190428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C.-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Geometría.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0151768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0722136"/>
                  </a:ext>
                </a:extLst>
              </a:tr>
              <a:tr h="31109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66700" algn="just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Ángulos 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entre rectas paralelas cortadas por una 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secante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4714156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Ángulos en polígonos.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408064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Semejanza de triángulos.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8058844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4.-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Teoremas de </a:t>
                      </a:r>
                      <a:r>
                        <a:rPr lang="es-MX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Thales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y Pitágoras.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2429575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5.-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</a:t>
                      </a:r>
                      <a:r>
                        <a:rPr lang="es-MX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Perímetro y área de polígonos.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43  44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0885398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6.-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Cuerpos geométricos: prismas y pirámides.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80940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7.-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Distancia entre dos puntos.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4271496"/>
                  </a:ext>
                </a:extLst>
              </a:tr>
              <a:tr h="461929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66700" algn="just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8.-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</a:t>
                      </a:r>
                      <a:r>
                        <a:rPr lang="es-MX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s-MX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Ecuación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 la recta (pendiente, intercepto con </a:t>
                      </a:r>
                      <a:r>
                        <a:rPr lang="es-MX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ejes, posiciones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 el relativas de </a:t>
                      </a:r>
                      <a:b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MX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perpendicularidad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 paralelismo en el plano).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48 49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186182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0522063"/>
                  </a:ext>
                </a:extLst>
              </a:tr>
              <a:tr h="190428"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D.-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Datos y Azar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0330418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6861426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Conceptos básicos de Estadística.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0229701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Gráficos estadísticos.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2971390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Estadística descriptiva.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55 56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463858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4.-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Estadística Inferencial.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968590"/>
                  </a:ext>
                </a:extLst>
              </a:tr>
              <a:tr h="175345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5.-    </a:t>
                      </a:r>
                      <a:r>
                        <a:rPr lang="es-MX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Probabilidad </a:t>
                      </a:r>
                      <a:r>
                        <a:rPr lang="es-MX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básica en conjuntos discretos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255581"/>
                  </a:ext>
                </a:extLst>
              </a:tr>
            </a:tbl>
          </a:graphicData>
        </a:graphic>
      </p:graphicFrame>
      <p:graphicFrame>
        <p:nvGraphicFramePr>
          <p:cNvPr id="13" name="Tab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758129"/>
              </p:ext>
            </p:extLst>
          </p:nvPr>
        </p:nvGraphicFramePr>
        <p:xfrm>
          <a:off x="134946" y="1466625"/>
          <a:ext cx="6681132" cy="4596740"/>
        </p:xfrm>
        <a:graphic>
          <a:graphicData uri="http://schemas.openxmlformats.org/drawingml/2006/table">
            <a:tbl>
              <a:tblPr/>
              <a:tblGrid>
                <a:gridCol w="429430">
                  <a:extLst>
                    <a:ext uri="{9D8B030D-6E8A-4147-A177-3AD203B41FA5}">
                      <a16:colId xmlns:a16="http://schemas.microsoft.com/office/drawing/2014/main" val="4237738022"/>
                    </a:ext>
                  </a:extLst>
                </a:gridCol>
                <a:gridCol w="3854886">
                  <a:extLst>
                    <a:ext uri="{9D8B030D-6E8A-4147-A177-3AD203B41FA5}">
                      <a16:colId xmlns:a16="http://schemas.microsoft.com/office/drawing/2014/main" val="2695893569"/>
                    </a:ext>
                  </a:extLst>
                </a:gridCol>
                <a:gridCol w="599204">
                  <a:extLst>
                    <a:ext uri="{9D8B030D-6E8A-4147-A177-3AD203B41FA5}">
                      <a16:colId xmlns:a16="http://schemas.microsoft.com/office/drawing/2014/main" val="1203563404"/>
                    </a:ext>
                  </a:extLst>
                </a:gridCol>
                <a:gridCol w="599204">
                  <a:extLst>
                    <a:ext uri="{9D8B030D-6E8A-4147-A177-3AD203B41FA5}">
                      <a16:colId xmlns:a16="http://schemas.microsoft.com/office/drawing/2014/main" val="1773465835"/>
                    </a:ext>
                  </a:extLst>
                </a:gridCol>
                <a:gridCol w="599204">
                  <a:extLst>
                    <a:ext uri="{9D8B030D-6E8A-4147-A177-3AD203B41FA5}">
                      <a16:colId xmlns:a16="http://schemas.microsoft.com/office/drawing/2014/main" val="1654475860"/>
                    </a:ext>
                  </a:extLst>
                </a:gridCol>
                <a:gridCol w="599204">
                  <a:extLst>
                    <a:ext uri="{9D8B030D-6E8A-4147-A177-3AD203B41FA5}">
                      <a16:colId xmlns:a16="http://schemas.microsoft.com/office/drawing/2014/main" val="2779108798"/>
                    </a:ext>
                  </a:extLst>
                </a:gridCol>
              </a:tblGrid>
              <a:tr h="193000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CONTENIDOS POR EVALUAR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Conceptual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Aplicación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Análisis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4873000"/>
                  </a:ext>
                </a:extLst>
              </a:tr>
              <a:tr h="148461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961545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A.-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Números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2469359"/>
                  </a:ext>
                </a:extLst>
              </a:tr>
              <a:tr h="148461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845019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Operaciones con números enteros o racionales.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3790209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Potencias de números enteros y racionales con exponente entero o fraccionario.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239439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Descomposición y propiedades de las raíces enésimas.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682980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Operaciones y propiedades de las fracciones y decimales.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2014321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5.-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Concepto de números irracionales.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1431243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Razones, proporciones y porcentajes.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7173602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7.-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Conceptos y propiedades de logaritmos.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282686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7081546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B.-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Álgebra y Funciones.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5901897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1660740"/>
                  </a:ext>
                </a:extLst>
              </a:tr>
              <a:tr h="217139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Operatoria con expresiones algebraicas.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1353918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2.-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Productos notables.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3050737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3.-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Factorización.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14   15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4987255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Operatoria con fracciones algebraicas, simplificación.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713215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Ecuaciones de primer grado y su representación gráfica. 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0195924"/>
                  </a:ext>
                </a:extLst>
              </a:tr>
              <a:tr h="170730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Ecuaciones de segundo grado. Propiedades de discriminante y su gráfica.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4828083"/>
                  </a:ext>
                </a:extLst>
              </a:tr>
              <a:tr h="289501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7.-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</a:t>
                      </a:r>
                      <a:r>
                        <a:rPr lang="es-MX" sz="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Sistemas </a:t>
                      </a: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 ecuaciones de primer grado con dos incógnitas. Solución analítica y </a:t>
                      </a:r>
                      <a:b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MX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gráfica, casos de única solución, infinita y vacía.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328053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 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Radicación. Reglas de  operatorias para el cálculo con raíces.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69536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9.-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  </a:t>
                      </a:r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Potencias de exponente racional.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4336137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Función lineal y afín. Tablas y gráficas.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30    31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5102083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Funciones cuadráticas, sus elementos, tablas y gráficas.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8106250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Función inversa de de una función lineal y cuadrática, tablas y gráficas.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6023180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13.-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  </a:t>
                      </a:r>
                      <a:r>
                        <a:rPr lang="es-MX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Inecuaciones de 1er grado.</a:t>
                      </a: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064644"/>
                  </a:ext>
                </a:extLst>
              </a:tr>
              <a:tr h="155884">
                <a:tc>
                  <a:txBody>
                    <a:bodyPr/>
                    <a:lstStyle/>
                    <a:p>
                      <a:pPr algn="ctr" fontAlgn="b"/>
                      <a:endParaRPr lang="es-CL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endParaRPr lang="es-CL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22" marR="7122" marT="71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122" marR="7122" marT="71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22" marR="7122" marT="71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14705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10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11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415480" y="38716"/>
            <a:ext cx="9505056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 smtClean="0"/>
              <a:t>4.      CONTENIDOS EXÁMENES DE ADMISIÓN DE HISTORIA</a:t>
            </a:r>
            <a:endParaRPr lang="es-CL" sz="2400" b="1" dirty="0"/>
          </a:p>
        </p:txBody>
      </p:sp>
      <p:pic>
        <p:nvPicPr>
          <p:cNvPr id="2050" name="Imagen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71" t="19028" r="27594" b="25708"/>
          <a:stretch>
            <a:fillRect/>
          </a:stretch>
        </p:blipFill>
        <p:spPr bwMode="auto">
          <a:xfrm>
            <a:off x="2279576" y="1008523"/>
            <a:ext cx="7632848" cy="511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208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11" y="474273"/>
            <a:ext cx="10701867" cy="584200"/>
          </a:xfrm>
          <a:prstGeom prst="rect">
            <a:avLst/>
          </a:prstGeom>
        </p:spPr>
      </p:pic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12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1415480" y="38716"/>
            <a:ext cx="9505056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b="1" dirty="0" smtClean="0"/>
              <a:t>4.      CONTENIDOS EXÁMENES DE ADMISIÓN DE INGLÉS</a:t>
            </a:r>
            <a:endParaRPr lang="es-CL" sz="2400" b="1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726309"/>
              </p:ext>
            </p:extLst>
          </p:nvPr>
        </p:nvGraphicFramePr>
        <p:xfrm>
          <a:off x="1919536" y="1172670"/>
          <a:ext cx="8467999" cy="473219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833857">
                  <a:extLst>
                    <a:ext uri="{9D8B030D-6E8A-4147-A177-3AD203B41FA5}">
                      <a16:colId xmlns:a16="http://schemas.microsoft.com/office/drawing/2014/main" val="2775213556"/>
                    </a:ext>
                  </a:extLst>
                </a:gridCol>
                <a:gridCol w="2959948">
                  <a:extLst>
                    <a:ext uri="{9D8B030D-6E8A-4147-A177-3AD203B41FA5}">
                      <a16:colId xmlns:a16="http://schemas.microsoft.com/office/drawing/2014/main" val="1058701285"/>
                    </a:ext>
                  </a:extLst>
                </a:gridCol>
                <a:gridCol w="2244981">
                  <a:extLst>
                    <a:ext uri="{9D8B030D-6E8A-4147-A177-3AD203B41FA5}">
                      <a16:colId xmlns:a16="http://schemas.microsoft.com/office/drawing/2014/main" val="2023163706"/>
                    </a:ext>
                  </a:extLst>
                </a:gridCol>
                <a:gridCol w="1429213">
                  <a:extLst>
                    <a:ext uri="{9D8B030D-6E8A-4147-A177-3AD203B41FA5}">
                      <a16:colId xmlns:a16="http://schemas.microsoft.com/office/drawing/2014/main" val="1015248377"/>
                    </a:ext>
                  </a:extLst>
                </a:gridCol>
              </a:tblGrid>
              <a:tr h="629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CONTENIDOS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OBJETIVOS ESPECÍFICOS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(DESTREZAS)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CAPACIDADES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PREGUNTAS ASOCIADAS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7046691"/>
                  </a:ext>
                </a:extLst>
              </a:tr>
              <a:tr h="968888">
                <a:tc>
                  <a:txBody>
                    <a:bodyPr/>
                    <a:lstStyle/>
                    <a:p>
                      <a:pPr marR="63500"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NIVEL A2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R="63500"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(Básico)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Comprender material escrito en inglés referido a vocabulario, gramática e inglés funcional de acuerdo al Nivel A2.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material escrito en inglés en las áreas léxicas, gramaticales y funcionales, de acuerdo a los contenidos del Nivel A2.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 a 32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5043453"/>
                  </a:ext>
                </a:extLst>
              </a:tr>
              <a:tr h="9688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NIVEL </a:t>
                      </a: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B1</a:t>
                      </a: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(Pre-Intermedio)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Comprender material escrito en inglés referido a vocabulario, gramática e inglés funcional de acuerdo al Nivel B1.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material escrito en inglés en las áreas léxicas, gramaticales y funcionales, de acuerdo a los contenidos del Nivel B1.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10 a 48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7332950"/>
                  </a:ext>
                </a:extLst>
              </a:tr>
              <a:tr h="10448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NIVEL B1+ </a:t>
                      </a:r>
                      <a:endParaRPr lang="es-CL" sz="10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Intermedio)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Comprender material escrito en inglés referido a vocabulario, gramática e inglés funcional de acuerdo al Nivel B1+.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material escrito en inglés en las áreas léxicas, gramaticales y funcionales, de acuerdo a los contenidos del Nivel B1+.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19 a 46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3268880"/>
                  </a:ext>
                </a:extLst>
              </a:tr>
              <a:tr h="11201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NIVEL B2 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(Intermedio Alto)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Comprender material escrito en inglés referido a vocabulario, gramática e inglés funcional de acuerdo al Nivel B2.</a:t>
                      </a:r>
                      <a:endParaRPr lang="es-CL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Comprensión de material escrito en inglés en las áreas léxicas, gramaticales y funcionales, de acuerdo a los contenidos del Nivel B2.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40385" algn="l"/>
                          <a:tab pos="1620520" algn="l"/>
                          <a:tab pos="2700655" algn="l"/>
                          <a:tab pos="3780790" algn="l"/>
                          <a:tab pos="4860925" algn="l"/>
                        </a:tabLst>
                      </a:pPr>
                      <a:r>
                        <a:rPr lang="es-C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29 a 50</a:t>
                      </a:r>
                      <a:endParaRPr lang="es-CL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827" marR="618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1896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404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13</a:t>
            </a:fld>
            <a:endPara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75A0F2F-F5B4-0D6E-E664-4C0F76D0CED0}"/>
              </a:ext>
            </a:extLst>
          </p:cNvPr>
          <p:cNvSpPr txBox="1"/>
          <p:nvPr/>
        </p:nvSpPr>
        <p:spPr>
          <a:xfrm>
            <a:off x="4546372" y="2912107"/>
            <a:ext cx="3096344" cy="64632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s-ES" sz="3600" b="1" dirty="0" smtClean="0"/>
              <a:t>CONSULTAS</a:t>
            </a:r>
            <a:endParaRPr kumimoji="0" lang="es-CL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416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9_Tema de Office">
  <a:themeElements>
    <a:clrScheme name="18_Tema d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18_Tema de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18_Tema d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18_Tema de Office">
  <a:themeElements>
    <a:clrScheme name="18_Tema d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18_Tema de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18_Tema d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91048</TotalTime>
  <Words>2268</Words>
  <Application>Microsoft Office PowerPoint</Application>
  <PresentationFormat>Panorámica</PresentationFormat>
  <Paragraphs>380</Paragraphs>
  <Slides>13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4" baseType="lpstr">
      <vt:lpstr>ＭＳ Ｐゴシック</vt:lpstr>
      <vt:lpstr>Arial</vt:lpstr>
      <vt:lpstr>Calibri</vt:lpstr>
      <vt:lpstr>Calibri Light</vt:lpstr>
      <vt:lpstr>Century</vt:lpstr>
      <vt:lpstr>Helvetica</vt:lpstr>
      <vt:lpstr>Simplified Arabic</vt:lpstr>
      <vt:lpstr>Symbol</vt:lpstr>
      <vt:lpstr>Times New Roman</vt:lpstr>
      <vt:lpstr>4_Tema de Office</vt:lpstr>
      <vt:lpstr>19_Tema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Jaime Rodrigo Ramirez</dc:creator>
  <cp:lastModifiedBy>I08 Decana - Asesora Estratégica Prof. Blanca Ramírez Torrejón</cp:lastModifiedBy>
  <cp:revision>2025</cp:revision>
  <cp:lastPrinted>2025-04-02T15:34:17Z</cp:lastPrinted>
  <dcterms:modified xsi:type="dcterms:W3CDTF">2025-04-02T15:34:27Z</dcterms:modified>
</cp:coreProperties>
</file>