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97" r:id="rId2"/>
    <p:sldId id="298" r:id="rId3"/>
    <p:sldId id="283" r:id="rId4"/>
    <p:sldId id="279" r:id="rId5"/>
    <p:sldId id="284" r:id="rId6"/>
    <p:sldId id="285" r:id="rId7"/>
    <p:sldId id="296" r:id="rId8"/>
    <p:sldId id="295" r:id="rId9"/>
    <p:sldId id="281" r:id="rId10"/>
    <p:sldId id="286" r:id="rId11"/>
    <p:sldId id="287" r:id="rId12"/>
    <p:sldId id="288" r:id="rId13"/>
    <p:sldId id="291" r:id="rId14"/>
    <p:sldId id="293" r:id="rId15"/>
    <p:sldId id="294" r:id="rId16"/>
    <p:sldId id="290" r:id="rId17"/>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p:restoredTop sz="94625"/>
  </p:normalViewPr>
  <p:slideViewPr>
    <p:cSldViewPr>
      <p:cViewPr>
        <p:scale>
          <a:sx n="50" d="100"/>
          <a:sy n="50" d="100"/>
        </p:scale>
        <p:origin x="-2248" y="-4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1B42A5-DCBD-445D-A18F-604300C2E831}" type="datetimeFigureOut">
              <a:rPr lang="es-CL" smtClean="0"/>
              <a:pPr/>
              <a:t>11-05-2020</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256907-65FA-4ADD-AF03-B65FD77BC70C}" type="slidenum">
              <a:rPr lang="es-CL" smtClean="0"/>
              <a:pPr/>
              <a:t>‹Nº›</a:t>
            </a:fld>
            <a:endParaRPr lang="es-C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 xmlns:a16="http://schemas.microsoft.com/office/drawing/2014/main"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2</a:t>
            </a:fld>
            <a:endParaRPr lang="es-ES">
              <a:solidFill>
                <a:srgbClr val="000000"/>
              </a:solidFill>
              <a:ea typeface="ＭＳ Ｐゴシック"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3</a:t>
            </a:fld>
            <a:endParaRPr lang="es-ES">
              <a:solidFill>
                <a:srgbClr val="000000"/>
              </a:solidFill>
              <a:ea typeface="ＭＳ Ｐゴシック"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4</a:t>
            </a:fld>
            <a:endParaRPr lang="es-ES">
              <a:solidFill>
                <a:srgbClr val="000000"/>
              </a:solidFill>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5</a:t>
            </a:fld>
            <a:endParaRPr lang="es-ES">
              <a:solidFill>
                <a:srgbClr val="000000"/>
              </a:solidFill>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6</a:t>
            </a:fld>
            <a:endParaRPr lang="es-ES">
              <a:solidFill>
                <a:srgbClr val="000000"/>
              </a:solidFill>
              <a:ea typeface="ＭＳ Ｐゴシック"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7</a:t>
            </a:fld>
            <a:endParaRPr lang="es-ES">
              <a:solidFill>
                <a:srgbClr val="000000"/>
              </a:solidFill>
              <a:ea typeface="ＭＳ Ｐゴシック"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8</a:t>
            </a:fld>
            <a:endParaRPr lang="es-ES">
              <a:solidFill>
                <a:srgbClr val="000000"/>
              </a:solidFill>
              <a:ea typeface="ＭＳ Ｐゴシック"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9</a:t>
            </a:fld>
            <a:endParaRPr lang="es-ES">
              <a:solidFill>
                <a:srgbClr val="000000"/>
              </a:solidFill>
              <a:ea typeface="ＭＳ Ｐゴシック"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10</a:t>
            </a:fld>
            <a:endParaRPr lang="es-ES">
              <a:solidFill>
                <a:srgbClr val="000000"/>
              </a:solidFill>
              <a:ea typeface="ＭＳ Ｐゴシック"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11</a:t>
            </a:fld>
            <a:endParaRPr lang="es-ES">
              <a:solidFill>
                <a:srgbClr val="000000"/>
              </a:solidFill>
              <a:ea typeface="ＭＳ Ｐゴシック"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12</a:t>
            </a:fld>
            <a:endParaRPr lang="es-ES">
              <a:solidFill>
                <a:srgbClr val="000000"/>
              </a:solidFill>
              <a:ea typeface="ＭＳ Ｐゴシック"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13</a:t>
            </a:fld>
            <a:endParaRPr lang="es-ES">
              <a:solidFill>
                <a:srgbClr val="000000"/>
              </a:solidFill>
              <a:ea typeface="ＭＳ Ｐゴシック"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14</a:t>
            </a:fld>
            <a:endParaRPr lang="es-ES">
              <a:solidFill>
                <a:srgbClr val="000000"/>
              </a:solidFill>
              <a:ea typeface="ＭＳ Ｐゴシック"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15</a:t>
            </a:fld>
            <a:endParaRPr lang="es-ES">
              <a:solidFill>
                <a:srgbClr val="000000"/>
              </a:solidFill>
              <a:ea typeface="ＭＳ Ｐゴシック"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ChangeArrowheads="1" noTextEdit="1"/>
          </p:cNvSpPr>
          <p:nvPr>
            <p:ph type="sldImg"/>
          </p:nvPr>
        </p:nvSpPr>
        <p:spPr bwMode="auto">
          <a:noFill/>
          <a:ln>
            <a:solidFill>
              <a:srgbClr val="000000"/>
            </a:solidFill>
            <a:miter lim="800000"/>
            <a:headEnd/>
            <a:tailEnd/>
          </a:ln>
        </p:spPr>
      </p:sp>
      <p:sp>
        <p:nvSpPr>
          <p:cNvPr id="30723" name="2 Marcador de notas"/>
          <p:cNvSpPr>
            <a:spLocks noGrp="1" noChangeArrowheads="1"/>
          </p:cNvSpPr>
          <p:nvPr>
            <p:ph type="body" idx="1"/>
          </p:nvPr>
        </p:nvSpPr>
        <p:spPr bwMode="auto">
          <a:noFill/>
        </p:spPr>
        <p:txBody>
          <a:bodyPr wrap="square" numCol="1" anchor="t" anchorCtr="0" compatLnSpc="1">
            <a:prstTxWarp prst="textNoShape">
              <a:avLst/>
            </a:prstTxWarp>
          </a:bodyPr>
          <a:lstStyle/>
          <a:p>
            <a:endParaRPr lang="es-ES" altLang="es-CL" smtClean="0">
              <a:ea typeface="ＭＳ Ｐゴシック" pitchFamily="34" charset="-128"/>
            </a:endParaRPr>
          </a:p>
        </p:txBody>
      </p:sp>
      <p:sp>
        <p:nvSpPr>
          <p:cNvPr id="36868" name="3 Marcador de número de diapositiva">
            <a:extLst>
              <a:ext uri="{FF2B5EF4-FFF2-40B4-BE49-F238E27FC236}">
                <a16:creationId xmlns:a16="http://schemas.microsoft.com/office/drawing/2014/main" xmlns="" id="{1D379DFF-BB70-4A79-995B-BF38C03E074B}"/>
              </a:ext>
            </a:extLst>
          </p:cNvPr>
          <p:cNvSpPr>
            <a:spLocks noGrp="1"/>
          </p:cNvSpPr>
          <p:nvPr>
            <p:ph type="sldNum" sz="quarter" idx="5"/>
          </p:nvPr>
        </p:nvSpPr>
        <p:spPr/>
        <p:txBody>
          <a:bodyPr/>
          <a:lstStyle/>
          <a:p>
            <a:fld id="{A7D7A7FD-EF4E-4AF7-AF8E-D3C507E8A156}" type="slidenum">
              <a:rPr lang="es-ES">
                <a:solidFill>
                  <a:srgbClr val="000000"/>
                </a:solidFill>
                <a:ea typeface="ＭＳ Ｐゴシック" pitchFamily="34" charset="-128"/>
              </a:rPr>
              <a:pPr/>
              <a:t>16</a:t>
            </a:fld>
            <a:endParaRPr lang="es-ES">
              <a:solidFill>
                <a:srgbClr val="000000"/>
              </a:solidFill>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5"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6"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FC0D425B-406B-4F44-BEEF-5A79C076A5EE}"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57200" y="1600200"/>
            <a:ext cx="82296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5"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6"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B8496D6B-193C-4AC4-A826-F9337E965860}"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5"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6"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D61DDC4C-F0A4-47A0-8A38-4B90AC46C099}"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6"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7"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145C851A-F141-4C98-8842-8939C176042F}"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8"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9"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A7D1902A-E153-4D74-BB96-ABFD003C1CFE}"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a:t>Haga clic para modificar el estilo de título del patrón</a:t>
            </a:r>
          </a:p>
        </p:txBody>
      </p:sp>
      <p:sp>
        <p:nvSpPr>
          <p:cNvPr id="3"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4"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5"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F3BB364F-B462-43DA-929A-66057A316323}"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3"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4"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0CBCC135-9C82-4B2C-803B-D513E436ECE1}"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6"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7"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843D0A38-D954-4DEA-8748-262CB82E05F2}"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6"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7"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6BBF96A3-9D72-40E7-A220-2025051EC4D1}"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57200" y="1600200"/>
            <a:ext cx="82296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5"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6"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502F5D1C-3E0E-4D31-B882-A692531557BC}"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5"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6"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27F5AD34-77C2-4725-8798-0807BAD77412}" type="slidenum">
              <a:rPr lang="es-CL">
                <a:solidFill>
                  <a:srgbClr val="000000"/>
                </a:solidFill>
              </a:rPr>
              <a:pPr/>
              <a:t>‹Nº›</a:t>
            </a:fld>
            <a:endParaRPr lang="es-CL">
              <a:solidFill>
                <a:srgbClr val="000000"/>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a:t>Haga clic para modificar el estilo de título del patrón</a:t>
            </a:r>
          </a:p>
        </p:txBody>
      </p:sp>
      <p:sp>
        <p:nvSpPr>
          <p:cNvPr id="3" name="2 Marcador de tabla"/>
          <p:cNvSpPr>
            <a:spLocks noGrp="1"/>
          </p:cNvSpPr>
          <p:nvPr>
            <p:ph type="tbl" idx="1"/>
          </p:nvPr>
        </p:nvSpPr>
        <p:spPr>
          <a:xfrm>
            <a:off x="457200" y="1600200"/>
            <a:ext cx="8229600" cy="4525963"/>
          </a:xfrm>
          <a:prstGeom prst="rect">
            <a:avLst/>
          </a:prstGeom>
        </p:spPr>
        <p:txBody>
          <a:bodyPr/>
          <a:lstStyle/>
          <a:p>
            <a:pPr lvl="0"/>
            <a:endParaRPr lang="es-ES" noProof="0"/>
          </a:p>
        </p:txBody>
      </p:sp>
      <p:sp>
        <p:nvSpPr>
          <p:cNvPr id="4" name="Rectangle 4">
            <a:extLst>
              <a:ext uri="{FF2B5EF4-FFF2-40B4-BE49-F238E27FC236}">
                <a16:creationId xmlns:a16="http://schemas.microsoft.com/office/drawing/2014/main" xmlns="" id="{9544A1E7-8AB9-4E3B-988D-E6C042C29FEA}"/>
              </a:ext>
            </a:extLst>
          </p:cNvPr>
          <p:cNvSpPr>
            <a:spLocks noGrp="1" noChangeArrowheads="1"/>
          </p:cNvSpPr>
          <p:nvPr>
            <p:ph type="dt" sz="half" idx="10"/>
          </p:nvPr>
        </p:nvSpPr>
        <p:spPr>
          <a:ln/>
        </p:spPr>
        <p:txBody>
          <a:bodyPr/>
          <a:lstStyle>
            <a:lvl1pPr>
              <a:defRPr/>
            </a:lvl1pPr>
          </a:lstStyle>
          <a:p>
            <a:pPr>
              <a:defRPr/>
            </a:pPr>
            <a:endParaRPr lang="es-ES_tradnl">
              <a:solidFill>
                <a:srgbClr val="000000"/>
              </a:solidFill>
            </a:endParaRPr>
          </a:p>
        </p:txBody>
      </p:sp>
      <p:sp>
        <p:nvSpPr>
          <p:cNvPr id="5" name="Rectangle 5">
            <a:extLst>
              <a:ext uri="{FF2B5EF4-FFF2-40B4-BE49-F238E27FC236}">
                <a16:creationId xmlns:a16="http://schemas.microsoft.com/office/drawing/2014/main" xmlns="" id="{482AD294-B092-400F-B064-DB0BA4C4601E}"/>
              </a:ext>
            </a:extLst>
          </p:cNvPr>
          <p:cNvSpPr>
            <a:spLocks noGrp="1" noChangeArrowheads="1"/>
          </p:cNvSpPr>
          <p:nvPr>
            <p:ph type="ftr" sz="quarter" idx="11"/>
          </p:nvPr>
        </p:nvSpPr>
        <p:spPr>
          <a:ln/>
        </p:spPr>
        <p:txBody>
          <a:bodyPr/>
          <a:lstStyle>
            <a:lvl1pPr>
              <a:defRPr/>
            </a:lvl1pPr>
          </a:lstStyle>
          <a:p>
            <a:pPr>
              <a:defRPr/>
            </a:pPr>
            <a:endParaRPr lang="es-ES_tradnl">
              <a:solidFill>
                <a:srgbClr val="000000"/>
              </a:solidFill>
            </a:endParaRPr>
          </a:p>
        </p:txBody>
      </p:sp>
      <p:sp>
        <p:nvSpPr>
          <p:cNvPr id="6"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12"/>
          </p:nvPr>
        </p:nvSpPr>
        <p:spPr>
          <a:ln/>
        </p:spPr>
        <p:txBody>
          <a:bodyPr/>
          <a:lstStyle>
            <a:lvl1pPr>
              <a:defRPr/>
            </a:lvl1pPr>
          </a:lstStyle>
          <a:p>
            <a:fld id="{CA38CC7E-34E6-44B1-B29C-B96BB1BC7658}" type="slidenum">
              <a:rPr lang="es-CL">
                <a:solidFill>
                  <a:srgbClr val="000000"/>
                </a:solidFill>
              </a:rPr>
              <a:pPr/>
              <a:t>‹Nº›</a:t>
            </a:fld>
            <a:endParaRPr lang="es-C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xmlns="" id="{9544A1E7-8AB9-4E3B-988D-E6C042C29FEA}"/>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anose="020B0604020202020204" pitchFamily="34" charset="0"/>
                <a:ea typeface="ＭＳ Ｐゴシック" charset="-128"/>
                <a:cs typeface="+mn-cs"/>
              </a:defRPr>
            </a:lvl1pPr>
          </a:lstStyle>
          <a:p>
            <a:pPr eaLnBrk="0" fontAlgn="base" hangingPunct="0">
              <a:spcBef>
                <a:spcPct val="0"/>
              </a:spcBef>
              <a:spcAft>
                <a:spcPct val="0"/>
              </a:spcAft>
              <a:defRPr/>
            </a:pPr>
            <a:endParaRPr lang="es-ES_tradnl">
              <a:solidFill>
                <a:srgbClr val="000000"/>
              </a:solidFill>
            </a:endParaRPr>
          </a:p>
        </p:txBody>
      </p:sp>
      <p:sp>
        <p:nvSpPr>
          <p:cNvPr id="1029" name="Rectangle 5">
            <a:extLst>
              <a:ext uri="{FF2B5EF4-FFF2-40B4-BE49-F238E27FC236}">
                <a16:creationId xmlns:a16="http://schemas.microsoft.com/office/drawing/2014/main" xmlns="" id="{482AD294-B092-400F-B064-DB0BA4C4601E}"/>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anose="020B0604020202020204" pitchFamily="34" charset="0"/>
                <a:ea typeface="ＭＳ Ｐゴシック" charset="-128"/>
                <a:cs typeface="+mn-cs"/>
              </a:defRPr>
            </a:lvl1pPr>
          </a:lstStyle>
          <a:p>
            <a:pPr eaLnBrk="0" fontAlgn="base" hangingPunct="0">
              <a:spcBef>
                <a:spcPct val="0"/>
              </a:spcBef>
              <a:spcAft>
                <a:spcPct val="0"/>
              </a:spcAft>
              <a:defRPr/>
            </a:pPr>
            <a:endParaRPr lang="es-ES_tradnl">
              <a:solidFill>
                <a:srgbClr val="000000"/>
              </a:solidFill>
            </a:endParaRPr>
          </a:p>
        </p:txBody>
      </p:sp>
      <p:sp>
        <p:nvSpPr>
          <p:cNvPr id="1030" name="Rectangle 6">
            <a:extLst>
              <a:ext uri="{FF2B5EF4-FFF2-40B4-BE49-F238E27FC236}">
                <a16:creationId xmlns:a16="http://schemas.microsoft.com/office/drawing/2014/main" xmlns="" id="{B975C36D-B17F-4B90-A261-CCEE66DC71F8}"/>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ＭＳ Ｐゴシック" pitchFamily="34" charset="-128"/>
              </a:defRPr>
            </a:lvl1pPr>
          </a:lstStyle>
          <a:p>
            <a:pPr eaLnBrk="0" fontAlgn="base" hangingPunct="0">
              <a:spcBef>
                <a:spcPct val="0"/>
              </a:spcBef>
              <a:spcAft>
                <a:spcPct val="0"/>
              </a:spcAft>
            </a:pPr>
            <a:fld id="{18123527-80F3-48DF-8AB4-FEDFB3536B81}" type="slidenum">
              <a:rPr lang="es-CL" smtClean="0">
                <a:solidFill>
                  <a:srgbClr val="000000"/>
                </a:solidFill>
                <a:cs typeface="Arial" charset="0"/>
              </a:rPr>
              <a:pPr eaLnBrk="0" fontAlgn="base" hangingPunct="0">
                <a:spcBef>
                  <a:spcPct val="0"/>
                </a:spcBef>
                <a:spcAft>
                  <a:spcPct val="0"/>
                </a:spcAft>
              </a:pPr>
              <a:t>‹Nº›</a:t>
            </a:fld>
            <a:endParaRPr lang="es-CL" smtClean="0">
              <a:solidFill>
                <a:srgbClr val="000000"/>
              </a:solidFill>
              <a:cs typeface="Arial" charset="0"/>
            </a:endParaRPr>
          </a:p>
        </p:txBody>
      </p:sp>
      <p:pic>
        <p:nvPicPr>
          <p:cNvPr id="3077" name="5 Imagen"/>
          <p:cNvPicPr>
            <a:picLocks noChangeAspect="1" noChangeArrowheads="1"/>
          </p:cNvPicPr>
          <p:nvPr userDrawn="1"/>
        </p:nvPicPr>
        <p:blipFill>
          <a:blip r:embed="rId15" cstate="print">
            <a:clrChange>
              <a:clrFrom>
                <a:srgbClr val="FFFFFF"/>
              </a:clrFrom>
              <a:clrTo>
                <a:srgbClr val="FFFFFF">
                  <a:alpha val="0"/>
                </a:srgbClr>
              </a:clrTo>
            </a:clrChange>
          </a:blip>
          <a:srcRect/>
          <a:stretch>
            <a:fillRect/>
          </a:stretch>
        </p:blipFill>
        <p:spPr bwMode="auto">
          <a:xfrm>
            <a:off x="312738" y="333375"/>
            <a:ext cx="730250" cy="10795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iala-aism.or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iho-ohi.net/english/home/"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142976" y="593221"/>
            <a:ext cx="7286676" cy="1569660"/>
          </a:xfrm>
          <a:prstGeom prst="rect">
            <a:avLst/>
          </a:prstGeom>
          <a:gradFill rotWithShape="1">
            <a:gsLst>
              <a:gs pos="0">
                <a:srgbClr val="009DD9">
                  <a:shade val="15000"/>
                  <a:satMod val="180000"/>
                </a:srgbClr>
              </a:gs>
              <a:gs pos="50000">
                <a:srgbClr val="009DD9">
                  <a:shade val="45000"/>
                  <a:satMod val="170000"/>
                </a:srgbClr>
              </a:gs>
              <a:gs pos="70000">
                <a:srgbClr val="009DD9">
                  <a:tint val="99000"/>
                  <a:shade val="65000"/>
                  <a:satMod val="155000"/>
                </a:srgbClr>
              </a:gs>
              <a:gs pos="100000">
                <a:srgbClr val="009DD9">
                  <a:tint val="95500"/>
                  <a:shade val="100000"/>
                  <a:satMod val="155000"/>
                </a:srgbClr>
              </a:gs>
            </a:gsLst>
            <a:lin ang="16200000" scaled="0"/>
          </a:gradFill>
          <a:ln w="28575">
            <a:solidFill>
              <a:srgbClr val="C00000"/>
            </a:solid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rgbClr val="009DD9">
                <a:satMod val="300000"/>
              </a:srgbClr>
            </a:contourClr>
          </a:sp3d>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Calibri" pitchFamily="34" charset="0"/>
                <a:ea typeface="+mn-ea"/>
                <a:cs typeface="+mn-cs"/>
              </a:rPr>
              <a:t>U.T. N° 4 “NORMAS INTERNACIONALES”</a:t>
            </a:r>
          </a:p>
          <a:p>
            <a:pPr marL="1435100" marR="0" lvl="0" indent="-711200" algn="just" defTabSz="914400" eaLnBrk="1" fontAlgn="auto" latinLnBrk="0" hangingPunct="1">
              <a:lnSpc>
                <a:spcPct val="100000"/>
              </a:lnSpc>
              <a:spcBef>
                <a:spcPts val="0"/>
              </a:spcBef>
              <a:spcAft>
                <a:spcPts val="0"/>
              </a:spcAft>
              <a:buClrTx/>
              <a:buSzTx/>
              <a:buFont typeface="Wingdings" pitchFamily="2" charset="2"/>
              <a:buChar char="q"/>
              <a:tabLst/>
              <a:defRPr/>
            </a:pPr>
            <a:r>
              <a:rPr kumimoji="0" lang="es-CL" sz="2400" b="1" i="0" u="none" strike="noStrike" kern="0" cap="none" spc="0" normalizeH="0" baseline="0" noProof="0" smtClean="0">
                <a:ln>
                  <a:noFill/>
                </a:ln>
                <a:solidFill>
                  <a:srgbClr val="FFFF00"/>
                </a:solidFill>
                <a:effectLst>
                  <a:outerShdw blurRad="38100" dist="38100" dir="2700000" algn="tl">
                    <a:srgbClr val="000000">
                      <a:alpha val="43137"/>
                    </a:srgbClr>
                  </a:outerShdw>
                </a:effectLst>
                <a:uLnTx/>
                <a:uFillTx/>
                <a:latin typeface="Calibri" pitchFamily="34" charset="0"/>
                <a:ea typeface="+mn-ea"/>
                <a:cs typeface="+mn-cs"/>
              </a:rPr>
              <a:t>IALA </a:t>
            </a:r>
            <a:r>
              <a:rPr kumimoji="0" lang="es-CL" sz="2400" b="1" i="0" u="none" strike="noStrike" kern="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Calibri" pitchFamily="34" charset="0"/>
                <a:ea typeface="+mn-ea"/>
                <a:cs typeface="+mn-cs"/>
              </a:rPr>
              <a:t>“B”</a:t>
            </a:r>
          </a:p>
          <a:p>
            <a:pPr marL="1435100" marR="0" lvl="0" indent="-711200" algn="just" defTabSz="914400" eaLnBrk="1" fontAlgn="auto" latinLnBrk="0" hangingPunct="1">
              <a:lnSpc>
                <a:spcPct val="100000"/>
              </a:lnSpc>
              <a:spcBef>
                <a:spcPts val="0"/>
              </a:spcBef>
              <a:spcAft>
                <a:spcPts val="0"/>
              </a:spcAft>
              <a:buClrTx/>
              <a:buSzTx/>
              <a:buFont typeface="Wingdings" pitchFamily="2" charset="2"/>
              <a:buChar char="q"/>
              <a:tabLst/>
              <a:defRPr/>
            </a:pPr>
            <a:r>
              <a:rPr lang="es-CL" sz="2400" b="1" kern="0" dirty="0" smtClean="0">
                <a:solidFill>
                  <a:srgbClr val="FFFF00"/>
                </a:solidFill>
                <a:effectLst>
                  <a:outerShdw blurRad="38100" dist="38100" dir="2700000" algn="tl">
                    <a:srgbClr val="000000">
                      <a:alpha val="43137"/>
                    </a:srgbClr>
                  </a:outerShdw>
                </a:effectLst>
                <a:latin typeface="Calibri" pitchFamily="34" charset="0"/>
              </a:rPr>
              <a:t>RIPA</a:t>
            </a:r>
          </a:p>
          <a:p>
            <a:pPr marL="1435100" marR="0" lvl="0" indent="-711200" algn="just" defTabSz="914400" eaLnBrk="1" fontAlgn="auto" latinLnBrk="0" hangingPunct="1">
              <a:lnSpc>
                <a:spcPct val="100000"/>
              </a:lnSpc>
              <a:spcBef>
                <a:spcPts val="0"/>
              </a:spcBef>
              <a:spcAft>
                <a:spcPts val="0"/>
              </a:spcAft>
              <a:buClrTx/>
              <a:buSzTx/>
              <a:buFont typeface="Wingdings" pitchFamily="2" charset="2"/>
              <a:buChar char="q"/>
              <a:tabLst/>
              <a:defRPr/>
            </a:pPr>
            <a:r>
              <a:rPr kumimoji="0" lang="es-CL" sz="2400" b="1" i="0" u="none" strike="noStrike" kern="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Calibri" pitchFamily="34" charset="0"/>
                <a:ea typeface="+mn-ea"/>
                <a:cs typeface="+mn-cs"/>
              </a:rPr>
              <a:t>COMUNICACIONES MARÍTIMAS</a:t>
            </a:r>
          </a:p>
        </p:txBody>
      </p:sp>
      <p:sp>
        <p:nvSpPr>
          <p:cNvPr id="43" name="42 Rectángulo"/>
          <p:cNvSpPr/>
          <p:nvPr/>
        </p:nvSpPr>
        <p:spPr>
          <a:xfrm>
            <a:off x="1428728" y="2714620"/>
            <a:ext cx="6500858" cy="300039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marL="342900" indent="-342900" algn="just">
              <a:buFont typeface="+mj-lt"/>
              <a:buAutoNum type="arabicPeriod"/>
            </a:pPr>
            <a:r>
              <a:rPr lang="es-CL" b="1" u="sng" dirty="0" smtClean="0">
                <a:latin typeface="Arial" pitchFamily="34" charset="0"/>
                <a:cs typeface="Arial" pitchFamily="34" charset="0"/>
              </a:rPr>
              <a:t>IALA “B” (PUB. SHOA N° 3030 y 3007)</a:t>
            </a:r>
            <a:r>
              <a:rPr lang="es-CL" b="1" dirty="0" smtClean="0">
                <a:latin typeface="Arial" pitchFamily="34" charset="0"/>
                <a:cs typeface="Arial" pitchFamily="34" charset="0"/>
              </a:rPr>
              <a:t>:</a:t>
            </a:r>
          </a:p>
          <a:p>
            <a:pPr marL="342900" indent="-342900" algn="just"/>
            <a:endParaRPr lang="es-CL" b="1" dirty="0" smtClean="0">
              <a:latin typeface="Arial" pitchFamily="34" charset="0"/>
              <a:cs typeface="Arial" pitchFamily="34" charset="0"/>
            </a:endParaRPr>
          </a:p>
          <a:p>
            <a:pPr marL="722313" indent="-366713" algn="just">
              <a:buFont typeface="+mj-lt"/>
              <a:buAutoNum type="alphaLcParenR"/>
            </a:pPr>
            <a:r>
              <a:rPr lang="es-CL" b="1" dirty="0" smtClean="0">
                <a:latin typeface="Arial" pitchFamily="34" charset="0"/>
                <a:cs typeface="Arial" pitchFamily="34" charset="0"/>
              </a:rPr>
              <a:t>Descripción General. </a:t>
            </a:r>
          </a:p>
          <a:p>
            <a:pPr marL="722313" indent="-366713" algn="just">
              <a:buFont typeface="+mj-lt"/>
              <a:buAutoNum type="alphaLcParenR"/>
            </a:pPr>
            <a:r>
              <a:rPr lang="es-CL" b="1" dirty="0" smtClean="0">
                <a:latin typeface="Arial" pitchFamily="34" charset="0"/>
                <a:cs typeface="Arial" pitchFamily="34" charset="0"/>
              </a:rPr>
              <a:t>Sistema de balizamiento empleado en Chile</a:t>
            </a:r>
          </a:p>
          <a:p>
            <a:pPr marL="722313" indent="-366713" algn="just">
              <a:buFont typeface="+mj-lt"/>
              <a:buAutoNum type="alphaLcParenR" startAt="3"/>
            </a:pPr>
            <a:r>
              <a:rPr lang="es-CL" b="1" dirty="0" smtClean="0">
                <a:latin typeface="Arial" pitchFamily="34" charset="0"/>
                <a:cs typeface="Arial" pitchFamily="34" charset="0"/>
              </a:rPr>
              <a:t>Características de una señal:</a:t>
            </a:r>
          </a:p>
          <a:p>
            <a:pPr marL="1077913" indent="-355600" algn="just">
              <a:buFont typeface="Wingdings" pitchFamily="2" charset="2"/>
              <a:buChar char="§"/>
            </a:pPr>
            <a:r>
              <a:rPr lang="es-CL" b="1" dirty="0" smtClean="0">
                <a:latin typeface="Arial" pitchFamily="34" charset="0"/>
                <a:cs typeface="Arial" pitchFamily="34" charset="0"/>
              </a:rPr>
              <a:t>Alcance.</a:t>
            </a:r>
          </a:p>
          <a:p>
            <a:pPr marL="1077913" indent="-355600" algn="just">
              <a:buFont typeface="Wingdings" pitchFamily="2" charset="2"/>
              <a:buChar char="§"/>
            </a:pPr>
            <a:r>
              <a:rPr lang="es-CL" b="1" dirty="0" smtClean="0">
                <a:latin typeface="Arial" pitchFamily="34" charset="0"/>
                <a:cs typeface="Arial" pitchFamily="34" charset="0"/>
              </a:rPr>
              <a:t>Altura y Luminosidad.</a:t>
            </a:r>
          </a:p>
          <a:p>
            <a:pPr marL="1077913" indent="-355600" algn="just">
              <a:buFont typeface="Wingdings" pitchFamily="2" charset="2"/>
              <a:buChar char="§"/>
            </a:pPr>
            <a:r>
              <a:rPr lang="es-CL" b="1" dirty="0" smtClean="0">
                <a:latin typeface="Arial" pitchFamily="34" charset="0"/>
                <a:cs typeface="Arial" pitchFamily="34" charset="0"/>
              </a:rPr>
              <a:t>Sectores de visibilidad.</a:t>
            </a:r>
          </a:p>
        </p:txBody>
      </p:sp>
    </p:spTree>
    <p:extLst>
      <p:ext uri="{BB962C8B-B14F-4D97-AF65-F5344CB8AC3E}">
        <p14:creationId xmlns="" xmlns:p14="http://schemas.microsoft.com/office/powerpoint/2010/main" val="21739652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 xmlns:a16="http://schemas.microsoft.com/office/drawing/2014/main" id="{BD0106CE-C7E4-4C1D-8CCC-69C890A0FD1E}"/>
              </a:ext>
            </a:extLst>
          </p:cNvPr>
          <p:cNvSpPr txBox="1"/>
          <p:nvPr/>
        </p:nvSpPr>
        <p:spPr>
          <a:xfrm>
            <a:off x="1619672" y="447055"/>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NORMAS INTERNACIONALES</a:t>
            </a:r>
          </a:p>
        </p:txBody>
      </p:sp>
      <p:sp>
        <p:nvSpPr>
          <p:cNvPr id="6" name="5 Rectángulo"/>
          <p:cNvSpPr/>
          <p:nvPr/>
        </p:nvSpPr>
        <p:spPr>
          <a:xfrm>
            <a:off x="2411760" y="1196752"/>
            <a:ext cx="4320480" cy="432048"/>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000" b="1" dirty="0" smtClean="0">
                <a:solidFill>
                  <a:schemeClr val="tx1"/>
                </a:solidFill>
              </a:rPr>
              <a:t>ANTECEDENTES GENERALES</a:t>
            </a:r>
            <a:endParaRPr lang="es-CL" sz="2000" b="1" dirty="0">
              <a:solidFill>
                <a:schemeClr val="tx1"/>
              </a:solidFill>
            </a:endParaRPr>
          </a:p>
        </p:txBody>
      </p:sp>
      <p:sp>
        <p:nvSpPr>
          <p:cNvPr id="9" name="8 Rectángulo"/>
          <p:cNvSpPr/>
          <p:nvPr/>
        </p:nvSpPr>
        <p:spPr>
          <a:xfrm>
            <a:off x="827584" y="2060848"/>
            <a:ext cx="7560840" cy="1323439"/>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lvl="0" algn="just"/>
            <a:r>
              <a:rPr lang="es-CL" sz="1600" dirty="0" smtClean="0"/>
              <a:t>HASTA EL AÑO DE 1976 EXISTÍAN MÁS DE TREINTA SISTEMAS DE BALIZAMIENTO MARÍTIMO A NIVEL MUNDIAL, HECHO ESTE QUE PROVOCABA UNA GRAN CONFUSIÓN A LOS NAVEGANTES EN LA ETAPA MAS CRÍTICA DE LA NAVEGACIÓN COMO ERA LA RECALADA A LOS PUERTOS DE DESTINO.</a:t>
            </a:r>
            <a:endParaRPr kumimoji="0" lang="es-CL" sz="1600" b="0" i="0" u="none" strike="noStrike" kern="0" cap="none" spc="0" normalizeH="0" baseline="0" noProof="0" dirty="0">
              <a:ln>
                <a:noFill/>
              </a:ln>
              <a:solidFill>
                <a:sysClr val="windowText" lastClr="000000"/>
              </a:solidFill>
              <a:effectLst/>
              <a:uLnTx/>
              <a:uFillTx/>
              <a:latin typeface="Calibri"/>
              <a:ea typeface="+mn-ea"/>
              <a:cs typeface="Arial" pitchFamily="34" charset="0"/>
            </a:endParaRPr>
          </a:p>
        </p:txBody>
      </p:sp>
      <p:sp>
        <p:nvSpPr>
          <p:cNvPr id="10" name="9 Rectángulo"/>
          <p:cNvSpPr/>
          <p:nvPr/>
        </p:nvSpPr>
        <p:spPr>
          <a:xfrm>
            <a:off x="827584" y="3545721"/>
            <a:ext cx="7560840" cy="1323439"/>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lvl="0" algn="just"/>
            <a:r>
              <a:rPr lang="es-CL" sz="1600" dirty="0" smtClean="0"/>
              <a:t>MUCHOS PAÍSES SE MOSTRABAN PARTIDARIOS A EMPLEAR LA LUZ ROJA PARA SEÑALAR EL COSTADO DE BABOR DE LOS CANALES DE NAVEGACIÓN, MIENTRAS QUE OTROS FUERON PARTIDARIOS DE SEÑALAR CON LA LUZ ROJA EL COSTADO DE ESTRIBOR DE LOS CANALES DE NAVEGACIÓN.</a:t>
            </a:r>
            <a:endParaRPr kumimoji="0" lang="es-CL" sz="1600" b="0" i="0" u="none" strike="noStrike" kern="0" cap="none" spc="0" normalizeH="0" baseline="0" noProof="0" dirty="0">
              <a:ln>
                <a:noFill/>
              </a:ln>
              <a:solidFill>
                <a:sysClr val="windowText" lastClr="000000"/>
              </a:solidFill>
              <a:effectLst/>
              <a:uLnTx/>
              <a:uFillTx/>
              <a:latin typeface="Calibri"/>
              <a:ea typeface="+mn-ea"/>
              <a:cs typeface="Arial" pitchFamily="34" charset="0"/>
            </a:endParaRPr>
          </a:p>
        </p:txBody>
      </p:sp>
      <p:sp>
        <p:nvSpPr>
          <p:cNvPr id="13" name="12 Rectángulo"/>
          <p:cNvSpPr/>
          <p:nvPr/>
        </p:nvSpPr>
        <p:spPr>
          <a:xfrm>
            <a:off x="827584" y="5057889"/>
            <a:ext cx="7560840" cy="1569660"/>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lvl="0" algn="just"/>
            <a:r>
              <a:rPr lang="es-CL" sz="1600" dirty="0" smtClean="0"/>
              <a:t>LOS ESFUERZOS PARA RESOLVER LAS CONTRADICCIONES LLEVARON A LA ADOPCIÓN DEL SISTEMA  DE LA REGIÓN “A” EN 1977 POR PARTE DE EUROPA, AUSTRALIA, NUEVA ZELANDA, ÁFRICA, EL GOLFO PÉRSICO Y ALGUNOS PAÍSES DE ASIA Y EN 1980 DEL SISTEMA DE LA REGIÓN “B” POR  NORTEAMÉRICA,  AMÉRICA CENTRAL, SUDAMÉRICA, JAPÓN, COREA Y FILIPINAS.</a:t>
            </a:r>
            <a:endParaRPr kumimoji="0" lang="es-CL" sz="1600" b="0" i="0" u="none" strike="noStrike" kern="0" cap="none" spc="0" normalizeH="0" baseline="0" noProof="0" dirty="0">
              <a:ln>
                <a:noFill/>
              </a:ln>
              <a:solidFill>
                <a:sysClr val="windowText" lastClr="000000"/>
              </a:solidFill>
              <a:effectLst/>
              <a:uLnTx/>
              <a:uFillTx/>
              <a:latin typeface="Calibri"/>
              <a:ea typeface="+mn-ea"/>
              <a:cs typeface="Arial" pitchFamily="34" charset="0"/>
            </a:endParaRP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BD0106CE-C7E4-4C1D-8CCC-69C890A0FD1E}"/>
              </a:ext>
            </a:extLst>
          </p:cNvPr>
          <p:cNvSpPr txBox="1"/>
          <p:nvPr/>
        </p:nvSpPr>
        <p:spPr>
          <a:xfrm>
            <a:off x="1619672" y="447055"/>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NORMAS INTERNACIONALES</a:t>
            </a:r>
          </a:p>
        </p:txBody>
      </p:sp>
      <p:sp>
        <p:nvSpPr>
          <p:cNvPr id="6" name="5 Rectángulo"/>
          <p:cNvSpPr/>
          <p:nvPr/>
        </p:nvSpPr>
        <p:spPr>
          <a:xfrm>
            <a:off x="2411760" y="1196752"/>
            <a:ext cx="4320480" cy="432048"/>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000" b="1" dirty="0" smtClean="0">
                <a:solidFill>
                  <a:schemeClr val="tx1"/>
                </a:solidFill>
              </a:rPr>
              <a:t>ANTECEDENTES GENERALES</a:t>
            </a:r>
            <a:endParaRPr lang="es-CL" sz="2000" b="1" dirty="0">
              <a:solidFill>
                <a:schemeClr val="tx1"/>
              </a:solidFill>
            </a:endParaRPr>
          </a:p>
        </p:txBody>
      </p:sp>
      <p:sp>
        <p:nvSpPr>
          <p:cNvPr id="9" name="8 Rectángulo"/>
          <p:cNvSpPr/>
          <p:nvPr/>
        </p:nvSpPr>
        <p:spPr>
          <a:xfrm>
            <a:off x="827584" y="2060848"/>
            <a:ext cx="7560840" cy="1323439"/>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algn="just"/>
            <a:r>
              <a:rPr lang="es-CL" sz="1600" dirty="0" smtClean="0">
                <a:solidFill>
                  <a:srgbClr val="002060"/>
                </a:solidFill>
              </a:rPr>
              <a:t>EN VIRTUD DE LA SIMILITUD DE ESTAS REGLAS, SE COMBINARON LOS DOS CONJUNTOS DE REGLAS EN UNO SOLO DENOMINADO </a:t>
            </a:r>
            <a:r>
              <a:rPr lang="es-CL" sz="1600" b="1" dirty="0" smtClean="0">
                <a:solidFill>
                  <a:srgbClr val="002060"/>
                </a:solidFill>
              </a:rPr>
              <a:t>“ SISTEMA DE BALIZAMIENTO MARÍTIMO DE LA AISM (ASOCIACIÓN INTERNACIONAL DE SEÑALIZACIÓN MARÍTIMA), O IALA (INTERNATIONAL</a:t>
            </a:r>
            <a:r>
              <a:rPr lang="en-US" sz="1600" b="1" dirty="0" smtClean="0">
                <a:solidFill>
                  <a:srgbClr val="002060"/>
                </a:solidFill>
              </a:rPr>
              <a:t> ASSOCIATION OF LIGHTHOUSE AUTHORITIES)”.</a:t>
            </a:r>
            <a:r>
              <a:rPr lang="es-CL" sz="1600" b="1" dirty="0" smtClean="0">
                <a:solidFill>
                  <a:srgbClr val="002060"/>
                </a:solidFill>
              </a:rPr>
              <a:t> </a:t>
            </a:r>
            <a:endParaRPr kumimoji="0" lang="es-CL" sz="1600" b="1" i="0" u="none" strike="noStrike" kern="0" cap="none" spc="0" normalizeH="0" baseline="0" noProof="0" dirty="0">
              <a:ln>
                <a:noFill/>
              </a:ln>
              <a:solidFill>
                <a:srgbClr val="002060"/>
              </a:solidFill>
              <a:effectLst/>
              <a:uLnTx/>
              <a:uFillTx/>
              <a:latin typeface="Calibri"/>
              <a:ea typeface="+mn-ea"/>
              <a:cs typeface="Arial" pitchFamily="34" charset="0"/>
            </a:endParaRPr>
          </a:p>
        </p:txBody>
      </p:sp>
      <p:sp>
        <p:nvSpPr>
          <p:cNvPr id="10" name="9 Rectángulo"/>
          <p:cNvSpPr/>
          <p:nvPr/>
        </p:nvSpPr>
        <p:spPr>
          <a:xfrm>
            <a:off x="827584" y="3645024"/>
            <a:ext cx="7560840" cy="1569660"/>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lvl="0" algn="just"/>
            <a:r>
              <a:rPr lang="es-CL" sz="1600" dirty="0" smtClean="0"/>
              <a:t>LA </a:t>
            </a:r>
            <a:r>
              <a:rPr lang="es-CL" sz="1600" dirty="0" smtClean="0">
                <a:hlinkClick r:id="rId3" tooltip="Asociacion Internacional de Señalizacion Maritima"/>
              </a:rPr>
              <a:t>ASOCIACIÓN INTERNACIONAL DE SEÑALIZACIÓN MARITIMA</a:t>
            </a:r>
            <a:r>
              <a:rPr lang="es-CL" sz="1600" dirty="0" smtClean="0"/>
              <a:t> (IALA-AISM) CONVOCÓ A UNA CONFERENCIA INTERNACIONAL EN NOVIEMBRE DE 1983 Y QUE CONTÓ TAMBIÉN CON LA ASISTENCIA DE LA </a:t>
            </a:r>
            <a:r>
              <a:rPr lang="es-CL" sz="1600" dirty="0" smtClean="0">
                <a:hlinkClick r:id="rId4" tooltip="Organizacion Internacional de Hidrografia"/>
              </a:rPr>
              <a:t>ORGANIZACIÓN INTERNACIONAL DE HIDROGRAFÍA (OHI)</a:t>
            </a:r>
            <a:r>
              <a:rPr lang="es-CL" sz="1600" dirty="0" smtClean="0"/>
              <a:t>, EN LA CUAL SE FIJARON LOS LIMITES DE LAS REGIONES “A” Y “B” DE BALIZAMIENTO COMO PUEDEN OBSERVAR EN EL MAPA DE LA SIGUIENTE DIAPOSITIVA.</a:t>
            </a:r>
          </a:p>
        </p:txBody>
      </p:sp>
      <p:sp>
        <p:nvSpPr>
          <p:cNvPr id="7" name="6 Rectángulo"/>
          <p:cNvSpPr/>
          <p:nvPr/>
        </p:nvSpPr>
        <p:spPr>
          <a:xfrm>
            <a:off x="1691680" y="5373216"/>
            <a:ext cx="5688632" cy="1368152"/>
          </a:xfrm>
          <a:prstGeom prst="rect">
            <a:avLst/>
          </a:prstGeom>
          <a:solidFill>
            <a:schemeClr val="accent3"/>
          </a:solidFill>
          <a:ln w="28575">
            <a:solidFill>
              <a:srgbClr val="FFFF00"/>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000" b="1" dirty="0" smtClean="0">
                <a:solidFill>
                  <a:srgbClr val="002060"/>
                </a:solidFill>
              </a:rPr>
              <a:t>EN CHILE, SE UTILIZA LA REGIÓN “B” DEL SISTEMA INTERNACIONAL DE SEÑALIZACIÓN MARÍTIMA: “</a:t>
            </a:r>
            <a:r>
              <a:rPr lang="es-CL" sz="2000" b="1" dirty="0" smtClean="0">
                <a:solidFill>
                  <a:srgbClr val="00B050"/>
                </a:solidFill>
              </a:rPr>
              <a:t>VERDE A</a:t>
            </a:r>
          </a:p>
          <a:p>
            <a:pPr algn="ctr"/>
            <a:r>
              <a:rPr lang="es-CL" sz="2000" b="1" dirty="0" smtClean="0">
                <a:solidFill>
                  <a:srgbClr val="00B050"/>
                </a:solidFill>
              </a:rPr>
              <a:t>BABOR</a:t>
            </a:r>
            <a:r>
              <a:rPr lang="es-CL" sz="2000" b="1" dirty="0" smtClean="0">
                <a:solidFill>
                  <a:srgbClr val="002060"/>
                </a:solidFill>
              </a:rPr>
              <a:t>” Y “</a:t>
            </a:r>
            <a:r>
              <a:rPr lang="es-CL" sz="2000" b="1" dirty="0" smtClean="0">
                <a:solidFill>
                  <a:srgbClr val="FF0000"/>
                </a:solidFill>
              </a:rPr>
              <a:t>ROJO A ESTRIBOR</a:t>
            </a:r>
            <a:r>
              <a:rPr lang="es-CL" sz="2000" b="1" dirty="0" smtClean="0">
                <a:solidFill>
                  <a:srgbClr val="002060"/>
                </a:solidFill>
              </a:rPr>
              <a:t>”.</a:t>
            </a:r>
            <a:endParaRPr lang="es-CL" sz="2000" b="1" u="sng" kern="0" dirty="0">
              <a:solidFill>
                <a:srgbClr val="002060"/>
              </a:solidFill>
              <a:latin typeface="Calibri"/>
              <a:cs typeface="Arial" pitchFamily="34" charset="0"/>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lmeridag.files.wordpress.com/2010/12/sistema-balizamiento-mundialregiones.png"/>
          <p:cNvPicPr>
            <a:picLocks noChangeAspect="1" noChangeArrowheads="1"/>
          </p:cNvPicPr>
          <p:nvPr/>
        </p:nvPicPr>
        <p:blipFill>
          <a:blip r:embed="rId3" cstate="print"/>
          <a:srcRect/>
          <a:stretch>
            <a:fillRect/>
          </a:stretch>
        </p:blipFill>
        <p:spPr bwMode="auto">
          <a:xfrm>
            <a:off x="905024" y="980728"/>
            <a:ext cx="7411392" cy="5726985"/>
          </a:xfrm>
          <a:prstGeom prst="rect">
            <a:avLst/>
          </a:prstGeom>
          <a:noFill/>
        </p:spPr>
      </p:pic>
      <p:sp>
        <p:nvSpPr>
          <p:cNvPr id="8" name="CuadroTexto 7">
            <a:extLst>
              <a:ext uri="{FF2B5EF4-FFF2-40B4-BE49-F238E27FC236}">
                <a16:creationId xmlns:a16="http://schemas.microsoft.com/office/drawing/2014/main" xmlns="" id="{BD0106CE-C7E4-4C1D-8CCC-69C890A0FD1E}"/>
              </a:ext>
            </a:extLst>
          </p:cNvPr>
          <p:cNvSpPr txBox="1"/>
          <p:nvPr/>
        </p:nvSpPr>
        <p:spPr>
          <a:xfrm>
            <a:off x="1619672" y="548680"/>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NORMAS INTERNACIONALES</a:t>
            </a:r>
          </a:p>
        </p:txBody>
      </p:sp>
      <p:sp>
        <p:nvSpPr>
          <p:cNvPr id="11" name="10 Rectángulo"/>
          <p:cNvSpPr/>
          <p:nvPr/>
        </p:nvSpPr>
        <p:spPr>
          <a:xfrm>
            <a:off x="1403648" y="1412776"/>
            <a:ext cx="2880320" cy="576064"/>
          </a:xfrm>
          <a:prstGeom prst="rect">
            <a:avLst/>
          </a:prstGeom>
          <a:solidFill>
            <a:srgbClr val="92D050"/>
          </a:solidFill>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b="1" u="sng" dirty="0" smtClean="0">
                <a:solidFill>
                  <a:srgbClr val="002060"/>
                </a:solidFill>
                <a:effectLst>
                  <a:outerShdw blurRad="38100" dist="38100" dir="2700000" algn="tl">
                    <a:srgbClr val="000000">
                      <a:alpha val="43137"/>
                    </a:srgbClr>
                  </a:outerShdw>
                </a:effectLst>
              </a:rPr>
              <a:t>IALA “B”</a:t>
            </a:r>
            <a:endParaRPr lang="es-CL" sz="2400" b="1" u="sng" dirty="0">
              <a:solidFill>
                <a:srgbClr val="002060"/>
              </a:solidFill>
              <a:effectLst>
                <a:outerShdw blurRad="38100" dist="38100" dir="2700000" algn="tl">
                  <a:srgbClr val="000000">
                    <a:alpha val="43137"/>
                  </a:srgbClr>
                </a:outerShdw>
              </a:effectLst>
            </a:endParaRPr>
          </a:p>
        </p:txBody>
      </p:sp>
      <p:sp>
        <p:nvSpPr>
          <p:cNvPr id="12" name="11 Rectángulo"/>
          <p:cNvSpPr/>
          <p:nvPr/>
        </p:nvSpPr>
        <p:spPr>
          <a:xfrm>
            <a:off x="5652120" y="6093296"/>
            <a:ext cx="2016224" cy="360040"/>
          </a:xfrm>
          <a:prstGeom prst="rect">
            <a:avLst/>
          </a:prstGeom>
          <a:solidFill>
            <a:srgbClr val="00B0F0"/>
          </a:solidFill>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smtClean="0">
                <a:solidFill>
                  <a:srgbClr val="002060"/>
                </a:solidFill>
                <a:effectLst>
                  <a:outerShdw blurRad="38100" dist="38100" dir="2700000" algn="tl">
                    <a:srgbClr val="000000">
                      <a:alpha val="43137"/>
                    </a:srgbClr>
                  </a:outerShdw>
                </a:effectLst>
              </a:rPr>
              <a:t>PUB. </a:t>
            </a:r>
            <a:r>
              <a:rPr lang="es-CL" sz="1400" b="1" dirty="0" smtClean="0">
                <a:solidFill>
                  <a:srgbClr val="002060"/>
                </a:solidFill>
                <a:effectLst>
                  <a:outerShdw blurRad="38100" dist="38100" dir="2700000" algn="tl">
                    <a:srgbClr val="000000">
                      <a:alpha val="43137"/>
                    </a:srgbClr>
                  </a:outerShdw>
                </a:effectLst>
              </a:rPr>
              <a:t>SHOA 3007</a:t>
            </a:r>
            <a:endParaRPr lang="es-CL" sz="1400" b="1" dirty="0">
              <a:solidFill>
                <a:srgbClr val="002060"/>
              </a:solidFill>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BD0106CE-C7E4-4C1D-8CCC-69C890A0FD1E}"/>
              </a:ext>
            </a:extLst>
          </p:cNvPr>
          <p:cNvSpPr txBox="1"/>
          <p:nvPr/>
        </p:nvSpPr>
        <p:spPr>
          <a:xfrm>
            <a:off x="1619672" y="447055"/>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NORMAS INTERNACIONALES</a:t>
            </a:r>
          </a:p>
        </p:txBody>
      </p:sp>
      <p:sp>
        <p:nvSpPr>
          <p:cNvPr id="6" name="5 Rectángulo"/>
          <p:cNvSpPr/>
          <p:nvPr/>
        </p:nvSpPr>
        <p:spPr>
          <a:xfrm>
            <a:off x="2411760" y="1196752"/>
            <a:ext cx="4320480" cy="432048"/>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000" b="1" dirty="0" smtClean="0">
                <a:solidFill>
                  <a:schemeClr val="tx1"/>
                </a:solidFill>
              </a:rPr>
              <a:t>GENERALIDADES</a:t>
            </a:r>
            <a:endParaRPr lang="es-CL" sz="2000" b="1" dirty="0">
              <a:solidFill>
                <a:schemeClr val="tx1"/>
              </a:solidFill>
            </a:endParaRPr>
          </a:p>
        </p:txBody>
      </p:sp>
      <p:sp>
        <p:nvSpPr>
          <p:cNvPr id="9" name="8 Rectángulo"/>
          <p:cNvSpPr/>
          <p:nvPr/>
        </p:nvSpPr>
        <p:spPr>
          <a:xfrm>
            <a:off x="827584" y="2548061"/>
            <a:ext cx="7560840" cy="2862322"/>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algn="just"/>
            <a:r>
              <a:rPr lang="es-CL" sz="2000" dirty="0" smtClean="0"/>
              <a:t>EL SISTEMA DE BALIZAMIENTO MARÍTIMO NACIONAL ESTÁ REGULADO EN LA PUBLICACIÓN SHOA 3007 </a:t>
            </a:r>
            <a:r>
              <a:rPr lang="es-CL" sz="2000" b="1" dirty="0" smtClean="0"/>
              <a:t>“</a:t>
            </a:r>
            <a:r>
              <a:rPr lang="es-CL" sz="2000" b="1" i="1" dirty="0" smtClean="0"/>
              <a:t>LISTA DE FAROS DE LA COSTA DE CHILE”. </a:t>
            </a:r>
            <a:r>
              <a:rPr lang="es-CL" sz="2000" dirty="0" smtClean="0"/>
              <a:t>En el sistema de balizamiento marítimo IALA existen cinco tipos de marcas que pueden utilizarse de forma combinada. Las características de las mismas facilita su reconocimiento. Las marcas laterales son diferentes según se trate de las regiones “A” y “B”, mientras que las otros tipos de marca son exactamente las mismas en ambas regiones.</a:t>
            </a:r>
            <a:endParaRPr kumimoji="0" lang="es-CL" sz="2000" b="1" i="0" u="none" strike="noStrike" kern="0" cap="none" spc="0" normalizeH="0" baseline="0" noProof="0" dirty="0">
              <a:ln>
                <a:noFill/>
              </a:ln>
              <a:solidFill>
                <a:srgbClr val="002060"/>
              </a:solidFill>
              <a:effectLst/>
              <a:uLnTx/>
              <a:uFillTx/>
              <a:latin typeface="Calibri"/>
              <a:ea typeface="+mn-ea"/>
              <a:cs typeface="Arial" pitchFamily="34" charset="0"/>
            </a:endParaRP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BD0106CE-C7E4-4C1D-8CCC-69C890A0FD1E}"/>
              </a:ext>
            </a:extLst>
          </p:cNvPr>
          <p:cNvSpPr txBox="1"/>
          <p:nvPr/>
        </p:nvSpPr>
        <p:spPr>
          <a:xfrm>
            <a:off x="1619672" y="447055"/>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NORMAS INTERNACIONALES</a:t>
            </a:r>
          </a:p>
        </p:txBody>
      </p:sp>
      <p:sp>
        <p:nvSpPr>
          <p:cNvPr id="6" name="5 Rectángulo"/>
          <p:cNvSpPr/>
          <p:nvPr/>
        </p:nvSpPr>
        <p:spPr>
          <a:xfrm>
            <a:off x="2195736" y="1196752"/>
            <a:ext cx="4752528" cy="432048"/>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000" b="1" dirty="0" smtClean="0">
                <a:solidFill>
                  <a:schemeClr val="tx1"/>
                </a:solidFill>
              </a:rPr>
              <a:t>SEÑALES O MARCAS LATERALES</a:t>
            </a:r>
            <a:endParaRPr lang="es-CL" sz="2000" b="1" dirty="0">
              <a:solidFill>
                <a:schemeClr val="tx1"/>
              </a:solidFill>
            </a:endParaRPr>
          </a:p>
        </p:txBody>
      </p:sp>
      <p:sp>
        <p:nvSpPr>
          <p:cNvPr id="9" name="8 Rectángulo"/>
          <p:cNvSpPr/>
          <p:nvPr/>
        </p:nvSpPr>
        <p:spPr>
          <a:xfrm>
            <a:off x="827584" y="2204864"/>
            <a:ext cx="7560840" cy="1754326"/>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algn="just" fontAlgn="base"/>
            <a:r>
              <a:rPr lang="es-CL" dirty="0" smtClean="0"/>
              <a:t>UTILIZANDO EL SENTIDO GENERAL QUE SIGUE EL NAVEGANTE QUE PROCEDE DE ALTA MAR CUANDO SE APROXIMA A UN PUERTO LAS MARCAS LATERALES EN LA REGIÓN “B” UTILIZAN LOS COLORES VERDE Y ROJO PARA INDICAR LOS LADOS DE BABOR Y ESTRIBOR RESPECTIVAMENTE DE UN CANAL DE NAVEGACIÓN.</a:t>
            </a:r>
          </a:p>
        </p:txBody>
      </p:sp>
      <p:sp>
        <p:nvSpPr>
          <p:cNvPr id="5" name="4 Rectángulo"/>
          <p:cNvSpPr/>
          <p:nvPr/>
        </p:nvSpPr>
        <p:spPr>
          <a:xfrm>
            <a:off x="827584" y="4581128"/>
            <a:ext cx="7560840" cy="923330"/>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algn="just" fontAlgn="base"/>
            <a:r>
              <a:rPr lang="es-CL" dirty="0" smtClean="0"/>
              <a:t>EN LOS PUNTOS DE BIFURCACIÓN DE UN CANAL PUEDE UTILIZARSE UNA MARCA LATERAL MODIFICADA PARA INDICAR EL CANAL PRINCIPAL O MÁS APROPIADO PARA NAVEGAR.</a:t>
            </a: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539552" y="476672"/>
            <a:ext cx="3744416" cy="72008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CL" sz="2400" b="1" u="sng" dirty="0" smtClean="0">
                <a:solidFill>
                  <a:srgbClr val="002060"/>
                </a:solidFill>
                <a:effectLst>
                  <a:outerShdw blurRad="38100" dist="38100" dir="2700000" algn="tl">
                    <a:srgbClr val="000000">
                      <a:alpha val="43137"/>
                    </a:srgbClr>
                  </a:outerShdw>
                </a:effectLst>
              </a:rPr>
              <a:t>IALA “B”</a:t>
            </a:r>
            <a:endParaRPr lang="es-CL" sz="2400" b="1" u="sng" dirty="0">
              <a:solidFill>
                <a:srgbClr val="002060"/>
              </a:solidFill>
              <a:effectLst>
                <a:outerShdw blurRad="38100" dist="38100" dir="2700000" algn="tl">
                  <a:srgbClr val="000000">
                    <a:alpha val="43137"/>
                  </a:srgbClr>
                </a:outerShdw>
              </a:effectLst>
            </a:endParaRPr>
          </a:p>
        </p:txBody>
      </p:sp>
      <p:pic>
        <p:nvPicPr>
          <p:cNvPr id="2050" name="Picture 2"/>
          <p:cNvPicPr>
            <a:picLocks noChangeAspect="1" noChangeArrowheads="1"/>
          </p:cNvPicPr>
          <p:nvPr/>
        </p:nvPicPr>
        <p:blipFill>
          <a:blip r:embed="rId3" cstate="print"/>
          <a:srcRect b="21777"/>
          <a:stretch>
            <a:fillRect/>
          </a:stretch>
        </p:blipFill>
        <p:spPr bwMode="auto">
          <a:xfrm>
            <a:off x="213663" y="104198"/>
            <a:ext cx="8644617" cy="6644640"/>
          </a:xfrm>
          <a:prstGeom prst="rect">
            <a:avLst/>
          </a:prstGeom>
          <a:noFill/>
          <a:ln w="28575">
            <a:solidFill>
              <a:srgbClr val="002060"/>
            </a:solidFill>
            <a:miter lim="800000"/>
            <a:headEnd/>
            <a:tailEnd/>
          </a:ln>
        </p:spPr>
      </p:pic>
      <p:sp>
        <p:nvSpPr>
          <p:cNvPr id="8" name="7 Rectángulo"/>
          <p:cNvSpPr/>
          <p:nvPr/>
        </p:nvSpPr>
        <p:spPr>
          <a:xfrm>
            <a:off x="2267744" y="139432"/>
            <a:ext cx="4680520" cy="432048"/>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000" b="1" dirty="0" smtClean="0">
                <a:solidFill>
                  <a:schemeClr val="tx1"/>
                </a:solidFill>
              </a:rPr>
              <a:t>SEÑALES O MARCAS LATERALES</a:t>
            </a:r>
            <a:endParaRPr lang="es-CL" sz="2000" b="1" dirty="0">
              <a:solidFill>
                <a:schemeClr val="tx1"/>
              </a:solidFill>
            </a:endParaRPr>
          </a:p>
        </p:txBody>
      </p:sp>
      <p:sp>
        <p:nvSpPr>
          <p:cNvPr id="9" name="8 Rectángulo"/>
          <p:cNvSpPr/>
          <p:nvPr/>
        </p:nvSpPr>
        <p:spPr>
          <a:xfrm>
            <a:off x="285720" y="188640"/>
            <a:ext cx="1892158" cy="525716"/>
          </a:xfrm>
          <a:prstGeom prst="rect">
            <a:avLst/>
          </a:prstGeom>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CL" sz="2400" b="1" u="sng" dirty="0" smtClean="0">
                <a:solidFill>
                  <a:srgbClr val="002060"/>
                </a:solidFill>
                <a:effectLst>
                  <a:outerShdw blurRad="38100" dist="38100" dir="2700000" algn="tl">
                    <a:srgbClr val="000000">
                      <a:alpha val="43137"/>
                    </a:srgbClr>
                  </a:outerShdw>
                </a:effectLst>
              </a:rPr>
              <a:t>IALA “B”</a:t>
            </a:r>
            <a:endParaRPr lang="es-CL" sz="2400" b="1" u="sng" dirty="0">
              <a:solidFill>
                <a:srgbClr val="002060"/>
              </a:solidFill>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107504" y="116632"/>
            <a:ext cx="8949949" cy="6264696"/>
          </a:xfrm>
          <a:prstGeom prst="rect">
            <a:avLst/>
          </a:prstGeom>
          <a:noFill/>
          <a:ln w="9525">
            <a:solidFill>
              <a:srgbClr val="002060"/>
            </a:solidFill>
            <a:miter lim="800000"/>
            <a:headEnd/>
            <a:tailEnd/>
          </a:ln>
        </p:spPr>
      </p:pic>
      <p:sp>
        <p:nvSpPr>
          <p:cNvPr id="6" name="5 Rectángulo"/>
          <p:cNvSpPr/>
          <p:nvPr/>
        </p:nvSpPr>
        <p:spPr>
          <a:xfrm>
            <a:off x="2411760" y="332656"/>
            <a:ext cx="4320480" cy="432048"/>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000" b="1" dirty="0" smtClean="0">
                <a:solidFill>
                  <a:schemeClr val="tx1"/>
                </a:solidFill>
              </a:rPr>
              <a:t>SEÑAL LATERAL MODIFICADA</a:t>
            </a:r>
            <a:endParaRPr lang="es-CL" sz="2000" b="1" dirty="0">
              <a:solidFill>
                <a:schemeClr val="tx1"/>
              </a:solidFill>
            </a:endParaRPr>
          </a:p>
        </p:txBody>
      </p:sp>
      <p:sp>
        <p:nvSpPr>
          <p:cNvPr id="8" name="7 Rectángulo"/>
          <p:cNvSpPr/>
          <p:nvPr/>
        </p:nvSpPr>
        <p:spPr>
          <a:xfrm>
            <a:off x="179512" y="188640"/>
            <a:ext cx="1944216" cy="720080"/>
          </a:xfrm>
          <a:prstGeom prst="rect">
            <a:avLst/>
          </a:prstGeom>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CL" sz="2400" b="1" u="sng" dirty="0" smtClean="0">
                <a:solidFill>
                  <a:srgbClr val="002060"/>
                </a:solidFill>
                <a:effectLst>
                  <a:outerShdw blurRad="38100" dist="38100" dir="2700000" algn="tl">
                    <a:srgbClr val="000000">
                      <a:alpha val="43137"/>
                    </a:srgbClr>
                  </a:outerShdw>
                </a:effectLst>
              </a:rPr>
              <a:t>IALA “B”</a:t>
            </a:r>
            <a:endParaRPr lang="es-CL" sz="2400" b="1" u="sng" dirty="0">
              <a:solidFill>
                <a:srgbClr val="002060"/>
              </a:solidFill>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lmeridag.files.wordpress.com/2010/10/aism-region-b-de-dia.png"/>
          <p:cNvPicPr>
            <a:picLocks noChangeAspect="1" noChangeArrowheads="1"/>
          </p:cNvPicPr>
          <p:nvPr/>
        </p:nvPicPr>
        <p:blipFill>
          <a:blip r:embed="rId3" cstate="print"/>
          <a:srcRect/>
          <a:stretch>
            <a:fillRect/>
          </a:stretch>
        </p:blipFill>
        <p:spPr bwMode="auto">
          <a:xfrm>
            <a:off x="0" y="-100636"/>
            <a:ext cx="9144000" cy="7065819"/>
          </a:xfrm>
          <a:prstGeom prst="rect">
            <a:avLst/>
          </a:prstGeom>
          <a:noFill/>
        </p:spPr>
      </p:pic>
      <p:sp>
        <p:nvSpPr>
          <p:cNvPr id="7" name="6 Rectángulo"/>
          <p:cNvSpPr/>
          <p:nvPr/>
        </p:nvSpPr>
        <p:spPr>
          <a:xfrm>
            <a:off x="467544" y="404664"/>
            <a:ext cx="3744416" cy="720080"/>
          </a:xfrm>
          <a:prstGeom prst="rect">
            <a:avLst/>
          </a:prstGeom>
          <a:ln w="28575">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CL" sz="2400" b="1" u="sng" dirty="0" smtClean="0">
                <a:solidFill>
                  <a:srgbClr val="002060"/>
                </a:solidFill>
                <a:effectLst>
                  <a:outerShdw blurRad="38100" dist="38100" dir="2700000" algn="tl">
                    <a:srgbClr val="000000">
                      <a:alpha val="43137"/>
                    </a:srgbClr>
                  </a:outerShdw>
                </a:effectLst>
              </a:rPr>
              <a:t>IALA “B”</a:t>
            </a:r>
            <a:endParaRPr lang="es-CL" sz="2400" b="1" u="sng" dirty="0">
              <a:solidFill>
                <a:srgbClr val="002060"/>
              </a:solidFill>
              <a:effectLst>
                <a:outerShdw blurRad="38100" dist="38100" dir="2700000" algn="tl">
                  <a:srgbClr val="000000">
                    <a:alpha val="43137"/>
                  </a:srgbClr>
                </a:outerShdw>
              </a:effectLst>
            </a:endParaRPr>
          </a:p>
        </p:txBody>
      </p:sp>
      <p:sp>
        <p:nvSpPr>
          <p:cNvPr id="9" name="8 Rectángulo"/>
          <p:cNvSpPr/>
          <p:nvPr/>
        </p:nvSpPr>
        <p:spPr>
          <a:xfrm>
            <a:off x="6012160" y="6165304"/>
            <a:ext cx="2232248" cy="360040"/>
          </a:xfrm>
          <a:prstGeom prst="rect">
            <a:avLst/>
          </a:prstGeom>
          <a:solidFill>
            <a:srgbClr val="00B0F0"/>
          </a:solidFill>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smtClean="0">
                <a:solidFill>
                  <a:srgbClr val="002060"/>
                </a:solidFill>
                <a:effectLst>
                  <a:outerShdw blurRad="38100" dist="38100" dir="2700000" algn="tl">
                    <a:srgbClr val="000000">
                      <a:alpha val="43137"/>
                    </a:srgbClr>
                  </a:outerShdw>
                </a:effectLst>
              </a:rPr>
              <a:t>PUB. SHOA 3007</a:t>
            </a:r>
            <a:endParaRPr lang="es-CL" sz="1400" b="1" dirty="0">
              <a:solidFill>
                <a:srgbClr val="002060"/>
              </a:solidFill>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BD0106CE-C7E4-4C1D-8CCC-69C890A0FD1E}"/>
              </a:ext>
            </a:extLst>
          </p:cNvPr>
          <p:cNvSpPr txBox="1"/>
          <p:nvPr/>
        </p:nvSpPr>
        <p:spPr>
          <a:xfrm>
            <a:off x="1619672" y="447055"/>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NORMAS INTERNACIONALES</a:t>
            </a:r>
          </a:p>
        </p:txBody>
      </p:sp>
      <p:sp>
        <p:nvSpPr>
          <p:cNvPr id="9" name="8 Rectángulo"/>
          <p:cNvSpPr/>
          <p:nvPr/>
        </p:nvSpPr>
        <p:spPr>
          <a:xfrm>
            <a:off x="467544" y="1268760"/>
            <a:ext cx="8280920" cy="5401479"/>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algn="just" fontAlgn="base"/>
            <a:r>
              <a:rPr lang="es-CL" sz="1500" b="1" u="sng" dirty="0" smtClean="0"/>
              <a:t>SEÑALES CARDINALES</a:t>
            </a:r>
            <a:r>
              <a:rPr lang="es-CL" sz="1500" b="1" dirty="0" smtClean="0"/>
              <a:t>:</a:t>
            </a:r>
          </a:p>
          <a:p>
            <a:pPr marL="180975" indent="-180975" algn="just" fontAlgn="base">
              <a:buFont typeface="Wingdings" pitchFamily="2" charset="2"/>
              <a:buChar char="§"/>
            </a:pPr>
            <a:r>
              <a:rPr lang="es-CL" sz="1500" dirty="0" smtClean="0"/>
              <a:t>SON UTILIZADAS PARA INDICAR QUE LAS AGUAS MÁS PROFUNDAS DE LA ZONA EN QUE SE ENCUENTRAN COLOCADA SON LAS DEL CUADRANTE QUE DA EL NOMBRE A LA MARCA.</a:t>
            </a:r>
          </a:p>
          <a:p>
            <a:pPr algn="just" fontAlgn="base"/>
            <a:endParaRPr lang="es-CL" sz="1500" dirty="0" smtClean="0"/>
          </a:p>
          <a:p>
            <a:pPr marL="180975" indent="-180975" algn="just" fontAlgn="base">
              <a:buFont typeface="Wingdings" pitchFamily="2" charset="2"/>
              <a:buChar char="§"/>
            </a:pPr>
            <a:r>
              <a:rPr lang="es-CL" sz="1500" dirty="0" smtClean="0"/>
              <a:t>ESTAS NO TIENEN UNA FORMA ESPECIAL, GENERALMENTE SON BOYAS DE CASTILLETE, PINTADAS CON BANDAS HORIZONTALES NEGRAS Y AMARILLAS Y SU MARCA DE TOPE CARACTERÍSTICA, FORMADA POR DOS CONOS, ES DE COLOR NEGRO. PARA LA NOCHE SE UTILIZA UNA LUZ BLANCA CON UN CONJUNTO DE GRUPOS DE DESTELLOS.</a:t>
            </a:r>
          </a:p>
          <a:p>
            <a:pPr marL="180975" indent="-180975" algn="just" fontAlgn="base">
              <a:buFont typeface="Wingdings" pitchFamily="2" charset="2"/>
              <a:buChar char="§"/>
            </a:pPr>
            <a:endParaRPr lang="es-CL" sz="1500" dirty="0" smtClean="0"/>
          </a:p>
          <a:p>
            <a:pPr marL="180975" indent="-180975" algn="just" fontAlgn="base"/>
            <a:r>
              <a:rPr lang="es-CL" sz="1500" b="1" u="sng" dirty="0" smtClean="0"/>
              <a:t>SEÑALES DE PELIGRO AISLADO</a:t>
            </a:r>
            <a:r>
              <a:rPr lang="es-CL" sz="1500" b="1" dirty="0" smtClean="0"/>
              <a:t>:</a:t>
            </a:r>
          </a:p>
          <a:p>
            <a:pPr algn="just" fontAlgn="base"/>
            <a:r>
              <a:rPr lang="es-CL" sz="1500" dirty="0" smtClean="0"/>
              <a:t>ESTAS MARCAS SE COLOCAN SOBRE UN PELIGRO DE PEQUEÑAS DIMENSIONES RODEADO POR TODAS PARTES DE AGUAS NAVEGABLES. SU MARCA DE TOPE ESTA FORMADA POR DOS ESFERAS SUPERPUESTAS Y LA LUZ ES BLANCA CON UN RITMO DE GRUPO DE DOS DESTELLOS.</a:t>
            </a:r>
          </a:p>
          <a:p>
            <a:pPr algn="just" fontAlgn="base"/>
            <a:endParaRPr lang="es-CL" sz="1500" b="1" dirty="0" smtClean="0"/>
          </a:p>
          <a:p>
            <a:pPr algn="just" fontAlgn="base"/>
            <a:r>
              <a:rPr lang="es-CL" sz="1500" b="1" u="sng" dirty="0" smtClean="0"/>
              <a:t>SEÑALES DE AGUAS NAVEGABLES</a:t>
            </a:r>
            <a:r>
              <a:rPr lang="es-CL" sz="1500" b="1" dirty="0" smtClean="0"/>
              <a:t>:</a:t>
            </a:r>
          </a:p>
          <a:p>
            <a:pPr algn="just" fontAlgn="base"/>
            <a:r>
              <a:rPr lang="es-CL" sz="1500" dirty="0" smtClean="0"/>
              <a:t>ESTE TIPO DE MARCA TAMBIÉN ESTA RODEADA DE AGUAS NAVEGABLES, PERO NO SEÑALAN NINGÚN PELIGRO, TAL ES EL CASO DE LAS BOYAS DE RECALADA. GENERALMENTE SON ESFÉRICAS Y SU MARCA DE TOPE UNA ESFERA ROJA. ES EL ÚNICO TIPO DE MARCA CON FRANJAS VERTICALES ROJAS Y BLANCAS EN LUGAR DE FRANJAS HORIZONTALES.</a:t>
            </a:r>
            <a:endParaRPr lang="es-CL" sz="1500" dirty="0"/>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lmeridag.files.wordpress.com/2010/10/aism-marcas-cardinales.png"/>
          <p:cNvPicPr>
            <a:picLocks noChangeAspect="1" noChangeArrowheads="1"/>
          </p:cNvPicPr>
          <p:nvPr/>
        </p:nvPicPr>
        <p:blipFill>
          <a:blip r:embed="rId3" cstate="print"/>
          <a:srcRect/>
          <a:stretch>
            <a:fillRect/>
          </a:stretch>
        </p:blipFill>
        <p:spPr bwMode="auto">
          <a:xfrm>
            <a:off x="-108520" y="-315416"/>
            <a:ext cx="9318683" cy="7200800"/>
          </a:xfrm>
          <a:prstGeom prst="rect">
            <a:avLst/>
          </a:prstGeom>
          <a:noFill/>
        </p:spPr>
      </p:pic>
      <p:sp>
        <p:nvSpPr>
          <p:cNvPr id="7" name="6 Rectángulo"/>
          <p:cNvSpPr/>
          <p:nvPr/>
        </p:nvSpPr>
        <p:spPr>
          <a:xfrm>
            <a:off x="467544" y="188640"/>
            <a:ext cx="3744416" cy="720080"/>
          </a:xfrm>
          <a:prstGeom prst="rect">
            <a:avLst/>
          </a:prstGeom>
          <a:ln w="28575">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CL" sz="2400" b="1" u="sng" dirty="0" smtClean="0">
                <a:solidFill>
                  <a:srgbClr val="002060"/>
                </a:solidFill>
                <a:effectLst>
                  <a:outerShdw blurRad="38100" dist="38100" dir="2700000" algn="tl">
                    <a:srgbClr val="000000">
                      <a:alpha val="43137"/>
                    </a:srgbClr>
                  </a:outerShdw>
                </a:effectLst>
              </a:rPr>
              <a:t>IALA “B”</a:t>
            </a:r>
            <a:endParaRPr lang="es-CL" sz="2400" b="1" u="sng" dirty="0">
              <a:solidFill>
                <a:srgbClr val="002060"/>
              </a:solidFill>
              <a:effectLst>
                <a:outerShdw blurRad="38100" dist="38100" dir="2700000" algn="tl">
                  <a:srgbClr val="000000">
                    <a:alpha val="43137"/>
                  </a:srgbClr>
                </a:outerShdw>
              </a:effectLst>
            </a:endParaRPr>
          </a:p>
        </p:txBody>
      </p:sp>
      <p:sp>
        <p:nvSpPr>
          <p:cNvPr id="10" name="9 Rectángulo"/>
          <p:cNvSpPr/>
          <p:nvPr/>
        </p:nvSpPr>
        <p:spPr>
          <a:xfrm>
            <a:off x="6084168" y="6093296"/>
            <a:ext cx="2232248" cy="360040"/>
          </a:xfrm>
          <a:prstGeom prst="rect">
            <a:avLst/>
          </a:prstGeom>
          <a:solidFill>
            <a:srgbClr val="00B0F0"/>
          </a:solidFill>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smtClean="0">
                <a:solidFill>
                  <a:srgbClr val="002060"/>
                </a:solidFill>
                <a:effectLst>
                  <a:outerShdw blurRad="38100" dist="38100" dir="2700000" algn="tl">
                    <a:srgbClr val="000000">
                      <a:alpha val="43137"/>
                    </a:srgbClr>
                  </a:outerShdw>
                </a:effectLst>
              </a:rPr>
              <a:t>PUB. SHOA 3007</a:t>
            </a:r>
            <a:endParaRPr lang="es-CL" sz="1400" b="1" dirty="0">
              <a:solidFill>
                <a:srgbClr val="002060"/>
              </a:solidFill>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a:blip r:embed="rId4" cstate="print"/>
          <a:srcRect/>
          <a:stretch>
            <a:fillRect/>
          </a:stretch>
        </p:blipFill>
        <p:spPr bwMode="auto">
          <a:xfrm>
            <a:off x="107504" y="1052736"/>
            <a:ext cx="4904713" cy="4365104"/>
          </a:xfrm>
          <a:prstGeom prst="rect">
            <a:avLst/>
          </a:prstGeom>
          <a:noFill/>
          <a:ln w="9525">
            <a:noFill/>
            <a:miter lim="800000"/>
            <a:headEnd/>
            <a:tailEnd/>
          </a:ln>
        </p:spPr>
      </p:pic>
      <p:sp>
        <p:nvSpPr>
          <p:cNvPr id="6" name="5 Rectángulo"/>
          <p:cNvSpPr/>
          <p:nvPr/>
        </p:nvSpPr>
        <p:spPr>
          <a:xfrm>
            <a:off x="179512" y="980728"/>
            <a:ext cx="4680520" cy="432048"/>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000" b="1" dirty="0" smtClean="0">
                <a:solidFill>
                  <a:schemeClr val="tx1"/>
                </a:solidFill>
              </a:rPr>
              <a:t>SEÑALES O MARCAS CARDINALES</a:t>
            </a:r>
            <a:endParaRPr lang="es-CL" sz="2000" b="1" dirty="0">
              <a:solidFill>
                <a:schemeClr val="tx1"/>
              </a:solidFill>
            </a:endParaRP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BD0106CE-C7E4-4C1D-8CCC-69C890A0FD1E}"/>
              </a:ext>
            </a:extLst>
          </p:cNvPr>
          <p:cNvSpPr txBox="1"/>
          <p:nvPr/>
        </p:nvSpPr>
        <p:spPr>
          <a:xfrm>
            <a:off x="1619672" y="447055"/>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NORMAS INTERNACIONALES</a:t>
            </a:r>
          </a:p>
        </p:txBody>
      </p:sp>
      <p:sp>
        <p:nvSpPr>
          <p:cNvPr id="6" name="5 Rectángulo"/>
          <p:cNvSpPr/>
          <p:nvPr/>
        </p:nvSpPr>
        <p:spPr>
          <a:xfrm>
            <a:off x="1835696" y="1196752"/>
            <a:ext cx="5472608" cy="432048"/>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s-CL" b="1" dirty="0" smtClean="0">
                <a:solidFill>
                  <a:schemeClr val="tx1"/>
                </a:solidFill>
              </a:rPr>
              <a:t>SENTIDO CONVENCIONAL DEL BALIZAMIENTO</a:t>
            </a:r>
            <a:endParaRPr lang="es-CL" b="1" dirty="0">
              <a:solidFill>
                <a:schemeClr val="tx1"/>
              </a:solidFill>
            </a:endParaRPr>
          </a:p>
        </p:txBody>
      </p:sp>
      <p:sp>
        <p:nvSpPr>
          <p:cNvPr id="9" name="8 Rectángulo"/>
          <p:cNvSpPr/>
          <p:nvPr/>
        </p:nvSpPr>
        <p:spPr>
          <a:xfrm>
            <a:off x="323528" y="1844824"/>
            <a:ext cx="8568952" cy="4801314"/>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marL="342900" indent="-342900" algn="just">
              <a:buFont typeface="+mj-lt"/>
              <a:buAutoNum type="arabicParenR"/>
            </a:pPr>
            <a:r>
              <a:rPr lang="es-CL" dirty="0" smtClean="0"/>
              <a:t>DE SUR A NORTE EN LOS CANALES ORIENTADOS A LO LARGO DE LA COSTA, EXCEPTO EN EL CANAL MAGDALENA QUE ES DE NORTE A SUR.</a:t>
            </a:r>
          </a:p>
          <a:p>
            <a:pPr marL="342900" indent="-342900" algn="just">
              <a:buFont typeface="+mj-lt"/>
              <a:buAutoNum type="arabicParenR"/>
            </a:pPr>
            <a:r>
              <a:rPr lang="es-CL" dirty="0" smtClean="0"/>
              <a:t>DE OESTE A ESTE EN LOS CANALES TRANSVERSALES, EXCEPTO EN EL CANAL COCKBURN Y EN EL ESTRECHO DE MAGALLANES QUE ES DE ESTE A OESTE.</a:t>
            </a:r>
          </a:p>
          <a:p>
            <a:pPr marL="342900" indent="-342900" algn="just">
              <a:buFont typeface="+mj-lt"/>
              <a:buAutoNum type="arabicParenR"/>
            </a:pPr>
            <a:r>
              <a:rPr lang="es-CL" dirty="0" smtClean="0"/>
              <a:t>ENTRANDO A PUERTO, CUALQUIERA UBICACIÓN GEOGRÁFICA QUE ÉSTE TENGA.</a:t>
            </a:r>
          </a:p>
          <a:p>
            <a:pPr marL="342900" indent="-342900" algn="just">
              <a:buFont typeface="+mj-lt"/>
              <a:buAutoNum type="arabicParenR"/>
            </a:pPr>
            <a:r>
              <a:rPr lang="es-CL" dirty="0" smtClean="0"/>
              <a:t>EN EL CANAL BEAGLE, ENTRE LAS LONGITUDES 68° 36' 38,5” W Y 66° 25' 00,0” W, LA SEÑALIZACIÓN MARÍTIMA EXISTENTE EN AMBAS RIBERAS; ES DECIR, EL COLOR DE LAS LUCES O DE SUS ESTRUCTURAS, NO INDICA SENTIDO DE BALIZAMIENTO ALGUNO, NI HA SIDO UTILIZADO EN DICHO TRAMO EL SISTEMA DE BALIZAMIENTO MARÍTIMO INTERNACIONAL IALA.</a:t>
            </a:r>
          </a:p>
          <a:p>
            <a:pPr marL="342900" indent="-342900" algn="just">
              <a:buFont typeface="+mj-lt"/>
              <a:buAutoNum type="arabicParenR"/>
            </a:pPr>
            <a:r>
              <a:rPr lang="es-CL" dirty="0" smtClean="0"/>
              <a:t>NO OBSTANTE, SE HACE PRESENTE QUE EN EL CASO DE LAS SEÑALES: DE PELIGRO AISLADO, DE AGUAS SEGURAS, CARDINALES Y ESPECIALES, SUS CARACTERÍSTICAS DE COLOR Y DESTELLO SÍ CORRESPONDEN AL SISTEMA IALA.</a:t>
            </a:r>
            <a:endParaRPr kumimoji="0" lang="es-CL" b="1" i="0" u="none" strike="noStrike" kern="0" cap="none" spc="0" normalizeH="0" baseline="0" noProof="0" dirty="0">
              <a:ln>
                <a:noFill/>
              </a:ln>
              <a:solidFill>
                <a:srgbClr val="002060"/>
              </a:solidFill>
              <a:effectLst/>
              <a:uLnTx/>
              <a:uFillTx/>
              <a:latin typeface="Calibri"/>
              <a:ea typeface="+mn-ea"/>
              <a:cs typeface="Arial" pitchFamily="34" charset="0"/>
            </a:endParaRP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BD0106CE-C7E4-4C1D-8CCC-69C890A0FD1E}"/>
              </a:ext>
            </a:extLst>
          </p:cNvPr>
          <p:cNvSpPr txBox="1"/>
          <p:nvPr/>
        </p:nvSpPr>
        <p:spPr>
          <a:xfrm>
            <a:off x="1619672" y="735087"/>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ALCANCE DE LAS LUCES</a:t>
            </a:r>
          </a:p>
        </p:txBody>
      </p:sp>
      <p:sp>
        <p:nvSpPr>
          <p:cNvPr id="9" name="8 Rectángulo"/>
          <p:cNvSpPr/>
          <p:nvPr/>
        </p:nvSpPr>
        <p:spPr>
          <a:xfrm>
            <a:off x="467544" y="2006838"/>
            <a:ext cx="8280920" cy="3093154"/>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algn="just"/>
            <a:r>
              <a:rPr lang="es-CL" sz="1500" dirty="0" smtClean="0"/>
              <a:t>EXISTEN DOS CRITERIOS PARA DETERMINAR LA DISTANCIA A LA CUAL UNA LUZ PUEDE AVISTARSE:</a:t>
            </a:r>
          </a:p>
          <a:p>
            <a:endParaRPr lang="es-CL" sz="1500" dirty="0" smtClean="0"/>
          </a:p>
          <a:p>
            <a:pPr marL="342900" indent="-342900">
              <a:buFont typeface="+mj-lt"/>
              <a:buAutoNum type="arabicPeriod"/>
            </a:pPr>
            <a:r>
              <a:rPr lang="es-CL" sz="1500" dirty="0" smtClean="0"/>
              <a:t>LA LUZ DEBE ENCONTRARSE SOBRE EL HORIZONTE. ESTO DEPENDE DE:</a:t>
            </a:r>
          </a:p>
          <a:p>
            <a:pPr marL="342900" indent="-342900"/>
            <a:r>
              <a:rPr lang="es-CL" sz="1500" dirty="0" smtClean="0"/>
              <a:t> </a:t>
            </a:r>
            <a:endParaRPr lang="es-CL" sz="1500" b="1" dirty="0" smtClean="0"/>
          </a:p>
          <a:p>
            <a:pPr marL="361950" indent="352425">
              <a:buFont typeface="Wingdings" pitchFamily="2" charset="2"/>
              <a:buChar char="q"/>
            </a:pPr>
            <a:r>
              <a:rPr lang="es-CL" sz="1500" dirty="0" smtClean="0"/>
              <a:t>LA ELEVACIÓN DE LA LUZ.</a:t>
            </a:r>
          </a:p>
          <a:p>
            <a:pPr marL="361950" indent="352425">
              <a:buFont typeface="Wingdings" pitchFamily="2" charset="2"/>
              <a:buChar char="q"/>
            </a:pPr>
            <a:r>
              <a:rPr lang="es-CL" sz="1500" dirty="0" smtClean="0"/>
              <a:t>LA CURVATURA DE LA TIERRA.</a:t>
            </a:r>
          </a:p>
          <a:p>
            <a:pPr marL="361950" indent="352425">
              <a:buFont typeface="Wingdings" pitchFamily="2" charset="2"/>
              <a:buChar char="q"/>
            </a:pPr>
            <a:r>
              <a:rPr lang="es-CL" sz="1500" dirty="0" smtClean="0"/>
              <a:t>LA ALTURA DEL OJO DEL OBSERVADOR.</a:t>
            </a:r>
            <a:endParaRPr lang="es-CL" sz="1500" b="1" dirty="0" smtClean="0"/>
          </a:p>
          <a:p>
            <a:endParaRPr lang="es-CL" sz="1500" dirty="0" smtClean="0"/>
          </a:p>
          <a:p>
            <a:pPr marL="342900" indent="-342900">
              <a:buFont typeface="+mj-lt"/>
              <a:buAutoNum type="arabicPeriod" startAt="2"/>
            </a:pPr>
            <a:r>
              <a:rPr lang="es-CL" sz="1500" dirty="0" smtClean="0"/>
              <a:t>LA LUZ DEBE SER LO SUFICIENTEMENTE POTENTE PARA SER VISTA A ESTA DISTANCIA, LO QUE DEPENDE DEL PODER (INTENSIDAD) DE LA LUZ Y DE LA VISIBILIDAD METEOROLÓGICA PREVALECIENTE.</a:t>
            </a:r>
          </a:p>
          <a:p>
            <a:pPr marL="342900" indent="-342900"/>
            <a:endParaRPr lang="es-CL" sz="1500" dirty="0" smtClean="0"/>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xmlns="" id="{BD0106CE-C7E4-4C1D-8CCC-69C890A0FD1E}"/>
              </a:ext>
            </a:extLst>
          </p:cNvPr>
          <p:cNvSpPr txBox="1"/>
          <p:nvPr/>
        </p:nvSpPr>
        <p:spPr>
          <a:xfrm>
            <a:off x="1619672" y="447055"/>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ALCANCE DE LAS LUCES</a:t>
            </a:r>
          </a:p>
        </p:txBody>
      </p:sp>
      <p:pic>
        <p:nvPicPr>
          <p:cNvPr id="6" name="Picture 2" descr="C:\Users\7089408-4\Documents\1. ESNAVAL 2019\CLASES\NAVEGACIÓN COSTERA\MATERIA\ALCANCE DE.jpg"/>
          <p:cNvPicPr>
            <a:picLocks noChangeAspect="1" noChangeArrowheads="1"/>
          </p:cNvPicPr>
          <p:nvPr/>
        </p:nvPicPr>
        <p:blipFill>
          <a:blip r:embed="rId3" cstate="print">
            <a:lum bright="20000"/>
          </a:blip>
          <a:srcRect/>
          <a:stretch>
            <a:fillRect/>
          </a:stretch>
        </p:blipFill>
        <p:spPr bwMode="auto">
          <a:xfrm>
            <a:off x="1691680" y="2543687"/>
            <a:ext cx="5698670" cy="4197681"/>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4 Rectángulo"/>
          <p:cNvSpPr/>
          <p:nvPr/>
        </p:nvSpPr>
        <p:spPr>
          <a:xfrm>
            <a:off x="467544" y="1484784"/>
            <a:ext cx="8280920" cy="1077218"/>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marL="361950" indent="-361950" algn="just">
              <a:buFont typeface="Wingdings" pitchFamily="2" charset="2"/>
              <a:buChar char="q"/>
            </a:pPr>
            <a:r>
              <a:rPr lang="es-CL" sz="1600" b="1" dirty="0" smtClean="0"/>
              <a:t>ALCANCE GEOGRÁFICO: </a:t>
            </a:r>
            <a:r>
              <a:rPr lang="es-CL" sz="1600" dirty="0" smtClean="0"/>
              <a:t>MÁXIMA DISTANCIA A LA CUAL LA LUZ DE UNA SEÑAL LUMINOSA PUEDE SER VISTA POR UN OBSERVADOR, EN FUNCIÓN DE LA CURVATURA DE LA TIERRA, LA ALTURA DEL OJO DE OBSERVADOR Y LA ELEVACIÓN DE LA LUZ.</a:t>
            </a:r>
            <a:endParaRPr lang="es-CL" sz="1500" b="1" dirty="0" smtClean="0"/>
          </a:p>
        </p:txBody>
      </p:sp>
      <p:sp>
        <p:nvSpPr>
          <p:cNvPr id="12" name="11 Luna"/>
          <p:cNvSpPr/>
          <p:nvPr/>
        </p:nvSpPr>
        <p:spPr>
          <a:xfrm rot="5400000">
            <a:off x="3707904" y="2420888"/>
            <a:ext cx="1800200" cy="4968552"/>
          </a:xfrm>
          <a:prstGeom prst="moon">
            <a:avLst>
              <a:gd name="adj" fmla="val 87500"/>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path path="circle">
              <a:fillToRect l="50000" t="50000" r="50000" b="50000"/>
            </a:path>
            <a:tileRect/>
          </a:gra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s-CL" dirty="0"/>
          </a:p>
        </p:txBody>
      </p:sp>
      <p:sp>
        <p:nvSpPr>
          <p:cNvPr id="13" name="12 Rectángulo"/>
          <p:cNvSpPr/>
          <p:nvPr/>
        </p:nvSpPr>
        <p:spPr>
          <a:xfrm>
            <a:off x="3131840" y="4458816"/>
            <a:ext cx="2880320" cy="914400"/>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smtClean="0">
                <a:solidFill>
                  <a:schemeClr val="tx1"/>
                </a:solidFill>
              </a:rPr>
              <a:t>ALCANCE GEOGRÁFICO EN MILLAS</a:t>
            </a:r>
          </a:p>
          <a:p>
            <a:pPr algn="ctr"/>
            <a:endParaRPr lang="es-CL" sz="1400" dirty="0" smtClean="0">
              <a:solidFill>
                <a:schemeClr val="tx1"/>
              </a:solidFill>
            </a:endParaRPr>
          </a:p>
          <a:p>
            <a:pPr algn="ctr"/>
            <a:r>
              <a:rPr lang="es-CL" sz="1600" dirty="0" smtClean="0">
                <a:solidFill>
                  <a:schemeClr val="tx1"/>
                </a:solidFill>
              </a:rPr>
              <a:t>2,04 (√</a:t>
            </a:r>
            <a:r>
              <a:rPr lang="es-CL" sz="1400" dirty="0" smtClean="0">
                <a:solidFill>
                  <a:schemeClr val="tx1"/>
                </a:solidFill>
              </a:rPr>
              <a:t> H + </a:t>
            </a:r>
            <a:r>
              <a:rPr lang="es-CL" sz="1600" dirty="0" smtClean="0">
                <a:solidFill>
                  <a:schemeClr val="tx1"/>
                </a:solidFill>
              </a:rPr>
              <a:t>√ h)</a:t>
            </a:r>
            <a:endParaRPr lang="es-CL" sz="1600" dirty="0">
              <a:solidFill>
                <a:schemeClr val="tx1"/>
              </a:solidFill>
            </a:endParaRPr>
          </a:p>
        </p:txBody>
      </p:sp>
      <p:sp>
        <p:nvSpPr>
          <p:cNvPr id="14" name="13 Rectángulo"/>
          <p:cNvSpPr/>
          <p:nvPr/>
        </p:nvSpPr>
        <p:spPr>
          <a:xfrm>
            <a:off x="2555776" y="5805264"/>
            <a:ext cx="4032448" cy="792088"/>
          </a:xfrm>
          <a:prstGeom prst="rect">
            <a:avLst/>
          </a:prstGeom>
          <a:solidFill>
            <a:srgbClr val="FFC000"/>
          </a:solidFill>
          <a:ln>
            <a:solidFill>
              <a:srgbClr val="002060"/>
            </a:solidFill>
          </a:ln>
        </p:spPr>
        <p:style>
          <a:lnRef idx="0">
            <a:schemeClr val="accent1"/>
          </a:lnRef>
          <a:fillRef idx="3">
            <a:schemeClr val="accent1"/>
          </a:fillRef>
          <a:effectRef idx="3">
            <a:schemeClr val="accent1"/>
          </a:effectRef>
          <a:fontRef idx="minor">
            <a:schemeClr val="lt1"/>
          </a:fontRef>
        </p:style>
        <p:txBody>
          <a:bodyPr rtlCol="0" anchor="ctr"/>
          <a:lstStyle/>
          <a:p>
            <a:pPr indent="361950">
              <a:buFont typeface="Wingdings" pitchFamily="2" charset="2"/>
              <a:buChar char="Ø"/>
            </a:pPr>
            <a:r>
              <a:rPr lang="es-CL" sz="1200" b="1" dirty="0" smtClean="0">
                <a:solidFill>
                  <a:schemeClr val="tx1"/>
                </a:solidFill>
                <a:effectLst>
                  <a:outerShdw blurRad="38100" dist="38100" dir="2700000" algn="tl">
                    <a:srgbClr val="000000">
                      <a:alpha val="43137"/>
                    </a:srgbClr>
                  </a:outerShdw>
                </a:effectLst>
              </a:rPr>
              <a:t>H =  ALTURA DEL FARO</a:t>
            </a:r>
          </a:p>
          <a:p>
            <a:pPr indent="361950">
              <a:buFont typeface="Wingdings" pitchFamily="2" charset="2"/>
              <a:buChar char="Ø"/>
            </a:pPr>
            <a:r>
              <a:rPr lang="es-CL" sz="1200" b="1" smtClean="0">
                <a:solidFill>
                  <a:schemeClr val="tx1"/>
                </a:solidFill>
                <a:effectLst>
                  <a:outerShdw blurRad="38100" dist="38100" dir="2700000" algn="tl">
                    <a:srgbClr val="000000">
                      <a:alpha val="43137"/>
                    </a:srgbClr>
                  </a:outerShdw>
                </a:effectLst>
              </a:rPr>
              <a:t>h </a:t>
            </a:r>
            <a:r>
              <a:rPr lang="es-CL" sz="1200" b="1" dirty="0" smtClean="0">
                <a:solidFill>
                  <a:schemeClr val="tx1"/>
                </a:solidFill>
                <a:effectLst>
                  <a:outerShdw blurRad="38100" dist="38100" dir="2700000" algn="tl">
                    <a:srgbClr val="000000">
                      <a:alpha val="43137"/>
                    </a:srgbClr>
                  </a:outerShdw>
                </a:effectLst>
              </a:rPr>
              <a:t>=  ALTURA DEL OBSERVADOR EN EL BUQUE</a:t>
            </a:r>
            <a:endParaRPr lang="es-CL" sz="1600" b="1" dirty="0">
              <a:solidFill>
                <a:schemeClr val="tx1"/>
              </a:solidFill>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7">
            <a:extLst>
              <a:ext uri="{FF2B5EF4-FFF2-40B4-BE49-F238E27FC236}">
                <a16:creationId xmlns:a16="http://schemas.microsoft.com/office/drawing/2014/main" xmlns="" id="{BD0106CE-C7E4-4C1D-8CCC-69C890A0FD1E}"/>
              </a:ext>
            </a:extLst>
          </p:cNvPr>
          <p:cNvSpPr txBox="1"/>
          <p:nvPr/>
        </p:nvSpPr>
        <p:spPr>
          <a:xfrm>
            <a:off x="1619672" y="951111"/>
            <a:ext cx="5904656" cy="461665"/>
          </a:xfrm>
          <a:prstGeom prst="rect">
            <a:avLst/>
          </a:prstGeom>
          <a:ln w="38100">
            <a:solidFill>
              <a:srgbClr val="FF0000"/>
            </a:solidFill>
          </a:ln>
        </p:spPr>
        <p:style>
          <a:lnRef idx="1">
            <a:schemeClr val="accent1"/>
          </a:lnRef>
          <a:fillRef idx="3">
            <a:schemeClr val="accent1"/>
          </a:fillRef>
          <a:effectRef idx="2">
            <a:schemeClr val="accent1"/>
          </a:effectRef>
          <a:fontRef idx="minor">
            <a:schemeClr val="lt1"/>
          </a:fontRef>
        </p:style>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ALCANCE DE LAS LUCES</a:t>
            </a:r>
          </a:p>
        </p:txBody>
      </p:sp>
      <p:sp>
        <p:nvSpPr>
          <p:cNvPr id="7" name="6 Rectángulo"/>
          <p:cNvSpPr/>
          <p:nvPr/>
        </p:nvSpPr>
        <p:spPr>
          <a:xfrm>
            <a:off x="467544" y="2492896"/>
            <a:ext cx="8280920" cy="830997"/>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marL="361950" indent="-361950" algn="just">
              <a:buFont typeface="Wingdings" pitchFamily="2" charset="2"/>
              <a:buChar char="q"/>
            </a:pPr>
            <a:r>
              <a:rPr lang="es-CL" sz="1600" b="1" dirty="0" smtClean="0"/>
              <a:t>ALCANCE LUMINOSO: </a:t>
            </a:r>
            <a:r>
              <a:rPr lang="es-CL" sz="1600" dirty="0" smtClean="0"/>
              <a:t>MÁXIMA DISTANCIA A LA CUAL PUEDE SER VISTA UNA LUZ, EN FUNCIÓN DE SU POTENCIA LUMINOSA Y LA VISIBILIDAD METEOROLÓGICA PREVALECIENTE.</a:t>
            </a:r>
            <a:endParaRPr lang="es-CL" sz="1500" b="1" dirty="0" smtClean="0"/>
          </a:p>
        </p:txBody>
      </p:sp>
      <p:sp>
        <p:nvSpPr>
          <p:cNvPr id="10" name="9 Rectángulo"/>
          <p:cNvSpPr/>
          <p:nvPr/>
        </p:nvSpPr>
        <p:spPr>
          <a:xfrm>
            <a:off x="467544" y="4221088"/>
            <a:ext cx="8280920" cy="830997"/>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marL="361950" indent="-361950" algn="just">
              <a:buFont typeface="Wingdings" pitchFamily="2" charset="2"/>
              <a:buChar char="q"/>
            </a:pPr>
            <a:r>
              <a:rPr lang="es-CL" sz="1600" b="1" dirty="0" smtClean="0"/>
              <a:t>ALCANCE NOMINAL: </a:t>
            </a:r>
            <a:r>
              <a:rPr lang="es-CL" sz="1600" dirty="0" smtClean="0"/>
              <a:t>ES EL ALCANCE LUMINOSO DE UNA LUZ EN UNA ATMÓSFERA HOMOGÉNEA CUYA VISIBILIDAD METEOROLÓGICA ES DE 10 MILLAS NÁUTICAS.</a:t>
            </a:r>
            <a:endParaRPr lang="es-CL" sz="1500" b="1" dirty="0" smtClean="0"/>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835696" y="548680"/>
            <a:ext cx="5472608" cy="432048"/>
          </a:xfrm>
          <a:prstGeom prst="rect">
            <a:avLst/>
          </a:prstGeom>
          <a:solidFill>
            <a:srgbClr val="FFC000"/>
          </a:solidFill>
          <a:ln w="28575">
            <a:solidFill>
              <a:srgbClr val="002060"/>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s-CL" b="1" dirty="0" smtClean="0">
                <a:solidFill>
                  <a:schemeClr val="tx1"/>
                </a:solidFill>
                <a:effectLst>
                  <a:outerShdw blurRad="38100" dist="38100" dir="2700000" algn="tl">
                    <a:srgbClr val="000000">
                      <a:alpha val="43137"/>
                    </a:srgbClr>
                  </a:outerShdw>
                </a:effectLst>
              </a:rPr>
              <a:t>SECTORES DE VISIBILIDAD DE UN FARO</a:t>
            </a:r>
            <a:endParaRPr lang="es-CL" b="1" dirty="0">
              <a:solidFill>
                <a:schemeClr val="tx1"/>
              </a:solidFill>
              <a:effectLst>
                <a:outerShdw blurRad="38100" dist="38100" dir="2700000" algn="tl">
                  <a:srgbClr val="000000">
                    <a:alpha val="43137"/>
                  </a:srgbClr>
                </a:outerShdw>
              </a:effectLst>
            </a:endParaRPr>
          </a:p>
        </p:txBody>
      </p:sp>
      <p:pic>
        <p:nvPicPr>
          <p:cNvPr id="2050" name="Picture 2" descr="C:\Users\7089408-4\Documents\1. ESNAVAL 2019\CLASES\NAVEGACIÓN COSTERA\MATERIA\SECTORES DE VISIBILIDAD DE UN FARO.jpg"/>
          <p:cNvPicPr>
            <a:picLocks noChangeAspect="1" noChangeArrowheads="1"/>
          </p:cNvPicPr>
          <p:nvPr/>
        </p:nvPicPr>
        <p:blipFill>
          <a:blip r:embed="rId3" cstate="print"/>
          <a:srcRect/>
          <a:stretch>
            <a:fillRect/>
          </a:stretch>
        </p:blipFill>
        <p:spPr bwMode="auto">
          <a:xfrm>
            <a:off x="1259632" y="1261092"/>
            <a:ext cx="6624736" cy="5192244"/>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1358</TotalTime>
  <Words>1028</Words>
  <Application>Microsoft Office PowerPoint</Application>
  <PresentationFormat>Presentación en pantalla (4:3)</PresentationFormat>
  <Paragraphs>97</Paragraphs>
  <Slides>16</Slides>
  <Notes>15</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Pablo Salzman</dc:creator>
  <cp:lastModifiedBy>7089408-4</cp:lastModifiedBy>
  <cp:revision>105</cp:revision>
  <dcterms:created xsi:type="dcterms:W3CDTF">2018-02-27T13:11:18Z</dcterms:created>
  <dcterms:modified xsi:type="dcterms:W3CDTF">2020-05-11T15:00:08Z</dcterms:modified>
</cp:coreProperties>
</file>