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5"/>
  </p:notesMasterIdLst>
  <p:sldIdLst>
    <p:sldId id="256" r:id="rId2"/>
    <p:sldId id="257" r:id="rId3"/>
    <p:sldId id="307" r:id="rId4"/>
    <p:sldId id="306" r:id="rId5"/>
    <p:sldId id="321" r:id="rId6"/>
    <p:sldId id="322" r:id="rId7"/>
    <p:sldId id="324" r:id="rId8"/>
    <p:sldId id="325" r:id="rId9"/>
    <p:sldId id="326" r:id="rId10"/>
    <p:sldId id="323" r:id="rId11"/>
    <p:sldId id="327" r:id="rId12"/>
    <p:sldId id="328" r:id="rId13"/>
    <p:sldId id="329" r:id="rId14"/>
  </p:sldIdLst>
  <p:sldSz cx="9144000" cy="5143500" type="screen16x9"/>
  <p:notesSz cx="6858000" cy="9144000"/>
  <p:embeddedFontLst>
    <p:embeddedFont>
      <p:font typeface="Arial Black" panose="020B0A04020102020204" pitchFamily="34" charset="0"/>
      <p:bold r:id="rId16"/>
    </p:embeddedFont>
    <p:embeddedFont>
      <p:font typeface="Arvo" panose="020B0604020202020204" charset="0"/>
      <p:regular r:id="rId17"/>
      <p:bold r:id="rId18"/>
      <p:italic r:id="rId19"/>
      <p:boldItalic r:id="rId20"/>
    </p:embeddedFont>
    <p:embeddedFont>
      <p:font typeface="Cabin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Roboto Condensed" panose="020B0604020202020204" charset="0"/>
      <p:regular r:id="rId29"/>
      <p:bold r:id="rId30"/>
      <p:italic r:id="rId31"/>
      <p:boldItalic r:id="rId32"/>
    </p:embeddedFont>
    <p:embeddedFont>
      <p:font typeface="Roboto Condensed Light" panose="020B060402020202020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226" autoAdjust="0"/>
  </p:normalViewPr>
  <p:slideViewPr>
    <p:cSldViewPr snapToGrid="0">
      <p:cViewPr varScale="1">
        <p:scale>
          <a:sx n="108" d="100"/>
          <a:sy n="108" d="100"/>
        </p:scale>
        <p:origin x="79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theme" Target="theme/theme1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font" Target="fonts/font20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5929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15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Ortografía puntual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/>
              <a:t>Objetivo</a:t>
            </a:r>
            <a:endParaRPr sz="2800"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956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MX" sz="1800" dirty="0">
                <a:solidFill>
                  <a:schemeClr val="accent1">
                    <a:lumMod val="75000"/>
                  </a:schemeClr>
                </a:solidFill>
                <a:latin typeface="Cabin"/>
                <a:ea typeface="Times New Roman" panose="02020603050405020304" pitchFamily="18" charset="0"/>
                <a:cs typeface="Cabin"/>
                <a:sym typeface="Cabin"/>
              </a:rPr>
              <a:t>Fomentar la competencia ortográfica, con el propósito de entregar sentido al texto que se redacta. </a:t>
            </a:r>
            <a:endParaRPr lang="es-ES" sz="18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8429" y="391893"/>
            <a:ext cx="6558435" cy="782077"/>
          </a:xfrm>
        </p:spPr>
        <p:txBody>
          <a:bodyPr/>
          <a:lstStyle/>
          <a:p>
            <a:r>
              <a:rPr lang="es-MX" sz="2400" dirty="0">
                <a:solidFill>
                  <a:schemeClr val="bg1"/>
                </a:solidFill>
              </a:rPr>
              <a:t>¿Dónde colocaría la coma en el siguiente ejemplo?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483918" y="1918416"/>
            <a:ext cx="8176164" cy="1598595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800" dirty="0">
                <a:solidFill>
                  <a:schemeClr val="accent1">
                    <a:lumMod val="50000"/>
                  </a:schemeClr>
                </a:solidFill>
              </a:rPr>
              <a:t>“Si el hombre supiera realmente el valor que tiene la mujer andaría en cuatro patas en su búsqueda”.</a:t>
            </a:r>
          </a:p>
        </p:txBody>
      </p:sp>
    </p:spTree>
    <p:extLst>
      <p:ext uri="{BB962C8B-B14F-4D97-AF65-F5344CB8AC3E}">
        <p14:creationId xmlns:p14="http://schemas.microsoft.com/office/powerpoint/2010/main" val="1728641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5281" y="392575"/>
            <a:ext cx="5727394" cy="766200"/>
          </a:xfrm>
        </p:spPr>
        <p:txBody>
          <a:bodyPr/>
          <a:lstStyle/>
          <a:p>
            <a:r>
              <a:rPr lang="es-ES" sz="2400" b="1" dirty="0"/>
              <a:t>¿Cuál es el sentido de cada ejemplo?</a:t>
            </a:r>
          </a:p>
        </p:txBody>
      </p:sp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ADC64B2-D79C-400C-BF14-C5C13212C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395214"/>
              </p:ext>
            </p:extLst>
          </p:nvPr>
        </p:nvGraphicFramePr>
        <p:xfrm>
          <a:off x="814388" y="1715386"/>
          <a:ext cx="3768643" cy="294261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3768643">
                  <a:extLst>
                    <a:ext uri="{9D8B030D-6E8A-4147-A177-3AD203B41FA5}">
                      <a16:colId xmlns:a16="http://schemas.microsoft.com/office/drawing/2014/main" val="2755432307"/>
                    </a:ext>
                  </a:extLst>
                </a:gridCol>
              </a:tblGrid>
              <a:tr h="603214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No, es verdad. 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689461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¿Cuánto es la mitad de cuatro más uno?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2778217"/>
                  </a:ext>
                </a:extLst>
              </a:tr>
              <a:tr h="585710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 ¡Carlos, estudia</a:t>
                      </a:r>
                      <a:r>
                        <a:rPr lang="es-ES" sz="24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!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2517287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Perdón imposible, que cumpla su condena.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4421312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6103082E-5FC2-4CB2-9669-34A0B90D7C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929143"/>
              </p:ext>
            </p:extLst>
          </p:nvPr>
        </p:nvGraphicFramePr>
        <p:xfrm>
          <a:off x="4583031" y="1715384"/>
          <a:ext cx="3746581" cy="2942611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3746581">
                  <a:extLst>
                    <a:ext uri="{9D8B030D-6E8A-4147-A177-3AD203B41FA5}">
                      <a16:colId xmlns:a16="http://schemas.microsoft.com/office/drawing/2014/main" val="3205952103"/>
                    </a:ext>
                  </a:extLst>
                </a:gridCol>
              </a:tblGrid>
              <a:tr h="6032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No es verdad.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945695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¿Cuánto es la mitad de cuatro, más uno?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329559"/>
                  </a:ext>
                </a:extLst>
              </a:tr>
              <a:tr h="585710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¡Carlos estudia!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210785"/>
                  </a:ext>
                </a:extLst>
              </a:tr>
              <a:tr h="876843">
                <a:tc>
                  <a:txBody>
                    <a:bodyPr/>
                    <a:lstStyle/>
                    <a:p>
                      <a:r>
                        <a:rPr lang="es-ES" sz="24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libri" pitchFamily="34" charset="0"/>
                        </a:rPr>
                        <a:t>Perdón, imposible que cumpla su condena.</a:t>
                      </a:r>
                      <a:endParaRPr lang="es-ES" sz="24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4982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6556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dirty="0"/>
              <a:t>Debemos ir a comprar queso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,</a:t>
            </a:r>
            <a:r>
              <a:rPr lang="es-CL" dirty="0"/>
              <a:t> aceitunas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dirty="0"/>
              <a:t> tomate y harina para armar la pizza.</a:t>
            </a:r>
            <a:endParaRPr lang="es-CL" dirty="0">
              <a:latin typeface="Calibri" pitchFamily="34" charset="0"/>
            </a:endParaRPr>
          </a:p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Separación de elementos análogos.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2152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4275" y="1537988"/>
            <a:ext cx="3378300" cy="3414112"/>
          </a:xfrm>
        </p:spPr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Juan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trae el café.</a:t>
            </a:r>
          </a:p>
          <a:p>
            <a:pPr lvl="0"/>
            <a:endParaRPr lang="es-CL" i="1" dirty="0">
              <a:solidFill>
                <a:srgbClr val="000000"/>
              </a:solidFill>
            </a:endParaRP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Trae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Juan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el café.</a:t>
            </a:r>
          </a:p>
          <a:p>
            <a:pPr lvl="0"/>
            <a:endParaRPr lang="es-CL" i="1" dirty="0">
              <a:solidFill>
                <a:srgbClr val="000000"/>
              </a:solidFill>
            </a:endParaRPr>
          </a:p>
          <a:p>
            <a:pPr lvl="0"/>
            <a:r>
              <a:rPr lang="es-CL" i="1" dirty="0">
                <a:solidFill>
                  <a:srgbClr val="000000"/>
                </a:solidFill>
              </a:rPr>
              <a:t>Trae el café</a:t>
            </a:r>
            <a:r>
              <a:rPr lang="es-CL" sz="3600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>
                <a:solidFill>
                  <a:srgbClr val="000000"/>
                </a:solidFill>
              </a:rPr>
              <a:t> Juan.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Vocativo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153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dirty="0"/>
              <a:t>Me encantan los deportes de velocidad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es-CL" b="1" dirty="0"/>
              <a:t>por ejemplo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dirty="0"/>
              <a:t> correr en pista de bicicleta.</a:t>
            </a:r>
            <a:endParaRPr lang="es-ES" sz="2400" i="1" dirty="0"/>
          </a:p>
          <a:p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Para separar conectores como: </a:t>
            </a:r>
            <a:r>
              <a:rPr lang="es-CL" b="1" i="1" dirty="0">
                <a:solidFill>
                  <a:schemeClr val="accent1">
                    <a:lumMod val="50000"/>
                  </a:schemeClr>
                </a:solidFill>
              </a:rPr>
              <a:t>es decir, en consecuencia, así pues, ahora bien, al parecer, por consiguiente, por lo menos, por ejemplo, sin embargo, no obstante</a:t>
            </a:r>
            <a:r>
              <a:rPr lang="es-CL" i="1" dirty="0">
                <a:solidFill>
                  <a:schemeClr val="accent1">
                    <a:lumMod val="50000"/>
                  </a:schemeClr>
                </a:solidFill>
              </a:rPr>
              <a:t>, entre otros.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31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Esperamos volver pronto a clases, 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pero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 todavía no tenemos fecha de retorno.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 algn="just">
              <a:buNone/>
              <a:defRPr/>
            </a:pPr>
            <a:r>
              <a:rPr lang="es-CL" dirty="0"/>
              <a:t>Se utiliza coma </a:t>
            </a:r>
            <a:r>
              <a:rPr lang="es-CL" b="1" dirty="0"/>
              <a:t>antes</a:t>
            </a:r>
            <a:r>
              <a:rPr lang="es-CL" dirty="0"/>
              <a:t> de algunos conectores como: </a:t>
            </a:r>
          </a:p>
          <a:p>
            <a:pPr marL="101600" indent="0" algn="ctr">
              <a:buNone/>
              <a:defRPr/>
            </a:pPr>
            <a:r>
              <a:rPr lang="es-CL" sz="2400" b="1" i="1" dirty="0">
                <a:solidFill>
                  <a:schemeClr val="accent1">
                    <a:lumMod val="50000"/>
                  </a:schemeClr>
                </a:solidFill>
              </a:rPr>
              <a:t>Pero – mas – aunque – sino – ya que – puesto que - porque</a:t>
            </a:r>
            <a:endParaRPr lang="es-ES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573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i="1" dirty="0"/>
              <a:t>Unos hablan de política; otros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/>
              <a:t> de negocios.</a:t>
            </a:r>
          </a:p>
          <a:p>
            <a:pPr marL="101600" indent="0">
              <a:buNone/>
            </a:pPr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0" lvl="0" indent="0">
              <a:spcBef>
                <a:spcPct val="20000"/>
              </a:spcBef>
              <a:spcAft>
                <a:spcPts val="600"/>
              </a:spcAft>
              <a:buClrTx/>
              <a:buSzTx/>
              <a:buNone/>
            </a:pPr>
            <a:r>
              <a:rPr lang="es-CL" kern="1200" dirty="0">
                <a:solidFill>
                  <a:schemeClr val="accent1">
                    <a:lumMod val="50000"/>
                  </a:schemeClr>
                </a:solidFill>
                <a:latin typeface="Arial"/>
                <a:ea typeface="+mn-ea"/>
                <a:cs typeface="+mn-cs"/>
              </a:rPr>
              <a:t>Elipsis verbal 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sp>
        <p:nvSpPr>
          <p:cNvPr id="6" name="4 CuadroTexto">
            <a:extLst>
              <a:ext uri="{FF2B5EF4-FFF2-40B4-BE49-F238E27FC236}">
                <a16:creationId xmlns:a16="http://schemas.microsoft.com/office/drawing/2014/main" id="{6039FEE0-8EFC-4A95-B9D2-990A7078A90F}"/>
              </a:ext>
            </a:extLst>
          </p:cNvPr>
          <p:cNvSpPr txBox="1"/>
          <p:nvPr/>
        </p:nvSpPr>
        <p:spPr>
          <a:xfrm>
            <a:off x="1979712" y="3410546"/>
            <a:ext cx="5184576" cy="707886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accent1">
                    <a:lumMod val="50000"/>
                  </a:schemeClr>
                </a:solidFill>
              </a:rPr>
              <a:t>La coma nos indica que se ha omitido el verbo «hablan»</a:t>
            </a:r>
          </a:p>
        </p:txBody>
      </p:sp>
      <p:sp>
        <p:nvSpPr>
          <p:cNvPr id="7" name="5 Flecha arriba">
            <a:extLst>
              <a:ext uri="{FF2B5EF4-FFF2-40B4-BE49-F238E27FC236}">
                <a16:creationId xmlns:a16="http://schemas.microsoft.com/office/drawing/2014/main" id="{FE3355D6-A18E-44D6-ADC2-06655065473F}"/>
              </a:ext>
            </a:extLst>
          </p:cNvPr>
          <p:cNvSpPr/>
          <p:nvPr/>
        </p:nvSpPr>
        <p:spPr>
          <a:xfrm>
            <a:off x="3794140" y="2579863"/>
            <a:ext cx="333473" cy="6405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204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349F9-9370-4DB1-B9C6-0C402EA7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Usos de la coma 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CAB4AEF-D9F5-4225-BE61-7F873A30D9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EJEMPLO</a:t>
            </a:r>
          </a:p>
          <a:p>
            <a:pPr marL="101600" indent="0">
              <a:buNone/>
            </a:pPr>
            <a:r>
              <a:rPr lang="es-CL" i="1" dirty="0"/>
              <a:t>Apenas terminó el curso de entrenadores</a:t>
            </a:r>
            <a:r>
              <a:rPr lang="es-CL" i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</a:t>
            </a:r>
            <a:r>
              <a:rPr lang="es-CL" i="1" dirty="0"/>
              <a:t> se puso a dirigir un equipo de fútbol.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5B4FA2-0F8B-4E40-8A2D-A816FCC2F13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s-MX" b="1" dirty="0">
                <a:solidFill>
                  <a:srgbClr val="FFC000"/>
                </a:solidFill>
              </a:rPr>
              <a:t>USO</a:t>
            </a:r>
          </a:p>
          <a:p>
            <a:pPr marL="101600" indent="0">
              <a:buNone/>
            </a:pPr>
            <a:r>
              <a:rPr lang="es-CL" dirty="0"/>
              <a:t>Cuando se invierte el orden regular de las partes de una oración (hipérbaton).</a:t>
            </a:r>
          </a:p>
          <a:p>
            <a:pPr marL="101600" indent="0">
              <a:buNone/>
            </a:pP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F88FD33-46C9-453B-BD8A-44D7749EF6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778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A26A7C-7FB1-4738-B379-7184CDD77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95" y="392575"/>
            <a:ext cx="6008880" cy="766200"/>
          </a:xfrm>
        </p:spPr>
        <p:txBody>
          <a:bodyPr/>
          <a:lstStyle/>
          <a:p>
            <a:r>
              <a:rPr lang="es-MX" dirty="0"/>
              <a:t>Coloque coma donde corresponda paras evitar ambigüedades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CBABEDA-9DBB-4466-A375-65B0ECBB92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11</a:t>
            </a:fld>
            <a:endParaRPr lang="es-CL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1E3F7AAC-01DC-42D5-9B41-462678FFB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294422"/>
              </p:ext>
            </p:extLst>
          </p:nvPr>
        </p:nvGraphicFramePr>
        <p:xfrm>
          <a:off x="113414" y="1510834"/>
          <a:ext cx="8541488" cy="3125666"/>
        </p:xfrm>
        <a:graphic>
          <a:graphicData uri="http://schemas.openxmlformats.org/drawingml/2006/table">
            <a:tbl>
              <a:tblPr firstRow="1" bandCol="1">
                <a:tableStyleId>{00A15C55-8517-42AA-B614-E9B94910E393}</a:tableStyleId>
              </a:tblPr>
              <a:tblGrid>
                <a:gridCol w="4241924">
                  <a:extLst>
                    <a:ext uri="{9D8B030D-6E8A-4147-A177-3AD203B41FA5}">
                      <a16:colId xmlns:a16="http://schemas.microsoft.com/office/drawing/2014/main" val="3940250356"/>
                    </a:ext>
                  </a:extLst>
                </a:gridCol>
                <a:gridCol w="4299564">
                  <a:extLst>
                    <a:ext uri="{9D8B030D-6E8A-4147-A177-3AD203B41FA5}">
                      <a16:colId xmlns:a16="http://schemas.microsoft.com/office/drawing/2014/main" val="817137360"/>
                    </a:ext>
                  </a:extLst>
                </a:gridCol>
              </a:tblGrid>
              <a:tr h="221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2000" u="none" dirty="0">
                          <a:solidFill>
                            <a:schemeClr val="bg1"/>
                          </a:solidFill>
                          <a:effectLst/>
                        </a:rPr>
                        <a:t>Intención</a:t>
                      </a:r>
                      <a:endParaRPr lang="es-CL" sz="2000" u="non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MX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s-CL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ración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2378680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Me indicaron que me vistiera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Me he vestido como me indicaron.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0847117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De esa forma no fue posible convencerlo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Así no hubo quién lo convenciera.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708436"/>
                  </a:ext>
                </a:extLst>
              </a:tr>
              <a:tr h="6633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Las galletas tienen forma de perritos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venden galletas para niños con forma de perritos.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7829573"/>
                  </a:ext>
                </a:extLst>
              </a:tr>
              <a:tr h="6633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prohíbe fumar, porque hay gases que pueden explosionar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Prohibido fumar gases de alta combustión.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2065165"/>
                  </a:ext>
                </a:extLst>
              </a:tr>
              <a:tr h="4422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Se les invita a los niños a comer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dirty="0">
                          <a:effectLst/>
                        </a:rPr>
                        <a:t>Vamos a comer niños.</a:t>
                      </a:r>
                      <a:endParaRPr lang="es-CL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4563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190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1A5BAE-2B5D-4212-80FA-472BA7698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330" y="392575"/>
            <a:ext cx="5725345" cy="766200"/>
          </a:xfrm>
        </p:spPr>
        <p:txBody>
          <a:bodyPr/>
          <a:lstStyle/>
          <a:p>
            <a:r>
              <a:rPr lang="es-MX" dirty="0"/>
              <a:t>USO DE PUNTO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97FC954-0569-455A-AF5A-8BB00B37A6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12</a:t>
            </a:fld>
            <a:endParaRPr lang="es-CL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14B82046-DA8C-41B1-9642-552F39F11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77079"/>
              </p:ext>
            </p:extLst>
          </p:nvPr>
        </p:nvGraphicFramePr>
        <p:xfrm>
          <a:off x="725412" y="1446027"/>
          <a:ext cx="7270271" cy="257824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609192">
                  <a:extLst>
                    <a:ext uri="{9D8B030D-6E8A-4147-A177-3AD203B41FA5}">
                      <a16:colId xmlns:a16="http://schemas.microsoft.com/office/drawing/2014/main" val="3868340928"/>
                    </a:ext>
                  </a:extLst>
                </a:gridCol>
                <a:gridCol w="5661079">
                  <a:extLst>
                    <a:ext uri="{9D8B030D-6E8A-4147-A177-3AD203B41FA5}">
                      <a16:colId xmlns:a16="http://schemas.microsoft.com/office/drawing/2014/main" val="3292972259"/>
                    </a:ext>
                  </a:extLst>
                </a:gridCol>
              </a:tblGrid>
              <a:tr h="430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Tipo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Uso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489441"/>
                  </a:ext>
                </a:extLst>
              </a:tr>
              <a:tr h="430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seguido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Separar los enunciados que componen un párrafo.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9718764"/>
                  </a:ext>
                </a:extLst>
              </a:tr>
              <a:tr h="6535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aparte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Separar dos párrafos distintos, que suelen desarrollar —dentro de la unidad del texto— ideas o contenidos diferentes.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6113883"/>
                  </a:ext>
                </a:extLst>
              </a:tr>
              <a:tr h="582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>
                          <a:effectLst/>
                        </a:rPr>
                        <a:t>Punto final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</a:rPr>
                        <a:t>Delimitar el final de un texto o de una división importante del mismo (capítulo).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232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677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42463B-64E9-4997-97C3-D7BA4369D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USO PUNTO Y COMA 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DFF8002-2803-4DCB-A5DB-AABC2A4B08F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13</a:t>
            </a:fld>
            <a:endParaRPr lang="es-CL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E66CA710-FCCF-4648-8C6F-68131F697890}"/>
              </a:ext>
            </a:extLst>
          </p:cNvPr>
          <p:cNvSpPr txBox="1">
            <a:spLocks/>
          </p:cNvSpPr>
          <p:nvPr/>
        </p:nvSpPr>
        <p:spPr>
          <a:xfrm>
            <a:off x="269358" y="1375144"/>
            <a:ext cx="8435163" cy="1765622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Es un signo de puntación que señala la existencia de una </a:t>
            </a:r>
            <a:r>
              <a:rPr lang="es-CL" sz="1800" b="1" dirty="0">
                <a:solidFill>
                  <a:schemeClr val="accent1">
                    <a:lumMod val="50000"/>
                  </a:schemeClr>
                </a:solidFill>
              </a:rPr>
              <a:t>pausa media </a:t>
            </a:r>
            <a:r>
              <a:rPr lang="es-CL" sz="1800" dirty="0">
                <a:solidFill>
                  <a:schemeClr val="accent1">
                    <a:lumMod val="50000"/>
                  </a:schemeClr>
                </a:solidFill>
              </a:rPr>
              <a:t>entre la coma y el punto. Se usa frecuentemente para separar elementos de enumeraciones separadas por comas.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18C2CD2-D528-404A-AF38-BC0F0F726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288096"/>
              </p:ext>
            </p:extLst>
          </p:nvPr>
        </p:nvGraphicFramePr>
        <p:xfrm>
          <a:off x="237408" y="2464786"/>
          <a:ext cx="8669184" cy="2438400"/>
        </p:xfrm>
        <a:graphic>
          <a:graphicData uri="http://schemas.openxmlformats.org/drawingml/2006/table">
            <a:tbl>
              <a:tblPr firstRow="1" firstCol="1" bandRow="1">
                <a:tableStyleId>{2A488322-F2BA-4B5B-9748-0D474271808F}</a:tableStyleId>
              </a:tblPr>
              <a:tblGrid>
                <a:gridCol w="8669184">
                  <a:extLst>
                    <a:ext uri="{9D8B030D-6E8A-4147-A177-3AD203B41FA5}">
                      <a16:colId xmlns:a16="http://schemas.microsoft.com/office/drawing/2014/main" val="3885875189"/>
                    </a:ext>
                  </a:extLst>
                </a:gridCol>
              </a:tblGrid>
              <a:tr h="9271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Despediremos el año con una gran fiesta en casa, tendremos cosas para comer como: salsas para untar, papas fritas, maní y otras golosinas</a:t>
                      </a:r>
                      <a:r>
                        <a:rPr lang="es-CL" sz="2000" b="0" dirty="0">
                          <a:solidFill>
                            <a:srgbClr val="FF0000"/>
                          </a:solidFill>
                          <a:effectLst/>
                        </a:rPr>
                        <a:t>; 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para tomar, bebidas, jugos y cerveza</a:t>
                      </a:r>
                      <a:r>
                        <a:rPr lang="es-CL" sz="2000" b="0" kern="1200" dirty="0">
                          <a:solidFill>
                            <a:srgbClr val="FF0000"/>
                          </a:solidFill>
                        </a:rPr>
                        <a:t>;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postres como chocolates, bastones de fruta y una gran torta de manjar.</a:t>
                      </a:r>
                      <a:endParaRPr lang="es-CL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42425"/>
                  </a:ext>
                </a:extLst>
              </a:tr>
              <a:tr h="9271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A la entrega del premio al logro estudiantil asistirán Mirta González, profesora destacada del programa</a:t>
                      </a:r>
                      <a:r>
                        <a:rPr lang="es-CL" sz="2000" b="0" kern="1200" dirty="0">
                          <a:solidFill>
                            <a:srgbClr val="FF0000"/>
                          </a:solidFill>
                        </a:rPr>
                        <a:t>;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 Hugo Zapata, director de Asuntos Estudiantiles</a:t>
                      </a:r>
                      <a:r>
                        <a:rPr lang="es-CL" sz="2000" b="0" dirty="0">
                          <a:solidFill>
                            <a:srgbClr val="FF0000"/>
                          </a:solidFill>
                          <a:effectLst/>
                        </a:rPr>
                        <a:t>; </a:t>
                      </a:r>
                      <a:r>
                        <a:rPr lang="es-CL" sz="20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Josefa Bravo, coordinadora General de la Sede, y los estudiantes de la carrera.</a:t>
                      </a:r>
                      <a:endParaRPr lang="es-CL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12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026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633</Words>
  <Application>Microsoft Office PowerPoint</Application>
  <PresentationFormat>Presentación en pantalla (16:9)</PresentationFormat>
  <Paragraphs>90</Paragraphs>
  <Slides>13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Roboto Condensed</vt:lpstr>
      <vt:lpstr>Arial Black</vt:lpstr>
      <vt:lpstr>Arial</vt:lpstr>
      <vt:lpstr>Cabin</vt:lpstr>
      <vt:lpstr>Roboto Condensed Light</vt:lpstr>
      <vt:lpstr>Arvo</vt:lpstr>
      <vt:lpstr>Noto Sans Symbols</vt:lpstr>
      <vt:lpstr>Calibri</vt:lpstr>
      <vt:lpstr>Salerio template</vt:lpstr>
      <vt:lpstr>Ortografía puntual </vt:lpstr>
      <vt:lpstr>Objetivo</vt:lpstr>
      <vt:lpstr>¿Dónde colocaría la coma en el siguiente ejemplo?</vt:lpstr>
      <vt:lpstr>¿Cuál es el sentido de cada ejemplo?</vt:lpstr>
      <vt:lpstr>Usos de la coma </vt:lpstr>
      <vt:lpstr>Usos de la coma </vt:lpstr>
      <vt:lpstr>Usos de la coma </vt:lpstr>
      <vt:lpstr>Usos de la coma </vt:lpstr>
      <vt:lpstr>Usos de la coma </vt:lpstr>
      <vt:lpstr>Usos de la coma </vt:lpstr>
      <vt:lpstr>Coloque coma donde corresponda paras evitar ambigüedades</vt:lpstr>
      <vt:lpstr>USO DE PUNTO</vt:lpstr>
      <vt:lpstr>USO PUNTO Y COMA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vcamp</cp:lastModifiedBy>
  <cp:revision>115</cp:revision>
  <dcterms:modified xsi:type="dcterms:W3CDTF">2021-03-15T00:49:19Z</dcterms:modified>
</cp:coreProperties>
</file>