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28"/>
  </p:notesMasterIdLst>
  <p:sldIdLst>
    <p:sldId id="256" r:id="rId2"/>
    <p:sldId id="257" r:id="rId3"/>
    <p:sldId id="265" r:id="rId4"/>
    <p:sldId id="267" r:id="rId5"/>
    <p:sldId id="268" r:id="rId6"/>
    <p:sldId id="539" r:id="rId7"/>
    <p:sldId id="269" r:id="rId8"/>
    <p:sldId id="550" r:id="rId9"/>
    <p:sldId id="312" r:id="rId10"/>
    <p:sldId id="547" r:id="rId11"/>
    <p:sldId id="548" r:id="rId12"/>
    <p:sldId id="563" r:id="rId13"/>
    <p:sldId id="541" r:id="rId14"/>
    <p:sldId id="314" r:id="rId15"/>
    <p:sldId id="311" r:id="rId16"/>
    <p:sldId id="551" r:id="rId17"/>
    <p:sldId id="556" r:id="rId18"/>
    <p:sldId id="552" r:id="rId19"/>
    <p:sldId id="555" r:id="rId20"/>
    <p:sldId id="553" r:id="rId21"/>
    <p:sldId id="554" r:id="rId22"/>
    <p:sldId id="558" r:id="rId23"/>
    <p:sldId id="557" r:id="rId24"/>
    <p:sldId id="559" r:id="rId25"/>
    <p:sldId id="560" r:id="rId26"/>
    <p:sldId id="561" r:id="rId27"/>
    <p:sldId id="509" r:id="rId28"/>
    <p:sldId id="316" r:id="rId29"/>
    <p:sldId id="486" r:id="rId30"/>
    <p:sldId id="383" r:id="rId31"/>
    <p:sldId id="388" r:id="rId32"/>
    <p:sldId id="387" r:id="rId33"/>
    <p:sldId id="489" r:id="rId34"/>
    <p:sldId id="514" r:id="rId35"/>
    <p:sldId id="488" r:id="rId36"/>
    <p:sldId id="317" r:id="rId37"/>
    <p:sldId id="370" r:id="rId38"/>
    <p:sldId id="371" r:id="rId39"/>
    <p:sldId id="372" r:id="rId40"/>
    <p:sldId id="545" r:id="rId41"/>
    <p:sldId id="562" r:id="rId42"/>
    <p:sldId id="374" r:id="rId43"/>
    <p:sldId id="375" r:id="rId44"/>
    <p:sldId id="376" r:id="rId45"/>
    <p:sldId id="284" r:id="rId46"/>
    <p:sldId id="397" r:id="rId47"/>
    <p:sldId id="379" r:id="rId48"/>
    <p:sldId id="404" r:id="rId49"/>
    <p:sldId id="411" r:id="rId50"/>
    <p:sldId id="367" r:id="rId51"/>
    <p:sldId id="369" r:id="rId52"/>
    <p:sldId id="377" r:id="rId53"/>
    <p:sldId id="368" r:id="rId54"/>
    <p:sldId id="406" r:id="rId55"/>
    <p:sldId id="409" r:id="rId56"/>
    <p:sldId id="405" r:id="rId57"/>
    <p:sldId id="513" r:id="rId58"/>
    <p:sldId id="407" r:id="rId59"/>
    <p:sldId id="408" r:id="rId60"/>
    <p:sldId id="410" r:id="rId61"/>
    <p:sldId id="412" r:id="rId62"/>
    <p:sldId id="414" r:id="rId63"/>
    <p:sldId id="490" r:id="rId64"/>
    <p:sldId id="449" r:id="rId65"/>
    <p:sldId id="450" r:id="rId66"/>
    <p:sldId id="544" r:id="rId67"/>
    <p:sldId id="543" r:id="rId68"/>
    <p:sldId id="451" r:id="rId69"/>
    <p:sldId id="452" r:id="rId70"/>
    <p:sldId id="453" r:id="rId71"/>
    <p:sldId id="459" r:id="rId72"/>
    <p:sldId id="460" r:id="rId73"/>
    <p:sldId id="540" r:id="rId74"/>
    <p:sldId id="461" r:id="rId75"/>
    <p:sldId id="454" r:id="rId76"/>
    <p:sldId id="549" r:id="rId77"/>
    <p:sldId id="455" r:id="rId78"/>
    <p:sldId id="462" r:id="rId79"/>
    <p:sldId id="507" r:id="rId80"/>
    <p:sldId id="463" r:id="rId81"/>
    <p:sldId id="464" r:id="rId82"/>
    <p:sldId id="465" r:id="rId83"/>
    <p:sldId id="529" r:id="rId84"/>
    <p:sldId id="517" r:id="rId85"/>
    <p:sldId id="519" r:id="rId86"/>
    <p:sldId id="520" r:id="rId87"/>
    <p:sldId id="521" r:id="rId88"/>
    <p:sldId id="522" r:id="rId89"/>
    <p:sldId id="523" r:id="rId90"/>
    <p:sldId id="524" r:id="rId91"/>
    <p:sldId id="525" r:id="rId92"/>
    <p:sldId id="526" r:id="rId93"/>
    <p:sldId id="530" r:id="rId94"/>
    <p:sldId id="528" r:id="rId95"/>
    <p:sldId id="533" r:id="rId96"/>
    <p:sldId id="534" r:id="rId97"/>
    <p:sldId id="535" r:id="rId98"/>
    <p:sldId id="537" r:id="rId99"/>
    <p:sldId id="538" r:id="rId100"/>
    <p:sldId id="479" r:id="rId101"/>
    <p:sldId id="480" r:id="rId102"/>
    <p:sldId id="477" r:id="rId103"/>
    <p:sldId id="478" r:id="rId104"/>
    <p:sldId id="492" r:id="rId105"/>
    <p:sldId id="493" r:id="rId106"/>
    <p:sldId id="476" r:id="rId107"/>
    <p:sldId id="467" r:id="rId108"/>
    <p:sldId id="468" r:id="rId109"/>
    <p:sldId id="508" r:id="rId110"/>
    <p:sldId id="469" r:id="rId111"/>
    <p:sldId id="470" r:id="rId112"/>
    <p:sldId id="471" r:id="rId113"/>
    <p:sldId id="472" r:id="rId114"/>
    <p:sldId id="473" r:id="rId115"/>
    <p:sldId id="475" r:id="rId116"/>
    <p:sldId id="474" r:id="rId117"/>
    <p:sldId id="494" r:id="rId118"/>
    <p:sldId id="495" r:id="rId119"/>
    <p:sldId id="501" r:id="rId120"/>
    <p:sldId id="502" r:id="rId121"/>
    <p:sldId id="503" r:id="rId122"/>
    <p:sldId id="504" r:id="rId123"/>
    <p:sldId id="505" r:id="rId124"/>
    <p:sldId id="481" r:id="rId125"/>
    <p:sldId id="482" r:id="rId126"/>
    <p:sldId id="512" r:id="rId127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0350" autoAdjust="0"/>
    <p:restoredTop sz="86918" autoAdjust="0"/>
  </p:normalViewPr>
  <p:slideViewPr>
    <p:cSldViewPr>
      <p:cViewPr varScale="1">
        <p:scale>
          <a:sx n="79" d="100"/>
          <a:sy n="79" d="100"/>
        </p:scale>
        <p:origin x="965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36"/>
    </p:cViewPr>
    <p:sldLst>
      <p:sld r:id="rId1" collapse="1"/>
      <p:sld r:id="rId2" collapse="1"/>
      <p:sld r:id="rId3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91.xml"/><Relationship Id="rId2" Type="http://schemas.openxmlformats.org/officeDocument/2006/relationships/slide" Target="slides/slide90.xml"/><Relationship Id="rId1" Type="http://schemas.openxmlformats.org/officeDocument/2006/relationships/slide" Target="slides/slide8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87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5592EFA-D11C-4AC4-A0B1-19A11E0F5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En términos simples, “</a:t>
            </a:r>
            <a:r>
              <a:rPr lang="es-CL" dirty="0" err="1"/>
              <a:t>seakeeping</a:t>
            </a:r>
            <a:r>
              <a:rPr lang="es-CL" dirty="0"/>
              <a:t>” puede definirse como el comportamiento dinámico de un buque en el mar. Este comportamiento depende de muchos parámetros relacionados con el diseño del buque y las características del mar en las zonas de operación de éste.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14 </a:t>
            </a:r>
            <a:r>
              <a:rPr lang="es-ES" dirty="0" err="1"/>
              <a:t>Feb</a:t>
            </a:r>
            <a:r>
              <a:rPr lang="es-ES" dirty="0"/>
              <a:t> al 09 </a:t>
            </a:r>
            <a:r>
              <a:rPr lang="es-ES" dirty="0" err="1"/>
              <a:t>Jun</a:t>
            </a:r>
            <a:r>
              <a:rPr lang="es-ES" dirty="0"/>
              <a:t> 2017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Alberto García Covacevich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26F59-7AE7-43EE-A17D-A4B35E531A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0362-3D57-41AE-81B4-E07339C6D4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F324-C6E5-4600-B885-0ACF08A95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B27AD-CA4A-4B0C-ADFB-33EE68DFAF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18242-D5AB-4BE1-81FB-9ED1FC006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7525-2022-450C-AD31-73CBC8816A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7112-95D6-4E81-9913-08384C5F6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F8B06-F80B-4ECA-B980-EB0B2D595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08142-C8FD-4E32-9D2E-CBB96BEBB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489CB-31E0-419B-A495-70ABB61FF8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3A20B-9B2C-4F98-80DD-C3526F5170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A1792-5DD6-4AB0-B28D-A639F5A814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90A8F-3230-4408-8AC9-E611AE2BA9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B88C3-99ED-44E8-873F-536715B14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2A753-D901-43EE-B9E6-19706F1A54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ítulo y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6CA52-52E8-45A4-930F-A18E27DFD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6298A-355A-4E89-9582-B9E64CB36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47D40-21DE-40AF-900B-680C678C8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4EDF4-BB7C-4F83-99E2-5FA5ECAF4E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A7BBF-00D5-445F-AEC3-AEE39EE1F2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717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717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62CF0F6-615E-4191-A19C-1A7D38D050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  <p:sldLayoutId id="2147484302" r:id="rId12"/>
    <p:sldLayoutId id="2147484303" r:id="rId13"/>
    <p:sldLayoutId id="2147484304" r:id="rId14"/>
    <p:sldLayoutId id="2147484305" r:id="rId15"/>
    <p:sldLayoutId id="2147484306" r:id="rId16"/>
    <p:sldLayoutId id="2147484307" r:id="rId17"/>
    <p:sldLayoutId id="2147484308" r:id="rId18"/>
    <p:sldLayoutId id="2147484309" r:id="rId19"/>
    <p:sldLayoutId id="2147484310" r:id="rId2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nderprintables.com/weather/wordwall/wind.g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jpeg"/><Relationship Id="rId7" Type="http://schemas.openxmlformats.org/officeDocument/2006/relationships/hyperlink" Target="//upload.wikimedia.org/wikipedia/commons/1/13/Bulbous_Bow_NT.P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0.jpeg"/><Relationship Id="rId2" Type="http://schemas.openxmlformats.org/officeDocument/2006/relationships/video" Target="file:///D:\Clases%202021\Segundo%20semestre%202021\Sistemas%20de%20ingenier&#237;a%203L%202021\UT%201\Surface%20Effect%20Ship%20SES%20and%20Air%20Cushion%20Catamaran%20technology%5b1%5d.mp4" TargetMode="External"/><Relationship Id="rId1" Type="http://schemas.microsoft.com/office/2007/relationships/media" Target="file:///D:\Clases%202021\Segundo%20semestre%202021\Sistemas%20de%20ingenier&#237;a%203L%202021\UT%201\Surface%20Effect%20Ship%20SES%20and%20Air%20Cushion%20Catamaran%20technology%5b1%5d.mp4" TargetMode="Externa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hyperlink" Target="http://belenos.files.wordpress.com/2008/02/foul_11.jpg" TargetMode="External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belenos.files.wordpress.com/2008/02/caracoles_03.jpg" TargetMode="External"/><Relationship Id="rId5" Type="http://schemas.openxmlformats.org/officeDocument/2006/relationships/image" Target="../media/image68.jpeg"/><Relationship Id="rId4" Type="http://schemas.openxmlformats.org/officeDocument/2006/relationships/image" Target="../media/image67.jpeg"/><Relationship Id="rId9" Type="http://schemas.openxmlformats.org/officeDocument/2006/relationships/image" Target="../media/image7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CV63inHeavySeas.wmv" TargetMode="External"/><Relationship Id="rId1" Type="http://schemas.microsoft.com/office/2007/relationships/media" Target="file:///D:\Clases%202021\Primer%20Semestre%202021\4A%202021\UT%201\CV63inHeavySeas.wmv" TargetMode="External"/><Relationship Id="rId4" Type="http://schemas.openxmlformats.org/officeDocument/2006/relationships/image" Target="../media/image7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7.gif"/><Relationship Id="rId4" Type="http://schemas.openxmlformats.org/officeDocument/2006/relationships/image" Target="../media/image76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0.png"/><Relationship Id="rId2" Type="http://schemas.openxmlformats.org/officeDocument/2006/relationships/video" Target="file:///D:\Clases%202020\Unidades%20tem&#225;ticas%20SISING%202018\2020\4A%202020\UT%201\VTS_01_1.wmv" TargetMode="External"/><Relationship Id="rId1" Type="http://schemas.microsoft.com/office/2007/relationships/media" Target="file:///D:\Clases%202020\Unidades%20tem&#225;ticas%20SISING%202018\2020\4A%202020\UT%201\VTS_01_1.wmv" TargetMode="External"/><Relationship Id="rId6" Type="http://schemas.openxmlformats.org/officeDocument/2006/relationships/hyperlink" Target="http://www.cehipar.es/" TargetMode="External"/><Relationship Id="rId5" Type="http://schemas.openxmlformats.org/officeDocument/2006/relationships/image" Target="../media/image79.jpeg"/><Relationship Id="rId4" Type="http://schemas.openxmlformats.org/officeDocument/2006/relationships/notesSlide" Target="../notesSlides/notesSlide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0\Unidades%20tem&#225;ticas%20SISING%202018\2020\4A%202020\UT%201\LABOCEANO%20INGL&#202;S%20FINAL.mp4" TargetMode="External"/><Relationship Id="rId1" Type="http://schemas.microsoft.com/office/2007/relationships/media" Target="file:///D:\Clases%202020\Unidades%20tem&#225;ticas%20SISING%202018\2020\4A%202020\UT%201\LABOCEANO%20INGL&#202;S%20FINAL.mp4" TargetMode="Externa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0\Unidades%20tem&#225;ticas%20SISING%202018\2020\4A%202020\UT%201\The%20Science%20of%20Ship%20Design.mp4" TargetMode="External"/><Relationship Id="rId1" Type="http://schemas.microsoft.com/office/2007/relationships/media" Target="file:///D:\Clases%202020\Unidades%20tem&#225;ticas%20SISING%202018\2020\4A%202020\UT%201\The%20Science%20of%20Ship%20Design.mp4" TargetMode="External"/><Relationship Id="rId4" Type="http://schemas.openxmlformats.org/officeDocument/2006/relationships/image" Target="../media/image3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ear.org/infonautic/Barco/Apuntes_Tecnicos/ConstruccionNaval/Charla_07b.htm" TargetMode="External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Plano_y_l%C3%ADnea_de_referencia_en_el_buque" TargetMode="External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4.wm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w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7" Type="http://schemas.openxmlformats.org/officeDocument/2006/relationships/image" Target="../media/image89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88.wmf"/><Relationship Id="rId4" Type="http://schemas.openxmlformats.org/officeDocument/2006/relationships/oleObject" Target="../embeddings/oleObject6.bin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Boiler.AVI" TargetMode="External"/><Relationship Id="rId1" Type="http://schemas.microsoft.com/office/2007/relationships/media" Target="file:///D:\Clases%202021\Primer%20Semestre%202021\4A%202021\UT%201\Boiler.AVI" TargetMode="External"/><Relationship Id="rId5" Type="http://schemas.openxmlformats.org/officeDocument/2006/relationships/image" Target="../media/image93.png"/><Relationship Id="rId4" Type="http://schemas.openxmlformats.org/officeDocument/2006/relationships/slide" Target="slide12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Steam%20Cycle%20Major%20Components.avi" TargetMode="External"/><Relationship Id="rId1" Type="http://schemas.microsoft.com/office/2007/relationships/media" Target="file:///D:\Clases%202021\Primer%20Semestre%202021\4A%202021\UT%201\Steam%20Cycle%20Major%20Components.avi" TargetMode="External"/><Relationship Id="rId4" Type="http://schemas.openxmlformats.org/officeDocument/2006/relationships/image" Target="../media/image95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13" Type="http://schemas.openxmlformats.org/officeDocument/2006/relationships/image" Target="../media/image106.png"/><Relationship Id="rId3" Type="http://schemas.openxmlformats.org/officeDocument/2006/relationships/hyperlink" Target="http://science.howstuffworks.com/nuclear-power3.htm" TargetMode="External"/><Relationship Id="rId7" Type="http://schemas.openxmlformats.org/officeDocument/2006/relationships/image" Target="../media/image100.png"/><Relationship Id="rId12" Type="http://schemas.openxmlformats.org/officeDocument/2006/relationships/image" Target="../media/image105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gif"/><Relationship Id="rId11" Type="http://schemas.openxmlformats.org/officeDocument/2006/relationships/image" Target="../media/image104.gif"/><Relationship Id="rId5" Type="http://schemas.openxmlformats.org/officeDocument/2006/relationships/image" Target="../media/image98.png"/><Relationship Id="rId10" Type="http://schemas.openxmlformats.org/officeDocument/2006/relationships/image" Target="../media/image103.png"/><Relationship Id="rId4" Type="http://schemas.openxmlformats.org/officeDocument/2006/relationships/image" Target="../media/image97.gif"/><Relationship Id="rId9" Type="http://schemas.openxmlformats.org/officeDocument/2006/relationships/image" Target="../media/image102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da.liu.se/~her/npp/demo.html" TargetMode="Externa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4%20Stroke%20Diesel.avi" TargetMode="External"/><Relationship Id="rId1" Type="http://schemas.microsoft.com/office/2007/relationships/media" Target="file:///D:\Clases%202021\Primer%20Semestre%202021\4A%202021\UT%201\4%20Stroke%20Diesel.avi" TargetMode="External"/><Relationship Id="rId4" Type="http://schemas.openxmlformats.org/officeDocument/2006/relationships/image" Target="../media/image110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Colt%20Pielstick.avi" TargetMode="External"/><Relationship Id="rId1" Type="http://schemas.microsoft.com/office/2007/relationships/media" Target="file:///D:\Clases%202021\Primer%20Semestre%202021\4A%202021\UT%201\Colt%20Pielstick.avi" TargetMode="External"/><Relationship Id="rId4" Type="http://schemas.openxmlformats.org/officeDocument/2006/relationships/image" Target="../media/image111.pn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PSI.avi" TargetMode="External"/><Relationship Id="rId1" Type="http://schemas.microsoft.com/office/2007/relationships/media" Target="file:///D:\Clases%202021\Primer%20Semestre%202021\4A%202021\UT%201\PSI.avi" TargetMode="External"/><Relationship Id="rId4" Type="http://schemas.openxmlformats.org/officeDocument/2006/relationships/image" Target="../media/image114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1\4A%202021\UT%201\airflow.mp4" TargetMode="External"/><Relationship Id="rId1" Type="http://schemas.microsoft.com/office/2007/relationships/media" Target="file:///D:\Clases%202021\Primer%20Semestre%202021\4A%202021\UT%201\airflow.mp4" TargetMode="External"/><Relationship Id="rId4" Type="http://schemas.openxmlformats.org/officeDocument/2006/relationships/image" Target="../media/image38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9.jpeg"/><Relationship Id="rId5" Type="http://schemas.openxmlformats.org/officeDocument/2006/relationships/image" Target="../media/image118.png"/><Relationship Id="rId4" Type="http://schemas.openxmlformats.org/officeDocument/2006/relationships/image" Target="../media/image117.jpe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security.org/military/systems/ship/images/ddx-seajet-050823-n-7676w-052.jpg" TargetMode="External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jpeg"/><Relationship Id="rId5" Type="http://schemas.openxmlformats.org/officeDocument/2006/relationships/hyperlink" Target="http://www.globalsecurity.org/military/systems/ship/images/ddx-seajet-dn-sd-06-05171.jpg" TargetMode="External"/><Relationship Id="rId4" Type="http://schemas.openxmlformats.org/officeDocument/2006/relationships/image" Target="../media/image125.jpeg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9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gif"/><Relationship Id="rId1" Type="http://schemas.openxmlformats.org/officeDocument/2006/relationships/slideLayout" Target="../slideLayouts/slideLayout13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35.jpe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4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14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2.pn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14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1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slide" Target="slide68.xml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Sistemas de Ingeniería </a:t>
            </a:r>
            <a:endParaRPr lang="es-E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dirty="0"/>
              <a:t>Cátedra Sistemas Ingeniería.</a:t>
            </a:r>
          </a:p>
          <a:p>
            <a:pPr eaLnBrk="1" hangingPunct="1"/>
            <a:r>
              <a:rPr lang="es-MX" dirty="0"/>
              <a:t>CF (R) Alberto 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 DE  INGENIERIA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  <a:p>
            <a:pPr eaLnBrk="1" hangingPunct="1"/>
            <a:r>
              <a:rPr lang="es-ES"/>
              <a:t>U.T.1 Sistemas de Propulsión</a:t>
            </a:r>
          </a:p>
          <a:p>
            <a:pPr eaLnBrk="1" hangingPunct="1"/>
            <a:r>
              <a:rPr lang="es-ES"/>
              <a:t>U.T.2 Motores de Combustión Interna y Turbinas a Gas</a:t>
            </a:r>
          </a:p>
          <a:p>
            <a:pPr eaLnBrk="1" hangingPunct="1"/>
            <a:r>
              <a:rPr lang="es-ES"/>
              <a:t>U.T.3 Sistemas de Reducción, Líneas de Ejes y Hélices</a:t>
            </a:r>
          </a:p>
          <a:p>
            <a:pPr eaLnBrk="1" hangingPunct="1"/>
            <a:r>
              <a:rPr lang="es-ES"/>
              <a:t>U.T.4 Maquinaria y Sistemas Auxiliares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OBJETIVOS DEL RAMO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CONOCER Y COMPRENDER EL FUNCIONAMIENTO DE LAS UNIDADES Y EQUIPOS DE UN SISTEMA DE PROPULSION Y LOS COMPONENTES  AUXILIARES ASOCIADOS  QUE LO COMPLEMENTAN.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/>
              <a:t>U.T.1 Sistemas de Propulsión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U.T.3 Sistemas de Reducción, Líneas de Ejes y Hélices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U.T.4 Maquinaria y Sistemas Auxiliares</a:t>
            </a:r>
          </a:p>
          <a:p>
            <a:pPr eaLnBrk="1" hangingPunct="1"/>
            <a:endParaRPr lang="es-ES" sz="28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U.T.1 Sistema de Propulsión Naval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Objetivo</a:t>
            </a:r>
          </a:p>
          <a:p>
            <a:pPr lvl="1" eaLnBrk="1" hangingPunct="1"/>
            <a:r>
              <a:rPr lang="es-ES"/>
              <a:t>Explicar los conceptos de resistencia y potencia en el ámbito de la propulsión naval, e identificar los componentes principales de los sistemas de propulsión simples y combinados.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14339" name="Picture 2" descr="frigate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631950"/>
            <a:ext cx="6551613" cy="4916488"/>
          </a:xfrm>
          <a:noFill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avance.</a:t>
            </a:r>
          </a:p>
          <a:p>
            <a:pPr eaLnBrk="1" hangingPunct="1"/>
            <a:r>
              <a:rPr lang="es-ES"/>
              <a:t>Relación velocidad potencia.</a:t>
            </a:r>
          </a:p>
          <a:p>
            <a:pPr eaLnBrk="1" hangingPunct="1"/>
            <a:r>
              <a:rPr lang="es-ES"/>
              <a:t>Sistemas de propulsión simples.</a:t>
            </a:r>
          </a:p>
          <a:p>
            <a:pPr eaLnBrk="1" hangingPunct="1"/>
            <a:r>
              <a:rPr lang="es-ES"/>
              <a:t>Sistemas combinados.</a:t>
            </a:r>
          </a:p>
          <a:p>
            <a:pPr eaLnBrk="1" hangingPunct="1"/>
            <a:r>
              <a:rPr lang="es-ES"/>
              <a:t>Puesta en operación de sistemas de propulsión.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t23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2001838"/>
            <a:ext cx="3579812" cy="376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500"/>
              <a:t>Componentes de Resistencia Total</a:t>
            </a:r>
          </a:p>
          <a:p>
            <a:pPr eaLnBrk="1" hangingPunct="1">
              <a:lnSpc>
                <a:spcPct val="80000"/>
              </a:lnSpc>
            </a:pPr>
            <a:r>
              <a:rPr lang="es-ES" sz="1500"/>
              <a:t>Un buque se desplaza al mismo tiempo en dos fluidos diferentes con viscosidades totalmente distintas: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Agua y Aire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/>
              <a:t>Obra viva a través del agua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/>
              <a:t>Obra muerta a través del aire.</a:t>
            </a:r>
          </a:p>
          <a:p>
            <a:pPr eaLnBrk="1" hangingPunct="1">
              <a:lnSpc>
                <a:spcPct val="80000"/>
              </a:lnSpc>
            </a:pPr>
            <a:r>
              <a:rPr lang="es-ES" sz="1500"/>
              <a:t>Ello genera las siguientes resistencias al avance que hacen perder potencia disponible: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Resistencia de estela.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Resistencia friccional.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Resistencia por corrientes de eddy.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Resistencia por viento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Resistencia de apéndices del casco.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  <a:p>
            <a:pPr eaLnBrk="1" hangingPunct="1">
              <a:lnSpc>
                <a:spcPct val="80000"/>
              </a:lnSpc>
            </a:pPr>
            <a:endParaRPr lang="es-ES" sz="1500"/>
          </a:p>
        </p:txBody>
      </p:sp>
      <p:pic>
        <p:nvPicPr>
          <p:cNvPr id="80904" name="Picture 8" descr="win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b="25902"/>
          <a:stretch>
            <a:fillRect/>
          </a:stretch>
        </p:blipFill>
        <p:spPr bwMode="auto">
          <a:xfrm>
            <a:off x="3851275" y="2060575"/>
            <a:ext cx="1035050" cy="1000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estela</a:t>
            </a:r>
            <a:r>
              <a:rPr lang="es-ES" sz="1400" dirty="0"/>
              <a:t>: Pertenece a la categoría de las presiones dinámicas. Producto de esto, se generan olas en la superficie del agua y se alejan del buque. Las olas poseen energía; es decir, el buque para producir estas olas pierde energía útil. La resistencia de estela es importante para buques de superficie, especialmente para aquellos de alta velocidad, pero es despreciable en submarinos sumergidos.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</a:t>
            </a:r>
            <a:r>
              <a:rPr lang="es-ES" sz="1400" b="1" dirty="0" err="1"/>
              <a:t>friccional</a:t>
            </a:r>
            <a:r>
              <a:rPr lang="es-ES" sz="1400" dirty="0"/>
              <a:t>: es generada por la viscosidad del agua. Debido a la misma viscosidad y a la velocidad del buque, una parte de la masa de agua es arrastrada por el casco. La energía necesaria para arrastrar esta porción de agua es trabajo realizado por el buque y por ende pérdida de potencia útil.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por corrientes de Eddy</a:t>
            </a:r>
            <a:r>
              <a:rPr lang="es-ES" sz="1400" dirty="0"/>
              <a:t>: Son la contribución de la presión normal aplicada al casco. Debido a la viscosidad del agua, el flujo se separa de la superficie del casco y se generan remolinos (vórtices o corrientes de Eddy) Este fenómeno también quita potencia útil a la propulsión 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al aire</a:t>
            </a:r>
            <a:r>
              <a:rPr lang="es-ES" sz="1400" dirty="0"/>
              <a:t>: Es principalmente generada por el viento que se produce por el desplazamiento del buque en el aire (viento)  Representa entre el 6 y el 8%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los apéndices</a:t>
            </a:r>
            <a:r>
              <a:rPr lang="es-ES" sz="1400" dirty="0"/>
              <a:t>: Es causada por todos los apéndices del buque, como por ejemplo; hélices, timones, quillas, estabilizadores y otros.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400" dirty="0"/>
              <a:t>	Corresponde a entre el 2 y el 24% del total de la resistencia en un buque de guerra</a:t>
            </a:r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179388" y="5805488"/>
          <a:ext cx="1549400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2971429" imgH="1685714" progId="">
                  <p:embed/>
                </p:oleObj>
              </mc:Choice>
              <mc:Fallback>
                <p:oleObj name="Photo Editor Photo" r:id="rId2" imgW="2971429" imgH="1685714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5805488"/>
                        <a:ext cx="1549400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9" descr="shipfl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106363"/>
            <a:ext cx="3024188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000" dirty="0"/>
              <a:t>Depende de </a:t>
            </a:r>
            <a:r>
              <a:rPr lang="es-MX" sz="2000" dirty="0"/>
              <a:t>diseño del casco y de </a:t>
            </a:r>
            <a:r>
              <a:rPr lang="es-ES" sz="2000" dirty="0"/>
              <a:t>la velocidad:</a:t>
            </a:r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r>
              <a:rPr lang="es-ES" sz="2000" dirty="0"/>
              <a:t>A velocidades bajas, el tren de olas es muy cercano entre si. A velocidades altas, la distancia entre estas olas aumenta.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600" dirty="0"/>
              <a:t>Cuando el largo de ola iguala a la eslora del buque, la resistencia se incrementa dramáticamente (Alcanzó la velocidad de diseño). </a:t>
            </a:r>
          </a:p>
          <a:p>
            <a:pPr lvl="1" eaLnBrk="1" hangingPunct="1">
              <a:lnSpc>
                <a:spcPct val="80000"/>
              </a:lnSpc>
            </a:pPr>
            <a:endParaRPr lang="es-ES" sz="16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endParaRPr lang="es-CL" dirty="0"/>
          </a:p>
        </p:txBody>
      </p:sp>
      <p:pic>
        <p:nvPicPr>
          <p:cNvPr id="4" name="Picture 41" descr="kelvi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16883"/>
            <a:ext cx="2571768" cy="132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2643174" y="5143512"/>
            <a:ext cx="3571900" cy="1428760"/>
            <a:chOff x="1111" y="2099"/>
            <a:chExt cx="2432" cy="733"/>
          </a:xfrm>
        </p:grpSpPr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2392" y="2305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dirty="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7" name="Text Box 27"/>
            <p:cNvSpPr txBox="1">
              <a:spLocks noChangeArrowheads="1"/>
            </p:cNvSpPr>
            <p:nvPr/>
          </p:nvSpPr>
          <p:spPr bwMode="auto">
            <a:xfrm>
              <a:off x="2245" y="2659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8" name="Text Box 28"/>
            <p:cNvSpPr txBox="1">
              <a:spLocks noChangeArrowheads="1"/>
            </p:cNvSpPr>
            <p:nvPr/>
          </p:nvSpPr>
          <p:spPr bwMode="auto">
            <a:xfrm>
              <a:off x="2988" y="2099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Baja 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  <p:grpSp>
          <p:nvGrpSpPr>
            <p:cNvPr id="9" name="Group 29"/>
            <p:cNvGrpSpPr>
              <a:grpSpLocks/>
            </p:cNvGrpSpPr>
            <p:nvPr/>
          </p:nvGrpSpPr>
          <p:grpSpPr bwMode="auto">
            <a:xfrm>
              <a:off x="1111" y="2115"/>
              <a:ext cx="1909" cy="635"/>
              <a:chOff x="1111" y="2115"/>
              <a:chExt cx="1909" cy="635"/>
            </a:xfrm>
          </p:grpSpPr>
          <p:sp>
            <p:nvSpPr>
              <p:cNvPr id="11" name="Freeform 30"/>
              <p:cNvSpPr>
                <a:spLocks/>
              </p:cNvSpPr>
              <p:nvPr/>
            </p:nvSpPr>
            <p:spPr bwMode="auto">
              <a:xfrm>
                <a:off x="1901" y="2115"/>
                <a:ext cx="99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2" name="Freeform 31"/>
              <p:cNvSpPr>
                <a:spLocks/>
              </p:cNvSpPr>
              <p:nvPr/>
            </p:nvSpPr>
            <p:spPr bwMode="auto">
              <a:xfrm rot="-129499">
                <a:off x="1281" y="2163"/>
                <a:ext cx="1659" cy="74"/>
              </a:xfrm>
              <a:custGeom>
                <a:avLst/>
                <a:gdLst>
                  <a:gd name="T0" fmla="*/ 0 w 3984"/>
                  <a:gd name="T1" fmla="*/ 0 h 224"/>
                  <a:gd name="T2" fmla="*/ 0 w 3984"/>
                  <a:gd name="T3" fmla="*/ 0 h 224"/>
                  <a:gd name="T4" fmla="*/ 0 w 3984"/>
                  <a:gd name="T5" fmla="*/ 0 h 224"/>
                  <a:gd name="T6" fmla="*/ 0 w 3984"/>
                  <a:gd name="T7" fmla="*/ 0 h 224"/>
                  <a:gd name="T8" fmla="*/ 0 w 3984"/>
                  <a:gd name="T9" fmla="*/ 0 h 224"/>
                  <a:gd name="T10" fmla="*/ 0 w 3984"/>
                  <a:gd name="T11" fmla="*/ 0 h 224"/>
                  <a:gd name="T12" fmla="*/ 0 w 3984"/>
                  <a:gd name="T13" fmla="*/ 0 h 224"/>
                  <a:gd name="T14" fmla="*/ 0 w 3984"/>
                  <a:gd name="T15" fmla="*/ 0 h 224"/>
                  <a:gd name="T16" fmla="*/ 0 w 3984"/>
                  <a:gd name="T17" fmla="*/ 0 h 224"/>
                  <a:gd name="T18" fmla="*/ 0 w 3984"/>
                  <a:gd name="T19" fmla="*/ 0 h 224"/>
                  <a:gd name="T20" fmla="*/ 0 w 3984"/>
                  <a:gd name="T21" fmla="*/ 0 h 224"/>
                  <a:gd name="T22" fmla="*/ 0 w 3984"/>
                  <a:gd name="T23" fmla="*/ 0 h 224"/>
                  <a:gd name="T24" fmla="*/ 0 w 3984"/>
                  <a:gd name="T25" fmla="*/ 0 h 224"/>
                  <a:gd name="T26" fmla="*/ 0 w 3984"/>
                  <a:gd name="T27" fmla="*/ 0 h 224"/>
                  <a:gd name="T28" fmla="*/ 0 w 3984"/>
                  <a:gd name="T29" fmla="*/ 0 h 224"/>
                  <a:gd name="T30" fmla="*/ 0 w 3984"/>
                  <a:gd name="T31" fmla="*/ 0 h 224"/>
                  <a:gd name="T32" fmla="*/ 0 w 3984"/>
                  <a:gd name="T33" fmla="*/ 0 h 2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984"/>
                  <a:gd name="T52" fmla="*/ 0 h 224"/>
                  <a:gd name="T53" fmla="*/ 3984 w 3984"/>
                  <a:gd name="T54" fmla="*/ 224 h 2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984" h="224">
                    <a:moveTo>
                      <a:pt x="3984" y="208"/>
                    </a:moveTo>
                    <a:cubicBezTo>
                      <a:pt x="3912" y="148"/>
                      <a:pt x="3840" y="88"/>
                      <a:pt x="3792" y="64"/>
                    </a:cubicBezTo>
                    <a:cubicBezTo>
                      <a:pt x="3744" y="40"/>
                      <a:pt x="3768" y="40"/>
                      <a:pt x="3696" y="64"/>
                    </a:cubicBezTo>
                    <a:cubicBezTo>
                      <a:pt x="3624" y="88"/>
                      <a:pt x="3472" y="192"/>
                      <a:pt x="3360" y="208"/>
                    </a:cubicBezTo>
                    <a:cubicBezTo>
                      <a:pt x="3248" y="224"/>
                      <a:pt x="3112" y="184"/>
                      <a:pt x="3024" y="160"/>
                    </a:cubicBezTo>
                    <a:cubicBezTo>
                      <a:pt x="2936" y="136"/>
                      <a:pt x="2904" y="80"/>
                      <a:pt x="2832" y="64"/>
                    </a:cubicBezTo>
                    <a:cubicBezTo>
                      <a:pt x="2760" y="48"/>
                      <a:pt x="2680" y="48"/>
                      <a:pt x="2592" y="64"/>
                    </a:cubicBezTo>
                    <a:cubicBezTo>
                      <a:pt x="2504" y="80"/>
                      <a:pt x="2424" y="160"/>
                      <a:pt x="2304" y="160"/>
                    </a:cubicBezTo>
                    <a:cubicBezTo>
                      <a:pt x="2184" y="160"/>
                      <a:pt x="2008" y="88"/>
                      <a:pt x="1872" y="64"/>
                    </a:cubicBezTo>
                    <a:cubicBezTo>
                      <a:pt x="1736" y="40"/>
                      <a:pt x="1592" y="8"/>
                      <a:pt x="1488" y="16"/>
                    </a:cubicBezTo>
                    <a:cubicBezTo>
                      <a:pt x="1384" y="24"/>
                      <a:pt x="1320" y="88"/>
                      <a:pt x="1248" y="112"/>
                    </a:cubicBezTo>
                    <a:cubicBezTo>
                      <a:pt x="1176" y="136"/>
                      <a:pt x="1128" y="160"/>
                      <a:pt x="1056" y="160"/>
                    </a:cubicBezTo>
                    <a:cubicBezTo>
                      <a:pt x="984" y="160"/>
                      <a:pt x="888" y="136"/>
                      <a:pt x="816" y="112"/>
                    </a:cubicBezTo>
                    <a:cubicBezTo>
                      <a:pt x="744" y="88"/>
                      <a:pt x="696" y="32"/>
                      <a:pt x="624" y="16"/>
                    </a:cubicBezTo>
                    <a:cubicBezTo>
                      <a:pt x="552" y="0"/>
                      <a:pt x="456" y="0"/>
                      <a:pt x="384" y="16"/>
                    </a:cubicBezTo>
                    <a:cubicBezTo>
                      <a:pt x="312" y="32"/>
                      <a:pt x="256" y="96"/>
                      <a:pt x="192" y="112"/>
                    </a:cubicBezTo>
                    <a:cubicBezTo>
                      <a:pt x="128" y="128"/>
                      <a:pt x="64" y="120"/>
                      <a:pt x="0" y="11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" name="Freeform 32"/>
              <p:cNvSpPr>
                <a:spLocks/>
              </p:cNvSpPr>
              <p:nvPr/>
            </p:nvSpPr>
            <p:spPr bwMode="auto">
              <a:xfrm>
                <a:off x="2001" y="2464"/>
                <a:ext cx="97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" name="Line 33"/>
              <p:cNvSpPr>
                <a:spLocks noChangeShapeType="1"/>
              </p:cNvSpPr>
              <p:nvPr/>
            </p:nvSpPr>
            <p:spPr bwMode="auto">
              <a:xfrm>
                <a:off x="2001" y="2591"/>
                <a:ext cx="0" cy="15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" name="Line 34"/>
              <p:cNvSpPr>
                <a:spLocks noChangeShapeType="1"/>
              </p:cNvSpPr>
              <p:nvPr/>
            </p:nvSpPr>
            <p:spPr bwMode="auto">
              <a:xfrm>
                <a:off x="2920" y="2512"/>
                <a:ext cx="0" cy="20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" name="Line 35"/>
              <p:cNvSpPr>
                <a:spLocks noChangeShapeType="1"/>
              </p:cNvSpPr>
              <p:nvPr/>
            </p:nvSpPr>
            <p:spPr bwMode="auto">
              <a:xfrm>
                <a:off x="2001" y="2671"/>
                <a:ext cx="9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" name="Line 36"/>
              <p:cNvSpPr>
                <a:spLocks noChangeShapeType="1"/>
              </p:cNvSpPr>
              <p:nvPr/>
            </p:nvSpPr>
            <p:spPr bwMode="auto">
              <a:xfrm>
                <a:off x="2421" y="2179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" name="Line 37"/>
              <p:cNvSpPr>
                <a:spLocks noChangeShapeType="1"/>
              </p:cNvSpPr>
              <p:nvPr/>
            </p:nvSpPr>
            <p:spPr bwMode="auto">
              <a:xfrm>
                <a:off x="2840" y="2163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9" name="Line 38"/>
              <p:cNvSpPr>
                <a:spLocks noChangeShapeType="1"/>
              </p:cNvSpPr>
              <p:nvPr/>
            </p:nvSpPr>
            <p:spPr bwMode="auto">
              <a:xfrm>
                <a:off x="2421" y="2306"/>
                <a:ext cx="4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1111" y="2512"/>
                <a:ext cx="1909" cy="95"/>
              </a:xfrm>
              <a:custGeom>
                <a:avLst/>
                <a:gdLst>
                  <a:gd name="T0" fmla="*/ 0 w 4704"/>
                  <a:gd name="T1" fmla="*/ 0 h 288"/>
                  <a:gd name="T2" fmla="*/ 0 w 4704"/>
                  <a:gd name="T3" fmla="*/ 0 h 288"/>
                  <a:gd name="T4" fmla="*/ 0 w 4704"/>
                  <a:gd name="T5" fmla="*/ 0 h 288"/>
                  <a:gd name="T6" fmla="*/ 0 w 4704"/>
                  <a:gd name="T7" fmla="*/ 0 h 288"/>
                  <a:gd name="T8" fmla="*/ 0 w 4704"/>
                  <a:gd name="T9" fmla="*/ 0 h 288"/>
                  <a:gd name="T10" fmla="*/ 0 w 4704"/>
                  <a:gd name="T11" fmla="*/ 0 h 288"/>
                  <a:gd name="T12" fmla="*/ 0 w 4704"/>
                  <a:gd name="T13" fmla="*/ 0 h 288"/>
                  <a:gd name="T14" fmla="*/ 0 w 4704"/>
                  <a:gd name="T15" fmla="*/ 0 h 288"/>
                  <a:gd name="T16" fmla="*/ 0 w 4704"/>
                  <a:gd name="T17" fmla="*/ 0 h 288"/>
                  <a:gd name="T18" fmla="*/ 0 w 4704"/>
                  <a:gd name="T19" fmla="*/ 0 h 288"/>
                  <a:gd name="T20" fmla="*/ 0 w 4704"/>
                  <a:gd name="T21" fmla="*/ 0 h 288"/>
                  <a:gd name="T22" fmla="*/ 0 w 4704"/>
                  <a:gd name="T23" fmla="*/ 0 h 288"/>
                  <a:gd name="T24" fmla="*/ 0 w 4704"/>
                  <a:gd name="T25" fmla="*/ 0 h 288"/>
                  <a:gd name="T26" fmla="*/ 0 w 4704"/>
                  <a:gd name="T27" fmla="*/ 0 h 288"/>
                  <a:gd name="T28" fmla="*/ 0 w 4704"/>
                  <a:gd name="T29" fmla="*/ 0 h 288"/>
                  <a:gd name="T30" fmla="*/ 0 w 4704"/>
                  <a:gd name="T31" fmla="*/ 0 h 288"/>
                  <a:gd name="T32" fmla="*/ 0 w 4704"/>
                  <a:gd name="T33" fmla="*/ 0 h 288"/>
                  <a:gd name="T34" fmla="*/ 0 w 4704"/>
                  <a:gd name="T35" fmla="*/ 0 h 288"/>
                  <a:gd name="T36" fmla="*/ 0 w 4704"/>
                  <a:gd name="T37" fmla="*/ 0 h 288"/>
                  <a:gd name="T38" fmla="*/ 0 w 4704"/>
                  <a:gd name="T39" fmla="*/ 0 h 28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704"/>
                  <a:gd name="T61" fmla="*/ 0 h 288"/>
                  <a:gd name="T62" fmla="*/ 4704 w 4704"/>
                  <a:gd name="T63" fmla="*/ 288 h 28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704" h="288">
                    <a:moveTo>
                      <a:pt x="4704" y="192"/>
                    </a:moveTo>
                    <a:cubicBezTo>
                      <a:pt x="4656" y="136"/>
                      <a:pt x="4608" y="80"/>
                      <a:pt x="4560" y="48"/>
                    </a:cubicBezTo>
                    <a:cubicBezTo>
                      <a:pt x="4512" y="16"/>
                      <a:pt x="4472" y="0"/>
                      <a:pt x="4416" y="0"/>
                    </a:cubicBezTo>
                    <a:cubicBezTo>
                      <a:pt x="4360" y="0"/>
                      <a:pt x="4312" y="24"/>
                      <a:pt x="4224" y="48"/>
                    </a:cubicBezTo>
                    <a:cubicBezTo>
                      <a:pt x="4136" y="72"/>
                      <a:pt x="3984" y="120"/>
                      <a:pt x="3888" y="144"/>
                    </a:cubicBezTo>
                    <a:cubicBezTo>
                      <a:pt x="3792" y="168"/>
                      <a:pt x="3736" y="184"/>
                      <a:pt x="3648" y="192"/>
                    </a:cubicBezTo>
                    <a:cubicBezTo>
                      <a:pt x="3560" y="200"/>
                      <a:pt x="3440" y="192"/>
                      <a:pt x="3360" y="192"/>
                    </a:cubicBezTo>
                    <a:cubicBezTo>
                      <a:pt x="3280" y="192"/>
                      <a:pt x="3224" y="192"/>
                      <a:pt x="3168" y="192"/>
                    </a:cubicBezTo>
                    <a:cubicBezTo>
                      <a:pt x="3112" y="192"/>
                      <a:pt x="3080" y="200"/>
                      <a:pt x="3024" y="192"/>
                    </a:cubicBezTo>
                    <a:cubicBezTo>
                      <a:pt x="2968" y="184"/>
                      <a:pt x="2904" y="160"/>
                      <a:pt x="2832" y="144"/>
                    </a:cubicBezTo>
                    <a:cubicBezTo>
                      <a:pt x="2760" y="128"/>
                      <a:pt x="2696" y="112"/>
                      <a:pt x="2592" y="96"/>
                    </a:cubicBezTo>
                    <a:cubicBezTo>
                      <a:pt x="2488" y="80"/>
                      <a:pt x="2328" y="40"/>
                      <a:pt x="2208" y="48"/>
                    </a:cubicBezTo>
                    <a:cubicBezTo>
                      <a:pt x="2088" y="56"/>
                      <a:pt x="1976" y="120"/>
                      <a:pt x="1872" y="144"/>
                    </a:cubicBezTo>
                    <a:cubicBezTo>
                      <a:pt x="1768" y="168"/>
                      <a:pt x="1680" y="168"/>
                      <a:pt x="1584" y="192"/>
                    </a:cubicBezTo>
                    <a:cubicBezTo>
                      <a:pt x="1488" y="216"/>
                      <a:pt x="1424" y="288"/>
                      <a:pt x="1296" y="288"/>
                    </a:cubicBezTo>
                    <a:cubicBezTo>
                      <a:pt x="1168" y="288"/>
                      <a:pt x="928" y="216"/>
                      <a:pt x="816" y="192"/>
                    </a:cubicBezTo>
                    <a:cubicBezTo>
                      <a:pt x="704" y="168"/>
                      <a:pt x="688" y="160"/>
                      <a:pt x="624" y="144"/>
                    </a:cubicBezTo>
                    <a:cubicBezTo>
                      <a:pt x="560" y="128"/>
                      <a:pt x="504" y="96"/>
                      <a:pt x="432" y="96"/>
                    </a:cubicBezTo>
                    <a:cubicBezTo>
                      <a:pt x="360" y="96"/>
                      <a:pt x="264" y="128"/>
                      <a:pt x="192" y="144"/>
                    </a:cubicBezTo>
                    <a:cubicBezTo>
                      <a:pt x="120" y="160"/>
                      <a:pt x="60" y="176"/>
                      <a:pt x="0" y="19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0" name="Text Box 40"/>
            <p:cNvSpPr txBox="1">
              <a:spLocks noChangeArrowheads="1"/>
            </p:cNvSpPr>
            <p:nvPr/>
          </p:nvSpPr>
          <p:spPr bwMode="auto">
            <a:xfrm>
              <a:off x="3016" y="2432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Alta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</p:grp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57224" y="2285992"/>
            <a:ext cx="2867020" cy="1220009"/>
          </a:xfrm>
          <a:prstGeom prst="rect">
            <a:avLst/>
          </a:prstGeom>
        </p:spPr>
      </p:pic>
      <p:pic>
        <p:nvPicPr>
          <p:cNvPr id="25" name="24 Imagen" descr="Catamaran-e142925027389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143116"/>
            <a:ext cx="2438417" cy="1428760"/>
          </a:xfrm>
          <a:prstGeom prst="rect">
            <a:avLst/>
          </a:prstGeom>
        </p:spPr>
      </p:pic>
      <p:pic>
        <p:nvPicPr>
          <p:cNvPr id="26" name="25 Imagen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2143116"/>
            <a:ext cx="2413047" cy="142021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400" dirty="0"/>
              <a:t>A velocidades altas, la resistencia de estela es predominante y es responsable del 70 al 85%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2400" dirty="0"/>
              <a:t>En submarinos sumergidos, no existe esta resistencia a menos que naveguen en superficie o en maniobra de </a:t>
            </a:r>
            <a:r>
              <a:rPr lang="es-ES" sz="2400" dirty="0" err="1"/>
              <a:t>snorkel</a:t>
            </a:r>
            <a:r>
              <a:rPr lang="es-ES" sz="2400" dirty="0"/>
              <a:t>.  </a:t>
            </a:r>
          </a:p>
          <a:p>
            <a:endParaRPr lang="es-CL" dirty="0"/>
          </a:p>
        </p:txBody>
      </p:sp>
      <p:pic>
        <p:nvPicPr>
          <p:cNvPr id="21" name="Picture 42" descr="sh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60350"/>
            <a:ext cx="1585913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000503"/>
            <a:ext cx="3357586" cy="2201085"/>
          </a:xfrm>
          <a:prstGeom prst="rect">
            <a:avLst/>
          </a:prstGeom>
        </p:spPr>
      </p:pic>
      <p:pic>
        <p:nvPicPr>
          <p:cNvPr id="23" name="22 Imagen" descr="images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4000504"/>
            <a:ext cx="2928958" cy="220138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65324566-D867-4FB8-BCD1-C8B11CC9D7D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 altLang="es-CL"/>
              <a:t>Resistencia de Estela</a:t>
            </a:r>
            <a:endParaRPr lang="es-ES" altLang="es-CL"/>
          </a:p>
        </p:txBody>
      </p:sp>
      <p:pic>
        <p:nvPicPr>
          <p:cNvPr id="14339" name="Picture 8">
            <a:extLst>
              <a:ext uri="{FF2B5EF4-FFF2-40B4-BE49-F238E27FC236}">
                <a16:creationId xmlns:a16="http://schemas.microsoft.com/office/drawing/2014/main" id="{1099A38D-9E64-4DF4-B5A0-B704D300F22E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3038" y="1827213"/>
            <a:ext cx="3433762" cy="1981200"/>
          </a:xfrm>
          <a:noFill/>
        </p:spPr>
      </p:pic>
      <p:pic>
        <p:nvPicPr>
          <p:cNvPr id="14340" name="Picture 10" descr="thumbnail">
            <a:extLst>
              <a:ext uri="{FF2B5EF4-FFF2-40B4-BE49-F238E27FC236}">
                <a16:creationId xmlns:a16="http://schemas.microsoft.com/office/drawing/2014/main" id="{D4A4D988-B1AF-4F76-AE08-9D7ABD5AC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11414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1">
            <a:extLst>
              <a:ext uri="{FF2B5EF4-FFF2-40B4-BE49-F238E27FC236}">
                <a16:creationId xmlns:a16="http://schemas.microsoft.com/office/drawing/2014/main" id="{02F36FCF-1AA2-4B5A-A5FF-4D2813C3A34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48288" y="1827213"/>
            <a:ext cx="3089275" cy="1981200"/>
          </a:xfrm>
          <a:noFill/>
        </p:spPr>
      </p:pic>
      <p:pic>
        <p:nvPicPr>
          <p:cNvPr id="14342" name="Picture 14">
            <a:extLst>
              <a:ext uri="{FF2B5EF4-FFF2-40B4-BE49-F238E27FC236}">
                <a16:creationId xmlns:a16="http://schemas.microsoft.com/office/drawing/2014/main" id="{8015C2D3-BBD0-4836-9355-97FBD6EFD214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933825"/>
            <a:ext cx="3600450" cy="2190750"/>
          </a:xfrm>
          <a:noFill/>
        </p:spPr>
      </p:pic>
      <p:pic>
        <p:nvPicPr>
          <p:cNvPr id="14343" name="Picture 15">
            <a:extLst>
              <a:ext uri="{FF2B5EF4-FFF2-40B4-BE49-F238E27FC236}">
                <a16:creationId xmlns:a16="http://schemas.microsoft.com/office/drawing/2014/main" id="{5ADB8FAE-494A-44CD-8969-D162E41F5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933825"/>
            <a:ext cx="1081088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9" descr="Computational Fluid Dynamics:A Powerful Marine Design Tool - DTMB 5415">
            <a:extLst>
              <a:ext uri="{FF2B5EF4-FFF2-40B4-BE49-F238E27FC236}">
                <a16:creationId xmlns:a16="http://schemas.microsoft.com/office/drawing/2014/main" id="{1301883D-2FEC-4631-8A37-3325F140239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89600" y="3960813"/>
            <a:ext cx="2843213" cy="2339975"/>
          </a:xfrm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E3DD94B9-7C98-49E2-890E-D4CE82CF5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38325"/>
            <a:ext cx="7775575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Resistencia de Estela</a:t>
            </a:r>
            <a:endParaRPr lang="es-ES"/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marL="476250" indent="-476250">
              <a:lnSpc>
                <a:spcPct val="90000"/>
              </a:lnSpc>
            </a:pPr>
            <a:r>
              <a:rPr lang="es-MX" sz="1900"/>
              <a:t>Si se minimiza la formación de olas, la resistencia de estela disminuye.</a:t>
            </a:r>
          </a:p>
          <a:p>
            <a:pPr marL="476250" indent="-476250">
              <a:lnSpc>
                <a:spcPct val="90000"/>
              </a:lnSpc>
            </a:pPr>
            <a:r>
              <a:rPr lang="es-MX" sz="1900"/>
              <a:t>Se puede lograr: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/>
              <a:t>Adecuando la dimensión de la eslora.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/>
              <a:t>Instalando bulbos.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/>
              <a:t>Optimizando la descarga de agua hacia popa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/>
              <a:t>Ajustando la velocidad del perfil de operación (18-22 nudos)</a:t>
            </a:r>
            <a:endParaRPr lang="es-ES" sz="1700"/>
          </a:p>
        </p:txBody>
      </p:sp>
      <p:pic>
        <p:nvPicPr>
          <p:cNvPr id="19460" name="Picture 9" descr="14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t="6920" b="-3125"/>
          <a:stretch>
            <a:fillRect/>
          </a:stretch>
        </p:blipFill>
        <p:spPr>
          <a:xfrm>
            <a:off x="1370013" y="2205038"/>
            <a:ext cx="3579812" cy="1368425"/>
          </a:xfrm>
        </p:spPr>
      </p:pic>
      <p:pic>
        <p:nvPicPr>
          <p:cNvPr id="19461" name="Picture 15" descr="14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t="8817"/>
          <a:stretch>
            <a:fillRect/>
          </a:stretch>
        </p:blipFill>
        <p:spPr>
          <a:xfrm>
            <a:off x="1370013" y="4365625"/>
            <a:ext cx="3579812" cy="129698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94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de Estela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1900" dirty="0"/>
              <a:t>Si agregamos un bulbo al casco, la resistencia de estela disminuye.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Se altera la forma de la ola en la roda.</a:t>
            </a:r>
          </a:p>
          <a:p>
            <a:pPr eaLnBrk="1" hangingPunct="1">
              <a:lnSpc>
                <a:spcPct val="90000"/>
              </a:lnSpc>
            </a:pPr>
            <a:r>
              <a:rPr lang="es-ES" sz="1900" dirty="0"/>
              <a:t>Modificando la eslora.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En ensayos con un atunero de 66 metros de eslora, se logró una reducción de la resistencia de un 25% para una velocidad de 16 nudos con la incorporación de un bulbo y alargue de su casco en 10 metros.</a:t>
            </a:r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4652963"/>
            <a:ext cx="3589338" cy="116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14" name="Picture 7" descr="ddg51_b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1773238"/>
            <a:ext cx="1584325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formacasc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76041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357563"/>
            <a:ext cx="3581400" cy="1155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22" name="Picture 14" descr="Bul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214686"/>
            <a:ext cx="4464050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4" name="Picture 16" descr="File:Bulbous Bow NT.PN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071810"/>
            <a:ext cx="6754813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600" dirty="0"/>
              <a:t>El diseño es siempre un compromiso para privilegiar los roles que se exigirán de un buque, mediante el sacrificio de otros:</a:t>
            </a:r>
          </a:p>
          <a:p>
            <a:pPr lvl="1" eaLnBrk="1" hangingPunct="1"/>
            <a:r>
              <a:rPr lang="es-ES" sz="1200" dirty="0"/>
              <a:t>Tamaño </a:t>
            </a:r>
          </a:p>
          <a:p>
            <a:pPr lvl="1" eaLnBrk="1" hangingPunct="1"/>
            <a:r>
              <a:rPr lang="es-ES" sz="1200" dirty="0"/>
              <a:t>Velocidad</a:t>
            </a:r>
          </a:p>
          <a:p>
            <a:pPr lvl="1" eaLnBrk="1" hangingPunct="1"/>
            <a:r>
              <a:rPr lang="es-ES" sz="1200" dirty="0"/>
              <a:t>Carga útil</a:t>
            </a:r>
          </a:p>
          <a:p>
            <a:pPr lvl="1" eaLnBrk="1" hangingPunct="1"/>
            <a:r>
              <a:rPr lang="es-ES" sz="1200" dirty="0"/>
              <a:t>Autonomía</a:t>
            </a:r>
          </a:p>
          <a:p>
            <a:pPr lvl="1" eaLnBrk="1" hangingPunct="1"/>
            <a:r>
              <a:rPr lang="es-ES" sz="1200" dirty="0"/>
              <a:t>Comportamiento dinámico en el mar (</a:t>
            </a:r>
            <a:r>
              <a:rPr lang="es-ES" sz="1200" dirty="0" err="1"/>
              <a:t>Seakeeping</a:t>
            </a:r>
            <a:r>
              <a:rPr lang="es-ES" sz="1200" dirty="0"/>
              <a:t>)</a:t>
            </a:r>
          </a:p>
          <a:p>
            <a:pPr lvl="1" eaLnBrk="1" hangingPunct="1"/>
            <a:r>
              <a:rPr lang="es-ES" sz="1200" dirty="0"/>
              <a:t>Maniobrabilidad</a:t>
            </a:r>
          </a:p>
          <a:p>
            <a:pPr lvl="1" eaLnBrk="1" hangingPunct="1"/>
            <a:r>
              <a:rPr lang="es-ES" sz="1200" dirty="0"/>
              <a:t>Estabilidad</a:t>
            </a:r>
          </a:p>
          <a:p>
            <a:pPr lvl="1" eaLnBrk="1" hangingPunct="1"/>
            <a:r>
              <a:rPr lang="es-ES" sz="1200" dirty="0"/>
              <a:t>Capacidades especiales (Anfibias, aviación y otras)</a:t>
            </a:r>
          </a:p>
          <a:p>
            <a:pPr eaLnBrk="1" hangingPunct="1"/>
            <a:r>
              <a:rPr lang="es-ES" sz="1600" dirty="0"/>
              <a:t>Según su uso, se clasifican normalmente en:</a:t>
            </a:r>
          </a:p>
          <a:p>
            <a:pPr lvl="1" eaLnBrk="1" hangingPunct="1"/>
            <a:r>
              <a:rPr lang="es-ES" sz="1200" dirty="0"/>
              <a:t>Naves Mercantes</a:t>
            </a:r>
          </a:p>
          <a:p>
            <a:pPr lvl="1" eaLnBrk="1" hangingPunct="1"/>
            <a:r>
              <a:rPr lang="es-ES" sz="1200" dirty="0"/>
              <a:t>Buques Navales y Guardacostas</a:t>
            </a:r>
          </a:p>
          <a:p>
            <a:pPr lvl="1" eaLnBrk="1" hangingPunct="1"/>
            <a:r>
              <a:rPr lang="es-ES" sz="1200" dirty="0"/>
              <a:t>Recreacionales</a:t>
            </a:r>
          </a:p>
          <a:p>
            <a:pPr lvl="1" eaLnBrk="1" hangingPunct="1"/>
            <a:r>
              <a:rPr lang="es-ES" sz="1200" dirty="0"/>
              <a:t>Remolcadores</a:t>
            </a:r>
          </a:p>
          <a:p>
            <a:pPr lvl="1" eaLnBrk="1" hangingPunct="1"/>
            <a:r>
              <a:rPr lang="es-ES" sz="1200" dirty="0"/>
              <a:t> De investigación y medio ambientales</a:t>
            </a:r>
          </a:p>
          <a:p>
            <a:pPr lvl="1" eaLnBrk="1" hangingPunct="1"/>
            <a:r>
              <a:rPr lang="es-ES" sz="1200" dirty="0"/>
              <a:t>Trasbordadores (</a:t>
            </a:r>
            <a:r>
              <a:rPr lang="es-ES" sz="1200" dirty="0" err="1"/>
              <a:t>Ferries</a:t>
            </a:r>
            <a:r>
              <a:rPr lang="es-ES" sz="1200" dirty="0"/>
              <a:t>)</a:t>
            </a:r>
            <a:endParaRPr lang="es-ES" sz="1600" dirty="0"/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800" dirty="0"/>
              <a:t>Tipo de sustentación en el agua:</a:t>
            </a:r>
            <a:endParaRPr lang="es-ES" sz="1400" dirty="0"/>
          </a:p>
          <a:p>
            <a:pPr lvl="1" eaLnBrk="1" hangingPunct="1"/>
            <a:r>
              <a:rPr lang="es-ES" sz="1400" dirty="0"/>
              <a:t>Hidrostática </a:t>
            </a:r>
          </a:p>
          <a:p>
            <a:pPr lvl="1" eaLnBrk="1" hangingPunct="1"/>
            <a:r>
              <a:rPr lang="es-ES" sz="1400" dirty="0"/>
              <a:t>Hidrodinámica </a:t>
            </a:r>
          </a:p>
          <a:p>
            <a:pPr lvl="1" eaLnBrk="1" hangingPunct="1"/>
            <a:r>
              <a:rPr lang="es-ES" sz="1400" dirty="0"/>
              <a:t>Aerostática (aerodinámica)</a:t>
            </a:r>
          </a:p>
        </p:txBody>
      </p:sp>
      <p:graphicFrame>
        <p:nvGraphicFramePr>
          <p:cNvPr id="77827" name="Object 3"/>
          <p:cNvGraphicFramePr>
            <a:graphicFrameLocks noChangeAspect="1"/>
          </p:cNvGraphicFramePr>
          <p:nvPr/>
        </p:nvGraphicFramePr>
        <p:xfrm>
          <a:off x="1285852" y="1714488"/>
          <a:ext cx="7429552" cy="4862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rawing" r:id="rId3" imgW="7829810" imgH="5125198" progId="">
                  <p:embed/>
                </p:oleObj>
              </mc:Choice>
              <mc:Fallback>
                <p:oleObj name="Drawing" r:id="rId3" imgW="7829810" imgH="5125198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52" y="1714488"/>
                        <a:ext cx="7429552" cy="4862979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accent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7 Imagen" descr="Captura de pantalla 2018-02-10 23.53.00.png"/>
          <p:cNvPicPr>
            <a:picLocks noChangeAspect="1"/>
          </p:cNvPicPr>
          <p:nvPr/>
        </p:nvPicPr>
        <p:blipFill>
          <a:blip r:embed="rId5"/>
          <a:srcRect l="18750" r="17968" b="8313"/>
          <a:stretch>
            <a:fillRect/>
          </a:stretch>
        </p:blipFill>
        <p:spPr>
          <a:xfrm>
            <a:off x="1785918" y="1665600"/>
            <a:ext cx="6286544" cy="51209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CL" sz="1800" dirty="0"/>
              <a:t>Según el tipo de boyantes:</a:t>
            </a:r>
          </a:p>
          <a:p>
            <a:pPr lvl="1"/>
            <a:r>
              <a:rPr lang="es-CL" sz="1600" dirty="0"/>
              <a:t>Aerostáticos</a:t>
            </a:r>
          </a:p>
          <a:p>
            <a:pPr lvl="2"/>
            <a:r>
              <a:rPr lang="es-CL" sz="1300" dirty="0"/>
              <a:t>El soporte aerostático se logra cuando el buque se desplaza sobre un cojín de aire generado por los ventiladores de elevación.</a:t>
            </a:r>
          </a:p>
          <a:p>
            <a:pPr lvl="2"/>
            <a:r>
              <a:rPr lang="es-CL" sz="1300" dirty="0"/>
              <a:t>Estos buques tienden a ser más livianos y de mayor velocidad. Los dos tipos básicos son el vehículo de amortiguación de aire (ACV) y los buques de efecto de superficie (SES).</a:t>
            </a:r>
          </a:p>
          <a:p>
            <a:pPr lvl="2">
              <a:buNone/>
            </a:pPr>
            <a:r>
              <a:rPr lang="es-CL" sz="1400" dirty="0"/>
              <a:t>	</a:t>
            </a:r>
            <a:endParaRPr lang="es-CL" dirty="0"/>
          </a:p>
        </p:txBody>
      </p:sp>
      <p:pic>
        <p:nvPicPr>
          <p:cNvPr id="10" name="9 Marcador de contenido" descr="slide_8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25584" b="21891"/>
          <a:stretch>
            <a:fillRect/>
          </a:stretch>
        </p:blipFill>
        <p:spPr>
          <a:xfrm flipH="1">
            <a:off x="3193980" y="4071942"/>
            <a:ext cx="3592598" cy="17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</p:spPr>
      </p:pic>
      <p:sp>
        <p:nvSpPr>
          <p:cNvPr id="15" name="14 CuadroTexto"/>
          <p:cNvSpPr txBox="1"/>
          <p:nvPr/>
        </p:nvSpPr>
        <p:spPr>
          <a:xfrm>
            <a:off x="3571868" y="5469670"/>
            <a:ext cx="1071570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900" dirty="0">
                <a:solidFill>
                  <a:srgbClr val="0070C0"/>
                </a:solidFill>
              </a:rPr>
              <a:t>Aerodeslizador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5214942" y="5472806"/>
            <a:ext cx="1500198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900" dirty="0">
                <a:solidFill>
                  <a:srgbClr val="0070C0"/>
                </a:solidFill>
              </a:rPr>
              <a:t>Efecto de superficie</a:t>
            </a:r>
          </a:p>
        </p:txBody>
      </p:sp>
      <p:grpSp>
        <p:nvGrpSpPr>
          <p:cNvPr id="20" name="19 Grupo"/>
          <p:cNvGrpSpPr/>
          <p:nvPr/>
        </p:nvGrpSpPr>
        <p:grpSpPr>
          <a:xfrm>
            <a:off x="915789" y="3670405"/>
            <a:ext cx="1970024" cy="2017520"/>
            <a:chOff x="915789" y="3670405"/>
            <a:chExt cx="1970024" cy="2017520"/>
          </a:xfrm>
        </p:grpSpPr>
        <p:pic>
          <p:nvPicPr>
            <p:cNvPr id="14" name="13 Imagen" descr="img9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83206" y="3929066"/>
              <a:ext cx="1802607" cy="1428760"/>
            </a:xfrm>
            <a:prstGeom prst="rect">
              <a:avLst/>
            </a:prstGeom>
          </p:spPr>
        </p:pic>
        <p:sp>
          <p:nvSpPr>
            <p:cNvPr id="17" name="16 Lágrima"/>
            <p:cNvSpPr/>
            <p:nvPr/>
          </p:nvSpPr>
          <p:spPr>
            <a:xfrm rot="3255492">
              <a:off x="890149" y="3696045"/>
              <a:ext cx="2017520" cy="1966239"/>
            </a:xfrm>
            <a:prstGeom prst="teardrop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7102569" y="3513820"/>
            <a:ext cx="1996389" cy="2214908"/>
            <a:chOff x="7102569" y="3494746"/>
            <a:chExt cx="1996389" cy="2214908"/>
          </a:xfrm>
        </p:grpSpPr>
        <p:pic>
          <p:nvPicPr>
            <p:cNvPr id="18" name="17 Imagen" descr="img10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86644" y="4071942"/>
              <a:ext cx="1643050" cy="1077111"/>
            </a:xfrm>
            <a:prstGeom prst="rect">
              <a:avLst/>
            </a:prstGeom>
          </p:spPr>
        </p:pic>
        <p:sp>
          <p:nvSpPr>
            <p:cNvPr id="19" name="18 Lágrima"/>
            <p:cNvSpPr/>
            <p:nvPr/>
          </p:nvSpPr>
          <p:spPr>
            <a:xfrm rot="12944154">
              <a:off x="7102569" y="3494746"/>
              <a:ext cx="1996389" cy="2214908"/>
            </a:xfrm>
            <a:prstGeom prst="teardrop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escar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3714752"/>
            <a:ext cx="1752600" cy="2609850"/>
          </a:xfrm>
          <a:prstGeom prst="rect">
            <a:avLst/>
          </a:prstGeom>
        </p:spPr>
      </p:pic>
      <p:pic>
        <p:nvPicPr>
          <p:cNvPr id="12" name="11 Imagen" descr="descarga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9220" y="4045764"/>
            <a:ext cx="3307556" cy="195961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CL" sz="1800" dirty="0"/>
              <a:t>Según el tipo de boyantes:</a:t>
            </a:r>
          </a:p>
          <a:p>
            <a:pPr lvl="1"/>
            <a:r>
              <a:rPr lang="es-CL" sz="1600" dirty="0"/>
              <a:t>Aerostáticos</a:t>
            </a:r>
          </a:p>
          <a:p>
            <a:pPr lvl="2"/>
            <a:r>
              <a:rPr lang="es-CL" sz="1400" dirty="0"/>
              <a:t>Aerodeslizadores o vehículos sustentados por colchón de aire (</a:t>
            </a:r>
            <a:r>
              <a:rPr lang="es-CL" sz="1400" dirty="0" err="1"/>
              <a:t>Hovercrafts</a:t>
            </a:r>
            <a:r>
              <a:rPr lang="es-CL" sz="1400" dirty="0"/>
              <a:t>)</a:t>
            </a:r>
          </a:p>
          <a:p>
            <a:pPr lvl="2">
              <a:buNone/>
            </a:pPr>
            <a:r>
              <a:rPr lang="es-CL" sz="1400" dirty="0"/>
              <a:t>	Ventajas: Operaciones anfibias; rapidez.</a:t>
            </a:r>
          </a:p>
          <a:p>
            <a:pPr lvl="2">
              <a:buNone/>
            </a:pPr>
            <a:r>
              <a:rPr lang="es-CL" sz="1400" dirty="0"/>
              <a:t>	Desventajas: Bajo costo/beneficio (Muy caro para su capacidad de carga); baja estabilidad direccional con timones aéreos.</a:t>
            </a:r>
          </a:p>
          <a:p>
            <a:endParaRPr lang="es-CL" dirty="0"/>
          </a:p>
        </p:txBody>
      </p:sp>
      <p:pic>
        <p:nvPicPr>
          <p:cNvPr id="8" name="Picture 2050" descr="srn4-lrg hovercraft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9956" y="3929066"/>
            <a:ext cx="3842044" cy="2286016"/>
          </a:xfrm>
          <a:prstGeom prst="rect">
            <a:avLst/>
          </a:prstGeom>
          <a:noFill/>
        </p:spPr>
      </p:pic>
      <p:pic>
        <p:nvPicPr>
          <p:cNvPr id="11" name="10 Imagen" descr="descarga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44" y="3814801"/>
            <a:ext cx="3619483" cy="25853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Air-cushion-technology-2-768x36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4071942"/>
            <a:ext cx="4497080" cy="214314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CL" sz="1400" dirty="0"/>
              <a:t>Según el tipo de boyantes:</a:t>
            </a:r>
          </a:p>
          <a:p>
            <a:pPr lvl="1"/>
            <a:r>
              <a:rPr lang="es-CL" sz="1200" dirty="0"/>
              <a:t>Aerostáticos</a:t>
            </a:r>
          </a:p>
          <a:p>
            <a:pPr lvl="2"/>
            <a:r>
              <a:rPr lang="es-CL" sz="1100" dirty="0"/>
              <a:t>Por efecto de superficie o por captura de burbuja de aire.</a:t>
            </a:r>
          </a:p>
          <a:p>
            <a:pPr lvl="2">
              <a:buNone/>
            </a:pPr>
            <a:r>
              <a:rPr lang="es-CL" sz="1100" dirty="0"/>
              <a:t>	Similar a un aerodeslizador (utiliza un colchón de aire para levantar la embarcación), pero se diferencia en que tiene paredes laterales rígidas que se extienden hacia el agua, proporcionando estabilidad direccional y sustentación hidrostática o hidrodinámica. Generalmente son propulsados por chorros de agua   </a:t>
            </a:r>
            <a:r>
              <a:rPr lang="es-CL" sz="1100" dirty="0" err="1"/>
              <a:t>water</a:t>
            </a:r>
            <a:r>
              <a:rPr lang="es-CL" sz="1100" dirty="0"/>
              <a:t> jets o hélices </a:t>
            </a:r>
            <a:r>
              <a:rPr lang="es-CL" sz="1100" dirty="0" err="1"/>
              <a:t>supercavitantes</a:t>
            </a:r>
            <a:r>
              <a:rPr lang="es-CL" sz="1100" dirty="0"/>
              <a:t>. Pueden alcanzar sobre los 80 nudos.</a:t>
            </a:r>
          </a:p>
          <a:p>
            <a:pPr lvl="2"/>
            <a:r>
              <a:rPr lang="es-CL" sz="1100" dirty="0"/>
              <a:t>Ventajas: Menor requerimiento de aire para su sustentación, mayor estabilidad direccional y mayor capacidad de carga que aerodeslizadores</a:t>
            </a:r>
          </a:p>
          <a:p>
            <a:pPr lvl="2"/>
            <a:r>
              <a:rPr lang="es-CL" sz="1100" dirty="0"/>
              <a:t>Desventajas: No tiene capacidad anfibia y es muy caro para su capacidad de carga.</a:t>
            </a:r>
            <a:endParaRPr lang="es-CL" dirty="0"/>
          </a:p>
        </p:txBody>
      </p:sp>
      <p:pic>
        <p:nvPicPr>
          <p:cNvPr id="15" name="Surface Effect Ship SES and Air Cushion Catamaran technology[1].mp4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4349" y="4036224"/>
            <a:ext cx="3476648" cy="2607486"/>
          </a:xfrm>
          <a:prstGeom prst="rect">
            <a:avLst/>
          </a:prstGeom>
        </p:spPr>
      </p:pic>
      <p:pic>
        <p:nvPicPr>
          <p:cNvPr id="16" name="Picture 2" descr="hji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219" y="4071942"/>
            <a:ext cx="4071966" cy="2616418"/>
          </a:xfrm>
          <a:prstGeom prst="rect">
            <a:avLst/>
          </a:prstGeom>
          <a:noFill/>
        </p:spPr>
      </p:pic>
      <p:pic>
        <p:nvPicPr>
          <p:cNvPr id="17" name="Picture 7" descr="hm221-lrg ses"/>
          <p:cNvPicPr>
            <a:picLocks noChangeAspect="1" noChangeArrowheads="1"/>
          </p:cNvPicPr>
          <p:nvPr/>
        </p:nvPicPr>
        <p:blipFill>
          <a:blip r:embed="rId7" cstate="print"/>
          <a:srcRect t="25999" b="6799"/>
          <a:stretch>
            <a:fillRect/>
          </a:stretch>
        </p:blipFill>
        <p:spPr bwMode="auto">
          <a:xfrm>
            <a:off x="271219" y="4036224"/>
            <a:ext cx="4071966" cy="2693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2" dur="1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CL" sz="2000" dirty="0"/>
              <a:t>Según el tipo de boyantes:</a:t>
            </a:r>
          </a:p>
          <a:p>
            <a:pPr lvl="1"/>
            <a:r>
              <a:rPr lang="es-CL" sz="1800" dirty="0"/>
              <a:t>Sustentación Hidrodinámica (</a:t>
            </a:r>
            <a:r>
              <a:rPr lang="es-CL" sz="1800" dirty="0" err="1"/>
              <a:t>Bernoulli</a:t>
            </a:r>
            <a:r>
              <a:rPr lang="es-CL" sz="1800" dirty="0"/>
              <a:t>)</a:t>
            </a:r>
          </a:p>
          <a:p>
            <a:pPr lvl="1">
              <a:buNone/>
            </a:pPr>
            <a:r>
              <a:rPr lang="es-CL" sz="1800" dirty="0"/>
              <a:t>	“</a:t>
            </a:r>
            <a:r>
              <a:rPr lang="es-CL" sz="1800" dirty="0" err="1"/>
              <a:t>Hydro</a:t>
            </a:r>
            <a:r>
              <a:rPr lang="es-CL" sz="1800" dirty="0"/>
              <a:t>” es el prefijo del agua y “dinámica” indica movimiento. Los dos tipos básicos de embarcaciones sustentadas hidrodinámicamente son los de planeo y los equipados con </a:t>
            </a:r>
            <a:r>
              <a:rPr lang="es-CL" sz="1800" dirty="0" err="1"/>
              <a:t>hidroalas</a:t>
            </a:r>
            <a:r>
              <a:rPr lang="es-CL" sz="1800" dirty="0"/>
              <a:t> (</a:t>
            </a:r>
            <a:r>
              <a:rPr lang="es-CL" sz="1800" dirty="0" err="1"/>
              <a:t>hydrofoil</a:t>
            </a:r>
            <a:r>
              <a:rPr lang="es-CL" sz="1800" dirty="0"/>
              <a:t>).</a:t>
            </a:r>
          </a:p>
          <a:p>
            <a:pPr lvl="1">
              <a:buNone/>
            </a:pPr>
            <a:endParaRPr lang="es-CL" sz="1800" dirty="0"/>
          </a:p>
        </p:txBody>
      </p:sp>
      <p:pic>
        <p:nvPicPr>
          <p:cNvPr id="6" name="5 Imagen" descr="PlaningHullFront.jpg"/>
          <p:cNvPicPr>
            <a:picLocks noChangeAspect="1"/>
          </p:cNvPicPr>
          <p:nvPr/>
        </p:nvPicPr>
        <p:blipFill>
          <a:blip r:embed="rId2"/>
          <a:srcRect t="34983"/>
          <a:stretch>
            <a:fillRect/>
          </a:stretch>
        </p:blipFill>
        <p:spPr>
          <a:xfrm>
            <a:off x="2111380" y="4683156"/>
            <a:ext cx="2246306" cy="1460488"/>
          </a:xfrm>
          <a:prstGeom prst="rect">
            <a:avLst/>
          </a:prstGeom>
        </p:spPr>
      </p:pic>
      <p:pic>
        <p:nvPicPr>
          <p:cNvPr id="7" name="6 Imagen" descr="images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4357694"/>
            <a:ext cx="3057525" cy="1495425"/>
          </a:xfrm>
          <a:prstGeom prst="rect">
            <a:avLst/>
          </a:prstGeom>
        </p:spPr>
      </p:pic>
      <p:pic>
        <p:nvPicPr>
          <p:cNvPr id="8" name="7 Imagen" descr="Captura de pantalla 2018-02-10 23.45.34.png"/>
          <p:cNvPicPr>
            <a:picLocks noChangeAspect="1"/>
          </p:cNvPicPr>
          <p:nvPr/>
        </p:nvPicPr>
        <p:blipFill>
          <a:blip r:embed="rId4"/>
          <a:srcRect l="17187" t="8313" r="17969" b="36104"/>
          <a:stretch>
            <a:fillRect/>
          </a:stretch>
        </p:blipFill>
        <p:spPr>
          <a:xfrm>
            <a:off x="4929190" y="4214818"/>
            <a:ext cx="3714744" cy="179023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Casco de planeo:</a:t>
            </a:r>
          </a:p>
          <a:p>
            <a:pPr lvl="2"/>
            <a:r>
              <a:rPr lang="es-CL" sz="1600" dirty="0"/>
              <a:t>Se sustentan por presiones hidrodinámicas generadas por alta velocidad del casco. A baja velocidad se sustentan hidrostáticamente como casco de desplazamiento.</a:t>
            </a:r>
          </a:p>
          <a:p>
            <a:pPr lvl="2"/>
            <a:r>
              <a:rPr lang="es-CL" sz="1600" dirty="0"/>
              <a:t>Son adecuadas en aguas tranquilas, pero generan estrés a la estructura y a los pasajeros con oleaje. </a:t>
            </a:r>
          </a:p>
          <a:p>
            <a:pPr lvl="3"/>
            <a:r>
              <a:rPr lang="es-CL" sz="1400" dirty="0"/>
              <a:t>Esto es mas acentuado en cascos antiguos de fondo plano. Los más modernos con casco en forma de V han </a:t>
            </a:r>
            <a:r>
              <a:rPr lang="es-CL" sz="1400" dirty="0" err="1"/>
              <a:t>dismiinuido</a:t>
            </a:r>
            <a:r>
              <a:rPr lang="es-CL" sz="1400" dirty="0"/>
              <a:t> este problema.</a:t>
            </a:r>
          </a:p>
          <a:p>
            <a:pPr lvl="2"/>
            <a:r>
              <a:rPr lang="es-CL" sz="1600" dirty="0"/>
              <a:t>Ventajas: Rápido 50+ </a:t>
            </a:r>
            <a:r>
              <a:rPr lang="es-CL" sz="1600" dirty="0" err="1"/>
              <a:t>kt</a:t>
            </a:r>
            <a:r>
              <a:rPr lang="es-CL" sz="1600" dirty="0"/>
              <a:t> y adecuado desempeño en mar calmo.</a:t>
            </a:r>
          </a:p>
          <a:p>
            <a:pPr lvl="2"/>
            <a:r>
              <a:rPr lang="es-CL" sz="1600" dirty="0"/>
              <a:t>Desventajas: Requieren mucha potencia para su tamaño, se golpean mucho contra olas en mar moderados a grueso y baja capacidad de carga.</a:t>
            </a:r>
          </a:p>
        </p:txBody>
      </p:sp>
      <p:pic>
        <p:nvPicPr>
          <p:cNvPr id="8" name="Picture 2" descr="destrie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90" y="3357562"/>
            <a:ext cx="6858000" cy="31194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1800" dirty="0"/>
              <a:t>Según el tipo de boyantes:</a:t>
            </a:r>
          </a:p>
          <a:p>
            <a:pPr lvl="1"/>
            <a:r>
              <a:rPr lang="es-CL" sz="1600" dirty="0"/>
              <a:t>Casco con alas hidrodinámicas:</a:t>
            </a:r>
          </a:p>
          <a:p>
            <a:pPr lvl="2"/>
            <a:r>
              <a:rPr lang="es-CL" sz="1400" dirty="0"/>
              <a:t>Se sustentan mediante perfiles submarinos como alas de avión. A altas velocidades, estas superficies desarrollan empuje y sacan el casco del agua. (Fenómeno explicado por Principio de </a:t>
            </a:r>
            <a:r>
              <a:rPr lang="es-CL" sz="1400" dirty="0" err="1"/>
              <a:t>Bernoulli</a:t>
            </a:r>
            <a:r>
              <a:rPr lang="es-CL" sz="1400" dirty="0"/>
              <a:t>).</a:t>
            </a:r>
          </a:p>
          <a:p>
            <a:pPr lvl="2"/>
            <a:r>
              <a:rPr lang="es-CL" sz="1400" dirty="0"/>
              <a:t>En comparación con las de planeo son más cómodas ya que experimentan aceleraciones verticales más bajas frente a oleaje. </a:t>
            </a:r>
          </a:p>
          <a:p>
            <a:pPr lvl="2"/>
            <a:r>
              <a:rPr lang="es-CL" sz="1400" dirty="0"/>
              <a:t>En malas condiciones de mar debe limitarse la velocidad y la navegar bajo el principio de desplazamiento.</a:t>
            </a:r>
          </a:p>
          <a:p>
            <a:pPr lvl="2"/>
            <a:r>
              <a:rPr lang="es-CL" sz="1400" dirty="0"/>
              <a:t>Ventajas : Alta velocidad 40-60 </a:t>
            </a:r>
            <a:r>
              <a:rPr lang="es-CL" sz="1400" dirty="0" err="1"/>
              <a:t>kt</a:t>
            </a:r>
            <a:r>
              <a:rPr lang="es-CL" sz="1400" dirty="0"/>
              <a:t>, comparados con los de planeo, tienen mejor comportamiento en oleaje.</a:t>
            </a:r>
          </a:p>
          <a:p>
            <a:pPr lvl="2"/>
            <a:r>
              <a:rPr lang="es-CL" sz="1400" dirty="0"/>
              <a:t>Desventajas: Muy alto costo de operación y mantenimiento para su tamaño (USN ya no los utiliza), son peligrosos en mar grueso.</a:t>
            </a:r>
          </a:p>
        </p:txBody>
      </p:sp>
      <p:pic>
        <p:nvPicPr>
          <p:cNvPr id="5" name="Picture 5" descr="hydr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643182"/>
            <a:ext cx="5257800" cy="3135313"/>
          </a:xfrm>
          <a:prstGeom prst="rect">
            <a:avLst/>
          </a:prstGeom>
          <a:noFill/>
        </p:spPr>
      </p:pic>
      <p:pic>
        <p:nvPicPr>
          <p:cNvPr id="6" name="5 Imagen" descr="Hydrofoil_types.sv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313" y="1686404"/>
            <a:ext cx="4929207" cy="474299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2" descr="phm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041" y="1928802"/>
            <a:ext cx="2561611" cy="4019560"/>
          </a:xfrm>
          <a:prstGeom prst="rect">
            <a:avLst/>
          </a:prstGeom>
          <a:noFill/>
        </p:spPr>
      </p:pic>
      <p:pic>
        <p:nvPicPr>
          <p:cNvPr id="9" name="Picture 2" descr="phm-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1" y="2285992"/>
            <a:ext cx="5283953" cy="33575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Según el tipo de sustentación:</a:t>
            </a:r>
          </a:p>
          <a:p>
            <a:pPr lvl="1"/>
            <a:r>
              <a:rPr lang="es-CL" dirty="0"/>
              <a:t>Soporte </a:t>
            </a:r>
            <a:r>
              <a:rPr lang="es-CL" dirty="0" err="1"/>
              <a:t>hidroestático</a:t>
            </a:r>
            <a:r>
              <a:rPr lang="es-CL" dirty="0"/>
              <a:t> (Arquímedes)</a:t>
            </a:r>
          </a:p>
          <a:p>
            <a:pPr lvl="2"/>
            <a:r>
              <a:rPr lang="es-CL" dirty="0"/>
              <a:t>Son el tipo más común de embarcaciones acuáticas. Se explican con el "Principio de Arquímedes".</a:t>
            </a:r>
          </a:p>
          <a:p>
            <a:pPr lvl="3"/>
            <a:r>
              <a:rPr lang="es-CL" dirty="0"/>
              <a:t>"Un objeto parcial o completamente sumergido en un fluido experimentará una fuerza vertical resultante igual en magnitud al peso del volumen de fluido desplazado por el objeto".</a:t>
            </a:r>
          </a:p>
          <a:p>
            <a:pPr lvl="2"/>
            <a:r>
              <a:rPr lang="es-CL" dirty="0"/>
              <a:t>En este tipo de embarcaciones es donde se centrará esta Unidad Temática.</a:t>
            </a:r>
          </a:p>
        </p:txBody>
      </p:sp>
      <p:pic>
        <p:nvPicPr>
          <p:cNvPr id="4" name="Picture 3" descr="uss-independenc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600" y="914400"/>
            <a:ext cx="3200400" cy="3671732"/>
          </a:xfrm>
          <a:prstGeom prst="rect">
            <a:avLst/>
          </a:prstGeom>
        </p:spPr>
      </p:pic>
      <p:pic>
        <p:nvPicPr>
          <p:cNvPr id="5" name="Picture 4" descr="LCS_2-+Independence+Sea+Trial-2r.jpg"/>
          <p:cNvPicPr>
            <a:picLocks noChangeAspect="1"/>
          </p:cNvPicPr>
          <p:nvPr/>
        </p:nvPicPr>
        <p:blipFill>
          <a:blip r:embed="rId3" cstate="print"/>
          <a:srcRect l="18000" t="15094" r="7200" b="6038"/>
          <a:stretch>
            <a:fillRect/>
          </a:stretch>
        </p:blipFill>
        <p:spPr>
          <a:xfrm>
            <a:off x="4953000" y="914400"/>
            <a:ext cx="3106791" cy="3906195"/>
          </a:xfrm>
          <a:prstGeom prst="rect">
            <a:avLst/>
          </a:prstGeom>
        </p:spPr>
      </p:pic>
      <p:pic>
        <p:nvPicPr>
          <p:cNvPr id="6" name="Picture 5" descr="uss-freed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4000504"/>
            <a:ext cx="3733800" cy="24851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Buques convencionales</a:t>
            </a:r>
          </a:p>
          <a:p>
            <a:pPr lvl="2"/>
            <a:r>
              <a:rPr lang="es-CL" sz="1600" dirty="0"/>
              <a:t>Se sustentan hidrostáticamente y sus cascos se denominan “de desplazamiento“ (flotan desplazando su propio peso en el agua). </a:t>
            </a:r>
          </a:p>
          <a:p>
            <a:pPr lvl="2"/>
            <a:r>
              <a:rPr lang="es-CL" sz="1600" dirty="0"/>
              <a:t>Son las formas de cascos más antiguos y utilizados por barcos de diversos tamaños.</a:t>
            </a:r>
          </a:p>
          <a:p>
            <a:pPr lvl="3"/>
            <a:r>
              <a:rPr lang="es-CL" sz="1400" dirty="0"/>
              <a:t>Se utilizan para transporte de carga, petróleo a granel, operación con aeronaves, transporte de personas, pesca y bélicos.</a:t>
            </a:r>
          </a:p>
          <a:p>
            <a:pPr lvl="2"/>
            <a:r>
              <a:rPr lang="es-CL" sz="1600" dirty="0"/>
              <a:t>Ventajas: Gran experiencia en diseño y operación, bajos costos y gran carga útil</a:t>
            </a:r>
          </a:p>
          <a:p>
            <a:pPr lvl="2"/>
            <a:r>
              <a:rPr lang="es-CL" sz="1600" dirty="0"/>
              <a:t>Desventajas: velocidad limitada, comportamiento dinámico afectado por estado del mar</a:t>
            </a:r>
          </a:p>
        </p:txBody>
      </p:sp>
      <p:pic>
        <p:nvPicPr>
          <p:cNvPr id="4" name="3 Imagen" descr="descarg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571744"/>
            <a:ext cx="3792529" cy="2514612"/>
          </a:xfrm>
          <a:prstGeom prst="rect">
            <a:avLst/>
          </a:prstGeom>
        </p:spPr>
      </p:pic>
      <p:pic>
        <p:nvPicPr>
          <p:cNvPr id="5" name="4 Imagen" descr="foto_00000022201405261802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500306"/>
            <a:ext cx="7072330" cy="3536165"/>
          </a:xfrm>
          <a:prstGeom prst="rect">
            <a:avLst/>
          </a:prstGeom>
        </p:spPr>
      </p:pic>
      <p:pic>
        <p:nvPicPr>
          <p:cNvPr id="7" name="6 Imagen" descr="foto_00000009201405051037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4" y="2714620"/>
            <a:ext cx="8936244" cy="3071834"/>
          </a:xfrm>
          <a:prstGeom prst="rect">
            <a:avLst/>
          </a:prstGeom>
        </p:spPr>
      </p:pic>
      <p:pic>
        <p:nvPicPr>
          <p:cNvPr id="9" name="Picture 2" descr="Resultado de imagen de ran adelaide class frigat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2542" y="2357430"/>
            <a:ext cx="7932862" cy="3500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1827213"/>
            <a:ext cx="7540649" cy="4114800"/>
          </a:xfrm>
        </p:spPr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Catamaranes Trimaranes y SWATH (</a:t>
            </a:r>
            <a:r>
              <a:rPr lang="en-US" sz="1800" i="1" dirty="0"/>
              <a:t>Small </a:t>
            </a:r>
            <a:r>
              <a:rPr lang="en-US" sz="1800" i="1" dirty="0" err="1"/>
              <a:t>Waterplane</a:t>
            </a:r>
            <a:r>
              <a:rPr lang="en-US" sz="1800" i="1" dirty="0"/>
              <a:t> Area Twin Hull)</a:t>
            </a:r>
            <a:endParaRPr lang="es-CL" sz="1800" dirty="0"/>
          </a:p>
          <a:p>
            <a:pPr marL="1008000" lvl="2"/>
            <a:r>
              <a:rPr lang="es-CL" sz="1600" dirty="0"/>
              <a:t>Son de doble casco, del tipo desplazamiento. Tienen planos de agua pequeños.</a:t>
            </a:r>
          </a:p>
          <a:p>
            <a:pPr marL="1008000" lvl="2"/>
            <a:r>
              <a:rPr lang="es-CL" sz="1600" dirty="0"/>
              <a:t>El caso especial es el  SWATH, donde la obra viva se concentra muy por debajo de la línea de agua y le aporta muy buen comportamiento dinámico y características marinas.</a:t>
            </a:r>
          </a:p>
          <a:p>
            <a:pPr marL="1008000" lvl="2"/>
            <a:r>
              <a:rPr lang="es-CL" sz="1600" dirty="0"/>
              <a:t>Uso en aplicaciones que requieren plataformas estables y gran espacio de cubierta. Se utilizan actualmente como cruceros, transbordadores, buques de investigación y plataformas de arrastre remolcadas.</a:t>
            </a:r>
          </a:p>
          <a:p>
            <a:pPr marL="1008000" lvl="2"/>
            <a:r>
              <a:rPr lang="es-CL" sz="1600" dirty="0"/>
              <a:t>Ventajas Excelente </a:t>
            </a:r>
            <a:r>
              <a:rPr lang="es-CL" sz="1600" dirty="0" err="1"/>
              <a:t>Seakeping</a:t>
            </a:r>
            <a:r>
              <a:rPr lang="es-CL" sz="1600" dirty="0"/>
              <a:t> y gran cubierta de operaciones</a:t>
            </a:r>
          </a:p>
          <a:p>
            <a:pPr marL="1008000" lvl="2"/>
            <a:r>
              <a:rPr lang="es-CL" sz="1600" dirty="0"/>
              <a:t>Desventajas: Gran calado (SWATH), alto costo y mucha carga estructural</a:t>
            </a:r>
          </a:p>
        </p:txBody>
      </p:sp>
      <p:pic>
        <p:nvPicPr>
          <p:cNvPr id="5" name="4 Imagen" descr="SWATH_waterline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758781"/>
            <a:ext cx="5921093" cy="3956367"/>
          </a:xfrm>
          <a:prstGeom prst="rect">
            <a:avLst/>
          </a:prstGeom>
        </p:spPr>
      </p:pic>
      <p:pic>
        <p:nvPicPr>
          <p:cNvPr id="6" name="Picture 4" descr="tagos19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6092" y="2786058"/>
            <a:ext cx="5366304" cy="4018447"/>
          </a:xfrm>
          <a:prstGeom prst="rect">
            <a:avLst/>
          </a:prstGeom>
          <a:noFill/>
        </p:spPr>
      </p:pic>
      <p:pic>
        <p:nvPicPr>
          <p:cNvPr id="7" name="Picture 2" descr="seashad"/>
          <p:cNvPicPr>
            <a:picLocks noChangeAspect="1" noChangeArrowheads="1"/>
          </p:cNvPicPr>
          <p:nvPr/>
        </p:nvPicPr>
        <p:blipFill>
          <a:blip r:embed="rId4" cstate="print"/>
          <a:srcRect t="7143"/>
          <a:stretch>
            <a:fillRect/>
          </a:stretch>
        </p:blipFill>
        <p:spPr bwMode="auto">
          <a:xfrm>
            <a:off x="3929058" y="2643182"/>
            <a:ext cx="3475043" cy="4151423"/>
          </a:xfrm>
          <a:prstGeom prst="rect">
            <a:avLst/>
          </a:prstGeom>
          <a:noFill/>
        </p:spPr>
      </p:pic>
      <p:pic>
        <p:nvPicPr>
          <p:cNvPr id="8" name="Picture 3" descr="catamar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071810"/>
            <a:ext cx="4495966" cy="37443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400" dirty="0"/>
              <a:t>Según el tipo de sustentación:</a:t>
            </a:r>
          </a:p>
          <a:p>
            <a:pPr lvl="1"/>
            <a:r>
              <a:rPr lang="es-CL" sz="2000" dirty="0"/>
              <a:t>Submarinos (hidrostáticos e hidrodinámicos)</a:t>
            </a:r>
          </a:p>
          <a:p>
            <a:pPr marL="1044000" lvl="2"/>
            <a:r>
              <a:rPr lang="es-CL" sz="1800" dirty="0"/>
              <a:t>Se sustentan hidrostáticamente y sobre 3 a 5 nudos logran control de profundidad en forma hidrodinámica debido la sustentación creada por los hidroplanos y por el casco.</a:t>
            </a:r>
          </a:p>
          <a:p>
            <a:pPr marL="1044000" lvl="2"/>
            <a:r>
              <a:rPr lang="es-CL" sz="1800" dirty="0"/>
              <a:t>Su uso típico es como armas de guerra, pero también tienen aplicaciones no militares.</a:t>
            </a:r>
          </a:p>
          <a:p>
            <a:pPr marL="1404000" lvl="3"/>
            <a:r>
              <a:rPr lang="es-CL" sz="1600" dirty="0"/>
              <a:t>Hay diseñados con el propósito de preservar la vida submarina y de los arrecifes y otros no tripulados se han utilizado con fines científicos, como la búsqueda del </a:t>
            </a:r>
            <a:r>
              <a:rPr lang="es-CL" sz="1600" dirty="0" err="1"/>
              <a:t>Titanic</a:t>
            </a:r>
            <a:r>
              <a:rPr lang="es-CL" sz="1600" dirty="0"/>
              <a:t> y en una amplia variedad de investigaciones oceanográficas.</a:t>
            </a:r>
          </a:p>
          <a:p>
            <a:pPr lvl="1"/>
            <a:endParaRPr lang="es-CL" sz="2000" dirty="0"/>
          </a:p>
        </p:txBody>
      </p:sp>
      <p:pic>
        <p:nvPicPr>
          <p:cNvPr id="6" name="5 Imagen" descr="25365-363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928802"/>
            <a:ext cx="7215206" cy="464213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pic>
        <p:nvPicPr>
          <p:cNvPr id="4" name="Picture 3" descr="ssn 7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643182"/>
            <a:ext cx="5005398" cy="4004318"/>
          </a:xfrm>
          <a:prstGeom prst="rect">
            <a:avLst/>
          </a:prstGeom>
        </p:spPr>
      </p:pic>
      <p:pic>
        <p:nvPicPr>
          <p:cNvPr id="5" name="Picture 1" descr="ssn 774 underwat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2000240"/>
            <a:ext cx="4278317" cy="25669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2052" name="Picture 12" descr="LCS%20Indy2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95963" y="1628775"/>
            <a:ext cx="2736850" cy="2052638"/>
          </a:xfrm>
        </p:spPr>
      </p:pic>
      <p:graphicFrame>
        <p:nvGraphicFramePr>
          <p:cNvPr id="2050" name="Object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35825" y="476250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ción" showAsIcon="1" r:id="rId3" imgW="914400" imgH="714375" progId="PowerPoint.Show.8">
                  <p:embed/>
                </p:oleObj>
              </mc:Choice>
              <mc:Fallback>
                <p:oleObj name="Presentación" showAsIcon="1" r:id="rId3" imgW="914400" imgH="714375" progId="PowerPoint.Show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476250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8" descr="Ship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852738"/>
            <a:ext cx="4114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kmm_gri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2725" y="3789363"/>
            <a:ext cx="3563938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Friccional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4049712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/>
              <a:t>La resistencia de fricción es la resistencia de frotamiento </a:t>
            </a:r>
            <a:r>
              <a:rPr lang="es-ES" sz="1400" b="1"/>
              <a:t>Rf</a:t>
            </a:r>
            <a:r>
              <a:rPr lang="es-ES" sz="1400"/>
              <a:t> del agua sobre la carena y que depende de la “superficie mojada” y de la rugosidad de esta carena. 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Causas que influyen en la rugosidad del casco: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temporal</a:t>
            </a:r>
            <a:r>
              <a:rPr lang="es-ES" sz="1200"/>
              <a:t> provocada por la incrustación de organismos vivos. (organismos vegetales (algas) o animales (picorocos, etc.))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	Producen </a:t>
            </a:r>
            <a:r>
              <a:rPr lang="es-ES" sz="1300"/>
              <a:t>un </a:t>
            </a:r>
            <a:r>
              <a:rPr lang="es-ES" sz="1200"/>
              <a:t>en periodos de tiempo relativamente cortos aumento apreciable de la rugosidad del casco, provocando descensos en la velocidad del buque y/o incrementos de potencia y consumo de combustible para mantener la velocidad deseada.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permanente</a:t>
            </a:r>
            <a:r>
              <a:rPr lang="es-ES" sz="1200"/>
              <a:t> debida a la acumulación excesiva de capas de pintura, que a la larga se ve agravada por la aparición de cuarteamientos y desprendimiento irregular de capas.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A bajas velocidades la resistencia de fricción es predominante en el orden de un 60 a un 90 % de la resistencia total.</a:t>
            </a:r>
          </a:p>
          <a:p>
            <a:pPr eaLnBrk="1" hangingPunct="1">
              <a:lnSpc>
                <a:spcPct val="80000"/>
              </a:lnSpc>
            </a:pPr>
            <a:endParaRPr lang="es-ES" sz="1400"/>
          </a:p>
        </p:txBody>
      </p:sp>
      <p:pic>
        <p:nvPicPr>
          <p:cNvPr id="91143" name="Picture 7" descr="foul_11.jpg">
            <a:hlinkClick r:id="rId3" tooltip="foul_11.jpg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2600325"/>
            <a:ext cx="3419475" cy="2357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438" name="Picture 11" descr="Sanding_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4724400"/>
            <a:ext cx="26003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2" name="Picture 6" descr="caracoles_03.jpg">
            <a:hlinkClick r:id="rId6" tooltip="caracoles_03.jpg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7"/>
          <a:srcRect/>
          <a:stretch>
            <a:fillRect/>
          </a:stretch>
        </p:blipFill>
        <p:spPr>
          <a:xfrm>
            <a:off x="6732588" y="1052513"/>
            <a:ext cx="2016125" cy="1779587"/>
          </a:xfrm>
          <a:ln>
            <a:solidFill>
              <a:schemeClr val="tx1"/>
            </a:solidFill>
          </a:ln>
        </p:spPr>
      </p:pic>
      <p:pic>
        <p:nvPicPr>
          <p:cNvPr id="18442" name="Picture 10" descr="File (Photo: MHI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1341438"/>
            <a:ext cx="3389312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1243013" y="1557338"/>
            <a:ext cx="404971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es-ES" sz="2000" dirty="0"/>
              <a:t>En la búsqueda de la reducción de emisiones de CO2 se está desarrollando un nuevo concepto en la reducción de la resistencia </a:t>
            </a:r>
            <a:r>
              <a:rPr lang="es-ES" sz="2000" dirty="0" err="1"/>
              <a:t>friccional</a:t>
            </a:r>
            <a:r>
              <a:rPr lang="es-ES" sz="2000" dirty="0"/>
              <a:t>: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Se lubrica el casco con burbujas de aire. Se reducen las emisiones de CO2 en un 25% en un buque mercante.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Es la primera aplicación comercial del concepto de tecnología verde a tres graneleros de 95,000 </a:t>
            </a:r>
            <a:r>
              <a:rPr lang="es-ES" dirty="0" err="1"/>
              <a:t>tons</a:t>
            </a:r>
            <a:r>
              <a:rPr lang="es-ES" dirty="0"/>
              <a:t>: 237m de eslora,  40m de manga y 12.5m de calado de diseño.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En MHI (Japón) este equipo se comercializará a contar del 2014. </a:t>
            </a:r>
          </a:p>
        </p:txBody>
      </p:sp>
      <p:pic>
        <p:nvPicPr>
          <p:cNvPr id="18445" name="Picture 13" descr="air-cavity-system_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24525" y="38100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/>
              <a:t>Resistencia Total se define como: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Rt  =   Rf  +  Ra + Re + Red</a:t>
            </a:r>
          </a:p>
          <a:p>
            <a:pPr lvl="1" eaLnBrk="1" hangingPunct="1">
              <a:lnSpc>
                <a:spcPct val="80000"/>
              </a:lnSpc>
            </a:pPr>
            <a:endParaRPr lang="es-ES" sz="1300"/>
          </a:p>
          <a:p>
            <a:pPr lvl="3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000"/>
              <a:t>Resistencia Residual (Rr)</a:t>
            </a:r>
            <a:r>
              <a:rPr lang="ar-SA" sz="1000">
                <a:cs typeface="Arial" charset="0"/>
              </a:rPr>
              <a:t>‏</a:t>
            </a:r>
            <a:r>
              <a:rPr lang="es-ES" sz="1000"/>
              <a:t> = Resistencia de Estela (Re) + Resistencia de Eddy (Red)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Rt  =   Rf  +  Ra + Rr</a:t>
            </a:r>
          </a:p>
          <a:p>
            <a:pPr eaLnBrk="1" hangingPunct="1">
              <a:lnSpc>
                <a:spcPct val="80000"/>
              </a:lnSpc>
            </a:pPr>
            <a:r>
              <a:rPr lang="es-ES" sz="1500"/>
              <a:t>Importancia  de  determinar la  Resistencia  Total: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Poder determinar la fuerza necesaria para vencerla, a la velocidad deseada, y con ello determinar la potencia final de la propulsión.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Es el primer factor de análisis en el diseño de un buque (casco).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  <a:p>
            <a:pPr lvl="1" eaLnBrk="1" hangingPunct="1">
              <a:lnSpc>
                <a:spcPct val="80000"/>
              </a:lnSpc>
            </a:pPr>
            <a:endParaRPr lang="es-ES" sz="1300"/>
          </a:p>
        </p:txBody>
      </p:sp>
      <p:sp>
        <p:nvSpPr>
          <p:cNvPr id="22532" name="AutoShape 4"/>
          <p:cNvSpPr>
            <a:spLocks/>
          </p:cNvSpPr>
          <p:nvPr/>
        </p:nvSpPr>
        <p:spPr bwMode="auto">
          <a:xfrm rot="5400000">
            <a:off x="4198938" y="1905000"/>
            <a:ext cx="71437" cy="817563"/>
          </a:xfrm>
          <a:prstGeom prst="rightBrace">
            <a:avLst>
              <a:gd name="adj1" fmla="val 95371"/>
              <a:gd name="adj2" fmla="val 50000"/>
            </a:avLst>
          </a:prstGeom>
          <a:noFill/>
          <a:ln w="22352">
            <a:solidFill>
              <a:srgbClr val="FF00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s-CL"/>
          </a:p>
        </p:txBody>
      </p:sp>
      <p:pic>
        <p:nvPicPr>
          <p:cNvPr id="22533" name="Picture 7" descr="syst_shi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144838" y="3960813"/>
            <a:ext cx="3762375" cy="1981200"/>
          </a:xfrm>
        </p:spPr>
      </p:pic>
      <p:sp>
        <p:nvSpPr>
          <p:cNvPr id="22534" name="Line 8"/>
          <p:cNvSpPr>
            <a:spLocks noChangeShapeType="1"/>
          </p:cNvSpPr>
          <p:nvPr/>
        </p:nvSpPr>
        <p:spPr bwMode="auto">
          <a:xfrm flipH="1">
            <a:off x="2339975" y="5516563"/>
            <a:ext cx="719138" cy="215900"/>
          </a:xfrm>
          <a:prstGeom prst="line">
            <a:avLst/>
          </a:prstGeom>
          <a:noFill/>
          <a:ln w="825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5" name="Line 9"/>
          <p:cNvSpPr>
            <a:spLocks noChangeShapeType="1"/>
          </p:cNvSpPr>
          <p:nvPr/>
        </p:nvSpPr>
        <p:spPr bwMode="auto">
          <a:xfrm rot="10800000" flipH="1">
            <a:off x="7019925" y="4048125"/>
            <a:ext cx="719138" cy="215900"/>
          </a:xfrm>
          <a:prstGeom prst="line">
            <a:avLst/>
          </a:prstGeom>
          <a:noFill/>
          <a:ln w="825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6" name="Text Box 10"/>
          <p:cNvSpPr txBox="1">
            <a:spLocks noChangeArrowheads="1"/>
          </p:cNvSpPr>
          <p:nvPr/>
        </p:nvSpPr>
        <p:spPr bwMode="auto">
          <a:xfrm>
            <a:off x="1908175" y="5516563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FF0000"/>
                </a:solidFill>
              </a:rPr>
              <a:t>R</a:t>
            </a:r>
            <a:r>
              <a:rPr lang="es-MX" sz="2400" baseline="-25000">
                <a:solidFill>
                  <a:srgbClr val="FF0000"/>
                </a:solidFill>
              </a:rPr>
              <a:t>t</a:t>
            </a:r>
            <a:endParaRPr lang="es-ES" sz="2400" baseline="-25000">
              <a:solidFill>
                <a:srgbClr val="FF0000"/>
              </a:solidFill>
            </a:endParaRPr>
          </a:p>
        </p:txBody>
      </p:sp>
      <p:sp>
        <p:nvSpPr>
          <p:cNvPr id="22537" name="Text Box 11"/>
          <p:cNvSpPr txBox="1">
            <a:spLocks noChangeArrowheads="1"/>
          </p:cNvSpPr>
          <p:nvPr/>
        </p:nvSpPr>
        <p:spPr bwMode="auto">
          <a:xfrm>
            <a:off x="7667625" y="3716338"/>
            <a:ext cx="792163" cy="457200"/>
          </a:xfrm>
          <a:prstGeom prst="rect">
            <a:avLst/>
          </a:prstGeom>
          <a:noFill/>
          <a:ln w="82550" algn="ctr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0000FF"/>
                </a:solidFill>
              </a:rPr>
              <a:t>¿F?</a:t>
            </a:r>
            <a:endParaRPr lang="es-ES" sz="2400" baseline="-250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4579" name="Freeform 5"/>
          <p:cNvSpPr>
            <a:spLocks/>
          </p:cNvSpPr>
          <p:nvPr/>
        </p:nvSpPr>
        <p:spPr bwMode="auto">
          <a:xfrm>
            <a:off x="1966913" y="4033838"/>
            <a:ext cx="4441825" cy="917575"/>
          </a:xfrm>
          <a:custGeom>
            <a:avLst/>
            <a:gdLst>
              <a:gd name="T0" fmla="*/ 0 w 3024"/>
              <a:gd name="T1" fmla="*/ 2147483647 h 624"/>
              <a:gd name="T2" fmla="*/ 2147483647 w 3024"/>
              <a:gd name="T3" fmla="*/ 2147483647 h 624"/>
              <a:gd name="T4" fmla="*/ 2147483647 w 3024"/>
              <a:gd name="T5" fmla="*/ 0 h 624"/>
              <a:gd name="T6" fmla="*/ 0 60000 65536"/>
              <a:gd name="T7" fmla="*/ 0 60000 65536"/>
              <a:gd name="T8" fmla="*/ 0 60000 65536"/>
              <a:gd name="T9" fmla="*/ 0 w 3024"/>
              <a:gd name="T10" fmla="*/ 0 h 624"/>
              <a:gd name="T11" fmla="*/ 3024 w 3024"/>
              <a:gd name="T12" fmla="*/ 624 h 6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24" h="624">
                <a:moveTo>
                  <a:pt x="0" y="624"/>
                </a:moveTo>
                <a:cubicBezTo>
                  <a:pt x="132" y="604"/>
                  <a:pt x="264" y="584"/>
                  <a:pt x="768" y="480"/>
                </a:cubicBezTo>
                <a:cubicBezTo>
                  <a:pt x="1272" y="376"/>
                  <a:pt x="2148" y="188"/>
                  <a:pt x="3024" y="0"/>
                </a:cubicBezTo>
              </a:path>
            </a:pathLst>
          </a:cu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966913" y="4951413"/>
            <a:ext cx="51466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1" name="Line 7"/>
          <p:cNvSpPr>
            <a:spLocks noChangeShapeType="1"/>
          </p:cNvSpPr>
          <p:nvPr/>
        </p:nvSpPr>
        <p:spPr bwMode="auto">
          <a:xfrm flipV="1">
            <a:off x="1966913" y="1844675"/>
            <a:ext cx="0" cy="31067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2" name="Freeform 8"/>
          <p:cNvSpPr>
            <a:spLocks/>
          </p:cNvSpPr>
          <p:nvPr/>
        </p:nvSpPr>
        <p:spPr bwMode="auto">
          <a:xfrm>
            <a:off x="1966913" y="2197100"/>
            <a:ext cx="4441825" cy="2754313"/>
          </a:xfrm>
          <a:custGeom>
            <a:avLst/>
            <a:gdLst>
              <a:gd name="T0" fmla="*/ 0 w 3024"/>
              <a:gd name="T1" fmla="*/ 2147483647 h 1968"/>
              <a:gd name="T2" fmla="*/ 2147483647 w 3024"/>
              <a:gd name="T3" fmla="*/ 2147483647 h 1968"/>
              <a:gd name="T4" fmla="*/ 2147483647 w 3024"/>
              <a:gd name="T5" fmla="*/ 2147483647 h 1968"/>
              <a:gd name="T6" fmla="*/ 2147483647 w 3024"/>
              <a:gd name="T7" fmla="*/ 2147483647 h 1968"/>
              <a:gd name="T8" fmla="*/ 2147483647 w 3024"/>
              <a:gd name="T9" fmla="*/ 2147483647 h 1968"/>
              <a:gd name="T10" fmla="*/ 2147483647 w 3024"/>
              <a:gd name="T11" fmla="*/ 2147483647 h 1968"/>
              <a:gd name="T12" fmla="*/ 2147483647 w 3024"/>
              <a:gd name="T13" fmla="*/ 0 h 196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024"/>
              <a:gd name="T22" fmla="*/ 0 h 1968"/>
              <a:gd name="T23" fmla="*/ 3024 w 3024"/>
              <a:gd name="T24" fmla="*/ 1968 h 196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024" h="1968">
                <a:moveTo>
                  <a:pt x="0" y="1968"/>
                </a:moveTo>
                <a:cubicBezTo>
                  <a:pt x="184" y="1936"/>
                  <a:pt x="368" y="1904"/>
                  <a:pt x="576" y="1824"/>
                </a:cubicBezTo>
                <a:cubicBezTo>
                  <a:pt x="784" y="1744"/>
                  <a:pt x="1088" y="1600"/>
                  <a:pt x="1248" y="1488"/>
                </a:cubicBezTo>
                <a:cubicBezTo>
                  <a:pt x="1408" y="1376"/>
                  <a:pt x="1416" y="1200"/>
                  <a:pt x="1536" y="1152"/>
                </a:cubicBezTo>
                <a:cubicBezTo>
                  <a:pt x="1656" y="1104"/>
                  <a:pt x="1808" y="1256"/>
                  <a:pt x="1968" y="1200"/>
                </a:cubicBezTo>
                <a:cubicBezTo>
                  <a:pt x="2128" y="1144"/>
                  <a:pt x="2320" y="1016"/>
                  <a:pt x="2496" y="816"/>
                </a:cubicBezTo>
                <a:cubicBezTo>
                  <a:pt x="2672" y="616"/>
                  <a:pt x="2848" y="308"/>
                  <a:pt x="3024" y="0"/>
                </a:cubicBezTo>
              </a:path>
            </a:pathLst>
          </a:cu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3" name="Line 9"/>
          <p:cNvSpPr>
            <a:spLocks noChangeShapeType="1"/>
          </p:cNvSpPr>
          <p:nvPr/>
        </p:nvSpPr>
        <p:spPr bwMode="auto">
          <a:xfrm>
            <a:off x="6056313" y="4103688"/>
            <a:ext cx="0" cy="847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4" name="Line 10"/>
          <p:cNvSpPr>
            <a:spLocks noChangeShapeType="1"/>
          </p:cNvSpPr>
          <p:nvPr/>
        </p:nvSpPr>
        <p:spPr bwMode="auto">
          <a:xfrm flipV="1">
            <a:off x="6056313" y="2762250"/>
            <a:ext cx="0" cy="134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5" name="Line 11"/>
          <p:cNvSpPr>
            <a:spLocks noChangeShapeType="1"/>
          </p:cNvSpPr>
          <p:nvPr/>
        </p:nvSpPr>
        <p:spPr bwMode="auto">
          <a:xfrm>
            <a:off x="6056313" y="1844675"/>
            <a:ext cx="0" cy="423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6" name="Line 12"/>
          <p:cNvSpPr>
            <a:spLocks noChangeShapeType="1"/>
          </p:cNvSpPr>
          <p:nvPr/>
        </p:nvSpPr>
        <p:spPr bwMode="auto">
          <a:xfrm>
            <a:off x="5845175" y="410368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7" name="Line 13"/>
          <p:cNvSpPr>
            <a:spLocks noChangeShapeType="1"/>
          </p:cNvSpPr>
          <p:nvPr/>
        </p:nvSpPr>
        <p:spPr bwMode="auto">
          <a:xfrm>
            <a:off x="5845175" y="2762250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8" name="Line 14"/>
          <p:cNvSpPr>
            <a:spLocks noChangeShapeType="1"/>
          </p:cNvSpPr>
          <p:nvPr/>
        </p:nvSpPr>
        <p:spPr bwMode="auto">
          <a:xfrm>
            <a:off x="5845175" y="226853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9" name="Text Box 15"/>
          <p:cNvSpPr txBox="1">
            <a:spLocks noChangeArrowheads="1"/>
          </p:cNvSpPr>
          <p:nvPr/>
        </p:nvSpPr>
        <p:spPr bwMode="auto">
          <a:xfrm>
            <a:off x="6338888" y="4316413"/>
            <a:ext cx="150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Friccional</a:t>
            </a:r>
          </a:p>
        </p:txBody>
      </p:sp>
      <p:sp>
        <p:nvSpPr>
          <p:cNvPr id="24590" name="Text Box 16"/>
          <p:cNvSpPr txBox="1">
            <a:spLocks noChangeArrowheads="1"/>
          </p:cNvSpPr>
          <p:nvPr/>
        </p:nvSpPr>
        <p:spPr bwMode="auto">
          <a:xfrm>
            <a:off x="6265863" y="2268538"/>
            <a:ext cx="2290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1"/>
                </a:solidFill>
                <a:latin typeface="Times New Roman" pitchFamily="18" charset="0"/>
                <a:ea typeface="굴림" pitchFamily="34" charset="-127"/>
              </a:rPr>
              <a:t>Resistencia Aire</a:t>
            </a:r>
          </a:p>
        </p:txBody>
      </p:sp>
      <p:sp>
        <p:nvSpPr>
          <p:cNvPr id="24591" name="Text Box 17"/>
          <p:cNvSpPr txBox="1">
            <a:spLocks noChangeArrowheads="1"/>
          </p:cNvSpPr>
          <p:nvPr/>
        </p:nvSpPr>
        <p:spPr bwMode="auto">
          <a:xfrm>
            <a:off x="6269038" y="3116263"/>
            <a:ext cx="241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Residual o Estela</a:t>
            </a:r>
          </a:p>
        </p:txBody>
      </p:sp>
      <p:sp>
        <p:nvSpPr>
          <p:cNvPr id="24592" name="Text Box 18"/>
          <p:cNvSpPr txBox="1">
            <a:spLocks noChangeArrowheads="1"/>
          </p:cNvSpPr>
          <p:nvPr/>
        </p:nvSpPr>
        <p:spPr bwMode="auto">
          <a:xfrm rot="-5352947">
            <a:off x="804069" y="3575844"/>
            <a:ext cx="1639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Resistencia</a:t>
            </a:r>
          </a:p>
        </p:txBody>
      </p:sp>
      <p:sp>
        <p:nvSpPr>
          <p:cNvPr id="24593" name="Text Box 19"/>
          <p:cNvSpPr txBox="1">
            <a:spLocks noChangeArrowheads="1"/>
          </p:cNvSpPr>
          <p:nvPr/>
        </p:nvSpPr>
        <p:spPr bwMode="auto">
          <a:xfrm>
            <a:off x="3460750" y="3144838"/>
            <a:ext cx="1452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Montículo</a:t>
            </a:r>
          </a:p>
        </p:txBody>
      </p:sp>
      <p:sp>
        <p:nvSpPr>
          <p:cNvPr id="24594" name="Text Box 20"/>
          <p:cNvSpPr txBox="1">
            <a:spLocks noChangeArrowheads="1"/>
          </p:cNvSpPr>
          <p:nvPr/>
        </p:nvSpPr>
        <p:spPr bwMode="auto">
          <a:xfrm>
            <a:off x="4222750" y="2687638"/>
            <a:ext cx="1436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Depresión</a:t>
            </a:r>
          </a:p>
        </p:txBody>
      </p:sp>
      <p:sp>
        <p:nvSpPr>
          <p:cNvPr id="24595" name="Line 21"/>
          <p:cNvSpPr>
            <a:spLocks noChangeShapeType="1"/>
          </p:cNvSpPr>
          <p:nvPr/>
        </p:nvSpPr>
        <p:spPr bwMode="auto">
          <a:xfrm>
            <a:off x="4756150" y="3221038"/>
            <a:ext cx="0" cy="609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96" name="Text Box 22"/>
          <p:cNvSpPr txBox="1">
            <a:spLocks noChangeArrowheads="1"/>
          </p:cNvSpPr>
          <p:nvPr/>
        </p:nvSpPr>
        <p:spPr bwMode="auto">
          <a:xfrm>
            <a:off x="609600" y="5486400"/>
            <a:ext cx="6829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s-ES" sz="2400">
                <a:latin typeface="Times New Roman" pitchFamily="18" charset="0"/>
                <a:ea typeface="굴림" pitchFamily="34" charset="-127"/>
              </a:rPr>
              <a:t> 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Baja Velocidad : </a:t>
            </a:r>
            <a:r>
              <a:rPr lang="es-ES" altLang="ko-KR" sz="2400" b="1" i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Predomina friccional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Velocidades + altas : </a:t>
            </a:r>
            <a:r>
              <a:rPr lang="es-ES" altLang="ko-KR" sz="2400" b="1" i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Predomina residual (Estela)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Cambios en curva : Son función </a:t>
            </a:r>
            <a:r>
              <a:rPr lang="es-ES" altLang="ko-KR" sz="2400" b="1" i="1" u="sng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eslora y velocidad</a:t>
            </a:r>
            <a:endParaRPr lang="es-ES" altLang="ko-KR" sz="2400" b="1">
              <a:latin typeface="Times New Roman" pitchFamily="18" charset="0"/>
              <a:ea typeface="굴림" pitchFamily="34" charset="-127"/>
            </a:endParaRP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3635375" y="5013325"/>
            <a:ext cx="1487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Velocidad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/>
              <a:t>Otros factores que afectan R</a:t>
            </a:r>
            <a:r>
              <a:rPr lang="es-MX" baseline="-25000"/>
              <a:t>t</a:t>
            </a:r>
            <a:endParaRPr lang="es-ES" baseline="-25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sz="2100" dirty="0"/>
              <a:t>Cambio de forma obra viva</a:t>
            </a:r>
          </a:p>
          <a:p>
            <a:pPr lvl="1" eaLnBrk="1" hangingPunct="1">
              <a:lnSpc>
                <a:spcPct val="80000"/>
              </a:lnSpc>
            </a:pPr>
            <a:r>
              <a:rPr lang="es-MX" sz="1900" dirty="0"/>
              <a:t>Incrementos en Desplazamiento y/o cambios de asiento afectan la resistencia del casco.</a:t>
            </a:r>
            <a:endParaRPr lang="es-ES" sz="1900" dirty="0"/>
          </a:p>
          <a:p>
            <a:pPr eaLnBrk="1" hangingPunct="1">
              <a:lnSpc>
                <a:spcPct val="80000"/>
              </a:lnSpc>
            </a:pPr>
            <a:r>
              <a:rPr lang="es-ES" sz="2100" dirty="0"/>
              <a:t>Incremento de la resistencia por aguas poco profundas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Existe un incremento de la velocidad del agua bajo la quilla. Con la velocidad cae la presión y aumenta la succión, incrementándose la superficie mojada.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</a:t>
            </a:r>
            <a:r>
              <a:rPr lang="es-ES" sz="1800" dirty="0" err="1">
                <a:solidFill>
                  <a:srgbClr val="FF0000"/>
                </a:solidFill>
              </a:rPr>
              <a:t>friccional</a:t>
            </a:r>
            <a:endParaRPr lang="es-ES" sz="18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Las olas generadas en aguas someras quitan más energía del buque que aquellas generadas en aguas profundas a la misma velocidad.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de estela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/>
              <a:t>Otros factores que afectan R</a:t>
            </a:r>
            <a:r>
              <a:rPr lang="es-MX" baseline="-25000"/>
              <a:t>t</a:t>
            </a:r>
            <a:endParaRPr lang="es-ES" baseline="-2500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Resistencia por sistema gobierno</a:t>
            </a:r>
          </a:p>
          <a:p>
            <a:pPr lvl="1" eaLnBrk="1" hangingPunct="1"/>
            <a:r>
              <a:rPr lang="es-ES"/>
              <a:t>Causada por el movimiento del timón.</a:t>
            </a:r>
          </a:p>
          <a:p>
            <a:pPr lvl="1" eaLnBrk="1" hangingPunct="1"/>
            <a:r>
              <a:rPr lang="es-ES"/>
              <a:t>Es pequeña en buques de guerra, pero apreciable en veleros. </a:t>
            </a:r>
          </a:p>
          <a:p>
            <a:pPr eaLnBrk="1" hangingPunct="1"/>
            <a:r>
              <a:rPr lang="es-ES"/>
              <a:t>Resistencia agregada</a:t>
            </a:r>
          </a:p>
          <a:p>
            <a:pPr lvl="1" eaLnBrk="1" hangingPunct="1"/>
            <a:r>
              <a:rPr lang="es-ES"/>
              <a:t>Resistencia debida a las olas del mar que causan movimientos en el buque (pitching, rolling, heaving, yawing).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/>
            <a:r>
              <a:rPr lang="es-ES"/>
              <a:t>Relación velocidad potencia.</a:t>
            </a:r>
          </a:p>
          <a:p>
            <a:pPr eaLnBrk="1" hangingPunct="1"/>
            <a:r>
              <a:rPr lang="es-ES"/>
              <a:t>Sistemas de propulsión simples.</a:t>
            </a:r>
          </a:p>
          <a:p>
            <a:pPr eaLnBrk="1" hangingPunct="1"/>
            <a:r>
              <a:rPr lang="es-ES"/>
              <a:t>Sistemas combinados.</a:t>
            </a:r>
          </a:p>
          <a:p>
            <a:pPr eaLnBrk="1" hangingPunct="1"/>
            <a:r>
              <a:rPr lang="es-ES"/>
              <a:t>Puesta en operación de sistemas de propulsión.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Relación Velocidad potencia</a:t>
            </a:r>
            <a:endParaRPr lang="es-CL"/>
          </a:p>
        </p:txBody>
      </p:sp>
      <p:pic>
        <p:nvPicPr>
          <p:cNvPr id="5" name="CV63inHeavySeas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20"/>
            <a:ext cx="6405586" cy="48041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9699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La Resistencia Total se estima y calcula por medio de:</a:t>
            </a:r>
          </a:p>
          <a:p>
            <a:pPr lvl="1" eaLnBrk="1" hangingPunct="1"/>
            <a:r>
              <a:rPr lang="es-ES"/>
              <a:t>Canal de prueba. (Video)</a:t>
            </a:r>
          </a:p>
          <a:p>
            <a:pPr lvl="1" eaLnBrk="1" hangingPunct="1"/>
            <a:r>
              <a:rPr lang="es-ES"/>
              <a:t>Aproximaciones Computacionales.</a:t>
            </a:r>
          </a:p>
          <a:p>
            <a:pPr lvl="1" eaLnBrk="1" hangingPunct="1"/>
            <a:r>
              <a:rPr lang="es-MX"/>
              <a:t>Es bastante exacta.</a:t>
            </a:r>
            <a:endParaRPr lang="es-ES"/>
          </a:p>
          <a:p>
            <a:pPr eaLnBrk="1" hangingPunct="1"/>
            <a:r>
              <a:rPr lang="es-ES"/>
              <a:t>La meta a alcanzar, es lograr la velocidad requerida con el mínimo de potencia. 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En general, no existen buques prototipos, por lo que la forma del casco, características de desempeño  y el dimensionamiento de su planta propulsora deben estar definidos antes de su construcción.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La resistencia total de un buque para ese casco en particular, se determina mediante modelamiento matemático, herramientas computacionales y se mide en canales de prueba con </a:t>
            </a:r>
            <a:r>
              <a:rPr lang="es-ES" sz="1700">
                <a:solidFill>
                  <a:schemeClr val="tx2"/>
                </a:solidFill>
              </a:rPr>
              <a:t>modelos a escala</a:t>
            </a:r>
            <a:r>
              <a:rPr lang="es-ES" sz="1700"/>
              <a:t>.</a:t>
            </a:r>
          </a:p>
        </p:txBody>
      </p:sp>
      <p:pic>
        <p:nvPicPr>
          <p:cNvPr id="30724" name="Picture 9" descr="Estel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2060575"/>
            <a:ext cx="3960812" cy="1582738"/>
          </a:xfrm>
        </p:spPr>
      </p:pic>
      <p:pic>
        <p:nvPicPr>
          <p:cNvPr id="30725" name="Picture 10" descr="Estela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4005263"/>
            <a:ext cx="3744912" cy="2516187"/>
          </a:xfrm>
        </p:spPr>
      </p:pic>
      <p:pic>
        <p:nvPicPr>
          <p:cNvPr id="30726" name="Picture 13" descr="cehipar-pes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481638"/>
            <a:ext cx="19446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3" name="Picture 1" descr="C:\Users\Alberto\Desktop\Clases 2017\Archivos\UT 1\hydrodynamique batea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214298"/>
            <a:ext cx="1428750" cy="1143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: Representa la potencia necesaria para mover el casco del buque a una velocidad requerida, sin la contribución de la hélice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Equivale a estar con la hélice  desmontada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EHP no tiene relación con el sistema de propulsión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se puede determinar mediante modelación en canales de prueba a diferentes velocidades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necesaria para el modelo se pueden convertir en </a:t>
            </a:r>
            <a:r>
              <a:rPr lang="es-ES" sz="1500">
                <a:solidFill>
                  <a:srgbClr val="FF0000"/>
                </a:solidFill>
              </a:rPr>
              <a:t>EHP </a:t>
            </a:r>
            <a:r>
              <a:rPr lang="es-ES" sz="1500"/>
              <a:t>para el buque a escala completa utilizando procedimientos conocidos y probados.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</p:txBody>
      </p:sp>
      <p:grpSp>
        <p:nvGrpSpPr>
          <p:cNvPr id="31748" name="Group 5"/>
          <p:cNvGrpSpPr>
            <a:grpSpLocks/>
          </p:cNvGrpSpPr>
          <p:nvPr/>
        </p:nvGrpSpPr>
        <p:grpSpPr bwMode="auto">
          <a:xfrm>
            <a:off x="971550" y="4005263"/>
            <a:ext cx="7772400" cy="1711325"/>
            <a:chOff x="384" y="2906"/>
            <a:chExt cx="4896" cy="1078"/>
          </a:xfrm>
        </p:grpSpPr>
        <p:sp>
          <p:nvSpPr>
            <p:cNvPr id="31749" name="Line 6"/>
            <p:cNvSpPr>
              <a:spLocks noChangeShapeType="1"/>
            </p:cNvSpPr>
            <p:nvPr/>
          </p:nvSpPr>
          <p:spPr bwMode="auto">
            <a:xfrm>
              <a:off x="528" y="3984"/>
              <a:ext cx="475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0" name="Line 7"/>
            <p:cNvSpPr>
              <a:spLocks noChangeShapeType="1"/>
            </p:cNvSpPr>
            <p:nvPr/>
          </p:nvSpPr>
          <p:spPr bwMode="auto">
            <a:xfrm flipV="1">
              <a:off x="528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1" name="Line 8"/>
            <p:cNvSpPr>
              <a:spLocks noChangeShapeType="1"/>
            </p:cNvSpPr>
            <p:nvPr/>
          </p:nvSpPr>
          <p:spPr bwMode="auto">
            <a:xfrm flipV="1">
              <a:off x="5232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2" name="Line 9"/>
            <p:cNvSpPr>
              <a:spLocks noChangeShapeType="1"/>
            </p:cNvSpPr>
            <p:nvPr/>
          </p:nvSpPr>
          <p:spPr bwMode="auto">
            <a:xfrm>
              <a:off x="528" y="3648"/>
              <a:ext cx="4656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3" name="Line 10"/>
            <p:cNvSpPr>
              <a:spLocks noChangeShapeType="1"/>
            </p:cNvSpPr>
            <p:nvPr/>
          </p:nvSpPr>
          <p:spPr bwMode="auto">
            <a:xfrm>
              <a:off x="2400" y="3360"/>
              <a:ext cx="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1754" name="Group 11"/>
            <p:cNvGrpSpPr>
              <a:grpSpLocks/>
            </p:cNvGrpSpPr>
            <p:nvPr/>
          </p:nvGrpSpPr>
          <p:grpSpPr bwMode="auto">
            <a:xfrm>
              <a:off x="2400" y="3600"/>
              <a:ext cx="768" cy="144"/>
              <a:chOff x="1008" y="3216"/>
              <a:chExt cx="768" cy="144"/>
            </a:xfrm>
          </p:grpSpPr>
          <p:sp>
            <p:nvSpPr>
              <p:cNvPr id="31764" name="Line 12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76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5" name="Line 13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192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6" name="Line 14"/>
              <p:cNvSpPr>
                <a:spLocks noChangeShapeType="1"/>
              </p:cNvSpPr>
              <p:nvPr/>
            </p:nvSpPr>
            <p:spPr bwMode="auto">
              <a:xfrm>
                <a:off x="1200" y="3360"/>
                <a:ext cx="57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7" name="Line 15"/>
              <p:cNvSpPr>
                <a:spLocks noChangeShapeType="1"/>
              </p:cNvSpPr>
              <p:nvPr/>
            </p:nvSpPr>
            <p:spPr bwMode="auto">
              <a:xfrm>
                <a:off x="1776" y="3216"/>
                <a:ext cx="0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31755" name="Rectangle 16"/>
            <p:cNvSpPr>
              <a:spLocks noChangeArrowheads="1"/>
            </p:cNvSpPr>
            <p:nvPr/>
          </p:nvSpPr>
          <p:spPr bwMode="auto">
            <a:xfrm>
              <a:off x="2784" y="3360"/>
              <a:ext cx="4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6" name="Line 17"/>
            <p:cNvSpPr>
              <a:spLocks noChangeShapeType="1"/>
            </p:cNvSpPr>
            <p:nvPr/>
          </p:nvSpPr>
          <p:spPr bwMode="auto">
            <a:xfrm>
              <a:off x="2400" y="331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7" name="Oval 18"/>
            <p:cNvSpPr>
              <a:spLocks noChangeArrowheads="1"/>
            </p:cNvSpPr>
            <p:nvPr/>
          </p:nvSpPr>
          <p:spPr bwMode="auto">
            <a:xfrm>
              <a:off x="2736" y="3264"/>
              <a:ext cx="144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8" name="Freeform 19"/>
            <p:cNvSpPr>
              <a:spLocks/>
            </p:cNvSpPr>
            <p:nvPr/>
          </p:nvSpPr>
          <p:spPr bwMode="auto">
            <a:xfrm>
              <a:off x="3168" y="3584"/>
              <a:ext cx="2064" cy="120"/>
            </a:xfrm>
            <a:custGeom>
              <a:avLst/>
              <a:gdLst>
                <a:gd name="T0" fmla="*/ 0 w 2064"/>
                <a:gd name="T1" fmla="*/ 64 h 120"/>
                <a:gd name="T2" fmla="*/ 192 w 2064"/>
                <a:gd name="T3" fmla="*/ 16 h 120"/>
                <a:gd name="T4" fmla="*/ 432 w 2064"/>
                <a:gd name="T5" fmla="*/ 16 h 120"/>
                <a:gd name="T6" fmla="*/ 672 w 2064"/>
                <a:gd name="T7" fmla="*/ 112 h 120"/>
                <a:gd name="T8" fmla="*/ 960 w 2064"/>
                <a:gd name="T9" fmla="*/ 64 h 120"/>
                <a:gd name="T10" fmla="*/ 1056 w 2064"/>
                <a:gd name="T11" fmla="*/ 16 h 120"/>
                <a:gd name="T12" fmla="*/ 1152 w 2064"/>
                <a:gd name="T13" fmla="*/ 16 h 120"/>
                <a:gd name="T14" fmla="*/ 1296 w 2064"/>
                <a:gd name="T15" fmla="*/ 64 h 120"/>
                <a:gd name="T16" fmla="*/ 1488 w 2064"/>
                <a:gd name="T17" fmla="*/ 64 h 120"/>
                <a:gd name="T18" fmla="*/ 1584 w 2064"/>
                <a:gd name="T19" fmla="*/ 64 h 120"/>
                <a:gd name="T20" fmla="*/ 1728 w 2064"/>
                <a:gd name="T21" fmla="*/ 16 h 120"/>
                <a:gd name="T22" fmla="*/ 1872 w 2064"/>
                <a:gd name="T23" fmla="*/ 64 h 120"/>
                <a:gd name="T24" fmla="*/ 1920 w 2064"/>
                <a:gd name="T25" fmla="*/ 112 h 120"/>
                <a:gd name="T26" fmla="*/ 2064 w 2064"/>
                <a:gd name="T27" fmla="*/ 112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4"/>
                <a:gd name="T43" fmla="*/ 0 h 120"/>
                <a:gd name="T44" fmla="*/ 2064 w 2064"/>
                <a:gd name="T45" fmla="*/ 120 h 12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4" h="120">
                  <a:moveTo>
                    <a:pt x="0" y="64"/>
                  </a:moveTo>
                  <a:cubicBezTo>
                    <a:pt x="60" y="44"/>
                    <a:pt x="120" y="24"/>
                    <a:pt x="192" y="16"/>
                  </a:cubicBezTo>
                  <a:cubicBezTo>
                    <a:pt x="264" y="8"/>
                    <a:pt x="352" y="0"/>
                    <a:pt x="432" y="16"/>
                  </a:cubicBezTo>
                  <a:cubicBezTo>
                    <a:pt x="512" y="32"/>
                    <a:pt x="584" y="104"/>
                    <a:pt x="672" y="112"/>
                  </a:cubicBezTo>
                  <a:cubicBezTo>
                    <a:pt x="760" y="120"/>
                    <a:pt x="896" y="80"/>
                    <a:pt x="960" y="64"/>
                  </a:cubicBezTo>
                  <a:cubicBezTo>
                    <a:pt x="1024" y="48"/>
                    <a:pt x="1024" y="24"/>
                    <a:pt x="1056" y="16"/>
                  </a:cubicBezTo>
                  <a:cubicBezTo>
                    <a:pt x="1088" y="8"/>
                    <a:pt x="1112" y="8"/>
                    <a:pt x="1152" y="16"/>
                  </a:cubicBezTo>
                  <a:cubicBezTo>
                    <a:pt x="1192" y="24"/>
                    <a:pt x="1240" y="56"/>
                    <a:pt x="1296" y="64"/>
                  </a:cubicBezTo>
                  <a:cubicBezTo>
                    <a:pt x="1352" y="72"/>
                    <a:pt x="1440" y="64"/>
                    <a:pt x="1488" y="64"/>
                  </a:cubicBezTo>
                  <a:cubicBezTo>
                    <a:pt x="1536" y="64"/>
                    <a:pt x="1544" y="72"/>
                    <a:pt x="1584" y="64"/>
                  </a:cubicBezTo>
                  <a:cubicBezTo>
                    <a:pt x="1624" y="56"/>
                    <a:pt x="1680" y="16"/>
                    <a:pt x="1728" y="16"/>
                  </a:cubicBezTo>
                  <a:cubicBezTo>
                    <a:pt x="1776" y="16"/>
                    <a:pt x="1840" y="48"/>
                    <a:pt x="1872" y="64"/>
                  </a:cubicBezTo>
                  <a:cubicBezTo>
                    <a:pt x="1904" y="80"/>
                    <a:pt x="1888" y="104"/>
                    <a:pt x="1920" y="112"/>
                  </a:cubicBezTo>
                  <a:cubicBezTo>
                    <a:pt x="1952" y="120"/>
                    <a:pt x="2008" y="116"/>
                    <a:pt x="2064" y="11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9" name="Text Box 20"/>
            <p:cNvSpPr txBox="1">
              <a:spLocks noChangeArrowheads="1"/>
            </p:cNvSpPr>
            <p:nvPr/>
          </p:nvSpPr>
          <p:spPr bwMode="auto">
            <a:xfrm>
              <a:off x="3072" y="3024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V</a:t>
              </a:r>
            </a:p>
          </p:txBody>
        </p:sp>
        <p:sp>
          <p:nvSpPr>
            <p:cNvPr id="31760" name="Line 21"/>
            <p:cNvSpPr>
              <a:spLocks noChangeShapeType="1"/>
            </p:cNvSpPr>
            <p:nvPr/>
          </p:nvSpPr>
          <p:spPr bwMode="auto">
            <a:xfrm flipH="1">
              <a:off x="2592" y="3168"/>
              <a:ext cx="43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61" name="Text Box 22"/>
            <p:cNvSpPr txBox="1">
              <a:spLocks noChangeArrowheads="1"/>
            </p:cNvSpPr>
            <p:nvPr/>
          </p:nvSpPr>
          <p:spPr bwMode="auto">
            <a:xfrm>
              <a:off x="384" y="3216"/>
              <a:ext cx="1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 i="1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Canal de Prueba</a:t>
              </a:r>
            </a:p>
          </p:txBody>
        </p:sp>
        <p:sp>
          <p:nvSpPr>
            <p:cNvPr id="31762" name="Text Box 23"/>
            <p:cNvSpPr txBox="1">
              <a:spLocks noChangeArrowheads="1"/>
            </p:cNvSpPr>
            <p:nvPr/>
          </p:nvSpPr>
          <p:spPr bwMode="auto">
            <a:xfrm>
              <a:off x="3206" y="3194"/>
              <a:ext cx="158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i="1">
                  <a:solidFill>
                    <a:srgbClr val="FF9933"/>
                  </a:solidFill>
                  <a:latin typeface="Times New Roman" pitchFamily="18" charset="0"/>
                  <a:ea typeface="굴림" pitchFamily="34" charset="-127"/>
                </a:rPr>
                <a:t>Modelo arrastrado</a:t>
              </a:r>
            </a:p>
          </p:txBody>
        </p:sp>
        <p:sp>
          <p:nvSpPr>
            <p:cNvPr id="31763" name="Text Box 24"/>
            <p:cNvSpPr txBox="1">
              <a:spLocks noChangeArrowheads="1"/>
            </p:cNvSpPr>
            <p:nvPr/>
          </p:nvSpPr>
          <p:spPr bwMode="auto">
            <a:xfrm>
              <a:off x="3398" y="2906"/>
              <a:ext cx="1178" cy="294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EHP Medido </a:t>
              </a:r>
            </a:p>
          </p:txBody>
        </p:sp>
      </p:grp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pic>
        <p:nvPicPr>
          <p:cNvPr id="32771" name="Picture 6" descr="canal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205038"/>
            <a:ext cx="6264275" cy="4229100"/>
          </a:xfrm>
        </p:spPr>
      </p:pic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Canales de Prueba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3795" name="Text Box 4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Canales de Prueba</a:t>
            </a:r>
          </a:p>
        </p:txBody>
      </p:sp>
      <p:pic>
        <p:nvPicPr>
          <p:cNvPr id="33796" name="Picture 6" descr="canal1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1692275" y="2238375"/>
            <a:ext cx="5832475" cy="3840163"/>
          </a:xfrm>
        </p:spPr>
      </p:pic>
      <p:sp>
        <p:nvSpPr>
          <p:cNvPr id="33797" name="Rectangle 6"/>
          <p:cNvSpPr>
            <a:spLocks noChangeArrowheads="1"/>
          </p:cNvSpPr>
          <p:nvPr/>
        </p:nvSpPr>
        <p:spPr bwMode="auto">
          <a:xfrm>
            <a:off x="3276600" y="6313488"/>
            <a:ext cx="20399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>
                <a:hlinkClick r:id="rId6"/>
              </a:rPr>
              <a:t>http://www.cehipar.es/</a:t>
            </a:r>
            <a:r>
              <a:rPr lang="es-ES" sz="1200"/>
              <a:t> </a:t>
            </a:r>
          </a:p>
        </p:txBody>
      </p:sp>
      <p:pic>
        <p:nvPicPr>
          <p:cNvPr id="2" name="VTS_01_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1077913" y="1628775"/>
            <a:ext cx="7381875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 fullScrn="1">
              <p:cMediaNode vol="80000" showWhenStopped="0">
                <p:cTn id="15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Ensayos de laboratorio (Brasil)</a:t>
            </a:r>
          </a:p>
        </p:txBody>
      </p:sp>
      <p:pic>
        <p:nvPicPr>
          <p:cNvPr id="4" name="LABOCEANO INGLÊS FINAL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1857375" y="1785938"/>
            <a:ext cx="5967413" cy="4475162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Ensayos de laboratorio (EE.UU.)</a:t>
            </a:r>
          </a:p>
        </p:txBody>
      </p:sp>
      <p:pic>
        <p:nvPicPr>
          <p:cNvPr id="6" name="The Science of Ship Design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32980" y="1706942"/>
            <a:ext cx="6296605" cy="472245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 fullScr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5844" name="Picture 6" descr="casco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078038"/>
            <a:ext cx="5472112" cy="4313237"/>
          </a:xfrm>
        </p:spPr>
      </p:pic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1619250" y="6237288"/>
            <a:ext cx="6754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</a:t>
            </a:r>
            <a:r>
              <a:rPr lang="es-ES" sz="1000">
                <a:hlinkClick r:id="rId3"/>
              </a:rPr>
              <a:t>www.fondear.org/infonautic/Barco/Apuntes_Tecnicos/ConstruccionNaval/Charla_07b.htm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6868" name="Picture 6" descr="casco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066925"/>
            <a:ext cx="5903913" cy="4176713"/>
          </a:xfrm>
        </p:spPr>
      </p:pic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2195513" y="6308725"/>
            <a:ext cx="54086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>
                <a:hlinkClick r:id="rId3"/>
              </a:rPr>
              <a:t>http://es.wikipedia.org/wiki/Plano_y_l%C3%ADnea_de_referencia_en_el_buque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grpSp>
        <p:nvGrpSpPr>
          <p:cNvPr id="37892" name="Group 114"/>
          <p:cNvGrpSpPr>
            <a:grpSpLocks/>
          </p:cNvGrpSpPr>
          <p:nvPr/>
        </p:nvGrpSpPr>
        <p:grpSpPr bwMode="auto">
          <a:xfrm>
            <a:off x="1835150" y="2093913"/>
            <a:ext cx="5905500" cy="4071937"/>
            <a:chOff x="1156" y="1319"/>
            <a:chExt cx="3720" cy="2565"/>
          </a:xfrm>
        </p:grpSpPr>
        <p:sp>
          <p:nvSpPr>
            <p:cNvPr id="37893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4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5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6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7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8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9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0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1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2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03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4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5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6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7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37908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9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0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1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2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37913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4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5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6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7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7918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9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0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1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2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7923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4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5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6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7927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37928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9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30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1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2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3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4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37935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6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7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8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9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37940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1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2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3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4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37945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6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7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8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9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37950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1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2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3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4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37955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6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7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8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9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37960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1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2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3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4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37965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6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7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8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37969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37970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1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2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3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4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5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6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7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8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9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0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1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2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3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4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5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6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7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8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9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0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1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2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3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4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5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6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7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Definiciones básicas de potencia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En sistema internacional de unidades, la Masa se mide en kilogramos, la longitud en metros y el tiempo en segundos.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Fuerza es la combinación de masa por aceleración; es decir, masa por metro partido por segundo al cuadrado y a ello se le llama Newton.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realizamos un trabajo, este será el resultado de una fuerza aplicada para desplazar un objeto una determinada distancia; es decir, Newton por metro, o Joule.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este trabajo o realizamos por unidad de tiempo; es decir, Joule partido por segundo tendremos Potencia y su Unidad de medida es Watt. 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Definiciones básicas de potencia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fuerza necesaria para mover un buque en un tiempo y velocidad determinada, es igual a la potencia necesaria para vencer la resistencia total.  (Pe)</a:t>
            </a:r>
          </a:p>
          <a:p>
            <a:pPr eaLnBrk="1" hangingPunct="1"/>
            <a:endParaRPr lang="es-ES" sz="2500"/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771775" y="3429000"/>
            <a:ext cx="29718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	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Pe  =     </a:t>
            </a:r>
            <a:r>
              <a:rPr lang="es-ES_tradnl" sz="2400" u="sng">
                <a:latin typeface="Arial" charset="0"/>
              </a:rPr>
              <a:t>Rt    *   V</a:t>
            </a:r>
            <a:endParaRPr lang="es-ES_tradnl" sz="2400">
              <a:latin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             326</a:t>
            </a: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1763713" y="4868863"/>
            <a:ext cx="63373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Pe  =   Potencia necesaria   	(EHP)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Rt  =   Resistencia total  	(Lbs)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V   =   Velocidad del buque	(nudos)</a:t>
            </a:r>
          </a:p>
        </p:txBody>
      </p: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Resistencia Total Casco</a:t>
            </a:r>
            <a:r>
              <a:rPr lang="es-ES" altLang="ko-KR" sz="1900">
                <a:ea typeface="굴림" pitchFamily="34" charset="-127"/>
              </a:rPr>
              <a:t> (RT)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 b="1"/>
              <a:t>Es la fuerza que se opone al movimiento del buque cuando se desplaza.</a:t>
            </a:r>
            <a:r>
              <a:rPr lang="es-ES" altLang="ko-KR" sz="1700" b="1">
                <a:ea typeface="굴림" pitchFamily="34" charset="-127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>
                <a:ea typeface="굴림" pitchFamily="34" charset="-127"/>
              </a:rPr>
              <a:t>La fuerza necesaria para mover un buque en un tiempo y velocidad determinada, es igual a la potencia necesaria para vencer la resistencia total.  (EHP)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Cálculo EHP </a:t>
            </a:r>
            <a:endParaRPr lang="es-ES" sz="1900" b="1"/>
          </a:p>
        </p:txBody>
      </p:sp>
      <p:graphicFrame>
        <p:nvGraphicFramePr>
          <p:cNvPr id="409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1835150" y="3933825"/>
          <a:ext cx="2808288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65300" imgH="876300" progId="Equation.3">
                  <p:embed/>
                </p:oleObj>
              </mc:Choice>
              <mc:Fallback>
                <p:oleObj name="Equation" r:id="rId2" imgW="1765300" imgH="876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933825"/>
                        <a:ext cx="2808288" cy="13938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FF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82" descr="MCj024081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365625"/>
            <a:ext cx="12192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83"/>
          <p:cNvSpPr txBox="1">
            <a:spLocks noChangeArrowheads="1"/>
          </p:cNvSpPr>
          <p:nvPr/>
        </p:nvSpPr>
        <p:spPr bwMode="auto">
          <a:xfrm>
            <a:off x="4859338" y="4221163"/>
            <a:ext cx="42846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1600"/>
              <a:t>R</a:t>
            </a:r>
            <a:r>
              <a:rPr lang="es-MX" sz="1600" u="sng" baseline="-25000"/>
              <a:t>t </a:t>
            </a:r>
            <a:r>
              <a:rPr lang="es-MX" sz="1600"/>
              <a:t>= Resistencia total del casco</a:t>
            </a:r>
          </a:p>
          <a:p>
            <a:pPr>
              <a:spcBef>
                <a:spcPct val="50000"/>
              </a:spcBef>
            </a:pPr>
            <a:r>
              <a:rPr lang="es-MX" sz="1600"/>
              <a:t>V</a:t>
            </a:r>
            <a:r>
              <a:rPr lang="es-MX" sz="1600" baseline="-25000"/>
              <a:t>s</a:t>
            </a:r>
            <a:r>
              <a:rPr lang="es-MX" sz="1600"/>
              <a:t> = Velocidad del buque</a:t>
            </a:r>
          </a:p>
          <a:p>
            <a:pPr>
              <a:spcBef>
                <a:spcPct val="50000"/>
              </a:spcBef>
            </a:pPr>
            <a:r>
              <a:rPr lang="es-MX" sz="1600"/>
              <a:t>Esta es una aproximación válida para predicciones de EHP solamente</a:t>
            </a:r>
            <a:endParaRPr lang="es-ES" sz="1600"/>
          </a:p>
        </p:txBody>
      </p:sp>
      <p:sp>
        <p:nvSpPr>
          <p:cNvPr id="4103" name="Text Box 84"/>
          <p:cNvSpPr txBox="1">
            <a:spLocks noChangeArrowheads="1"/>
          </p:cNvSpPr>
          <p:nvPr/>
        </p:nvSpPr>
        <p:spPr bwMode="auto">
          <a:xfrm>
            <a:off x="4932363" y="5661025"/>
            <a:ext cx="187166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/>
              <a:t>1 HP = 746 W</a:t>
            </a:r>
            <a:endParaRPr lang="es-ES"/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Resistencia Total es proporcional al cuadrado  de la velocidad del buque (Bien diseñados)</a:t>
            </a:r>
          </a:p>
          <a:p>
            <a:pPr eaLnBrk="1" hangingPunct="1"/>
            <a:r>
              <a:rPr lang="es-ES" sz="2500"/>
              <a:t>La potencia necesaria para propulsar el buque es proporcional a Rt y la velocidad</a:t>
            </a:r>
          </a:p>
          <a:p>
            <a:pPr eaLnBrk="1" hangingPunct="1"/>
            <a:r>
              <a:rPr lang="es-ES" sz="2500"/>
              <a:t>Luego, la potencia requerida para propulsar el buque, varía con el cubo de la velocidad del buque y el propulsor.</a:t>
            </a:r>
          </a:p>
        </p:txBody>
      </p:sp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1643042" y="1785926"/>
            <a:ext cx="6715172" cy="4429127"/>
            <a:chOff x="1156" y="1319"/>
            <a:chExt cx="3720" cy="2565"/>
          </a:xfrm>
        </p:grpSpPr>
        <p:sp>
          <p:nvSpPr>
            <p:cNvPr id="5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20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3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25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6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0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4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5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9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42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3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4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6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47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0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1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52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5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6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57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1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62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4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5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67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72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3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5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77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81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82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3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4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5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6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7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8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9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0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5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6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7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8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013325"/>
            <a:ext cx="19986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500"/>
              <a:t>COEFICIENTE DE BLOQUE</a:t>
            </a:r>
          </a:p>
          <a:p>
            <a:pPr lvl="1" eaLnBrk="1" hangingPunct="1">
              <a:lnSpc>
                <a:spcPct val="90000"/>
              </a:lnSpc>
            </a:pPr>
            <a:r>
              <a:rPr lang="nl-NL" sz="2100"/>
              <a:t>Cb =   Vol  /   L * B * T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Cb  =   Coeficiente de bloque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Vol =   Volumen sumergido  	(m³)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L  =    Eslora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B  =   Manga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T  =   Calado			(m)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100"/>
              <a:t>Se usa cuando no hay antecedentes de desplazamiento y se requiere dimensionar la potencia.</a:t>
            </a:r>
          </a:p>
        </p:txBody>
      </p:sp>
      <p:pic>
        <p:nvPicPr>
          <p:cNvPr id="52229" name="Picture 6" descr="Cb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635375" y="4941888"/>
            <a:ext cx="2608263" cy="1225550"/>
          </a:xfrm>
          <a:solidFill>
            <a:schemeClr val="tx1">
              <a:lumMod val="65000"/>
              <a:lumOff val="35000"/>
              <a:alpha val="36000"/>
            </a:schemeClr>
          </a:solidFill>
          <a:ln>
            <a:solidFill>
              <a:schemeClr val="accent1"/>
            </a:solidFill>
          </a:ln>
        </p:spPr>
      </p:pic>
      <p:sp>
        <p:nvSpPr>
          <p:cNvPr id="51206" name="Rectangle 7"/>
          <p:cNvSpPr>
            <a:spLocks noChangeArrowheads="1"/>
          </p:cNvSpPr>
          <p:nvPr/>
        </p:nvSpPr>
        <p:spPr bwMode="auto">
          <a:xfrm>
            <a:off x="1331913" y="6165850"/>
            <a:ext cx="7578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" b="1"/>
              <a:t>Cb</a:t>
            </a:r>
            <a:r>
              <a:rPr lang="es-ES"/>
              <a:t> = Vol. de carena / Vol. del paralelepípedo = Vc / (L x M x H)</a:t>
            </a:r>
          </a:p>
        </p:txBody>
      </p:sp>
      <p:sp>
        <p:nvSpPr>
          <p:cNvPr id="51207" name="Rectangle 8"/>
          <p:cNvSpPr>
            <a:spLocks noChangeArrowheads="1"/>
          </p:cNvSpPr>
          <p:nvPr/>
        </p:nvSpPr>
        <p:spPr bwMode="auto">
          <a:xfrm>
            <a:off x="3276600" y="6453188"/>
            <a:ext cx="34877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http://es.wikipedia.org/wiki/Coeficientes_de_forma</a:t>
            </a: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pSp>
        <p:nvGrpSpPr>
          <p:cNvPr id="38915" name="Group 42"/>
          <p:cNvGrpSpPr>
            <a:grpSpLocks/>
          </p:cNvGrpSpPr>
          <p:nvPr/>
        </p:nvGrpSpPr>
        <p:grpSpPr bwMode="auto">
          <a:xfrm>
            <a:off x="685800" y="1828800"/>
            <a:ext cx="7543800" cy="3962400"/>
            <a:chOff x="432" y="1152"/>
            <a:chExt cx="4752" cy="2496"/>
          </a:xfrm>
        </p:grpSpPr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480" y="1680"/>
              <a:ext cx="427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8" name="Line 6"/>
            <p:cNvSpPr>
              <a:spLocks noChangeShapeType="1"/>
            </p:cNvSpPr>
            <p:nvPr/>
          </p:nvSpPr>
          <p:spPr bwMode="auto">
            <a:xfrm flipH="1">
              <a:off x="4656" y="1680"/>
              <a:ext cx="96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9" name="Line 7"/>
            <p:cNvSpPr>
              <a:spLocks noChangeShapeType="1"/>
            </p:cNvSpPr>
            <p:nvPr/>
          </p:nvSpPr>
          <p:spPr bwMode="auto">
            <a:xfrm flipH="1">
              <a:off x="3888" y="2208"/>
              <a:ext cx="768" cy="9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0" name="Line 8"/>
            <p:cNvSpPr>
              <a:spLocks noChangeShapeType="1"/>
            </p:cNvSpPr>
            <p:nvPr/>
          </p:nvSpPr>
          <p:spPr bwMode="auto">
            <a:xfrm flipH="1">
              <a:off x="3696" y="2304"/>
              <a:ext cx="192" cy="72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1" name="Line 9"/>
            <p:cNvSpPr>
              <a:spLocks noChangeShapeType="1"/>
            </p:cNvSpPr>
            <p:nvPr/>
          </p:nvSpPr>
          <p:spPr bwMode="auto">
            <a:xfrm flipH="1">
              <a:off x="432" y="3024"/>
              <a:ext cx="326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528" y="2112"/>
              <a:ext cx="672" cy="91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1200" y="2544"/>
              <a:ext cx="3360" cy="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1632" y="2400"/>
              <a:ext cx="288" cy="38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3744" y="2496"/>
              <a:ext cx="96" cy="19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2784" y="2496"/>
              <a:ext cx="240" cy="192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4128" y="2256"/>
              <a:ext cx="4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080" y="2544"/>
              <a:ext cx="144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9" name="Rectangle 17"/>
            <p:cNvSpPr>
              <a:spLocks noChangeArrowheads="1"/>
            </p:cNvSpPr>
            <p:nvPr/>
          </p:nvSpPr>
          <p:spPr bwMode="auto">
            <a:xfrm>
              <a:off x="2880" y="2688"/>
              <a:ext cx="48" cy="336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8930" name="Group 18"/>
            <p:cNvGrpSpPr>
              <a:grpSpLocks/>
            </p:cNvGrpSpPr>
            <p:nvPr/>
          </p:nvGrpSpPr>
          <p:grpSpPr bwMode="auto">
            <a:xfrm>
              <a:off x="4512" y="2256"/>
              <a:ext cx="96" cy="624"/>
              <a:chOff x="1248" y="3552"/>
              <a:chExt cx="96" cy="384"/>
            </a:xfrm>
          </p:grpSpPr>
          <p:sp>
            <p:nvSpPr>
              <p:cNvPr id="38952" name="Oval 19"/>
              <p:cNvSpPr>
                <a:spLocks noChangeArrowheads="1"/>
              </p:cNvSpPr>
              <p:nvPr/>
            </p:nvSpPr>
            <p:spPr bwMode="auto">
              <a:xfrm>
                <a:off x="1248" y="3552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53" name="Oval 20"/>
              <p:cNvSpPr>
                <a:spLocks noChangeArrowheads="1"/>
              </p:cNvSpPr>
              <p:nvPr/>
            </p:nvSpPr>
            <p:spPr bwMode="auto">
              <a:xfrm>
                <a:off x="1248" y="3744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8931" name="Text Box 21"/>
            <p:cNvSpPr txBox="1">
              <a:spLocks noChangeArrowheads="1"/>
            </p:cNvSpPr>
            <p:nvPr/>
          </p:nvSpPr>
          <p:spPr bwMode="auto">
            <a:xfrm>
              <a:off x="480" y="1776"/>
              <a:ext cx="7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Motor</a:t>
              </a:r>
            </a:p>
          </p:txBody>
        </p:sp>
        <p:sp>
          <p:nvSpPr>
            <p:cNvPr id="38932" name="Text Box 22"/>
            <p:cNvSpPr txBox="1">
              <a:spLocks noChangeArrowheads="1"/>
            </p:cNvSpPr>
            <p:nvPr/>
          </p:nvSpPr>
          <p:spPr bwMode="auto">
            <a:xfrm>
              <a:off x="1336" y="1843"/>
              <a:ext cx="93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Caja</a:t>
              </a:r>
            </a:p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Reducción</a:t>
              </a:r>
            </a:p>
          </p:txBody>
        </p:sp>
        <p:sp>
          <p:nvSpPr>
            <p:cNvPr id="38933" name="Text Box 23"/>
            <p:cNvSpPr txBox="1">
              <a:spLocks noChangeArrowheads="1"/>
            </p:cNvSpPr>
            <p:nvPr/>
          </p:nvSpPr>
          <p:spPr bwMode="auto">
            <a:xfrm>
              <a:off x="2426" y="2069"/>
              <a:ext cx="9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Descanso</a:t>
              </a:r>
            </a:p>
          </p:txBody>
        </p:sp>
        <p:sp>
          <p:nvSpPr>
            <p:cNvPr id="38934" name="Text Box 24"/>
            <p:cNvSpPr txBox="1">
              <a:spLocks noChangeArrowheads="1"/>
            </p:cNvSpPr>
            <p:nvPr/>
          </p:nvSpPr>
          <p:spPr bwMode="auto">
            <a:xfrm>
              <a:off x="3312" y="2208"/>
              <a:ext cx="52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Sello</a:t>
              </a:r>
            </a:p>
          </p:txBody>
        </p:sp>
        <p:sp>
          <p:nvSpPr>
            <p:cNvPr id="38935" name="Text Box 25"/>
            <p:cNvSpPr txBox="1">
              <a:spLocks noChangeArrowheads="1"/>
            </p:cNvSpPr>
            <p:nvPr/>
          </p:nvSpPr>
          <p:spPr bwMode="auto">
            <a:xfrm>
              <a:off x="4422" y="1888"/>
              <a:ext cx="61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Hélice</a:t>
              </a:r>
            </a:p>
          </p:txBody>
        </p:sp>
        <p:sp>
          <p:nvSpPr>
            <p:cNvPr id="38936" name="Text Box 26"/>
            <p:cNvSpPr txBox="1">
              <a:spLocks noChangeArrowheads="1"/>
            </p:cNvSpPr>
            <p:nvPr/>
          </p:nvSpPr>
          <p:spPr bwMode="auto">
            <a:xfrm>
              <a:off x="3515" y="1933"/>
              <a:ext cx="10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Arbotante</a:t>
              </a:r>
            </a:p>
          </p:txBody>
        </p:sp>
        <p:sp>
          <p:nvSpPr>
            <p:cNvPr id="38937" name="Text Box 27"/>
            <p:cNvSpPr txBox="1">
              <a:spLocks noChangeArrowheads="1"/>
            </p:cNvSpPr>
            <p:nvPr/>
          </p:nvSpPr>
          <p:spPr bwMode="auto">
            <a:xfrm>
              <a:off x="1152" y="3360"/>
              <a:ext cx="490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BHP</a:t>
              </a:r>
            </a:p>
          </p:txBody>
        </p:sp>
        <p:sp>
          <p:nvSpPr>
            <p:cNvPr id="38938" name="Text Box 28"/>
            <p:cNvSpPr txBox="1">
              <a:spLocks noChangeArrowheads="1"/>
            </p:cNvSpPr>
            <p:nvPr/>
          </p:nvSpPr>
          <p:spPr bwMode="auto">
            <a:xfrm>
              <a:off x="1872" y="3360"/>
              <a:ext cx="46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SHP</a:t>
              </a:r>
            </a:p>
          </p:txBody>
        </p:sp>
        <p:sp>
          <p:nvSpPr>
            <p:cNvPr id="38939" name="Text Box 29"/>
            <p:cNvSpPr txBox="1">
              <a:spLocks noChangeArrowheads="1"/>
            </p:cNvSpPr>
            <p:nvPr/>
          </p:nvSpPr>
          <p:spPr bwMode="auto">
            <a:xfrm>
              <a:off x="4128" y="3360"/>
              <a:ext cx="538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DHP</a:t>
              </a:r>
            </a:p>
          </p:txBody>
        </p:sp>
        <p:sp>
          <p:nvSpPr>
            <p:cNvPr id="38940" name="Text Box 30"/>
            <p:cNvSpPr txBox="1">
              <a:spLocks noChangeArrowheads="1"/>
            </p:cNvSpPr>
            <p:nvPr/>
          </p:nvSpPr>
          <p:spPr bwMode="auto">
            <a:xfrm>
              <a:off x="4704" y="2880"/>
              <a:ext cx="47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THP</a:t>
              </a:r>
            </a:p>
          </p:txBody>
        </p:sp>
        <p:sp>
          <p:nvSpPr>
            <p:cNvPr id="38941" name="Line 31"/>
            <p:cNvSpPr>
              <a:spLocks noChangeShapeType="1"/>
            </p:cNvSpPr>
            <p:nvPr/>
          </p:nvSpPr>
          <p:spPr bwMode="auto">
            <a:xfrm flipV="1">
              <a:off x="139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2" name="Line 32"/>
            <p:cNvSpPr>
              <a:spLocks noChangeShapeType="1"/>
            </p:cNvSpPr>
            <p:nvPr/>
          </p:nvSpPr>
          <p:spPr bwMode="auto">
            <a:xfrm flipV="1">
              <a:off x="211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3" name="Line 33"/>
            <p:cNvSpPr>
              <a:spLocks noChangeShapeType="1"/>
            </p:cNvSpPr>
            <p:nvPr/>
          </p:nvSpPr>
          <p:spPr bwMode="auto">
            <a:xfrm flipV="1">
              <a:off x="4368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4" name="Line 34"/>
            <p:cNvSpPr>
              <a:spLocks noChangeShapeType="1"/>
            </p:cNvSpPr>
            <p:nvPr/>
          </p:nvSpPr>
          <p:spPr bwMode="auto">
            <a:xfrm>
              <a:off x="4704" y="23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5" name="Line 35"/>
            <p:cNvSpPr>
              <a:spLocks noChangeShapeType="1"/>
            </p:cNvSpPr>
            <p:nvPr/>
          </p:nvSpPr>
          <p:spPr bwMode="auto">
            <a:xfrm>
              <a:off x="4704" y="259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6" name="Line 36"/>
            <p:cNvSpPr>
              <a:spLocks noChangeShapeType="1"/>
            </p:cNvSpPr>
            <p:nvPr/>
          </p:nvSpPr>
          <p:spPr bwMode="auto">
            <a:xfrm>
              <a:off x="4704" y="278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7" name="Rectangle 37"/>
            <p:cNvSpPr>
              <a:spLocks noChangeArrowheads="1"/>
            </p:cNvSpPr>
            <p:nvPr/>
          </p:nvSpPr>
          <p:spPr bwMode="auto">
            <a:xfrm>
              <a:off x="528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8" name="Rectangle 38"/>
            <p:cNvSpPr>
              <a:spLocks noChangeArrowheads="1"/>
            </p:cNvSpPr>
            <p:nvPr/>
          </p:nvSpPr>
          <p:spPr bwMode="auto">
            <a:xfrm>
              <a:off x="768" y="2592"/>
              <a:ext cx="192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9" name="Rectangle 39"/>
            <p:cNvSpPr>
              <a:spLocks noChangeArrowheads="1"/>
            </p:cNvSpPr>
            <p:nvPr/>
          </p:nvSpPr>
          <p:spPr bwMode="auto">
            <a:xfrm>
              <a:off x="1056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50" name="Text Box 40"/>
            <p:cNvSpPr txBox="1">
              <a:spLocks noChangeArrowheads="1"/>
            </p:cNvSpPr>
            <p:nvPr/>
          </p:nvSpPr>
          <p:spPr bwMode="auto">
            <a:xfrm>
              <a:off x="4080" y="1152"/>
              <a:ext cx="479" cy="288"/>
            </a:xfrm>
            <a:prstGeom prst="rect">
              <a:avLst/>
            </a:prstGeom>
            <a:solidFill>
              <a:srgbClr val="FF0066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EHP</a:t>
              </a:r>
            </a:p>
          </p:txBody>
        </p:sp>
        <p:sp>
          <p:nvSpPr>
            <p:cNvPr id="38951" name="Line 41"/>
            <p:cNvSpPr>
              <a:spLocks noChangeShapeType="1"/>
            </p:cNvSpPr>
            <p:nvPr/>
          </p:nvSpPr>
          <p:spPr bwMode="auto">
            <a:xfrm flipH="1">
              <a:off x="3072" y="1296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8916" name="Text Box 43"/>
          <p:cNvSpPr txBox="1">
            <a:spLocks noChangeArrowheads="1"/>
          </p:cNvSpPr>
          <p:nvPr/>
        </p:nvSpPr>
        <p:spPr bwMode="auto">
          <a:xfrm>
            <a:off x="827088" y="1773238"/>
            <a:ext cx="4029075" cy="528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Sistema de Propulsión</a:t>
            </a:r>
          </a:p>
        </p:txBody>
      </p:sp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2193925"/>
            <a:ext cx="7313612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entregada a la hélice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Delivered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(DHP)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Es la potencia entregada a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DHP=SHP – pérdidas en los ejes, descansos y prensas.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de empuje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Thrust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(THP)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Potencia generada por la hélice/Sistema de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500" b="1" dirty="0">
                <a:ea typeface="굴림" pitchFamily="34" charset="-127"/>
              </a:rPr>
              <a:t>THP=DHP – Pérdidas en la hélice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al Freno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Brake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(BHP)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el eje que sale del motor propulsor antes de la caja de reducción. 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en el Eje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Shaft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(SHP)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</a:t>
            </a:r>
            <a:r>
              <a:rPr lang="es-ES" altLang="ko-KR" sz="1600" b="1">
                <a:ea typeface="굴림" pitchFamily="34" charset="-127"/>
              </a:rPr>
              <a:t>el eje </a:t>
            </a:r>
            <a:r>
              <a:rPr lang="es-ES" altLang="ko-KR" sz="1600" b="1" dirty="0">
                <a:ea typeface="굴림" pitchFamily="34" charset="-127"/>
              </a:rPr>
              <a:t>propulsor después de la caja de reducción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SHP=BHP – pérdidas de fricción en cajas de reducción.</a:t>
            </a:r>
            <a:endParaRPr lang="es-ES" sz="1600" b="1" dirty="0"/>
          </a:p>
          <a:p>
            <a:pPr eaLnBrk="1" hangingPunct="1">
              <a:lnSpc>
                <a:spcPct val="80000"/>
              </a:lnSpc>
            </a:pPr>
            <a:endParaRPr lang="es-ES" sz="1700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476375" y="1628775"/>
            <a:ext cx="6192838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Caballos de fuerza en sistema propulsión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r>
              <a:rPr lang="es-ES" sz="1900"/>
              <a:t> La eficiencia del casco cambia debido a interferencia entre el casco y la hélice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bien diseñado: 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con mal diseño:</a:t>
            </a:r>
          </a:p>
        </p:txBody>
      </p:sp>
      <p:graphicFrame>
        <p:nvGraphicFramePr>
          <p:cNvPr id="3074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1908175" y="2205038"/>
          <a:ext cx="9350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23586" imgH="393529" progId="Equation.3">
                  <p:embed/>
                </p:oleObj>
              </mc:Choice>
              <mc:Fallback>
                <p:oleObj name="Equation" r:id="rId2" imgW="723586" imgH="393529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2205038"/>
                        <a:ext cx="935038" cy="508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76375" y="1700213"/>
            <a:ext cx="1846263" cy="519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Eficiencia</a:t>
            </a:r>
          </a:p>
        </p:txBody>
      </p:sp>
      <p:graphicFrame>
        <p:nvGraphicFramePr>
          <p:cNvPr id="3075" name="Object 12"/>
          <p:cNvGraphicFramePr>
            <a:graphicFrameLocks noChangeAspect="1"/>
          </p:cNvGraphicFramePr>
          <p:nvPr/>
        </p:nvGraphicFramePr>
        <p:xfrm>
          <a:off x="4643438" y="3284538"/>
          <a:ext cx="406400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114" imgH="215713" progId="Equation.3">
                  <p:embed/>
                </p:oleObj>
              </mc:Choice>
              <mc:Fallback>
                <p:oleObj name="Equation" r:id="rId4" imgW="444114" imgH="215713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284538"/>
                        <a:ext cx="406400" cy="19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5"/>
          <p:cNvGraphicFramePr>
            <a:graphicFrameLocks noChangeAspect="1"/>
          </p:cNvGraphicFramePr>
          <p:nvPr/>
        </p:nvGraphicFramePr>
        <p:xfrm>
          <a:off x="4762500" y="3500438"/>
          <a:ext cx="457200" cy="22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44114" imgH="215713" progId="Equation.3">
                  <p:embed/>
                </p:oleObj>
              </mc:Choice>
              <mc:Fallback>
                <p:oleObj name="Equation" r:id="rId6" imgW="444114" imgH="215713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500438"/>
                        <a:ext cx="457200" cy="22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80" name="Group 41"/>
          <p:cNvGrpSpPr>
            <a:grpSpLocks/>
          </p:cNvGrpSpPr>
          <p:nvPr/>
        </p:nvGrpSpPr>
        <p:grpSpPr bwMode="auto">
          <a:xfrm>
            <a:off x="152400" y="4292600"/>
            <a:ext cx="5867400" cy="2260600"/>
            <a:chOff x="96" y="2704"/>
            <a:chExt cx="3696" cy="1424"/>
          </a:xfrm>
        </p:grpSpPr>
        <p:sp>
          <p:nvSpPr>
            <p:cNvPr id="3082" name="Line 17"/>
            <p:cNvSpPr>
              <a:spLocks noChangeShapeType="1"/>
            </p:cNvSpPr>
            <p:nvPr/>
          </p:nvSpPr>
          <p:spPr bwMode="auto">
            <a:xfrm>
              <a:off x="96" y="3168"/>
              <a:ext cx="3552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3" name="Freeform 18"/>
            <p:cNvSpPr>
              <a:spLocks/>
            </p:cNvSpPr>
            <p:nvPr/>
          </p:nvSpPr>
          <p:spPr bwMode="auto">
            <a:xfrm>
              <a:off x="192" y="2808"/>
              <a:ext cx="3024" cy="360"/>
            </a:xfrm>
            <a:custGeom>
              <a:avLst/>
              <a:gdLst>
                <a:gd name="T0" fmla="*/ 0 w 3024"/>
                <a:gd name="T1" fmla="*/ 360 h 360"/>
                <a:gd name="T2" fmla="*/ 336 w 3024"/>
                <a:gd name="T3" fmla="*/ 168 h 360"/>
                <a:gd name="T4" fmla="*/ 960 w 3024"/>
                <a:gd name="T5" fmla="*/ 24 h 360"/>
                <a:gd name="T6" fmla="*/ 1632 w 3024"/>
                <a:gd name="T7" fmla="*/ 24 h 360"/>
                <a:gd name="T8" fmla="*/ 2352 w 3024"/>
                <a:gd name="T9" fmla="*/ 120 h 360"/>
                <a:gd name="T10" fmla="*/ 3024 w 3024"/>
                <a:gd name="T11" fmla="*/ 360 h 3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24"/>
                <a:gd name="T19" fmla="*/ 0 h 360"/>
                <a:gd name="T20" fmla="*/ 3024 w 3024"/>
                <a:gd name="T21" fmla="*/ 360 h 36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24" h="360">
                  <a:moveTo>
                    <a:pt x="0" y="360"/>
                  </a:moveTo>
                  <a:cubicBezTo>
                    <a:pt x="88" y="292"/>
                    <a:pt x="176" y="224"/>
                    <a:pt x="336" y="168"/>
                  </a:cubicBezTo>
                  <a:cubicBezTo>
                    <a:pt x="496" y="112"/>
                    <a:pt x="744" y="48"/>
                    <a:pt x="960" y="24"/>
                  </a:cubicBezTo>
                  <a:cubicBezTo>
                    <a:pt x="1176" y="0"/>
                    <a:pt x="1400" y="8"/>
                    <a:pt x="1632" y="24"/>
                  </a:cubicBezTo>
                  <a:cubicBezTo>
                    <a:pt x="1864" y="40"/>
                    <a:pt x="2120" y="64"/>
                    <a:pt x="2352" y="120"/>
                  </a:cubicBezTo>
                  <a:cubicBezTo>
                    <a:pt x="2584" y="176"/>
                    <a:pt x="2804" y="268"/>
                    <a:pt x="3024" y="36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4" name="Line 19"/>
            <p:cNvSpPr>
              <a:spLocks noChangeShapeType="1"/>
            </p:cNvSpPr>
            <p:nvPr/>
          </p:nvSpPr>
          <p:spPr bwMode="auto">
            <a:xfrm>
              <a:off x="144" y="3888"/>
              <a:ext cx="3456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5" name="Freeform 20"/>
            <p:cNvSpPr>
              <a:spLocks/>
            </p:cNvSpPr>
            <p:nvPr/>
          </p:nvSpPr>
          <p:spPr bwMode="auto">
            <a:xfrm>
              <a:off x="192" y="3496"/>
              <a:ext cx="3024" cy="392"/>
            </a:xfrm>
            <a:custGeom>
              <a:avLst/>
              <a:gdLst>
                <a:gd name="T0" fmla="*/ 0 w 2688"/>
                <a:gd name="T1" fmla="*/ 392 h 392"/>
                <a:gd name="T2" fmla="*/ 11107 w 2688"/>
                <a:gd name="T3" fmla="*/ 200 h 392"/>
                <a:gd name="T4" fmla="*/ 36983 w 2688"/>
                <a:gd name="T5" fmla="*/ 56 h 392"/>
                <a:gd name="T6" fmla="*/ 62839 w 2688"/>
                <a:gd name="T7" fmla="*/ 8 h 392"/>
                <a:gd name="T8" fmla="*/ 88761 w 2688"/>
                <a:gd name="T9" fmla="*/ 104 h 392"/>
                <a:gd name="T10" fmla="*/ 99856 w 2688"/>
                <a:gd name="T11" fmla="*/ 200 h 392"/>
                <a:gd name="T12" fmla="*/ 103537 w 2688"/>
                <a:gd name="T13" fmla="*/ 392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88"/>
                <a:gd name="T22" fmla="*/ 0 h 392"/>
                <a:gd name="T23" fmla="*/ 2688 w 2688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88" h="392">
                  <a:moveTo>
                    <a:pt x="0" y="392"/>
                  </a:moveTo>
                  <a:cubicBezTo>
                    <a:pt x="64" y="324"/>
                    <a:pt x="128" y="256"/>
                    <a:pt x="288" y="200"/>
                  </a:cubicBezTo>
                  <a:cubicBezTo>
                    <a:pt x="448" y="144"/>
                    <a:pt x="736" y="88"/>
                    <a:pt x="960" y="56"/>
                  </a:cubicBezTo>
                  <a:cubicBezTo>
                    <a:pt x="1184" y="24"/>
                    <a:pt x="1408" y="0"/>
                    <a:pt x="1632" y="8"/>
                  </a:cubicBezTo>
                  <a:cubicBezTo>
                    <a:pt x="1856" y="16"/>
                    <a:pt x="2144" y="72"/>
                    <a:pt x="2304" y="104"/>
                  </a:cubicBezTo>
                  <a:cubicBezTo>
                    <a:pt x="2464" y="136"/>
                    <a:pt x="2528" y="152"/>
                    <a:pt x="2592" y="200"/>
                  </a:cubicBezTo>
                  <a:cubicBezTo>
                    <a:pt x="2656" y="248"/>
                    <a:pt x="2672" y="320"/>
                    <a:pt x="2688" y="3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086" name="Group 21"/>
            <p:cNvGrpSpPr>
              <a:grpSpLocks/>
            </p:cNvGrpSpPr>
            <p:nvPr/>
          </p:nvGrpSpPr>
          <p:grpSpPr bwMode="auto">
            <a:xfrm>
              <a:off x="3408" y="2928"/>
              <a:ext cx="48" cy="480"/>
              <a:chOff x="192" y="3456"/>
              <a:chExt cx="48" cy="480"/>
            </a:xfrm>
          </p:grpSpPr>
          <p:sp>
            <p:nvSpPr>
              <p:cNvPr id="3096" name="Oval 22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7" name="Oval 23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087" name="Group 24"/>
            <p:cNvGrpSpPr>
              <a:grpSpLocks/>
            </p:cNvGrpSpPr>
            <p:nvPr/>
          </p:nvGrpSpPr>
          <p:grpSpPr bwMode="auto">
            <a:xfrm>
              <a:off x="3456" y="3648"/>
              <a:ext cx="48" cy="480"/>
              <a:chOff x="192" y="3456"/>
              <a:chExt cx="48" cy="480"/>
            </a:xfrm>
          </p:grpSpPr>
          <p:sp>
            <p:nvSpPr>
              <p:cNvPr id="3094" name="Oval 25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5" name="Oval 26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088" name="Freeform 29"/>
            <p:cNvSpPr>
              <a:spLocks/>
            </p:cNvSpPr>
            <p:nvPr/>
          </p:nvSpPr>
          <p:spPr bwMode="auto">
            <a:xfrm>
              <a:off x="2640" y="3456"/>
              <a:ext cx="672" cy="392"/>
            </a:xfrm>
            <a:custGeom>
              <a:avLst/>
              <a:gdLst>
                <a:gd name="T0" fmla="*/ 0 w 672"/>
                <a:gd name="T1" fmla="*/ 0 h 392"/>
                <a:gd name="T2" fmla="*/ 240 w 672"/>
                <a:gd name="T3" fmla="*/ 48 h 392"/>
                <a:gd name="T4" fmla="*/ 480 w 672"/>
                <a:gd name="T5" fmla="*/ 96 h 392"/>
                <a:gd name="T6" fmla="*/ 624 w 672"/>
                <a:gd name="T7" fmla="*/ 192 h 392"/>
                <a:gd name="T8" fmla="*/ 672 w 672"/>
                <a:gd name="T9" fmla="*/ 336 h 392"/>
                <a:gd name="T10" fmla="*/ 624 w 672"/>
                <a:gd name="T11" fmla="*/ 384 h 392"/>
                <a:gd name="T12" fmla="*/ 576 w 672"/>
                <a:gd name="T13" fmla="*/ 288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2"/>
                <a:gd name="T22" fmla="*/ 0 h 392"/>
                <a:gd name="T23" fmla="*/ 672 w 672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2" h="392">
                  <a:moveTo>
                    <a:pt x="0" y="0"/>
                  </a:moveTo>
                  <a:cubicBezTo>
                    <a:pt x="80" y="16"/>
                    <a:pt x="160" y="32"/>
                    <a:pt x="240" y="48"/>
                  </a:cubicBezTo>
                  <a:cubicBezTo>
                    <a:pt x="320" y="64"/>
                    <a:pt x="416" y="72"/>
                    <a:pt x="480" y="96"/>
                  </a:cubicBezTo>
                  <a:cubicBezTo>
                    <a:pt x="544" y="120"/>
                    <a:pt x="592" y="152"/>
                    <a:pt x="624" y="192"/>
                  </a:cubicBezTo>
                  <a:cubicBezTo>
                    <a:pt x="656" y="232"/>
                    <a:pt x="672" y="304"/>
                    <a:pt x="672" y="336"/>
                  </a:cubicBezTo>
                  <a:cubicBezTo>
                    <a:pt x="672" y="368"/>
                    <a:pt x="640" y="392"/>
                    <a:pt x="624" y="384"/>
                  </a:cubicBezTo>
                  <a:cubicBezTo>
                    <a:pt x="608" y="376"/>
                    <a:pt x="592" y="332"/>
                    <a:pt x="576" y="28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9" name="Freeform 30"/>
            <p:cNvSpPr>
              <a:spLocks/>
            </p:cNvSpPr>
            <p:nvPr/>
          </p:nvSpPr>
          <p:spPr bwMode="auto">
            <a:xfrm>
              <a:off x="2640" y="3360"/>
              <a:ext cx="1152" cy="400"/>
            </a:xfrm>
            <a:custGeom>
              <a:avLst/>
              <a:gdLst>
                <a:gd name="T0" fmla="*/ 0 w 1152"/>
                <a:gd name="T1" fmla="*/ 0 h 400"/>
                <a:gd name="T2" fmla="*/ 336 w 1152"/>
                <a:gd name="T3" fmla="*/ 96 h 400"/>
                <a:gd name="T4" fmla="*/ 576 w 1152"/>
                <a:gd name="T5" fmla="*/ 192 h 400"/>
                <a:gd name="T6" fmla="*/ 672 w 1152"/>
                <a:gd name="T7" fmla="*/ 288 h 400"/>
                <a:gd name="T8" fmla="*/ 768 w 1152"/>
                <a:gd name="T9" fmla="*/ 384 h 400"/>
                <a:gd name="T10" fmla="*/ 960 w 1152"/>
                <a:gd name="T11" fmla="*/ 384 h 400"/>
                <a:gd name="T12" fmla="*/ 1152 w 1152"/>
                <a:gd name="T13" fmla="*/ 384 h 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52"/>
                <a:gd name="T22" fmla="*/ 0 h 400"/>
                <a:gd name="T23" fmla="*/ 1152 w 1152"/>
                <a:gd name="T24" fmla="*/ 400 h 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52" h="400">
                  <a:moveTo>
                    <a:pt x="0" y="0"/>
                  </a:moveTo>
                  <a:cubicBezTo>
                    <a:pt x="120" y="32"/>
                    <a:pt x="240" y="64"/>
                    <a:pt x="336" y="96"/>
                  </a:cubicBezTo>
                  <a:cubicBezTo>
                    <a:pt x="432" y="128"/>
                    <a:pt x="520" y="160"/>
                    <a:pt x="576" y="192"/>
                  </a:cubicBezTo>
                  <a:cubicBezTo>
                    <a:pt x="632" y="224"/>
                    <a:pt x="640" y="256"/>
                    <a:pt x="672" y="288"/>
                  </a:cubicBezTo>
                  <a:cubicBezTo>
                    <a:pt x="704" y="320"/>
                    <a:pt x="720" y="368"/>
                    <a:pt x="768" y="384"/>
                  </a:cubicBezTo>
                  <a:cubicBezTo>
                    <a:pt x="816" y="400"/>
                    <a:pt x="896" y="384"/>
                    <a:pt x="960" y="384"/>
                  </a:cubicBezTo>
                  <a:cubicBezTo>
                    <a:pt x="1024" y="384"/>
                    <a:pt x="1088" y="384"/>
                    <a:pt x="1152" y="3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0" name="Text Box 31"/>
            <p:cNvSpPr txBox="1">
              <a:spLocks noChangeArrowheads="1"/>
            </p:cNvSpPr>
            <p:nvPr/>
          </p:nvSpPr>
          <p:spPr bwMode="auto">
            <a:xfrm>
              <a:off x="998" y="2858"/>
              <a:ext cx="12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Bien diseñado</a:t>
              </a:r>
            </a:p>
          </p:txBody>
        </p:sp>
        <p:sp>
          <p:nvSpPr>
            <p:cNvPr id="3091" name="Text Box 32"/>
            <p:cNvSpPr txBox="1">
              <a:spLocks noChangeArrowheads="1"/>
            </p:cNvSpPr>
            <p:nvPr/>
          </p:nvSpPr>
          <p:spPr bwMode="auto">
            <a:xfrm>
              <a:off x="950" y="3578"/>
              <a:ext cx="11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Diseño pobre</a:t>
              </a:r>
            </a:p>
          </p:txBody>
        </p:sp>
        <p:sp>
          <p:nvSpPr>
            <p:cNvPr id="3092" name="Freeform 38"/>
            <p:cNvSpPr>
              <a:spLocks/>
            </p:cNvSpPr>
            <p:nvPr/>
          </p:nvSpPr>
          <p:spPr bwMode="auto">
            <a:xfrm>
              <a:off x="2562" y="2704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3" name="Freeform 39"/>
            <p:cNvSpPr>
              <a:spLocks/>
            </p:cNvSpPr>
            <p:nvPr/>
          </p:nvSpPr>
          <p:spPr bwMode="auto">
            <a:xfrm>
              <a:off x="2562" y="2795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081" name="Text Box 40"/>
          <p:cNvSpPr txBox="1">
            <a:spLocks noChangeArrowheads="1"/>
          </p:cNvSpPr>
          <p:nvPr/>
        </p:nvSpPr>
        <p:spPr bwMode="auto">
          <a:xfrm>
            <a:off x="6011863" y="4652963"/>
            <a:ext cx="3052762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Si el flujo no es suave.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 THP se reduce.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Se necesita mas THP </a:t>
            </a:r>
          </a:p>
          <a:p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para Veloc. Deseada.</a:t>
            </a:r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.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1403350" y="1773238"/>
            <a:ext cx="4518025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Valores relativos de magnitud</a:t>
            </a:r>
          </a:p>
        </p:txBody>
      </p:sp>
      <p:grpSp>
        <p:nvGrpSpPr>
          <p:cNvPr id="40964" name="Group 26"/>
          <p:cNvGrpSpPr>
            <a:grpSpLocks/>
          </p:cNvGrpSpPr>
          <p:nvPr/>
        </p:nvGrpSpPr>
        <p:grpSpPr bwMode="auto">
          <a:xfrm>
            <a:off x="250825" y="3213100"/>
            <a:ext cx="8656638" cy="1752600"/>
            <a:chOff x="158" y="2750"/>
            <a:chExt cx="5453" cy="1104"/>
          </a:xfrm>
        </p:grpSpPr>
        <p:sp>
          <p:nvSpPr>
            <p:cNvPr id="40965" name="Text Box 6"/>
            <p:cNvSpPr txBox="1">
              <a:spLocks noChangeArrowheads="1"/>
            </p:cNvSpPr>
            <p:nvPr/>
          </p:nvSpPr>
          <p:spPr bwMode="auto">
            <a:xfrm>
              <a:off x="1565" y="3566"/>
              <a:ext cx="25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BHP&gt;SHP&gt;DHP&gt;THP&gt;EHP</a:t>
              </a:r>
            </a:p>
          </p:txBody>
        </p:sp>
        <p:grpSp>
          <p:nvGrpSpPr>
            <p:cNvPr id="40966" name="Group 43"/>
            <p:cNvGrpSpPr>
              <a:grpSpLocks/>
            </p:cNvGrpSpPr>
            <p:nvPr/>
          </p:nvGrpSpPr>
          <p:grpSpPr bwMode="auto">
            <a:xfrm>
              <a:off x="158" y="2750"/>
              <a:ext cx="5453" cy="589"/>
              <a:chOff x="307" y="2478"/>
              <a:chExt cx="5453" cy="589"/>
            </a:xfrm>
          </p:grpSpPr>
          <p:sp>
            <p:nvSpPr>
              <p:cNvPr id="40967" name="Text Box 40"/>
              <p:cNvSpPr txBox="1">
                <a:spLocks noChangeArrowheads="1"/>
              </p:cNvSpPr>
              <p:nvPr/>
            </p:nvSpPr>
            <p:spPr bwMode="auto">
              <a:xfrm>
                <a:off x="5281" y="2478"/>
                <a:ext cx="47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" altLang="ko-KR" sz="2400">
                    <a:solidFill>
                      <a:srgbClr val="FF0066"/>
                    </a:solidFill>
                    <a:latin typeface="Times New Roman" pitchFamily="18" charset="0"/>
                    <a:ea typeface="굴림" pitchFamily="34" charset="-127"/>
                  </a:rPr>
                  <a:t>EHP</a:t>
                </a:r>
              </a:p>
            </p:txBody>
          </p:sp>
          <p:grpSp>
            <p:nvGrpSpPr>
              <p:cNvPr id="40968" name="Group 42"/>
              <p:cNvGrpSpPr>
                <a:grpSpLocks/>
              </p:cNvGrpSpPr>
              <p:nvPr/>
            </p:nvGrpSpPr>
            <p:grpSpPr bwMode="auto">
              <a:xfrm>
                <a:off x="307" y="2500"/>
                <a:ext cx="5166" cy="567"/>
                <a:chOff x="307" y="2500"/>
                <a:chExt cx="5166" cy="567"/>
              </a:xfrm>
            </p:grpSpPr>
            <p:sp>
              <p:nvSpPr>
                <p:cNvPr id="40969" name="Rectangle 26"/>
                <p:cNvSpPr>
                  <a:spLocks noChangeArrowheads="1"/>
                </p:cNvSpPr>
                <p:nvPr/>
              </p:nvSpPr>
              <p:spPr bwMode="auto">
                <a:xfrm>
                  <a:off x="817" y="2766"/>
                  <a:ext cx="4656" cy="4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0" name="Rectangle 27"/>
                <p:cNvSpPr>
                  <a:spLocks noChangeArrowheads="1"/>
                </p:cNvSpPr>
                <p:nvPr/>
              </p:nvSpPr>
              <p:spPr bwMode="auto">
                <a:xfrm>
                  <a:off x="385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s-ES" sz="2400">
                    <a:solidFill>
                      <a:schemeClr val="accent2"/>
                    </a:solidFill>
                    <a:latin typeface="Times New Roman" pitchFamily="18" charset="0"/>
                    <a:ea typeface="굴림" pitchFamily="34" charset="-127"/>
                  </a:endParaRPr>
                </a:p>
              </p:txBody>
            </p:sp>
            <p:sp>
              <p:nvSpPr>
                <p:cNvPr id="40971" name="Rectangle 28"/>
                <p:cNvSpPr>
                  <a:spLocks noChangeArrowheads="1"/>
                </p:cNvSpPr>
                <p:nvPr/>
              </p:nvSpPr>
              <p:spPr bwMode="auto">
                <a:xfrm>
                  <a:off x="1393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2" name="Rectangle 29"/>
                <p:cNvSpPr>
                  <a:spLocks noChangeArrowheads="1"/>
                </p:cNvSpPr>
                <p:nvPr/>
              </p:nvSpPr>
              <p:spPr bwMode="auto">
                <a:xfrm>
                  <a:off x="2401" y="2562"/>
                  <a:ext cx="842" cy="505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3" name="Rectangle 30"/>
                <p:cNvSpPr>
                  <a:spLocks noChangeArrowheads="1"/>
                </p:cNvSpPr>
                <p:nvPr/>
              </p:nvSpPr>
              <p:spPr bwMode="auto">
                <a:xfrm>
                  <a:off x="3742" y="2596"/>
                  <a:ext cx="590" cy="471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4" name="Rectangle 31"/>
                <p:cNvSpPr>
                  <a:spLocks noChangeArrowheads="1"/>
                </p:cNvSpPr>
                <p:nvPr/>
              </p:nvSpPr>
              <p:spPr bwMode="auto">
                <a:xfrm>
                  <a:off x="4801" y="2548"/>
                  <a:ext cx="483" cy="428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5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307" y="2644"/>
                  <a:ext cx="53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ko-KR" altLang="es-ES" sz="2400">
                      <a:latin typeface="Times New Roman" pitchFamily="18" charset="0"/>
                      <a:ea typeface="굴림" pitchFamily="34" charset="-127"/>
                    </a:rPr>
                    <a:t> </a:t>
                  </a: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Mot.</a:t>
                  </a:r>
                </a:p>
              </p:txBody>
            </p:sp>
            <p:sp>
              <p:nvSpPr>
                <p:cNvPr id="40976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393" y="2644"/>
                  <a:ext cx="42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C/R</a:t>
                  </a:r>
                </a:p>
              </p:txBody>
            </p:sp>
            <p:sp>
              <p:nvSpPr>
                <p:cNvPr id="40977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865" y="2500"/>
                  <a:ext cx="49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BHP</a:t>
                  </a:r>
                </a:p>
              </p:txBody>
            </p:sp>
            <p:sp>
              <p:nvSpPr>
                <p:cNvPr id="40978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1873" y="2500"/>
                  <a:ext cx="46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SHP</a:t>
                  </a:r>
                </a:p>
              </p:txBody>
            </p:sp>
            <p:sp>
              <p:nvSpPr>
                <p:cNvPr id="40979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381" y="2614"/>
                  <a:ext cx="952" cy="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70000"/>
                    </a:lnSpc>
                  </a:pP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Descansos del eje</a:t>
                  </a:r>
                </a:p>
              </p:txBody>
            </p:sp>
            <p:sp>
              <p:nvSpPr>
                <p:cNvPr id="40980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3742" y="2644"/>
                  <a:ext cx="63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Hélice</a:t>
                  </a:r>
                </a:p>
              </p:txBody>
            </p:sp>
            <p:sp>
              <p:nvSpPr>
                <p:cNvPr id="40981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3265" y="2500"/>
                  <a:ext cx="501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DHP</a:t>
                  </a:r>
                </a:p>
              </p:txBody>
            </p:sp>
            <p:sp>
              <p:nvSpPr>
                <p:cNvPr id="40982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4321" y="2500"/>
                  <a:ext cx="47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THP</a:t>
                  </a:r>
                </a:p>
              </p:txBody>
            </p:sp>
            <p:sp>
              <p:nvSpPr>
                <p:cNvPr id="40983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4740" y="2622"/>
                  <a:ext cx="58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Casco</a:t>
                  </a:r>
                </a:p>
              </p:txBody>
            </p:sp>
          </p:grpSp>
        </p:grpSp>
      </p:grp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Existen diversas ecuaciones empíricas para relacionar la potencia con la velocidad.</a:t>
            </a:r>
          </a:p>
          <a:p>
            <a:pPr eaLnBrk="1" hangingPunct="1"/>
            <a:r>
              <a:rPr lang="es-ES">
                <a:solidFill>
                  <a:srgbClr val="FF0000"/>
                </a:solidFill>
              </a:rPr>
              <a:t>FORMULA DEL ALMIRANTAZGO</a:t>
            </a:r>
          </a:p>
          <a:p>
            <a:pPr lvl="1" eaLnBrk="1" hangingPunct="1"/>
            <a:r>
              <a:rPr lang="pl-PL"/>
              <a:t>P =  ( W </a:t>
            </a:r>
            <a:r>
              <a:rPr lang="pl-PL" baseline="30000"/>
              <a:t>2/3</a:t>
            </a:r>
            <a:r>
              <a:rPr lang="pl-PL"/>
              <a:t> *  V</a:t>
            </a:r>
            <a:r>
              <a:rPr lang="pl-PL" baseline="30000"/>
              <a:t>3</a:t>
            </a:r>
            <a:r>
              <a:rPr lang="pl-PL"/>
              <a:t> ) /  C</a:t>
            </a:r>
          </a:p>
          <a:p>
            <a:pPr lvl="2" eaLnBrk="1" hangingPunct="1"/>
            <a:r>
              <a:rPr lang="es-ES"/>
              <a:t>P  =  Potencia de la máquina  (HP)</a:t>
            </a:r>
          </a:p>
          <a:p>
            <a:pPr lvl="2" eaLnBrk="1" hangingPunct="1"/>
            <a:r>
              <a:rPr lang="es-ES"/>
              <a:t>V  = Velocidad del buque en nudos</a:t>
            </a:r>
          </a:p>
          <a:p>
            <a:pPr lvl="2" eaLnBrk="1" hangingPunct="1"/>
            <a:r>
              <a:rPr lang="es-ES"/>
              <a:t>W =  Desplazamiento en Tons.</a:t>
            </a:r>
          </a:p>
          <a:p>
            <a:pPr lvl="2" eaLnBrk="1" hangingPunct="1"/>
            <a:r>
              <a:rPr lang="es-ES"/>
              <a:t>C  = Coeficiente de almirantazgo.</a:t>
            </a:r>
          </a:p>
        </p:txBody>
      </p:sp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aphicFrame>
        <p:nvGraphicFramePr>
          <p:cNvPr id="241788" name="Group 124"/>
          <p:cNvGraphicFramePr>
            <a:graphicFrameLocks noGrp="1"/>
          </p:cNvGraphicFramePr>
          <p:nvPr>
            <p:ph sz="half" idx="1"/>
          </p:nvPr>
        </p:nvGraphicFramePr>
        <p:xfrm>
          <a:off x="1370013" y="1827213"/>
          <a:ext cx="6731000" cy="4114800"/>
        </p:xfrm>
        <a:graphic>
          <a:graphicData uri="http://schemas.openxmlformats.org/drawingml/2006/table">
            <a:tbl>
              <a:tblPr/>
              <a:tblGrid>
                <a:gridCol w="3367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COEFICIENTE ALMIRANTAZGO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GEOMETRIA DEL BUQUE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100 - 200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FINAS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220 – 250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MEDIANAS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250 – 350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LLENAS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Ejemplo:</a:t>
            </a:r>
          </a:p>
          <a:p>
            <a:pPr lvl="1" eaLnBrk="1" hangingPunct="1"/>
            <a:r>
              <a:rPr lang="es-ES" sz="2100"/>
              <a:t>El petrolero Montt, arribado al País el Viernes 16 de abril 2010, desplaza 40.000 tons y su velocidad máxima es de 20 nudos.</a:t>
            </a:r>
          </a:p>
          <a:p>
            <a:pPr lvl="1" eaLnBrk="1" hangingPunct="1"/>
            <a:r>
              <a:rPr lang="es-MX" sz="2100"/>
              <a:t>¿Cuál es su potencia de máquinas si su coeficiente Almirantazgo es de 300?</a:t>
            </a:r>
          </a:p>
          <a:p>
            <a:pPr lvl="1" eaLnBrk="1" hangingPunct="1"/>
            <a:r>
              <a:rPr lang="es-MX" sz="2100"/>
              <a:t>Asumiendo que tiene dos ejes, ¿que potencia desarrolla cada uno?</a:t>
            </a:r>
          </a:p>
          <a:p>
            <a:pPr lvl="1" eaLnBrk="1" hangingPunct="1"/>
            <a:r>
              <a:rPr lang="es-MX" sz="2100"/>
              <a:t>¿Cuál es la resistencia total del casco a 20 nudos?</a:t>
            </a:r>
            <a:endParaRPr lang="es-ES" sz="2100"/>
          </a:p>
          <a:p>
            <a:pPr lvl="1" eaLnBrk="1" hangingPunct="1"/>
            <a:r>
              <a:rPr lang="pt-BR" sz="2100">
                <a:solidFill>
                  <a:srgbClr val="FF0000"/>
                </a:solidFill>
              </a:rPr>
              <a:t>Resp:      31.200 HP;    15.600 HP c/eje; 508.560 (lbs)   	(230.7 Ton de fuerza)</a:t>
            </a:r>
          </a:p>
          <a:p>
            <a:pPr lvl="1" eaLnBrk="1" hangingPunct="1"/>
            <a:endParaRPr lang="es-ES" sz="2100">
              <a:solidFill>
                <a:srgbClr val="FF0000"/>
              </a:solidFill>
            </a:endParaRP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4425950" y="5929313"/>
            <a:ext cx="431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Ejemplo: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El B/E Esmeralda tenía un motor de 1.300 HP, y alcanzaba una velocidad de 10 nudos. Se le reemplazo su motor por otro de 2.600 HP.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¿Qué velocidad sería esperable obtener utilizando la fórmula del almirantazgo?  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¿Que potencia requeriría para dar 13,6 nudos?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No considere viento.</a:t>
            </a:r>
          </a:p>
          <a:p>
            <a:pPr lvl="1" eaLnBrk="1" hangingPunct="1">
              <a:lnSpc>
                <a:spcPct val="90000"/>
              </a:lnSpc>
            </a:pPr>
            <a:r>
              <a:rPr lang="pt-BR" dirty="0" err="1">
                <a:solidFill>
                  <a:srgbClr val="FF0000"/>
                </a:solidFill>
              </a:rPr>
              <a:t>Resp</a:t>
            </a:r>
            <a:r>
              <a:rPr lang="pt-BR" dirty="0">
                <a:solidFill>
                  <a:srgbClr val="FF0000"/>
                </a:solidFill>
              </a:rPr>
              <a:t>:      12,6 </a:t>
            </a:r>
            <a:r>
              <a:rPr lang="pt-BR" dirty="0" err="1">
                <a:solidFill>
                  <a:srgbClr val="FF0000"/>
                </a:solidFill>
              </a:rPr>
              <a:t>nudos</a:t>
            </a:r>
            <a:r>
              <a:rPr lang="pt-BR" dirty="0">
                <a:solidFill>
                  <a:srgbClr val="FF0000"/>
                </a:solidFill>
              </a:rPr>
              <a:t>   3.270 HP</a:t>
            </a:r>
          </a:p>
          <a:p>
            <a:pPr lvl="1" eaLnBrk="1" hangingPunct="1">
              <a:lnSpc>
                <a:spcPct val="90000"/>
              </a:lnSpc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11188" y="1700213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Ejemplo Curva de Potencia  v/s Velocidad (BE Esmeralda)</a:t>
            </a:r>
          </a:p>
        </p:txBody>
      </p:sp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1116013" y="2046288"/>
            <a:ext cx="7056437" cy="4121150"/>
            <a:chOff x="703" y="1289"/>
            <a:chExt cx="4445" cy="2596"/>
          </a:xfrm>
        </p:grpSpPr>
        <p:graphicFrame>
          <p:nvGraphicFramePr>
            <p:cNvPr id="5122" name="Object 5"/>
            <p:cNvGraphicFramePr>
              <a:graphicFrameLocks noChangeAspect="1"/>
            </p:cNvGraphicFramePr>
            <p:nvPr/>
          </p:nvGraphicFramePr>
          <p:xfrm>
            <a:off x="703" y="1289"/>
            <a:ext cx="4445" cy="2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Hoja de cálculo" r:id="rId2" imgW="4519800" imgH="2635560" progId="Excel.Sheet.8">
                    <p:embed/>
                  </p:oleObj>
                </mc:Choice>
                <mc:Fallback>
                  <p:oleObj name="Hoja de cálculo" r:id="rId2" imgW="4519800" imgH="2635560" progId="Excel.Sheet.8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" y="1289"/>
                          <a:ext cx="4445" cy="259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6" name="Text Box 7"/>
            <p:cNvSpPr txBox="1">
              <a:spLocks noChangeArrowheads="1"/>
            </p:cNvSpPr>
            <p:nvPr/>
          </p:nvSpPr>
          <p:spPr bwMode="auto">
            <a:xfrm>
              <a:off x="4513" y="1797"/>
              <a:ext cx="50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>
                  <a:solidFill>
                    <a:schemeClr val="tx2"/>
                  </a:solidFill>
                  <a:latin typeface="Times New Roman" pitchFamily="18" charset="0"/>
                </a:rPr>
                <a:t>Viento</a:t>
              </a:r>
              <a:endParaRPr lang="es-ES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CONCEPTOS  IMPORTANTES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velocidad implica considerables aumentos de potencia.  (exponencial, parábola cúbica)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potencia está en relación directa con el consumo de combustible. (1 a 1).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Los buques de guerra necesitan velocidad, lo que redunda en plantas propulsoras de alta potencia.</a:t>
            </a:r>
          </a:p>
          <a:p>
            <a:pPr eaLnBrk="1" hangingPunct="1">
              <a:lnSpc>
                <a:spcPct val="90000"/>
              </a:lnSpc>
            </a:pPr>
            <a:endParaRPr lang="es-ES"/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</a:t>
            </a:r>
          </a:p>
          <a:p>
            <a:pPr lvl="1" eaLnBrk="1" hangingPunct="1"/>
            <a:r>
              <a:rPr lang="es-ES" sz="2100"/>
              <a:t>Datos:</a:t>
            </a:r>
          </a:p>
          <a:p>
            <a:pPr lvl="1" eaLnBrk="1" hangingPunct="1"/>
            <a:r>
              <a:rPr lang="es-ES" sz="2100"/>
              <a:t>Buque alcanza velocidad de 13,5 nudos.</a:t>
            </a:r>
          </a:p>
          <a:p>
            <a:pPr lvl="1" eaLnBrk="1" hangingPunct="1"/>
            <a:r>
              <a:rPr lang="es-ES" sz="2100"/>
              <a:t>Potencia instalada de 3.000 HP.</a:t>
            </a:r>
          </a:p>
          <a:p>
            <a:pPr lvl="1" eaLnBrk="1" hangingPunct="1"/>
            <a:r>
              <a:rPr lang="es-ES" sz="2100"/>
              <a:t>Desplazamiento inicial de 8.200 Ton.</a:t>
            </a:r>
          </a:p>
          <a:p>
            <a:pPr lvl="1" eaLnBrk="1" hangingPunct="1"/>
            <a:r>
              <a:rPr lang="es-ES" sz="2100"/>
              <a:t>Desplazamiento final 9.500 Ton.</a:t>
            </a:r>
          </a:p>
          <a:p>
            <a:pPr lvl="1" eaLnBrk="1" hangingPunct="1"/>
            <a:r>
              <a:rPr lang="es-ES" sz="2100"/>
              <a:t>Velocidad al nuevo desplazamiento: 15 nudos.</a:t>
            </a:r>
          </a:p>
          <a:p>
            <a:pPr eaLnBrk="1" hangingPunct="1"/>
            <a:r>
              <a:rPr lang="es-ES" sz="2500"/>
              <a:t>Pregunta:</a:t>
            </a:r>
          </a:p>
          <a:p>
            <a:pPr lvl="1" eaLnBrk="1" hangingPunct="1"/>
            <a:r>
              <a:rPr lang="es-ES" sz="2100"/>
              <a:t>¿Coeficiente de Almirantazgo? </a:t>
            </a:r>
          </a:p>
          <a:p>
            <a:pPr lvl="1" eaLnBrk="1" hangingPunct="1"/>
            <a:r>
              <a:rPr lang="es-ES" sz="2100"/>
              <a:t>¿Potencia necesaria?		</a:t>
            </a:r>
          </a:p>
        </p:txBody>
      </p:sp>
      <p:sp>
        <p:nvSpPr>
          <p:cNvPr id="243717" name="Rectangle 5"/>
          <p:cNvSpPr>
            <a:spLocks noChangeArrowheads="1"/>
          </p:cNvSpPr>
          <p:nvPr/>
        </p:nvSpPr>
        <p:spPr bwMode="auto">
          <a:xfrm>
            <a:off x="6732588" y="5084763"/>
            <a:ext cx="1420812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333,5</a:t>
            </a: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4.500 HP</a:t>
            </a:r>
            <a:endParaRPr lang="es-ES">
              <a:solidFill>
                <a:srgbClr val="FF0000"/>
              </a:solidFill>
            </a:endParaRP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endParaRPr lang="es-E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Ejemplo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Datos: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Buque tiene las siguientes medidas: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Eslora		=  80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Manga		=  16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Calado		=    4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Cb		=  0,7</a:t>
            </a:r>
          </a:p>
          <a:p>
            <a:pPr lvl="3" eaLnBrk="1" hangingPunct="1">
              <a:lnSpc>
                <a:spcPct val="90000"/>
              </a:lnSpc>
            </a:pPr>
            <a:r>
              <a:rPr lang="es-ES">
                <a:latin typeface="Symbol" pitchFamily="18" charset="2"/>
              </a:rPr>
              <a:t>d</a:t>
            </a:r>
            <a:r>
              <a:rPr lang="es-ES"/>
              <a:t>			=  1,025 (Ton / m³)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Pregunta: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¿Cuál es su desplazamiento?	</a:t>
            </a:r>
          </a:p>
          <a:p>
            <a:pPr lvl="3" eaLnBrk="1" hangingPunct="1">
              <a:lnSpc>
                <a:spcPct val="90000"/>
              </a:lnSpc>
            </a:pPr>
            <a:r>
              <a:rPr lang="es-MX">
                <a:solidFill>
                  <a:srgbClr val="FF0000"/>
                </a:solidFill>
              </a:rPr>
              <a:t>3.674 Ton</a:t>
            </a:r>
            <a:endParaRPr lang="es-ES">
              <a:solidFill>
                <a:srgbClr val="FF0000"/>
              </a:solidFill>
            </a:endParaRP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NOTAS: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Tanto la Fórmula del Almirantazgo con su coeficiente, como el Coeficiente de Bloque, son elementos para análisis gruesos. Sirven para tener un “Orden de Magnitud”.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En la actualidad, ciertos programas expertos, basados en regresión numérica y otros procedimientos, pueden calcular el volumen de desplazamiento de un buque en forma muy rápida, exacta y fácil (barato).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Así mismo, se puede estimar la resistencia total y por ende la potencia efectiva en forma rápida y bastante exacta, sin la necesidad de canales de prueba. Sin embargo, durante la etapa de diseño y construcción estos datos deben ser validados en Canales de Prueba.</a:t>
            </a:r>
          </a:p>
        </p:txBody>
      </p:sp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/>
            <a:r>
              <a:rPr lang="es-ES"/>
              <a:t>Sistemas de propulsión simples.</a:t>
            </a:r>
          </a:p>
          <a:p>
            <a:pPr eaLnBrk="1" hangingPunct="1"/>
            <a:r>
              <a:rPr lang="es-ES"/>
              <a:t>Sistemas combinados.</a:t>
            </a:r>
          </a:p>
          <a:p>
            <a:pPr eaLnBrk="1" hangingPunct="1"/>
            <a:r>
              <a:rPr lang="es-ES"/>
              <a:t>Puesta en operación de sistemas de propulsión.</a:t>
            </a:r>
          </a:p>
        </p:txBody>
      </p:sp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de Propulsión Simples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¿Cómo generar la potencia necesaria?</a:t>
            </a:r>
          </a:p>
          <a:p>
            <a:pPr lvl="1" eaLnBrk="1" hangingPunct="1"/>
            <a:r>
              <a:rPr lang="es-ES"/>
              <a:t>PLANTA TÉRMICA</a:t>
            </a:r>
          </a:p>
          <a:p>
            <a:pPr lvl="1" eaLnBrk="1" hangingPunct="1"/>
            <a:r>
              <a:rPr lang="es-ES"/>
              <a:t>NUCLEAR </a:t>
            </a:r>
          </a:p>
          <a:p>
            <a:pPr lvl="1" eaLnBrk="1" hangingPunct="1"/>
            <a:r>
              <a:rPr lang="es-ES"/>
              <a:t>MOTOR DIESEL</a:t>
            </a:r>
          </a:p>
          <a:p>
            <a:pPr lvl="1" eaLnBrk="1" hangingPunct="1"/>
            <a:r>
              <a:rPr lang="es-ES"/>
              <a:t>TURBINA A GAS</a:t>
            </a:r>
          </a:p>
          <a:p>
            <a:pPr lvl="1" eaLnBrk="1" hangingPunct="1"/>
            <a:r>
              <a:rPr lang="es-CL"/>
              <a:t>PROPULSIÓN ELÉCTRICA</a:t>
            </a:r>
            <a:endParaRPr lang="es-ES"/>
          </a:p>
        </p:txBody>
      </p: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/>
              <a:t>Fue el sistema tradicional de buques de guerra por largo tiempo.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Alta potencia específica; Bajo rendimiento.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Diseño y tamaño de plantas dependía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energía potencial liberada por la combustión de un combustible es traspasada al agua como energía térmica, convirtiéndose en vapor a alta temperatura y presión, en una CALDERA.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Este vapor transforma su energía térmica en cinética en una TURBINA que gira a alta velocidad.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turbina traspasa este movimiento al eje propulsor y hélice a través de una CAJA REDUCTORA DE VELOCIDAD.	</a:t>
            </a:r>
          </a:p>
        </p:txBody>
      </p:sp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Planta Térmica a Vapor</a:t>
            </a:r>
          </a:p>
        </p:txBody>
      </p:sp>
      <p:graphicFrame>
        <p:nvGraphicFramePr>
          <p:cNvPr id="6146" name="3 Marcador de contenido">
            <a:hlinkClick r:id="" action="ppaction://ole?verb=0"/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8225793"/>
              </p:ext>
            </p:extLst>
          </p:nvPr>
        </p:nvGraphicFramePr>
        <p:xfrm>
          <a:off x="3176588" y="2651125"/>
          <a:ext cx="3267075" cy="283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showAsIcon="1" r:id="rId2" imgW="914400" imgH="792360" progId="PowerPoint.Show.8">
                  <p:embed/>
                </p:oleObj>
              </mc:Choice>
              <mc:Fallback>
                <p:oleObj name="Presentation" showAsIcon="1" r:id="rId2" imgW="914400" imgH="792360" progId="PowerPoint.Show.8">
                  <p:embed/>
                  <p:pic>
                    <p:nvPicPr>
                      <p:cNvPr id="0" name="3 Marcador de contenido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6588" y="2651125"/>
                        <a:ext cx="3267075" cy="283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Planta Térmica a Vapor</a:t>
            </a:r>
            <a:endParaRPr lang="es-CL"/>
          </a:p>
        </p:txBody>
      </p:sp>
      <p:pic>
        <p:nvPicPr>
          <p:cNvPr id="573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01850" y="2260600"/>
            <a:ext cx="5494338" cy="3471863"/>
          </a:xfrm>
          <a:noFill/>
        </p:spPr>
      </p:pic>
      <p:sp>
        <p:nvSpPr>
          <p:cNvPr id="4" name="3 Rectángulo"/>
          <p:cNvSpPr/>
          <p:nvPr/>
        </p:nvSpPr>
        <p:spPr>
          <a:xfrm>
            <a:off x="4140200" y="4237038"/>
            <a:ext cx="1295400" cy="1582737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Rectángulo"/>
          <p:cNvSpPr/>
          <p:nvPr/>
        </p:nvSpPr>
        <p:spPr>
          <a:xfrm rot="5400000">
            <a:off x="5688124" y="4257092"/>
            <a:ext cx="936104" cy="1728192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8371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68313" y="6021388"/>
            <a:ext cx="358775" cy="36036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5" name="Boiler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71604" y="1785926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2" name="HP LP Turbine Ahead">
            <a:hlinkClick r:id="" action="ppaction://media"/>
            <a:extLst>
              <a:ext uri="{FF2B5EF4-FFF2-40B4-BE49-F238E27FC236}">
                <a16:creationId xmlns:a16="http://schemas.microsoft.com/office/drawing/2014/main" id="{8909ECA6-D69E-4B85-A94D-85CB01F972C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5656" y="1628800"/>
            <a:ext cx="6744749" cy="50585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4" name="Steam Cycle Major Component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71604" y="1714487"/>
            <a:ext cx="6429420" cy="482206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Alternativa muy ventajosa en unidades de combate de alto tonelaje. Permite altas potencias y grandes autonomías.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Distancia franqueable:  200.000 millas (CV) v/s 5.000 millas (DD).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No necesita aire para generar calor (combustión).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Aprovecha la energía liberada por la </a:t>
            </a:r>
            <a:r>
              <a:rPr lang="es-ES" sz="2100" b="1"/>
              <a:t>FISIÓN</a:t>
            </a:r>
            <a:r>
              <a:rPr lang="es-ES" sz="2100"/>
              <a:t> del núcleo (generalmente Uranio), al interior de un </a:t>
            </a:r>
            <a:r>
              <a:rPr lang="es-ES" sz="2100" b="1"/>
              <a:t>REACTOR</a:t>
            </a:r>
            <a:r>
              <a:rPr lang="es-ES" sz="2100"/>
              <a:t>, la cual se transmite como calor al </a:t>
            </a:r>
            <a:r>
              <a:rPr lang="es-ES" sz="2100" b="1"/>
              <a:t>AGUA PESADA</a:t>
            </a:r>
            <a:r>
              <a:rPr lang="es-ES" sz="2100"/>
              <a:t> de enfriamiento.  Esta agua transfiere la energía en un </a:t>
            </a:r>
            <a:r>
              <a:rPr lang="es-ES" sz="2100" b="1"/>
              <a:t>GENERADOR DE VAPOR</a:t>
            </a:r>
            <a:r>
              <a:rPr lang="es-ES" sz="2100"/>
              <a:t> (caldera) y el vapor producido trabaja en Turbinas en forma similar al sistema de las plantas térmicas.</a:t>
            </a:r>
          </a:p>
          <a:p>
            <a:pPr eaLnBrk="1" hangingPunct="1">
              <a:lnSpc>
                <a:spcPct val="80000"/>
              </a:lnSpc>
            </a:pPr>
            <a:endParaRPr lang="es-ES" sz="2100"/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2467" name="Picture 5" descr="reacto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1982788"/>
            <a:ext cx="6264275" cy="3968750"/>
          </a:xfrm>
        </p:spPr>
      </p:pic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1547813" y="6021388"/>
            <a:ext cx="662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http://science.howstuffworks.com/nuclear-power3.htm</a:t>
            </a:r>
            <a:r>
              <a:rPr lang="es-ES"/>
              <a:t> 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619250" y="2276475"/>
            <a:ext cx="6624638" cy="3313113"/>
            <a:chOff x="1225" y="1415"/>
            <a:chExt cx="2495" cy="1243"/>
          </a:xfrm>
        </p:grpSpPr>
        <p:pic>
          <p:nvPicPr>
            <p:cNvPr id="62470" name="Picture 4" descr="rx4ani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10" y="1418"/>
              <a:ext cx="130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1" name="Picture 7" descr="rx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610" y="2177"/>
              <a:ext cx="130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2" name="Picture 8" descr="rx7ani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10" y="1418"/>
              <a:ext cx="810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3" name="Picture 9" descr="rx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909" y="2178"/>
              <a:ext cx="81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4" name="Picture 10" descr="atom"/>
            <p:cNvPicPr>
              <a:picLocks noChangeAspect="1" noChangeArrowheads="1" noCrop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423" y="1987"/>
              <a:ext cx="19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5" name="Picture 11" descr="rx2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420" y="1418"/>
              <a:ext cx="19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6" name="Picture 12" descr="rx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610" y="1987"/>
              <a:ext cx="130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7" name="Picture 13" descr="rx8ani"/>
            <p:cNvPicPr>
              <a:picLocks noChangeAspect="1" noChangeArrowheads="1" noCrop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909" y="1987"/>
              <a:ext cx="81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8" name="Picture 14" descr="rx1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225" y="1415"/>
              <a:ext cx="198" cy="1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9" name="Picture 15" descr="rx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419" y="2177"/>
              <a:ext cx="1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3491" name="Picture 5" descr="stmpl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543050"/>
            <a:ext cx="74866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4515" name="Picture 6" descr="30knot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2420938"/>
            <a:ext cx="4032250" cy="3225800"/>
          </a:xfrm>
        </p:spPr>
      </p:pic>
      <p:pic>
        <p:nvPicPr>
          <p:cNvPr id="64516" name="Picture 7" descr="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514600"/>
            <a:ext cx="3810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Rectangle 8"/>
          <p:cNvSpPr>
            <a:spLocks noChangeArrowheads="1"/>
          </p:cNvSpPr>
          <p:nvPr/>
        </p:nvSpPr>
        <p:spPr bwMode="auto">
          <a:xfrm>
            <a:off x="1763713" y="1628775"/>
            <a:ext cx="5256212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/>
              <a:t>¿Dónde se ha justificado su uso?</a:t>
            </a:r>
          </a:p>
        </p:txBody>
      </p:sp>
      <p:sp>
        <p:nvSpPr>
          <p:cNvPr id="64518" name="Rectangle 9"/>
          <p:cNvSpPr>
            <a:spLocks noChangeArrowheads="1"/>
          </p:cNvSpPr>
          <p:nvPr/>
        </p:nvSpPr>
        <p:spPr bwMode="auto">
          <a:xfrm>
            <a:off x="1979613" y="6021388"/>
            <a:ext cx="5270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http://www.ida.liu.se/~her/npp/demo.html</a:t>
            </a:r>
            <a:r>
              <a:rPr lang="es-ES"/>
              <a:t> </a:t>
            </a:r>
          </a:p>
        </p:txBody>
      </p:sp>
    </p:spTree>
  </p:cSld>
  <p:clrMapOvr>
    <a:masterClrMapping/>
  </p:clrMapOvr>
  <p:transition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/>
              <a:t>Es el sistema más utilizado a bordo, especialmente en  unidades como submarinos, auxiliares y mercantes.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aumento de la potencia específica ha masificado su uso.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Diseño y tamaño del motor depende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energía potencial liberada por la combustión de un combustible en un MOTOR DIESEL, al interior de un cilindro, es transformada en un movimiento alternativo, y luego en rotatorio por medio del pistón, biela y cigüeñal.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movimiento rotatorio es traspasado al eje propulsor y hélice a través de una CAJA REDUCTORA DE VELOCIDAD. Algunos motores lentos no tienen caja reductora.	</a:t>
            </a:r>
          </a:p>
        </p:txBody>
      </p:sp>
    </p:spTree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Motor Diesel</a:t>
            </a:r>
          </a:p>
        </p:txBody>
      </p:sp>
      <p:pic>
        <p:nvPicPr>
          <p:cNvPr id="6" name="4 Stroke Diesel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85984" y="1643050"/>
            <a:ext cx="4135457" cy="50153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pic>
        <p:nvPicPr>
          <p:cNvPr id="4" name="Colt Pielstick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19272" y="171452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Las turbinas a gas tienen una alta potencia específica (relación potencia – peso alta), y por ello se desarrollaron inicialmente para aviones, en donde el peso era crítico.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Derivaron hacia las aplicaciones navales, en especial a unidades pequeñas y rápidas (necesitan mucha potencia en poco espacio).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Hoy son utilizadas también en destructores y fragatas.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Aprovechan la energía térmica de la combustión y a la expansión de los gases, para que estos actúen directamente en una turbina.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Básicamente están conformados un </a:t>
            </a:r>
            <a:r>
              <a:rPr lang="es-ES" sz="1700" b="1"/>
              <a:t>COMPRESOR DE AIRE</a:t>
            </a:r>
            <a:r>
              <a:rPr lang="es-ES" sz="1700"/>
              <a:t> el cual comprime e introduce el aire a la cámara de combustión, una </a:t>
            </a:r>
            <a:r>
              <a:rPr lang="es-ES" sz="1700" b="1"/>
              <a:t>CAMARA DE COMBUSTION</a:t>
            </a:r>
            <a:r>
              <a:rPr lang="es-ES" sz="1700"/>
              <a:t> en donde el combustible es inyectado en forma continua, y una </a:t>
            </a:r>
            <a:r>
              <a:rPr lang="es-ES" sz="1700" b="1"/>
              <a:t>TURBINA</a:t>
            </a:r>
            <a:r>
              <a:rPr lang="es-ES" sz="1700"/>
              <a:t>, en dónde los gases trabajan de la misma forma que en una turbina a vapor.</a:t>
            </a:r>
          </a:p>
          <a:p>
            <a:pPr eaLnBrk="1" hangingPunct="1">
              <a:lnSpc>
                <a:spcPct val="80000"/>
              </a:lnSpc>
            </a:pPr>
            <a:endParaRPr lang="es-ES" sz="1700"/>
          </a:p>
        </p:txBody>
      </p:sp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86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997200" y="2070100"/>
            <a:ext cx="4057650" cy="3629025"/>
          </a:xfrm>
        </p:spPr>
      </p:pic>
    </p:spTree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9635" name="Picture 5" descr="f122_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425700"/>
            <a:ext cx="6840538" cy="3322638"/>
          </a:xfrm>
        </p:spPr>
      </p:pic>
      <p:sp>
        <p:nvSpPr>
          <p:cNvPr id="69636" name="Rectangle 6"/>
          <p:cNvSpPr>
            <a:spLocks noChangeArrowheads="1"/>
          </p:cNvSpPr>
          <p:nvPr/>
        </p:nvSpPr>
        <p:spPr bwMode="auto">
          <a:xfrm>
            <a:off x="1187450" y="1916113"/>
            <a:ext cx="3090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MOD. LM 2.500</a:t>
            </a:r>
            <a:endParaRPr lang="es-ES"/>
          </a:p>
        </p:txBody>
      </p:sp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4" name="PSI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7257" y="1728788"/>
            <a:ext cx="7090031" cy="41291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4" name="airflow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28728" y="1714488"/>
            <a:ext cx="5429288" cy="407196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4755" name="AutoShape 13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4756" name="AutoShape 15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74757" name="Picture 16" descr="Viel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20875" y="1884363"/>
            <a:ext cx="2476500" cy="1866900"/>
          </a:xfrm>
        </p:spPr>
      </p:pic>
      <p:pic>
        <p:nvPicPr>
          <p:cNvPr id="74758" name="Picture 19" descr="Lynch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29263" y="1827213"/>
            <a:ext cx="2725737" cy="1981200"/>
          </a:xfrm>
        </p:spPr>
      </p:pic>
      <p:pic>
        <p:nvPicPr>
          <p:cNvPr id="74759" name="Picture 20" descr="Scorpene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1546225" y="3960813"/>
            <a:ext cx="3225800" cy="1981200"/>
          </a:xfrm>
        </p:spPr>
      </p:pic>
      <p:pic>
        <p:nvPicPr>
          <p:cNvPr id="74761" name="Picture 28" descr="medusa_0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5102225" y="4013200"/>
            <a:ext cx="3581400" cy="1876425"/>
          </a:xfrm>
        </p:spPr>
      </p:pic>
      <p:pic>
        <p:nvPicPr>
          <p:cNvPr id="185348" name="Picture 4" descr="Resultado de imagen de rompehielos chile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843" y="1571612"/>
            <a:ext cx="3145900" cy="23574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119348723b"/>
          <p:cNvPicPr>
            <a:picLocks noChangeAspect="1" noChangeArrowheads="1"/>
          </p:cNvPicPr>
          <p:nvPr/>
        </p:nvPicPr>
        <p:blipFill>
          <a:blip r:embed="rId2"/>
          <a:srcRect l="3409" b="25758"/>
          <a:stretch>
            <a:fillRect/>
          </a:stretch>
        </p:blipFill>
        <p:spPr bwMode="auto">
          <a:xfrm>
            <a:off x="1143000" y="1662113"/>
            <a:ext cx="6858000" cy="412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692275" y="5949950"/>
            <a:ext cx="57308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900">
                <a:solidFill>
                  <a:srgbClr val="000066"/>
                </a:solidFill>
                <a:latin typeface="Tahoma" pitchFamily="34" charset="0"/>
              </a:rPr>
              <a:t>FFG TIPO 23 (Royal Navy – Armada de Chile)</a:t>
            </a:r>
            <a:endParaRPr lang="es-ES" sz="19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75780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</a:t>
            </a:r>
            <a:endParaRPr lang="es-ES" sz="3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509588" y="0"/>
            <a:ext cx="80010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24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</p:txBody>
      </p:sp>
      <p:sp>
        <p:nvSpPr>
          <p:cNvPr id="76803" name="Line 3"/>
          <p:cNvSpPr>
            <a:spLocks noChangeShapeType="1"/>
          </p:cNvSpPr>
          <p:nvPr/>
        </p:nvSpPr>
        <p:spPr bwMode="auto">
          <a:xfrm>
            <a:off x="2133600" y="18288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 flipH="1">
            <a:off x="7315200" y="19050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6019800" y="1828800"/>
            <a:ext cx="0" cy="1219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6" name="Line 6"/>
          <p:cNvSpPr>
            <a:spLocks noChangeShapeType="1"/>
          </p:cNvSpPr>
          <p:nvPr/>
        </p:nvSpPr>
        <p:spPr bwMode="auto">
          <a:xfrm>
            <a:off x="3429000" y="1905000"/>
            <a:ext cx="0" cy="1066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>
            <a:off x="876300" y="327183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8" name="Line 8"/>
          <p:cNvSpPr>
            <a:spLocks noChangeShapeType="1"/>
          </p:cNvSpPr>
          <p:nvPr/>
        </p:nvSpPr>
        <p:spPr bwMode="auto">
          <a:xfrm>
            <a:off x="5143500" y="329088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9" name="Line 9"/>
          <p:cNvSpPr>
            <a:spLocks noChangeShapeType="1"/>
          </p:cNvSpPr>
          <p:nvPr/>
        </p:nvSpPr>
        <p:spPr bwMode="auto">
          <a:xfrm flipV="1">
            <a:off x="2095500" y="31464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0" name="Line 10"/>
          <p:cNvSpPr>
            <a:spLocks noChangeShapeType="1"/>
          </p:cNvSpPr>
          <p:nvPr/>
        </p:nvSpPr>
        <p:spPr bwMode="auto">
          <a:xfrm flipV="1">
            <a:off x="731520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1" name="Line 11"/>
          <p:cNvSpPr>
            <a:spLocks noChangeShapeType="1"/>
          </p:cNvSpPr>
          <p:nvPr/>
        </p:nvSpPr>
        <p:spPr bwMode="auto">
          <a:xfrm flipV="1">
            <a:off x="603885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2" name="Line 12"/>
          <p:cNvSpPr>
            <a:spLocks noChangeShapeType="1"/>
          </p:cNvSpPr>
          <p:nvPr/>
        </p:nvSpPr>
        <p:spPr bwMode="auto">
          <a:xfrm flipV="1">
            <a:off x="3409950" y="315277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3" name="Line 13"/>
          <p:cNvSpPr>
            <a:spLocks noChangeShapeType="1"/>
          </p:cNvSpPr>
          <p:nvPr/>
        </p:nvSpPr>
        <p:spPr bwMode="auto">
          <a:xfrm>
            <a:off x="2019300" y="304641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4" name="Line 14"/>
          <p:cNvSpPr>
            <a:spLocks noChangeShapeType="1"/>
          </p:cNvSpPr>
          <p:nvPr/>
        </p:nvSpPr>
        <p:spPr bwMode="auto">
          <a:xfrm>
            <a:off x="3333750" y="3046413"/>
            <a:ext cx="95250" cy="15398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5" name="Line 15"/>
          <p:cNvSpPr>
            <a:spLocks noChangeShapeType="1"/>
          </p:cNvSpPr>
          <p:nvPr/>
        </p:nvSpPr>
        <p:spPr bwMode="auto">
          <a:xfrm>
            <a:off x="5962650" y="306546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6" name="Line 16"/>
          <p:cNvSpPr>
            <a:spLocks noChangeShapeType="1"/>
          </p:cNvSpPr>
          <p:nvPr/>
        </p:nvSpPr>
        <p:spPr bwMode="auto">
          <a:xfrm>
            <a:off x="7251700" y="3090863"/>
            <a:ext cx="63500" cy="936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7" name="Line 17"/>
          <p:cNvSpPr>
            <a:spLocks noChangeShapeType="1"/>
          </p:cNvSpPr>
          <p:nvPr/>
        </p:nvSpPr>
        <p:spPr bwMode="auto">
          <a:xfrm>
            <a:off x="4000500" y="32718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8" name="Line 18"/>
          <p:cNvSpPr>
            <a:spLocks noChangeShapeType="1"/>
          </p:cNvSpPr>
          <p:nvPr/>
        </p:nvSpPr>
        <p:spPr bwMode="auto">
          <a:xfrm>
            <a:off x="54102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9" name="Line 19"/>
          <p:cNvSpPr>
            <a:spLocks noChangeShapeType="1"/>
          </p:cNvSpPr>
          <p:nvPr/>
        </p:nvSpPr>
        <p:spPr bwMode="auto">
          <a:xfrm>
            <a:off x="786765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0" name="Line 20"/>
          <p:cNvSpPr>
            <a:spLocks noChangeShapeType="1"/>
          </p:cNvSpPr>
          <p:nvPr/>
        </p:nvSpPr>
        <p:spPr bwMode="auto">
          <a:xfrm>
            <a:off x="66675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1" name="Line 21"/>
          <p:cNvSpPr>
            <a:spLocks noChangeShapeType="1"/>
          </p:cNvSpPr>
          <p:nvPr/>
        </p:nvSpPr>
        <p:spPr bwMode="auto">
          <a:xfrm>
            <a:off x="2781300" y="329088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2" name="Line 22"/>
          <p:cNvSpPr>
            <a:spLocks noChangeShapeType="1"/>
          </p:cNvSpPr>
          <p:nvPr/>
        </p:nvSpPr>
        <p:spPr bwMode="auto">
          <a:xfrm>
            <a:off x="1638300" y="3290888"/>
            <a:ext cx="0" cy="168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3" name="Line 23"/>
          <p:cNvSpPr>
            <a:spLocks noChangeShapeType="1"/>
          </p:cNvSpPr>
          <p:nvPr/>
        </p:nvSpPr>
        <p:spPr bwMode="auto">
          <a:xfrm>
            <a:off x="1409700" y="3459163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4" name="Line 24"/>
          <p:cNvSpPr>
            <a:spLocks noChangeShapeType="1"/>
          </p:cNvSpPr>
          <p:nvPr/>
        </p:nvSpPr>
        <p:spPr bwMode="auto">
          <a:xfrm>
            <a:off x="2514600" y="35083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5" name="Line 25"/>
          <p:cNvSpPr>
            <a:spLocks noChangeShapeType="1"/>
          </p:cNvSpPr>
          <p:nvPr/>
        </p:nvSpPr>
        <p:spPr bwMode="auto">
          <a:xfrm flipH="1">
            <a:off x="6654800" y="35718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6" name="Line 26"/>
          <p:cNvSpPr>
            <a:spLocks noChangeShapeType="1"/>
          </p:cNvSpPr>
          <p:nvPr/>
        </p:nvSpPr>
        <p:spPr bwMode="auto">
          <a:xfrm>
            <a:off x="3867150" y="3429000"/>
            <a:ext cx="152400" cy="2841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7" name="Line 27"/>
          <p:cNvSpPr>
            <a:spLocks noChangeShapeType="1"/>
          </p:cNvSpPr>
          <p:nvPr/>
        </p:nvSpPr>
        <p:spPr bwMode="auto">
          <a:xfrm>
            <a:off x="5200650" y="3449638"/>
            <a:ext cx="152400" cy="2841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8" name="Line 28"/>
          <p:cNvSpPr>
            <a:spLocks noChangeShapeType="1"/>
          </p:cNvSpPr>
          <p:nvPr/>
        </p:nvSpPr>
        <p:spPr bwMode="auto">
          <a:xfrm>
            <a:off x="4013200" y="3733800"/>
            <a:ext cx="13350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9" name="Line 29"/>
          <p:cNvSpPr>
            <a:spLocks noChangeShapeType="1"/>
          </p:cNvSpPr>
          <p:nvPr/>
        </p:nvSpPr>
        <p:spPr bwMode="auto">
          <a:xfrm>
            <a:off x="1560513" y="3684588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0" name="Line 30"/>
          <p:cNvSpPr>
            <a:spLocks noChangeShapeType="1"/>
          </p:cNvSpPr>
          <p:nvPr/>
        </p:nvSpPr>
        <p:spPr bwMode="auto">
          <a:xfrm flipH="1">
            <a:off x="2667000" y="3733800"/>
            <a:ext cx="0" cy="1905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1" name="Rectangle 31"/>
          <p:cNvSpPr>
            <a:spLocks noChangeArrowheads="1"/>
          </p:cNvSpPr>
          <p:nvPr/>
        </p:nvSpPr>
        <p:spPr bwMode="auto">
          <a:xfrm>
            <a:off x="2476500" y="4926013"/>
            <a:ext cx="469900" cy="465137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000">
                <a:latin typeface="Tahoma" pitchFamily="34" charset="0"/>
              </a:rPr>
              <a:t>=</a:t>
            </a:r>
          </a:p>
        </p:txBody>
      </p:sp>
      <p:sp>
        <p:nvSpPr>
          <p:cNvPr id="76832" name="Line 32"/>
          <p:cNvSpPr>
            <a:spLocks noChangeShapeType="1"/>
          </p:cNvSpPr>
          <p:nvPr/>
        </p:nvSpPr>
        <p:spPr bwMode="auto">
          <a:xfrm>
            <a:off x="1524000" y="4495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3" name="Line 33"/>
          <p:cNvSpPr>
            <a:spLocks noChangeShapeType="1"/>
          </p:cNvSpPr>
          <p:nvPr/>
        </p:nvSpPr>
        <p:spPr bwMode="auto">
          <a:xfrm>
            <a:off x="1600200" y="4495800"/>
            <a:ext cx="0" cy="609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4" name="Line 34"/>
          <p:cNvSpPr>
            <a:spLocks noChangeShapeType="1"/>
          </p:cNvSpPr>
          <p:nvPr/>
        </p:nvSpPr>
        <p:spPr bwMode="auto">
          <a:xfrm flipH="1">
            <a:off x="1524000" y="5181600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35" name="Freeform 35"/>
          <p:cNvSpPr>
            <a:spLocks/>
          </p:cNvSpPr>
          <p:nvPr/>
        </p:nvSpPr>
        <p:spPr bwMode="auto">
          <a:xfrm>
            <a:off x="2552700" y="4991100"/>
            <a:ext cx="10795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6" name="Freeform 36"/>
          <p:cNvSpPr>
            <a:spLocks/>
          </p:cNvSpPr>
          <p:nvPr/>
        </p:nvSpPr>
        <p:spPr bwMode="auto">
          <a:xfrm>
            <a:off x="2474913" y="4926013"/>
            <a:ext cx="474662" cy="468312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7" name="Line 37"/>
          <p:cNvSpPr>
            <a:spLocks noChangeShapeType="1"/>
          </p:cNvSpPr>
          <p:nvPr/>
        </p:nvSpPr>
        <p:spPr bwMode="auto">
          <a:xfrm>
            <a:off x="7878763" y="37973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8" name="Line 38"/>
          <p:cNvSpPr>
            <a:spLocks noChangeShapeType="1"/>
          </p:cNvSpPr>
          <p:nvPr/>
        </p:nvSpPr>
        <p:spPr bwMode="auto">
          <a:xfrm>
            <a:off x="78486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9" name="Line 39"/>
          <p:cNvSpPr>
            <a:spLocks noChangeShapeType="1"/>
          </p:cNvSpPr>
          <p:nvPr/>
        </p:nvSpPr>
        <p:spPr bwMode="auto">
          <a:xfrm flipH="1">
            <a:off x="79248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0" name="Line 40"/>
          <p:cNvSpPr>
            <a:spLocks noChangeShapeType="1"/>
          </p:cNvSpPr>
          <p:nvPr/>
        </p:nvSpPr>
        <p:spPr bwMode="auto">
          <a:xfrm>
            <a:off x="7878763" y="5300663"/>
            <a:ext cx="0" cy="2857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41" name="Line 41"/>
          <p:cNvSpPr>
            <a:spLocks noChangeShapeType="1"/>
          </p:cNvSpPr>
          <p:nvPr/>
        </p:nvSpPr>
        <p:spPr bwMode="auto">
          <a:xfrm>
            <a:off x="6667500" y="3779838"/>
            <a:ext cx="0" cy="13493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2" name="Rectangle 42"/>
          <p:cNvSpPr>
            <a:spLocks noChangeArrowheads="1"/>
          </p:cNvSpPr>
          <p:nvPr/>
        </p:nvSpPr>
        <p:spPr bwMode="auto">
          <a:xfrm>
            <a:off x="6464300" y="5019675"/>
            <a:ext cx="469900" cy="465138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400">
                <a:latin typeface="Tahoma" pitchFamily="34" charset="0"/>
              </a:rPr>
              <a:t>=</a:t>
            </a:r>
          </a:p>
        </p:txBody>
      </p:sp>
      <p:sp>
        <p:nvSpPr>
          <p:cNvPr id="76843" name="Freeform 43"/>
          <p:cNvSpPr>
            <a:spLocks/>
          </p:cNvSpPr>
          <p:nvPr/>
        </p:nvSpPr>
        <p:spPr bwMode="auto">
          <a:xfrm>
            <a:off x="6477000" y="5105400"/>
            <a:ext cx="15240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4" name="Freeform 44"/>
          <p:cNvSpPr>
            <a:spLocks/>
          </p:cNvSpPr>
          <p:nvPr/>
        </p:nvSpPr>
        <p:spPr bwMode="auto">
          <a:xfrm>
            <a:off x="6437313" y="5019675"/>
            <a:ext cx="474662" cy="468313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5" name="Line 45"/>
          <p:cNvSpPr>
            <a:spLocks noChangeShapeType="1"/>
          </p:cNvSpPr>
          <p:nvPr/>
        </p:nvSpPr>
        <p:spPr bwMode="auto">
          <a:xfrm>
            <a:off x="38100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6" name="Line 46"/>
          <p:cNvSpPr>
            <a:spLocks noChangeShapeType="1"/>
          </p:cNvSpPr>
          <p:nvPr/>
        </p:nvSpPr>
        <p:spPr bwMode="auto">
          <a:xfrm>
            <a:off x="38862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7" name="Line 47"/>
          <p:cNvSpPr>
            <a:spLocks noChangeShapeType="1"/>
          </p:cNvSpPr>
          <p:nvPr/>
        </p:nvSpPr>
        <p:spPr bwMode="auto">
          <a:xfrm flipV="1">
            <a:off x="38100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8" name="Line 48"/>
          <p:cNvSpPr>
            <a:spLocks noChangeShapeType="1"/>
          </p:cNvSpPr>
          <p:nvPr/>
        </p:nvSpPr>
        <p:spPr bwMode="auto">
          <a:xfrm flipV="1">
            <a:off x="36576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9" name="Line 49"/>
          <p:cNvSpPr>
            <a:spLocks noChangeShapeType="1"/>
          </p:cNvSpPr>
          <p:nvPr/>
        </p:nvSpPr>
        <p:spPr bwMode="auto">
          <a:xfrm>
            <a:off x="2667000" y="5638800"/>
            <a:ext cx="10096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0" name="Line 50"/>
          <p:cNvSpPr>
            <a:spLocks noChangeShapeType="1"/>
          </p:cNvSpPr>
          <p:nvPr/>
        </p:nvSpPr>
        <p:spPr bwMode="auto">
          <a:xfrm>
            <a:off x="38100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1" name="Line 51"/>
          <p:cNvSpPr>
            <a:spLocks noChangeShapeType="1"/>
          </p:cNvSpPr>
          <p:nvPr/>
        </p:nvSpPr>
        <p:spPr bwMode="auto">
          <a:xfrm>
            <a:off x="38862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2" name="Line 52"/>
          <p:cNvSpPr>
            <a:spLocks noChangeShapeType="1"/>
          </p:cNvSpPr>
          <p:nvPr/>
        </p:nvSpPr>
        <p:spPr bwMode="auto">
          <a:xfrm>
            <a:off x="38100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3" name="Line 53"/>
          <p:cNvSpPr>
            <a:spLocks noChangeShapeType="1"/>
          </p:cNvSpPr>
          <p:nvPr/>
        </p:nvSpPr>
        <p:spPr bwMode="auto">
          <a:xfrm>
            <a:off x="38862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4" name="Line 54"/>
          <p:cNvSpPr>
            <a:spLocks noChangeShapeType="1"/>
          </p:cNvSpPr>
          <p:nvPr/>
        </p:nvSpPr>
        <p:spPr bwMode="auto">
          <a:xfrm>
            <a:off x="3886200" y="56642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5" name="Line 55"/>
          <p:cNvSpPr>
            <a:spLocks noChangeShapeType="1"/>
          </p:cNvSpPr>
          <p:nvPr/>
        </p:nvSpPr>
        <p:spPr bwMode="auto">
          <a:xfrm>
            <a:off x="54102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6" name="Line 56"/>
          <p:cNvSpPr>
            <a:spLocks noChangeShapeType="1"/>
          </p:cNvSpPr>
          <p:nvPr/>
        </p:nvSpPr>
        <p:spPr bwMode="auto">
          <a:xfrm>
            <a:off x="54864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7" name="Line 57"/>
          <p:cNvSpPr>
            <a:spLocks noChangeShapeType="1"/>
          </p:cNvSpPr>
          <p:nvPr/>
        </p:nvSpPr>
        <p:spPr bwMode="auto">
          <a:xfrm>
            <a:off x="54102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8" name="Line 58"/>
          <p:cNvSpPr>
            <a:spLocks noChangeShapeType="1"/>
          </p:cNvSpPr>
          <p:nvPr/>
        </p:nvSpPr>
        <p:spPr bwMode="auto">
          <a:xfrm>
            <a:off x="54864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9" name="Line 59"/>
          <p:cNvSpPr>
            <a:spLocks noChangeShapeType="1"/>
          </p:cNvSpPr>
          <p:nvPr/>
        </p:nvSpPr>
        <p:spPr bwMode="auto">
          <a:xfrm>
            <a:off x="5410200" y="5654675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0" name="Line 60"/>
          <p:cNvSpPr>
            <a:spLocks noChangeShapeType="1"/>
          </p:cNvSpPr>
          <p:nvPr/>
        </p:nvSpPr>
        <p:spPr bwMode="auto">
          <a:xfrm>
            <a:off x="5486400" y="5667375"/>
            <a:ext cx="0" cy="709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1" name="Line 61"/>
          <p:cNvSpPr>
            <a:spLocks noChangeShapeType="1"/>
          </p:cNvSpPr>
          <p:nvPr/>
        </p:nvSpPr>
        <p:spPr bwMode="auto">
          <a:xfrm>
            <a:off x="5632450" y="5602288"/>
            <a:ext cx="10445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2" name="Line 62"/>
          <p:cNvSpPr>
            <a:spLocks noChangeShapeType="1"/>
          </p:cNvSpPr>
          <p:nvPr/>
        </p:nvSpPr>
        <p:spPr bwMode="auto">
          <a:xfrm>
            <a:off x="6667500" y="5489575"/>
            <a:ext cx="0" cy="106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3" name="Line 63"/>
          <p:cNvSpPr>
            <a:spLocks noChangeShapeType="1"/>
          </p:cNvSpPr>
          <p:nvPr/>
        </p:nvSpPr>
        <p:spPr bwMode="auto">
          <a:xfrm>
            <a:off x="3810000" y="5640388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4" name="Line 64"/>
          <p:cNvSpPr>
            <a:spLocks noChangeShapeType="1"/>
          </p:cNvSpPr>
          <p:nvPr/>
        </p:nvSpPr>
        <p:spPr bwMode="auto">
          <a:xfrm>
            <a:off x="54864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5" name="Line 65"/>
          <p:cNvSpPr>
            <a:spLocks noChangeShapeType="1"/>
          </p:cNvSpPr>
          <p:nvPr/>
        </p:nvSpPr>
        <p:spPr bwMode="auto">
          <a:xfrm>
            <a:off x="54102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6" name="Text Box 66"/>
          <p:cNvSpPr txBox="1">
            <a:spLocks noChangeArrowheads="1"/>
          </p:cNvSpPr>
          <p:nvPr/>
        </p:nvSpPr>
        <p:spPr bwMode="auto">
          <a:xfrm>
            <a:off x="4229100" y="5867400"/>
            <a:ext cx="800100" cy="4730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Propulsion </a:t>
            </a: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Motors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7" name="Text Box 67"/>
          <p:cNvSpPr txBox="1">
            <a:spLocks noChangeArrowheads="1"/>
          </p:cNvSpPr>
          <p:nvPr/>
        </p:nvSpPr>
        <p:spPr bwMode="auto">
          <a:xfrm>
            <a:off x="4191000" y="4556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Gear Box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8" name="Text Box 68"/>
          <p:cNvSpPr txBox="1">
            <a:spLocks noChangeArrowheads="1"/>
          </p:cNvSpPr>
          <p:nvPr/>
        </p:nvSpPr>
        <p:spPr bwMode="auto">
          <a:xfrm>
            <a:off x="4191000" y="3946525"/>
            <a:ext cx="914400" cy="396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Gas Turbines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9" name="Text Box 69"/>
          <p:cNvSpPr txBox="1">
            <a:spLocks noChangeArrowheads="1"/>
          </p:cNvSpPr>
          <p:nvPr/>
        </p:nvSpPr>
        <p:spPr bwMode="auto">
          <a:xfrm>
            <a:off x="6629400" y="5486400"/>
            <a:ext cx="990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0" name="Text Box 70"/>
          <p:cNvSpPr txBox="1">
            <a:spLocks noChangeArrowheads="1"/>
          </p:cNvSpPr>
          <p:nvPr/>
        </p:nvSpPr>
        <p:spPr bwMode="auto">
          <a:xfrm>
            <a:off x="685800" y="4191000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1" name="Text Box 71"/>
          <p:cNvSpPr txBox="1">
            <a:spLocks noChangeArrowheads="1"/>
          </p:cNvSpPr>
          <p:nvPr/>
        </p:nvSpPr>
        <p:spPr bwMode="auto">
          <a:xfrm>
            <a:off x="838200" y="3032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600 V Swbd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2" name="Text Box 72"/>
          <p:cNvSpPr txBox="1">
            <a:spLocks noChangeArrowheads="1"/>
          </p:cNvSpPr>
          <p:nvPr/>
        </p:nvSpPr>
        <p:spPr bwMode="auto">
          <a:xfrm>
            <a:off x="1600200" y="5410200"/>
            <a:ext cx="10668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3" name="Line 73"/>
          <p:cNvSpPr>
            <a:spLocks noChangeShapeType="1"/>
          </p:cNvSpPr>
          <p:nvPr/>
        </p:nvSpPr>
        <p:spPr bwMode="auto">
          <a:xfrm flipV="1">
            <a:off x="38100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4" name="Line 74"/>
          <p:cNvSpPr>
            <a:spLocks noChangeShapeType="1"/>
          </p:cNvSpPr>
          <p:nvPr/>
        </p:nvSpPr>
        <p:spPr bwMode="auto">
          <a:xfrm flipV="1">
            <a:off x="38100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5" name="Line 75"/>
          <p:cNvSpPr>
            <a:spLocks noChangeShapeType="1"/>
          </p:cNvSpPr>
          <p:nvPr/>
        </p:nvSpPr>
        <p:spPr bwMode="auto">
          <a:xfrm flipV="1">
            <a:off x="38100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6" name="Line 76"/>
          <p:cNvSpPr>
            <a:spLocks noChangeShapeType="1"/>
          </p:cNvSpPr>
          <p:nvPr/>
        </p:nvSpPr>
        <p:spPr bwMode="auto">
          <a:xfrm flipV="1">
            <a:off x="38100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7" name="Line 77"/>
          <p:cNvSpPr>
            <a:spLocks noChangeShapeType="1"/>
          </p:cNvSpPr>
          <p:nvPr/>
        </p:nvSpPr>
        <p:spPr bwMode="auto">
          <a:xfrm flipV="1">
            <a:off x="38100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8" name="Line 78"/>
          <p:cNvSpPr>
            <a:spLocks noChangeShapeType="1"/>
          </p:cNvSpPr>
          <p:nvPr/>
        </p:nvSpPr>
        <p:spPr bwMode="auto">
          <a:xfrm flipV="1">
            <a:off x="54102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9" name="Line 79"/>
          <p:cNvSpPr>
            <a:spLocks noChangeShapeType="1"/>
          </p:cNvSpPr>
          <p:nvPr/>
        </p:nvSpPr>
        <p:spPr bwMode="auto">
          <a:xfrm flipV="1">
            <a:off x="54102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0" name="Line 80"/>
          <p:cNvSpPr>
            <a:spLocks noChangeShapeType="1"/>
          </p:cNvSpPr>
          <p:nvPr/>
        </p:nvSpPr>
        <p:spPr bwMode="auto">
          <a:xfrm flipV="1">
            <a:off x="54102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1" name="Line 81"/>
          <p:cNvSpPr>
            <a:spLocks noChangeShapeType="1"/>
          </p:cNvSpPr>
          <p:nvPr/>
        </p:nvSpPr>
        <p:spPr bwMode="auto">
          <a:xfrm flipV="1">
            <a:off x="54102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2" name="Line 82"/>
          <p:cNvSpPr>
            <a:spLocks noChangeShapeType="1"/>
          </p:cNvSpPr>
          <p:nvPr/>
        </p:nvSpPr>
        <p:spPr bwMode="auto">
          <a:xfrm flipV="1">
            <a:off x="54102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3" name="Line 83"/>
          <p:cNvSpPr>
            <a:spLocks noChangeShapeType="1"/>
          </p:cNvSpPr>
          <p:nvPr/>
        </p:nvSpPr>
        <p:spPr bwMode="auto">
          <a:xfrm flipV="1">
            <a:off x="54102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4" name="Line 84"/>
          <p:cNvSpPr>
            <a:spLocks noChangeShapeType="1"/>
          </p:cNvSpPr>
          <p:nvPr/>
        </p:nvSpPr>
        <p:spPr bwMode="auto">
          <a:xfrm flipV="1">
            <a:off x="36576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5" name="Line 85"/>
          <p:cNvSpPr>
            <a:spLocks noChangeShapeType="1"/>
          </p:cNvSpPr>
          <p:nvPr/>
        </p:nvSpPr>
        <p:spPr bwMode="auto">
          <a:xfrm flipV="1">
            <a:off x="38100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6" name="Line 86"/>
          <p:cNvSpPr>
            <a:spLocks noChangeShapeType="1"/>
          </p:cNvSpPr>
          <p:nvPr/>
        </p:nvSpPr>
        <p:spPr bwMode="auto">
          <a:xfrm flipV="1">
            <a:off x="54102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7" name="Line 87"/>
          <p:cNvSpPr>
            <a:spLocks noChangeShapeType="1"/>
          </p:cNvSpPr>
          <p:nvPr/>
        </p:nvSpPr>
        <p:spPr bwMode="auto">
          <a:xfrm flipV="1">
            <a:off x="5410200" y="5943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8" name="Line 88"/>
          <p:cNvSpPr>
            <a:spLocks noChangeShapeType="1"/>
          </p:cNvSpPr>
          <p:nvPr/>
        </p:nvSpPr>
        <p:spPr bwMode="auto">
          <a:xfrm flipV="1">
            <a:off x="5410200" y="6096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9" name="Line 89"/>
          <p:cNvSpPr>
            <a:spLocks noChangeShapeType="1"/>
          </p:cNvSpPr>
          <p:nvPr/>
        </p:nvSpPr>
        <p:spPr bwMode="auto">
          <a:xfrm flipV="1">
            <a:off x="5410200" y="61722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0" name="Line 90"/>
          <p:cNvSpPr>
            <a:spLocks noChangeShapeType="1"/>
          </p:cNvSpPr>
          <p:nvPr/>
        </p:nvSpPr>
        <p:spPr bwMode="auto">
          <a:xfrm flipV="1">
            <a:off x="5410200" y="6248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1" name="Line 91"/>
          <p:cNvSpPr>
            <a:spLocks noChangeShapeType="1"/>
          </p:cNvSpPr>
          <p:nvPr/>
        </p:nvSpPr>
        <p:spPr bwMode="auto">
          <a:xfrm flipV="1">
            <a:off x="5410200" y="6324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2" name="Rectangle 92"/>
          <p:cNvSpPr>
            <a:spLocks noChangeArrowheads="1"/>
          </p:cNvSpPr>
          <p:nvPr/>
        </p:nvSpPr>
        <p:spPr bwMode="auto">
          <a:xfrm>
            <a:off x="70294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3" name="Rectangle 93"/>
          <p:cNvSpPr>
            <a:spLocks noChangeArrowheads="1"/>
          </p:cNvSpPr>
          <p:nvPr/>
        </p:nvSpPr>
        <p:spPr bwMode="auto">
          <a:xfrm>
            <a:off x="57340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4" name="Rectangle 94"/>
          <p:cNvSpPr>
            <a:spLocks noChangeArrowheads="1"/>
          </p:cNvSpPr>
          <p:nvPr/>
        </p:nvSpPr>
        <p:spPr bwMode="auto">
          <a:xfrm>
            <a:off x="314325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5" name="Rectangle 95"/>
          <p:cNvSpPr>
            <a:spLocks noChangeArrowheads="1"/>
          </p:cNvSpPr>
          <p:nvPr/>
        </p:nvSpPr>
        <p:spPr bwMode="auto">
          <a:xfrm>
            <a:off x="186690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76896" name="AutoShape 96"/>
          <p:cNvCxnSpPr>
            <a:cxnSpLocks noChangeShapeType="1"/>
            <a:endCxn id="76803" idx="1"/>
          </p:cNvCxnSpPr>
          <p:nvPr/>
        </p:nvCxnSpPr>
        <p:spPr bwMode="auto">
          <a:xfrm>
            <a:off x="2130425" y="2876550"/>
            <a:ext cx="3175" cy="1095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sp>
        <p:nvSpPr>
          <p:cNvPr id="76897" name="Oval 97"/>
          <p:cNvSpPr>
            <a:spLocks noChangeArrowheads="1"/>
          </p:cNvSpPr>
          <p:nvPr/>
        </p:nvSpPr>
        <p:spPr bwMode="auto">
          <a:xfrm>
            <a:off x="3619500" y="5387975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8" name="Rectangle 98"/>
          <p:cNvSpPr>
            <a:spLocks noChangeArrowheads="1"/>
          </p:cNvSpPr>
          <p:nvPr/>
        </p:nvSpPr>
        <p:spPr bwMode="auto">
          <a:xfrm>
            <a:off x="36004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9" name="AutoShape 99"/>
          <p:cNvSpPr>
            <a:spLocks noChangeArrowheads="1"/>
          </p:cNvSpPr>
          <p:nvPr/>
        </p:nvSpPr>
        <p:spPr bwMode="auto">
          <a:xfrm>
            <a:off x="5156200" y="3886200"/>
            <a:ext cx="635000" cy="4556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0" name="AutoShape 100"/>
          <p:cNvSpPr>
            <a:spLocks noChangeArrowheads="1"/>
          </p:cNvSpPr>
          <p:nvPr/>
        </p:nvSpPr>
        <p:spPr bwMode="auto">
          <a:xfrm>
            <a:off x="3581400" y="3886200"/>
            <a:ext cx="609600" cy="4540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1" name="Oval 101"/>
          <p:cNvSpPr>
            <a:spLocks noChangeArrowheads="1"/>
          </p:cNvSpPr>
          <p:nvPr/>
        </p:nvSpPr>
        <p:spPr bwMode="auto">
          <a:xfrm>
            <a:off x="5219700" y="5410200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2" name="Line 102"/>
          <p:cNvSpPr>
            <a:spLocks noChangeShapeType="1"/>
          </p:cNvSpPr>
          <p:nvPr/>
        </p:nvSpPr>
        <p:spPr bwMode="auto">
          <a:xfrm flipH="1">
            <a:off x="7848600" y="3581400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76903" name="Group 103"/>
          <p:cNvGrpSpPr>
            <a:grpSpLocks/>
          </p:cNvGrpSpPr>
          <p:nvPr/>
        </p:nvGrpSpPr>
        <p:grpSpPr bwMode="auto">
          <a:xfrm>
            <a:off x="3429000" y="5943600"/>
            <a:ext cx="838200" cy="838200"/>
            <a:chOff x="2160" y="3744"/>
            <a:chExt cx="528" cy="528"/>
          </a:xfrm>
        </p:grpSpPr>
        <p:sp>
          <p:nvSpPr>
            <p:cNvPr id="76936" name="Line 104"/>
            <p:cNvSpPr>
              <a:spLocks noChangeShapeType="1"/>
            </p:cNvSpPr>
            <p:nvPr/>
          </p:nvSpPr>
          <p:spPr bwMode="auto">
            <a:xfrm flipV="1">
              <a:off x="2400" y="374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7" name="Line 105"/>
            <p:cNvSpPr>
              <a:spLocks noChangeShapeType="1"/>
            </p:cNvSpPr>
            <p:nvPr/>
          </p:nvSpPr>
          <p:spPr bwMode="auto">
            <a:xfrm flipV="1">
              <a:off x="2400" y="3840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8" name="Line 106"/>
            <p:cNvSpPr>
              <a:spLocks noChangeShapeType="1"/>
            </p:cNvSpPr>
            <p:nvPr/>
          </p:nvSpPr>
          <p:spPr bwMode="auto">
            <a:xfrm flipV="1">
              <a:off x="2400" y="3888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9" name="Line 107"/>
            <p:cNvSpPr>
              <a:spLocks noChangeShapeType="1"/>
            </p:cNvSpPr>
            <p:nvPr/>
          </p:nvSpPr>
          <p:spPr bwMode="auto">
            <a:xfrm flipV="1">
              <a:off x="2400" y="3936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40" name="Line 108"/>
            <p:cNvSpPr>
              <a:spLocks noChangeShapeType="1"/>
            </p:cNvSpPr>
            <p:nvPr/>
          </p:nvSpPr>
          <p:spPr bwMode="auto">
            <a:xfrm flipV="1">
              <a:off x="2400" y="398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pic>
          <p:nvPicPr>
            <p:cNvPr id="76941" name="Picture 109" descr="prop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160" y="3984"/>
              <a:ext cx="528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</p:grpSp>
      <p:pic>
        <p:nvPicPr>
          <p:cNvPr id="76904" name="Picture 110" descr="prop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6324600"/>
            <a:ext cx="838200" cy="4572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76905" name="Line 111"/>
          <p:cNvSpPr>
            <a:spLocks noChangeShapeType="1"/>
          </p:cNvSpPr>
          <p:nvPr/>
        </p:nvSpPr>
        <p:spPr bwMode="auto">
          <a:xfrm flipV="1">
            <a:off x="52578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6" name="Line 112"/>
          <p:cNvSpPr>
            <a:spLocks noChangeShapeType="1"/>
          </p:cNvSpPr>
          <p:nvPr/>
        </p:nvSpPr>
        <p:spPr bwMode="auto">
          <a:xfrm flipV="1">
            <a:off x="52578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7" name="Oval 113"/>
          <p:cNvSpPr>
            <a:spLocks noChangeArrowheads="1"/>
          </p:cNvSpPr>
          <p:nvPr/>
        </p:nvSpPr>
        <p:spPr bwMode="auto">
          <a:xfrm>
            <a:off x="7696200" y="4419600"/>
            <a:ext cx="361950" cy="376238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8" name="Oval 114"/>
          <p:cNvSpPr>
            <a:spLocks noChangeArrowheads="1"/>
          </p:cNvSpPr>
          <p:nvPr/>
        </p:nvSpPr>
        <p:spPr bwMode="auto">
          <a:xfrm>
            <a:off x="1333500" y="4267200"/>
            <a:ext cx="419100" cy="415925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9" name="Rectangle 115"/>
          <p:cNvSpPr>
            <a:spLocks noChangeArrowheads="1"/>
          </p:cNvSpPr>
          <p:nvPr/>
        </p:nvSpPr>
        <p:spPr bwMode="auto">
          <a:xfrm>
            <a:off x="52006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10" name="Text Box 116"/>
          <p:cNvSpPr txBox="1">
            <a:spLocks noChangeArrowheads="1"/>
          </p:cNvSpPr>
          <p:nvPr/>
        </p:nvSpPr>
        <p:spPr bwMode="auto">
          <a:xfrm>
            <a:off x="8077200" y="4327525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grpSp>
        <p:nvGrpSpPr>
          <p:cNvPr id="76911" name="Group 118"/>
          <p:cNvGrpSpPr>
            <a:grpSpLocks/>
          </p:cNvGrpSpPr>
          <p:nvPr/>
        </p:nvGrpSpPr>
        <p:grpSpPr bwMode="auto">
          <a:xfrm>
            <a:off x="1962150" y="2405063"/>
            <a:ext cx="342900" cy="338137"/>
            <a:chOff x="1236" y="1371"/>
            <a:chExt cx="216" cy="213"/>
          </a:xfrm>
        </p:grpSpPr>
        <p:sp>
          <p:nvSpPr>
            <p:cNvPr id="76934" name="Oval 119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5" name="Freeform 120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2" name="Group 121"/>
          <p:cNvGrpSpPr>
            <a:grpSpLocks/>
          </p:cNvGrpSpPr>
          <p:nvPr/>
        </p:nvGrpSpPr>
        <p:grpSpPr bwMode="auto">
          <a:xfrm>
            <a:off x="3276600" y="2405063"/>
            <a:ext cx="342900" cy="338137"/>
            <a:chOff x="1236" y="1371"/>
            <a:chExt cx="216" cy="213"/>
          </a:xfrm>
        </p:grpSpPr>
        <p:sp>
          <p:nvSpPr>
            <p:cNvPr id="76932" name="Oval 122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3" name="Freeform 123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3" name="Group 124"/>
          <p:cNvGrpSpPr>
            <a:grpSpLocks/>
          </p:cNvGrpSpPr>
          <p:nvPr/>
        </p:nvGrpSpPr>
        <p:grpSpPr bwMode="auto">
          <a:xfrm>
            <a:off x="7124700" y="2405063"/>
            <a:ext cx="342900" cy="338137"/>
            <a:chOff x="1236" y="1371"/>
            <a:chExt cx="216" cy="213"/>
          </a:xfrm>
        </p:grpSpPr>
        <p:sp>
          <p:nvSpPr>
            <p:cNvPr id="76930" name="Oval 125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1" name="Freeform 126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4" name="Group 127"/>
          <p:cNvGrpSpPr>
            <a:grpSpLocks/>
          </p:cNvGrpSpPr>
          <p:nvPr/>
        </p:nvGrpSpPr>
        <p:grpSpPr bwMode="auto">
          <a:xfrm>
            <a:off x="5867400" y="2405063"/>
            <a:ext cx="342900" cy="338137"/>
            <a:chOff x="1236" y="1371"/>
            <a:chExt cx="216" cy="213"/>
          </a:xfrm>
        </p:grpSpPr>
        <p:sp>
          <p:nvSpPr>
            <p:cNvPr id="76928" name="Oval 128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9" name="Freeform 129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5" name="Text Box 130"/>
          <p:cNvSpPr txBox="1">
            <a:spLocks noChangeArrowheads="1"/>
          </p:cNvSpPr>
          <p:nvPr/>
        </p:nvSpPr>
        <p:spPr bwMode="auto">
          <a:xfrm>
            <a:off x="7527925" y="2405063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grpSp>
        <p:nvGrpSpPr>
          <p:cNvPr id="76916" name="Group 132"/>
          <p:cNvGrpSpPr>
            <a:grpSpLocks/>
          </p:cNvGrpSpPr>
          <p:nvPr/>
        </p:nvGrpSpPr>
        <p:grpSpPr bwMode="auto">
          <a:xfrm>
            <a:off x="1371600" y="4919663"/>
            <a:ext cx="342900" cy="338137"/>
            <a:chOff x="1236" y="1371"/>
            <a:chExt cx="216" cy="213"/>
          </a:xfrm>
        </p:grpSpPr>
        <p:sp>
          <p:nvSpPr>
            <p:cNvPr id="76926" name="Oval 133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7" name="Freeform 134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7" name="Group 135"/>
          <p:cNvGrpSpPr>
            <a:grpSpLocks/>
          </p:cNvGrpSpPr>
          <p:nvPr/>
        </p:nvGrpSpPr>
        <p:grpSpPr bwMode="auto">
          <a:xfrm>
            <a:off x="7696200" y="5029200"/>
            <a:ext cx="342900" cy="338138"/>
            <a:chOff x="1236" y="1371"/>
            <a:chExt cx="216" cy="213"/>
          </a:xfrm>
        </p:grpSpPr>
        <p:sp>
          <p:nvSpPr>
            <p:cNvPr id="76924" name="Oval 136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5" name="Freeform 137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8" name="Text Box 138"/>
          <p:cNvSpPr txBox="1">
            <a:spLocks noChangeArrowheads="1"/>
          </p:cNvSpPr>
          <p:nvPr/>
        </p:nvSpPr>
        <p:spPr bwMode="auto">
          <a:xfrm>
            <a:off x="5694363" y="5715000"/>
            <a:ext cx="10017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19" name="Text Box 139"/>
          <p:cNvSpPr txBox="1">
            <a:spLocks noChangeArrowheads="1"/>
          </p:cNvSpPr>
          <p:nvPr/>
        </p:nvSpPr>
        <p:spPr bwMode="auto">
          <a:xfrm>
            <a:off x="2667000" y="5715000"/>
            <a:ext cx="10017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0" name="Text Box 140"/>
          <p:cNvSpPr txBox="1">
            <a:spLocks noChangeArrowheads="1"/>
          </p:cNvSpPr>
          <p:nvPr/>
        </p:nvSpPr>
        <p:spPr bwMode="auto">
          <a:xfrm>
            <a:off x="379413" y="5683250"/>
            <a:ext cx="14493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1" name="Text Box 141"/>
          <p:cNvSpPr txBox="1">
            <a:spLocks noChangeArrowheads="1"/>
          </p:cNvSpPr>
          <p:nvPr/>
        </p:nvSpPr>
        <p:spPr bwMode="auto">
          <a:xfrm>
            <a:off x="7620000" y="5562600"/>
            <a:ext cx="14493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2" name="Text Box 142"/>
          <p:cNvSpPr txBox="1">
            <a:spLocks noChangeArrowheads="1"/>
          </p:cNvSpPr>
          <p:nvPr/>
        </p:nvSpPr>
        <p:spPr bwMode="auto">
          <a:xfrm>
            <a:off x="609600" y="2438400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3" name="Rectangle 143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s-ES_tradnl" sz="2000">
                <a:solidFill>
                  <a:schemeClr val="tx2"/>
                </a:solidFill>
                <a:latin typeface="Arial" charset="0"/>
              </a:rPr>
              <a:t>Sistema de Propulsión FFG Tipo 23  (CODLAG)</a:t>
            </a:r>
            <a:endParaRPr lang="es-ES" sz="20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age1 type 45"/>
          <p:cNvPicPr>
            <a:picLocks noChangeAspect="1" noChangeArrowheads="1"/>
          </p:cNvPicPr>
          <p:nvPr/>
        </p:nvPicPr>
        <p:blipFill>
          <a:blip r:embed="rId2"/>
          <a:srcRect l="3152" b="6349"/>
          <a:stretch>
            <a:fillRect/>
          </a:stretch>
        </p:blipFill>
        <p:spPr bwMode="auto">
          <a:xfrm>
            <a:off x="1295400" y="1447800"/>
            <a:ext cx="702151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038225" y="990600"/>
            <a:ext cx="7724775" cy="576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</p:txBody>
      </p:sp>
      <p:grpSp>
        <p:nvGrpSpPr>
          <p:cNvPr id="78851" name="Group 328"/>
          <p:cNvGrpSpPr>
            <a:grpSpLocks/>
          </p:cNvGrpSpPr>
          <p:nvPr/>
        </p:nvGrpSpPr>
        <p:grpSpPr bwMode="auto">
          <a:xfrm>
            <a:off x="533400" y="1530350"/>
            <a:ext cx="7931150" cy="5354638"/>
            <a:chOff x="336" y="885"/>
            <a:chExt cx="4996" cy="3373"/>
          </a:xfrm>
        </p:grpSpPr>
        <p:sp>
          <p:nvSpPr>
            <p:cNvPr id="78853" name="Line 3"/>
            <p:cNvSpPr>
              <a:spLocks noChangeShapeType="1"/>
            </p:cNvSpPr>
            <p:nvPr/>
          </p:nvSpPr>
          <p:spPr bwMode="auto">
            <a:xfrm flipH="1">
              <a:off x="2276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4" name="Line 4"/>
            <p:cNvSpPr>
              <a:spLocks noChangeShapeType="1"/>
            </p:cNvSpPr>
            <p:nvPr/>
          </p:nvSpPr>
          <p:spPr bwMode="auto">
            <a:xfrm>
              <a:off x="837" y="2018"/>
              <a:ext cx="1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5" name="Line 5"/>
            <p:cNvSpPr>
              <a:spLocks noChangeShapeType="1"/>
            </p:cNvSpPr>
            <p:nvPr/>
          </p:nvSpPr>
          <p:spPr bwMode="auto">
            <a:xfrm flipV="1">
              <a:off x="4404" y="1960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6" name="Line 6"/>
            <p:cNvSpPr>
              <a:spLocks noChangeShapeType="1"/>
            </p:cNvSpPr>
            <p:nvPr/>
          </p:nvSpPr>
          <p:spPr bwMode="auto">
            <a:xfrm flipV="1">
              <a:off x="3649" y="1953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7" name="Line 7"/>
            <p:cNvSpPr>
              <a:spLocks noChangeShapeType="1"/>
            </p:cNvSpPr>
            <p:nvPr/>
          </p:nvSpPr>
          <p:spPr bwMode="auto">
            <a:xfrm flipV="1">
              <a:off x="2309" y="194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8858" name="Group 8"/>
            <p:cNvGrpSpPr>
              <a:grpSpLocks/>
            </p:cNvGrpSpPr>
            <p:nvPr/>
          </p:nvGrpSpPr>
          <p:grpSpPr bwMode="auto">
            <a:xfrm>
              <a:off x="1285" y="1895"/>
              <a:ext cx="45" cy="123"/>
              <a:chOff x="1043" y="1776"/>
              <a:chExt cx="48" cy="136"/>
            </a:xfrm>
          </p:grpSpPr>
          <p:sp>
            <p:nvSpPr>
              <p:cNvPr id="79173" name="Line 9"/>
              <p:cNvSpPr>
                <a:spLocks noChangeShapeType="1"/>
              </p:cNvSpPr>
              <p:nvPr/>
            </p:nvSpPr>
            <p:spPr bwMode="auto">
              <a:xfrm flipV="1">
                <a:off x="1091" y="1840"/>
                <a:ext cx="0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4" name="Line 10"/>
              <p:cNvSpPr>
                <a:spLocks noChangeShapeType="1"/>
              </p:cNvSpPr>
              <p:nvPr/>
            </p:nvSpPr>
            <p:spPr bwMode="auto">
              <a:xfrm>
                <a:off x="1043" y="1776"/>
                <a:ext cx="48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8859" name="Line 11"/>
            <p:cNvSpPr>
              <a:spLocks noChangeShapeType="1"/>
            </p:cNvSpPr>
            <p:nvPr/>
          </p:nvSpPr>
          <p:spPr bwMode="auto">
            <a:xfrm>
              <a:off x="2264" y="1887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0" name="Line 12"/>
            <p:cNvSpPr>
              <a:spLocks noChangeShapeType="1"/>
            </p:cNvSpPr>
            <p:nvPr/>
          </p:nvSpPr>
          <p:spPr bwMode="auto">
            <a:xfrm>
              <a:off x="3604" y="1891"/>
              <a:ext cx="4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1" name="Line 13"/>
            <p:cNvSpPr>
              <a:spLocks noChangeShapeType="1"/>
            </p:cNvSpPr>
            <p:nvPr/>
          </p:nvSpPr>
          <p:spPr bwMode="auto">
            <a:xfrm>
              <a:off x="4366" y="1913"/>
              <a:ext cx="38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2" name="Line 14"/>
            <p:cNvSpPr>
              <a:spLocks noChangeShapeType="1"/>
            </p:cNvSpPr>
            <p:nvPr/>
          </p:nvSpPr>
          <p:spPr bwMode="auto">
            <a:xfrm>
              <a:off x="3216" y="2032"/>
              <a:ext cx="0" cy="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63" name="AutoShape 15"/>
            <p:cNvSpPr>
              <a:spLocks noChangeArrowheads="1"/>
            </p:cNvSpPr>
            <p:nvPr/>
          </p:nvSpPr>
          <p:spPr bwMode="auto">
            <a:xfrm>
              <a:off x="3193" y="2082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0064" name="AutoShape 16"/>
            <p:cNvSpPr>
              <a:spLocks noChangeArrowheads="1"/>
            </p:cNvSpPr>
            <p:nvPr/>
          </p:nvSpPr>
          <p:spPr bwMode="auto">
            <a:xfrm>
              <a:off x="4032" y="2091"/>
              <a:ext cx="44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65" name="Line 17"/>
            <p:cNvSpPr>
              <a:spLocks noChangeShapeType="1"/>
            </p:cNvSpPr>
            <p:nvPr/>
          </p:nvSpPr>
          <p:spPr bwMode="auto">
            <a:xfrm>
              <a:off x="4051" y="204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6" name="Line 18"/>
            <p:cNvSpPr>
              <a:spLocks noChangeShapeType="1"/>
            </p:cNvSpPr>
            <p:nvPr/>
          </p:nvSpPr>
          <p:spPr bwMode="auto">
            <a:xfrm>
              <a:off x="1015" y="2017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7" name="Line 19"/>
            <p:cNvSpPr>
              <a:spLocks noChangeShapeType="1"/>
            </p:cNvSpPr>
            <p:nvPr/>
          </p:nvSpPr>
          <p:spPr bwMode="auto">
            <a:xfrm>
              <a:off x="912" y="2127"/>
              <a:ext cx="91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8" name="Line 20"/>
            <p:cNvSpPr>
              <a:spLocks noChangeShapeType="1"/>
            </p:cNvSpPr>
            <p:nvPr/>
          </p:nvSpPr>
          <p:spPr bwMode="auto">
            <a:xfrm>
              <a:off x="1625" y="2096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9" name="Line 21"/>
            <p:cNvSpPr>
              <a:spLocks noChangeShapeType="1"/>
            </p:cNvSpPr>
            <p:nvPr/>
          </p:nvSpPr>
          <p:spPr bwMode="auto">
            <a:xfrm>
              <a:off x="2837" y="2058"/>
              <a:ext cx="91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0" name="Line 22"/>
            <p:cNvSpPr>
              <a:spLocks noChangeShapeType="1"/>
            </p:cNvSpPr>
            <p:nvPr/>
          </p:nvSpPr>
          <p:spPr bwMode="auto">
            <a:xfrm>
              <a:off x="3127" y="2051"/>
              <a:ext cx="90" cy="1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1" name="Line 23"/>
            <p:cNvSpPr>
              <a:spLocks noChangeShapeType="1"/>
            </p:cNvSpPr>
            <p:nvPr/>
          </p:nvSpPr>
          <p:spPr bwMode="auto">
            <a:xfrm>
              <a:off x="1002" y="2185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2" name="Line 24"/>
            <p:cNvSpPr>
              <a:spLocks noChangeShapeType="1"/>
            </p:cNvSpPr>
            <p:nvPr/>
          </p:nvSpPr>
          <p:spPr bwMode="auto">
            <a:xfrm>
              <a:off x="1715" y="2227"/>
              <a:ext cx="0" cy="4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3" name="Rectangle 25"/>
            <p:cNvSpPr>
              <a:spLocks noChangeArrowheads="1"/>
            </p:cNvSpPr>
            <p:nvPr/>
          </p:nvSpPr>
          <p:spPr bwMode="auto">
            <a:xfrm>
              <a:off x="1285" y="2971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874" name="Freeform 26"/>
            <p:cNvSpPr>
              <a:spLocks/>
            </p:cNvSpPr>
            <p:nvPr/>
          </p:nvSpPr>
          <p:spPr bwMode="auto">
            <a:xfrm>
              <a:off x="1318" y="2971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5" name="Line 27"/>
            <p:cNvSpPr>
              <a:spLocks noChangeShapeType="1"/>
            </p:cNvSpPr>
            <p:nvPr/>
          </p:nvSpPr>
          <p:spPr bwMode="auto">
            <a:xfrm>
              <a:off x="1698" y="3560"/>
              <a:ext cx="9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6" name="Line 28"/>
            <p:cNvSpPr>
              <a:spLocks noChangeShapeType="1"/>
            </p:cNvSpPr>
            <p:nvPr/>
          </p:nvSpPr>
          <p:spPr bwMode="auto">
            <a:xfrm>
              <a:off x="1696" y="3580"/>
              <a:ext cx="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7" name="Freeform 29"/>
            <p:cNvSpPr>
              <a:spLocks/>
            </p:cNvSpPr>
            <p:nvPr/>
          </p:nvSpPr>
          <p:spPr bwMode="auto">
            <a:xfrm>
              <a:off x="3113" y="2018"/>
              <a:ext cx="636" cy="1"/>
            </a:xfrm>
            <a:custGeom>
              <a:avLst/>
              <a:gdLst>
                <a:gd name="T0" fmla="*/ 0 w 1694"/>
                <a:gd name="T1" fmla="*/ 0 h 2"/>
                <a:gd name="T2" fmla="*/ 0 w 1694"/>
                <a:gd name="T3" fmla="*/ 1 h 2"/>
                <a:gd name="T4" fmla="*/ 0 60000 65536"/>
                <a:gd name="T5" fmla="*/ 0 60000 65536"/>
                <a:gd name="T6" fmla="*/ 0 w 1694"/>
                <a:gd name="T7" fmla="*/ 0 h 2"/>
                <a:gd name="T8" fmla="*/ 1694 w 1694"/>
                <a:gd name="T9" fmla="*/ 2 h 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694" h="2">
                  <a:moveTo>
                    <a:pt x="0" y="0"/>
                  </a:moveTo>
                  <a:lnTo>
                    <a:pt x="1694" y="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8" name="Freeform 30"/>
            <p:cNvSpPr>
              <a:spLocks/>
            </p:cNvSpPr>
            <p:nvPr/>
          </p:nvSpPr>
          <p:spPr bwMode="auto">
            <a:xfrm>
              <a:off x="1949" y="2018"/>
              <a:ext cx="941" cy="1"/>
            </a:xfrm>
            <a:custGeom>
              <a:avLst/>
              <a:gdLst>
                <a:gd name="T0" fmla="*/ 0 w 2507"/>
                <a:gd name="T1" fmla="*/ 0 h 3"/>
                <a:gd name="T2" fmla="*/ 0 w 2507"/>
                <a:gd name="T3" fmla="*/ 0 h 3"/>
                <a:gd name="T4" fmla="*/ 0 60000 65536"/>
                <a:gd name="T5" fmla="*/ 0 60000 65536"/>
                <a:gd name="T6" fmla="*/ 0 w 2507"/>
                <a:gd name="T7" fmla="*/ 0 h 3"/>
                <a:gd name="T8" fmla="*/ 2507 w 2507"/>
                <a:gd name="T9" fmla="*/ 3 h 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507" h="3">
                  <a:moveTo>
                    <a:pt x="0" y="3"/>
                  </a:moveTo>
                  <a:lnTo>
                    <a:pt x="2507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79" name="AutoShape 31"/>
            <p:cNvSpPr>
              <a:spLocks noChangeArrowheads="1"/>
            </p:cNvSpPr>
            <p:nvPr/>
          </p:nvSpPr>
          <p:spPr bwMode="auto">
            <a:xfrm>
              <a:off x="2868" y="2064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80" name="Line 32"/>
            <p:cNvSpPr>
              <a:spLocks noChangeShapeType="1"/>
            </p:cNvSpPr>
            <p:nvPr/>
          </p:nvSpPr>
          <p:spPr bwMode="auto">
            <a:xfrm>
              <a:off x="2889" y="202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1" name="Line 33"/>
            <p:cNvSpPr>
              <a:spLocks noChangeShapeType="1"/>
            </p:cNvSpPr>
            <p:nvPr/>
          </p:nvSpPr>
          <p:spPr bwMode="auto">
            <a:xfrm flipH="1">
              <a:off x="1861" y="2020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2" name="Line 34"/>
            <p:cNvSpPr>
              <a:spLocks noChangeShapeType="1"/>
            </p:cNvSpPr>
            <p:nvPr/>
          </p:nvSpPr>
          <p:spPr bwMode="auto">
            <a:xfrm>
              <a:off x="3878" y="2033"/>
              <a:ext cx="127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3" name="Line 35"/>
            <p:cNvSpPr>
              <a:spLocks noChangeShapeType="1"/>
            </p:cNvSpPr>
            <p:nvPr/>
          </p:nvSpPr>
          <p:spPr bwMode="auto">
            <a:xfrm flipH="1">
              <a:off x="4171" y="1604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4" name="Rectangle 36"/>
            <p:cNvSpPr>
              <a:spLocks noChangeArrowheads="1"/>
            </p:cNvSpPr>
            <p:nvPr/>
          </p:nvSpPr>
          <p:spPr bwMode="auto">
            <a:xfrm>
              <a:off x="3983" y="1575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5" name="Line 37"/>
            <p:cNvSpPr>
              <a:spLocks noChangeShapeType="1"/>
            </p:cNvSpPr>
            <p:nvPr/>
          </p:nvSpPr>
          <p:spPr bwMode="auto">
            <a:xfrm flipH="1">
              <a:off x="3935" y="1604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6" name="Line 38"/>
            <p:cNvSpPr>
              <a:spLocks noChangeShapeType="1"/>
            </p:cNvSpPr>
            <p:nvPr/>
          </p:nvSpPr>
          <p:spPr bwMode="auto">
            <a:xfrm>
              <a:off x="3928" y="1556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7" name="Line 39"/>
            <p:cNvSpPr>
              <a:spLocks noChangeShapeType="1"/>
            </p:cNvSpPr>
            <p:nvPr/>
          </p:nvSpPr>
          <p:spPr bwMode="auto">
            <a:xfrm>
              <a:off x="3910" y="1565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8" name="Line 40"/>
            <p:cNvSpPr>
              <a:spLocks noChangeShapeType="1"/>
            </p:cNvSpPr>
            <p:nvPr/>
          </p:nvSpPr>
          <p:spPr bwMode="auto">
            <a:xfrm>
              <a:off x="3898" y="1574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9" name="Line 41"/>
            <p:cNvSpPr>
              <a:spLocks noChangeShapeType="1"/>
            </p:cNvSpPr>
            <p:nvPr/>
          </p:nvSpPr>
          <p:spPr bwMode="auto">
            <a:xfrm>
              <a:off x="3880" y="1583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0" name="Line 42"/>
            <p:cNvSpPr>
              <a:spLocks noChangeShapeType="1"/>
            </p:cNvSpPr>
            <p:nvPr/>
          </p:nvSpPr>
          <p:spPr bwMode="auto">
            <a:xfrm flipH="1">
              <a:off x="1102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1" name="Rectangle 43"/>
            <p:cNvSpPr>
              <a:spLocks noChangeArrowheads="1"/>
            </p:cNvSpPr>
            <p:nvPr/>
          </p:nvSpPr>
          <p:spPr bwMode="auto">
            <a:xfrm>
              <a:off x="912" y="1539"/>
              <a:ext cx="181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2" name="Line 44"/>
            <p:cNvSpPr>
              <a:spLocks noChangeShapeType="1"/>
            </p:cNvSpPr>
            <p:nvPr/>
          </p:nvSpPr>
          <p:spPr bwMode="auto">
            <a:xfrm flipH="1">
              <a:off x="865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3" name="Line 45"/>
            <p:cNvSpPr>
              <a:spLocks noChangeShapeType="1"/>
            </p:cNvSpPr>
            <p:nvPr/>
          </p:nvSpPr>
          <p:spPr bwMode="auto">
            <a:xfrm flipH="1">
              <a:off x="3310" y="1633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4" name="Rectangle 46"/>
            <p:cNvSpPr>
              <a:spLocks noChangeArrowheads="1"/>
            </p:cNvSpPr>
            <p:nvPr/>
          </p:nvSpPr>
          <p:spPr bwMode="auto">
            <a:xfrm>
              <a:off x="3120" y="1604"/>
              <a:ext cx="180" cy="6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5" name="Line 47"/>
            <p:cNvSpPr>
              <a:spLocks noChangeShapeType="1"/>
            </p:cNvSpPr>
            <p:nvPr/>
          </p:nvSpPr>
          <p:spPr bwMode="auto">
            <a:xfrm flipH="1">
              <a:off x="3072" y="1633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6" name="Line 48"/>
            <p:cNvSpPr>
              <a:spLocks noChangeShapeType="1"/>
            </p:cNvSpPr>
            <p:nvPr/>
          </p:nvSpPr>
          <p:spPr bwMode="auto">
            <a:xfrm>
              <a:off x="3067" y="1585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7" name="Line 49"/>
            <p:cNvSpPr>
              <a:spLocks noChangeShapeType="1"/>
            </p:cNvSpPr>
            <p:nvPr/>
          </p:nvSpPr>
          <p:spPr bwMode="auto">
            <a:xfrm>
              <a:off x="3049" y="1594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8" name="Line 50"/>
            <p:cNvSpPr>
              <a:spLocks noChangeShapeType="1"/>
            </p:cNvSpPr>
            <p:nvPr/>
          </p:nvSpPr>
          <p:spPr bwMode="auto">
            <a:xfrm>
              <a:off x="3036" y="1603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9" name="Line 51"/>
            <p:cNvSpPr>
              <a:spLocks noChangeShapeType="1"/>
            </p:cNvSpPr>
            <p:nvPr/>
          </p:nvSpPr>
          <p:spPr bwMode="auto">
            <a:xfrm>
              <a:off x="3019" y="1612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0" name="Line 52"/>
            <p:cNvSpPr>
              <a:spLocks noChangeShapeType="1"/>
            </p:cNvSpPr>
            <p:nvPr/>
          </p:nvSpPr>
          <p:spPr bwMode="auto">
            <a:xfrm flipH="1">
              <a:off x="2048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1" name="Rectangle 53"/>
            <p:cNvSpPr>
              <a:spLocks noChangeArrowheads="1"/>
            </p:cNvSpPr>
            <p:nvPr/>
          </p:nvSpPr>
          <p:spPr bwMode="auto">
            <a:xfrm>
              <a:off x="1859" y="1539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2" name="Line 54"/>
            <p:cNvSpPr>
              <a:spLocks noChangeShapeType="1"/>
            </p:cNvSpPr>
            <p:nvPr/>
          </p:nvSpPr>
          <p:spPr bwMode="auto">
            <a:xfrm flipH="1">
              <a:off x="1811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3" name="Line 55"/>
            <p:cNvSpPr>
              <a:spLocks noChangeShapeType="1"/>
            </p:cNvSpPr>
            <p:nvPr/>
          </p:nvSpPr>
          <p:spPr bwMode="auto">
            <a:xfrm>
              <a:off x="1805" y="1520"/>
              <a:ext cx="0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4" name="Line 56"/>
            <p:cNvSpPr>
              <a:spLocks noChangeShapeType="1"/>
            </p:cNvSpPr>
            <p:nvPr/>
          </p:nvSpPr>
          <p:spPr bwMode="auto">
            <a:xfrm>
              <a:off x="1786" y="1529"/>
              <a:ext cx="0" cy="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5" name="Line 57"/>
            <p:cNvSpPr>
              <a:spLocks noChangeShapeType="1"/>
            </p:cNvSpPr>
            <p:nvPr/>
          </p:nvSpPr>
          <p:spPr bwMode="auto">
            <a:xfrm>
              <a:off x="1775" y="1538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6" name="Line 58"/>
            <p:cNvSpPr>
              <a:spLocks noChangeShapeType="1"/>
            </p:cNvSpPr>
            <p:nvPr/>
          </p:nvSpPr>
          <p:spPr bwMode="auto">
            <a:xfrm>
              <a:off x="1756" y="1547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7" name="Line 59"/>
            <p:cNvSpPr>
              <a:spLocks noChangeShapeType="1"/>
            </p:cNvSpPr>
            <p:nvPr/>
          </p:nvSpPr>
          <p:spPr bwMode="auto">
            <a:xfrm>
              <a:off x="4691" y="2170"/>
              <a:ext cx="9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8" name="Line 60"/>
            <p:cNvSpPr>
              <a:spLocks noChangeShapeType="1"/>
            </p:cNvSpPr>
            <p:nvPr/>
          </p:nvSpPr>
          <p:spPr bwMode="auto">
            <a:xfrm>
              <a:off x="4780" y="2229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9" name="Line 61"/>
            <p:cNvSpPr>
              <a:spLocks noChangeShapeType="1"/>
            </p:cNvSpPr>
            <p:nvPr/>
          </p:nvSpPr>
          <p:spPr bwMode="auto">
            <a:xfrm flipH="1">
              <a:off x="1285" y="2971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0" name="Line 62"/>
            <p:cNvSpPr>
              <a:spLocks noChangeShapeType="1"/>
            </p:cNvSpPr>
            <p:nvPr/>
          </p:nvSpPr>
          <p:spPr bwMode="auto">
            <a:xfrm>
              <a:off x="128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1" name="Line 63"/>
            <p:cNvSpPr>
              <a:spLocks noChangeShapeType="1"/>
            </p:cNvSpPr>
            <p:nvPr/>
          </p:nvSpPr>
          <p:spPr bwMode="auto">
            <a:xfrm>
              <a:off x="1288" y="2839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2" name="Line 64"/>
            <p:cNvSpPr>
              <a:spLocks noChangeShapeType="1"/>
            </p:cNvSpPr>
            <p:nvPr/>
          </p:nvSpPr>
          <p:spPr bwMode="auto">
            <a:xfrm>
              <a:off x="147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3" name="Freeform 65"/>
            <p:cNvSpPr>
              <a:spLocks/>
            </p:cNvSpPr>
            <p:nvPr/>
          </p:nvSpPr>
          <p:spPr bwMode="auto">
            <a:xfrm>
              <a:off x="1348" y="2780"/>
              <a:ext cx="51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4" name="Oval 66"/>
            <p:cNvSpPr>
              <a:spLocks noChangeArrowheads="1"/>
            </p:cNvSpPr>
            <p:nvPr/>
          </p:nvSpPr>
          <p:spPr bwMode="auto">
            <a:xfrm>
              <a:off x="1352" y="2697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5" name="Oval 67"/>
            <p:cNvSpPr>
              <a:spLocks noChangeArrowheads="1"/>
            </p:cNvSpPr>
            <p:nvPr/>
          </p:nvSpPr>
          <p:spPr bwMode="auto">
            <a:xfrm>
              <a:off x="1352" y="2762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6" name="Line 68"/>
            <p:cNvSpPr>
              <a:spLocks noChangeShapeType="1"/>
            </p:cNvSpPr>
            <p:nvPr/>
          </p:nvSpPr>
          <p:spPr bwMode="auto">
            <a:xfrm>
              <a:off x="1351" y="2702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7" name="Line 69"/>
            <p:cNvSpPr>
              <a:spLocks noChangeShapeType="1"/>
            </p:cNvSpPr>
            <p:nvPr/>
          </p:nvSpPr>
          <p:spPr bwMode="auto">
            <a:xfrm>
              <a:off x="1374" y="2703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8" name="Line 70"/>
            <p:cNvSpPr>
              <a:spLocks noChangeShapeType="1"/>
            </p:cNvSpPr>
            <p:nvPr/>
          </p:nvSpPr>
          <p:spPr bwMode="auto">
            <a:xfrm>
              <a:off x="1473" y="303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9" name="Line 71"/>
            <p:cNvSpPr>
              <a:spLocks noChangeShapeType="1"/>
            </p:cNvSpPr>
            <p:nvPr/>
          </p:nvSpPr>
          <p:spPr bwMode="auto">
            <a:xfrm>
              <a:off x="1492" y="3036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0" name="Rectangle 72"/>
            <p:cNvSpPr>
              <a:spLocks noChangeArrowheads="1"/>
            </p:cNvSpPr>
            <p:nvPr/>
          </p:nvSpPr>
          <p:spPr bwMode="auto">
            <a:xfrm>
              <a:off x="1483" y="3078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1" name="Line 73"/>
            <p:cNvSpPr>
              <a:spLocks noChangeShapeType="1"/>
            </p:cNvSpPr>
            <p:nvPr/>
          </p:nvSpPr>
          <p:spPr bwMode="auto">
            <a:xfrm>
              <a:off x="1360" y="2430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2" name="Line 74"/>
            <p:cNvSpPr>
              <a:spLocks noChangeShapeType="1"/>
            </p:cNvSpPr>
            <p:nvPr/>
          </p:nvSpPr>
          <p:spPr bwMode="auto">
            <a:xfrm>
              <a:off x="1492" y="3141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3" name="Line 75"/>
            <p:cNvSpPr>
              <a:spLocks noChangeShapeType="1"/>
            </p:cNvSpPr>
            <p:nvPr/>
          </p:nvSpPr>
          <p:spPr bwMode="auto">
            <a:xfrm>
              <a:off x="1475" y="3182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4" name="Line 76"/>
            <p:cNvSpPr>
              <a:spLocks noChangeShapeType="1"/>
            </p:cNvSpPr>
            <p:nvPr/>
          </p:nvSpPr>
          <p:spPr bwMode="auto">
            <a:xfrm>
              <a:off x="2039" y="2429"/>
              <a:ext cx="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5" name="Rectangle 77"/>
            <p:cNvSpPr>
              <a:spLocks noChangeArrowheads="1"/>
            </p:cNvSpPr>
            <p:nvPr/>
          </p:nvSpPr>
          <p:spPr bwMode="auto">
            <a:xfrm>
              <a:off x="1640" y="2970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26" name="Freeform 78"/>
            <p:cNvSpPr>
              <a:spLocks/>
            </p:cNvSpPr>
            <p:nvPr/>
          </p:nvSpPr>
          <p:spPr bwMode="auto">
            <a:xfrm>
              <a:off x="1673" y="2970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7" name="Line 79"/>
            <p:cNvSpPr>
              <a:spLocks noChangeShapeType="1"/>
            </p:cNvSpPr>
            <p:nvPr/>
          </p:nvSpPr>
          <p:spPr bwMode="auto">
            <a:xfrm flipH="1">
              <a:off x="1640" y="2970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8" name="Line 80"/>
            <p:cNvSpPr>
              <a:spLocks noChangeShapeType="1"/>
            </p:cNvSpPr>
            <p:nvPr/>
          </p:nvSpPr>
          <p:spPr bwMode="auto">
            <a:xfrm>
              <a:off x="163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9" name="Line 81"/>
            <p:cNvSpPr>
              <a:spLocks noChangeShapeType="1"/>
            </p:cNvSpPr>
            <p:nvPr/>
          </p:nvSpPr>
          <p:spPr bwMode="auto">
            <a:xfrm>
              <a:off x="1643" y="283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0" name="Line 82"/>
            <p:cNvSpPr>
              <a:spLocks noChangeShapeType="1"/>
            </p:cNvSpPr>
            <p:nvPr/>
          </p:nvSpPr>
          <p:spPr bwMode="auto">
            <a:xfrm>
              <a:off x="182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1" name="Freeform 83"/>
            <p:cNvSpPr>
              <a:spLocks/>
            </p:cNvSpPr>
            <p:nvPr/>
          </p:nvSpPr>
          <p:spPr bwMode="auto">
            <a:xfrm>
              <a:off x="1703" y="2780"/>
              <a:ext cx="49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2" name="Oval 84"/>
            <p:cNvSpPr>
              <a:spLocks noChangeArrowheads="1"/>
            </p:cNvSpPr>
            <p:nvPr/>
          </p:nvSpPr>
          <p:spPr bwMode="auto">
            <a:xfrm>
              <a:off x="1706" y="2695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3" name="Oval 85"/>
            <p:cNvSpPr>
              <a:spLocks noChangeArrowheads="1"/>
            </p:cNvSpPr>
            <p:nvPr/>
          </p:nvSpPr>
          <p:spPr bwMode="auto">
            <a:xfrm>
              <a:off x="1706" y="2760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4" name="Line 86"/>
            <p:cNvSpPr>
              <a:spLocks noChangeShapeType="1"/>
            </p:cNvSpPr>
            <p:nvPr/>
          </p:nvSpPr>
          <p:spPr bwMode="auto">
            <a:xfrm>
              <a:off x="1706" y="270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5" name="Line 87"/>
            <p:cNvSpPr>
              <a:spLocks noChangeShapeType="1"/>
            </p:cNvSpPr>
            <p:nvPr/>
          </p:nvSpPr>
          <p:spPr bwMode="auto">
            <a:xfrm>
              <a:off x="1728" y="2702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6" name="Line 88"/>
            <p:cNvSpPr>
              <a:spLocks noChangeShapeType="1"/>
            </p:cNvSpPr>
            <p:nvPr/>
          </p:nvSpPr>
          <p:spPr bwMode="auto">
            <a:xfrm>
              <a:off x="1828" y="3035"/>
              <a:ext cx="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7" name="Line 89"/>
            <p:cNvSpPr>
              <a:spLocks noChangeShapeType="1"/>
            </p:cNvSpPr>
            <p:nvPr/>
          </p:nvSpPr>
          <p:spPr bwMode="auto">
            <a:xfrm>
              <a:off x="1846" y="303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8" name="Rectangle 90"/>
            <p:cNvSpPr>
              <a:spLocks noChangeArrowheads="1"/>
            </p:cNvSpPr>
            <p:nvPr/>
          </p:nvSpPr>
          <p:spPr bwMode="auto">
            <a:xfrm>
              <a:off x="1837" y="3077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9" name="Line 91"/>
            <p:cNvSpPr>
              <a:spLocks noChangeShapeType="1"/>
            </p:cNvSpPr>
            <p:nvPr/>
          </p:nvSpPr>
          <p:spPr bwMode="auto">
            <a:xfrm>
              <a:off x="1846" y="314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0" name="Line 92"/>
            <p:cNvSpPr>
              <a:spLocks noChangeShapeType="1"/>
            </p:cNvSpPr>
            <p:nvPr/>
          </p:nvSpPr>
          <p:spPr bwMode="auto">
            <a:xfrm>
              <a:off x="1829" y="318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1" name="Rectangle 93"/>
            <p:cNvSpPr>
              <a:spLocks noChangeArrowheads="1"/>
            </p:cNvSpPr>
            <p:nvPr/>
          </p:nvSpPr>
          <p:spPr bwMode="auto">
            <a:xfrm>
              <a:off x="1963" y="2959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42" name="Freeform 94"/>
            <p:cNvSpPr>
              <a:spLocks/>
            </p:cNvSpPr>
            <p:nvPr/>
          </p:nvSpPr>
          <p:spPr bwMode="auto">
            <a:xfrm>
              <a:off x="1996" y="2959"/>
              <a:ext cx="63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3" name="Line 95"/>
            <p:cNvSpPr>
              <a:spLocks noChangeShapeType="1"/>
            </p:cNvSpPr>
            <p:nvPr/>
          </p:nvSpPr>
          <p:spPr bwMode="auto">
            <a:xfrm flipH="1">
              <a:off x="1963" y="2959"/>
              <a:ext cx="18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4" name="Line 96"/>
            <p:cNvSpPr>
              <a:spLocks noChangeShapeType="1"/>
            </p:cNvSpPr>
            <p:nvPr/>
          </p:nvSpPr>
          <p:spPr bwMode="auto">
            <a:xfrm>
              <a:off x="1962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5" name="Line 97"/>
            <p:cNvSpPr>
              <a:spLocks noChangeShapeType="1"/>
            </p:cNvSpPr>
            <p:nvPr/>
          </p:nvSpPr>
          <p:spPr bwMode="auto">
            <a:xfrm>
              <a:off x="1966" y="282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6" name="Line 98"/>
            <p:cNvSpPr>
              <a:spLocks noChangeShapeType="1"/>
            </p:cNvSpPr>
            <p:nvPr/>
          </p:nvSpPr>
          <p:spPr bwMode="auto">
            <a:xfrm>
              <a:off x="2151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7" name="Freeform 99"/>
            <p:cNvSpPr>
              <a:spLocks/>
            </p:cNvSpPr>
            <p:nvPr/>
          </p:nvSpPr>
          <p:spPr bwMode="auto">
            <a:xfrm>
              <a:off x="2028" y="2780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8" name="Oval 100"/>
            <p:cNvSpPr>
              <a:spLocks noChangeArrowheads="1"/>
            </p:cNvSpPr>
            <p:nvPr/>
          </p:nvSpPr>
          <p:spPr bwMode="auto">
            <a:xfrm>
              <a:off x="2030" y="2684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9" name="Oval 101"/>
            <p:cNvSpPr>
              <a:spLocks noChangeArrowheads="1"/>
            </p:cNvSpPr>
            <p:nvPr/>
          </p:nvSpPr>
          <p:spPr bwMode="auto">
            <a:xfrm>
              <a:off x="2030" y="2750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0" name="Line 102"/>
            <p:cNvSpPr>
              <a:spLocks noChangeShapeType="1"/>
            </p:cNvSpPr>
            <p:nvPr/>
          </p:nvSpPr>
          <p:spPr bwMode="auto">
            <a:xfrm>
              <a:off x="2028" y="2691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1" name="Line 103"/>
            <p:cNvSpPr>
              <a:spLocks noChangeShapeType="1"/>
            </p:cNvSpPr>
            <p:nvPr/>
          </p:nvSpPr>
          <p:spPr bwMode="auto">
            <a:xfrm>
              <a:off x="2052" y="269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2" name="Line 104"/>
            <p:cNvSpPr>
              <a:spLocks noChangeShapeType="1"/>
            </p:cNvSpPr>
            <p:nvPr/>
          </p:nvSpPr>
          <p:spPr bwMode="auto">
            <a:xfrm>
              <a:off x="2150" y="303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3" name="Line 105"/>
            <p:cNvSpPr>
              <a:spLocks noChangeShapeType="1"/>
            </p:cNvSpPr>
            <p:nvPr/>
          </p:nvSpPr>
          <p:spPr bwMode="auto">
            <a:xfrm>
              <a:off x="2169" y="303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4" name="Rectangle 106"/>
            <p:cNvSpPr>
              <a:spLocks noChangeArrowheads="1"/>
            </p:cNvSpPr>
            <p:nvPr/>
          </p:nvSpPr>
          <p:spPr bwMode="auto">
            <a:xfrm>
              <a:off x="2161" y="3066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5" name="Line 107"/>
            <p:cNvSpPr>
              <a:spLocks noChangeShapeType="1"/>
            </p:cNvSpPr>
            <p:nvPr/>
          </p:nvSpPr>
          <p:spPr bwMode="auto">
            <a:xfrm>
              <a:off x="2169" y="3129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6" name="Line 108"/>
            <p:cNvSpPr>
              <a:spLocks noChangeShapeType="1"/>
            </p:cNvSpPr>
            <p:nvPr/>
          </p:nvSpPr>
          <p:spPr bwMode="auto">
            <a:xfrm>
              <a:off x="2152" y="3169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7" name="Line 109"/>
            <p:cNvSpPr>
              <a:spLocks noChangeShapeType="1"/>
            </p:cNvSpPr>
            <p:nvPr/>
          </p:nvSpPr>
          <p:spPr bwMode="auto">
            <a:xfrm>
              <a:off x="1376" y="3241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8" name="Oval 110"/>
            <p:cNvSpPr>
              <a:spLocks noChangeArrowheads="1"/>
            </p:cNvSpPr>
            <p:nvPr/>
          </p:nvSpPr>
          <p:spPr bwMode="auto">
            <a:xfrm>
              <a:off x="1367" y="3261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9" name="Oval 111"/>
            <p:cNvSpPr>
              <a:spLocks noChangeArrowheads="1"/>
            </p:cNvSpPr>
            <p:nvPr/>
          </p:nvSpPr>
          <p:spPr bwMode="auto">
            <a:xfrm>
              <a:off x="1367" y="3327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0" name="Line 112"/>
            <p:cNvSpPr>
              <a:spLocks noChangeShapeType="1"/>
            </p:cNvSpPr>
            <p:nvPr/>
          </p:nvSpPr>
          <p:spPr bwMode="auto">
            <a:xfrm>
              <a:off x="1365" y="326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1" name="Line 113"/>
            <p:cNvSpPr>
              <a:spLocks noChangeShapeType="1"/>
            </p:cNvSpPr>
            <p:nvPr/>
          </p:nvSpPr>
          <p:spPr bwMode="auto">
            <a:xfrm>
              <a:off x="1388" y="326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2" name="Line 114"/>
            <p:cNvSpPr>
              <a:spLocks noChangeShapeType="1"/>
            </p:cNvSpPr>
            <p:nvPr/>
          </p:nvSpPr>
          <p:spPr bwMode="auto">
            <a:xfrm>
              <a:off x="1729" y="3240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3" name="Oval 115"/>
            <p:cNvSpPr>
              <a:spLocks noChangeArrowheads="1"/>
            </p:cNvSpPr>
            <p:nvPr/>
          </p:nvSpPr>
          <p:spPr bwMode="auto">
            <a:xfrm>
              <a:off x="1719" y="3260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4" name="Oval 116"/>
            <p:cNvSpPr>
              <a:spLocks noChangeArrowheads="1"/>
            </p:cNvSpPr>
            <p:nvPr/>
          </p:nvSpPr>
          <p:spPr bwMode="auto">
            <a:xfrm>
              <a:off x="1719" y="3326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5" name="Line 117"/>
            <p:cNvSpPr>
              <a:spLocks noChangeShapeType="1"/>
            </p:cNvSpPr>
            <p:nvPr/>
          </p:nvSpPr>
          <p:spPr bwMode="auto">
            <a:xfrm>
              <a:off x="1718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6" name="Line 118"/>
            <p:cNvSpPr>
              <a:spLocks noChangeShapeType="1"/>
            </p:cNvSpPr>
            <p:nvPr/>
          </p:nvSpPr>
          <p:spPr bwMode="auto">
            <a:xfrm>
              <a:off x="1740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7" name="Line 119"/>
            <p:cNvSpPr>
              <a:spLocks noChangeShapeType="1"/>
            </p:cNvSpPr>
            <p:nvPr/>
          </p:nvSpPr>
          <p:spPr bwMode="auto">
            <a:xfrm>
              <a:off x="2058" y="3232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8" name="Oval 120"/>
            <p:cNvSpPr>
              <a:spLocks noChangeArrowheads="1"/>
            </p:cNvSpPr>
            <p:nvPr/>
          </p:nvSpPr>
          <p:spPr bwMode="auto">
            <a:xfrm>
              <a:off x="2047" y="3253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9" name="Oval 121"/>
            <p:cNvSpPr>
              <a:spLocks noChangeArrowheads="1"/>
            </p:cNvSpPr>
            <p:nvPr/>
          </p:nvSpPr>
          <p:spPr bwMode="auto">
            <a:xfrm>
              <a:off x="2047" y="3319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0" name="Line 122"/>
            <p:cNvSpPr>
              <a:spLocks noChangeShapeType="1"/>
            </p:cNvSpPr>
            <p:nvPr/>
          </p:nvSpPr>
          <p:spPr bwMode="auto">
            <a:xfrm>
              <a:off x="2046" y="325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1" name="Line 123"/>
            <p:cNvSpPr>
              <a:spLocks noChangeShapeType="1"/>
            </p:cNvSpPr>
            <p:nvPr/>
          </p:nvSpPr>
          <p:spPr bwMode="auto">
            <a:xfrm>
              <a:off x="2070" y="3260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2" name="Freeform 124"/>
            <p:cNvSpPr>
              <a:spLocks/>
            </p:cNvSpPr>
            <p:nvPr/>
          </p:nvSpPr>
          <p:spPr bwMode="auto">
            <a:xfrm>
              <a:off x="1378" y="3350"/>
              <a:ext cx="0" cy="25"/>
            </a:xfrm>
            <a:custGeom>
              <a:avLst/>
              <a:gdLst>
                <a:gd name="T0" fmla="*/ 0 w 1"/>
                <a:gd name="T1" fmla="*/ 0 h 66"/>
                <a:gd name="T2" fmla="*/ 0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0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3" name="Line 125"/>
            <p:cNvSpPr>
              <a:spLocks noChangeShapeType="1"/>
            </p:cNvSpPr>
            <p:nvPr/>
          </p:nvSpPr>
          <p:spPr bwMode="auto">
            <a:xfrm flipH="1">
              <a:off x="1728" y="3349"/>
              <a:ext cx="2" cy="1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4" name="Line 126"/>
            <p:cNvSpPr>
              <a:spLocks noChangeShapeType="1"/>
            </p:cNvSpPr>
            <p:nvPr/>
          </p:nvSpPr>
          <p:spPr bwMode="auto">
            <a:xfrm>
              <a:off x="2060" y="3347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5" name="Line 127"/>
            <p:cNvSpPr>
              <a:spLocks noChangeShapeType="1"/>
            </p:cNvSpPr>
            <p:nvPr/>
          </p:nvSpPr>
          <p:spPr bwMode="auto">
            <a:xfrm>
              <a:off x="1378" y="3375"/>
              <a:ext cx="350" cy="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6" name="Line 128"/>
            <p:cNvSpPr>
              <a:spLocks noChangeShapeType="1"/>
            </p:cNvSpPr>
            <p:nvPr/>
          </p:nvSpPr>
          <p:spPr bwMode="auto">
            <a:xfrm flipH="1">
              <a:off x="1776" y="3372"/>
              <a:ext cx="284" cy="8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7" name="Line 129"/>
            <p:cNvSpPr>
              <a:spLocks noChangeShapeType="1"/>
            </p:cNvSpPr>
            <p:nvPr/>
          </p:nvSpPr>
          <p:spPr bwMode="auto">
            <a:xfrm>
              <a:off x="1228" y="3361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8" name="Line 130"/>
            <p:cNvSpPr>
              <a:spLocks noChangeShapeType="1"/>
            </p:cNvSpPr>
            <p:nvPr/>
          </p:nvSpPr>
          <p:spPr bwMode="auto">
            <a:xfrm>
              <a:off x="1228" y="2644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9" name="Freeform 131"/>
            <p:cNvSpPr>
              <a:spLocks/>
            </p:cNvSpPr>
            <p:nvPr/>
          </p:nvSpPr>
          <p:spPr bwMode="auto">
            <a:xfrm>
              <a:off x="1543" y="2644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0" name="Freeform 132"/>
            <p:cNvSpPr>
              <a:spLocks/>
            </p:cNvSpPr>
            <p:nvPr/>
          </p:nvSpPr>
          <p:spPr bwMode="auto">
            <a:xfrm>
              <a:off x="1228" y="2646"/>
              <a:ext cx="4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1" name="Freeform 133"/>
            <p:cNvSpPr>
              <a:spLocks/>
            </p:cNvSpPr>
            <p:nvPr/>
          </p:nvSpPr>
          <p:spPr bwMode="auto">
            <a:xfrm>
              <a:off x="1901" y="2643"/>
              <a:ext cx="3" cy="715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2" name="Freeform 134"/>
            <p:cNvSpPr>
              <a:spLocks/>
            </p:cNvSpPr>
            <p:nvPr/>
          </p:nvSpPr>
          <p:spPr bwMode="auto">
            <a:xfrm>
              <a:off x="2309" y="2650"/>
              <a:ext cx="1" cy="714"/>
            </a:xfrm>
            <a:custGeom>
              <a:avLst/>
              <a:gdLst>
                <a:gd name="T0" fmla="*/ 1 w 1"/>
                <a:gd name="T1" fmla="*/ 0 h 1966"/>
                <a:gd name="T2" fmla="*/ 0 w 1"/>
                <a:gd name="T3" fmla="*/ 0 h 1966"/>
                <a:gd name="T4" fmla="*/ 0 60000 65536"/>
                <a:gd name="T5" fmla="*/ 0 60000 65536"/>
                <a:gd name="T6" fmla="*/ 0 w 1"/>
                <a:gd name="T7" fmla="*/ 0 h 1966"/>
                <a:gd name="T8" fmla="*/ 1 w 1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66">
                  <a:moveTo>
                    <a:pt x="1" y="0"/>
                  </a:moveTo>
                  <a:lnTo>
                    <a:pt x="0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3" name="Line 135"/>
            <p:cNvSpPr>
              <a:spLocks noChangeShapeType="1"/>
            </p:cNvSpPr>
            <p:nvPr/>
          </p:nvSpPr>
          <p:spPr bwMode="auto">
            <a:xfrm flipH="1">
              <a:off x="3792" y="2033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4" name="Freeform 136"/>
            <p:cNvSpPr>
              <a:spLocks/>
            </p:cNvSpPr>
            <p:nvPr/>
          </p:nvSpPr>
          <p:spPr bwMode="auto">
            <a:xfrm>
              <a:off x="3076" y="2701"/>
              <a:ext cx="0" cy="70"/>
            </a:xfrm>
            <a:custGeom>
              <a:avLst/>
              <a:gdLst>
                <a:gd name="T0" fmla="*/ 0 w 1"/>
                <a:gd name="T1" fmla="*/ 0 h 194"/>
                <a:gd name="T2" fmla="*/ 0 w 1"/>
                <a:gd name="T3" fmla="*/ 0 h 194"/>
                <a:gd name="T4" fmla="*/ 0 60000 65536"/>
                <a:gd name="T5" fmla="*/ 0 60000 65536"/>
                <a:gd name="T6" fmla="*/ 0 w 1"/>
                <a:gd name="T7" fmla="*/ 0 h 194"/>
                <a:gd name="T8" fmla="*/ 0 w 1"/>
                <a:gd name="T9" fmla="*/ 194 h 19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4">
                  <a:moveTo>
                    <a:pt x="1" y="0"/>
                  </a:moveTo>
                  <a:lnTo>
                    <a:pt x="0" y="19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5" name="AutoShape 137"/>
            <p:cNvSpPr>
              <a:spLocks noChangeArrowheads="1"/>
            </p:cNvSpPr>
            <p:nvPr/>
          </p:nvSpPr>
          <p:spPr bwMode="auto">
            <a:xfrm>
              <a:off x="3054" y="2757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6" name="Line 138"/>
            <p:cNvSpPr>
              <a:spLocks noChangeShapeType="1"/>
            </p:cNvSpPr>
            <p:nvPr/>
          </p:nvSpPr>
          <p:spPr bwMode="auto">
            <a:xfrm>
              <a:off x="3075" y="2697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7" name="Line 139"/>
            <p:cNvSpPr>
              <a:spLocks noChangeShapeType="1"/>
            </p:cNvSpPr>
            <p:nvPr/>
          </p:nvSpPr>
          <p:spPr bwMode="auto">
            <a:xfrm>
              <a:off x="2462" y="2693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8" name="AutoShape 140"/>
            <p:cNvSpPr>
              <a:spLocks noChangeArrowheads="1"/>
            </p:cNvSpPr>
            <p:nvPr/>
          </p:nvSpPr>
          <p:spPr bwMode="auto">
            <a:xfrm>
              <a:off x="2865" y="2750"/>
              <a:ext cx="42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9" name="Line 141"/>
            <p:cNvSpPr>
              <a:spLocks noChangeShapeType="1"/>
            </p:cNvSpPr>
            <p:nvPr/>
          </p:nvSpPr>
          <p:spPr bwMode="auto">
            <a:xfrm>
              <a:off x="2885" y="2695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0" name="Freeform 142"/>
            <p:cNvSpPr>
              <a:spLocks/>
            </p:cNvSpPr>
            <p:nvPr/>
          </p:nvSpPr>
          <p:spPr bwMode="auto">
            <a:xfrm>
              <a:off x="2411" y="2572"/>
              <a:ext cx="52" cy="61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1" name="Freeform 143"/>
            <p:cNvSpPr>
              <a:spLocks/>
            </p:cNvSpPr>
            <p:nvPr/>
          </p:nvSpPr>
          <p:spPr bwMode="auto">
            <a:xfrm>
              <a:off x="2463" y="2633"/>
              <a:ext cx="3" cy="57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2" name="Freeform 144"/>
            <p:cNvSpPr>
              <a:spLocks/>
            </p:cNvSpPr>
            <p:nvPr/>
          </p:nvSpPr>
          <p:spPr bwMode="auto">
            <a:xfrm>
              <a:off x="3165" y="2579"/>
              <a:ext cx="53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3" name="Freeform 145"/>
            <p:cNvSpPr>
              <a:spLocks/>
            </p:cNvSpPr>
            <p:nvPr/>
          </p:nvSpPr>
          <p:spPr bwMode="auto">
            <a:xfrm>
              <a:off x="3218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4" name="Freeform 146"/>
            <p:cNvSpPr>
              <a:spLocks/>
            </p:cNvSpPr>
            <p:nvPr/>
          </p:nvSpPr>
          <p:spPr bwMode="auto">
            <a:xfrm>
              <a:off x="3442" y="2579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5" name="Freeform 147"/>
            <p:cNvSpPr>
              <a:spLocks/>
            </p:cNvSpPr>
            <p:nvPr/>
          </p:nvSpPr>
          <p:spPr bwMode="auto">
            <a:xfrm>
              <a:off x="3494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6" name="Freeform 148"/>
            <p:cNvSpPr>
              <a:spLocks/>
            </p:cNvSpPr>
            <p:nvPr/>
          </p:nvSpPr>
          <p:spPr bwMode="auto">
            <a:xfrm>
              <a:off x="2639" y="2573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7" name="Freeform 149"/>
            <p:cNvSpPr>
              <a:spLocks/>
            </p:cNvSpPr>
            <p:nvPr/>
          </p:nvSpPr>
          <p:spPr bwMode="auto">
            <a:xfrm>
              <a:off x="2691" y="2635"/>
              <a:ext cx="3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8" name="Line 150"/>
            <p:cNvSpPr>
              <a:spLocks noChangeShapeType="1"/>
            </p:cNvSpPr>
            <p:nvPr/>
          </p:nvSpPr>
          <p:spPr bwMode="auto">
            <a:xfrm>
              <a:off x="285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9" name="Line 151"/>
            <p:cNvSpPr>
              <a:spLocks noChangeShapeType="1"/>
            </p:cNvSpPr>
            <p:nvPr/>
          </p:nvSpPr>
          <p:spPr bwMode="auto">
            <a:xfrm>
              <a:off x="312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0" name="Freeform 152"/>
            <p:cNvSpPr>
              <a:spLocks/>
            </p:cNvSpPr>
            <p:nvPr/>
          </p:nvSpPr>
          <p:spPr bwMode="auto">
            <a:xfrm>
              <a:off x="2634" y="2129"/>
              <a:ext cx="36" cy="55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1" name="Freeform 153"/>
            <p:cNvSpPr>
              <a:spLocks/>
            </p:cNvSpPr>
            <p:nvPr/>
          </p:nvSpPr>
          <p:spPr bwMode="auto">
            <a:xfrm>
              <a:off x="2669" y="2185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2" name="Oval 154"/>
            <p:cNvSpPr>
              <a:spLocks noChangeArrowheads="1"/>
            </p:cNvSpPr>
            <p:nvPr/>
          </p:nvSpPr>
          <p:spPr bwMode="auto">
            <a:xfrm>
              <a:off x="2624" y="2316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3" name="Oval 155"/>
            <p:cNvSpPr>
              <a:spLocks noChangeArrowheads="1"/>
            </p:cNvSpPr>
            <p:nvPr/>
          </p:nvSpPr>
          <p:spPr bwMode="auto">
            <a:xfrm>
              <a:off x="2624" y="2362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4" name="Freeform 156"/>
            <p:cNvSpPr>
              <a:spLocks/>
            </p:cNvSpPr>
            <p:nvPr/>
          </p:nvSpPr>
          <p:spPr bwMode="auto">
            <a:xfrm>
              <a:off x="2669" y="2432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05" name="AutoShape 157"/>
            <p:cNvSpPr>
              <a:spLocks noChangeArrowheads="1"/>
            </p:cNvSpPr>
            <p:nvPr/>
          </p:nvSpPr>
          <p:spPr bwMode="auto">
            <a:xfrm>
              <a:off x="2646" y="2535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06" name="Freeform 158"/>
            <p:cNvSpPr>
              <a:spLocks/>
            </p:cNvSpPr>
            <p:nvPr/>
          </p:nvSpPr>
          <p:spPr bwMode="auto">
            <a:xfrm>
              <a:off x="3255" y="2151"/>
              <a:ext cx="37" cy="57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7" name="Freeform 159"/>
            <p:cNvSpPr>
              <a:spLocks/>
            </p:cNvSpPr>
            <p:nvPr/>
          </p:nvSpPr>
          <p:spPr bwMode="auto">
            <a:xfrm>
              <a:off x="3292" y="2209"/>
              <a:ext cx="0" cy="126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8" name="Oval 160"/>
            <p:cNvSpPr>
              <a:spLocks noChangeArrowheads="1"/>
            </p:cNvSpPr>
            <p:nvPr/>
          </p:nvSpPr>
          <p:spPr bwMode="auto">
            <a:xfrm>
              <a:off x="3247" y="2339"/>
              <a:ext cx="90" cy="6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9" name="Oval 161"/>
            <p:cNvSpPr>
              <a:spLocks noChangeArrowheads="1"/>
            </p:cNvSpPr>
            <p:nvPr/>
          </p:nvSpPr>
          <p:spPr bwMode="auto">
            <a:xfrm>
              <a:off x="3247" y="2386"/>
              <a:ext cx="90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0" name="Freeform 162"/>
            <p:cNvSpPr>
              <a:spLocks/>
            </p:cNvSpPr>
            <p:nvPr/>
          </p:nvSpPr>
          <p:spPr bwMode="auto">
            <a:xfrm>
              <a:off x="3292" y="2455"/>
              <a:ext cx="0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1" name="AutoShape 163"/>
            <p:cNvSpPr>
              <a:spLocks noChangeArrowheads="1"/>
            </p:cNvSpPr>
            <p:nvPr/>
          </p:nvSpPr>
          <p:spPr bwMode="auto">
            <a:xfrm>
              <a:off x="3267" y="2559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2" name="Rectangle 164"/>
            <p:cNvSpPr>
              <a:spLocks noChangeArrowheads="1"/>
            </p:cNvSpPr>
            <p:nvPr/>
          </p:nvSpPr>
          <p:spPr bwMode="auto">
            <a:xfrm>
              <a:off x="3357" y="2409"/>
              <a:ext cx="316" cy="13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3" name="Freeform 165"/>
            <p:cNvSpPr>
              <a:spLocks/>
            </p:cNvSpPr>
            <p:nvPr/>
          </p:nvSpPr>
          <p:spPr bwMode="auto">
            <a:xfrm>
              <a:off x="3510" y="2543"/>
              <a:ext cx="1" cy="40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4" name="AutoShape 166"/>
            <p:cNvSpPr>
              <a:spLocks noChangeArrowheads="1"/>
            </p:cNvSpPr>
            <p:nvPr/>
          </p:nvSpPr>
          <p:spPr bwMode="auto">
            <a:xfrm>
              <a:off x="3490" y="2570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5" name="Freeform 167"/>
            <p:cNvSpPr>
              <a:spLocks/>
            </p:cNvSpPr>
            <p:nvPr/>
          </p:nvSpPr>
          <p:spPr bwMode="auto">
            <a:xfrm>
              <a:off x="2474" y="2550"/>
              <a:ext cx="1" cy="41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6" name="AutoShape 168"/>
            <p:cNvSpPr>
              <a:spLocks noChangeArrowheads="1"/>
            </p:cNvSpPr>
            <p:nvPr/>
          </p:nvSpPr>
          <p:spPr bwMode="auto">
            <a:xfrm>
              <a:off x="2454" y="2577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7" name="Line 169"/>
            <p:cNvSpPr>
              <a:spLocks noChangeShapeType="1"/>
            </p:cNvSpPr>
            <p:nvPr/>
          </p:nvSpPr>
          <p:spPr bwMode="auto">
            <a:xfrm>
              <a:off x="2940" y="2221"/>
              <a:ext cx="27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8" name="Line 170"/>
            <p:cNvSpPr>
              <a:spLocks noChangeShapeType="1"/>
            </p:cNvSpPr>
            <p:nvPr/>
          </p:nvSpPr>
          <p:spPr bwMode="auto">
            <a:xfrm>
              <a:off x="2934" y="215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9" name="Line 171"/>
            <p:cNvSpPr>
              <a:spLocks noChangeShapeType="1"/>
            </p:cNvSpPr>
            <p:nvPr/>
          </p:nvSpPr>
          <p:spPr bwMode="auto">
            <a:xfrm>
              <a:off x="3210" y="2151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0" name="Line 172"/>
            <p:cNvSpPr>
              <a:spLocks noChangeShapeType="1"/>
            </p:cNvSpPr>
            <p:nvPr/>
          </p:nvSpPr>
          <p:spPr bwMode="auto">
            <a:xfrm>
              <a:off x="4006" y="2126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1" name="Line 173"/>
            <p:cNvSpPr>
              <a:spLocks noChangeShapeType="1"/>
            </p:cNvSpPr>
            <p:nvPr/>
          </p:nvSpPr>
          <p:spPr bwMode="auto">
            <a:xfrm>
              <a:off x="4080" y="2256"/>
              <a:ext cx="16" cy="4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2" name="Line 174"/>
            <p:cNvSpPr>
              <a:spLocks noChangeShapeType="1"/>
            </p:cNvSpPr>
            <p:nvPr/>
          </p:nvSpPr>
          <p:spPr bwMode="auto">
            <a:xfrm>
              <a:off x="3743" y="2415"/>
              <a:ext cx="68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3" name="Line 175"/>
            <p:cNvSpPr>
              <a:spLocks noChangeShapeType="1"/>
            </p:cNvSpPr>
            <p:nvPr/>
          </p:nvSpPr>
          <p:spPr bwMode="auto">
            <a:xfrm>
              <a:off x="3742" y="2424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4" name="Line 176"/>
            <p:cNvSpPr>
              <a:spLocks noChangeShapeType="1"/>
            </p:cNvSpPr>
            <p:nvPr/>
          </p:nvSpPr>
          <p:spPr bwMode="auto">
            <a:xfrm>
              <a:off x="4421" y="2422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5" name="Line 177"/>
            <p:cNvSpPr>
              <a:spLocks noChangeShapeType="1"/>
            </p:cNvSpPr>
            <p:nvPr/>
          </p:nvSpPr>
          <p:spPr bwMode="auto">
            <a:xfrm>
              <a:off x="3610" y="2638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6" name="Freeform 178"/>
            <p:cNvSpPr>
              <a:spLocks/>
            </p:cNvSpPr>
            <p:nvPr/>
          </p:nvSpPr>
          <p:spPr bwMode="auto">
            <a:xfrm>
              <a:off x="3925" y="2637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7" name="Freeform 179"/>
            <p:cNvSpPr>
              <a:spLocks/>
            </p:cNvSpPr>
            <p:nvPr/>
          </p:nvSpPr>
          <p:spPr bwMode="auto">
            <a:xfrm>
              <a:off x="3610" y="2639"/>
              <a:ext cx="5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8" name="Freeform 180"/>
            <p:cNvSpPr>
              <a:spLocks/>
            </p:cNvSpPr>
            <p:nvPr/>
          </p:nvSpPr>
          <p:spPr bwMode="auto">
            <a:xfrm>
              <a:off x="4283" y="2637"/>
              <a:ext cx="3" cy="713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9" name="Oval 181"/>
            <p:cNvSpPr>
              <a:spLocks noChangeArrowheads="1"/>
            </p:cNvSpPr>
            <p:nvPr/>
          </p:nvSpPr>
          <p:spPr bwMode="auto">
            <a:xfrm>
              <a:off x="3733" y="2690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0" name="Oval 182"/>
            <p:cNvSpPr>
              <a:spLocks noChangeArrowheads="1"/>
            </p:cNvSpPr>
            <p:nvPr/>
          </p:nvSpPr>
          <p:spPr bwMode="auto">
            <a:xfrm>
              <a:off x="3733" y="2755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1" name="Line 183"/>
            <p:cNvSpPr>
              <a:spLocks noChangeShapeType="1"/>
            </p:cNvSpPr>
            <p:nvPr/>
          </p:nvSpPr>
          <p:spPr bwMode="auto">
            <a:xfrm>
              <a:off x="3732" y="2695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2" name="Line 184"/>
            <p:cNvSpPr>
              <a:spLocks noChangeShapeType="1"/>
            </p:cNvSpPr>
            <p:nvPr/>
          </p:nvSpPr>
          <p:spPr bwMode="auto">
            <a:xfrm>
              <a:off x="3755" y="2696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3" name="Oval 185"/>
            <p:cNvSpPr>
              <a:spLocks noChangeArrowheads="1"/>
            </p:cNvSpPr>
            <p:nvPr/>
          </p:nvSpPr>
          <p:spPr bwMode="auto">
            <a:xfrm>
              <a:off x="4090" y="2692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4" name="Oval 186"/>
            <p:cNvSpPr>
              <a:spLocks noChangeArrowheads="1"/>
            </p:cNvSpPr>
            <p:nvPr/>
          </p:nvSpPr>
          <p:spPr bwMode="auto">
            <a:xfrm>
              <a:off x="4090" y="2758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5" name="Line 187"/>
            <p:cNvSpPr>
              <a:spLocks noChangeShapeType="1"/>
            </p:cNvSpPr>
            <p:nvPr/>
          </p:nvSpPr>
          <p:spPr bwMode="auto">
            <a:xfrm>
              <a:off x="4089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6" name="Line 188"/>
            <p:cNvSpPr>
              <a:spLocks noChangeShapeType="1"/>
            </p:cNvSpPr>
            <p:nvPr/>
          </p:nvSpPr>
          <p:spPr bwMode="auto">
            <a:xfrm>
              <a:off x="4111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7" name="Oval 189"/>
            <p:cNvSpPr>
              <a:spLocks noChangeArrowheads="1"/>
            </p:cNvSpPr>
            <p:nvPr/>
          </p:nvSpPr>
          <p:spPr bwMode="auto">
            <a:xfrm>
              <a:off x="4412" y="2681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8" name="Oval 190"/>
            <p:cNvSpPr>
              <a:spLocks noChangeArrowheads="1"/>
            </p:cNvSpPr>
            <p:nvPr/>
          </p:nvSpPr>
          <p:spPr bwMode="auto">
            <a:xfrm>
              <a:off x="4412" y="2747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9" name="Line 191"/>
            <p:cNvSpPr>
              <a:spLocks noChangeShapeType="1"/>
            </p:cNvSpPr>
            <p:nvPr/>
          </p:nvSpPr>
          <p:spPr bwMode="auto">
            <a:xfrm>
              <a:off x="4412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0" name="Line 192"/>
            <p:cNvSpPr>
              <a:spLocks noChangeShapeType="1"/>
            </p:cNvSpPr>
            <p:nvPr/>
          </p:nvSpPr>
          <p:spPr bwMode="auto">
            <a:xfrm>
              <a:off x="4434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1" name="Rectangle 193"/>
            <p:cNvSpPr>
              <a:spLocks noChangeArrowheads="1"/>
            </p:cNvSpPr>
            <p:nvPr/>
          </p:nvSpPr>
          <p:spPr bwMode="auto">
            <a:xfrm>
              <a:off x="3675" y="2965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2" name="Freeform 194"/>
            <p:cNvSpPr>
              <a:spLocks/>
            </p:cNvSpPr>
            <p:nvPr/>
          </p:nvSpPr>
          <p:spPr bwMode="auto">
            <a:xfrm>
              <a:off x="3708" y="2965"/>
              <a:ext cx="63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3" name="Line 195"/>
            <p:cNvSpPr>
              <a:spLocks noChangeShapeType="1"/>
            </p:cNvSpPr>
            <p:nvPr/>
          </p:nvSpPr>
          <p:spPr bwMode="auto">
            <a:xfrm flipH="1">
              <a:off x="3675" y="2965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4" name="Line 196"/>
            <p:cNvSpPr>
              <a:spLocks noChangeShapeType="1"/>
            </p:cNvSpPr>
            <p:nvPr/>
          </p:nvSpPr>
          <p:spPr bwMode="auto">
            <a:xfrm>
              <a:off x="3674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5" name="Line 197"/>
            <p:cNvSpPr>
              <a:spLocks noChangeShapeType="1"/>
            </p:cNvSpPr>
            <p:nvPr/>
          </p:nvSpPr>
          <p:spPr bwMode="auto">
            <a:xfrm>
              <a:off x="3678" y="2833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6" name="Line 198"/>
            <p:cNvSpPr>
              <a:spLocks noChangeShapeType="1"/>
            </p:cNvSpPr>
            <p:nvPr/>
          </p:nvSpPr>
          <p:spPr bwMode="auto">
            <a:xfrm>
              <a:off x="3863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7" name="Freeform 199"/>
            <p:cNvSpPr>
              <a:spLocks/>
            </p:cNvSpPr>
            <p:nvPr/>
          </p:nvSpPr>
          <p:spPr bwMode="auto">
            <a:xfrm>
              <a:off x="3738" y="2774"/>
              <a:ext cx="50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8" name="Rectangle 200"/>
            <p:cNvSpPr>
              <a:spLocks noChangeArrowheads="1"/>
            </p:cNvSpPr>
            <p:nvPr/>
          </p:nvSpPr>
          <p:spPr bwMode="auto">
            <a:xfrm>
              <a:off x="4029" y="2964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9" name="Freeform 201"/>
            <p:cNvSpPr>
              <a:spLocks/>
            </p:cNvSpPr>
            <p:nvPr/>
          </p:nvSpPr>
          <p:spPr bwMode="auto">
            <a:xfrm>
              <a:off x="4062" y="2964"/>
              <a:ext cx="64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0" name="Line 202"/>
            <p:cNvSpPr>
              <a:spLocks noChangeShapeType="1"/>
            </p:cNvSpPr>
            <p:nvPr/>
          </p:nvSpPr>
          <p:spPr bwMode="auto">
            <a:xfrm flipH="1">
              <a:off x="4030" y="2964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1" name="Line 203"/>
            <p:cNvSpPr>
              <a:spLocks noChangeShapeType="1"/>
            </p:cNvSpPr>
            <p:nvPr/>
          </p:nvSpPr>
          <p:spPr bwMode="auto">
            <a:xfrm>
              <a:off x="4029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2" name="Line 204"/>
            <p:cNvSpPr>
              <a:spLocks noChangeShapeType="1"/>
            </p:cNvSpPr>
            <p:nvPr/>
          </p:nvSpPr>
          <p:spPr bwMode="auto">
            <a:xfrm>
              <a:off x="4032" y="2831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3" name="Line 205"/>
            <p:cNvSpPr>
              <a:spLocks noChangeShapeType="1"/>
            </p:cNvSpPr>
            <p:nvPr/>
          </p:nvSpPr>
          <p:spPr bwMode="auto">
            <a:xfrm>
              <a:off x="4218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4" name="Freeform 206"/>
            <p:cNvSpPr>
              <a:spLocks/>
            </p:cNvSpPr>
            <p:nvPr/>
          </p:nvSpPr>
          <p:spPr bwMode="auto">
            <a:xfrm>
              <a:off x="4092" y="2774"/>
              <a:ext cx="50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5" name="Rectangle 207"/>
            <p:cNvSpPr>
              <a:spLocks noChangeArrowheads="1"/>
            </p:cNvSpPr>
            <p:nvPr/>
          </p:nvSpPr>
          <p:spPr bwMode="auto">
            <a:xfrm>
              <a:off x="4352" y="2953"/>
              <a:ext cx="188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56" name="Freeform 208"/>
            <p:cNvSpPr>
              <a:spLocks/>
            </p:cNvSpPr>
            <p:nvPr/>
          </p:nvSpPr>
          <p:spPr bwMode="auto">
            <a:xfrm>
              <a:off x="4385" y="2953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7" name="Line 209"/>
            <p:cNvSpPr>
              <a:spLocks noChangeShapeType="1"/>
            </p:cNvSpPr>
            <p:nvPr/>
          </p:nvSpPr>
          <p:spPr bwMode="auto">
            <a:xfrm flipH="1">
              <a:off x="4352" y="2953"/>
              <a:ext cx="181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8" name="Line 210"/>
            <p:cNvSpPr>
              <a:spLocks noChangeShapeType="1"/>
            </p:cNvSpPr>
            <p:nvPr/>
          </p:nvSpPr>
          <p:spPr bwMode="auto">
            <a:xfrm>
              <a:off x="435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9" name="Line 211"/>
            <p:cNvSpPr>
              <a:spLocks noChangeShapeType="1"/>
            </p:cNvSpPr>
            <p:nvPr/>
          </p:nvSpPr>
          <p:spPr bwMode="auto">
            <a:xfrm>
              <a:off x="4355" y="2820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0" name="Line 212"/>
            <p:cNvSpPr>
              <a:spLocks noChangeShapeType="1"/>
            </p:cNvSpPr>
            <p:nvPr/>
          </p:nvSpPr>
          <p:spPr bwMode="auto">
            <a:xfrm>
              <a:off x="454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1" name="Freeform 213"/>
            <p:cNvSpPr>
              <a:spLocks/>
            </p:cNvSpPr>
            <p:nvPr/>
          </p:nvSpPr>
          <p:spPr bwMode="auto">
            <a:xfrm>
              <a:off x="4418" y="2774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2" name="Line 214"/>
            <p:cNvSpPr>
              <a:spLocks noChangeShapeType="1"/>
            </p:cNvSpPr>
            <p:nvPr/>
          </p:nvSpPr>
          <p:spPr bwMode="auto">
            <a:xfrm>
              <a:off x="3867" y="305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3" name="Line 215"/>
            <p:cNvSpPr>
              <a:spLocks noChangeShapeType="1"/>
            </p:cNvSpPr>
            <p:nvPr/>
          </p:nvSpPr>
          <p:spPr bwMode="auto">
            <a:xfrm>
              <a:off x="3886" y="3056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4" name="Rectangle 216"/>
            <p:cNvSpPr>
              <a:spLocks noChangeArrowheads="1"/>
            </p:cNvSpPr>
            <p:nvPr/>
          </p:nvSpPr>
          <p:spPr bwMode="auto">
            <a:xfrm>
              <a:off x="3877" y="3099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5" name="Line 217"/>
            <p:cNvSpPr>
              <a:spLocks noChangeShapeType="1"/>
            </p:cNvSpPr>
            <p:nvPr/>
          </p:nvSpPr>
          <p:spPr bwMode="auto">
            <a:xfrm>
              <a:off x="3886" y="3162"/>
              <a:ext cx="0" cy="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6" name="Line 218"/>
            <p:cNvSpPr>
              <a:spLocks noChangeShapeType="1"/>
            </p:cNvSpPr>
            <p:nvPr/>
          </p:nvSpPr>
          <p:spPr bwMode="auto">
            <a:xfrm>
              <a:off x="3869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7" name="Line 219"/>
            <p:cNvSpPr>
              <a:spLocks noChangeShapeType="1"/>
            </p:cNvSpPr>
            <p:nvPr/>
          </p:nvSpPr>
          <p:spPr bwMode="auto">
            <a:xfrm>
              <a:off x="4222" y="3055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8" name="Line 220"/>
            <p:cNvSpPr>
              <a:spLocks noChangeShapeType="1"/>
            </p:cNvSpPr>
            <p:nvPr/>
          </p:nvSpPr>
          <p:spPr bwMode="auto">
            <a:xfrm>
              <a:off x="4241" y="305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9" name="Rectangle 221"/>
            <p:cNvSpPr>
              <a:spLocks noChangeArrowheads="1"/>
            </p:cNvSpPr>
            <p:nvPr/>
          </p:nvSpPr>
          <p:spPr bwMode="auto">
            <a:xfrm>
              <a:off x="4231" y="3098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0" name="Line 222"/>
            <p:cNvSpPr>
              <a:spLocks noChangeShapeType="1"/>
            </p:cNvSpPr>
            <p:nvPr/>
          </p:nvSpPr>
          <p:spPr bwMode="auto">
            <a:xfrm>
              <a:off x="4240" y="316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1" name="Line 223"/>
            <p:cNvSpPr>
              <a:spLocks noChangeShapeType="1"/>
            </p:cNvSpPr>
            <p:nvPr/>
          </p:nvSpPr>
          <p:spPr bwMode="auto">
            <a:xfrm>
              <a:off x="4223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2" name="Line 224"/>
            <p:cNvSpPr>
              <a:spLocks noChangeShapeType="1"/>
            </p:cNvSpPr>
            <p:nvPr/>
          </p:nvSpPr>
          <p:spPr bwMode="auto">
            <a:xfrm>
              <a:off x="4545" y="305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3" name="Line 225"/>
            <p:cNvSpPr>
              <a:spLocks noChangeShapeType="1"/>
            </p:cNvSpPr>
            <p:nvPr/>
          </p:nvSpPr>
          <p:spPr bwMode="auto">
            <a:xfrm>
              <a:off x="4564" y="305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4" name="Rectangle 226"/>
            <p:cNvSpPr>
              <a:spLocks noChangeArrowheads="1"/>
            </p:cNvSpPr>
            <p:nvPr/>
          </p:nvSpPr>
          <p:spPr bwMode="auto">
            <a:xfrm>
              <a:off x="4555" y="3087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5" name="Line 227"/>
            <p:cNvSpPr>
              <a:spLocks noChangeShapeType="1"/>
            </p:cNvSpPr>
            <p:nvPr/>
          </p:nvSpPr>
          <p:spPr bwMode="auto">
            <a:xfrm>
              <a:off x="4564" y="3149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6" name="Line 228"/>
            <p:cNvSpPr>
              <a:spLocks noChangeShapeType="1"/>
            </p:cNvSpPr>
            <p:nvPr/>
          </p:nvSpPr>
          <p:spPr bwMode="auto">
            <a:xfrm>
              <a:off x="4547" y="319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7" name="Oval 229"/>
            <p:cNvSpPr>
              <a:spLocks noChangeArrowheads="1"/>
            </p:cNvSpPr>
            <p:nvPr/>
          </p:nvSpPr>
          <p:spPr bwMode="auto">
            <a:xfrm>
              <a:off x="3753" y="3320"/>
              <a:ext cx="20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8" name="Oval 230"/>
            <p:cNvSpPr>
              <a:spLocks noChangeArrowheads="1"/>
            </p:cNvSpPr>
            <p:nvPr/>
          </p:nvSpPr>
          <p:spPr bwMode="auto">
            <a:xfrm>
              <a:off x="4105" y="3319"/>
              <a:ext cx="21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9" name="Oval 231"/>
            <p:cNvSpPr>
              <a:spLocks noChangeArrowheads="1"/>
            </p:cNvSpPr>
            <p:nvPr/>
          </p:nvSpPr>
          <p:spPr bwMode="auto">
            <a:xfrm>
              <a:off x="4433" y="3312"/>
              <a:ext cx="22" cy="20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0" name="Freeform 232"/>
            <p:cNvSpPr>
              <a:spLocks/>
            </p:cNvSpPr>
            <p:nvPr/>
          </p:nvSpPr>
          <p:spPr bwMode="auto">
            <a:xfrm>
              <a:off x="3762" y="3352"/>
              <a:ext cx="1" cy="25"/>
            </a:xfrm>
            <a:custGeom>
              <a:avLst/>
              <a:gdLst>
                <a:gd name="T0" fmla="*/ 0 w 1"/>
                <a:gd name="T1" fmla="*/ 0 h 66"/>
                <a:gd name="T2" fmla="*/ 1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1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1" name="Line 233"/>
            <p:cNvSpPr>
              <a:spLocks noChangeShapeType="1"/>
            </p:cNvSpPr>
            <p:nvPr/>
          </p:nvSpPr>
          <p:spPr bwMode="auto">
            <a:xfrm>
              <a:off x="4114" y="3341"/>
              <a:ext cx="14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2" name="Freeform 234"/>
            <p:cNvSpPr>
              <a:spLocks/>
            </p:cNvSpPr>
            <p:nvPr/>
          </p:nvSpPr>
          <p:spPr bwMode="auto">
            <a:xfrm>
              <a:off x="4444" y="3334"/>
              <a:ext cx="0" cy="27"/>
            </a:xfrm>
            <a:custGeom>
              <a:avLst/>
              <a:gdLst>
                <a:gd name="T0" fmla="*/ 0 w 1"/>
                <a:gd name="T1" fmla="*/ 0 h 75"/>
                <a:gd name="T2" fmla="*/ 0 w 1"/>
                <a:gd name="T3" fmla="*/ 0 h 75"/>
                <a:gd name="T4" fmla="*/ 0 60000 65536"/>
                <a:gd name="T5" fmla="*/ 0 60000 65536"/>
                <a:gd name="T6" fmla="*/ 0 w 1"/>
                <a:gd name="T7" fmla="*/ 0 h 75"/>
                <a:gd name="T8" fmla="*/ 0 w 1"/>
                <a:gd name="T9" fmla="*/ 75 h 7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75">
                  <a:moveTo>
                    <a:pt x="0" y="0"/>
                  </a:moveTo>
                  <a:lnTo>
                    <a:pt x="0" y="7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3" name="Line 235"/>
            <p:cNvSpPr>
              <a:spLocks noChangeShapeType="1"/>
            </p:cNvSpPr>
            <p:nvPr/>
          </p:nvSpPr>
          <p:spPr bwMode="auto">
            <a:xfrm>
              <a:off x="3762" y="3367"/>
              <a:ext cx="255" cy="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4" name="Line 236"/>
            <p:cNvSpPr>
              <a:spLocks noChangeShapeType="1"/>
            </p:cNvSpPr>
            <p:nvPr/>
          </p:nvSpPr>
          <p:spPr bwMode="auto">
            <a:xfrm flipH="1">
              <a:off x="4219" y="3364"/>
              <a:ext cx="22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5" name="Line 237"/>
            <p:cNvSpPr>
              <a:spLocks noChangeShapeType="1"/>
            </p:cNvSpPr>
            <p:nvPr/>
          </p:nvSpPr>
          <p:spPr bwMode="auto">
            <a:xfrm>
              <a:off x="3616" y="3359"/>
              <a:ext cx="108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6" name="Text Box 238"/>
            <p:cNvSpPr txBox="1">
              <a:spLocks noChangeArrowheads="1"/>
            </p:cNvSpPr>
            <p:nvPr/>
          </p:nvSpPr>
          <p:spPr bwMode="auto">
            <a:xfrm>
              <a:off x="1105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7" name="Text Box 239"/>
            <p:cNvSpPr txBox="1">
              <a:spLocks noChangeArrowheads="1"/>
            </p:cNvSpPr>
            <p:nvPr/>
          </p:nvSpPr>
          <p:spPr bwMode="auto">
            <a:xfrm>
              <a:off x="2051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8" name="Text Box 240"/>
            <p:cNvSpPr txBox="1">
              <a:spLocks noChangeArrowheads="1"/>
            </p:cNvSpPr>
            <p:nvPr/>
          </p:nvSpPr>
          <p:spPr bwMode="auto">
            <a:xfrm>
              <a:off x="3357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9" name="Text Box 241"/>
            <p:cNvSpPr txBox="1">
              <a:spLocks noChangeArrowheads="1"/>
            </p:cNvSpPr>
            <p:nvPr/>
          </p:nvSpPr>
          <p:spPr bwMode="auto">
            <a:xfrm>
              <a:off x="4213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0" name="Text Box 242"/>
            <p:cNvSpPr txBox="1">
              <a:spLocks noChangeArrowheads="1"/>
            </p:cNvSpPr>
            <p:nvPr/>
          </p:nvSpPr>
          <p:spPr bwMode="auto">
            <a:xfrm>
              <a:off x="2682" y="1060"/>
              <a:ext cx="630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Diesel</a:t>
              </a:r>
            </a:p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Generators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1" name="Text Box 243"/>
            <p:cNvSpPr txBox="1">
              <a:spLocks noChangeArrowheads="1"/>
            </p:cNvSpPr>
            <p:nvPr/>
          </p:nvSpPr>
          <p:spPr bwMode="auto">
            <a:xfrm>
              <a:off x="428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2" name="Text Box 244"/>
            <p:cNvSpPr txBox="1">
              <a:spLocks noChangeArrowheads="1"/>
            </p:cNvSpPr>
            <p:nvPr/>
          </p:nvSpPr>
          <p:spPr bwMode="auto">
            <a:xfrm>
              <a:off x="336" y="1887"/>
              <a:ext cx="451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4160 V</a:t>
              </a:r>
            </a:p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60 Hz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3" name="Text Box 245"/>
            <p:cNvSpPr txBox="1">
              <a:spLocks noChangeArrowheads="1"/>
            </p:cNvSpPr>
            <p:nvPr/>
          </p:nvSpPr>
          <p:spPr bwMode="auto">
            <a:xfrm>
              <a:off x="768" y="268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4" name="Line 246"/>
            <p:cNvSpPr>
              <a:spLocks noChangeShapeType="1"/>
            </p:cNvSpPr>
            <p:nvPr/>
          </p:nvSpPr>
          <p:spPr bwMode="auto">
            <a:xfrm>
              <a:off x="1375" y="2432"/>
              <a:ext cx="6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95" name="Text Box 247"/>
            <p:cNvSpPr txBox="1">
              <a:spLocks noChangeArrowheads="1"/>
            </p:cNvSpPr>
            <p:nvPr/>
          </p:nvSpPr>
          <p:spPr bwMode="auto">
            <a:xfrm>
              <a:off x="2334" y="2160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6" name="Text Box 248"/>
            <p:cNvSpPr txBox="1">
              <a:spLocks noChangeArrowheads="1"/>
            </p:cNvSpPr>
            <p:nvPr/>
          </p:nvSpPr>
          <p:spPr bwMode="auto">
            <a:xfrm>
              <a:off x="3216" y="220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7" name="Text Box 249"/>
            <p:cNvSpPr txBox="1">
              <a:spLocks noChangeArrowheads="1"/>
            </p:cNvSpPr>
            <p:nvPr/>
          </p:nvSpPr>
          <p:spPr bwMode="auto">
            <a:xfrm>
              <a:off x="2766" y="2432"/>
              <a:ext cx="450" cy="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440V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60 Hz</a:t>
              </a:r>
              <a:endParaRPr lang="es-ES" sz="900">
                <a:latin typeface="Tahoma" pitchFamily="34" charset="0"/>
              </a:endParaRPr>
            </a:p>
          </p:txBody>
        </p:sp>
        <p:sp>
          <p:nvSpPr>
            <p:cNvPr id="79098" name="Text Box 250"/>
            <p:cNvSpPr txBox="1">
              <a:spLocks noChangeArrowheads="1"/>
            </p:cNvSpPr>
            <p:nvPr/>
          </p:nvSpPr>
          <p:spPr bwMode="auto">
            <a:xfrm>
              <a:off x="3348" y="2387"/>
              <a:ext cx="350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Harmonic</a:t>
              </a:r>
            </a:p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Filter</a:t>
              </a:r>
              <a:endParaRPr lang="es-ES" sz="700">
                <a:latin typeface="Tahoma" pitchFamily="34" charset="0"/>
              </a:endParaRPr>
            </a:p>
          </p:txBody>
        </p:sp>
        <p:sp>
          <p:nvSpPr>
            <p:cNvPr id="79099" name="Freeform 251"/>
            <p:cNvSpPr>
              <a:spLocks/>
            </p:cNvSpPr>
            <p:nvPr/>
          </p:nvSpPr>
          <p:spPr bwMode="auto">
            <a:xfrm>
              <a:off x="4686" y="2639"/>
              <a:ext cx="1" cy="729"/>
            </a:xfrm>
            <a:custGeom>
              <a:avLst/>
              <a:gdLst>
                <a:gd name="T0" fmla="*/ 1 w 1"/>
                <a:gd name="T1" fmla="*/ 0 h 804"/>
                <a:gd name="T2" fmla="*/ 0 w 1"/>
                <a:gd name="T3" fmla="*/ 152 h 804"/>
                <a:gd name="T4" fmla="*/ 0 60000 65536"/>
                <a:gd name="T5" fmla="*/ 0 60000 65536"/>
                <a:gd name="T6" fmla="*/ 0 w 1"/>
                <a:gd name="T7" fmla="*/ 0 h 804"/>
                <a:gd name="T8" fmla="*/ 1 w 1"/>
                <a:gd name="T9" fmla="*/ 804 h 80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804">
                  <a:moveTo>
                    <a:pt x="1" y="0"/>
                  </a:moveTo>
                  <a:lnTo>
                    <a:pt x="0" y="804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0" name="Text Box 252"/>
            <p:cNvSpPr txBox="1">
              <a:spLocks noChangeArrowheads="1"/>
            </p:cNvSpPr>
            <p:nvPr/>
          </p:nvSpPr>
          <p:spPr bwMode="auto">
            <a:xfrm>
              <a:off x="4694" y="2688"/>
              <a:ext cx="58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101" name="Oval 253"/>
            <p:cNvSpPr>
              <a:spLocks noChangeArrowheads="1"/>
            </p:cNvSpPr>
            <p:nvPr/>
          </p:nvSpPr>
          <p:spPr bwMode="auto">
            <a:xfrm>
              <a:off x="3752" y="3256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2" name="Line 254"/>
            <p:cNvSpPr>
              <a:spLocks noChangeShapeType="1"/>
            </p:cNvSpPr>
            <p:nvPr/>
          </p:nvSpPr>
          <p:spPr bwMode="auto">
            <a:xfrm>
              <a:off x="3754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3" name="Line 255"/>
            <p:cNvSpPr>
              <a:spLocks noChangeShapeType="1"/>
            </p:cNvSpPr>
            <p:nvPr/>
          </p:nvSpPr>
          <p:spPr bwMode="auto">
            <a:xfrm>
              <a:off x="3772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4" name="Freeform 256"/>
            <p:cNvSpPr>
              <a:spLocks/>
            </p:cNvSpPr>
            <p:nvPr/>
          </p:nvSpPr>
          <p:spPr bwMode="auto">
            <a:xfrm>
              <a:off x="3763" y="323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5" name="Oval 257"/>
            <p:cNvSpPr>
              <a:spLocks noChangeArrowheads="1"/>
            </p:cNvSpPr>
            <p:nvPr/>
          </p:nvSpPr>
          <p:spPr bwMode="auto">
            <a:xfrm>
              <a:off x="4102" y="3258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6" name="Line 258"/>
            <p:cNvSpPr>
              <a:spLocks noChangeShapeType="1"/>
            </p:cNvSpPr>
            <p:nvPr/>
          </p:nvSpPr>
          <p:spPr bwMode="auto">
            <a:xfrm>
              <a:off x="4104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7" name="Line 259"/>
            <p:cNvSpPr>
              <a:spLocks noChangeShapeType="1"/>
            </p:cNvSpPr>
            <p:nvPr/>
          </p:nvSpPr>
          <p:spPr bwMode="auto">
            <a:xfrm>
              <a:off x="4122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8" name="Freeform 260"/>
            <p:cNvSpPr>
              <a:spLocks/>
            </p:cNvSpPr>
            <p:nvPr/>
          </p:nvSpPr>
          <p:spPr bwMode="auto">
            <a:xfrm>
              <a:off x="4113" y="3238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9" name="Oval 261"/>
            <p:cNvSpPr>
              <a:spLocks noChangeArrowheads="1"/>
            </p:cNvSpPr>
            <p:nvPr/>
          </p:nvSpPr>
          <p:spPr bwMode="auto">
            <a:xfrm>
              <a:off x="4433" y="3246"/>
              <a:ext cx="22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10" name="Line 262"/>
            <p:cNvSpPr>
              <a:spLocks noChangeShapeType="1"/>
            </p:cNvSpPr>
            <p:nvPr/>
          </p:nvSpPr>
          <p:spPr bwMode="auto">
            <a:xfrm>
              <a:off x="4435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1" name="Line 263"/>
            <p:cNvSpPr>
              <a:spLocks noChangeShapeType="1"/>
            </p:cNvSpPr>
            <p:nvPr/>
          </p:nvSpPr>
          <p:spPr bwMode="auto">
            <a:xfrm>
              <a:off x="4454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2" name="Freeform 264"/>
            <p:cNvSpPr>
              <a:spLocks/>
            </p:cNvSpPr>
            <p:nvPr/>
          </p:nvSpPr>
          <p:spPr bwMode="auto">
            <a:xfrm>
              <a:off x="4444" y="322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3" name="Line 265"/>
            <p:cNvSpPr>
              <a:spLocks noChangeShapeType="1"/>
            </p:cNvSpPr>
            <p:nvPr/>
          </p:nvSpPr>
          <p:spPr bwMode="auto">
            <a:xfrm>
              <a:off x="851" y="1522"/>
              <a:ext cx="0" cy="1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4" name="Line 266"/>
            <p:cNvSpPr>
              <a:spLocks noChangeShapeType="1"/>
            </p:cNvSpPr>
            <p:nvPr/>
          </p:nvSpPr>
          <p:spPr bwMode="auto">
            <a:xfrm>
              <a:off x="829" y="1533"/>
              <a:ext cx="0" cy="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5" name="Line 267"/>
            <p:cNvSpPr>
              <a:spLocks noChangeShapeType="1"/>
            </p:cNvSpPr>
            <p:nvPr/>
          </p:nvSpPr>
          <p:spPr bwMode="auto">
            <a:xfrm>
              <a:off x="806" y="1544"/>
              <a:ext cx="0" cy="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6" name="Line 268"/>
            <p:cNvSpPr>
              <a:spLocks noChangeShapeType="1"/>
            </p:cNvSpPr>
            <p:nvPr/>
          </p:nvSpPr>
          <p:spPr bwMode="auto">
            <a:xfrm>
              <a:off x="784" y="1550"/>
              <a:ext cx="0" cy="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7" name="Oval 269"/>
            <p:cNvSpPr>
              <a:spLocks noChangeArrowheads="1"/>
            </p:cNvSpPr>
            <p:nvPr/>
          </p:nvSpPr>
          <p:spPr bwMode="auto">
            <a:xfrm>
              <a:off x="2181" y="1506"/>
              <a:ext cx="203" cy="20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18" name="Rectangle 270"/>
            <p:cNvSpPr>
              <a:spLocks noChangeArrowheads="1"/>
            </p:cNvSpPr>
            <p:nvPr/>
          </p:nvSpPr>
          <p:spPr bwMode="auto">
            <a:xfrm>
              <a:off x="2151" y="1056"/>
              <a:ext cx="249" cy="33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9" name="Line 271"/>
            <p:cNvSpPr>
              <a:spLocks noChangeShapeType="1"/>
            </p:cNvSpPr>
            <p:nvPr/>
          </p:nvSpPr>
          <p:spPr bwMode="auto">
            <a:xfrm flipH="1">
              <a:off x="3552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0" name="Rectangle 272"/>
            <p:cNvSpPr>
              <a:spLocks noChangeArrowheads="1"/>
            </p:cNvSpPr>
            <p:nvPr/>
          </p:nvSpPr>
          <p:spPr bwMode="auto">
            <a:xfrm>
              <a:off x="3424" y="1056"/>
              <a:ext cx="272" cy="341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1" name="Oval 273"/>
            <p:cNvSpPr>
              <a:spLocks noChangeArrowheads="1"/>
            </p:cNvSpPr>
            <p:nvPr/>
          </p:nvSpPr>
          <p:spPr bwMode="auto">
            <a:xfrm>
              <a:off x="3445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2" name="Line 274"/>
            <p:cNvSpPr>
              <a:spLocks noChangeShapeType="1"/>
            </p:cNvSpPr>
            <p:nvPr/>
          </p:nvSpPr>
          <p:spPr bwMode="auto">
            <a:xfrm flipH="1">
              <a:off x="4394" y="1234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3" name="Oval 275"/>
            <p:cNvSpPr>
              <a:spLocks noChangeArrowheads="1"/>
            </p:cNvSpPr>
            <p:nvPr/>
          </p:nvSpPr>
          <p:spPr bwMode="auto">
            <a:xfrm>
              <a:off x="4281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4" name="AutoShape 276"/>
            <p:cNvSpPr>
              <a:spLocks noChangeArrowheads="1"/>
            </p:cNvSpPr>
            <p:nvPr/>
          </p:nvSpPr>
          <p:spPr bwMode="auto">
            <a:xfrm>
              <a:off x="4213" y="1023"/>
              <a:ext cx="361" cy="37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8 w 21600"/>
                <a:gd name="T13" fmla="*/ 4483 h 21600"/>
                <a:gd name="T14" fmla="*/ 17112 w 21600"/>
                <a:gd name="T15" fmla="*/ 1711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5" name="Line 277"/>
            <p:cNvSpPr>
              <a:spLocks noChangeShapeType="1"/>
            </p:cNvSpPr>
            <p:nvPr/>
          </p:nvSpPr>
          <p:spPr bwMode="auto">
            <a:xfrm flipH="1">
              <a:off x="1330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6" name="Oval 278"/>
            <p:cNvSpPr>
              <a:spLocks noChangeArrowheads="1"/>
            </p:cNvSpPr>
            <p:nvPr/>
          </p:nvSpPr>
          <p:spPr bwMode="auto">
            <a:xfrm>
              <a:off x="1239" y="1516"/>
              <a:ext cx="203" cy="19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7" name="AutoShape 279"/>
            <p:cNvSpPr>
              <a:spLocks noChangeArrowheads="1"/>
            </p:cNvSpPr>
            <p:nvPr/>
          </p:nvSpPr>
          <p:spPr bwMode="auto">
            <a:xfrm>
              <a:off x="1153" y="1016"/>
              <a:ext cx="359" cy="37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13 w 21600"/>
                <a:gd name="T13" fmla="*/ 4495 h 21600"/>
                <a:gd name="T14" fmla="*/ 17087 w 21600"/>
                <a:gd name="T15" fmla="*/ 1710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8" name="Line 280"/>
            <p:cNvSpPr>
              <a:spLocks noChangeShapeType="1"/>
            </p:cNvSpPr>
            <p:nvPr/>
          </p:nvSpPr>
          <p:spPr bwMode="auto">
            <a:xfrm>
              <a:off x="173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9" name="Line 281"/>
            <p:cNvSpPr>
              <a:spLocks noChangeShapeType="1"/>
            </p:cNvSpPr>
            <p:nvPr/>
          </p:nvSpPr>
          <p:spPr bwMode="auto">
            <a:xfrm>
              <a:off x="236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30" name="Line 282"/>
            <p:cNvSpPr>
              <a:spLocks noChangeShapeType="1"/>
            </p:cNvSpPr>
            <p:nvPr/>
          </p:nvSpPr>
          <p:spPr bwMode="auto">
            <a:xfrm>
              <a:off x="4799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9131" name="Group 283"/>
            <p:cNvGrpSpPr>
              <a:grpSpLocks/>
            </p:cNvGrpSpPr>
            <p:nvPr/>
          </p:nvGrpSpPr>
          <p:grpSpPr bwMode="auto">
            <a:xfrm>
              <a:off x="4640" y="2304"/>
              <a:ext cx="350" cy="166"/>
              <a:chOff x="4630" y="2281"/>
              <a:chExt cx="373" cy="183"/>
            </a:xfrm>
          </p:grpSpPr>
          <p:sp>
            <p:nvSpPr>
              <p:cNvPr id="79171" name="Rectangle 284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2" name="Text Box 285"/>
              <p:cNvSpPr txBox="1">
                <a:spLocks noChangeArrowheads="1"/>
              </p:cNvSpPr>
              <p:nvPr/>
            </p:nvSpPr>
            <p:spPr bwMode="auto">
              <a:xfrm>
                <a:off x="4630" y="2281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2" name="Group 286"/>
            <p:cNvGrpSpPr>
              <a:grpSpLocks/>
            </p:cNvGrpSpPr>
            <p:nvPr/>
          </p:nvGrpSpPr>
          <p:grpSpPr bwMode="auto">
            <a:xfrm>
              <a:off x="2266" y="2390"/>
              <a:ext cx="350" cy="166"/>
              <a:chOff x="4631" y="2282"/>
              <a:chExt cx="373" cy="183"/>
            </a:xfrm>
          </p:grpSpPr>
          <p:sp>
            <p:nvSpPr>
              <p:cNvPr id="79169" name="Rectangle 287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0" name="Text Box 288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3" name="Group 289"/>
            <p:cNvGrpSpPr>
              <a:grpSpLocks/>
            </p:cNvGrpSpPr>
            <p:nvPr/>
          </p:nvGrpSpPr>
          <p:grpSpPr bwMode="auto">
            <a:xfrm>
              <a:off x="824" y="2303"/>
              <a:ext cx="350" cy="166"/>
              <a:chOff x="4631" y="2282"/>
              <a:chExt cx="373" cy="183"/>
            </a:xfrm>
          </p:grpSpPr>
          <p:sp>
            <p:nvSpPr>
              <p:cNvPr id="79167" name="Rectangle 290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8" name="Text Box 291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sp>
          <p:nvSpPr>
            <p:cNvPr id="79134" name="Text Box 292"/>
            <p:cNvSpPr txBox="1">
              <a:spLocks noChangeArrowheads="1"/>
            </p:cNvSpPr>
            <p:nvPr/>
          </p:nvSpPr>
          <p:spPr bwMode="auto">
            <a:xfrm>
              <a:off x="2449" y="3216"/>
              <a:ext cx="959" cy="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_tradnl" sz="1100">
                  <a:latin typeface="Tahoma" pitchFamily="34" charset="0"/>
                </a:rPr>
                <a:t>ADVANCED </a:t>
              </a:r>
            </a:p>
            <a:p>
              <a:pPr algn="ctr"/>
              <a:r>
                <a:rPr lang="es-ES_tradnl" sz="1100">
                  <a:latin typeface="Tahoma" pitchFamily="34" charset="0"/>
                </a:rPr>
                <a:t>INDUCTION MOTORS</a:t>
              </a:r>
              <a:endParaRPr lang="es-ES" sz="1100">
                <a:latin typeface="Tahoma" pitchFamily="34" charset="0"/>
              </a:endParaRPr>
            </a:p>
          </p:txBody>
        </p:sp>
        <p:grpSp>
          <p:nvGrpSpPr>
            <p:cNvPr id="79135" name="Group 293"/>
            <p:cNvGrpSpPr>
              <a:grpSpLocks/>
            </p:cNvGrpSpPr>
            <p:nvPr/>
          </p:nvGrpSpPr>
          <p:grpSpPr bwMode="auto">
            <a:xfrm>
              <a:off x="1488" y="3466"/>
              <a:ext cx="528" cy="758"/>
              <a:chOff x="2160" y="3514"/>
              <a:chExt cx="528" cy="758"/>
            </a:xfrm>
          </p:grpSpPr>
          <p:sp>
            <p:nvSpPr>
              <p:cNvPr id="79159" name="Line 294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0" name="Line 295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1" name="Line 296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2" name="Line 297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3" name="Line 298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64" name="Picture 299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65" name="Line 300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6" name="Line 301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6" name="Group 302"/>
            <p:cNvGrpSpPr>
              <a:grpSpLocks/>
            </p:cNvGrpSpPr>
            <p:nvPr/>
          </p:nvGrpSpPr>
          <p:grpSpPr bwMode="auto">
            <a:xfrm>
              <a:off x="1536" y="3408"/>
              <a:ext cx="432" cy="262"/>
              <a:chOff x="1536" y="3408"/>
              <a:chExt cx="432" cy="262"/>
            </a:xfrm>
          </p:grpSpPr>
          <p:sp>
            <p:nvSpPr>
              <p:cNvPr id="79157" name="Oval 303"/>
              <p:cNvSpPr>
                <a:spLocks noChangeArrowheads="1"/>
              </p:cNvSpPr>
              <p:nvPr/>
            </p:nvSpPr>
            <p:spPr bwMode="auto">
              <a:xfrm>
                <a:off x="1601" y="340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58" name="Text Box 304"/>
              <p:cNvSpPr txBox="1">
                <a:spLocks noChangeArrowheads="1"/>
              </p:cNvSpPr>
              <p:nvPr/>
            </p:nvSpPr>
            <p:spPr bwMode="auto">
              <a:xfrm>
                <a:off x="1536" y="3475"/>
                <a:ext cx="43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PM1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grpSp>
          <p:nvGrpSpPr>
            <p:cNvPr id="79137" name="Group 305"/>
            <p:cNvGrpSpPr>
              <a:grpSpLocks/>
            </p:cNvGrpSpPr>
            <p:nvPr/>
          </p:nvGrpSpPr>
          <p:grpSpPr bwMode="auto">
            <a:xfrm>
              <a:off x="3840" y="3456"/>
              <a:ext cx="528" cy="758"/>
              <a:chOff x="2160" y="3514"/>
              <a:chExt cx="528" cy="758"/>
            </a:xfrm>
          </p:grpSpPr>
          <p:sp>
            <p:nvSpPr>
              <p:cNvPr id="79149" name="Line 306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0" name="Line 307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1" name="Line 308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2" name="Line 309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3" name="Line 310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54" name="Picture 311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55" name="Line 312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6" name="Line 313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8" name="Group 314"/>
            <p:cNvGrpSpPr>
              <a:grpSpLocks/>
            </p:cNvGrpSpPr>
            <p:nvPr/>
          </p:nvGrpSpPr>
          <p:grpSpPr bwMode="auto">
            <a:xfrm>
              <a:off x="3936" y="3368"/>
              <a:ext cx="336" cy="262"/>
              <a:chOff x="3936" y="3368"/>
              <a:chExt cx="336" cy="262"/>
            </a:xfrm>
          </p:grpSpPr>
          <p:sp>
            <p:nvSpPr>
              <p:cNvPr id="79147" name="Oval 315"/>
              <p:cNvSpPr>
                <a:spLocks noChangeArrowheads="1"/>
              </p:cNvSpPr>
              <p:nvPr/>
            </p:nvSpPr>
            <p:spPr bwMode="auto">
              <a:xfrm>
                <a:off x="3988" y="336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48" name="Text Box 316"/>
              <p:cNvSpPr txBox="1">
                <a:spLocks noChangeArrowheads="1"/>
              </p:cNvSpPr>
              <p:nvPr/>
            </p:nvSpPr>
            <p:spPr bwMode="auto">
              <a:xfrm>
                <a:off x="3936" y="3427"/>
                <a:ext cx="33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 PM2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sp>
          <p:nvSpPr>
            <p:cNvPr id="79139" name="Text Box 319"/>
            <p:cNvSpPr txBox="1">
              <a:spLocks noChangeArrowheads="1"/>
            </p:cNvSpPr>
            <p:nvPr/>
          </p:nvSpPr>
          <p:spPr bwMode="auto">
            <a:xfrm>
              <a:off x="1914" y="3557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0" name="Text Box 320"/>
            <p:cNvSpPr txBox="1">
              <a:spLocks noChangeArrowheads="1"/>
            </p:cNvSpPr>
            <p:nvPr/>
          </p:nvSpPr>
          <p:spPr bwMode="auto">
            <a:xfrm>
              <a:off x="4363" y="3504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1" name="Text Box 321"/>
            <p:cNvSpPr txBox="1">
              <a:spLocks noChangeArrowheads="1"/>
            </p:cNvSpPr>
            <p:nvPr/>
          </p:nvSpPr>
          <p:spPr bwMode="auto">
            <a:xfrm>
              <a:off x="4656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cxnSp>
          <p:nvCxnSpPr>
            <p:cNvPr id="79142" name="AutoShape 322"/>
            <p:cNvCxnSpPr>
              <a:cxnSpLocks noChangeShapeType="1"/>
              <a:stCxn id="78850" idx="2"/>
            </p:cNvCxnSpPr>
            <p:nvPr/>
          </p:nvCxnSpPr>
          <p:spPr bwMode="auto">
            <a:xfrm rot="16200000" flipH="1">
              <a:off x="3087" y="4257"/>
              <a:ext cx="1" cy="1"/>
            </a:xfrm>
            <a:prstGeom prst="curvedConnector3">
              <a:avLst>
                <a:gd name="adj1" fmla="val 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79143" name="Freeform 323"/>
            <p:cNvSpPr>
              <a:spLocks/>
            </p:cNvSpPr>
            <p:nvPr/>
          </p:nvSpPr>
          <p:spPr bwMode="auto">
            <a:xfrm>
              <a:off x="148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4" name="Freeform 324"/>
            <p:cNvSpPr>
              <a:spLocks/>
            </p:cNvSpPr>
            <p:nvPr/>
          </p:nvSpPr>
          <p:spPr bwMode="auto">
            <a:xfrm>
              <a:off x="242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5" name="Freeform 325"/>
            <p:cNvSpPr>
              <a:spLocks/>
            </p:cNvSpPr>
            <p:nvPr/>
          </p:nvSpPr>
          <p:spPr bwMode="auto">
            <a:xfrm>
              <a:off x="3676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6" name="Freeform 326"/>
            <p:cNvSpPr>
              <a:spLocks/>
            </p:cNvSpPr>
            <p:nvPr/>
          </p:nvSpPr>
          <p:spPr bwMode="auto">
            <a:xfrm>
              <a:off x="4540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8852" name="Rectangle 327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524000"/>
            <a:ext cx="5667375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dd-21-pict-squ01"/>
          <p:cNvPicPr>
            <a:picLocks noChangeAspect="1" noChangeArrowheads="1"/>
          </p:cNvPicPr>
          <p:nvPr/>
        </p:nvPicPr>
        <p:blipFill>
          <a:blip r:embed="rId2"/>
          <a:srcRect b="11679"/>
          <a:stretch>
            <a:fillRect/>
          </a:stretch>
        </p:blipFill>
        <p:spPr bwMode="auto">
          <a:xfrm>
            <a:off x="1835150" y="1628775"/>
            <a:ext cx="5673725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6" descr="ddx-seajet-050823-n-7676w-052-s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4797425"/>
            <a:ext cx="23050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8" descr="ddx-seajet-dn-sd-06-05171-s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4797425"/>
            <a:ext cx="2447925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Rectangle 9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</a:t>
            </a:r>
          </a:p>
          <a:p>
            <a:pPr eaLnBrk="0" hangingPunct="0"/>
            <a:r>
              <a:rPr lang="en-US" sz="1600">
                <a:solidFill>
                  <a:schemeClr val="tx2"/>
                </a:solidFill>
                <a:latin typeface="Arial" charset="0"/>
              </a:rPr>
              <a:t>DD (x) o DDG-1000 Zumwalt (USN)</a:t>
            </a:r>
          </a:p>
        </p:txBody>
      </p:sp>
    </p:spTree>
  </p:cSld>
  <p:clrMapOvr>
    <a:masterClrMapping/>
  </p:clrMapOvr>
  <p:transition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4"/>
          <p:cNvGrpSpPr>
            <a:grpSpLocks/>
          </p:cNvGrpSpPr>
          <p:nvPr/>
        </p:nvGrpSpPr>
        <p:grpSpPr bwMode="auto">
          <a:xfrm>
            <a:off x="914400" y="1752600"/>
            <a:ext cx="7315200" cy="4953000"/>
            <a:chOff x="432" y="1152"/>
            <a:chExt cx="4080" cy="2754"/>
          </a:xfrm>
        </p:grpSpPr>
        <p:grpSp>
          <p:nvGrpSpPr>
            <p:cNvPr id="81926" name="Group 5"/>
            <p:cNvGrpSpPr>
              <a:grpSpLocks/>
            </p:cNvGrpSpPr>
            <p:nvPr/>
          </p:nvGrpSpPr>
          <p:grpSpPr bwMode="auto">
            <a:xfrm>
              <a:off x="768" y="1234"/>
              <a:ext cx="3744" cy="2672"/>
              <a:chOff x="768" y="1234"/>
              <a:chExt cx="3744" cy="2672"/>
            </a:xfrm>
          </p:grpSpPr>
          <p:pic>
            <p:nvPicPr>
              <p:cNvPr id="81928" name="Picture 6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68" y="1234"/>
                <a:ext cx="3696" cy="2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1929" name="Rectangle 7"/>
              <p:cNvSpPr>
                <a:spLocks noChangeArrowheads="1"/>
              </p:cNvSpPr>
              <p:nvPr/>
            </p:nvSpPr>
            <p:spPr bwMode="auto">
              <a:xfrm>
                <a:off x="3504" y="1248"/>
                <a:ext cx="1008" cy="24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81927" name="Rectangle 8"/>
            <p:cNvSpPr>
              <a:spLocks noChangeArrowheads="1"/>
            </p:cNvSpPr>
            <p:nvPr/>
          </p:nvSpPr>
          <p:spPr bwMode="auto">
            <a:xfrm>
              <a:off x="432" y="1152"/>
              <a:ext cx="720" cy="38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1923" name="Oval 9"/>
          <p:cNvSpPr>
            <a:spLocks noChangeArrowheads="1"/>
          </p:cNvSpPr>
          <p:nvPr/>
        </p:nvSpPr>
        <p:spPr bwMode="auto">
          <a:xfrm>
            <a:off x="4067175" y="5734050"/>
            <a:ext cx="3671888" cy="50323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81924" name="Text Box 10"/>
          <p:cNvSpPr txBox="1">
            <a:spLocks noChangeArrowheads="1"/>
          </p:cNvSpPr>
          <p:nvPr/>
        </p:nvSpPr>
        <p:spPr bwMode="auto">
          <a:xfrm>
            <a:off x="179388" y="2565400"/>
            <a:ext cx="1944687" cy="28392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Producción Aplazada desde el 2005 al 2011. Entrada al servicio 2013. La cantidad de buques </a:t>
            </a:r>
            <a:r>
              <a:rPr lang="es-ES" sz="1700" strike="sngStrike" dirty="0">
                <a:solidFill>
                  <a:srgbClr val="333399"/>
                </a:solidFill>
                <a:latin typeface="Times New Roman" pitchFamily="18" charset="0"/>
              </a:rPr>
              <a:t>32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. 3</a:t>
            </a:r>
          </a:p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Planta de 78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(2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TG’s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de 35Mw + 2 turbo generadores  de 4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81925" name="Rectangle 12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DD (x) o DDG (x) o DDG-1000 Zumwalt (USN)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572132" y="4643446"/>
            <a:ext cx="264320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200" dirty="0">
                <a:solidFill>
                  <a:srgbClr val="0000FF"/>
                </a:solidFill>
              </a:rPr>
              <a:t>2 </a:t>
            </a:r>
            <a:r>
              <a:rPr lang="es-CL" sz="1200" dirty="0" err="1">
                <a:solidFill>
                  <a:srgbClr val="0000FF"/>
                </a:solidFill>
              </a:rPr>
              <a:t>Contruidos</a:t>
            </a:r>
            <a:r>
              <a:rPr lang="es-CL" sz="1200" dirty="0">
                <a:solidFill>
                  <a:srgbClr val="0000FF"/>
                </a:solidFill>
              </a:rPr>
              <a:t> a la fecha “</a:t>
            </a:r>
            <a:r>
              <a:rPr lang="es-CL" sz="1200" dirty="0" err="1">
                <a:solidFill>
                  <a:srgbClr val="0000FF"/>
                </a:solidFill>
              </a:rPr>
              <a:t>Zumwalt</a:t>
            </a:r>
            <a:r>
              <a:rPr lang="es-CL" sz="1200" dirty="0">
                <a:solidFill>
                  <a:srgbClr val="0000FF"/>
                </a:solidFill>
              </a:rPr>
              <a:t>” y </a:t>
            </a:r>
            <a:r>
              <a:rPr lang="es-CL" sz="1200" dirty="0" err="1">
                <a:solidFill>
                  <a:srgbClr val="0000FF"/>
                </a:solidFill>
              </a:rPr>
              <a:t>Monsoor</a:t>
            </a:r>
            <a:endParaRPr lang="es-CL" sz="1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8625"/>
            <a:ext cx="7000875" cy="3602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822325" y="5480050"/>
            <a:ext cx="70548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500">
                <a:solidFill>
                  <a:srgbClr val="000066"/>
                </a:solidFill>
                <a:latin typeface="Tahoma" pitchFamily="34" charset="0"/>
              </a:rPr>
              <a:t>A través del uso de “PODs” se eliminan los ejes propulsores del interior del buque</a:t>
            </a:r>
            <a:endParaRPr lang="es-ES" sz="15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2948" name="Rectangle 6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po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600200"/>
            <a:ext cx="70866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755650" y="6021388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1600">
                <a:solidFill>
                  <a:srgbClr val="000066"/>
                </a:solidFill>
                <a:latin typeface="Tahoma" pitchFamily="34" charset="0"/>
              </a:rPr>
              <a:t>Ejemplo de empleo de motores de imanes permanentes en “POD”s</a:t>
            </a:r>
            <a:endParaRPr lang="es-CL" sz="16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3972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84995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1331913" y="3960813"/>
            <a:ext cx="7351712" cy="21320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1700"/>
              <a:t>Conclusión: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La propulsión naval de unidades de superficie tiende a ser turbo/diesel eléctrica.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Con sistemas eléctricos integrados.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Idealmente: sin cajas de engranajes ni largos ejes dentro del casco.</a:t>
            </a:r>
          </a:p>
          <a:p>
            <a:pPr>
              <a:lnSpc>
                <a:spcPct val="80000"/>
              </a:lnSpc>
            </a:pPr>
            <a:r>
              <a:rPr lang="es-ES" sz="1700"/>
              <a:t>Para propulsar con bajas RPM se requiere un motor eléctrico de </a:t>
            </a:r>
            <a:r>
              <a:rPr lang="es-ES" sz="1700" b="1"/>
              <a:t>alto torque</a:t>
            </a:r>
            <a:r>
              <a:rPr lang="es-ES" sz="1700"/>
              <a:t>, característica de los motores Imanes Permanentes.</a:t>
            </a:r>
          </a:p>
          <a:p>
            <a:pPr>
              <a:lnSpc>
                <a:spcPct val="80000"/>
              </a:lnSpc>
            </a:pPr>
            <a:endParaRPr lang="es-ES" sz="1700"/>
          </a:p>
        </p:txBody>
      </p:sp>
      <p:pic>
        <p:nvPicPr>
          <p:cNvPr id="84996" name="Picture 8" descr="slide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1604963"/>
            <a:ext cx="2927350" cy="2203450"/>
          </a:xfrm>
        </p:spPr>
      </p:pic>
      <p:pic>
        <p:nvPicPr>
          <p:cNvPr id="84997" name="Picture 9" descr="slid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292725" y="1609725"/>
            <a:ext cx="2911475" cy="2198688"/>
          </a:xfrm>
        </p:spPr>
      </p:pic>
    </p:spTree>
  </p:cSld>
  <p:clrMapOvr>
    <a:masterClrMapping/>
  </p:clrMapOvr>
  <p:transition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500" dirty="0"/>
              <a:t>Requerimientos operacionales de propulsión del siglo XXI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Comerciales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Costo razonable en el ciclo de vida.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Navales (Unidades de superficie y submarinos)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Alta densidad de energía. (Razón peso - potencia)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Discreción acústica (ruido – vibraciones).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Redundancia.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Resistencia al impacto.</a:t>
            </a:r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</p:txBody>
      </p:sp>
    </p:spTree>
  </p:cSld>
  <p:clrMapOvr>
    <a:masterClrMapping/>
  </p:clrMapOvr>
  <p:transition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Celdas de combustible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altLang="ko-KR" sz="2500">
                <a:ea typeface="굴림" pitchFamily="34" charset="-127"/>
              </a:rPr>
              <a:t>En principio, una celda de combustible opera como una batería.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Genera electricidad combinando hidrógeno y oxígeno en forma  electroquímica sin ninguna combustión.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A diferencia de las baterías, una celda de combustible no se agota ni requiere recarga.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Producirá energía en forma de electricidad y calor mientras se le provea de combustible.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 El único subproducto que se genera es agua 100% pura.</a:t>
            </a:r>
            <a:endParaRPr lang="es-ES" sz="2100"/>
          </a:p>
        </p:txBody>
      </p:sp>
    </p:spTree>
  </p:cSld>
  <p:clrMapOvr>
    <a:masterClrMapping/>
  </p:clrMapOvr>
  <p:transition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 de combustible 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3589337" cy="411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s-ES" altLang="ko-KR" sz="1100">
                <a:ea typeface="굴림" pitchFamily="34" charset="-127"/>
              </a:rPr>
              <a:t>Una celda de combustible consiste en dos electrodos separados por un electrólito.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Oxígeno pasa sobre un electrodo e hidrógeno sobre el otro.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Cuando el hidrógeno es ionizado pierde un electrón y al ocurrir esto ambos (hidrógeno y electrón) toman diferentes caminos hacia el segundo electrodo.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El hidrógeno migra hacia el otro electrodo a través del electrólito mientras que el electrón lo hace a través de un material conductor.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Este proceso producirá agua, corriente eléctrica y calor útil.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Para generar suficiente cantidad de energía, las celdas de combustibles se "amontonan" en sándwiches de varias capas.</a:t>
            </a:r>
          </a:p>
          <a:p>
            <a:pPr>
              <a:lnSpc>
                <a:spcPct val="80000"/>
              </a:lnSpc>
            </a:pPr>
            <a:r>
              <a:rPr lang="es-ES" sz="1100"/>
              <a:t>El proceso químico que se lleva a cabo es el siguiente:</a:t>
            </a:r>
          </a:p>
          <a:p>
            <a:pPr lvl="1">
              <a:lnSpc>
                <a:spcPct val="80000"/>
              </a:lnSpc>
            </a:pPr>
            <a:endParaRPr lang="es-ES" sz="1000"/>
          </a:p>
          <a:p>
            <a:pPr lvl="1">
              <a:lnSpc>
                <a:spcPct val="80000"/>
              </a:lnSpc>
            </a:pPr>
            <a:r>
              <a:rPr lang="es-ES" sz="1000"/>
              <a:t>Ánodo: 2H</a:t>
            </a:r>
            <a:r>
              <a:rPr lang="es-ES" sz="1000" baseline="-25000"/>
              <a:t>2</a:t>
            </a:r>
            <a:r>
              <a:rPr lang="es-ES" sz="1000"/>
              <a:t> 	 4H+ + 4e-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Cátodo: 4e- + 4H+ + O</a:t>
            </a:r>
            <a:r>
              <a:rPr lang="es-ES" sz="1000" baseline="-25000"/>
              <a:t>2</a:t>
            </a:r>
            <a:r>
              <a:rPr lang="es-ES" sz="1000"/>
              <a:t>     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Reacción completa: 2H</a:t>
            </a:r>
            <a:r>
              <a:rPr lang="es-ES" sz="1000" baseline="-25000"/>
              <a:t>2</a:t>
            </a:r>
            <a:r>
              <a:rPr lang="es-ES" sz="1000"/>
              <a:t> + O</a:t>
            </a:r>
            <a:r>
              <a:rPr lang="es-ES" sz="1000" baseline="-25000"/>
              <a:t>2 </a:t>
            </a:r>
            <a:r>
              <a:rPr lang="es-ES" sz="1000"/>
              <a:t>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100"/>
          </a:p>
        </p:txBody>
      </p:sp>
      <p:pic>
        <p:nvPicPr>
          <p:cNvPr id="146436" name="Picture 4" descr="fuelcellani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84788" y="2595563"/>
            <a:ext cx="3208337" cy="2578100"/>
          </a:xfrm>
          <a:noFill/>
        </p:spPr>
      </p:pic>
      <p:sp>
        <p:nvSpPr>
          <p:cNvPr id="93189" name="Line 5"/>
          <p:cNvSpPr>
            <a:spLocks noChangeShapeType="1"/>
          </p:cNvSpPr>
          <p:nvPr/>
        </p:nvSpPr>
        <p:spPr bwMode="auto">
          <a:xfrm>
            <a:off x="3062288" y="4797425"/>
            <a:ext cx="214312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0" name="Line 6"/>
          <p:cNvSpPr>
            <a:spLocks noChangeShapeType="1"/>
          </p:cNvSpPr>
          <p:nvPr/>
        </p:nvSpPr>
        <p:spPr bwMode="auto">
          <a:xfrm>
            <a:off x="3924300" y="4941888"/>
            <a:ext cx="214313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1" name="Line 7"/>
          <p:cNvSpPr>
            <a:spLocks noChangeShapeType="1"/>
          </p:cNvSpPr>
          <p:nvPr/>
        </p:nvSpPr>
        <p:spPr bwMode="auto">
          <a:xfrm>
            <a:off x="4211638" y="5084763"/>
            <a:ext cx="71437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  <p:bldP spid="93190" grpId="0" animBg="1"/>
      <p:bldP spid="93191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/>
              <a:t>¿Qué combustibles usan las Celdas de Combustible?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100"/>
              <a:t>Las celdas de combustible permiten promover una diversidad de energía y una transición hacia fuentes de energía renovables. </a:t>
            </a:r>
          </a:p>
          <a:p>
            <a:pPr>
              <a:lnSpc>
                <a:spcPct val="90000"/>
              </a:lnSpc>
            </a:pPr>
            <a:r>
              <a:rPr lang="es-ES" sz="2100"/>
              <a:t>Pueden usar una variedad de distintos combustibles: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Hidrógeno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Metano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Gas natural y gas licuado (LPG). </a:t>
            </a:r>
          </a:p>
          <a:p>
            <a:pPr>
              <a:lnSpc>
                <a:spcPct val="90000"/>
              </a:lnSpc>
            </a:pPr>
            <a:r>
              <a:rPr lang="es-ES" sz="2100"/>
              <a:t>La energía también podría ser provista a partir de biomasa, sistemas eólicos y solar. </a:t>
            </a:r>
          </a:p>
        </p:txBody>
      </p:sp>
    </p:spTree>
  </p:cSld>
  <p:clrMapOvr>
    <a:masterClrMapping/>
  </p:clrMapOvr>
  <p:transition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Sistemas de propulsión</a:t>
            </a:r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900"/>
              <a:t>Históricamente los sistemas de propulsión de los buques de guerra ha sido utilizando hélices en 2, 3 o 4 ejes, cada uno de ellos movidos por turbinas de vapor de alta presión generado en calderas o desde 1961 mediante reactores nucleares instalados dentro del casco.</a:t>
            </a:r>
          </a:p>
          <a:p>
            <a:pPr>
              <a:lnSpc>
                <a:spcPct val="80000"/>
              </a:lnSpc>
            </a:pPr>
            <a:r>
              <a:rPr lang="es-ES" sz="1900"/>
              <a:t>En años recientes se han utilizado las siguientes opciones: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mecánicas (Principalmente motores diesel o turbinas a gas) 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eléctricas (con la utilización de ejes convencionales o Pods externos) 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híbridas. (combinación mecánica y eléctrica)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utilizando turbinas a vapor con calderas convencionales o generadores nucleares (Éstas se ha ido descartando por ser antieconómicas. Sólo se mantienen en aplicaciones específicas).</a:t>
            </a:r>
          </a:p>
          <a:p>
            <a:pPr>
              <a:lnSpc>
                <a:spcPct val="80000"/>
              </a:lnSpc>
            </a:pPr>
            <a:endParaRPr lang="en-US" sz="1900"/>
          </a:p>
          <a:p>
            <a:pPr>
              <a:lnSpc>
                <a:spcPct val="80000"/>
              </a:lnSpc>
            </a:pPr>
            <a:endParaRPr lang="es-ES" sz="1900"/>
          </a:p>
        </p:txBody>
      </p:sp>
    </p:spTree>
  </p:cSld>
  <p:clrMapOvr>
    <a:masterClrMapping/>
  </p:clrMapOvr>
  <p:transition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Híbrida</a:t>
            </a:r>
            <a:endParaRPr lang="es-ES"/>
          </a:p>
        </p:txBody>
      </p:sp>
      <p:grpSp>
        <p:nvGrpSpPr>
          <p:cNvPr id="90115" name="Group 20"/>
          <p:cNvGrpSpPr>
            <a:grpSpLocks/>
          </p:cNvGrpSpPr>
          <p:nvPr/>
        </p:nvGrpSpPr>
        <p:grpSpPr bwMode="auto">
          <a:xfrm>
            <a:off x="1574800" y="1827213"/>
            <a:ext cx="3170238" cy="1981200"/>
            <a:chOff x="992" y="1151"/>
            <a:chExt cx="1997" cy="1248"/>
          </a:xfrm>
        </p:grpSpPr>
        <p:pic>
          <p:nvPicPr>
            <p:cNvPr id="90122" name="Picture 10" descr="pa2-coga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2" y="1151"/>
              <a:ext cx="1997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3" name="Text Box 11"/>
            <p:cNvSpPr txBox="1">
              <a:spLocks noChangeArrowheads="1"/>
            </p:cNvSpPr>
            <p:nvPr/>
          </p:nvSpPr>
          <p:spPr bwMode="auto">
            <a:xfrm>
              <a:off x="1066" y="2160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Mecánica</a:t>
              </a:r>
              <a:endParaRPr lang="es-ES" sz="1400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673225" y="3960813"/>
            <a:ext cx="2971800" cy="2205037"/>
            <a:chOff x="1054" y="2495"/>
            <a:chExt cx="1872" cy="1389"/>
          </a:xfrm>
        </p:grpSpPr>
        <p:pic>
          <p:nvPicPr>
            <p:cNvPr id="90120" name="Picture 14" descr="pa2-fep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54" y="2495"/>
              <a:ext cx="1872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1" name="Text Box 15"/>
            <p:cNvSpPr txBox="1">
              <a:spLocks noChangeArrowheads="1"/>
            </p:cNvSpPr>
            <p:nvPr/>
          </p:nvSpPr>
          <p:spPr bwMode="auto">
            <a:xfrm>
              <a:off x="1156" y="3686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Eléctrica</a:t>
              </a:r>
              <a:endParaRPr lang="es-ES" sz="1400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5102225" y="2889250"/>
            <a:ext cx="3717925" cy="2722563"/>
            <a:chOff x="3214" y="1820"/>
            <a:chExt cx="2342" cy="1715"/>
          </a:xfrm>
        </p:grpSpPr>
        <p:pic>
          <p:nvPicPr>
            <p:cNvPr id="90118" name="Picture 18" descr="pa2-hybrid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14" y="1820"/>
              <a:ext cx="2256" cy="1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19" name="Text Box 19"/>
            <p:cNvSpPr txBox="1">
              <a:spLocks noChangeArrowheads="1"/>
            </p:cNvSpPr>
            <p:nvPr/>
          </p:nvSpPr>
          <p:spPr bwMode="auto">
            <a:xfrm>
              <a:off x="3379" y="3203"/>
              <a:ext cx="2177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Híbrida; Solución combinando mecánica y eléctrica</a:t>
              </a:r>
              <a:endParaRPr lang="es-ES" sz="1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Adecuada eficiencia en crucero</a:t>
            </a:r>
          </a:p>
          <a:p>
            <a:pPr lvl="1" eaLnBrk="1" hangingPunct="1"/>
            <a:r>
              <a:rPr lang="es-MX" sz="2100"/>
              <a:t>Confiable</a:t>
            </a:r>
          </a:p>
          <a:p>
            <a:pPr lvl="1" eaLnBrk="1" hangingPunct="1"/>
            <a:r>
              <a:rPr lang="es-MX" sz="2100"/>
              <a:t>Útil para otros servicios </a:t>
            </a:r>
            <a:endParaRPr lang="es-ES" sz="2100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Tamaño y peso de la planta</a:t>
            </a:r>
          </a:p>
          <a:p>
            <a:pPr lvl="1" eaLnBrk="1" hangingPunct="1"/>
            <a:r>
              <a:rPr lang="es-MX" sz="2100"/>
              <a:t>Alto tiempo de calentamiento</a:t>
            </a:r>
          </a:p>
          <a:p>
            <a:pPr lvl="1" eaLnBrk="1" hangingPunct="1"/>
            <a:r>
              <a:rPr lang="es-MX" sz="2100"/>
              <a:t>Alto consumo de combustible</a:t>
            </a:r>
          </a:p>
          <a:p>
            <a:pPr lvl="1" eaLnBrk="1" hangingPunct="1"/>
            <a:r>
              <a:rPr lang="es-MX" sz="2100"/>
              <a:t>Alta necesidad de dotación</a:t>
            </a:r>
          </a:p>
          <a:p>
            <a:pPr lvl="1" eaLnBrk="1" hangingPunct="1"/>
            <a:r>
              <a:rPr lang="es-MX" sz="2100"/>
              <a:t>Baja autonomía a plena potencia</a:t>
            </a: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1420813" y="1557338"/>
            <a:ext cx="220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TÉRMICA</a:t>
            </a:r>
            <a:endParaRPr lang="es-ES"/>
          </a:p>
        </p:txBody>
      </p:sp>
    </p:spTree>
  </p:cSld>
  <p:clrMapOvr>
    <a:masterClrMapping/>
  </p:clrMapOvr>
  <p:transition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100"/>
              <a:t>Ventajas</a:t>
            </a:r>
          </a:p>
          <a:p>
            <a:pPr lvl="1" eaLnBrk="1" hangingPunct="1"/>
            <a:r>
              <a:rPr lang="es-MX" sz="1900"/>
              <a:t>Gran autonomía</a:t>
            </a:r>
          </a:p>
          <a:p>
            <a:pPr lvl="1" eaLnBrk="1" hangingPunct="1"/>
            <a:r>
              <a:rPr lang="es-MX" sz="1900"/>
              <a:t>No hay demanda de aire.</a:t>
            </a:r>
          </a:p>
          <a:p>
            <a:pPr lvl="1" eaLnBrk="1" hangingPunct="1"/>
            <a:r>
              <a:rPr lang="es-MX" sz="1900"/>
              <a:t>Minimiza problema en guerra NBQ</a:t>
            </a:r>
          </a:p>
          <a:p>
            <a:pPr lvl="1" eaLnBrk="1" hangingPunct="1"/>
            <a:r>
              <a:rPr lang="es-MX" sz="1900"/>
              <a:t>No genera problema por estiba dinámica</a:t>
            </a:r>
          </a:p>
          <a:p>
            <a:pPr lvl="1" eaLnBrk="1" hangingPunct="1"/>
            <a:r>
              <a:rPr lang="es-MX" sz="1900"/>
              <a:t>Confiable</a:t>
            </a:r>
          </a:p>
          <a:p>
            <a:pPr lvl="1" eaLnBrk="1" hangingPunct="1"/>
            <a:r>
              <a:rPr lang="es-MX" sz="1900"/>
              <a:t>Tiempo de reacción breve</a:t>
            </a:r>
          </a:p>
          <a:p>
            <a:pPr lvl="1" eaLnBrk="1" hangingPunct="1"/>
            <a:r>
              <a:rPr lang="es-MX" sz="1900"/>
              <a:t>Alta potencia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Mantenimiento complejo</a:t>
            </a:r>
          </a:p>
          <a:p>
            <a:pPr lvl="1" eaLnBrk="1" hangingPunct="1"/>
            <a:r>
              <a:rPr lang="es-MX" sz="1900"/>
              <a:t>Gran tamaño y peso</a:t>
            </a:r>
          </a:p>
          <a:p>
            <a:pPr lvl="1" eaLnBrk="1" hangingPunct="1"/>
            <a:r>
              <a:rPr lang="es-MX" sz="1900"/>
              <a:t>Alto tiempo de calentamiento</a:t>
            </a:r>
          </a:p>
          <a:p>
            <a:pPr lvl="1" eaLnBrk="1" hangingPunct="1"/>
            <a:r>
              <a:rPr lang="es-MX" sz="1900"/>
              <a:t>Alta demanda tecnológica en dotación.</a:t>
            </a:r>
          </a:p>
          <a:p>
            <a:pPr lvl="1" eaLnBrk="1" hangingPunct="1"/>
            <a:r>
              <a:rPr lang="es-MX" sz="1900"/>
              <a:t>Riesgo radiológico</a:t>
            </a:r>
          </a:p>
          <a:p>
            <a:pPr lvl="1" eaLnBrk="1" hangingPunct="1"/>
            <a:r>
              <a:rPr lang="es-MX" sz="1900"/>
              <a:t>Alta inversión inicial</a:t>
            </a: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1420813" y="1557338"/>
            <a:ext cx="2238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NUCLEAR</a:t>
            </a:r>
            <a:endParaRPr lang="es-ES"/>
          </a:p>
        </p:txBody>
      </p:sp>
    </p:spTree>
  </p:cSld>
  <p:clrMapOvr>
    <a:masterClrMapping/>
  </p:clrMapOvr>
  <p:transition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3187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Alta eficiencia térmica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consumo de combustible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Baja inversión inicial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Fácil de adaptar y operar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Sistemas de reducción simples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flujo y temperatura gases de escape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sp>
        <p:nvSpPr>
          <p:cNvPr id="93188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Baja potencia específica</a:t>
            </a:r>
          </a:p>
          <a:p>
            <a:pPr lvl="1" eaLnBrk="1" hangingPunct="1"/>
            <a:r>
              <a:rPr lang="es-MX" sz="1900"/>
              <a:t>Alto nivel de ruido</a:t>
            </a:r>
          </a:p>
          <a:p>
            <a:pPr lvl="1" eaLnBrk="1" hangingPunct="1"/>
            <a:r>
              <a:rPr lang="es-MX" sz="1900"/>
              <a:t>Alto consumo de lubricante</a:t>
            </a:r>
          </a:p>
          <a:p>
            <a:pPr lvl="1" eaLnBrk="1" hangingPunct="1"/>
            <a:r>
              <a:rPr lang="es-MX" sz="1900"/>
              <a:t>Alta demanda de mantenimiento</a:t>
            </a:r>
            <a:endParaRPr lang="es-ES" sz="1900"/>
          </a:p>
        </p:txBody>
      </p:sp>
      <p:sp>
        <p:nvSpPr>
          <p:cNvPr id="93189" name="Rectangle 6"/>
          <p:cNvSpPr>
            <a:spLocks noChangeArrowheads="1"/>
          </p:cNvSpPr>
          <p:nvPr/>
        </p:nvSpPr>
        <p:spPr bwMode="auto">
          <a:xfrm>
            <a:off x="1420813" y="1557338"/>
            <a:ext cx="1998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DIESEL</a:t>
            </a:r>
            <a:endParaRPr lang="es-ES"/>
          </a:p>
        </p:txBody>
      </p:sp>
    </p:spTree>
  </p:cSld>
  <p:clrMapOvr>
    <a:masterClrMapping/>
  </p:clrMapOvr>
  <p:transition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Tamaño compacto</a:t>
            </a:r>
          </a:p>
          <a:p>
            <a:pPr lvl="1" eaLnBrk="1" hangingPunct="1"/>
            <a:r>
              <a:rPr lang="es-MX" sz="2100"/>
              <a:t>Liviana</a:t>
            </a:r>
          </a:p>
          <a:p>
            <a:pPr lvl="1" eaLnBrk="1" hangingPunct="1"/>
            <a:r>
              <a:rPr lang="es-MX" sz="2100"/>
              <a:t>Alta confiabilidad</a:t>
            </a:r>
          </a:p>
          <a:p>
            <a:pPr lvl="1" eaLnBrk="1" hangingPunct="1"/>
            <a:r>
              <a:rPr lang="es-MX" sz="2100"/>
              <a:t>Alta eficiencia a potencia máx.</a:t>
            </a:r>
          </a:p>
          <a:p>
            <a:pPr lvl="1" eaLnBrk="1" hangingPunct="1"/>
            <a:r>
              <a:rPr lang="es-MX" sz="2100"/>
              <a:t>Tiempo de reacción breve</a:t>
            </a:r>
            <a:endParaRPr lang="es-ES" sz="2100"/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Muy baja eficiencia a baja potencia</a:t>
            </a:r>
          </a:p>
          <a:p>
            <a:pPr lvl="1" eaLnBrk="1" hangingPunct="1"/>
            <a:r>
              <a:rPr lang="es-MX" sz="2100"/>
              <a:t>Alto flujo y T° descarga gases</a:t>
            </a:r>
          </a:p>
          <a:p>
            <a:pPr lvl="1" eaLnBrk="1" hangingPunct="1"/>
            <a:r>
              <a:rPr lang="es-MX" sz="2100"/>
              <a:t>Alto requerimiento de aire</a:t>
            </a:r>
          </a:p>
          <a:p>
            <a:pPr lvl="1" eaLnBrk="1" hangingPunct="1"/>
            <a:r>
              <a:rPr lang="es-MX" sz="2100"/>
              <a:t>Elevado consumo combustible</a:t>
            </a:r>
          </a:p>
          <a:p>
            <a:pPr lvl="1" eaLnBrk="1" hangingPunct="1"/>
            <a:r>
              <a:rPr lang="es-MX" sz="2100"/>
              <a:t>Sistemas reducción complejos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1420813" y="1557338"/>
            <a:ext cx="203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A GAS</a:t>
            </a:r>
            <a:endParaRPr lang="es-ES"/>
          </a:p>
        </p:txBody>
      </p:sp>
    </p:spTree>
  </p:cSld>
  <p:clrMapOvr>
    <a:masterClrMapping/>
  </p:clrMapOvr>
  <p:transition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 dirty="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Flexibilidad de diseño y operación.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Gran capacidad de maniobra.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Bajos niveles de ruido.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Capacidad de minimizar consumo de  combustible.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Menor costo de mantención.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Eliminación de cajas de reducción.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43500" y="2143125"/>
            <a:ext cx="3581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Desventajas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peso y volumen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cantidad de componentes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Costo inicial más alto.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1331913" y="1504950"/>
            <a:ext cx="7372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Motores eléctricos; </a:t>
            </a:r>
            <a:r>
              <a:rPr lang="es-ES"/>
              <a:t>es usado en Submarinos, Buques A/S </a:t>
            </a:r>
          </a:p>
          <a:p>
            <a:r>
              <a:rPr lang="es-ES"/>
              <a:t>y Auxiliares.</a:t>
            </a:r>
          </a:p>
          <a:p>
            <a:endParaRPr lang="es-ES"/>
          </a:p>
        </p:txBody>
      </p:sp>
      <p:pic>
        <p:nvPicPr>
          <p:cNvPr id="78867" name="Picture 19" descr="98-689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1975" y="4352925"/>
            <a:ext cx="278765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Sistemas de propulsión simples.</a:t>
            </a:r>
          </a:p>
          <a:p>
            <a:pPr eaLnBrk="1" hangingPunct="1"/>
            <a:r>
              <a:rPr lang="es-ES"/>
              <a:t>Sistemas combinados.</a:t>
            </a:r>
          </a:p>
          <a:p>
            <a:pPr eaLnBrk="1" hangingPunct="1"/>
            <a:r>
              <a:rPr lang="es-ES"/>
              <a:t>Puesta en operación de sistemas de propulsión.</a:t>
            </a:r>
          </a:p>
        </p:txBody>
      </p:sp>
    </p:spTree>
  </p:cSld>
  <p:clrMapOvr>
    <a:masterClrMapping/>
  </p:clrMapOvr>
  <p:transition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MX" sz="2500" dirty="0"/>
              <a:t>¿Cuál es el sistema o combinación más adecuado? Depende de:</a:t>
            </a:r>
          </a:p>
          <a:p>
            <a:pPr lvl="1" eaLnBrk="1" hangingPunct="1"/>
            <a:r>
              <a:rPr lang="es-MX" sz="2100" dirty="0"/>
              <a:t>ALTA EFICIENCIA DE COMBATE:</a:t>
            </a:r>
          </a:p>
          <a:p>
            <a:pPr lvl="2" eaLnBrk="1" hangingPunct="1"/>
            <a:r>
              <a:rPr lang="es-MX" sz="2000" dirty="0"/>
              <a:t>Capacidad para operar a máximo poder por un cierto tiempo.</a:t>
            </a:r>
          </a:p>
          <a:p>
            <a:pPr lvl="1" eaLnBrk="1" hangingPunct="1"/>
            <a:r>
              <a:rPr lang="es-MX" sz="2100" dirty="0"/>
              <a:t>ALTA CONFIABILIDAD OPERACIONAL</a:t>
            </a:r>
          </a:p>
          <a:p>
            <a:pPr lvl="2" eaLnBrk="1" hangingPunct="1"/>
            <a:r>
              <a:rPr lang="es-MX" sz="2000" dirty="0"/>
              <a:t>Capacidad de mantener servicios a pesar de fallas</a:t>
            </a:r>
          </a:p>
          <a:p>
            <a:pPr lvl="1" eaLnBrk="1" hangingPunct="1"/>
            <a:r>
              <a:rPr lang="es-MX" sz="2100" dirty="0"/>
              <a:t>BAJO COSTO DE OPERACIÓN</a:t>
            </a:r>
          </a:p>
          <a:p>
            <a:pPr lvl="2" eaLnBrk="1" hangingPunct="1"/>
            <a:r>
              <a:rPr lang="es-MX" sz="2000" dirty="0"/>
              <a:t>Mejor eficiencia en condiciones más usuales (combustible – desgaste)</a:t>
            </a:r>
          </a:p>
          <a:p>
            <a:pPr lvl="1" eaLnBrk="1" hangingPunct="1"/>
            <a:endParaRPr lang="es-MX" sz="2100" dirty="0"/>
          </a:p>
          <a:p>
            <a:pPr eaLnBrk="1" hangingPunct="1"/>
            <a:endParaRPr lang="es-ES" sz="2500" dirty="0"/>
          </a:p>
        </p:txBody>
      </p:sp>
    </p:spTree>
  </p:cSld>
  <p:clrMapOvr>
    <a:masterClrMapping/>
  </p:clrMapOvr>
  <p:transition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830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042988" y="3960813"/>
            <a:ext cx="7640637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Los buques de guerra son diseñados para diversos roles, lo cual hace que los requerimientos de potencia sean muy diversos.</a:t>
            </a:r>
          </a:p>
          <a:p>
            <a:pPr eaLnBrk="1" hangingPunct="1">
              <a:lnSpc>
                <a:spcPct val="90000"/>
              </a:lnSpc>
            </a:pPr>
            <a:r>
              <a:rPr lang="es-MX" sz="2100"/>
              <a:t>Para ello se combinan las diferentes plantas de potencia en diferentes tipos de configuraciones, para aprovechar ventajas y disminuir desventajas.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grpSp>
        <p:nvGrpSpPr>
          <p:cNvPr id="98308" name="Group 6"/>
          <p:cNvGrpSpPr>
            <a:grpSpLocks/>
          </p:cNvGrpSpPr>
          <p:nvPr/>
        </p:nvGrpSpPr>
        <p:grpSpPr bwMode="auto">
          <a:xfrm>
            <a:off x="1117600" y="1677988"/>
            <a:ext cx="6916738" cy="2170112"/>
            <a:chOff x="704" y="1057"/>
            <a:chExt cx="4357" cy="1367"/>
          </a:xfrm>
        </p:grpSpPr>
        <p:sp>
          <p:nvSpPr>
            <p:cNvPr id="98309" name="Text Box 7"/>
            <p:cNvSpPr txBox="1">
              <a:spLocks noChangeArrowheads="1"/>
            </p:cNvSpPr>
            <p:nvPr/>
          </p:nvSpPr>
          <p:spPr bwMode="auto">
            <a:xfrm>
              <a:off x="704" y="1057"/>
              <a:ext cx="70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Térmica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0" name="Text Box 8"/>
            <p:cNvSpPr txBox="1">
              <a:spLocks noChangeArrowheads="1"/>
            </p:cNvSpPr>
            <p:nvPr/>
          </p:nvSpPr>
          <p:spPr bwMode="auto">
            <a:xfrm>
              <a:off x="4441" y="1057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Gas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1" name="Text Box 9"/>
            <p:cNvSpPr txBox="1">
              <a:spLocks noChangeArrowheads="1"/>
            </p:cNvSpPr>
            <p:nvPr/>
          </p:nvSpPr>
          <p:spPr bwMode="auto">
            <a:xfrm>
              <a:off x="3183" y="1057"/>
              <a:ext cx="674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Nuclear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2" name="Text Box 10"/>
            <p:cNvSpPr txBox="1">
              <a:spLocks noChangeArrowheads="1"/>
            </p:cNvSpPr>
            <p:nvPr/>
          </p:nvSpPr>
          <p:spPr bwMode="auto">
            <a:xfrm>
              <a:off x="1962" y="1057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Diesel</a:t>
              </a:r>
              <a:endParaRPr lang="es-ES" sz="2000">
                <a:latin typeface="Arial" charset="0"/>
              </a:endParaRPr>
            </a:p>
          </p:txBody>
        </p:sp>
        <p:cxnSp>
          <p:nvCxnSpPr>
            <p:cNvPr id="98313" name="AutoShape 11"/>
            <p:cNvCxnSpPr>
              <a:cxnSpLocks noChangeShapeType="1"/>
              <a:stCxn id="98309" idx="2"/>
              <a:endCxn id="98312" idx="2"/>
            </p:cNvCxnSpPr>
            <p:nvPr/>
          </p:nvCxnSpPr>
          <p:spPr bwMode="auto">
            <a:xfrm rot="16200000" flipH="1">
              <a:off x="1662" y="859"/>
              <a:ext cx="1" cy="1218"/>
            </a:xfrm>
            <a:prstGeom prst="bentConnector3">
              <a:avLst>
                <a:gd name="adj1" fmla="val 14400005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4" name="AutoShape 12"/>
            <p:cNvCxnSpPr>
              <a:cxnSpLocks noChangeShapeType="1"/>
              <a:stCxn id="98312" idx="2"/>
              <a:endCxn id="98311" idx="2"/>
            </p:cNvCxnSpPr>
            <p:nvPr/>
          </p:nvCxnSpPr>
          <p:spPr bwMode="auto">
            <a:xfrm rot="16200000" flipH="1">
              <a:off x="2895" y="844"/>
              <a:ext cx="1" cy="1248"/>
            </a:xfrm>
            <a:prstGeom prst="bentConnector3">
              <a:avLst>
                <a:gd name="adj1" fmla="val 14400005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5" name="AutoShape 13"/>
            <p:cNvCxnSpPr>
              <a:cxnSpLocks noChangeShapeType="1"/>
              <a:stCxn id="98311" idx="2"/>
              <a:endCxn id="98310" idx="2"/>
            </p:cNvCxnSpPr>
            <p:nvPr/>
          </p:nvCxnSpPr>
          <p:spPr bwMode="auto">
            <a:xfrm rot="16200000" flipH="1">
              <a:off x="4135" y="852"/>
              <a:ext cx="1" cy="1231"/>
            </a:xfrm>
            <a:prstGeom prst="bentConnector3">
              <a:avLst>
                <a:gd name="adj1" fmla="val 14400005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sp>
          <p:nvSpPr>
            <p:cNvPr id="98316" name="Line 14"/>
            <p:cNvSpPr>
              <a:spLocks noChangeShapeType="1"/>
            </p:cNvSpPr>
            <p:nvPr/>
          </p:nvSpPr>
          <p:spPr bwMode="auto">
            <a:xfrm>
              <a:off x="3600" y="2160"/>
              <a:ext cx="105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317" name="Rectangle 15"/>
            <p:cNvSpPr>
              <a:spLocks noChangeArrowheads="1"/>
            </p:cNvSpPr>
            <p:nvPr/>
          </p:nvSpPr>
          <p:spPr bwMode="auto">
            <a:xfrm>
              <a:off x="1968" y="1920"/>
              <a:ext cx="1824" cy="492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Propulsora</a:t>
              </a:r>
              <a:endParaRPr lang="es-ES" sz="2000">
                <a:latin typeface="Arial" charset="0"/>
              </a:endParaRPr>
            </a:p>
          </p:txBody>
        </p:sp>
        <p:grpSp>
          <p:nvGrpSpPr>
            <p:cNvPr id="98318" name="Group 16"/>
            <p:cNvGrpSpPr>
              <a:grpSpLocks/>
            </p:cNvGrpSpPr>
            <p:nvPr/>
          </p:nvGrpSpPr>
          <p:grpSpPr bwMode="auto">
            <a:xfrm>
              <a:off x="4560" y="1872"/>
              <a:ext cx="144" cy="552"/>
              <a:chOff x="5088" y="1068"/>
              <a:chExt cx="192" cy="744"/>
            </a:xfrm>
          </p:grpSpPr>
          <p:sp>
            <p:nvSpPr>
              <p:cNvPr id="98320" name="Oval 17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1" name="Oval 18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2" name="Oval 19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98319" name="Line 20"/>
            <p:cNvSpPr>
              <a:spLocks noChangeShapeType="1"/>
            </p:cNvSpPr>
            <p:nvPr/>
          </p:nvSpPr>
          <p:spPr bwMode="auto">
            <a:xfrm flipH="1">
              <a:off x="2880" y="171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Un estudio estadístico señala que las unidades de combate usaban la totalidad de su potencia instalada sólo un 20 % del tiempo.</a:t>
            </a:r>
          </a:p>
          <a:p>
            <a:pPr lvl="1" eaLnBrk="1" hangingPunct="1"/>
            <a:r>
              <a:rPr lang="es-MX" sz="1900"/>
              <a:t>El resto del tiempo usaban 1/3 o menos de su potencia instalada.</a:t>
            </a:r>
            <a:endParaRPr lang="es-ES" sz="1900"/>
          </a:p>
        </p:txBody>
      </p:sp>
      <p:sp>
        <p:nvSpPr>
          <p:cNvPr id="99332" name="Text Box 5"/>
          <p:cNvSpPr txBox="1">
            <a:spLocks noChangeArrowheads="1"/>
          </p:cNvSpPr>
          <p:nvPr/>
        </p:nvSpPr>
        <p:spPr bwMode="auto">
          <a:xfrm>
            <a:off x="1196975" y="5815013"/>
            <a:ext cx="6324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A: 	Se utilizan ambas unidades de potencia.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B: 	Se utiliza uno “o” la otra. </a:t>
            </a:r>
          </a:p>
        </p:txBody>
      </p:sp>
      <p:graphicFrame>
        <p:nvGraphicFramePr>
          <p:cNvPr id="344070" name="Group 6"/>
          <p:cNvGraphicFramePr>
            <a:graphicFrameLocks noGrp="1"/>
          </p:cNvGraphicFramePr>
          <p:nvPr/>
        </p:nvGraphicFramePr>
        <p:xfrm>
          <a:off x="1044575" y="3595688"/>
          <a:ext cx="7848600" cy="2209800"/>
        </p:xfrm>
        <a:graphic>
          <a:graphicData uri="http://schemas.openxmlformats.org/drawingml/2006/table">
            <a:tbl>
              <a:tblPr/>
              <a:tblGrid>
                <a:gridCol w="215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1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1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24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Condición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Tiempo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POTENCIA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4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B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Normal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80 %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Combate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0355" name="Rectangle 31"/>
          <p:cNvSpPr>
            <a:spLocks noChangeArrowheads="1"/>
          </p:cNvSpPr>
          <p:nvPr/>
        </p:nvSpPr>
        <p:spPr bwMode="auto">
          <a:xfrm>
            <a:off x="1403350" y="1844675"/>
            <a:ext cx="73136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endParaRPr lang="es-CL" sz="2900"/>
          </a:p>
        </p:txBody>
      </p:sp>
      <p:pic>
        <p:nvPicPr>
          <p:cNvPr id="100356" name="Picture 32" descr="system_powering_graph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1773238"/>
            <a:ext cx="7777162" cy="4198937"/>
          </a:xfrm>
          <a:ln>
            <a:solidFill>
              <a:schemeClr val="tx1"/>
            </a:solidFill>
          </a:ln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2106613"/>
            <a:ext cx="5832475" cy="3648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484313"/>
            <a:ext cx="8388350" cy="1981200"/>
          </a:xfrm>
        </p:spPr>
        <p:txBody>
          <a:bodyPr/>
          <a:lstStyle/>
          <a:p>
            <a:pPr lvl="1" eaLnBrk="1" hangingPunct="1"/>
            <a:r>
              <a:rPr lang="es-MX" sz="2100"/>
              <a:t>Tipos plantas propulsoras código internacional:</a:t>
            </a:r>
            <a:endParaRPr lang="es-ES" sz="2100"/>
          </a:p>
        </p:txBody>
      </p:sp>
      <p:graphicFrame>
        <p:nvGraphicFramePr>
          <p:cNvPr id="346229" name="Group 117"/>
          <p:cNvGraphicFramePr>
            <a:graphicFrameLocks noGrp="1"/>
          </p:cNvGraphicFramePr>
          <p:nvPr>
            <p:ph sz="half" idx="2"/>
          </p:nvPr>
        </p:nvGraphicFramePr>
        <p:xfrm>
          <a:off x="1217613" y="1916113"/>
          <a:ext cx="7242175" cy="4876800"/>
        </p:xfrm>
        <a:graphic>
          <a:graphicData uri="http://schemas.openxmlformats.org/drawingml/2006/table">
            <a:tbl>
              <a:tblPr/>
              <a:tblGrid>
                <a:gridCol w="158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7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7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6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Planta Combinada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POTENCIA  GENERADA  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2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Normal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Combate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COSAG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 y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CODOG*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CODAD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COGOG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Crucero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Potencia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CODLAG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1763713" y="1844675"/>
            <a:ext cx="590391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Significado de las Siglas: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CO: 	Combined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S:	Steam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G:	Gas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D:	Diesel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N:	Nuclear Reactor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L:	Electric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A:	And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O:	Or</a:t>
            </a:r>
          </a:p>
        </p:txBody>
      </p:sp>
    </p:spTree>
  </p:cSld>
  <p:clrMapOvr>
    <a:masterClrMapping/>
  </p:clrMapOvr>
  <p:transition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342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COSAG: Combined Steam and Gas</a:t>
            </a:r>
          </a:p>
          <a:p>
            <a:pPr lvl="1" eaLnBrk="1" hangingPunct="1"/>
            <a:r>
              <a:rPr lang="es-MX" sz="1900"/>
              <a:t>Antiguos DLG y DLH.</a:t>
            </a:r>
          </a:p>
          <a:p>
            <a:pPr lvl="1" eaLnBrk="1" hangingPunct="1"/>
            <a:r>
              <a:rPr lang="es-MX" sz="1900"/>
              <a:t>Planta térmica para bajas y medias velocidades.</a:t>
            </a:r>
          </a:p>
          <a:p>
            <a:pPr lvl="1" eaLnBrk="1" hangingPunct="1"/>
            <a:r>
              <a:rPr lang="es-MX" sz="1900"/>
              <a:t>Turbinas a Gas suplementan planta térmica en alta demanda</a:t>
            </a:r>
          </a:p>
          <a:p>
            <a:pPr eaLnBrk="1" hangingPunct="1"/>
            <a:endParaRPr lang="es-ES" sz="2100"/>
          </a:p>
        </p:txBody>
      </p:sp>
      <p:grpSp>
        <p:nvGrpSpPr>
          <p:cNvPr id="103428" name="Group 7"/>
          <p:cNvGrpSpPr>
            <a:grpSpLocks/>
          </p:cNvGrpSpPr>
          <p:nvPr/>
        </p:nvGrpSpPr>
        <p:grpSpPr bwMode="auto">
          <a:xfrm>
            <a:off x="900113" y="3789363"/>
            <a:ext cx="8021637" cy="2835275"/>
            <a:chOff x="384" y="2251"/>
            <a:chExt cx="5053" cy="1786"/>
          </a:xfrm>
        </p:grpSpPr>
        <p:sp>
          <p:nvSpPr>
            <p:cNvPr id="103429" name="Line 8"/>
            <p:cNvSpPr>
              <a:spLocks noChangeShapeType="1"/>
            </p:cNvSpPr>
            <p:nvPr/>
          </p:nvSpPr>
          <p:spPr bwMode="auto">
            <a:xfrm>
              <a:off x="3800" y="3132"/>
              <a:ext cx="981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30" name="Rectangle 9"/>
            <p:cNvSpPr>
              <a:spLocks noChangeArrowheads="1"/>
            </p:cNvSpPr>
            <p:nvPr/>
          </p:nvSpPr>
          <p:spPr bwMode="auto">
            <a:xfrm>
              <a:off x="3696" y="2280"/>
              <a:ext cx="231" cy="168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3431" name="Group 10"/>
            <p:cNvGrpSpPr>
              <a:grpSpLocks/>
            </p:cNvGrpSpPr>
            <p:nvPr/>
          </p:nvGrpSpPr>
          <p:grpSpPr bwMode="auto">
            <a:xfrm>
              <a:off x="4698" y="2865"/>
              <a:ext cx="140" cy="543"/>
              <a:chOff x="5088" y="1068"/>
              <a:chExt cx="192" cy="744"/>
            </a:xfrm>
          </p:grpSpPr>
          <p:sp>
            <p:nvSpPr>
              <p:cNvPr id="103461" name="Oval 11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2" name="Oval 12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3" name="Oval 13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2" name="Text Box 14"/>
            <p:cNvSpPr txBox="1">
              <a:spLocks noChangeArrowheads="1"/>
            </p:cNvSpPr>
            <p:nvPr/>
          </p:nvSpPr>
          <p:spPr bwMode="auto">
            <a:xfrm>
              <a:off x="4040" y="3787"/>
              <a:ext cx="70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Reductor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33" name="Text Box 15"/>
            <p:cNvSpPr txBox="1">
              <a:spLocks noChangeArrowheads="1"/>
            </p:cNvSpPr>
            <p:nvPr/>
          </p:nvSpPr>
          <p:spPr bwMode="auto">
            <a:xfrm>
              <a:off x="4904" y="3307"/>
              <a:ext cx="53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Hélice</a:t>
              </a:r>
              <a:endParaRPr lang="es-ES" sz="2000">
                <a:latin typeface="Times New Roman" pitchFamily="18" charset="0"/>
              </a:endParaRPr>
            </a:p>
          </p:txBody>
        </p:sp>
        <p:grpSp>
          <p:nvGrpSpPr>
            <p:cNvPr id="103434" name="Group 16"/>
            <p:cNvGrpSpPr>
              <a:grpSpLocks/>
            </p:cNvGrpSpPr>
            <p:nvPr/>
          </p:nvGrpSpPr>
          <p:grpSpPr bwMode="auto">
            <a:xfrm>
              <a:off x="454" y="2430"/>
              <a:ext cx="771" cy="631"/>
              <a:chOff x="1200" y="2064"/>
              <a:chExt cx="1056" cy="864"/>
            </a:xfrm>
          </p:grpSpPr>
          <p:sp>
            <p:nvSpPr>
              <p:cNvPr id="103456" name="Freeform 17"/>
              <p:cNvSpPr>
                <a:spLocks/>
              </p:cNvSpPr>
              <p:nvPr/>
            </p:nvSpPr>
            <p:spPr bwMode="auto">
              <a:xfrm>
                <a:off x="1252" y="2208"/>
                <a:ext cx="336" cy="684"/>
              </a:xfrm>
              <a:custGeom>
                <a:avLst/>
                <a:gdLst>
                  <a:gd name="T0" fmla="*/ 332 w 336"/>
                  <a:gd name="T1" fmla="*/ 0 h 684"/>
                  <a:gd name="T2" fmla="*/ 48 w 336"/>
                  <a:gd name="T3" fmla="*/ 232 h 684"/>
                  <a:gd name="T4" fmla="*/ 44 w 336"/>
                  <a:gd name="T5" fmla="*/ 624 h 684"/>
                  <a:gd name="T6" fmla="*/ 80 w 336"/>
                  <a:gd name="T7" fmla="*/ 592 h 684"/>
                  <a:gd name="T8" fmla="*/ 100 w 336"/>
                  <a:gd name="T9" fmla="*/ 248 h 684"/>
                  <a:gd name="T10" fmla="*/ 336 w 336"/>
                  <a:gd name="T11" fmla="*/ 56 h 6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6"/>
                  <a:gd name="T19" fmla="*/ 0 h 684"/>
                  <a:gd name="T20" fmla="*/ 336 w 336"/>
                  <a:gd name="T21" fmla="*/ 684 h 6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6" h="684">
                    <a:moveTo>
                      <a:pt x="332" y="0"/>
                    </a:moveTo>
                    <a:cubicBezTo>
                      <a:pt x="285" y="39"/>
                      <a:pt x="96" y="128"/>
                      <a:pt x="48" y="232"/>
                    </a:cubicBezTo>
                    <a:cubicBezTo>
                      <a:pt x="0" y="336"/>
                      <a:pt x="39" y="564"/>
                      <a:pt x="44" y="624"/>
                    </a:cubicBezTo>
                    <a:cubicBezTo>
                      <a:pt x="49" y="684"/>
                      <a:pt x="71" y="655"/>
                      <a:pt x="80" y="592"/>
                    </a:cubicBezTo>
                    <a:cubicBezTo>
                      <a:pt x="89" y="529"/>
                      <a:pt x="57" y="337"/>
                      <a:pt x="100" y="248"/>
                    </a:cubicBezTo>
                    <a:cubicBezTo>
                      <a:pt x="143" y="159"/>
                      <a:pt x="287" y="96"/>
                      <a:pt x="336" y="56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7" name="Oval 18"/>
              <p:cNvSpPr>
                <a:spLocks noChangeArrowheads="1"/>
              </p:cNvSpPr>
              <p:nvPr/>
            </p:nvSpPr>
            <p:spPr bwMode="auto">
              <a:xfrm>
                <a:off x="1200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58" name="Freeform 19"/>
              <p:cNvSpPr>
                <a:spLocks/>
              </p:cNvSpPr>
              <p:nvPr/>
            </p:nvSpPr>
            <p:spPr bwMode="auto">
              <a:xfrm>
                <a:off x="1496" y="2132"/>
                <a:ext cx="719" cy="768"/>
              </a:xfrm>
              <a:custGeom>
                <a:avLst/>
                <a:gdLst>
                  <a:gd name="T0" fmla="*/ 136 w 719"/>
                  <a:gd name="T1" fmla="*/ 28 h 768"/>
                  <a:gd name="T2" fmla="*/ 484 w 719"/>
                  <a:gd name="T3" fmla="*/ 56 h 768"/>
                  <a:gd name="T4" fmla="*/ 664 w 719"/>
                  <a:gd name="T5" fmla="*/ 364 h 768"/>
                  <a:gd name="T6" fmla="*/ 700 w 719"/>
                  <a:gd name="T7" fmla="*/ 652 h 768"/>
                  <a:gd name="T8" fmla="*/ 712 w 719"/>
                  <a:gd name="T9" fmla="*/ 700 h 768"/>
                  <a:gd name="T10" fmla="*/ 656 w 719"/>
                  <a:gd name="T11" fmla="*/ 712 h 768"/>
                  <a:gd name="T12" fmla="*/ 608 w 719"/>
                  <a:gd name="T13" fmla="*/ 364 h 768"/>
                  <a:gd name="T14" fmla="*/ 448 w 719"/>
                  <a:gd name="T15" fmla="*/ 96 h 768"/>
                  <a:gd name="T16" fmla="*/ 68 w 719"/>
                  <a:gd name="T17" fmla="*/ 84 h 768"/>
                  <a:gd name="T18" fmla="*/ 40 w 719"/>
                  <a:gd name="T19" fmla="*/ 76 h 768"/>
                  <a:gd name="T20" fmla="*/ 88 w 719"/>
                  <a:gd name="T21" fmla="*/ 28 h 768"/>
                  <a:gd name="T22" fmla="*/ 184 w 719"/>
                  <a:gd name="T23" fmla="*/ 28 h 76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19"/>
                  <a:gd name="T37" fmla="*/ 0 h 768"/>
                  <a:gd name="T38" fmla="*/ 719 w 719"/>
                  <a:gd name="T39" fmla="*/ 768 h 76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19" h="768">
                    <a:moveTo>
                      <a:pt x="136" y="28"/>
                    </a:moveTo>
                    <a:cubicBezTo>
                      <a:pt x="194" y="33"/>
                      <a:pt x="396" y="0"/>
                      <a:pt x="484" y="56"/>
                    </a:cubicBezTo>
                    <a:cubicBezTo>
                      <a:pt x="572" y="112"/>
                      <a:pt x="628" y="265"/>
                      <a:pt x="664" y="364"/>
                    </a:cubicBezTo>
                    <a:cubicBezTo>
                      <a:pt x="700" y="463"/>
                      <a:pt x="692" y="596"/>
                      <a:pt x="700" y="652"/>
                    </a:cubicBezTo>
                    <a:cubicBezTo>
                      <a:pt x="708" y="708"/>
                      <a:pt x="719" y="690"/>
                      <a:pt x="712" y="700"/>
                    </a:cubicBezTo>
                    <a:cubicBezTo>
                      <a:pt x="705" y="710"/>
                      <a:pt x="673" y="768"/>
                      <a:pt x="656" y="712"/>
                    </a:cubicBezTo>
                    <a:cubicBezTo>
                      <a:pt x="639" y="656"/>
                      <a:pt x="643" y="467"/>
                      <a:pt x="608" y="364"/>
                    </a:cubicBezTo>
                    <a:cubicBezTo>
                      <a:pt x="573" y="261"/>
                      <a:pt x="538" y="143"/>
                      <a:pt x="448" y="96"/>
                    </a:cubicBezTo>
                    <a:cubicBezTo>
                      <a:pt x="358" y="49"/>
                      <a:pt x="136" y="87"/>
                      <a:pt x="68" y="84"/>
                    </a:cubicBezTo>
                    <a:cubicBezTo>
                      <a:pt x="0" y="81"/>
                      <a:pt x="37" y="85"/>
                      <a:pt x="40" y="76"/>
                    </a:cubicBezTo>
                    <a:cubicBezTo>
                      <a:pt x="43" y="67"/>
                      <a:pt x="64" y="36"/>
                      <a:pt x="88" y="28"/>
                    </a:cubicBezTo>
                    <a:cubicBezTo>
                      <a:pt x="112" y="20"/>
                      <a:pt x="168" y="28"/>
                      <a:pt x="184" y="28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9" name="Oval 20"/>
              <p:cNvSpPr>
                <a:spLocks noChangeArrowheads="1"/>
              </p:cNvSpPr>
              <p:nvPr/>
            </p:nvSpPr>
            <p:spPr bwMode="auto">
              <a:xfrm>
                <a:off x="1440" y="2064"/>
                <a:ext cx="336" cy="288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0" name="Oval 21"/>
              <p:cNvSpPr>
                <a:spLocks noChangeArrowheads="1"/>
              </p:cNvSpPr>
              <p:nvPr/>
            </p:nvSpPr>
            <p:spPr bwMode="auto">
              <a:xfrm>
                <a:off x="2064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5" name="AutoShape 22"/>
            <p:cNvSpPr>
              <a:spLocks noChangeArrowheads="1"/>
            </p:cNvSpPr>
            <p:nvPr/>
          </p:nvSpPr>
          <p:spPr bwMode="auto">
            <a:xfrm rot="5400000">
              <a:off x="1768" y="2342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36" name="AutoShape 23"/>
            <p:cNvSpPr>
              <a:spLocks noChangeArrowheads="1"/>
            </p:cNvSpPr>
            <p:nvPr/>
          </p:nvSpPr>
          <p:spPr bwMode="auto">
            <a:xfrm rot="5400000">
              <a:off x="2015" y="2749"/>
              <a:ext cx="491" cy="4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7 w 21600"/>
                <a:gd name="T13" fmla="*/ 4496 h 21600"/>
                <a:gd name="T14" fmla="*/ 17113 w 21600"/>
                <a:gd name="T15" fmla="*/ 1710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cxnSp>
          <p:nvCxnSpPr>
            <p:cNvPr id="103437" name="AutoShape 24"/>
            <p:cNvCxnSpPr>
              <a:cxnSpLocks noChangeShapeType="1"/>
              <a:stCxn id="103440" idx="0"/>
              <a:endCxn id="103435" idx="2"/>
            </p:cNvCxnSpPr>
            <p:nvPr/>
          </p:nvCxnSpPr>
          <p:spPr bwMode="auto">
            <a:xfrm rot="-5400000">
              <a:off x="1368" y="1822"/>
              <a:ext cx="27" cy="1120"/>
            </a:xfrm>
            <a:prstGeom prst="bentConnector3">
              <a:avLst>
                <a:gd name="adj1" fmla="val 648648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8" name="AutoShape 25"/>
            <p:cNvCxnSpPr>
              <a:cxnSpLocks noChangeShapeType="1"/>
              <a:stCxn id="103436" idx="0"/>
              <a:endCxn id="103440" idx="2"/>
            </p:cNvCxnSpPr>
            <p:nvPr/>
          </p:nvCxnSpPr>
          <p:spPr bwMode="auto">
            <a:xfrm rot="16200000" flipV="1">
              <a:off x="1501" y="2417"/>
              <a:ext cx="81" cy="1439"/>
            </a:xfrm>
            <a:prstGeom prst="bentConnector3">
              <a:avLst>
                <a:gd name="adj1" fmla="val -254319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9" name="AutoShape 26"/>
            <p:cNvCxnSpPr>
              <a:cxnSpLocks noChangeShapeType="1"/>
              <a:stCxn id="103435" idx="0"/>
              <a:endCxn id="103436" idx="2"/>
            </p:cNvCxnSpPr>
            <p:nvPr/>
          </p:nvCxnSpPr>
          <p:spPr bwMode="auto">
            <a:xfrm rot="16200000" flipH="1">
              <a:off x="2013" y="2562"/>
              <a:ext cx="177" cy="318"/>
            </a:xfrm>
            <a:prstGeom prst="bentConnector3">
              <a:avLst>
                <a:gd name="adj1" fmla="val 44634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103440" name="Rectangle 27"/>
            <p:cNvSpPr>
              <a:spLocks noChangeArrowheads="1"/>
            </p:cNvSpPr>
            <p:nvPr/>
          </p:nvSpPr>
          <p:spPr bwMode="auto">
            <a:xfrm>
              <a:off x="384" y="2395"/>
              <a:ext cx="876" cy="701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1" name="AutoShape 28"/>
            <p:cNvSpPr>
              <a:spLocks noChangeArrowheads="1"/>
            </p:cNvSpPr>
            <p:nvPr/>
          </p:nvSpPr>
          <p:spPr bwMode="auto">
            <a:xfrm>
              <a:off x="699" y="2780"/>
              <a:ext cx="281" cy="246"/>
            </a:xfrm>
            <a:prstGeom prst="irregularSeal1">
              <a:avLst/>
            </a:prstGeom>
            <a:gradFill rotWithShape="0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2" name="Line 29"/>
            <p:cNvSpPr>
              <a:spLocks noChangeShapeType="1"/>
            </p:cNvSpPr>
            <p:nvPr/>
          </p:nvSpPr>
          <p:spPr bwMode="auto">
            <a:xfrm>
              <a:off x="2100" y="2500"/>
              <a:ext cx="80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3" name="Line 30"/>
            <p:cNvSpPr>
              <a:spLocks noChangeShapeType="1"/>
            </p:cNvSpPr>
            <p:nvPr/>
          </p:nvSpPr>
          <p:spPr bwMode="auto">
            <a:xfrm>
              <a:off x="2508" y="2988"/>
              <a:ext cx="228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4" name="Text Box 31"/>
            <p:cNvSpPr txBox="1">
              <a:spLocks noChangeArrowheads="1"/>
            </p:cNvSpPr>
            <p:nvPr/>
          </p:nvSpPr>
          <p:spPr bwMode="auto">
            <a:xfrm>
              <a:off x="1774" y="3122"/>
              <a:ext cx="53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T.B.P.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5" name="Text Box 32"/>
            <p:cNvSpPr txBox="1">
              <a:spLocks noChangeArrowheads="1"/>
            </p:cNvSpPr>
            <p:nvPr/>
          </p:nvSpPr>
          <p:spPr bwMode="auto">
            <a:xfrm>
              <a:off x="1296" y="2251"/>
              <a:ext cx="5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T.A.P.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6" name="Text Box 33"/>
            <p:cNvSpPr txBox="1">
              <a:spLocks noChangeArrowheads="1"/>
            </p:cNvSpPr>
            <p:nvPr/>
          </p:nvSpPr>
          <p:spPr bwMode="auto">
            <a:xfrm>
              <a:off x="4184" y="2875"/>
              <a:ext cx="3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Eje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7" name="Text Box 34"/>
            <p:cNvSpPr txBox="1">
              <a:spLocks noChangeArrowheads="1"/>
            </p:cNvSpPr>
            <p:nvPr/>
          </p:nvSpPr>
          <p:spPr bwMode="auto">
            <a:xfrm>
              <a:off x="839" y="3127"/>
              <a:ext cx="61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Caldera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8" name="Rectangle 35"/>
            <p:cNvSpPr>
              <a:spLocks noChangeArrowheads="1"/>
            </p:cNvSpPr>
            <p:nvPr/>
          </p:nvSpPr>
          <p:spPr bwMode="auto">
            <a:xfrm>
              <a:off x="2736" y="2364"/>
              <a:ext cx="231" cy="72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9" name="Line 36"/>
            <p:cNvSpPr>
              <a:spLocks noChangeShapeType="1"/>
            </p:cNvSpPr>
            <p:nvPr/>
          </p:nvSpPr>
          <p:spPr bwMode="auto">
            <a:xfrm>
              <a:off x="2967" y="2700"/>
              <a:ext cx="729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0" name="AutoShape 37"/>
            <p:cNvSpPr>
              <a:spLocks noChangeArrowheads="1"/>
            </p:cNvSpPr>
            <p:nvPr/>
          </p:nvSpPr>
          <p:spPr bwMode="auto">
            <a:xfrm rot="-5400000">
              <a:off x="2068" y="3555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1" name="AutoShape 38"/>
            <p:cNvSpPr>
              <a:spLocks noChangeArrowheads="1"/>
            </p:cNvSpPr>
            <p:nvPr/>
          </p:nvSpPr>
          <p:spPr bwMode="auto">
            <a:xfrm rot="5400000">
              <a:off x="2400" y="3492"/>
              <a:ext cx="432" cy="43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2" name="Line 39"/>
            <p:cNvSpPr>
              <a:spLocks noChangeShapeType="1"/>
            </p:cNvSpPr>
            <p:nvPr/>
          </p:nvSpPr>
          <p:spPr bwMode="auto">
            <a:xfrm>
              <a:off x="3168" y="3708"/>
              <a:ext cx="537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3" name="Rectangle 40"/>
            <p:cNvSpPr>
              <a:spLocks noChangeArrowheads="1"/>
            </p:cNvSpPr>
            <p:nvPr/>
          </p:nvSpPr>
          <p:spPr bwMode="auto">
            <a:xfrm>
              <a:off x="3081" y="3516"/>
              <a:ext cx="87" cy="384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4" name="Line 41"/>
            <p:cNvSpPr>
              <a:spLocks noChangeShapeType="1"/>
            </p:cNvSpPr>
            <p:nvPr/>
          </p:nvSpPr>
          <p:spPr bwMode="auto">
            <a:xfrm>
              <a:off x="2862" y="3708"/>
              <a:ext cx="210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5" name="Text Box 42"/>
            <p:cNvSpPr txBox="1">
              <a:spLocks noChangeArrowheads="1"/>
            </p:cNvSpPr>
            <p:nvPr/>
          </p:nvSpPr>
          <p:spPr bwMode="auto">
            <a:xfrm>
              <a:off x="1056" y="3650"/>
              <a:ext cx="102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Turbina a Gas</a:t>
              </a:r>
              <a:endParaRPr lang="es-ES" sz="20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sz="2100"/>
              <a:t>CODAG y CODOG: Combined Diesel and/or Gas</a:t>
            </a:r>
          </a:p>
          <a:p>
            <a:pPr lvl="1" eaLnBrk="1" hangingPunct="1"/>
            <a:r>
              <a:rPr lang="es-MX" sz="1900"/>
              <a:t>Fragatas “M” (CODOG)</a:t>
            </a:r>
          </a:p>
          <a:p>
            <a:pPr lvl="1" eaLnBrk="1" hangingPunct="1"/>
            <a:r>
              <a:rPr lang="es-MX" sz="1900"/>
              <a:t>La planta Diesel se utiliza en condición normal con 1/3 de la potencia instalada. En combate se utilizan ambas o la de mayor potencia, para lograr las más altas velocidades.</a:t>
            </a:r>
          </a:p>
          <a:p>
            <a:pPr lvl="1" eaLnBrk="1" hangingPunct="1"/>
            <a:endParaRPr lang="es-ES" sz="1900"/>
          </a:p>
        </p:txBody>
      </p:sp>
      <p:pic>
        <p:nvPicPr>
          <p:cNvPr id="104452" name="Picture 40" descr="COD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3476625"/>
            <a:ext cx="5976937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 b="1" dirty="0"/>
              <a:t>COGOG y COGAG</a:t>
            </a:r>
            <a:r>
              <a:rPr lang="es-MX" sz="2500" dirty="0"/>
              <a:t>,</a:t>
            </a:r>
          </a:p>
          <a:p>
            <a:pPr lvl="1" eaLnBrk="1" hangingPunct="1"/>
            <a:r>
              <a:rPr lang="es-MX" sz="2100" dirty="0"/>
              <a:t>COGOG se emplean </a:t>
            </a:r>
            <a:r>
              <a:rPr lang="es-ES" sz="2100" dirty="0"/>
              <a:t>en </a:t>
            </a:r>
            <a:r>
              <a:rPr lang="es-MX" sz="2100" dirty="0"/>
              <a:t>Fragatas “L” y “22”.</a:t>
            </a:r>
          </a:p>
          <a:p>
            <a:pPr lvl="1" eaLnBrk="1" hangingPunct="1"/>
            <a:r>
              <a:rPr lang="es-MX" sz="2100" dirty="0"/>
              <a:t>COGAG  se emplea en las clases “</a:t>
            </a:r>
            <a:r>
              <a:rPr lang="es-MX" sz="2100" dirty="0" err="1"/>
              <a:t>Adelaide</a:t>
            </a:r>
            <a:r>
              <a:rPr lang="es-MX" sz="2100" dirty="0"/>
              <a:t>”.</a:t>
            </a:r>
            <a:r>
              <a:rPr lang="es-ES" sz="2100" dirty="0"/>
              <a:t>	</a:t>
            </a:r>
          </a:p>
        </p:txBody>
      </p:sp>
      <p:pic>
        <p:nvPicPr>
          <p:cNvPr id="105476" name="Picture 5" descr="COG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284538"/>
            <a:ext cx="6624637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357562"/>
            <a:ext cx="4757393" cy="26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6772064" y="4290998"/>
            <a:ext cx="22882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/>
              <a:t>A</a:t>
            </a:r>
            <a:endParaRPr lang="es-CL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6786578" y="5286388"/>
            <a:ext cx="7143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/>
              <a:t>A</a:t>
            </a:r>
            <a:r>
              <a:rPr lang="es-CL" sz="1400" b="1" dirty="0"/>
              <a:t>nd</a:t>
            </a:r>
            <a:endParaRPr lang="es-CL" b="1" dirty="0"/>
          </a:p>
        </p:txBody>
      </p:sp>
      <p:pic>
        <p:nvPicPr>
          <p:cNvPr id="153602" name="Picture 2" descr="C:\Users\Alberto\AppData\Local\Microsoft\Windows\INetCache\IE\3F5C42EG\alphabet-150787_64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6930" y="4929198"/>
            <a:ext cx="361152" cy="40479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/>
              <a:t>CODLAG</a:t>
            </a:r>
          </a:p>
          <a:p>
            <a:pPr lvl="1" eaLnBrk="1" hangingPunct="1"/>
            <a:r>
              <a:rPr lang="es-MX" sz="2100"/>
              <a:t>Fragata 23</a:t>
            </a:r>
          </a:p>
          <a:p>
            <a:pPr lvl="1" eaLnBrk="1" hangingPunct="1"/>
            <a:r>
              <a:rPr lang="es-MX" sz="2100"/>
              <a:t>Motor eléctrico recibe energía de la red del buque.</a:t>
            </a:r>
          </a:p>
          <a:p>
            <a:pPr lvl="1" eaLnBrk="1" hangingPunct="1"/>
            <a:r>
              <a:rPr lang="es-MX" sz="2100"/>
              <a:t>Es usado en Buques A/S.</a:t>
            </a:r>
          </a:p>
        </p:txBody>
      </p:sp>
      <p:pic>
        <p:nvPicPr>
          <p:cNvPr id="106500" name="Picture 7" descr="CODLA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b="13130"/>
          <a:stretch>
            <a:fillRect/>
          </a:stretch>
        </p:blipFill>
        <p:spPr>
          <a:xfrm>
            <a:off x="1993900" y="3960813"/>
            <a:ext cx="6064250" cy="1981200"/>
          </a:xfrm>
        </p:spPr>
      </p:pic>
    </p:spTree>
  </p:cSld>
  <p:clrMapOvr>
    <a:masterClrMapping/>
  </p:clrMapOvr>
  <p:transition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7523" name="Rectangle 7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/>
            <a:r>
              <a:rPr lang="es-MX" sz="2500"/>
              <a:t>CONAS y CONAG</a:t>
            </a:r>
          </a:p>
          <a:p>
            <a:pPr lvl="1" eaLnBrk="1" hangingPunct="1"/>
            <a:r>
              <a:rPr lang="es-MX" sz="2100"/>
              <a:t>Se utilizan para suplementar, en alta demanda, a las plantas nucleares. </a:t>
            </a:r>
          </a:p>
          <a:p>
            <a:pPr eaLnBrk="1" hangingPunct="1"/>
            <a:endParaRPr lang="es-ES" sz="2500"/>
          </a:p>
        </p:txBody>
      </p:sp>
      <p:pic>
        <p:nvPicPr>
          <p:cNvPr id="107524" name="Picture 12" descr="CONA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b="13940"/>
          <a:stretch>
            <a:fillRect/>
          </a:stretch>
        </p:blipFill>
        <p:spPr>
          <a:xfrm>
            <a:off x="1370013" y="2232025"/>
            <a:ext cx="3579812" cy="1169988"/>
          </a:xfrm>
        </p:spPr>
      </p:pic>
      <p:pic>
        <p:nvPicPr>
          <p:cNvPr id="107525" name="Picture 13" descr="CONA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b="11259"/>
          <a:stretch>
            <a:fillRect/>
          </a:stretch>
        </p:blipFill>
        <p:spPr>
          <a:xfrm>
            <a:off x="1370013" y="4365625"/>
            <a:ext cx="3579812" cy="1169988"/>
          </a:xfrm>
        </p:spPr>
      </p:pic>
    </p:spTree>
  </p:cSld>
  <p:clrMapOvr>
    <a:masterClrMapping/>
  </p:clrMapOvr>
  <p:transition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Sistemas de propulsión simples.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>
                <a:solidFill>
                  <a:schemeClr val="accent1"/>
                </a:solidFill>
              </a:rPr>
              <a:t>Sistemas combinados.</a:t>
            </a:r>
          </a:p>
          <a:p>
            <a:pPr eaLnBrk="1" hangingPunct="1"/>
            <a:r>
              <a:rPr lang="es-ES"/>
              <a:t>Puesta en operación de sistemas de propulsión.</a:t>
            </a:r>
          </a:p>
        </p:txBody>
      </p:sp>
    </p:spTree>
  </p:cSld>
  <p:clrMapOvr>
    <a:masterClrMapping/>
  </p:clrMapOvr>
  <p:transition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/>
              <a:t>Prechequeos de partida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77000"/>
              </a:lnSpc>
            </a:pPr>
            <a:r>
              <a:rPr lang="es-CL"/>
              <a:t>Alinear los sistemas de soporte </a:t>
            </a:r>
          </a:p>
          <a:p>
            <a:pPr lvl="1" eaLnBrk="1" hangingPunct="1">
              <a:lnSpc>
                <a:spcPct val="77000"/>
              </a:lnSpc>
            </a:pPr>
            <a:r>
              <a:rPr lang="es-CL"/>
              <a:t>Seguir las instrucciones del fabricante, entre las que se consideran:</a:t>
            </a:r>
          </a:p>
          <a:p>
            <a:pPr lvl="2" eaLnBrk="1" hangingPunct="1">
              <a:lnSpc>
                <a:spcPct val="77000"/>
              </a:lnSpc>
            </a:pPr>
            <a:r>
              <a:rPr lang="es-CL"/>
              <a:t>Ductos de aspiración y de descarga de gases.</a:t>
            </a:r>
          </a:p>
          <a:p>
            <a:pPr lvl="2" eaLnBrk="1" hangingPunct="1">
              <a:lnSpc>
                <a:spcPct val="77000"/>
              </a:lnSpc>
            </a:pPr>
            <a:r>
              <a:rPr lang="es-CL"/>
              <a:t>Aire de partida</a:t>
            </a:r>
          </a:p>
          <a:p>
            <a:pPr lvl="2" eaLnBrk="1" hangingPunct="1">
              <a:lnSpc>
                <a:spcPct val="77000"/>
              </a:lnSpc>
            </a:pPr>
            <a:r>
              <a:rPr lang="es-CL"/>
              <a:t>Circuito de lubricación</a:t>
            </a:r>
          </a:p>
          <a:p>
            <a:pPr lvl="2" eaLnBrk="1" hangingPunct="1">
              <a:lnSpc>
                <a:spcPct val="77000"/>
              </a:lnSpc>
            </a:pPr>
            <a:r>
              <a:rPr lang="es-CL"/>
              <a:t>Agua de enfriamiento dulce y salada</a:t>
            </a:r>
          </a:p>
          <a:p>
            <a:pPr lvl="2" eaLnBrk="1" hangingPunct="1">
              <a:lnSpc>
                <a:spcPct val="77000"/>
              </a:lnSpc>
            </a:pPr>
            <a:r>
              <a:rPr lang="es-CL"/>
              <a:t>Circuito de combustible</a:t>
            </a:r>
          </a:p>
          <a:p>
            <a:pPr lvl="2" eaLnBrk="1" hangingPunct="1">
              <a:lnSpc>
                <a:spcPct val="77000"/>
              </a:lnSpc>
            </a:pPr>
            <a:r>
              <a:rPr lang="es-CL"/>
              <a:t>Aire de control</a:t>
            </a:r>
          </a:p>
          <a:p>
            <a:pPr lvl="1" eaLnBrk="1" hangingPunct="1">
              <a:lnSpc>
                <a:spcPct val="77000"/>
              </a:lnSpc>
            </a:pPr>
            <a:r>
              <a:rPr lang="es-CL"/>
              <a:t>Calentamiento de aceite y chaquetas de enfriamiento (Dieseles)</a:t>
            </a:r>
          </a:p>
          <a:p>
            <a:pPr eaLnBrk="1" hangingPunct="1">
              <a:lnSpc>
                <a:spcPct val="77000"/>
              </a:lnSpc>
            </a:pPr>
            <a:endParaRPr lang="es-CL"/>
          </a:p>
        </p:txBody>
      </p:sp>
    </p:spTree>
  </p:cSld>
  <p:clrMapOvr>
    <a:masterClrMapping/>
  </p:clrMapOvr>
  <p:transition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/>
              <a:t>Prechequeos de partida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77000"/>
              </a:lnSpc>
            </a:pPr>
            <a:r>
              <a:rPr lang="es-ES"/>
              <a:t>Verificación de niveles de aceite y temperaturas de lubricación</a:t>
            </a:r>
          </a:p>
          <a:p>
            <a:pPr eaLnBrk="1" hangingPunct="1">
              <a:lnSpc>
                <a:spcPct val="77000"/>
              </a:lnSpc>
            </a:pPr>
            <a:r>
              <a:rPr lang="es-ES"/>
              <a:t>En algunas aplicaciones de motores diesel, verificar niveles de agua calentamiento de chaquetas de enfriamiento</a:t>
            </a:r>
          </a:p>
          <a:p>
            <a:pPr eaLnBrk="1" hangingPunct="1">
              <a:lnSpc>
                <a:spcPct val="77000"/>
              </a:lnSpc>
            </a:pPr>
            <a:r>
              <a:rPr lang="es-ES"/>
              <a:t>Verificar alineados los sistemas de ventilación y enfriamiento de  aire</a:t>
            </a:r>
          </a:p>
          <a:p>
            <a:pPr eaLnBrk="1" hangingPunct="1">
              <a:lnSpc>
                <a:spcPct val="77000"/>
              </a:lnSpc>
            </a:pPr>
            <a:r>
              <a:rPr lang="es-ES"/>
              <a:t>Purgar los sistemas de combustible</a:t>
            </a:r>
          </a:p>
          <a:p>
            <a:pPr eaLnBrk="1" hangingPunct="1">
              <a:lnSpc>
                <a:spcPct val="77000"/>
              </a:lnSpc>
            </a:pPr>
            <a:endParaRPr lang="es-CL"/>
          </a:p>
        </p:txBody>
      </p:sp>
    </p:spTree>
  </p:cSld>
  <p:clrMapOvr>
    <a:masterClrMapping/>
  </p:clrMapOvr>
  <p:transition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/>
              <a:t>Partida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77000"/>
              </a:lnSpc>
            </a:pPr>
            <a:r>
              <a:rPr lang="es-CL"/>
              <a:t>Seguir los procedimientos de partida publicados</a:t>
            </a:r>
          </a:p>
          <a:p>
            <a:pPr eaLnBrk="1" hangingPunct="1">
              <a:lnSpc>
                <a:spcPct val="77000"/>
              </a:lnSpc>
            </a:pPr>
            <a:r>
              <a:rPr lang="es-CL"/>
              <a:t>Verificar flujo positivo y presión de aceite de lubricación.</a:t>
            </a:r>
          </a:p>
          <a:p>
            <a:pPr eaLnBrk="1" hangingPunct="1">
              <a:lnSpc>
                <a:spcPct val="77000"/>
              </a:lnSpc>
            </a:pPr>
            <a:r>
              <a:rPr lang="es-CL"/>
              <a:t>Realizar una inspección externa e interna cuando la maquinaria se encuentre en servicio.</a:t>
            </a:r>
          </a:p>
          <a:p>
            <a:pPr eaLnBrk="1" hangingPunct="1">
              <a:lnSpc>
                <a:spcPct val="77000"/>
              </a:lnSpc>
            </a:pPr>
            <a:r>
              <a:rPr lang="es-CL"/>
              <a:t>Verificar presiones y funcionamiento de circuitos de enfriamiento, combustible y lubricación.</a:t>
            </a:r>
          </a:p>
        </p:txBody>
      </p:sp>
    </p:spTree>
  </p:cSld>
  <p:clrMapOvr>
    <a:masterClrMapping/>
  </p:clrMapOvr>
  <p:transition/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/>
              <a:t>Durante la operación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CL" dirty="0"/>
              <a:t>Verificar: Manómetros, sensores, indicadores visuales y audibles.</a:t>
            </a:r>
          </a:p>
          <a:p>
            <a:pPr eaLnBrk="1" hangingPunct="1">
              <a:lnSpc>
                <a:spcPct val="90000"/>
              </a:lnSpc>
            </a:pPr>
            <a:r>
              <a:rPr lang="es-CL" dirty="0"/>
              <a:t>Verificar niveles de carga (Potencia)</a:t>
            </a:r>
          </a:p>
          <a:p>
            <a:pPr eaLnBrk="1" hangingPunct="1">
              <a:lnSpc>
                <a:spcPct val="90000"/>
              </a:lnSpc>
            </a:pPr>
            <a:r>
              <a:rPr lang="es-CL" dirty="0"/>
              <a:t>Velocidades críticas de operación.</a:t>
            </a:r>
          </a:p>
          <a:p>
            <a:pPr eaLnBrk="1" hangingPunct="1">
              <a:lnSpc>
                <a:spcPct val="90000"/>
              </a:lnSpc>
            </a:pPr>
            <a:r>
              <a:rPr lang="es-CL" dirty="0"/>
              <a:t>Conocer los ajustes de las alarmas y los parámetros normales de operación del equipo a cargo.</a:t>
            </a:r>
          </a:p>
        </p:txBody>
      </p:sp>
    </p:spTree>
  </p:cSld>
  <p:clrMapOvr>
    <a:masterClrMapping/>
  </p:clrMapOvr>
  <p:transition/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/>
              <a:t>Transmisores de potencia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CL" sz="2500" dirty="0"/>
              <a:t>Sistemas de reducción y cajas de engranajes</a:t>
            </a:r>
          </a:p>
          <a:p>
            <a:pPr lvl="1" eaLnBrk="1" hangingPunct="1"/>
            <a:r>
              <a:rPr lang="es-CL" sz="2100" dirty="0"/>
              <a:t>Temperatura de aceite.</a:t>
            </a:r>
          </a:p>
          <a:p>
            <a:pPr lvl="1" eaLnBrk="1" hangingPunct="1"/>
            <a:r>
              <a:rPr lang="es-CL" sz="2100" dirty="0"/>
              <a:t>Sistemas de soporte alineados.</a:t>
            </a:r>
          </a:p>
          <a:p>
            <a:pPr eaLnBrk="1" hangingPunct="1"/>
            <a:r>
              <a:rPr lang="es-CL" sz="2500" dirty="0"/>
              <a:t>Ejes de propulsión </a:t>
            </a:r>
          </a:p>
          <a:p>
            <a:pPr lvl="1" eaLnBrk="1" hangingPunct="1"/>
            <a:r>
              <a:rPr lang="es-CL" sz="2100" dirty="0"/>
              <a:t>Funcionamiento de los descansos y sellos.</a:t>
            </a:r>
          </a:p>
          <a:p>
            <a:pPr eaLnBrk="1" hangingPunct="1"/>
            <a:r>
              <a:rPr lang="es-CL" sz="2500" dirty="0"/>
              <a:t>Hélices</a:t>
            </a:r>
          </a:p>
          <a:p>
            <a:pPr lvl="1" eaLnBrk="1" hangingPunct="1"/>
            <a:r>
              <a:rPr lang="es-CL" sz="2100" dirty="0"/>
              <a:t>Sistema de paso controlable.</a:t>
            </a:r>
          </a:p>
          <a:p>
            <a:pPr lvl="1" eaLnBrk="1" hangingPunct="1"/>
            <a:r>
              <a:rPr lang="es-CL" sz="2100" dirty="0"/>
              <a:t>Temperatura de aceite.</a:t>
            </a:r>
          </a:p>
          <a:p>
            <a:pPr lvl="1" eaLnBrk="1" hangingPunct="1"/>
            <a:r>
              <a:rPr lang="es-CL" sz="2100" dirty="0"/>
              <a:t>Alineamiento de circuitos.</a:t>
            </a:r>
          </a:p>
        </p:txBody>
      </p:sp>
    </p:spTree>
  </p:cSld>
  <p:clrMapOvr>
    <a:masterClrMapping/>
  </p:clrMapOvr>
  <p:transition/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/>
              <a:t>Pruebas e inspecciones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CL"/>
              <a:t>Aceite lubricante</a:t>
            </a:r>
          </a:p>
          <a:p>
            <a:pPr eaLnBrk="1" hangingPunct="1"/>
            <a:r>
              <a:rPr lang="es-CL"/>
              <a:t>Estado del combustible</a:t>
            </a:r>
          </a:p>
          <a:p>
            <a:pPr eaLnBrk="1" hangingPunct="1"/>
            <a:r>
              <a:rPr lang="es-CL"/>
              <a:t>Parámetros de la maquinaria:</a:t>
            </a:r>
          </a:p>
          <a:p>
            <a:pPr lvl="1" eaLnBrk="1" hangingPunct="1"/>
            <a:r>
              <a:rPr lang="es-CL"/>
              <a:t>Vibraciones.</a:t>
            </a:r>
          </a:p>
          <a:p>
            <a:pPr lvl="1" eaLnBrk="1" hangingPunct="1"/>
            <a:r>
              <a:rPr lang="es-CL"/>
              <a:t>Tiempos de detención.</a:t>
            </a:r>
          </a:p>
          <a:p>
            <a:pPr lvl="1" eaLnBrk="1" hangingPunct="1"/>
            <a:r>
              <a:rPr lang="es-CL"/>
              <a:t>Pruebas de eficiencia.</a:t>
            </a:r>
          </a:p>
        </p:txBody>
      </p:sp>
    </p:spTree>
  </p:cSld>
  <p:clrMapOvr>
    <a:masterClrMapping/>
  </p:clrMapOvr>
  <p:transition/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MX" sz="2500"/>
              <a:t>Manual de Sistemas de Ingeniería</a:t>
            </a:r>
          </a:p>
          <a:p>
            <a:pPr lvl="1" eaLnBrk="1" hangingPunct="1"/>
            <a:r>
              <a:rPr lang="es-MX" sz="2100"/>
              <a:t>Resistencia y Propulsión</a:t>
            </a:r>
          </a:p>
          <a:p>
            <a:pPr lvl="1" eaLnBrk="1" hangingPunct="1"/>
            <a:r>
              <a:rPr lang="es-MX" sz="2100"/>
              <a:t>Definiciones Básicas de Potencia</a:t>
            </a:r>
          </a:p>
          <a:p>
            <a:pPr lvl="1" eaLnBrk="1" hangingPunct="1"/>
            <a:r>
              <a:rPr lang="es-MX" sz="2100"/>
              <a:t>Relación Velocidad – Potencia</a:t>
            </a:r>
          </a:p>
          <a:p>
            <a:pPr lvl="1" eaLnBrk="1" hangingPunct="1"/>
            <a:r>
              <a:rPr lang="es-MX" sz="2100"/>
              <a:t>Sistemas de Propulsión Simples</a:t>
            </a:r>
          </a:p>
          <a:p>
            <a:pPr lvl="1" eaLnBrk="1" hangingPunct="1"/>
            <a:r>
              <a:rPr lang="es-MX" sz="2100"/>
              <a:t>Sistemas de Propulsión Combinados</a:t>
            </a:r>
          </a:p>
          <a:p>
            <a:pPr lvl="1" eaLnBrk="1" hangingPunct="1"/>
            <a:r>
              <a:rPr lang="es-MX" sz="2100"/>
              <a:t>Comparación de los Sistemas de Propulsión.</a:t>
            </a:r>
          </a:p>
          <a:p>
            <a:pPr eaLnBrk="1" hangingPunct="1"/>
            <a:r>
              <a:rPr lang="es-MX" sz="2500"/>
              <a:t>Recomendación:</a:t>
            </a:r>
          </a:p>
          <a:p>
            <a:pPr lvl="1" eaLnBrk="1" hangingPunct="1"/>
            <a:r>
              <a:rPr lang="es-MX" sz="2100"/>
              <a:t>Repasar conceptos del Capítulo 1.</a:t>
            </a:r>
          </a:p>
          <a:p>
            <a:pPr lvl="1" eaLnBrk="1" hangingPunct="1"/>
            <a:r>
              <a:rPr lang="es-MX" sz="2100"/>
              <a:t>Desarrollar Test de Auto evaluación Página 46</a:t>
            </a:r>
          </a:p>
          <a:p>
            <a:pPr eaLnBrk="1" hangingPunct="1"/>
            <a:endParaRPr lang="es-ES" sz="2500"/>
          </a:p>
        </p:txBody>
      </p:sp>
    </p:spTree>
  </p:cSld>
  <p:clrMapOvr>
    <a:masterClrMapping/>
  </p:clrMapOvr>
  <p:transition/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116739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sp>
        <p:nvSpPr>
          <p:cNvPr id="116740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Término Unidad temática Nº 1</a:t>
            </a:r>
          </a:p>
        </p:txBody>
      </p:sp>
    </p:spTree>
  </p:cSld>
  <p:clrMapOvr>
    <a:masterClrMapping/>
  </p:clrMapOvr>
  <p:transition/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pic>
        <p:nvPicPr>
          <p:cNvPr id="117763" name="Picture 5" descr="boile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00338" y="1905000"/>
            <a:ext cx="4392612" cy="3740150"/>
          </a:xfrm>
        </p:spPr>
      </p:pic>
      <p:sp>
        <p:nvSpPr>
          <p:cNvPr id="11776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4213" y="5876925"/>
            <a:ext cx="431800" cy="360363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88270</TotalTime>
  <Words>6585</Words>
  <Application>Microsoft Office PowerPoint</Application>
  <PresentationFormat>Presentación en pantalla (4:3)</PresentationFormat>
  <Paragraphs>928</Paragraphs>
  <Slides>126</Slides>
  <Notes>5</Notes>
  <HiddenSlides>0</HiddenSlides>
  <MMClips>12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6</vt:i4>
      </vt:variant>
      <vt:variant>
        <vt:lpstr>Títulos de diapositiva</vt:lpstr>
      </vt:variant>
      <vt:variant>
        <vt:i4>126</vt:i4>
      </vt:variant>
    </vt:vector>
  </HeadingPairs>
  <TitlesOfParts>
    <vt:vector size="139" baseType="lpstr">
      <vt:lpstr>Arial</vt:lpstr>
      <vt:lpstr>Symbol</vt:lpstr>
      <vt:lpstr>Tahoma</vt:lpstr>
      <vt:lpstr>Times New Roman</vt:lpstr>
      <vt:lpstr>Verdana</vt:lpstr>
      <vt:lpstr>Wingdings</vt:lpstr>
      <vt:lpstr>Eclipse</vt:lpstr>
      <vt:lpstr>Photo Editor Photo</vt:lpstr>
      <vt:lpstr>Drawing</vt:lpstr>
      <vt:lpstr>Presentación</vt:lpstr>
      <vt:lpstr>Equation</vt:lpstr>
      <vt:lpstr>Hoja de cálculo</vt:lpstr>
      <vt:lpstr>Presentation</vt:lpstr>
      <vt:lpstr>Sistemas de Ingeniería </vt:lpstr>
      <vt:lpstr>SISTEMAS  DE  INGENIERIA</vt:lpstr>
      <vt:lpstr>OBJETIVOS DEL RAMO</vt:lpstr>
      <vt:lpstr>Programa de Asignatura</vt:lpstr>
      <vt:lpstr>U.T.1 Sistema de Propulsión Naval</vt:lpstr>
      <vt:lpstr>Resistencia al avance</vt:lpstr>
      <vt:lpstr>Contenidos.</vt:lpstr>
      <vt:lpstr>Resistencia al avance</vt:lpstr>
      <vt:lpstr>Resistencia al avance</vt:lpstr>
      <vt:lpstr>Resistencia de Estela</vt:lpstr>
      <vt:lpstr>Resistencia de Estela</vt:lpstr>
      <vt:lpstr>Resistencia de Estela</vt:lpstr>
      <vt:lpstr>Resistencia de Estela</vt:lpstr>
      <vt:lpstr>Resistencia de Estela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Friccional</vt:lpstr>
      <vt:lpstr>Resistencia al avance</vt:lpstr>
      <vt:lpstr>Resistencia al avance</vt:lpstr>
      <vt:lpstr>Otros factores que afectan Rt</vt:lpstr>
      <vt:lpstr>Otros factores que afectan Rt</vt:lpstr>
      <vt:lpstr>Contenidos.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Ensayos de laboratorio (Brasil)</vt:lpstr>
      <vt:lpstr>Ensayos de laboratorio (EE.UU.)</vt:lpstr>
      <vt:lpstr>Relación velocidad potencia</vt:lpstr>
      <vt:lpstr>Relación velocidad potencia</vt:lpstr>
      <vt:lpstr>Relación velocidad potencia</vt:lpstr>
      <vt:lpstr>Definiciones básicas de potencia</vt:lpstr>
      <vt:lpstr>Definiciones básicas de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Contenidos.</vt:lpstr>
      <vt:lpstr>Sistemas de Propulsión Simples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Nuclear</vt:lpstr>
      <vt:lpstr>Nuclear</vt:lpstr>
      <vt:lpstr>Nuclear</vt:lpstr>
      <vt:lpstr>Nuclear</vt:lpstr>
      <vt:lpstr>Motor Diesel</vt:lpstr>
      <vt:lpstr>Motor Diesel</vt:lpstr>
      <vt:lpstr>Motor Diesel</vt:lpstr>
      <vt:lpstr>Turbinas a gas</vt:lpstr>
      <vt:lpstr>Turbinas a gas</vt:lpstr>
      <vt:lpstr>Turbinas a gas</vt:lpstr>
      <vt:lpstr>Turbinas a gas</vt:lpstr>
      <vt:lpstr>Turbinas a gas</vt:lpstr>
      <vt:lpstr>Propulsión eléctrica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Propulsión eléctrica</vt:lpstr>
      <vt:lpstr>Propulsión eléctrica</vt:lpstr>
      <vt:lpstr>Celdas de combustible</vt:lpstr>
      <vt:lpstr>Celda de combustible </vt:lpstr>
      <vt:lpstr>¿Qué combustibles usan las Celdas de Combustible?</vt:lpstr>
      <vt:lpstr>Sistemas de propulsión</vt:lpstr>
      <vt:lpstr>Propulsión Híbrida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Contenidos.</vt:lpstr>
      <vt:lpstr>Comparación Sistemas de Propulsión.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Contenidos.</vt:lpstr>
      <vt:lpstr>Prechequeos de partida</vt:lpstr>
      <vt:lpstr>Prechequeos de partida</vt:lpstr>
      <vt:lpstr>Partida</vt:lpstr>
      <vt:lpstr>Durante la operación</vt:lpstr>
      <vt:lpstr>Transmisores de potencia</vt:lpstr>
      <vt:lpstr>Pruebas e inspecciones</vt:lpstr>
      <vt:lpstr>Sistema de Propulsión Naval</vt:lpstr>
      <vt:lpstr>Sistema de Propulsión Naval</vt:lpstr>
      <vt:lpstr>Sistema de Propulsión Naval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García Covacevich</cp:lastModifiedBy>
  <cp:revision>204</cp:revision>
  <dcterms:created xsi:type="dcterms:W3CDTF">2008-04-11T19:59:31Z</dcterms:created>
  <dcterms:modified xsi:type="dcterms:W3CDTF">2021-07-22T21:25:44Z</dcterms:modified>
</cp:coreProperties>
</file>