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26"/>
  </p:notesMasterIdLst>
  <p:sldIdLst>
    <p:sldId id="256" r:id="rId2"/>
    <p:sldId id="367" r:id="rId3"/>
    <p:sldId id="296" r:id="rId4"/>
    <p:sldId id="295" r:id="rId5"/>
    <p:sldId id="298" r:id="rId6"/>
    <p:sldId id="302" r:id="rId7"/>
    <p:sldId id="304" r:id="rId8"/>
    <p:sldId id="301" r:id="rId9"/>
    <p:sldId id="300" r:id="rId10"/>
    <p:sldId id="299" r:id="rId11"/>
    <p:sldId id="350" r:id="rId12"/>
    <p:sldId id="351" r:id="rId13"/>
    <p:sldId id="276" r:id="rId14"/>
    <p:sldId id="368" r:id="rId15"/>
    <p:sldId id="369" r:id="rId16"/>
    <p:sldId id="370" r:id="rId17"/>
    <p:sldId id="372" r:id="rId18"/>
    <p:sldId id="376" r:id="rId19"/>
    <p:sldId id="377" r:id="rId20"/>
    <p:sldId id="379" r:id="rId21"/>
    <p:sldId id="371" r:id="rId22"/>
    <p:sldId id="277" r:id="rId23"/>
    <p:sldId id="286" r:id="rId24"/>
    <p:sldId id="287" r:id="rId2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64"/>
    <p:restoredTop sz="92923"/>
  </p:normalViewPr>
  <p:slideViewPr>
    <p:cSldViewPr>
      <p:cViewPr varScale="1">
        <p:scale>
          <a:sx n="100" d="100"/>
          <a:sy n="100" d="100"/>
        </p:scale>
        <p:origin x="968" y="1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562" y="273352"/>
            <a:ext cx="10971684" cy="1145009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09562" y="1604841"/>
            <a:ext cx="10727859" cy="3977811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97700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23-08-24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0.png"/><Relationship Id="rId4" Type="http://schemas.openxmlformats.org/officeDocument/2006/relationships/image" Target="../media/image1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tiff"/><Relationship Id="rId3" Type="http://schemas.openxmlformats.org/officeDocument/2006/relationships/image" Target="../media/image6.tiff"/><Relationship Id="rId7" Type="http://schemas.openxmlformats.org/officeDocument/2006/relationships/image" Target="../media/image10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tiff"/><Relationship Id="rId5" Type="http://schemas.openxmlformats.org/officeDocument/2006/relationships/image" Target="../media/image8.tiff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tiff"/><Relationship Id="rId4" Type="http://schemas.openxmlformats.org/officeDocument/2006/relationships/image" Target="../media/image22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24.emf"/><Relationship Id="rId7" Type="http://schemas.openxmlformats.org/officeDocument/2006/relationships/image" Target="../media/image26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28.emf"/><Relationship Id="rId5" Type="http://schemas.openxmlformats.org/officeDocument/2006/relationships/image" Target="../media/image25.emf"/><Relationship Id="rId10" Type="http://schemas.openxmlformats.org/officeDocument/2006/relationships/oleObject" Target="../embeddings/oleObject6.bin"/><Relationship Id="rId4" Type="http://schemas.openxmlformats.org/officeDocument/2006/relationships/oleObject" Target="../embeddings/oleObject3.bin"/><Relationship Id="rId9" Type="http://schemas.openxmlformats.org/officeDocument/2006/relationships/image" Target="../media/image27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24.emf"/><Relationship Id="rId7" Type="http://schemas.openxmlformats.org/officeDocument/2006/relationships/image" Target="../media/image26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28.emf"/><Relationship Id="rId5" Type="http://schemas.openxmlformats.org/officeDocument/2006/relationships/image" Target="../media/image25.emf"/><Relationship Id="rId10" Type="http://schemas.openxmlformats.org/officeDocument/2006/relationships/oleObject" Target="../embeddings/oleObject11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2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0.png"/><Relationship Id="rId4" Type="http://schemas.openxmlformats.org/officeDocument/2006/relationships/image" Target="../media/image15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pn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210.png"/><Relationship Id="rId7" Type="http://schemas.openxmlformats.org/officeDocument/2006/relationships/image" Target="../media/image3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190.png"/><Relationship Id="rId5" Type="http://schemas.openxmlformats.org/officeDocument/2006/relationships/image" Target="../media/image230.png"/><Relationship Id="rId10" Type="http://schemas.openxmlformats.org/officeDocument/2006/relationships/image" Target="../media/image25.png"/><Relationship Id="rId4" Type="http://schemas.openxmlformats.org/officeDocument/2006/relationships/image" Target="../media/image22.png"/><Relationship Id="rId9" Type="http://schemas.openxmlformats.org/officeDocument/2006/relationships/image" Target="../media/image6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Torque y Equilibrio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8128952F-D40A-BF44-BD0F-C8DE07353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888" y="908720"/>
            <a:ext cx="1721827" cy="198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Torque o momento de torsión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51592" y="1700808"/>
            <a:ext cx="115212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Una definición bastante común para el torque es: que “el producto de la fuerza aplicada por el «brazo», donde el brazo es la distancia perpendicular a la línea de acción de la fuerza aplicada”. </a:t>
            </a:r>
          </a:p>
          <a:p>
            <a:pPr algn="just"/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 decir, 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1516" y="3091259"/>
            <a:ext cx="3855199" cy="368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4">
                <a:extLst>
                  <a:ext uri="{FF2B5EF4-FFF2-40B4-BE49-F238E27FC236}">
                    <a16:creationId xmlns:a16="http://schemas.microsoft.com/office/drawing/2014/main" id="{9FB4E83C-87AA-2D4B-8716-7CC5383C3108}"/>
                  </a:ext>
                </a:extLst>
              </p:cNvPr>
              <p:cNvSpPr txBox="1"/>
              <p:nvPr/>
            </p:nvSpPr>
            <p:spPr>
              <a:xfrm>
                <a:off x="3791744" y="3732133"/>
                <a:ext cx="1167051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800" i="1" smtClean="0">
                          <a:solidFill>
                            <a:srgbClr val="00456F"/>
                          </a:solidFill>
                          <a:latin typeface="Cambria Math"/>
                          <a:ea typeface="Cambria Math"/>
                        </a:rPr>
                        <m:t>𝜏</m:t>
                      </m:r>
                      <m:r>
                        <a:rPr lang="es-CL" sz="2800" b="0" i="1" smtClean="0">
                          <a:solidFill>
                            <a:srgbClr val="00456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s-CL" sz="2800" b="0" i="1" smtClean="0">
                          <a:solidFill>
                            <a:srgbClr val="00456F"/>
                          </a:solidFill>
                          <a:latin typeface="Cambria Math"/>
                          <a:ea typeface="Cambria Math"/>
                        </a:rPr>
                        <m:t>𝑏𝐹</m:t>
                      </m:r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9" name="CuadroTexto 4">
                <a:extLst>
                  <a:ext uri="{FF2B5EF4-FFF2-40B4-BE49-F238E27FC236}">
                    <a16:creationId xmlns:a16="http://schemas.microsoft.com/office/drawing/2014/main" id="{9FB4E83C-87AA-2D4B-8716-7CC5383C31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1744" y="3732133"/>
                <a:ext cx="1167051" cy="430887"/>
              </a:xfrm>
              <a:prstGeom prst="rect">
                <a:avLst/>
              </a:prstGeom>
              <a:blipFill>
                <a:blip r:embed="rId3"/>
                <a:stretch>
                  <a:fillRect l="-2174" r="-5435" b="-5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5">
                <a:extLst>
                  <a:ext uri="{FF2B5EF4-FFF2-40B4-BE49-F238E27FC236}">
                    <a16:creationId xmlns:a16="http://schemas.microsoft.com/office/drawing/2014/main" id="{65FAD2DC-2F11-C644-9FB2-3F0A2A679D9B}"/>
                  </a:ext>
                </a:extLst>
              </p:cNvPr>
              <p:cNvSpPr txBox="1"/>
              <p:nvPr/>
            </p:nvSpPr>
            <p:spPr>
              <a:xfrm>
                <a:off x="442210" y="4416617"/>
                <a:ext cx="7563154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8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Donde</a:t>
                </a:r>
                <a:r>
                  <a:rPr lang="es-CL" sz="2800" dirty="0">
                    <a:solidFill>
                      <a:srgbClr val="00456F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CL" sz="2800" b="0" i="1" smtClean="0">
                        <a:solidFill>
                          <a:srgbClr val="00456F"/>
                        </a:solidFill>
                        <a:latin typeface="Cambria Math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s-CL" sz="2800" i="1" smtClean="0">
                        <a:solidFill>
                          <a:srgbClr val="00456F"/>
                        </a:solidFill>
                        <a:latin typeface="Cambria Math"/>
                        <a:cs typeface="Times New Roman" panose="02020603050405020304" pitchFamily="18" charset="0"/>
                      </a:rPr>
                      <m:t>=</m:t>
                    </m:r>
                    <m:r>
                      <a:rPr lang="es-CL" sz="2800" b="0" i="1" smtClean="0">
                        <a:solidFill>
                          <a:srgbClr val="00456F"/>
                        </a:solidFill>
                        <a:latin typeface="Cambria Math"/>
                        <a:cs typeface="Times New Roman" panose="02020603050405020304" pitchFamily="18" charset="0"/>
                      </a:rPr>
                      <m:t>𝑟</m:t>
                    </m:r>
                    <m:func>
                      <m:funcPr>
                        <m:ctrlPr>
                          <a:rPr lang="es-CL" sz="28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800" b="0" i="0" smtClean="0">
                            <a:solidFill>
                              <a:srgbClr val="00456F"/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800" i="1">
                            <a:solidFill>
                              <a:srgbClr val="00456F"/>
                            </a:solidFill>
                            <a:latin typeface="Cambria Math"/>
                            <a:ea typeface="Cambria Math"/>
                          </a:rPr>
                          <m:t>𝜃</m:t>
                        </m:r>
                      </m:e>
                    </m:func>
                  </m:oMath>
                </a14:m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es el brazo y </a:t>
                </a:r>
                <a14:m>
                  <m:oMath xmlns:m="http://schemas.openxmlformats.org/officeDocument/2006/math">
                    <m:r>
                      <a:rPr lang="es-CL" sz="2800" i="1">
                        <a:solidFill>
                          <a:srgbClr val="00456F"/>
                        </a:solidFill>
                        <a:latin typeface="Cambria Math"/>
                        <a:cs typeface="Times New Roman" panose="02020603050405020304" pitchFamily="18" charset="0"/>
                      </a:rPr>
                      <m:t>𝑟</m:t>
                    </m:r>
                  </m:oMath>
                </a14:m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es la distancia entre el eje de rotación y el punto de aplicación de la fuerza.</a:t>
                </a:r>
              </a:p>
            </p:txBody>
          </p:sp>
        </mc:Choice>
        <mc:Fallback xmlns="">
          <p:sp>
            <p:nvSpPr>
              <p:cNvPr id="10" name="CuadroTexto 5">
                <a:extLst>
                  <a:ext uri="{FF2B5EF4-FFF2-40B4-BE49-F238E27FC236}">
                    <a16:creationId xmlns:a16="http://schemas.microsoft.com/office/drawing/2014/main" id="{65FAD2DC-2F11-C644-9FB2-3F0A2A679D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210" y="4416617"/>
                <a:ext cx="7563154" cy="1384995"/>
              </a:xfrm>
              <a:prstGeom prst="rect">
                <a:avLst/>
              </a:prstGeom>
              <a:blipFill>
                <a:blip r:embed="rId4"/>
                <a:stretch>
                  <a:fillRect l="-1678" t="-7339" r="-1678" b="-1100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4">
                <a:extLst>
                  <a:ext uri="{FF2B5EF4-FFF2-40B4-BE49-F238E27FC236}">
                    <a16:creationId xmlns:a16="http://schemas.microsoft.com/office/drawing/2014/main" id="{A8ECD52B-7FD7-964C-BCB2-972887880ABA}"/>
                  </a:ext>
                </a:extLst>
              </p:cNvPr>
              <p:cNvSpPr txBox="1"/>
              <p:nvPr/>
            </p:nvSpPr>
            <p:spPr>
              <a:xfrm>
                <a:off x="3659894" y="5839765"/>
                <a:ext cx="193040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800" i="1" smtClean="0">
                          <a:solidFill>
                            <a:srgbClr val="00456F"/>
                          </a:solidFill>
                          <a:latin typeface="Cambria Math"/>
                          <a:ea typeface="Cambria Math"/>
                        </a:rPr>
                        <m:t>𝜏</m:t>
                      </m:r>
                      <m:r>
                        <a:rPr lang="es-CL" sz="2800" b="0" i="1" smtClean="0">
                          <a:solidFill>
                            <a:srgbClr val="00456F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s-CL" sz="2800" b="0" i="1" smtClean="0">
                          <a:solidFill>
                            <a:srgbClr val="00456F"/>
                          </a:solidFill>
                          <a:latin typeface="Cambria Math"/>
                          <a:ea typeface="Cambria Math"/>
                        </a:rPr>
                        <m:t>𝑟𝐹</m:t>
                      </m:r>
                      <m:func>
                        <m:funcPr>
                          <m:ctrlPr>
                            <a:rPr lang="es-CL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CL" sz="2800" b="0" i="0" smtClean="0">
                              <a:solidFill>
                                <a:srgbClr val="00456F"/>
                              </a:solidFill>
                              <a:latin typeface="Cambria Math"/>
                              <a:ea typeface="Cambria Math"/>
                            </a:rPr>
                            <m:t>sin</m:t>
                          </m:r>
                        </m:fName>
                        <m:e>
                          <m:r>
                            <a:rPr lang="es-CL" sz="2800" i="1">
                              <a:solidFill>
                                <a:srgbClr val="00456F"/>
                              </a:solidFill>
                              <a:latin typeface="Cambria Math"/>
                              <a:ea typeface="Cambria Math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11" name="CuadroTexto 4">
                <a:extLst>
                  <a:ext uri="{FF2B5EF4-FFF2-40B4-BE49-F238E27FC236}">
                    <a16:creationId xmlns:a16="http://schemas.microsoft.com/office/drawing/2014/main" id="{A8ECD52B-7FD7-964C-BCB2-972887880A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9894" y="5839765"/>
                <a:ext cx="1930400" cy="430887"/>
              </a:xfrm>
              <a:prstGeom prst="rect">
                <a:avLst/>
              </a:prstGeom>
              <a:blipFill>
                <a:blip r:embed="rId5"/>
                <a:stretch>
                  <a:fillRect l="-1316" r="-2632" b="-285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215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Shape 2"/>
              <p:cNvSpPr txBox="1"/>
              <p:nvPr/>
            </p:nvSpPr>
            <p:spPr>
              <a:xfrm>
                <a:off x="767408" y="1916832"/>
                <a:ext cx="10657184" cy="35523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 efectos de este curso vamos a usar una definición más general.</a:t>
                </a:r>
                <a:endParaRPr lang="es-CL" sz="4800" i="1" dirty="0">
                  <a:solidFill>
                    <a:srgbClr val="00456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mbria Math" panose="02040503050406030204" pitchFamily="18" charset="0"/>
                  <a:ea typeface="Cambria Math" panose="02040503050406030204" pitchFamily="18" charset="0"/>
                  <a:cs typeface="Times New Roman" pitchFamily="18" charset="0"/>
                </a:endParaRPr>
              </a:p>
              <a:p>
                <a:pPr>
                  <a:buSzPct val="450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80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CL" sz="4800" i="1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𝜏</m:t>
                          </m:r>
                        </m:e>
                      </m:acc>
                      <m:r>
                        <a:rPr lang="es-ES" sz="4800" b="0" i="1" smtClean="0">
                          <a:solidFill>
                            <a:srgbClr val="0045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4800" b="0" i="1" smtClean="0">
                          <a:solidFill>
                            <a:srgbClr val="0045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sz="4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Donde,</a:t>
                </a: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vector posición que va desde el eje de rotación </a:t>
                </a: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punto de aplicación de la fuerza.</a:t>
                </a:r>
              </a:p>
              <a:p>
                <a:pPr>
                  <a:buSzPct val="45000"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Fuerza</a:t>
                </a: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1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1916832"/>
                <a:ext cx="10657184" cy="3552350"/>
              </a:xfrm>
              <a:prstGeom prst="rect">
                <a:avLst/>
              </a:prstGeom>
              <a:blipFill>
                <a:blip r:embed="rId2"/>
                <a:stretch>
                  <a:fillRect l="-2024" t="-2491" b="-1316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Shape 1"/>
              <p:cNvSpPr txBox="1"/>
              <p:nvPr/>
            </p:nvSpPr>
            <p:spPr>
              <a:xfrm>
                <a:off x="1889295" y="260648"/>
                <a:ext cx="8229627" cy="11450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r>
                  <a:rPr lang="es-CL" sz="36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Torque o momento de torsión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3600" b="1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</m:ctrlPr>
                      </m:accPr>
                      <m:e>
                        <m:r>
                          <a:rPr lang="es-CL" sz="3600" b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m:t>𝜏</m:t>
                        </m:r>
                      </m:e>
                    </m:acc>
                  </m:oMath>
                </a14:m>
                <a:endParaRPr sz="36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" name="TextShap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9295" y="260648"/>
                <a:ext cx="8229627" cy="114500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82824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Shape 2"/>
              <p:cNvSpPr txBox="1"/>
              <p:nvPr/>
            </p:nvSpPr>
            <p:spPr>
              <a:xfrm>
                <a:off x="767408" y="1916831"/>
                <a:ext cx="6431529" cy="43204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80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CL" sz="4800" i="1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𝜏</m:t>
                          </m:r>
                        </m:e>
                      </m:acc>
                      <m:r>
                        <a:rPr lang="es-ES" sz="4800" b="0" i="1" smtClean="0">
                          <a:solidFill>
                            <a:srgbClr val="0045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4800" b="0" i="1" smtClean="0">
                          <a:solidFill>
                            <a:srgbClr val="0045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sz="4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Donde,</a:t>
                </a: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vector posición que va desde el eje de rotación </a:t>
                </a: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punto de aplicación de la fuerza.</a:t>
                </a:r>
              </a:p>
              <a:p>
                <a:pPr>
                  <a:buSzPct val="45000"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456F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Fuerza</a:t>
                </a: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1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1916831"/>
                <a:ext cx="6431529" cy="4320479"/>
              </a:xfrm>
              <a:prstGeom prst="rect">
                <a:avLst/>
              </a:prstGeom>
              <a:blipFill>
                <a:blip r:embed="rId2"/>
                <a:stretch>
                  <a:fillRect l="-3353" t="-7331" b="-439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Shape 1"/>
              <p:cNvSpPr txBox="1"/>
              <p:nvPr/>
            </p:nvSpPr>
            <p:spPr>
              <a:xfrm>
                <a:off x="1981186" y="195759"/>
                <a:ext cx="8229627" cy="11450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r>
                  <a:rPr lang="es-CL" sz="36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Torque o momento de torsión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3600" b="1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</m:ctrlPr>
                      </m:accPr>
                      <m:e>
                        <m:r>
                          <a:rPr lang="es-CL" sz="3600" b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m:t>𝜏</m:t>
                        </m:r>
                      </m:e>
                    </m:acc>
                  </m:oMath>
                </a14:m>
                <a:endParaRPr sz="36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" name="TextShap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186" y="195759"/>
                <a:ext cx="8229627" cy="114500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upo 4">
            <a:extLst>
              <a:ext uri="{FF2B5EF4-FFF2-40B4-BE49-F238E27FC236}">
                <a16:creationId xmlns:a16="http://schemas.microsoft.com/office/drawing/2014/main" id="{B40E3EE8-6707-3F4F-9F39-6D5D93E4DAE4}"/>
              </a:ext>
            </a:extLst>
          </p:cNvPr>
          <p:cNvGrpSpPr/>
          <p:nvPr/>
        </p:nvGrpSpPr>
        <p:grpSpPr>
          <a:xfrm>
            <a:off x="7113998" y="2420888"/>
            <a:ext cx="3637841" cy="2016224"/>
            <a:chOff x="3015446" y="3068959"/>
            <a:chExt cx="2075306" cy="1080121"/>
          </a:xfrm>
        </p:grpSpPr>
        <p:grpSp>
          <p:nvGrpSpPr>
            <p:cNvPr id="6" name="Group 4">
              <a:extLst>
                <a:ext uri="{FF2B5EF4-FFF2-40B4-BE49-F238E27FC236}">
                  <a16:creationId xmlns:a16="http://schemas.microsoft.com/office/drawing/2014/main" id="{05C9E467-12A8-5144-84DE-9410458B864D}"/>
                </a:ext>
              </a:extLst>
            </p:cNvPr>
            <p:cNvGrpSpPr/>
            <p:nvPr/>
          </p:nvGrpSpPr>
          <p:grpSpPr>
            <a:xfrm>
              <a:off x="3015446" y="3068959"/>
              <a:ext cx="1630599" cy="1068980"/>
              <a:chOff x="-15760" y="2594976"/>
              <a:chExt cx="1630599" cy="1068980"/>
            </a:xfrm>
          </p:grpSpPr>
          <p:sp>
            <p:nvSpPr>
              <p:cNvPr id="9" name="Rounded Rectangle 27">
                <a:extLst>
                  <a:ext uri="{FF2B5EF4-FFF2-40B4-BE49-F238E27FC236}">
                    <a16:creationId xmlns:a16="http://schemas.microsoft.com/office/drawing/2014/main" id="{E965D991-2519-054D-8018-77A1EFC5C069}"/>
                  </a:ext>
                </a:extLst>
              </p:cNvPr>
              <p:cNvSpPr/>
              <p:nvPr/>
            </p:nvSpPr>
            <p:spPr>
              <a:xfrm>
                <a:off x="856983" y="2892590"/>
                <a:ext cx="757856" cy="771366"/>
              </a:xfrm>
              <a:prstGeom prst="roundRect">
                <a:avLst/>
              </a:prstGeom>
              <a:solidFill>
                <a:schemeClr val="accent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0" name="Straight Arrow Connector 33">
                <a:extLst>
                  <a:ext uri="{FF2B5EF4-FFF2-40B4-BE49-F238E27FC236}">
                    <a16:creationId xmlns:a16="http://schemas.microsoft.com/office/drawing/2014/main" id="{EB87164E-8F3D-3F4C-8247-5064ED7AB8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5760" y="3006170"/>
                <a:ext cx="857018" cy="0"/>
              </a:xfrm>
              <a:prstGeom prst="straightConnector1">
                <a:avLst/>
              </a:prstGeom>
              <a:ln w="57150">
                <a:solidFill>
                  <a:schemeClr val="accent2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1" name="TextBox 20">
                    <a:extLst>
                      <a:ext uri="{FF2B5EF4-FFF2-40B4-BE49-F238E27FC236}">
                        <a16:creationId xmlns:a16="http://schemas.microsoft.com/office/drawing/2014/main" id="{4C557352-2225-BC4A-A915-19D389241F17}"/>
                      </a:ext>
                    </a:extLst>
                  </p:cNvPr>
                  <p:cNvSpPr txBox="1"/>
                  <p:nvPr/>
                </p:nvSpPr>
                <p:spPr>
                  <a:xfrm>
                    <a:off x="324951" y="2594976"/>
                    <a:ext cx="313154" cy="382317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n-US" sz="360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3600" b="0" i="1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oMath>
                    </a14:m>
                    <a:r>
                      <a:rPr lang="en-US" dirty="0">
                        <a:solidFill>
                          <a:srgbClr val="00456F"/>
                        </a:solidFill>
                      </a:rPr>
                      <a:t> </a:t>
                    </a:r>
                    <a:endParaRPr lang="en-US" dirty="0"/>
                  </a:p>
                </p:txBody>
              </p:sp>
            </mc:Choice>
            <mc:Fallback xmlns="">
              <p:sp>
                <p:nvSpPr>
                  <p:cNvPr id="11" name="TextBox 20">
                    <a:extLst>
                      <a:ext uri="{FF2B5EF4-FFF2-40B4-BE49-F238E27FC236}">
                        <a16:creationId xmlns:a16="http://schemas.microsoft.com/office/drawing/2014/main" id="{4C557352-2225-BC4A-A915-19D389241F17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24951" y="2594976"/>
                    <a:ext cx="313154" cy="382317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l="-11364" t="-22807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7" name="Rounded Rectangle 14">
              <a:extLst>
                <a:ext uri="{FF2B5EF4-FFF2-40B4-BE49-F238E27FC236}">
                  <a16:creationId xmlns:a16="http://schemas.microsoft.com/office/drawing/2014/main" id="{8D93E493-A18D-D345-BC97-435937B311C8}"/>
                </a:ext>
              </a:extLst>
            </p:cNvPr>
            <p:cNvSpPr/>
            <p:nvPr/>
          </p:nvSpPr>
          <p:spPr>
            <a:xfrm rot="1907684">
              <a:off x="4063145" y="3282741"/>
              <a:ext cx="757855" cy="771363"/>
            </a:xfrm>
            <a:prstGeom prst="roundRect">
              <a:avLst/>
            </a:prstGeom>
            <a:solidFill>
              <a:schemeClr val="accent1">
                <a:alpha val="46000"/>
              </a:schemeClr>
            </a:solidFill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id="{7BBE450C-42EB-4047-B7E6-C2EAFB028C82}"/>
                </a:ext>
              </a:extLst>
            </p:cNvPr>
            <p:cNvCxnSpPr/>
            <p:nvPr/>
          </p:nvCxnSpPr>
          <p:spPr>
            <a:xfrm>
              <a:off x="3290752" y="4149080"/>
              <a:ext cx="180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rma libre 1">
            <a:extLst>
              <a:ext uri="{FF2B5EF4-FFF2-40B4-BE49-F238E27FC236}">
                <a16:creationId xmlns:a16="http://schemas.microsoft.com/office/drawing/2014/main" id="{0B37056D-BA93-CB4E-AD29-BB6E3F5459DA}"/>
              </a:ext>
            </a:extLst>
          </p:cNvPr>
          <p:cNvSpPr/>
          <p:nvPr/>
        </p:nvSpPr>
        <p:spPr>
          <a:xfrm>
            <a:off x="8940556" y="4422160"/>
            <a:ext cx="861391" cy="1023064"/>
          </a:xfrm>
          <a:custGeom>
            <a:avLst/>
            <a:gdLst>
              <a:gd name="connsiteX0" fmla="*/ 861391 w 861391"/>
              <a:gd name="connsiteY0" fmla="*/ 2647 h 1023064"/>
              <a:gd name="connsiteX1" fmla="*/ 702365 w 861391"/>
              <a:gd name="connsiteY1" fmla="*/ 82160 h 1023064"/>
              <a:gd name="connsiteX2" fmla="*/ 185531 w 861391"/>
              <a:gd name="connsiteY2" fmla="*/ 545986 h 1023064"/>
              <a:gd name="connsiteX3" fmla="*/ 0 w 861391"/>
              <a:gd name="connsiteY3" fmla="*/ 1023064 h 1023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1391" h="1023064" fill="none" extrusionOk="0">
                <a:moveTo>
                  <a:pt x="861391" y="2647"/>
                </a:moveTo>
                <a:cubicBezTo>
                  <a:pt x="834700" y="-4789"/>
                  <a:pt x="817560" y="-7177"/>
                  <a:pt x="702365" y="82160"/>
                </a:cubicBezTo>
                <a:cubicBezTo>
                  <a:pt x="636383" y="178251"/>
                  <a:pt x="315587" y="362425"/>
                  <a:pt x="185531" y="545986"/>
                </a:cubicBezTo>
                <a:cubicBezTo>
                  <a:pt x="35094" y="697692"/>
                  <a:pt x="23841" y="872719"/>
                  <a:pt x="0" y="1023064"/>
                </a:cubicBezTo>
              </a:path>
              <a:path w="861391" h="1023064" stroke="0" extrusionOk="0">
                <a:moveTo>
                  <a:pt x="861391" y="2647"/>
                </a:moveTo>
                <a:cubicBezTo>
                  <a:pt x="836463" y="-3946"/>
                  <a:pt x="813315" y="-7760"/>
                  <a:pt x="702365" y="82160"/>
                </a:cubicBezTo>
                <a:cubicBezTo>
                  <a:pt x="597842" y="174426"/>
                  <a:pt x="283669" y="389771"/>
                  <a:pt x="185531" y="545986"/>
                </a:cubicBezTo>
                <a:cubicBezTo>
                  <a:pt x="48883" y="721931"/>
                  <a:pt x="28916" y="892330"/>
                  <a:pt x="0" y="1023064"/>
                </a:cubicBezTo>
              </a:path>
            </a:pathLst>
          </a:custGeom>
          <a:ln w="38100">
            <a:solidFill>
              <a:srgbClr val="C00000"/>
            </a:solidFill>
            <a:prstDash val="sysDash"/>
            <a:headEnd type="none" w="med" len="med"/>
            <a:tailEnd type="triangle" w="med" len="med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861391 w 861391"/>
                      <a:gd name="connsiteY0" fmla="*/ 2647 h 1023064"/>
                      <a:gd name="connsiteX1" fmla="*/ 702365 w 861391"/>
                      <a:gd name="connsiteY1" fmla="*/ 82160 h 1023064"/>
                      <a:gd name="connsiteX2" fmla="*/ 185531 w 861391"/>
                      <a:gd name="connsiteY2" fmla="*/ 545986 h 1023064"/>
                      <a:gd name="connsiteX3" fmla="*/ 0 w 861391"/>
                      <a:gd name="connsiteY3" fmla="*/ 1023064 h 10230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861391" h="1023064">
                        <a:moveTo>
                          <a:pt x="861391" y="2647"/>
                        </a:moveTo>
                        <a:cubicBezTo>
                          <a:pt x="838199" y="-2875"/>
                          <a:pt x="815008" y="-8396"/>
                          <a:pt x="702365" y="82160"/>
                        </a:cubicBezTo>
                        <a:cubicBezTo>
                          <a:pt x="589722" y="172716"/>
                          <a:pt x="302592" y="389169"/>
                          <a:pt x="185531" y="545986"/>
                        </a:cubicBezTo>
                        <a:cubicBezTo>
                          <a:pt x="68470" y="702803"/>
                          <a:pt x="34235" y="862933"/>
                          <a:pt x="0" y="1023064"/>
                        </a:cubicBezTo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6EA40EB-7D20-AC48-9368-A7D0CB2F18A7}"/>
              </a:ext>
            </a:extLst>
          </p:cNvPr>
          <p:cNvSpPr txBox="1"/>
          <p:nvPr/>
        </p:nvSpPr>
        <p:spPr>
          <a:xfrm>
            <a:off x="8112224" y="5445224"/>
            <a:ext cx="3155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ln>
                  <a:solidFill>
                    <a:srgbClr val="C00000"/>
                  </a:solidFill>
                </a:ln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Eje de rotación</a:t>
            </a:r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8B624267-54D7-0A49-A960-CD50F712C49C}"/>
              </a:ext>
            </a:extLst>
          </p:cNvPr>
          <p:cNvCxnSpPr>
            <a:stCxn id="2" idx="0"/>
          </p:cNvCxnSpPr>
          <p:nvPr/>
        </p:nvCxnSpPr>
        <p:spPr>
          <a:xfrm flipH="1" flipV="1">
            <a:off x="8670882" y="3188449"/>
            <a:ext cx="1131065" cy="1236358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B4E0DD8-0C8D-F549-A620-3D630637DEDF}"/>
                  </a:ext>
                </a:extLst>
              </p:cNvPr>
              <p:cNvSpPr txBox="1"/>
              <p:nvPr/>
            </p:nvSpPr>
            <p:spPr>
              <a:xfrm>
                <a:off x="9332017" y="3206367"/>
                <a:ext cx="478529" cy="6335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36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36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n-US" dirty="0">
                    <a:solidFill>
                      <a:srgbClr val="00456F"/>
                    </a:solidFill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B4E0DD8-0C8D-F549-A620-3D630637DE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32017" y="3206367"/>
                <a:ext cx="478529" cy="633571"/>
              </a:xfrm>
              <a:prstGeom prst="rect">
                <a:avLst/>
              </a:prstGeom>
              <a:blipFill>
                <a:blip r:embed="rId5"/>
                <a:stretch>
                  <a:fillRect l="-18421" t="-24000" b="-2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0024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Shape 2"/>
              <p:cNvSpPr txBox="1"/>
              <p:nvPr/>
            </p:nvSpPr>
            <p:spPr>
              <a:xfrm>
                <a:off x="767408" y="1916831"/>
                <a:ext cx="6431529" cy="43204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480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CL" sz="4800" i="1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𝜏</m:t>
                          </m:r>
                        </m:e>
                      </m:acc>
                      <m:r>
                        <a:rPr lang="es-ES" sz="4800" b="0" i="1" smtClean="0">
                          <a:solidFill>
                            <a:srgbClr val="0045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𝑟</m:t>
                          </m:r>
                        </m:e>
                      </m:acc>
                      <m:r>
                        <a:rPr lang="es-ES" sz="4800" b="0" i="1" smtClean="0">
                          <a:solidFill>
                            <a:srgbClr val="00456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×</m:t>
                      </m:r>
                      <m:acc>
                        <m:accPr>
                          <m:chr m:val="⃗"/>
                          <m:ctrlP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accPr>
                        <m:e>
                          <m:r>
                            <a:rPr lang="es-ES" sz="4800" b="0" i="1" smtClean="0">
                              <a:solidFill>
                                <a:srgbClr val="00456F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es-CL" sz="4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Como ya vimos, al ser el torque el resultado de un producto cruz, también podemos obtenerlo mediante,</a:t>
                </a: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48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𝜏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𝑟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𝐹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𝑠𝑒𝑛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CL" sz="4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1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1916831"/>
                <a:ext cx="6431529" cy="4320479"/>
              </a:xfrm>
              <a:prstGeom prst="rect">
                <a:avLst/>
              </a:prstGeom>
              <a:blipFill>
                <a:blip r:embed="rId2"/>
                <a:stretch>
                  <a:fillRect l="-3353" t="-7331" r="-59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Shape 1"/>
              <p:cNvSpPr txBox="1"/>
              <p:nvPr/>
            </p:nvSpPr>
            <p:spPr>
              <a:xfrm>
                <a:off x="1889295" y="260648"/>
                <a:ext cx="8229627" cy="11450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r>
                  <a:rPr lang="es-CL" sz="36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Torque o momento de torsión,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3600" b="1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</m:ctrlPr>
                      </m:accPr>
                      <m:e>
                        <m:r>
                          <a:rPr lang="es-CL" sz="3600" b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m:t>𝜏</m:t>
                        </m:r>
                      </m:e>
                    </m:acc>
                  </m:oMath>
                </a14:m>
                <a:endParaRPr sz="36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" name="TextShap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9295" y="260648"/>
                <a:ext cx="8229627" cy="114500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4">
            <a:extLst>
              <a:ext uri="{FF2B5EF4-FFF2-40B4-BE49-F238E27FC236}">
                <a16:creationId xmlns:a16="http://schemas.microsoft.com/office/drawing/2014/main" id="{05C9E467-12A8-5144-84DE-9410458B864D}"/>
              </a:ext>
            </a:extLst>
          </p:cNvPr>
          <p:cNvGrpSpPr/>
          <p:nvPr/>
        </p:nvGrpSpPr>
        <p:grpSpPr>
          <a:xfrm>
            <a:off x="9768408" y="4412583"/>
            <a:ext cx="1502282" cy="725880"/>
            <a:chOff x="-15760" y="3006170"/>
            <a:chExt cx="857018" cy="388865"/>
          </a:xfrm>
        </p:grpSpPr>
        <p:cxnSp>
          <p:nvCxnSpPr>
            <p:cNvPr id="10" name="Straight Arrow Connector 33">
              <a:extLst>
                <a:ext uri="{FF2B5EF4-FFF2-40B4-BE49-F238E27FC236}">
                  <a16:creationId xmlns:a16="http://schemas.microsoft.com/office/drawing/2014/main" id="{EB87164E-8F3D-3F4C-8247-5064ED7AB8D7}"/>
                </a:ext>
              </a:extLst>
            </p:cNvPr>
            <p:cNvCxnSpPr>
              <a:cxnSpLocks/>
            </p:cNvCxnSpPr>
            <p:nvPr/>
          </p:nvCxnSpPr>
          <p:spPr>
            <a:xfrm>
              <a:off x="-15760" y="3006170"/>
              <a:ext cx="857018" cy="0"/>
            </a:xfrm>
            <a:prstGeom prst="straightConnector1">
              <a:avLst/>
            </a:prstGeom>
            <a:ln w="57150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20">
                  <a:extLst>
                    <a:ext uri="{FF2B5EF4-FFF2-40B4-BE49-F238E27FC236}">
                      <a16:creationId xmlns:a16="http://schemas.microsoft.com/office/drawing/2014/main" id="{4C557352-2225-BC4A-A915-19D389241F17}"/>
                    </a:ext>
                  </a:extLst>
                </p:cNvPr>
                <p:cNvSpPr txBox="1"/>
                <p:nvPr/>
              </p:nvSpPr>
              <p:spPr>
                <a:xfrm>
                  <a:off x="400817" y="3012718"/>
                  <a:ext cx="313154" cy="38231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36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36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11" name="TextBox 20">
                  <a:extLst>
                    <a:ext uri="{FF2B5EF4-FFF2-40B4-BE49-F238E27FC236}">
                      <a16:creationId xmlns:a16="http://schemas.microsoft.com/office/drawing/2014/main" id="{4C557352-2225-BC4A-A915-19D389241F1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817" y="3012718"/>
                  <a:ext cx="313154" cy="382317"/>
                </a:xfrm>
                <a:prstGeom prst="rect">
                  <a:avLst/>
                </a:prstGeom>
                <a:blipFill>
                  <a:blip r:embed="rId4"/>
                  <a:stretch>
                    <a:fillRect l="-11364" t="-22807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8B624267-54D7-0A49-A960-CD50F712C49C}"/>
              </a:ext>
            </a:extLst>
          </p:cNvPr>
          <p:cNvCxnSpPr>
            <a:cxnSpLocks/>
          </p:cNvCxnSpPr>
          <p:nvPr/>
        </p:nvCxnSpPr>
        <p:spPr>
          <a:xfrm flipH="1" flipV="1">
            <a:off x="8670882" y="3188449"/>
            <a:ext cx="1131065" cy="1236358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B4E0DD8-0C8D-F549-A620-3D630637DEDF}"/>
                  </a:ext>
                </a:extLst>
              </p:cNvPr>
              <p:cNvSpPr txBox="1"/>
              <p:nvPr/>
            </p:nvSpPr>
            <p:spPr>
              <a:xfrm>
                <a:off x="8757885" y="3645024"/>
                <a:ext cx="478529" cy="6335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36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36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n-US" dirty="0">
                    <a:solidFill>
                      <a:srgbClr val="00456F"/>
                    </a:solidFill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B4E0DD8-0C8D-F549-A620-3D630637DE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7885" y="3645024"/>
                <a:ext cx="478529" cy="633571"/>
              </a:xfrm>
              <a:prstGeom prst="rect">
                <a:avLst/>
              </a:prstGeom>
              <a:blipFill>
                <a:blip r:embed="rId5"/>
                <a:stretch>
                  <a:fillRect l="-18421" t="-235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20">
                <a:extLst>
                  <a:ext uri="{FF2B5EF4-FFF2-40B4-BE49-F238E27FC236}">
                    <a16:creationId xmlns:a16="http://schemas.microsoft.com/office/drawing/2014/main" id="{795B0345-AB64-BB41-A093-3CB0803503C7}"/>
                  </a:ext>
                </a:extLst>
              </p:cNvPr>
              <p:cNvSpPr txBox="1"/>
              <p:nvPr/>
            </p:nvSpPr>
            <p:spPr>
              <a:xfrm>
                <a:off x="9696400" y="3803541"/>
                <a:ext cx="522002" cy="6335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36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n-US" dirty="0">
                    <a:solidFill>
                      <a:srgbClr val="00456F"/>
                    </a:solidFill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6" name="TextBox 20">
                <a:extLst>
                  <a:ext uri="{FF2B5EF4-FFF2-40B4-BE49-F238E27FC236}">
                    <a16:creationId xmlns:a16="http://schemas.microsoft.com/office/drawing/2014/main" id="{795B0345-AB64-BB41-A093-3CB0803503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96400" y="3803541"/>
                <a:ext cx="522002" cy="633571"/>
              </a:xfrm>
              <a:prstGeom prst="rect">
                <a:avLst/>
              </a:prstGeom>
              <a:blipFill>
                <a:blip r:embed="rId6"/>
                <a:stretch>
                  <a:fillRect l="-1162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Arco 11">
            <a:extLst>
              <a:ext uri="{FF2B5EF4-FFF2-40B4-BE49-F238E27FC236}">
                <a16:creationId xmlns:a16="http://schemas.microsoft.com/office/drawing/2014/main" id="{8CA20132-8396-6548-BF64-549F7180144B}"/>
              </a:ext>
            </a:extLst>
          </p:cNvPr>
          <p:cNvSpPr/>
          <p:nvPr/>
        </p:nvSpPr>
        <p:spPr>
          <a:xfrm rot="20101421">
            <a:off x="8748050" y="3663285"/>
            <a:ext cx="1958225" cy="2291160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51954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Shape 2"/>
              <p:cNvSpPr txBox="1"/>
              <p:nvPr/>
            </p:nvSpPr>
            <p:spPr>
              <a:xfrm>
                <a:off x="767408" y="1916831"/>
                <a:ext cx="6431529" cy="43204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48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𝜏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𝑟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𝐹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𝑠𝑒𝑛</m:t>
                      </m:r>
                      <m:r>
                        <a:rPr lang="es-ES" sz="4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48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endParaRPr lang="es-CL" sz="32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s-CL" sz="32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Unidad de medida…</a:t>
                </a:r>
              </a:p>
              <a:p>
                <a:pPr>
                  <a:buSzPct val="45000"/>
                </a:pPr>
                <a:endParaRPr lang="es-CL" sz="4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buSzPct val="45000"/>
                </a:pPr>
                <a14:m>
                  <m:oMath xmlns:m="http://schemas.openxmlformats.org/officeDocument/2006/math">
                    <m:r>
                      <a:rPr lang="es-ES" sz="36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[</m:t>
                    </m:r>
                    <m:r>
                      <m:rPr>
                        <m:sty m:val="p"/>
                      </m:rPr>
                      <a:rPr lang="es-ES" sz="36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a:rPr lang="es-ES" sz="36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m:rPr>
                        <m:sty m:val="p"/>
                      </m:rPr>
                      <a:rPr lang="es-ES" sz="36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m</m:t>
                    </m:r>
                    <m:r>
                      <a:rPr lang="es-ES" sz="36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s-CL" sz="36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para el S.I.</a:t>
                </a:r>
              </a:p>
            </p:txBody>
          </p:sp>
        </mc:Choice>
        <mc:Fallback xmlns="">
          <p:sp>
            <p:nvSpPr>
              <p:cNvPr id="101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1916831"/>
                <a:ext cx="6431529" cy="4320479"/>
              </a:xfrm>
              <a:prstGeom prst="rect">
                <a:avLst/>
              </a:prstGeom>
              <a:blipFill>
                <a:blip r:embed="rId2"/>
                <a:stretch>
                  <a:fillRect l="-374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Shape 1"/>
              <p:cNvSpPr txBox="1"/>
              <p:nvPr/>
            </p:nvSpPr>
            <p:spPr>
              <a:xfrm>
                <a:off x="1889295" y="260648"/>
                <a:ext cx="8229627" cy="114500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 anchor="ctr"/>
              <a:lstStyle/>
              <a:p>
                <a:pPr algn="ctr"/>
                <a:r>
                  <a:rPr lang="es-CL" sz="36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Torque o momento de torsión,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3600" b="1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</m:ctrlPr>
                      </m:accPr>
                      <m:e>
                        <m:r>
                          <a:rPr lang="es-CL" sz="3600" b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m:t>𝜏</m:t>
                        </m:r>
                      </m:e>
                    </m:acc>
                  </m:oMath>
                </a14:m>
                <a:endParaRPr sz="36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" name="TextShap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9295" y="260648"/>
                <a:ext cx="8229627" cy="114500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4">
            <a:extLst>
              <a:ext uri="{FF2B5EF4-FFF2-40B4-BE49-F238E27FC236}">
                <a16:creationId xmlns:a16="http://schemas.microsoft.com/office/drawing/2014/main" id="{05C9E467-12A8-5144-84DE-9410458B864D}"/>
              </a:ext>
            </a:extLst>
          </p:cNvPr>
          <p:cNvGrpSpPr/>
          <p:nvPr/>
        </p:nvGrpSpPr>
        <p:grpSpPr>
          <a:xfrm>
            <a:off x="9768408" y="4412583"/>
            <a:ext cx="1502282" cy="725880"/>
            <a:chOff x="-15760" y="3006170"/>
            <a:chExt cx="857018" cy="388865"/>
          </a:xfrm>
        </p:grpSpPr>
        <p:cxnSp>
          <p:nvCxnSpPr>
            <p:cNvPr id="10" name="Straight Arrow Connector 33">
              <a:extLst>
                <a:ext uri="{FF2B5EF4-FFF2-40B4-BE49-F238E27FC236}">
                  <a16:creationId xmlns:a16="http://schemas.microsoft.com/office/drawing/2014/main" id="{EB87164E-8F3D-3F4C-8247-5064ED7AB8D7}"/>
                </a:ext>
              </a:extLst>
            </p:cNvPr>
            <p:cNvCxnSpPr>
              <a:cxnSpLocks/>
            </p:cNvCxnSpPr>
            <p:nvPr/>
          </p:nvCxnSpPr>
          <p:spPr>
            <a:xfrm>
              <a:off x="-15760" y="3006170"/>
              <a:ext cx="857018" cy="0"/>
            </a:xfrm>
            <a:prstGeom prst="straightConnector1">
              <a:avLst/>
            </a:prstGeom>
            <a:ln w="57150">
              <a:solidFill>
                <a:schemeClr val="accent2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20">
                  <a:extLst>
                    <a:ext uri="{FF2B5EF4-FFF2-40B4-BE49-F238E27FC236}">
                      <a16:creationId xmlns:a16="http://schemas.microsoft.com/office/drawing/2014/main" id="{4C557352-2225-BC4A-A915-19D389241F17}"/>
                    </a:ext>
                  </a:extLst>
                </p:cNvPr>
                <p:cNvSpPr txBox="1"/>
                <p:nvPr/>
              </p:nvSpPr>
              <p:spPr>
                <a:xfrm>
                  <a:off x="400817" y="3012718"/>
                  <a:ext cx="313154" cy="38231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36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3600" b="0" i="1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𝐹</m:t>
                          </m:r>
                        </m:e>
                      </m:acc>
                    </m:oMath>
                  </a14:m>
                  <a:r>
                    <a:rPr lang="en-US" dirty="0">
                      <a:solidFill>
                        <a:srgbClr val="00456F"/>
                      </a:solidFill>
                    </a:rPr>
                    <a:t> 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11" name="TextBox 20">
                  <a:extLst>
                    <a:ext uri="{FF2B5EF4-FFF2-40B4-BE49-F238E27FC236}">
                      <a16:creationId xmlns:a16="http://schemas.microsoft.com/office/drawing/2014/main" id="{4C557352-2225-BC4A-A915-19D389241F1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817" y="3012718"/>
                  <a:ext cx="313154" cy="382317"/>
                </a:xfrm>
                <a:prstGeom prst="rect">
                  <a:avLst/>
                </a:prstGeom>
                <a:blipFill>
                  <a:blip r:embed="rId4"/>
                  <a:stretch>
                    <a:fillRect l="-11364" t="-22807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8B624267-54D7-0A49-A960-CD50F712C49C}"/>
              </a:ext>
            </a:extLst>
          </p:cNvPr>
          <p:cNvCxnSpPr>
            <a:cxnSpLocks/>
          </p:cNvCxnSpPr>
          <p:nvPr/>
        </p:nvCxnSpPr>
        <p:spPr>
          <a:xfrm flipH="1" flipV="1">
            <a:off x="8670882" y="3188449"/>
            <a:ext cx="1131065" cy="1236358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B4E0DD8-0C8D-F549-A620-3D630637DEDF}"/>
                  </a:ext>
                </a:extLst>
              </p:cNvPr>
              <p:cNvSpPr txBox="1"/>
              <p:nvPr/>
            </p:nvSpPr>
            <p:spPr>
              <a:xfrm>
                <a:off x="8757885" y="3645024"/>
                <a:ext cx="478529" cy="6335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36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36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n-US" dirty="0">
                    <a:solidFill>
                      <a:srgbClr val="00456F"/>
                    </a:solidFill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B4E0DD8-0C8D-F549-A620-3D630637DE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7885" y="3645024"/>
                <a:ext cx="478529" cy="633571"/>
              </a:xfrm>
              <a:prstGeom prst="rect">
                <a:avLst/>
              </a:prstGeom>
              <a:blipFill>
                <a:blip r:embed="rId5"/>
                <a:stretch>
                  <a:fillRect l="-18421" t="-235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20">
                <a:extLst>
                  <a:ext uri="{FF2B5EF4-FFF2-40B4-BE49-F238E27FC236}">
                    <a16:creationId xmlns:a16="http://schemas.microsoft.com/office/drawing/2014/main" id="{795B0345-AB64-BB41-A093-3CB0803503C7}"/>
                  </a:ext>
                </a:extLst>
              </p:cNvPr>
              <p:cNvSpPr txBox="1"/>
              <p:nvPr/>
            </p:nvSpPr>
            <p:spPr>
              <a:xfrm>
                <a:off x="9696400" y="3803541"/>
                <a:ext cx="522002" cy="6335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36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</a:rPr>
                      <m:t>𝜃</m:t>
                    </m:r>
                  </m:oMath>
                </a14:m>
                <a:r>
                  <a:rPr lang="en-US" dirty="0">
                    <a:solidFill>
                      <a:srgbClr val="00456F"/>
                    </a:solidFill>
                  </a:rPr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6" name="TextBox 20">
                <a:extLst>
                  <a:ext uri="{FF2B5EF4-FFF2-40B4-BE49-F238E27FC236}">
                    <a16:creationId xmlns:a16="http://schemas.microsoft.com/office/drawing/2014/main" id="{795B0345-AB64-BB41-A093-3CB0803503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96400" y="3803541"/>
                <a:ext cx="522002" cy="633571"/>
              </a:xfrm>
              <a:prstGeom prst="rect">
                <a:avLst/>
              </a:prstGeom>
              <a:blipFill>
                <a:blip r:embed="rId6"/>
                <a:stretch>
                  <a:fillRect l="-1162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Arco 11">
            <a:extLst>
              <a:ext uri="{FF2B5EF4-FFF2-40B4-BE49-F238E27FC236}">
                <a16:creationId xmlns:a16="http://schemas.microsoft.com/office/drawing/2014/main" id="{8CA20132-8396-6548-BF64-549F7180144B}"/>
              </a:ext>
            </a:extLst>
          </p:cNvPr>
          <p:cNvSpPr/>
          <p:nvPr/>
        </p:nvSpPr>
        <p:spPr>
          <a:xfrm rot="20101421">
            <a:off x="8748050" y="3663285"/>
            <a:ext cx="1958225" cy="2291160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70257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2"/>
          <p:cNvSpPr txBox="1"/>
          <p:nvPr/>
        </p:nvSpPr>
        <p:spPr>
          <a:xfrm>
            <a:off x="767408" y="1700808"/>
            <a:ext cx="11017224" cy="43204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>
              <a:buSzPct val="45000"/>
            </a:pP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SzPct val="45000"/>
            </a:pPr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el lenguaje cotidiano, suele utilizarse el término “palanca” para referirse al torque. </a:t>
            </a:r>
          </a:p>
          <a:p>
            <a:pPr>
              <a:buSzPct val="45000"/>
            </a:pP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SzPct val="45000"/>
            </a:pPr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¿qué ejemplos conocen donde se haga “palanca”?</a:t>
            </a:r>
          </a:p>
          <a:p>
            <a:pPr>
              <a:buSzPct val="45000"/>
            </a:pP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Shape 1"/>
          <p:cNvSpPr txBox="1"/>
          <p:nvPr/>
        </p:nvSpPr>
        <p:spPr>
          <a:xfrm>
            <a:off x="1889295" y="260648"/>
            <a:ext cx="8229627" cy="11450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Magnitud y dirección del torque</a:t>
            </a:r>
            <a:endParaRPr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934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19">
            <a:extLst>
              <a:ext uri="{FF2B5EF4-FFF2-40B4-BE49-F238E27FC236}">
                <a16:creationId xmlns:a16="http://schemas.microsoft.com/office/drawing/2014/main" id="{D3A37E2E-88E8-D341-8A69-E6E120FDCA39}"/>
              </a:ext>
            </a:extLst>
          </p:cNvPr>
          <p:cNvSpPr/>
          <p:nvPr/>
        </p:nvSpPr>
        <p:spPr>
          <a:xfrm>
            <a:off x="-51718" y="1196751"/>
            <a:ext cx="12243718" cy="34747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TextShape 1"/>
          <p:cNvSpPr txBox="1"/>
          <p:nvPr/>
        </p:nvSpPr>
        <p:spPr>
          <a:xfrm>
            <a:off x="1889295" y="260648"/>
            <a:ext cx="8229627" cy="11450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¿Torque o palanca?</a:t>
            </a:r>
            <a:endParaRPr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85E97D2-1A2E-184B-AA70-E5E480F94145}"/>
              </a:ext>
            </a:extLst>
          </p:cNvPr>
          <p:cNvSpPr/>
          <p:nvPr/>
        </p:nvSpPr>
        <p:spPr>
          <a:xfrm>
            <a:off x="6076116" y="1844824"/>
            <a:ext cx="523940" cy="93610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C2F84AF-A8A3-3342-BE22-0FBB59DC06A7}"/>
              </a:ext>
            </a:extLst>
          </p:cNvPr>
          <p:cNvSpPr/>
          <p:nvPr/>
        </p:nvSpPr>
        <p:spPr>
          <a:xfrm>
            <a:off x="10022936" y="1916832"/>
            <a:ext cx="537560" cy="252028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7DCDFE8-92CB-384C-A7F1-D93715D072A7}"/>
              </a:ext>
            </a:extLst>
          </p:cNvPr>
          <p:cNvSpPr/>
          <p:nvPr/>
        </p:nvSpPr>
        <p:spPr>
          <a:xfrm>
            <a:off x="5663952" y="1844824"/>
            <a:ext cx="872480" cy="93610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84AA2EB-C4CF-454B-9B32-35D16977141B}"/>
              </a:ext>
            </a:extLst>
          </p:cNvPr>
          <p:cNvSpPr/>
          <p:nvPr/>
        </p:nvSpPr>
        <p:spPr>
          <a:xfrm>
            <a:off x="5519936" y="3735325"/>
            <a:ext cx="872480" cy="93610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FE94ECE-E8E0-2D48-BAA8-7CE67FD00084}"/>
              </a:ext>
            </a:extLst>
          </p:cNvPr>
          <p:cNvSpPr/>
          <p:nvPr/>
        </p:nvSpPr>
        <p:spPr>
          <a:xfrm>
            <a:off x="5231904" y="6279261"/>
            <a:ext cx="486483" cy="38671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A4E8208-9628-FB44-A9FE-963A064BCECB}"/>
              </a:ext>
            </a:extLst>
          </p:cNvPr>
          <p:cNvSpPr/>
          <p:nvPr/>
        </p:nvSpPr>
        <p:spPr>
          <a:xfrm>
            <a:off x="2464537" y="4869160"/>
            <a:ext cx="486483" cy="38671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F94E93AC-EBC5-7A47-B3C0-CD5342F069DC}"/>
              </a:ext>
            </a:extLst>
          </p:cNvPr>
          <p:cNvSpPr/>
          <p:nvPr/>
        </p:nvSpPr>
        <p:spPr>
          <a:xfrm>
            <a:off x="553413" y="5817534"/>
            <a:ext cx="486483" cy="38671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67248C7-9D92-6446-8565-6526DB9E00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994" y="96797"/>
            <a:ext cx="3251025" cy="216518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17F0FE5-7A89-7B4A-A0DC-B21642B51E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6536" y="1348856"/>
            <a:ext cx="2883520" cy="1797123"/>
          </a:xfrm>
          <a:prstGeom prst="rect">
            <a:avLst/>
          </a:prstGeom>
        </p:spPr>
      </p:pic>
      <p:pic>
        <p:nvPicPr>
          <p:cNvPr id="16" name="Imagen 15" descr="Imagen que contiene interior, persona, edificio, corte&#10;&#10;Descripción generada automáticamente">
            <a:extLst>
              <a:ext uri="{FF2B5EF4-FFF2-40B4-BE49-F238E27FC236}">
                <a16:creationId xmlns:a16="http://schemas.microsoft.com/office/drawing/2014/main" id="{60A5918C-2490-E448-8719-8CA3963BAAE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00" b="19550"/>
          <a:stretch/>
        </p:blipFill>
        <p:spPr>
          <a:xfrm>
            <a:off x="8359949" y="96797"/>
            <a:ext cx="2801922" cy="2881527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EED049A5-ADE3-A94E-9E84-61CD1E10AFC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101" r="23245" b="22281"/>
          <a:stretch/>
        </p:blipFill>
        <p:spPr>
          <a:xfrm>
            <a:off x="256937" y="3617626"/>
            <a:ext cx="3293651" cy="288032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A1A1D21-46C8-F44F-9D12-C93608F3F9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0230" y="3549967"/>
            <a:ext cx="4073949" cy="246894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C0F8D8C5-8A14-0349-9FE4-F0C3C99B53C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951" t="18500" r="5900" b="18945"/>
          <a:stretch/>
        </p:blipFill>
        <p:spPr>
          <a:xfrm>
            <a:off x="9168601" y="2696459"/>
            <a:ext cx="2894644" cy="2077731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18F7C335-E7B6-2D4F-8395-E318CF1151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89432" y="4861993"/>
            <a:ext cx="3418377" cy="1972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992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>
            <a:extLst>
              <a:ext uri="{FF2B5EF4-FFF2-40B4-BE49-F238E27FC236}">
                <a16:creationId xmlns:a16="http://schemas.microsoft.com/office/drawing/2014/main" id="{6F9F07B2-2B31-4C44-B9F2-32ABAAFA04EF}"/>
              </a:ext>
            </a:extLst>
          </p:cNvPr>
          <p:cNvSpPr/>
          <p:nvPr/>
        </p:nvSpPr>
        <p:spPr>
          <a:xfrm>
            <a:off x="-51718" y="1196751"/>
            <a:ext cx="12243718" cy="347475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TextShape 1"/>
          <p:cNvSpPr txBox="1"/>
          <p:nvPr/>
        </p:nvSpPr>
        <p:spPr>
          <a:xfrm>
            <a:off x="1889295" y="260648"/>
            <a:ext cx="8229627" cy="11450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¿Torque o palanca?</a:t>
            </a:r>
            <a:endParaRPr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B8BDD1EA-D128-CD45-A069-CA785C4B6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47" y="719965"/>
            <a:ext cx="3572925" cy="2770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Object 4">
            <a:extLst>
              <a:ext uri="{FF2B5EF4-FFF2-40B4-BE49-F238E27FC236}">
                <a16:creationId xmlns:a16="http://schemas.microsoft.com/office/drawing/2014/main" id="{52A882F6-CBF3-4C4B-9A7F-9FFF84949D2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6333080"/>
              </p:ext>
            </p:extLst>
          </p:nvPr>
        </p:nvGraphicFramePr>
        <p:xfrm>
          <a:off x="5867416" y="1369412"/>
          <a:ext cx="4680520" cy="46414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3" imgW="5780532" imgH="5727192" progId="">
                  <p:embed/>
                </p:oleObj>
              </mc:Choice>
              <mc:Fallback>
                <p:oleObj name="Visio" r:id="rId3" imgW="5780532" imgH="5727192" progId="">
                  <p:embed/>
                  <p:pic>
                    <p:nvPicPr>
                      <p:cNvPr id="409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16" y="1369412"/>
                        <a:ext cx="4680520" cy="46414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ángulo 2">
            <a:extLst>
              <a:ext uri="{FF2B5EF4-FFF2-40B4-BE49-F238E27FC236}">
                <a16:creationId xmlns:a16="http://schemas.microsoft.com/office/drawing/2014/main" id="{785E97D2-1A2E-184B-AA70-E5E480F94145}"/>
              </a:ext>
            </a:extLst>
          </p:cNvPr>
          <p:cNvSpPr/>
          <p:nvPr/>
        </p:nvSpPr>
        <p:spPr>
          <a:xfrm>
            <a:off x="6076116" y="1844824"/>
            <a:ext cx="523940" cy="93610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C2F84AF-A8A3-3342-BE22-0FBB59DC06A7}"/>
              </a:ext>
            </a:extLst>
          </p:cNvPr>
          <p:cNvSpPr/>
          <p:nvPr/>
        </p:nvSpPr>
        <p:spPr>
          <a:xfrm>
            <a:off x="10022936" y="1484784"/>
            <a:ext cx="537560" cy="252028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7DCDFE8-92CB-384C-A7F1-D93715D072A7}"/>
              </a:ext>
            </a:extLst>
          </p:cNvPr>
          <p:cNvSpPr/>
          <p:nvPr/>
        </p:nvSpPr>
        <p:spPr>
          <a:xfrm>
            <a:off x="5663952" y="1556792"/>
            <a:ext cx="872480" cy="93610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84AA2EB-C4CF-454B-9B32-35D16977141B}"/>
              </a:ext>
            </a:extLst>
          </p:cNvPr>
          <p:cNvSpPr/>
          <p:nvPr/>
        </p:nvSpPr>
        <p:spPr>
          <a:xfrm>
            <a:off x="5519936" y="3645024"/>
            <a:ext cx="872480" cy="93610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FE94ECE-E8E0-2D48-BAA8-7CE67FD00084}"/>
              </a:ext>
            </a:extLst>
          </p:cNvPr>
          <p:cNvSpPr/>
          <p:nvPr/>
        </p:nvSpPr>
        <p:spPr>
          <a:xfrm>
            <a:off x="5078207" y="4983367"/>
            <a:ext cx="486483" cy="38671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D4886A1D-D526-E240-A5D9-976C75B738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47" y="3735802"/>
            <a:ext cx="6090444" cy="2569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2033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Shape 2"/>
              <p:cNvSpPr txBox="1"/>
              <p:nvPr/>
            </p:nvSpPr>
            <p:spPr>
              <a:xfrm>
                <a:off x="767408" y="1700808"/>
                <a:ext cx="11017224" cy="43204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 conocer la magnitud del torque usaremos  </a:t>
                </a:r>
                <a14:m>
                  <m:oMath xmlns:m="http://schemas.openxmlformats.org/officeDocument/2006/math">
                    <m:r>
                      <a:rPr lang="es-CL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𝜏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𝑟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𝑠𝑒𝑛</m:t>
                    </m:r>
                    <m:r>
                      <a:rPr lang="es-ES" sz="28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𝜃</m:t>
                    </m:r>
                  </m:oMath>
                </a14:m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¿y su dirección y sentido?</a:t>
                </a:r>
              </a:p>
              <a:p>
                <a:pPr>
                  <a:buSzPct val="45000"/>
                </a:pPr>
                <a:endParaRPr lang="es-CL" sz="28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s-CL" sz="28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Recordemos que el producto cruz nos entrega un vector perpendicular al plano formado por los vectores multiplicados. La dirección de este vector perpendicular y el sentido lo podemos determinar con la regla de la mano derecha</a:t>
                </a:r>
              </a:p>
            </p:txBody>
          </p:sp>
        </mc:Choice>
        <mc:Fallback xmlns="">
          <p:sp>
            <p:nvSpPr>
              <p:cNvPr id="101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408" y="1700808"/>
                <a:ext cx="11017224" cy="4320479"/>
              </a:xfrm>
              <a:prstGeom prst="rect">
                <a:avLst/>
              </a:prstGeom>
              <a:blipFill>
                <a:blip r:embed="rId2"/>
                <a:stretch>
                  <a:fillRect l="-196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Shape 1"/>
          <p:cNvSpPr txBox="1"/>
          <p:nvPr/>
        </p:nvSpPr>
        <p:spPr>
          <a:xfrm>
            <a:off x="1889295" y="260648"/>
            <a:ext cx="8229627" cy="11450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¿Torque o palanca?</a:t>
            </a:r>
            <a:endParaRPr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494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1393371" y="403761"/>
            <a:ext cx="8513763" cy="69249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40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sentido del torque 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pSp>
        <p:nvGrpSpPr>
          <p:cNvPr id="20" name="24 Grupo">
            <a:extLst>
              <a:ext uri="{FF2B5EF4-FFF2-40B4-BE49-F238E27FC236}">
                <a16:creationId xmlns:a16="http://schemas.microsoft.com/office/drawing/2014/main" id="{31C59EB3-0C68-7849-85EE-21AA0DAF7440}"/>
              </a:ext>
            </a:extLst>
          </p:cNvPr>
          <p:cNvGrpSpPr/>
          <p:nvPr/>
        </p:nvGrpSpPr>
        <p:grpSpPr>
          <a:xfrm>
            <a:off x="1251523" y="2132856"/>
            <a:ext cx="4398729" cy="1959910"/>
            <a:chOff x="2290713" y="1463292"/>
            <a:chExt cx="3672408" cy="1959910"/>
          </a:xfrm>
        </p:grpSpPr>
        <p:grpSp>
          <p:nvGrpSpPr>
            <p:cNvPr id="21" name="12 Grupo">
              <a:extLst>
                <a:ext uri="{FF2B5EF4-FFF2-40B4-BE49-F238E27FC236}">
                  <a16:creationId xmlns:a16="http://schemas.microsoft.com/office/drawing/2014/main" id="{FF471111-5FE5-3F4B-BDC6-4AA54C25F43E}"/>
                </a:ext>
              </a:extLst>
            </p:cNvPr>
            <p:cNvGrpSpPr/>
            <p:nvPr/>
          </p:nvGrpSpPr>
          <p:grpSpPr>
            <a:xfrm>
              <a:off x="2290713" y="2451598"/>
              <a:ext cx="2880319" cy="545354"/>
              <a:chOff x="2123728" y="3027662"/>
              <a:chExt cx="2880319" cy="545354"/>
            </a:xfrm>
          </p:grpSpPr>
          <p:sp>
            <p:nvSpPr>
              <p:cNvPr id="28" name="3 Triángulo isósceles">
                <a:extLst>
                  <a:ext uri="{FF2B5EF4-FFF2-40B4-BE49-F238E27FC236}">
                    <a16:creationId xmlns:a16="http://schemas.microsoft.com/office/drawing/2014/main" id="{3B4BD4B3-2953-C14F-8596-36C5C36E1F49}"/>
                  </a:ext>
                </a:extLst>
              </p:cNvPr>
              <p:cNvSpPr/>
              <p:nvPr/>
            </p:nvSpPr>
            <p:spPr>
              <a:xfrm>
                <a:off x="2123728" y="3140968"/>
                <a:ext cx="288032" cy="432048"/>
              </a:xfrm>
              <a:prstGeom prst="triangl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30 Rectángulo">
                <a:extLst>
                  <a:ext uri="{FF2B5EF4-FFF2-40B4-BE49-F238E27FC236}">
                    <a16:creationId xmlns:a16="http://schemas.microsoft.com/office/drawing/2014/main" id="{5756DE9F-3468-2145-9823-2DD325CF4780}"/>
                  </a:ext>
                </a:extLst>
              </p:cNvPr>
              <p:cNvSpPr/>
              <p:nvPr/>
            </p:nvSpPr>
            <p:spPr>
              <a:xfrm>
                <a:off x="2128798" y="3027662"/>
                <a:ext cx="2875249" cy="32933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30" name="31 Elipse">
                <a:extLst>
                  <a:ext uri="{FF2B5EF4-FFF2-40B4-BE49-F238E27FC236}">
                    <a16:creationId xmlns:a16="http://schemas.microsoft.com/office/drawing/2014/main" id="{900B8355-3A34-7D4C-A967-EB96243AA822}"/>
                  </a:ext>
                </a:extLst>
              </p:cNvPr>
              <p:cNvSpPr/>
              <p:nvPr/>
            </p:nvSpPr>
            <p:spPr>
              <a:xfrm>
                <a:off x="2157135" y="3084315"/>
                <a:ext cx="180334" cy="216024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cxnSp>
          <p:nvCxnSpPr>
            <p:cNvPr id="22" name="23 Conector recto">
              <a:extLst>
                <a:ext uri="{FF2B5EF4-FFF2-40B4-BE49-F238E27FC236}">
                  <a16:creationId xmlns:a16="http://schemas.microsoft.com/office/drawing/2014/main" id="{32DEC726-21F3-2E45-818A-2402DDCBBFE2}"/>
                </a:ext>
              </a:extLst>
            </p:cNvPr>
            <p:cNvCxnSpPr>
              <a:stCxn id="29" idx="3"/>
            </p:cNvCxnSpPr>
            <p:nvPr/>
          </p:nvCxnSpPr>
          <p:spPr>
            <a:xfrm flipV="1">
              <a:off x="5171032" y="1556792"/>
              <a:ext cx="792089" cy="1059471"/>
            </a:xfrm>
            <a:prstGeom prst="line">
              <a:avLst/>
            </a:prstGeom>
            <a:ln w="3810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24 Conector recto de flecha">
              <a:extLst>
                <a:ext uri="{FF2B5EF4-FFF2-40B4-BE49-F238E27FC236}">
                  <a16:creationId xmlns:a16="http://schemas.microsoft.com/office/drawing/2014/main" id="{860DFC14-B42B-EC4E-B2FD-3FCC82508B4E}"/>
                </a:ext>
              </a:extLst>
            </p:cNvPr>
            <p:cNvCxnSpPr/>
            <p:nvPr/>
          </p:nvCxnSpPr>
          <p:spPr>
            <a:xfrm>
              <a:off x="2447792" y="2610786"/>
              <a:ext cx="266400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4" name="25 Objeto">
              <a:extLst>
                <a:ext uri="{FF2B5EF4-FFF2-40B4-BE49-F238E27FC236}">
                  <a16:creationId xmlns:a16="http://schemas.microsoft.com/office/drawing/2014/main" id="{9DB040FC-37D2-3642-A49B-2BD1905501F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614591" y="2708919"/>
            <a:ext cx="549446" cy="714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cuación" r:id="rId2" imgW="126720" imgH="164880" progId="Equation.3">
                    <p:embed/>
                  </p:oleObj>
                </mc:Choice>
                <mc:Fallback>
                  <p:oleObj name="Ecuación" r:id="rId2" imgW="126720" imgH="164880" progId="Equation.3">
                    <p:embed/>
                    <p:pic>
                      <p:nvPicPr>
                        <p:cNvPr id="24" name="25 Objeto">
                          <a:extLst>
                            <a:ext uri="{FF2B5EF4-FFF2-40B4-BE49-F238E27FC236}">
                              <a16:creationId xmlns:a16="http://schemas.microsoft.com/office/drawing/2014/main" id="{9DB040FC-37D2-3642-A49B-2BD1905501F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4591" y="2708919"/>
                          <a:ext cx="549446" cy="714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" name="26 Objeto">
              <a:extLst>
                <a:ext uri="{FF2B5EF4-FFF2-40B4-BE49-F238E27FC236}">
                  <a16:creationId xmlns:a16="http://schemas.microsoft.com/office/drawing/2014/main" id="{10A8CAAA-5715-364C-97E1-B21CB80EB65B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967988" y="1463292"/>
            <a:ext cx="692243" cy="8557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cuación" r:id="rId4" imgW="164880" imgH="203040" progId="Equation.3">
                    <p:embed/>
                  </p:oleObj>
                </mc:Choice>
                <mc:Fallback>
                  <p:oleObj name="Ecuación" r:id="rId4" imgW="164880" imgH="203040" progId="Equation.3">
                    <p:embed/>
                    <p:pic>
                      <p:nvPicPr>
                        <p:cNvPr id="25" name="26 Objeto">
                          <a:extLst>
                            <a:ext uri="{FF2B5EF4-FFF2-40B4-BE49-F238E27FC236}">
                              <a16:creationId xmlns:a16="http://schemas.microsoft.com/office/drawing/2014/main" id="{10A8CAAA-5715-364C-97E1-B21CB80EB65B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67988" y="1463292"/>
                          <a:ext cx="692243" cy="85572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6" name="27 Objeto">
              <a:extLst>
                <a:ext uri="{FF2B5EF4-FFF2-40B4-BE49-F238E27FC236}">
                  <a16:creationId xmlns:a16="http://schemas.microsoft.com/office/drawing/2014/main" id="{E20D4554-CA21-A341-9BCD-D04D38B2F14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364088" y="2319019"/>
            <a:ext cx="225672" cy="3178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cuación" r:id="rId6" imgW="126720" imgH="177480" progId="Equation.3">
                    <p:embed/>
                  </p:oleObj>
                </mc:Choice>
                <mc:Fallback>
                  <p:oleObj name="Ecuación" r:id="rId6" imgW="126720" imgH="177480" progId="Equation.3">
                    <p:embed/>
                    <p:pic>
                      <p:nvPicPr>
                        <p:cNvPr id="26" name="27 Objeto">
                          <a:extLst>
                            <a:ext uri="{FF2B5EF4-FFF2-40B4-BE49-F238E27FC236}">
                              <a16:creationId xmlns:a16="http://schemas.microsoft.com/office/drawing/2014/main" id="{E20D4554-CA21-A341-9BCD-D04D38B2F144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64088" y="2319019"/>
                          <a:ext cx="225672" cy="31789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7" name="28 Conector recto de flecha">
              <a:extLst>
                <a:ext uri="{FF2B5EF4-FFF2-40B4-BE49-F238E27FC236}">
                  <a16:creationId xmlns:a16="http://schemas.microsoft.com/office/drawing/2014/main" id="{4D1ADCB5-D964-AE47-91BF-50DF8495AA78}"/>
                </a:ext>
              </a:extLst>
            </p:cNvPr>
            <p:cNvCxnSpPr/>
            <p:nvPr/>
          </p:nvCxnSpPr>
          <p:spPr>
            <a:xfrm>
              <a:off x="5184152" y="2623849"/>
              <a:ext cx="75600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17 CuadroTexto">
            <a:extLst>
              <a:ext uri="{FF2B5EF4-FFF2-40B4-BE49-F238E27FC236}">
                <a16:creationId xmlns:a16="http://schemas.microsoft.com/office/drawing/2014/main" id="{4D56C08C-6A6C-8E49-A64E-3D8B3335FF30}"/>
              </a:ext>
            </a:extLst>
          </p:cNvPr>
          <p:cNvSpPr txBox="1"/>
          <p:nvPr/>
        </p:nvSpPr>
        <p:spPr>
          <a:xfrm>
            <a:off x="971888" y="4296582"/>
            <a:ext cx="422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Regla de la mano derecha</a:t>
            </a:r>
          </a:p>
        </p:txBody>
      </p:sp>
      <p:sp>
        <p:nvSpPr>
          <p:cNvPr id="32" name="11 Arco">
            <a:extLst>
              <a:ext uri="{FF2B5EF4-FFF2-40B4-BE49-F238E27FC236}">
                <a16:creationId xmlns:a16="http://schemas.microsoft.com/office/drawing/2014/main" id="{DAAB323D-ACEA-5543-B960-7019B48C1922}"/>
              </a:ext>
            </a:extLst>
          </p:cNvPr>
          <p:cNvSpPr/>
          <p:nvPr/>
        </p:nvSpPr>
        <p:spPr>
          <a:xfrm>
            <a:off x="2173546" y="5309338"/>
            <a:ext cx="1141497" cy="1042838"/>
          </a:xfrm>
          <a:prstGeom prst="arc">
            <a:avLst>
              <a:gd name="adj1" fmla="val 16517413"/>
              <a:gd name="adj2" fmla="val 0"/>
            </a:avLst>
          </a:prstGeom>
          <a:ln w="28575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33" name="12 Conector recto">
            <a:extLst>
              <a:ext uri="{FF2B5EF4-FFF2-40B4-BE49-F238E27FC236}">
                <a16:creationId xmlns:a16="http://schemas.microsoft.com/office/drawing/2014/main" id="{75198B9F-F453-1E4D-8B8B-E2FD0D41D595}"/>
              </a:ext>
            </a:extLst>
          </p:cNvPr>
          <p:cNvCxnSpPr/>
          <p:nvPr/>
        </p:nvCxnSpPr>
        <p:spPr>
          <a:xfrm flipV="1">
            <a:off x="1571166" y="4961274"/>
            <a:ext cx="1056119" cy="1059471"/>
          </a:xfrm>
          <a:prstGeom prst="line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13 Conector recto de flecha">
            <a:extLst>
              <a:ext uri="{FF2B5EF4-FFF2-40B4-BE49-F238E27FC236}">
                <a16:creationId xmlns:a16="http://schemas.microsoft.com/office/drawing/2014/main" id="{D1D46260-95C1-FF46-B722-C39C237DD7D8}"/>
              </a:ext>
            </a:extLst>
          </p:cNvPr>
          <p:cNvCxnSpPr/>
          <p:nvPr/>
        </p:nvCxnSpPr>
        <p:spPr>
          <a:xfrm>
            <a:off x="1571165" y="6052339"/>
            <a:ext cx="35520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14 Objeto">
            <a:extLst>
              <a:ext uri="{FF2B5EF4-FFF2-40B4-BE49-F238E27FC236}">
                <a16:creationId xmlns:a16="http://schemas.microsoft.com/office/drawing/2014/main" id="{9DCE9BB4-5869-294D-851B-529B6AE4AE3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126897" y="6150473"/>
          <a:ext cx="721361" cy="703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8" imgW="126720" imgH="164880" progId="Equation.3">
                  <p:embed/>
                </p:oleObj>
              </mc:Choice>
              <mc:Fallback>
                <p:oleObj name="Ecuación" r:id="rId8" imgW="126720" imgH="164880" progId="Equation.3">
                  <p:embed/>
                  <p:pic>
                    <p:nvPicPr>
                      <p:cNvPr id="35" name="14 Objeto">
                        <a:extLst>
                          <a:ext uri="{FF2B5EF4-FFF2-40B4-BE49-F238E27FC236}">
                            <a16:creationId xmlns:a16="http://schemas.microsoft.com/office/drawing/2014/main" id="{9DCE9BB4-5869-294D-851B-529B6AE4AE3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6897" y="6150473"/>
                        <a:ext cx="721361" cy="7033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15 Objeto">
            <a:extLst>
              <a:ext uri="{FF2B5EF4-FFF2-40B4-BE49-F238E27FC236}">
                <a16:creationId xmlns:a16="http://schemas.microsoft.com/office/drawing/2014/main" id="{26CF777C-2AF2-4547-B739-AD32D755CF2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84357" y="5092479"/>
          <a:ext cx="724637" cy="671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64880" imgH="203040" progId="Equation.3">
                  <p:embed/>
                </p:oleObj>
              </mc:Choice>
              <mc:Fallback>
                <p:oleObj name="Equation" r:id="rId10" imgW="164880" imgH="203040" progId="Equation.3">
                  <p:embed/>
                  <p:pic>
                    <p:nvPicPr>
                      <p:cNvPr id="36" name="15 Objeto">
                        <a:extLst>
                          <a:ext uri="{FF2B5EF4-FFF2-40B4-BE49-F238E27FC236}">
                            <a16:creationId xmlns:a16="http://schemas.microsoft.com/office/drawing/2014/main" id="{26CF777C-2AF2-4547-B739-AD32D755CF2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4357" y="5092479"/>
                        <a:ext cx="724637" cy="6718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6192010" y="3122966"/>
            <a:ext cx="48005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 este caso el torque apunta hacia fuera de la pantalla.</a:t>
            </a:r>
          </a:p>
        </p:txBody>
      </p:sp>
      <p:sp>
        <p:nvSpPr>
          <p:cNvPr id="38" name="20 Elipse">
            <a:extLst>
              <a:ext uri="{FF2B5EF4-FFF2-40B4-BE49-F238E27FC236}">
                <a16:creationId xmlns:a16="http://schemas.microsoft.com/office/drawing/2014/main" id="{5FD4589E-D766-3F40-A7E5-45C525A57E0C}"/>
              </a:ext>
            </a:extLst>
          </p:cNvPr>
          <p:cNvSpPr/>
          <p:nvPr/>
        </p:nvSpPr>
        <p:spPr>
          <a:xfrm>
            <a:off x="8592277" y="4389120"/>
            <a:ext cx="972000" cy="972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19 Elipse">
            <a:extLst>
              <a:ext uri="{FF2B5EF4-FFF2-40B4-BE49-F238E27FC236}">
                <a16:creationId xmlns:a16="http://schemas.microsoft.com/office/drawing/2014/main" id="{19B9328F-7617-3140-ACC7-DBCE4F5AEAE3}"/>
              </a:ext>
            </a:extLst>
          </p:cNvPr>
          <p:cNvSpPr/>
          <p:nvPr/>
        </p:nvSpPr>
        <p:spPr>
          <a:xfrm>
            <a:off x="8997611" y="477599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60693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1393371" y="403761"/>
            <a:ext cx="8513763" cy="69249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40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sentido del torque 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6192010" y="3122966"/>
            <a:ext cx="48005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 este caso el torque apunta hacia dentro de la pantalla.</a:t>
            </a:r>
          </a:p>
        </p:txBody>
      </p:sp>
      <p:grpSp>
        <p:nvGrpSpPr>
          <p:cNvPr id="40" name="24 Grupo">
            <a:extLst>
              <a:ext uri="{FF2B5EF4-FFF2-40B4-BE49-F238E27FC236}">
                <a16:creationId xmlns:a16="http://schemas.microsoft.com/office/drawing/2014/main" id="{EC9DAA64-F8D2-F241-B7E9-084163F40C33}"/>
              </a:ext>
            </a:extLst>
          </p:cNvPr>
          <p:cNvGrpSpPr/>
          <p:nvPr/>
        </p:nvGrpSpPr>
        <p:grpSpPr>
          <a:xfrm>
            <a:off x="1279035" y="2282096"/>
            <a:ext cx="4371217" cy="1943750"/>
            <a:chOff x="2290713" y="2451598"/>
            <a:chExt cx="3649439" cy="1943750"/>
          </a:xfrm>
        </p:grpSpPr>
        <p:grpSp>
          <p:nvGrpSpPr>
            <p:cNvPr id="41" name="12 Grupo">
              <a:extLst>
                <a:ext uri="{FF2B5EF4-FFF2-40B4-BE49-F238E27FC236}">
                  <a16:creationId xmlns:a16="http://schemas.microsoft.com/office/drawing/2014/main" id="{ACD9E924-173C-2042-8591-4EFA5A01BB6C}"/>
                </a:ext>
              </a:extLst>
            </p:cNvPr>
            <p:cNvGrpSpPr/>
            <p:nvPr/>
          </p:nvGrpSpPr>
          <p:grpSpPr>
            <a:xfrm>
              <a:off x="2290713" y="2451598"/>
              <a:ext cx="2880319" cy="545354"/>
              <a:chOff x="2123728" y="3027662"/>
              <a:chExt cx="2880319" cy="545354"/>
            </a:xfrm>
          </p:grpSpPr>
          <p:sp>
            <p:nvSpPr>
              <p:cNvPr id="48" name="3 Triángulo isósceles">
                <a:extLst>
                  <a:ext uri="{FF2B5EF4-FFF2-40B4-BE49-F238E27FC236}">
                    <a16:creationId xmlns:a16="http://schemas.microsoft.com/office/drawing/2014/main" id="{71BFD5E6-E383-914A-897E-AA9AF2C9A6B8}"/>
                  </a:ext>
                </a:extLst>
              </p:cNvPr>
              <p:cNvSpPr/>
              <p:nvPr/>
            </p:nvSpPr>
            <p:spPr>
              <a:xfrm>
                <a:off x="2123728" y="3140968"/>
                <a:ext cx="288032" cy="432048"/>
              </a:xfrm>
              <a:prstGeom prst="triangle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49" name="30 Rectángulo">
                <a:extLst>
                  <a:ext uri="{FF2B5EF4-FFF2-40B4-BE49-F238E27FC236}">
                    <a16:creationId xmlns:a16="http://schemas.microsoft.com/office/drawing/2014/main" id="{66193152-13E3-7D4B-BADD-D4DDBA604E97}"/>
                  </a:ext>
                </a:extLst>
              </p:cNvPr>
              <p:cNvSpPr/>
              <p:nvPr/>
            </p:nvSpPr>
            <p:spPr>
              <a:xfrm>
                <a:off x="2128798" y="3027662"/>
                <a:ext cx="2875249" cy="32933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0" name="31 Elipse">
                <a:extLst>
                  <a:ext uri="{FF2B5EF4-FFF2-40B4-BE49-F238E27FC236}">
                    <a16:creationId xmlns:a16="http://schemas.microsoft.com/office/drawing/2014/main" id="{668F646A-976C-CB4A-B643-7EC26DB0B87C}"/>
                  </a:ext>
                </a:extLst>
              </p:cNvPr>
              <p:cNvSpPr/>
              <p:nvPr/>
            </p:nvSpPr>
            <p:spPr>
              <a:xfrm>
                <a:off x="2157135" y="3084315"/>
                <a:ext cx="180334" cy="216024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cxnSp>
          <p:nvCxnSpPr>
            <p:cNvPr id="42" name="23 Conector recto">
              <a:extLst>
                <a:ext uri="{FF2B5EF4-FFF2-40B4-BE49-F238E27FC236}">
                  <a16:creationId xmlns:a16="http://schemas.microsoft.com/office/drawing/2014/main" id="{375D36D6-DE09-5741-910C-D5BA18E183BD}"/>
                </a:ext>
              </a:extLst>
            </p:cNvPr>
            <p:cNvCxnSpPr/>
            <p:nvPr/>
          </p:nvCxnSpPr>
          <p:spPr>
            <a:xfrm rot="10800000" flipV="1">
              <a:off x="4378943" y="2623849"/>
              <a:ext cx="792089" cy="1059471"/>
            </a:xfrm>
            <a:prstGeom prst="line">
              <a:avLst/>
            </a:prstGeom>
            <a:ln w="38100">
              <a:solidFill>
                <a:schemeClr val="tx1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24 Conector recto de flecha">
              <a:extLst>
                <a:ext uri="{FF2B5EF4-FFF2-40B4-BE49-F238E27FC236}">
                  <a16:creationId xmlns:a16="http://schemas.microsoft.com/office/drawing/2014/main" id="{E0B9F923-2166-C047-BDFE-D9A8011FDD85}"/>
                </a:ext>
              </a:extLst>
            </p:cNvPr>
            <p:cNvCxnSpPr/>
            <p:nvPr/>
          </p:nvCxnSpPr>
          <p:spPr>
            <a:xfrm>
              <a:off x="2447792" y="2610786"/>
              <a:ext cx="266400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4" name="25 Objeto">
              <a:extLst>
                <a:ext uri="{FF2B5EF4-FFF2-40B4-BE49-F238E27FC236}">
                  <a16:creationId xmlns:a16="http://schemas.microsoft.com/office/drawing/2014/main" id="{D6467020-69D9-CA46-9FD1-A2685C579ACE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614591" y="2708919"/>
            <a:ext cx="549446" cy="714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cuación" r:id="rId2" imgW="126720" imgH="164880" progId="Equation.3">
                    <p:embed/>
                  </p:oleObj>
                </mc:Choice>
                <mc:Fallback>
                  <p:oleObj name="Ecuación" r:id="rId2" imgW="126720" imgH="164880" progId="Equation.3">
                    <p:embed/>
                    <p:pic>
                      <p:nvPicPr>
                        <p:cNvPr id="26" name="25 Objeto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4591" y="2708919"/>
                          <a:ext cx="549446" cy="714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5" name="26 Objeto">
              <a:extLst>
                <a:ext uri="{FF2B5EF4-FFF2-40B4-BE49-F238E27FC236}">
                  <a16:creationId xmlns:a16="http://schemas.microsoft.com/office/drawing/2014/main" id="{7DD9D0ED-8A04-2F48-9C73-7E7FCD57609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446173" y="3539621"/>
            <a:ext cx="692243" cy="8557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cuación" r:id="rId4" imgW="164880" imgH="203040" progId="Equation.3">
                    <p:embed/>
                  </p:oleObj>
                </mc:Choice>
                <mc:Fallback>
                  <p:oleObj name="Ecuación" r:id="rId4" imgW="164880" imgH="203040" progId="Equation.3">
                    <p:embed/>
                    <p:pic>
                      <p:nvPicPr>
                        <p:cNvPr id="27" name="26 Objeto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46173" y="3539621"/>
                          <a:ext cx="692243" cy="85572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" name="27 Objeto">
              <a:extLst>
                <a:ext uri="{FF2B5EF4-FFF2-40B4-BE49-F238E27FC236}">
                  <a16:creationId xmlns:a16="http://schemas.microsoft.com/office/drawing/2014/main" id="{7A57F54B-B1C9-3246-9298-B809B5E2466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138416" y="2838005"/>
            <a:ext cx="225672" cy="3178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cuación" r:id="rId6" imgW="126720" imgH="177480" progId="Equation.3">
                    <p:embed/>
                  </p:oleObj>
                </mc:Choice>
                <mc:Fallback>
                  <p:oleObj name="Ecuación" r:id="rId6" imgW="126720" imgH="177480" progId="Equation.3">
                    <p:embed/>
                    <p:pic>
                      <p:nvPicPr>
                        <p:cNvPr id="28" name="27 Objeto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38416" y="2838005"/>
                          <a:ext cx="225672" cy="31789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47" name="28 Conector recto de flecha">
              <a:extLst>
                <a:ext uri="{FF2B5EF4-FFF2-40B4-BE49-F238E27FC236}">
                  <a16:creationId xmlns:a16="http://schemas.microsoft.com/office/drawing/2014/main" id="{44C7E88D-A240-4A46-B932-58358A66974D}"/>
                </a:ext>
              </a:extLst>
            </p:cNvPr>
            <p:cNvCxnSpPr/>
            <p:nvPr/>
          </p:nvCxnSpPr>
          <p:spPr>
            <a:xfrm>
              <a:off x="5184152" y="2623849"/>
              <a:ext cx="756000" cy="0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32 Grupo">
            <a:extLst>
              <a:ext uri="{FF2B5EF4-FFF2-40B4-BE49-F238E27FC236}">
                <a16:creationId xmlns:a16="http://schemas.microsoft.com/office/drawing/2014/main" id="{07B871A6-1F35-CC40-BBB5-F7DAEDC4F557}"/>
              </a:ext>
            </a:extLst>
          </p:cNvPr>
          <p:cNvGrpSpPr/>
          <p:nvPr/>
        </p:nvGrpSpPr>
        <p:grpSpPr>
          <a:xfrm>
            <a:off x="8770937" y="4849566"/>
            <a:ext cx="720000" cy="720000"/>
            <a:chOff x="6444208" y="4653216"/>
            <a:chExt cx="720000" cy="720000"/>
          </a:xfrm>
        </p:grpSpPr>
        <p:sp>
          <p:nvSpPr>
            <p:cNvPr id="52" name="33 Elipse">
              <a:extLst>
                <a:ext uri="{FF2B5EF4-FFF2-40B4-BE49-F238E27FC236}">
                  <a16:creationId xmlns:a16="http://schemas.microsoft.com/office/drawing/2014/main" id="{11FE3E17-F125-2049-ABB0-3AF323425B2F}"/>
                </a:ext>
              </a:extLst>
            </p:cNvPr>
            <p:cNvSpPr/>
            <p:nvPr/>
          </p:nvSpPr>
          <p:spPr>
            <a:xfrm>
              <a:off x="6444208" y="4653216"/>
              <a:ext cx="720000" cy="720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3" name="34 Cruz">
              <a:extLst>
                <a:ext uri="{FF2B5EF4-FFF2-40B4-BE49-F238E27FC236}">
                  <a16:creationId xmlns:a16="http://schemas.microsoft.com/office/drawing/2014/main" id="{178559D9-E34D-7C47-92A0-4B894DC79A0E}"/>
                </a:ext>
              </a:extLst>
            </p:cNvPr>
            <p:cNvSpPr/>
            <p:nvPr/>
          </p:nvSpPr>
          <p:spPr>
            <a:xfrm rot="2837144">
              <a:off x="6618735" y="4838689"/>
              <a:ext cx="360000" cy="360000"/>
            </a:xfrm>
            <a:prstGeom prst="plus">
              <a:avLst>
                <a:gd name="adj" fmla="val 42143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54" name="13 Conector recto de flecha">
            <a:extLst>
              <a:ext uri="{FF2B5EF4-FFF2-40B4-BE49-F238E27FC236}">
                <a16:creationId xmlns:a16="http://schemas.microsoft.com/office/drawing/2014/main" id="{BD68AE07-181F-024B-969D-B3291774291E}"/>
              </a:ext>
            </a:extLst>
          </p:cNvPr>
          <p:cNvCxnSpPr/>
          <p:nvPr/>
        </p:nvCxnSpPr>
        <p:spPr>
          <a:xfrm>
            <a:off x="1418968" y="4915943"/>
            <a:ext cx="35520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5" name="14 Objeto">
            <a:extLst>
              <a:ext uri="{FF2B5EF4-FFF2-40B4-BE49-F238E27FC236}">
                <a16:creationId xmlns:a16="http://schemas.microsoft.com/office/drawing/2014/main" id="{0BBB1A88-9409-5A43-9953-CC3893B3E54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2998809"/>
              </p:ext>
            </p:extLst>
          </p:nvPr>
        </p:nvGraphicFramePr>
        <p:xfrm>
          <a:off x="2552101" y="5017846"/>
          <a:ext cx="721361" cy="703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8" imgW="126720" imgH="164880" progId="Equation.3">
                  <p:embed/>
                </p:oleObj>
              </mc:Choice>
              <mc:Fallback>
                <p:oleObj name="Ecuación" r:id="rId8" imgW="126720" imgH="164880" progId="Equation.3">
                  <p:embed/>
                  <p:pic>
                    <p:nvPicPr>
                      <p:cNvPr id="15" name="14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2101" y="5017846"/>
                        <a:ext cx="721361" cy="7033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15 Objeto">
            <a:extLst>
              <a:ext uri="{FF2B5EF4-FFF2-40B4-BE49-F238E27FC236}">
                <a16:creationId xmlns:a16="http://schemas.microsoft.com/office/drawing/2014/main" id="{4A5B8C12-912B-E44A-BAE8-1BAE4907478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3504400"/>
              </p:ext>
            </p:extLst>
          </p:nvPr>
        </p:nvGraphicFramePr>
        <p:xfrm>
          <a:off x="714847" y="5635943"/>
          <a:ext cx="724637" cy="671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64880" imgH="203040" progId="Equation.3">
                  <p:embed/>
                </p:oleObj>
              </mc:Choice>
              <mc:Fallback>
                <p:oleObj name="Equation" r:id="rId10" imgW="164880" imgH="203040" progId="Equation.3">
                  <p:embed/>
                  <p:pic>
                    <p:nvPicPr>
                      <p:cNvPr id="16" name="15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847" y="5635943"/>
                        <a:ext cx="724637" cy="6718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17 CuadroTexto">
            <a:extLst>
              <a:ext uri="{FF2B5EF4-FFF2-40B4-BE49-F238E27FC236}">
                <a16:creationId xmlns:a16="http://schemas.microsoft.com/office/drawing/2014/main" id="{183EBD41-1E19-8143-9587-B099B362E6B1}"/>
              </a:ext>
            </a:extLst>
          </p:cNvPr>
          <p:cNvSpPr txBox="1"/>
          <p:nvPr/>
        </p:nvSpPr>
        <p:spPr>
          <a:xfrm>
            <a:off x="911424" y="4127018"/>
            <a:ext cx="4227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Regla de la mano derecha</a:t>
            </a:r>
          </a:p>
        </p:txBody>
      </p:sp>
      <p:sp>
        <p:nvSpPr>
          <p:cNvPr id="58" name="11 Arco">
            <a:extLst>
              <a:ext uri="{FF2B5EF4-FFF2-40B4-BE49-F238E27FC236}">
                <a16:creationId xmlns:a16="http://schemas.microsoft.com/office/drawing/2014/main" id="{FBFA9280-ECC5-8F42-8AE3-2E6E385E00AA}"/>
              </a:ext>
            </a:extLst>
          </p:cNvPr>
          <p:cNvSpPr/>
          <p:nvPr/>
        </p:nvSpPr>
        <p:spPr>
          <a:xfrm rot="6377642">
            <a:off x="644301" y="4253633"/>
            <a:ext cx="1141497" cy="1042838"/>
          </a:xfrm>
          <a:prstGeom prst="arc">
            <a:avLst>
              <a:gd name="adj1" fmla="val 16517413"/>
              <a:gd name="adj2" fmla="val 0"/>
            </a:avLst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9" name="12 Conector recto">
            <a:extLst>
              <a:ext uri="{FF2B5EF4-FFF2-40B4-BE49-F238E27FC236}">
                <a16:creationId xmlns:a16="http://schemas.microsoft.com/office/drawing/2014/main" id="{DFC010B1-0B7C-FD43-9442-3B6827EF7C99}"/>
              </a:ext>
            </a:extLst>
          </p:cNvPr>
          <p:cNvCxnSpPr/>
          <p:nvPr/>
        </p:nvCxnSpPr>
        <p:spPr>
          <a:xfrm rot="10800000" flipV="1">
            <a:off x="335360" y="4915943"/>
            <a:ext cx="1056119" cy="1059471"/>
          </a:xfrm>
          <a:prstGeom prst="line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23605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27">
            <a:extLst>
              <a:ext uri="{FF2B5EF4-FFF2-40B4-BE49-F238E27FC236}">
                <a16:creationId xmlns:a16="http://schemas.microsoft.com/office/drawing/2014/main" id="{B8C18C70-AA9F-7047-B197-FA9413D39EE1}"/>
              </a:ext>
            </a:extLst>
          </p:cNvPr>
          <p:cNvSpPr/>
          <p:nvPr/>
        </p:nvSpPr>
        <p:spPr>
          <a:xfrm rot="2653022">
            <a:off x="2092381" y="3873150"/>
            <a:ext cx="5762175" cy="771366"/>
          </a:xfrm>
          <a:prstGeom prst="roundRect">
            <a:avLst/>
          </a:prstGeom>
          <a:solidFill>
            <a:schemeClr val="accent1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20">
                <a:extLst>
                  <a:ext uri="{FF2B5EF4-FFF2-40B4-BE49-F238E27FC236}">
                    <a16:creationId xmlns:a16="http://schemas.microsoft.com/office/drawing/2014/main" id="{C8BFA563-C1F5-054E-ACBF-50180217974F}"/>
                  </a:ext>
                </a:extLst>
              </p:cNvPr>
              <p:cNvSpPr txBox="1"/>
              <p:nvPr/>
            </p:nvSpPr>
            <p:spPr>
              <a:xfrm>
                <a:off x="4907525" y="5171755"/>
                <a:ext cx="684741" cy="644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sz="3200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3200" i="1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rgbClr val="00456F"/>
                    </a:solidFill>
                  </a:rPr>
                  <a:t> </a:t>
                </a:r>
                <a:endParaRPr lang="en-US" sz="3200" dirty="0"/>
              </a:p>
            </p:txBody>
          </p:sp>
        </mc:Choice>
        <mc:Fallback xmlns="">
          <p:sp>
            <p:nvSpPr>
              <p:cNvPr id="11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8BFA563-C1F5-054E-ACBF-5018021797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7525" y="5171755"/>
                <a:ext cx="684741" cy="64466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Arrow Connector 33">
            <a:extLst>
              <a:ext uri="{FF2B5EF4-FFF2-40B4-BE49-F238E27FC236}">
                <a16:creationId xmlns:a16="http://schemas.microsoft.com/office/drawing/2014/main" id="{828CE7B2-5D14-F449-A4DD-7BEADF9421E6}"/>
              </a:ext>
            </a:extLst>
          </p:cNvPr>
          <p:cNvCxnSpPr>
            <a:cxnSpLocks/>
          </p:cNvCxnSpPr>
          <p:nvPr/>
        </p:nvCxnSpPr>
        <p:spPr>
          <a:xfrm flipH="1" flipV="1">
            <a:off x="3179656" y="2483826"/>
            <a:ext cx="4140481" cy="4113527"/>
          </a:xfrm>
          <a:prstGeom prst="straightConnector1">
            <a:avLst/>
          </a:prstGeom>
          <a:ln w="28575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33">
            <a:extLst>
              <a:ext uri="{FF2B5EF4-FFF2-40B4-BE49-F238E27FC236}">
                <a16:creationId xmlns:a16="http://schemas.microsoft.com/office/drawing/2014/main" id="{7158EF06-74A4-5D4C-B1BE-7D69D7F4691E}"/>
              </a:ext>
            </a:extLst>
          </p:cNvPr>
          <p:cNvCxnSpPr>
            <a:cxnSpLocks/>
          </p:cNvCxnSpPr>
          <p:nvPr/>
        </p:nvCxnSpPr>
        <p:spPr>
          <a:xfrm flipV="1">
            <a:off x="6499750" y="4879807"/>
            <a:ext cx="964402" cy="925457"/>
          </a:xfrm>
          <a:prstGeom prst="straightConnector1">
            <a:avLst/>
          </a:prstGeom>
          <a:ln w="76200">
            <a:solidFill>
              <a:schemeClr val="bg2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0">
                <a:extLst>
                  <a:ext uri="{FF2B5EF4-FFF2-40B4-BE49-F238E27FC236}">
                    <a16:creationId xmlns:a16="http://schemas.microsoft.com/office/drawing/2014/main" id="{D86A76F8-F1A0-8A42-B021-7B8219DE74F9}"/>
                  </a:ext>
                </a:extLst>
              </p:cNvPr>
              <p:cNvSpPr txBox="1"/>
              <p:nvPr/>
            </p:nvSpPr>
            <p:spPr>
              <a:xfrm>
                <a:off x="7480764" y="4902661"/>
                <a:ext cx="684741" cy="644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smtClean="0">
                            <a:solidFill>
                              <a:schemeClr val="bg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sz="3200" i="1">
                                <a:solidFill>
                                  <a:schemeClr val="bg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3200" i="1">
                                <a:solidFill>
                                  <a:schemeClr val="bg2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3200" b="0" i="1" smtClean="0">
                            <a:solidFill>
                              <a:schemeClr val="bg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chemeClr val="bg2">
                        <a:lumMod val="50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D86A76F8-F1A0-8A42-B021-7B8219DE74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0764" y="4902661"/>
                <a:ext cx="684741" cy="64466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Arrow Connector 33">
            <a:extLst>
              <a:ext uri="{FF2B5EF4-FFF2-40B4-BE49-F238E27FC236}">
                <a16:creationId xmlns:a16="http://schemas.microsoft.com/office/drawing/2014/main" id="{6061DB6D-BD4E-D342-AFAD-0A0548A3111A}"/>
              </a:ext>
            </a:extLst>
          </p:cNvPr>
          <p:cNvCxnSpPr>
            <a:cxnSpLocks/>
          </p:cNvCxnSpPr>
          <p:nvPr/>
        </p:nvCxnSpPr>
        <p:spPr>
          <a:xfrm flipV="1">
            <a:off x="3780727" y="2160796"/>
            <a:ext cx="964402" cy="925457"/>
          </a:xfrm>
          <a:prstGeom prst="straightConnector1">
            <a:avLst/>
          </a:prstGeom>
          <a:ln w="76200">
            <a:solidFill>
              <a:schemeClr val="accent5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36714EEA-D037-DE45-8B07-7CC73FBBF538}"/>
                  </a:ext>
                </a:extLst>
              </p:cNvPr>
              <p:cNvSpPr txBox="1"/>
              <p:nvPr/>
            </p:nvSpPr>
            <p:spPr>
              <a:xfrm>
                <a:off x="4738489" y="2160796"/>
                <a:ext cx="684741" cy="6446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sz="32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3200" i="1">
                                <a:solidFill>
                                  <a:schemeClr val="accent5">
                                    <a:lumMod val="75000"/>
                                  </a:schemeClr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3200" b="0" i="1" smtClean="0">
                            <a:solidFill>
                              <a:schemeClr val="accent5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chemeClr val="accent5">
                        <a:lumMod val="7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0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36714EEA-D037-DE45-8B07-7CC73FBBF5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8489" y="2160796"/>
                <a:ext cx="684741" cy="64466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ángulo 27">
            <a:extLst>
              <a:ext uri="{FF2B5EF4-FFF2-40B4-BE49-F238E27FC236}">
                <a16:creationId xmlns:a16="http://schemas.microsoft.com/office/drawing/2014/main" id="{F4C87550-9ADA-E043-828A-FE24930B1E0D}"/>
              </a:ext>
            </a:extLst>
          </p:cNvPr>
          <p:cNvSpPr/>
          <p:nvPr/>
        </p:nvSpPr>
        <p:spPr>
          <a:xfrm>
            <a:off x="6656233" y="2006773"/>
            <a:ext cx="507222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¿Cuál de todas estas fuerzas </a:t>
            </a:r>
          </a:p>
          <a:p>
            <a:pPr algn="ctr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permite una rotación de la puerta?</a:t>
            </a:r>
            <a:endParaRPr lang="es-US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515C22B5-6031-D84A-B8D1-C5A955D3C51F}"/>
              </a:ext>
            </a:extLst>
          </p:cNvPr>
          <p:cNvSpPr/>
          <p:nvPr/>
        </p:nvSpPr>
        <p:spPr>
          <a:xfrm>
            <a:off x="6548029" y="3558345"/>
            <a:ext cx="52886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¿Hay alguna que sea más eficiente?</a:t>
            </a:r>
            <a:endParaRPr lang="es-US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Elipse 17">
            <a:extLst>
              <a:ext uri="{FF2B5EF4-FFF2-40B4-BE49-F238E27FC236}">
                <a16:creationId xmlns:a16="http://schemas.microsoft.com/office/drawing/2014/main" id="{40AE9A89-2546-AB43-8BAC-3F1C1E92EF0E}"/>
              </a:ext>
            </a:extLst>
          </p:cNvPr>
          <p:cNvSpPr/>
          <p:nvPr/>
        </p:nvSpPr>
        <p:spPr>
          <a:xfrm>
            <a:off x="2999656" y="2276872"/>
            <a:ext cx="360000" cy="3600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 dirty="0"/>
          </a:p>
        </p:txBody>
      </p:sp>
      <p:sp>
        <p:nvSpPr>
          <p:cNvPr id="15" name="TextShape 1">
            <a:extLst>
              <a:ext uri="{FF2B5EF4-FFF2-40B4-BE49-F238E27FC236}">
                <a16:creationId xmlns:a16="http://schemas.microsoft.com/office/drawing/2014/main" id="{5DD5AE65-71E1-194A-9473-179F7882C999}"/>
              </a:ext>
            </a:extLst>
          </p:cNvPr>
          <p:cNvSpPr txBox="1"/>
          <p:nvPr/>
        </p:nvSpPr>
        <p:spPr>
          <a:xfrm>
            <a:off x="1446082" y="273352"/>
            <a:ext cx="9299836" cy="114500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Rotación de un cuerpo: una puerta (vista superior)</a:t>
            </a:r>
            <a:endParaRPr sz="3600" dirty="0">
              <a:solidFill>
                <a:srgbClr val="00456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6" name="TextBox 20">
            <a:extLst>
              <a:ext uri="{FF2B5EF4-FFF2-40B4-BE49-F238E27FC236}">
                <a16:creationId xmlns:a16="http://schemas.microsoft.com/office/drawing/2014/main" id="{36714EEA-D037-DE45-8B07-7CC73FBBF538}"/>
              </a:ext>
            </a:extLst>
          </p:cNvPr>
          <p:cNvSpPr txBox="1"/>
          <p:nvPr/>
        </p:nvSpPr>
        <p:spPr>
          <a:xfrm>
            <a:off x="1631504" y="2456872"/>
            <a:ext cx="13098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0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pivote</a:t>
            </a:r>
            <a:endParaRPr lang="en-US" sz="3200" dirty="0">
              <a:solidFill>
                <a:schemeClr val="accent2">
                  <a:lumMod val="60000"/>
                  <a:lumOff val="40000"/>
                </a:schemeClr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20">
                <a:extLst>
                  <a:ext uri="{FF2B5EF4-FFF2-40B4-BE49-F238E27FC236}">
                    <a16:creationId xmlns:a16="http://schemas.microsoft.com/office/drawing/2014/main" id="{36714EEA-D037-DE45-8B07-7CC73FBBF538}"/>
                  </a:ext>
                </a:extLst>
              </p:cNvPr>
              <p:cNvSpPr txBox="1"/>
              <p:nvPr/>
            </p:nvSpPr>
            <p:spPr>
              <a:xfrm>
                <a:off x="2711624" y="4915350"/>
                <a:ext cx="684741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</m:acc>
                  </m:oMath>
                </a14:m>
                <a:r>
                  <a:rPr lang="en-US" sz="32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36714EEA-D037-DE45-8B07-7CC73FBBF5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624" y="4915350"/>
                <a:ext cx="684741" cy="58477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Elipse 18">
            <a:extLst>
              <a:ext uri="{FF2B5EF4-FFF2-40B4-BE49-F238E27FC236}">
                <a16:creationId xmlns:a16="http://schemas.microsoft.com/office/drawing/2014/main" id="{40AE9A89-2546-AB43-8BAC-3F1C1E92EF0E}"/>
              </a:ext>
            </a:extLst>
          </p:cNvPr>
          <p:cNvSpPr/>
          <p:nvPr/>
        </p:nvSpPr>
        <p:spPr>
          <a:xfrm>
            <a:off x="3191347" y="5027738"/>
            <a:ext cx="360000" cy="36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36714EEA-D037-DE45-8B07-7CC73FBBF538}"/>
              </a:ext>
            </a:extLst>
          </p:cNvPr>
          <p:cNvSpPr txBox="1"/>
          <p:nvPr/>
        </p:nvSpPr>
        <p:spPr>
          <a:xfrm>
            <a:off x="3113461" y="4665910"/>
            <a:ext cx="684741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5400" b="0" dirty="0"/>
              <a:t>x</a:t>
            </a:r>
            <a:r>
              <a:rPr lang="en-US" sz="4400" dirty="0"/>
              <a:t> </a:t>
            </a:r>
          </a:p>
        </p:txBody>
      </p:sp>
      <p:cxnSp>
        <p:nvCxnSpPr>
          <p:cNvPr id="9" name="Straight Arrow Connector 33">
            <a:extLst>
              <a:ext uri="{FF2B5EF4-FFF2-40B4-BE49-F238E27FC236}">
                <a16:creationId xmlns:a16="http://schemas.microsoft.com/office/drawing/2014/main" id="{E40A6FAE-39A8-F54F-8247-C7E7ECAFCB74}"/>
              </a:ext>
            </a:extLst>
          </p:cNvPr>
          <p:cNvCxnSpPr>
            <a:cxnSpLocks/>
          </p:cNvCxnSpPr>
          <p:nvPr/>
        </p:nvCxnSpPr>
        <p:spPr>
          <a:xfrm flipH="1" flipV="1">
            <a:off x="5519936" y="4808307"/>
            <a:ext cx="1008112" cy="1008112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48655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1393371" y="403761"/>
            <a:ext cx="8513763" cy="69249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40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Equilibrio de un sólido rígido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18 CuadroTexto">
                <a:extLst>
                  <a:ext uri="{FF2B5EF4-FFF2-40B4-BE49-F238E27FC236}">
                    <a16:creationId xmlns:a16="http://schemas.microsoft.com/office/drawing/2014/main" id="{5F0BFD8B-1E14-F14B-9B8E-73B79D5FBBFF}"/>
                  </a:ext>
                </a:extLst>
              </p:cNvPr>
              <p:cNvSpPr txBox="1"/>
              <p:nvPr/>
            </p:nvSpPr>
            <p:spPr>
              <a:xfrm>
                <a:off x="911424" y="1776875"/>
                <a:ext cx="11017224" cy="42044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altLang="es-CL" sz="28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¿Qué es un cuerpo rígido?</a:t>
                </a:r>
              </a:p>
              <a:p>
                <a:pPr algn="just"/>
                <a:r>
                  <a:rPr lang="es-CL" altLang="es-CL" sz="28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Un cuerpo con forma y tamaño definidos que no sufre deformaciones (como un cuerpo real) por efecto de fuerzas que actúan sobre él.</a:t>
                </a:r>
              </a:p>
              <a:p>
                <a:endParaRPr lang="es-CL" altLang="es-CL" sz="28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  <a:sym typeface="Calibri" pitchFamily="34" charset="0"/>
                </a:endParaRPr>
              </a:p>
              <a:p>
                <a:r>
                  <a:rPr lang="es-CL" altLang="es-CL" sz="28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Cuando un cuerpo rígido está en equilibrio, se cumple que</a:t>
                </a:r>
              </a:p>
              <a:p>
                <a:endParaRPr lang="es-CL" altLang="es-CL" sz="28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  <a:sym typeface="Calibri" pitchFamily="34" charset="0"/>
                </a:endParaRPr>
              </a:p>
              <a:p>
                <a:pPr algn="ctr"/>
                <a:r>
                  <a:rPr lang="es-CL" altLang="es-CL" sz="3600" b="1" dirty="0">
                    <a:solidFill>
                      <a:srgbClr val="00456F"/>
                    </a:solidFill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                       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s-CL" altLang="es-CL" sz="3600" b="1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  <a:sym typeface="Calibri" pitchFamily="34" charset="0"/>
                          </a:rPr>
                        </m:ctrlPr>
                      </m:naryPr>
                      <m:sub/>
                      <m:sup/>
                      <m:e>
                        <m:acc>
                          <m:accPr>
                            <m:chr m:val="⃗"/>
                            <m:ctrlPr>
                              <a:rPr lang="es-ES" altLang="es-CL" sz="3600" b="1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</m:ctrlPr>
                          </m:accPr>
                          <m:e>
                            <m:r>
                              <a:rPr lang="es-ES" altLang="es-CL" sz="3600" b="1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  <m:t>𝑭</m:t>
                            </m:r>
                          </m:e>
                        </m:acc>
                        <m:r>
                          <a:rPr lang="es-ES" altLang="es-CL" sz="3600" b="1" i="1" dirty="0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  <a:sym typeface="Calibri" pitchFamily="34" charset="0"/>
                          </a:rPr>
                          <m:t>=</m:t>
                        </m:r>
                        <m:acc>
                          <m:accPr>
                            <m:chr m:val="⃗"/>
                            <m:ctrlPr>
                              <a:rPr lang="es-ES" altLang="es-CL" sz="3600" b="1" i="1" dirty="0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</m:ctrlPr>
                          </m:accPr>
                          <m:e>
                            <m:r>
                              <a:rPr lang="es-ES" altLang="es-CL" sz="3600" b="1" i="1" dirty="0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  <m:t>𝟎</m:t>
                            </m:r>
                          </m:e>
                        </m:acc>
                      </m:e>
                    </m:nary>
                  </m:oMath>
                </a14:m>
                <a:r>
                  <a:rPr lang="es-CL" altLang="es-CL" sz="28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               </a:t>
                </a:r>
                <a:r>
                  <a:rPr lang="es-CL" altLang="es-CL" b="1" dirty="0">
                    <a:solidFill>
                      <a:srgbClr val="FF9108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(equilibrio traslacional)</a:t>
                </a:r>
              </a:p>
              <a:p>
                <a:pPr algn="ctr"/>
                <a:endParaRPr lang="es-CL" altLang="es-CL" b="1" dirty="0">
                  <a:solidFill>
                    <a:srgbClr val="FF9108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  <a:sym typeface="Calibri" pitchFamily="34" charset="0"/>
                </a:endParaRPr>
              </a:p>
              <a:p>
                <a:pPr algn="ctr"/>
                <a:r>
                  <a:rPr lang="es-CL" altLang="es-CL" sz="3600" b="1" dirty="0">
                    <a:solidFill>
                      <a:srgbClr val="00456F"/>
                    </a:solidFill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                       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s-CL" altLang="es-CL" sz="3600" b="1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  <a:sym typeface="Calibri" pitchFamily="34" charset="0"/>
                          </a:rPr>
                        </m:ctrlPr>
                      </m:naryPr>
                      <m:sub/>
                      <m:sup/>
                      <m:e>
                        <m:acc>
                          <m:accPr>
                            <m:chr m:val="⃗"/>
                            <m:ctrlPr>
                              <a:rPr lang="es-ES" altLang="es-CL" sz="3600" b="1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</m:ctrlPr>
                          </m:accPr>
                          <m:e>
                            <m:r>
                              <a:rPr lang="es-ES" altLang="es-CL" sz="3600" b="1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  <m:t>𝝉</m:t>
                            </m:r>
                          </m:e>
                        </m:acc>
                        <m:r>
                          <a:rPr lang="es-ES" altLang="es-CL" sz="3600" b="1" i="1" dirty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  <a:sym typeface="Calibri" pitchFamily="34" charset="0"/>
                          </a:rPr>
                          <m:t>=</m:t>
                        </m:r>
                        <m:acc>
                          <m:accPr>
                            <m:chr m:val="⃗"/>
                            <m:ctrlPr>
                              <a:rPr lang="es-ES" altLang="es-CL" sz="3600" b="1" i="1" dirty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</m:ctrlPr>
                          </m:accPr>
                          <m:e>
                            <m:r>
                              <a:rPr lang="es-ES" altLang="es-CL" sz="3600" b="1" i="1" dirty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ea typeface="CMU Serif Roman" panose="02000603000000000000" pitchFamily="2" charset="0"/>
                                <a:cs typeface="CMU Serif Roman" panose="02000603000000000000" pitchFamily="2" charset="0"/>
                                <a:sym typeface="Calibri" pitchFamily="34" charset="0"/>
                              </a:rPr>
                              <m:t>𝟎</m:t>
                            </m:r>
                          </m:e>
                        </m:acc>
                      </m:e>
                    </m:nary>
                  </m:oMath>
                </a14:m>
                <a:r>
                  <a:rPr lang="es-CL" altLang="es-CL" sz="36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            </a:t>
                </a:r>
                <a:r>
                  <a:rPr lang="es-CL" altLang="es-CL" b="1" dirty="0">
                    <a:solidFill>
                      <a:srgbClr val="FF9108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  <a:sym typeface="Calibri" pitchFamily="34" charset="0"/>
                  </a:rPr>
                  <a:t>(equilibrio rotacional)</a:t>
                </a:r>
                <a:endParaRPr lang="es-CL" altLang="es-CL" sz="2800" b="1" dirty="0">
                  <a:solidFill>
                    <a:srgbClr val="FF9108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  <a:sym typeface="Calibri" pitchFamily="34" charset="0"/>
                </a:endParaRPr>
              </a:p>
            </p:txBody>
          </p:sp>
        </mc:Choice>
        <mc:Fallback xmlns="">
          <p:sp>
            <p:nvSpPr>
              <p:cNvPr id="37" name="18 CuadroTexto">
                <a:extLst>
                  <a:ext uri="{FF2B5EF4-FFF2-40B4-BE49-F238E27FC236}">
                    <a16:creationId xmlns:a16="http://schemas.microsoft.com/office/drawing/2014/main" id="{5F0BFD8B-1E14-F14B-9B8E-73B79D5FBB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1424" y="1776875"/>
                <a:ext cx="11017224" cy="4204484"/>
              </a:xfrm>
              <a:prstGeom prst="rect">
                <a:avLst/>
              </a:prstGeom>
              <a:blipFill>
                <a:blip r:embed="rId2"/>
                <a:stretch>
                  <a:fillRect l="-1267" t="-1506" r="-1843" b="-322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593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623393" y="403761"/>
            <a:ext cx="11305256" cy="69249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40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Modelación para resolver problemas de equilibrio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911424" y="1776875"/>
            <a:ext cx="11017224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s-ES_tradn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cuerpo libre extendido (DCLE)</a:t>
            </a: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s-ES_tradn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Planteamiento de ecuaciones de equilibrio (sumatoria de torques y de fuerzas).</a:t>
            </a: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Solución de ecuaciones y resultados.</a:t>
            </a:r>
          </a:p>
          <a:p>
            <a:pPr lvl="0">
              <a:lnSpc>
                <a:spcPct val="150000"/>
              </a:lnSpc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lvl="0">
              <a:lnSpc>
                <a:spcPct val="150000"/>
              </a:lnSpc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lvl="0">
              <a:lnSpc>
                <a:spcPct val="150000"/>
              </a:lnSpc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lvl="0">
              <a:lnSpc>
                <a:spcPct val="150000"/>
              </a:lnSpc>
            </a:pP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* Opcionalmente, se puede realizar </a:t>
            </a:r>
            <a:r>
              <a:rPr lang="es-ES_tradn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 e inventario de fuerzas antes del DCLE.</a:t>
            </a:r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>
              <a:lnSpc>
                <a:spcPct val="150000"/>
              </a:lnSpc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endParaRPr lang="es-CL" altLang="es-CL" sz="2800" b="1" dirty="0">
              <a:solidFill>
                <a:srgbClr val="FF9108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6978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623393" y="403761"/>
            <a:ext cx="11305256" cy="69249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40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¿Qué es un diagrama de cuerpo libre extendido?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628667" y="1772816"/>
            <a:ext cx="110172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Hasta el momento el uso de Diagrama de Cuerpo Libre ha sido suficiente para describir/modelar el movimiento de los cuerpos, ello es debido a que dichos cuerpos los hemos descrito como cuerpos puntuales, en donde todas las fuerzas actúan en el centro(punto) del cuerpo.</a:t>
            </a:r>
          </a:p>
          <a:p>
            <a:pPr algn="just"/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 poder describir/modelar las rotaciones debidas a fuerzas que realizan torque, es necesario introducir el concepto de Diagrama de Cuerpo Libre Extendido.</a:t>
            </a:r>
          </a:p>
        </p:txBody>
      </p:sp>
    </p:spTree>
    <p:extLst>
      <p:ext uri="{BB962C8B-B14F-4D97-AF65-F5344CB8AC3E}">
        <p14:creationId xmlns:p14="http://schemas.microsoft.com/office/powerpoint/2010/main" val="12441725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335360" y="403761"/>
            <a:ext cx="11593289" cy="630942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Usemos el siguiente ejemplo para realizar un DCLE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695400" y="1769942"/>
            <a:ext cx="11017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¿Dónde tendría que estar el punto de apoyo para que este sistema se mantenga en equilibrio?</a:t>
            </a: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Marcador de contenido 4" descr="Imagen que contiene interior, persona, hombre, joven&#10;&#10;Descripción generada automáticamente">
            <a:extLst>
              <a:ext uri="{FF2B5EF4-FFF2-40B4-BE49-F238E27FC236}">
                <a16:creationId xmlns:a16="http://schemas.microsoft.com/office/drawing/2014/main" id="{0FC46129-1521-1B4C-B042-7F988EE72A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263" b="32093"/>
          <a:stretch/>
        </p:blipFill>
        <p:spPr>
          <a:xfrm>
            <a:off x="2771664" y="2640348"/>
            <a:ext cx="6840760" cy="213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4166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335360" y="403761"/>
            <a:ext cx="11593289" cy="630942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Usemos el siguiente ejemplo para realizar un DCLE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683432" y="1616053"/>
            <a:ext cx="11017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¿Dónde tendría que estar el punto de apoyo para que este sistema se mantenga en equilibrio?</a:t>
            </a: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Marcador de contenido 4" descr="Imagen que contiene interior, persona, hombre, joven&#10;&#10;Descripción generada automáticamente">
            <a:extLst>
              <a:ext uri="{FF2B5EF4-FFF2-40B4-BE49-F238E27FC236}">
                <a16:creationId xmlns:a16="http://schemas.microsoft.com/office/drawing/2014/main" id="{9D2D87E6-FC1A-EE4F-91DE-EBBE8F4EDE0F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263" b="32093"/>
          <a:stretch/>
        </p:blipFill>
        <p:spPr>
          <a:xfrm>
            <a:off x="2771664" y="2640348"/>
            <a:ext cx="6840760" cy="2136548"/>
          </a:xfrm>
        </p:spPr>
      </p:pic>
      <p:sp>
        <p:nvSpPr>
          <p:cNvPr id="18" name="18 CuadroTexto">
            <a:extLst>
              <a:ext uri="{FF2B5EF4-FFF2-40B4-BE49-F238E27FC236}">
                <a16:creationId xmlns:a16="http://schemas.microsoft.com/office/drawing/2014/main" id="{C967015B-0636-5642-8598-212E2C3DE306}"/>
              </a:ext>
            </a:extLst>
          </p:cNvPr>
          <p:cNvSpPr txBox="1"/>
          <p:nvPr/>
        </p:nvSpPr>
        <p:spPr>
          <a:xfrm>
            <a:off x="587388" y="5507161"/>
            <a:ext cx="11017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Consideremos que la masa de todos los dados de la izquierda son el doble de la masa del dado de la derecha.</a:t>
            </a: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7F7BF78B-82C4-C945-9F58-E56AED3A1BE9}"/>
              </a:ext>
            </a:extLst>
          </p:cNvPr>
          <p:cNvSpPr txBox="1"/>
          <p:nvPr/>
        </p:nvSpPr>
        <p:spPr>
          <a:xfrm>
            <a:off x="4626571" y="450507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solidFill>
                  <a:srgbClr val="C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x</a:t>
            </a:r>
          </a:p>
        </p:txBody>
      </p:sp>
      <p:cxnSp>
        <p:nvCxnSpPr>
          <p:cNvPr id="3" name="Conector recto de flecha 2">
            <a:extLst>
              <a:ext uri="{FF2B5EF4-FFF2-40B4-BE49-F238E27FC236}">
                <a16:creationId xmlns:a16="http://schemas.microsoft.com/office/drawing/2014/main" id="{D2CF7D4E-CD8F-CD4B-BD86-65A4EDA84863}"/>
              </a:ext>
            </a:extLst>
          </p:cNvPr>
          <p:cNvCxnSpPr/>
          <p:nvPr/>
        </p:nvCxnSpPr>
        <p:spPr>
          <a:xfrm>
            <a:off x="3935760" y="4581128"/>
            <a:ext cx="1728192" cy="0"/>
          </a:xfrm>
          <a:prstGeom prst="straightConnector1">
            <a:avLst/>
          </a:prstGeom>
          <a:ln w="571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FA752367-2BC8-D948-824C-7170B5408AB4}"/>
              </a:ext>
            </a:extLst>
          </p:cNvPr>
          <p:cNvCxnSpPr>
            <a:cxnSpLocks/>
          </p:cNvCxnSpPr>
          <p:nvPr/>
        </p:nvCxnSpPr>
        <p:spPr>
          <a:xfrm>
            <a:off x="3762475" y="4966742"/>
            <a:ext cx="5069829" cy="0"/>
          </a:xfrm>
          <a:prstGeom prst="straightConnector1">
            <a:avLst/>
          </a:prstGeom>
          <a:ln w="57150">
            <a:solidFill>
              <a:srgbClr val="00456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2 CuadroTexto">
            <a:extLst>
              <a:ext uri="{FF2B5EF4-FFF2-40B4-BE49-F238E27FC236}">
                <a16:creationId xmlns:a16="http://schemas.microsoft.com/office/drawing/2014/main" id="{8DCAE582-DFA7-DE44-9B5C-304310A09167}"/>
              </a:ext>
            </a:extLst>
          </p:cNvPr>
          <p:cNvSpPr txBox="1"/>
          <p:nvPr/>
        </p:nvSpPr>
        <p:spPr>
          <a:xfrm>
            <a:off x="5907487" y="4839543"/>
            <a:ext cx="377026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CL" sz="2400" b="1" dirty="0">
                <a:ln>
                  <a:solidFill>
                    <a:srgbClr val="00456F"/>
                  </a:solidFill>
                </a:ln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2654114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335360" y="403761"/>
            <a:ext cx="11593289" cy="630942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Usemos el siguiente ejemplo para realizar un DCLE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683432" y="1616053"/>
            <a:ext cx="11017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Realizaremos el DCLE para la regla de masa despreciable</a:t>
            </a: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9C51CB98-1A59-FC41-8FF8-B77A5C833A10}"/>
              </a:ext>
            </a:extLst>
          </p:cNvPr>
          <p:cNvGrpSpPr/>
          <p:nvPr/>
        </p:nvGrpSpPr>
        <p:grpSpPr>
          <a:xfrm>
            <a:off x="3249242" y="4221088"/>
            <a:ext cx="5832054" cy="2512046"/>
            <a:chOff x="3498235" y="4329125"/>
            <a:chExt cx="5832054" cy="2512046"/>
          </a:xfrm>
        </p:grpSpPr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9F224A9C-64B3-D047-81A6-6BB8C941C9A8}"/>
                </a:ext>
              </a:extLst>
            </p:cNvPr>
            <p:cNvGrpSpPr/>
            <p:nvPr/>
          </p:nvGrpSpPr>
          <p:grpSpPr>
            <a:xfrm>
              <a:off x="3498235" y="4366332"/>
              <a:ext cx="5832054" cy="2474839"/>
              <a:chOff x="3642251" y="3557482"/>
              <a:chExt cx="5832054" cy="2474839"/>
            </a:xfrm>
          </p:grpSpPr>
          <p:grpSp>
            <p:nvGrpSpPr>
              <p:cNvPr id="13" name="Grupo 12">
                <a:extLst>
                  <a:ext uri="{FF2B5EF4-FFF2-40B4-BE49-F238E27FC236}">
                    <a16:creationId xmlns:a16="http://schemas.microsoft.com/office/drawing/2014/main" id="{BC8EBCB2-B93B-2549-90FA-2C2F70BE7FA5}"/>
                  </a:ext>
                </a:extLst>
              </p:cNvPr>
              <p:cNvGrpSpPr/>
              <p:nvPr/>
            </p:nvGrpSpPr>
            <p:grpSpPr>
              <a:xfrm>
                <a:off x="3642251" y="3557482"/>
                <a:ext cx="5832054" cy="2474839"/>
                <a:chOff x="3749598" y="3267678"/>
                <a:chExt cx="5832054" cy="2474839"/>
              </a:xfrm>
            </p:grpSpPr>
            <p:grpSp>
              <p:nvGrpSpPr>
                <p:cNvPr id="8" name="Grupo 7">
                  <a:extLst>
                    <a:ext uri="{FF2B5EF4-FFF2-40B4-BE49-F238E27FC236}">
                      <a16:creationId xmlns:a16="http://schemas.microsoft.com/office/drawing/2014/main" id="{52AC65B8-540A-4A4B-9CAF-24A0410E7B6C}"/>
                    </a:ext>
                  </a:extLst>
                </p:cNvPr>
                <p:cNvGrpSpPr/>
                <p:nvPr/>
              </p:nvGrpSpPr>
              <p:grpSpPr>
                <a:xfrm>
                  <a:off x="3771265" y="4675214"/>
                  <a:ext cx="1728192" cy="461665"/>
                  <a:chOff x="3762475" y="6028040"/>
                  <a:chExt cx="1728192" cy="461665"/>
                </a:xfrm>
              </p:grpSpPr>
              <p:cxnSp>
                <p:nvCxnSpPr>
                  <p:cNvPr id="3" name="Conector recto de flecha 2">
                    <a:extLst>
                      <a:ext uri="{FF2B5EF4-FFF2-40B4-BE49-F238E27FC236}">
                        <a16:creationId xmlns:a16="http://schemas.microsoft.com/office/drawing/2014/main" id="{D2CF7D4E-CD8F-CD4B-BD86-65A4EDA84863}"/>
                      </a:ext>
                    </a:extLst>
                  </p:cNvPr>
                  <p:cNvCxnSpPr/>
                  <p:nvPr/>
                </p:nvCxnSpPr>
                <p:spPr>
                  <a:xfrm>
                    <a:off x="3762475" y="6261574"/>
                    <a:ext cx="1728192" cy="0"/>
                  </a:xfrm>
                  <a:prstGeom prst="straightConnector1">
                    <a:avLst/>
                  </a:prstGeom>
                  <a:ln w="57150">
                    <a:solidFill>
                      <a:srgbClr val="C00000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9" name="12 CuadroTexto">
                    <a:extLst>
                      <a:ext uri="{FF2B5EF4-FFF2-40B4-BE49-F238E27FC236}">
                        <a16:creationId xmlns:a16="http://schemas.microsoft.com/office/drawing/2014/main" id="{7F7BF78B-82C4-C945-9F58-E56AED3A1BE9}"/>
                      </a:ext>
                    </a:extLst>
                  </p:cNvPr>
                  <p:cNvSpPr txBox="1"/>
                  <p:nvPr/>
                </p:nvSpPr>
                <p:spPr>
                  <a:xfrm>
                    <a:off x="4453286" y="6028040"/>
                    <a:ext cx="346570" cy="461665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s-CL" sz="2400" b="1" dirty="0">
                        <a:solidFill>
                          <a:srgbClr val="C00000"/>
                        </a:solidFill>
                        <a:latin typeface="CMU Serif Roman" panose="02000603000000000000" pitchFamily="2" charset="0"/>
                        <a:ea typeface="CMU Serif Roman" panose="02000603000000000000" pitchFamily="2" charset="0"/>
                        <a:cs typeface="CMU Serif Roman" panose="02000603000000000000" pitchFamily="2" charset="0"/>
                      </a:rPr>
                      <a:t>x</a:t>
                    </a:r>
                  </a:p>
                </p:txBody>
              </p:sp>
            </p:grpSp>
            <p:grpSp>
              <p:nvGrpSpPr>
                <p:cNvPr id="10" name="Grupo 9">
                  <a:extLst>
                    <a:ext uri="{FF2B5EF4-FFF2-40B4-BE49-F238E27FC236}">
                      <a16:creationId xmlns:a16="http://schemas.microsoft.com/office/drawing/2014/main" id="{FF2C9348-2C44-6442-94E8-F37FE9C89A82}"/>
                    </a:ext>
                  </a:extLst>
                </p:cNvPr>
                <p:cNvGrpSpPr/>
                <p:nvPr/>
              </p:nvGrpSpPr>
              <p:grpSpPr>
                <a:xfrm>
                  <a:off x="3771265" y="5280852"/>
                  <a:ext cx="5069829" cy="461665"/>
                  <a:chOff x="3784953" y="7532551"/>
                  <a:chExt cx="5069829" cy="461665"/>
                </a:xfrm>
              </p:grpSpPr>
              <p:cxnSp>
                <p:nvCxnSpPr>
                  <p:cNvPr id="12" name="Conector recto de flecha 11">
                    <a:extLst>
                      <a:ext uri="{FF2B5EF4-FFF2-40B4-BE49-F238E27FC236}">
                        <a16:creationId xmlns:a16="http://schemas.microsoft.com/office/drawing/2014/main" id="{FA752367-2BC8-D948-824C-7170B5408AB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3784953" y="7742589"/>
                    <a:ext cx="5069829" cy="0"/>
                  </a:xfrm>
                  <a:prstGeom prst="straightConnector1">
                    <a:avLst/>
                  </a:prstGeom>
                  <a:ln w="57150">
                    <a:solidFill>
                      <a:srgbClr val="00456F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" name="12 CuadroTexto">
                    <a:extLst>
                      <a:ext uri="{FF2B5EF4-FFF2-40B4-BE49-F238E27FC236}">
                        <a16:creationId xmlns:a16="http://schemas.microsoft.com/office/drawing/2014/main" id="{8DCAE582-DFA7-DE44-9B5C-304310A09167}"/>
                      </a:ext>
                    </a:extLst>
                  </p:cNvPr>
                  <p:cNvSpPr txBox="1"/>
                  <p:nvPr/>
                </p:nvSpPr>
                <p:spPr>
                  <a:xfrm>
                    <a:off x="6109687" y="7532551"/>
                    <a:ext cx="377026" cy="461665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s-CL" sz="2400" b="1" dirty="0">
                        <a:ln>
                          <a:solidFill>
                            <a:srgbClr val="00456F"/>
                          </a:solidFill>
                        </a:ln>
                        <a:solidFill>
                          <a:srgbClr val="00456F"/>
                        </a:solidFill>
                        <a:latin typeface="CMU Serif Roman" panose="02000603000000000000" pitchFamily="2" charset="0"/>
                        <a:ea typeface="CMU Serif Roman" panose="02000603000000000000" pitchFamily="2" charset="0"/>
                        <a:cs typeface="CMU Serif Roman" panose="02000603000000000000" pitchFamily="2" charset="0"/>
                      </a:rPr>
                      <a:t>L</a:t>
                    </a:r>
                  </a:p>
                </p:txBody>
              </p:sp>
            </p:grpSp>
            <p:cxnSp>
              <p:nvCxnSpPr>
                <p:cNvPr id="7" name="Conector recto 6">
                  <a:extLst>
                    <a:ext uri="{FF2B5EF4-FFF2-40B4-BE49-F238E27FC236}">
                      <a16:creationId xmlns:a16="http://schemas.microsoft.com/office/drawing/2014/main" id="{6E944AC2-9EA9-F346-834E-B0BD3DB0630C}"/>
                    </a:ext>
                  </a:extLst>
                </p:cNvPr>
                <p:cNvCxnSpPr/>
                <p:nvPr/>
              </p:nvCxnSpPr>
              <p:spPr>
                <a:xfrm>
                  <a:off x="3749598" y="3284984"/>
                  <a:ext cx="5069829" cy="0"/>
                </a:xfrm>
                <a:prstGeom prst="line">
                  <a:avLst/>
                </a:prstGeom>
                <a:ln w="57150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Straight Arrow Connector 33">
                  <a:extLst>
                    <a:ext uri="{FF2B5EF4-FFF2-40B4-BE49-F238E27FC236}">
                      <a16:creationId xmlns:a16="http://schemas.microsoft.com/office/drawing/2014/main" id="{81E8CD88-1EE0-5049-9DC3-46207EE9136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3827085" y="3267678"/>
                  <a:ext cx="1" cy="644377"/>
                </a:xfrm>
                <a:prstGeom prst="straightConnector1">
                  <a:avLst/>
                </a:prstGeom>
                <a:ln w="76200">
                  <a:solidFill>
                    <a:schemeClr val="accent2"/>
                  </a:solidFill>
                  <a:headEnd type="non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9" name="TextBox 20">
                      <a:extLst>
                        <a:ext uri="{FF2B5EF4-FFF2-40B4-BE49-F238E27FC236}">
                          <a16:creationId xmlns:a16="http://schemas.microsoft.com/office/drawing/2014/main" id="{9F366AE1-ED4C-0C4D-BCDF-1A11A36EB03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74473" y="3773158"/>
                      <a:ext cx="684741" cy="64466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32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32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oMath>
                      </a14:m>
                      <a:r>
                        <a:rPr lang="en-US" sz="3200" dirty="0">
                          <a:solidFill>
                            <a:srgbClr val="00456F"/>
                          </a:solidFill>
                        </a:rPr>
                        <a:t> </a:t>
                      </a:r>
                      <a:endParaRPr lang="en-US" sz="3200" dirty="0"/>
                    </a:p>
                  </p:txBody>
                </p:sp>
              </mc:Choice>
              <mc:Fallback xmlns="">
                <p:sp>
                  <p:nvSpPr>
                    <p:cNvPr id="19" name="TextBox 20">
                      <a:extLst>
                        <a:ext uri="{FF2B5EF4-FFF2-40B4-BE49-F238E27FC236}">
                          <a16:creationId xmlns:a16="http://schemas.microsoft.com/office/drawing/2014/main" id="{9F366AE1-ED4C-0C4D-BCDF-1A11A36EB031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74473" y="3773158"/>
                      <a:ext cx="684741" cy="644664"/>
                    </a:xfrm>
                    <a:prstGeom prst="rect">
                      <a:avLst/>
                    </a:prstGeom>
                    <a:blipFill>
                      <a:blip r:embed="rId2"/>
                      <a:stretch>
                        <a:fillRect l="-5556" t="-23077" b="-192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1" name="TextBox 20">
                      <a:extLst>
                        <a:ext uri="{FF2B5EF4-FFF2-40B4-BE49-F238E27FC236}">
                          <a16:creationId xmlns:a16="http://schemas.microsoft.com/office/drawing/2014/main" id="{E52CA44D-0CF5-8649-A612-67B9C1DB630B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8896911" y="4091388"/>
                      <a:ext cx="684741" cy="64466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32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32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a14:m>
                      <a:r>
                        <a:rPr lang="en-US" sz="3200" dirty="0">
                          <a:solidFill>
                            <a:srgbClr val="00456F"/>
                          </a:solidFill>
                        </a:rPr>
                        <a:t> </a:t>
                      </a:r>
                      <a:endParaRPr lang="en-US" sz="3200" dirty="0"/>
                    </a:p>
                  </p:txBody>
                </p:sp>
              </mc:Choice>
              <mc:Fallback xmlns="">
                <p:sp>
                  <p:nvSpPr>
                    <p:cNvPr id="21" name="TextBox 20">
                      <a:extLst>
                        <a:ext uri="{FF2B5EF4-FFF2-40B4-BE49-F238E27FC236}">
                          <a16:creationId xmlns:a16="http://schemas.microsoft.com/office/drawing/2014/main" id="{E52CA44D-0CF5-8649-A612-67B9C1DB630B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896911" y="4091388"/>
                      <a:ext cx="684741" cy="644664"/>
                    </a:xfrm>
                    <a:prstGeom prst="rect">
                      <a:avLst/>
                    </a:prstGeom>
                    <a:blipFill>
                      <a:blip r:embed="rId3"/>
                      <a:stretch>
                        <a:fillRect l="-5455" t="-23077" b="-192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26" name="12 CuadroTexto">
                <a:extLst>
                  <a:ext uri="{FF2B5EF4-FFF2-40B4-BE49-F238E27FC236}">
                    <a16:creationId xmlns:a16="http://schemas.microsoft.com/office/drawing/2014/main" id="{602482C1-64F6-444E-858A-A4458352DF5F}"/>
                  </a:ext>
                </a:extLst>
              </p:cNvPr>
              <p:cNvSpPr txBox="1"/>
              <p:nvPr/>
            </p:nvSpPr>
            <p:spPr>
              <a:xfrm>
                <a:off x="5226773" y="3632624"/>
                <a:ext cx="42351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O</a:t>
                </a:r>
              </a:p>
            </p:txBody>
          </p:sp>
        </p:grp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C8342B3D-7A84-304A-8FC8-9031EBC124F3}"/>
                </a:ext>
              </a:extLst>
            </p:cNvPr>
            <p:cNvSpPr/>
            <p:nvPr/>
          </p:nvSpPr>
          <p:spPr>
            <a:xfrm>
              <a:off x="5239981" y="4329125"/>
              <a:ext cx="108000" cy="107987"/>
            </a:xfrm>
            <a:prstGeom prst="ellipse">
              <a:avLst/>
            </a:prstGeom>
            <a:solidFill>
              <a:srgbClr val="00456F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29" name="Straight Arrow Connector 33">
            <a:extLst>
              <a:ext uri="{FF2B5EF4-FFF2-40B4-BE49-F238E27FC236}">
                <a16:creationId xmlns:a16="http://schemas.microsoft.com/office/drawing/2014/main" id="{F65FB849-5F60-3643-8FA6-076E167D7C1F}"/>
              </a:ext>
            </a:extLst>
          </p:cNvPr>
          <p:cNvCxnSpPr>
            <a:cxnSpLocks/>
          </p:cNvCxnSpPr>
          <p:nvPr/>
        </p:nvCxnSpPr>
        <p:spPr>
          <a:xfrm flipH="1" flipV="1">
            <a:off x="5044988" y="2328570"/>
            <a:ext cx="1" cy="1898150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3">
            <a:extLst>
              <a:ext uri="{FF2B5EF4-FFF2-40B4-BE49-F238E27FC236}">
                <a16:creationId xmlns:a16="http://schemas.microsoft.com/office/drawing/2014/main" id="{273350CB-19C6-7247-BE2A-653D42B9EEE2}"/>
              </a:ext>
            </a:extLst>
          </p:cNvPr>
          <p:cNvCxnSpPr>
            <a:cxnSpLocks/>
          </p:cNvCxnSpPr>
          <p:nvPr/>
        </p:nvCxnSpPr>
        <p:spPr>
          <a:xfrm flipH="1">
            <a:off x="8256240" y="4283769"/>
            <a:ext cx="1" cy="1233463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20">
                <a:extLst>
                  <a:ext uri="{FF2B5EF4-FFF2-40B4-BE49-F238E27FC236}">
                    <a16:creationId xmlns:a16="http://schemas.microsoft.com/office/drawing/2014/main" id="{4E3DA281-165B-E74D-B846-38CF45C25FE7}"/>
                  </a:ext>
                </a:extLst>
              </p:cNvPr>
              <p:cNvSpPr txBox="1"/>
              <p:nvPr/>
            </p:nvSpPr>
            <p:spPr>
              <a:xfrm>
                <a:off x="5257278" y="2366379"/>
                <a:ext cx="684741" cy="6939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s-E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ES" sz="32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32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  <m:t>𝑝𝑖𝑣𝑜𝑡𝑒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rgbClr val="00456F"/>
                    </a:solidFill>
                  </a:rPr>
                  <a:t> </a:t>
                </a:r>
                <a:endParaRPr lang="en-US" sz="3200" dirty="0"/>
              </a:p>
            </p:txBody>
          </p:sp>
        </mc:Choice>
        <mc:Fallback xmlns="">
          <p:sp>
            <p:nvSpPr>
              <p:cNvPr id="36" name="TextBox 20">
                <a:extLst>
                  <a:ext uri="{FF2B5EF4-FFF2-40B4-BE49-F238E27FC236}">
                    <a16:creationId xmlns:a16="http://schemas.microsoft.com/office/drawing/2014/main" id="{4E3DA281-165B-E74D-B846-38CF45C25F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278" y="2366379"/>
                <a:ext cx="684741" cy="693973"/>
              </a:xfrm>
              <a:prstGeom prst="rect">
                <a:avLst/>
              </a:prstGeom>
              <a:blipFill>
                <a:blip r:embed="rId4"/>
                <a:stretch>
                  <a:fillRect l="-5455" t="-19643" r="-94545" b="-1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10784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335360" y="403761"/>
            <a:ext cx="11593289" cy="630942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Con sus grupos discutan las siguientes preguntas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38CED11F-47F8-F84C-AE76-962AEB53570B}"/>
              </a:ext>
            </a:extLst>
          </p:cNvPr>
          <p:cNvGrpSpPr/>
          <p:nvPr/>
        </p:nvGrpSpPr>
        <p:grpSpPr>
          <a:xfrm>
            <a:off x="839416" y="1916832"/>
            <a:ext cx="4027274" cy="2109764"/>
            <a:chOff x="3249242" y="2328570"/>
            <a:chExt cx="5824571" cy="4779609"/>
          </a:xfrm>
        </p:grpSpPr>
        <p:cxnSp>
          <p:nvCxnSpPr>
            <p:cNvPr id="31" name="Straight Arrow Connector 33">
              <a:extLst>
                <a:ext uri="{FF2B5EF4-FFF2-40B4-BE49-F238E27FC236}">
                  <a16:creationId xmlns:a16="http://schemas.microsoft.com/office/drawing/2014/main" id="{273350CB-19C6-7247-BE2A-653D42B9EE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256240" y="4283769"/>
              <a:ext cx="1" cy="1233463"/>
            </a:xfrm>
            <a:prstGeom prst="straightConnector1">
              <a:avLst/>
            </a:prstGeom>
            <a:ln w="76200">
              <a:solidFill>
                <a:schemeClr val="accent2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07C5C762-49BA-8A47-9811-E1BAAE312B22}"/>
                </a:ext>
              </a:extLst>
            </p:cNvPr>
            <p:cNvGrpSpPr/>
            <p:nvPr/>
          </p:nvGrpSpPr>
          <p:grpSpPr>
            <a:xfrm>
              <a:off x="3249242" y="2328570"/>
              <a:ext cx="5824571" cy="4779609"/>
              <a:chOff x="3249242" y="2328570"/>
              <a:chExt cx="5824571" cy="4779609"/>
            </a:xfrm>
          </p:grpSpPr>
          <p:grpSp>
            <p:nvGrpSpPr>
              <p:cNvPr id="24" name="Grupo 23">
                <a:extLst>
                  <a:ext uri="{FF2B5EF4-FFF2-40B4-BE49-F238E27FC236}">
                    <a16:creationId xmlns:a16="http://schemas.microsoft.com/office/drawing/2014/main" id="{9C51CB98-1A59-FC41-8FF8-B77A5C833A10}"/>
                  </a:ext>
                </a:extLst>
              </p:cNvPr>
              <p:cNvGrpSpPr/>
              <p:nvPr/>
            </p:nvGrpSpPr>
            <p:grpSpPr>
              <a:xfrm>
                <a:off x="3249242" y="4221088"/>
                <a:ext cx="5824571" cy="2887091"/>
                <a:chOff x="3498235" y="4329125"/>
                <a:chExt cx="5824571" cy="2887091"/>
              </a:xfrm>
            </p:grpSpPr>
            <p:grpSp>
              <p:nvGrpSpPr>
                <p:cNvPr id="23" name="Grupo 22">
                  <a:extLst>
                    <a:ext uri="{FF2B5EF4-FFF2-40B4-BE49-F238E27FC236}">
                      <a16:creationId xmlns:a16="http://schemas.microsoft.com/office/drawing/2014/main" id="{9F224A9C-64B3-D047-81A6-6BB8C941C9A8}"/>
                    </a:ext>
                  </a:extLst>
                </p:cNvPr>
                <p:cNvGrpSpPr/>
                <p:nvPr/>
              </p:nvGrpSpPr>
              <p:grpSpPr>
                <a:xfrm>
                  <a:off x="3498235" y="4362413"/>
                  <a:ext cx="5824571" cy="2853803"/>
                  <a:chOff x="3642251" y="3553563"/>
                  <a:chExt cx="5824571" cy="2853803"/>
                </a:xfrm>
              </p:grpSpPr>
              <p:grpSp>
                <p:nvGrpSpPr>
                  <p:cNvPr id="13" name="Grupo 12">
                    <a:extLst>
                      <a:ext uri="{FF2B5EF4-FFF2-40B4-BE49-F238E27FC236}">
                        <a16:creationId xmlns:a16="http://schemas.microsoft.com/office/drawing/2014/main" id="{BC8EBCB2-B93B-2549-90FA-2C2F70BE7FA5}"/>
                      </a:ext>
                    </a:extLst>
                  </p:cNvPr>
                  <p:cNvGrpSpPr/>
                  <p:nvPr/>
                </p:nvGrpSpPr>
                <p:grpSpPr>
                  <a:xfrm>
                    <a:off x="3642251" y="3553563"/>
                    <a:ext cx="5824571" cy="2853803"/>
                    <a:chOff x="3749598" y="3263759"/>
                    <a:chExt cx="5824571" cy="2853803"/>
                  </a:xfrm>
                </p:grpSpPr>
                <p:grpSp>
                  <p:nvGrpSpPr>
                    <p:cNvPr id="8" name="Grupo 7">
                      <a:extLst>
                        <a:ext uri="{FF2B5EF4-FFF2-40B4-BE49-F238E27FC236}">
                          <a16:creationId xmlns:a16="http://schemas.microsoft.com/office/drawing/2014/main" id="{52AC65B8-540A-4A4B-9CAF-24A0410E7B6C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771265" y="4579543"/>
                      <a:ext cx="1728192" cy="836710"/>
                      <a:chOff x="3762475" y="5932369"/>
                      <a:chExt cx="1728192" cy="836710"/>
                    </a:xfrm>
                  </p:grpSpPr>
                  <p:cxnSp>
                    <p:nvCxnSpPr>
                      <p:cNvPr id="3" name="Conector recto de flecha 2">
                        <a:extLst>
                          <a:ext uri="{FF2B5EF4-FFF2-40B4-BE49-F238E27FC236}">
                            <a16:creationId xmlns:a16="http://schemas.microsoft.com/office/drawing/2014/main" id="{D2CF7D4E-CD8F-CD4B-BD86-65A4EDA84863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3762475" y="6261574"/>
                        <a:ext cx="1728192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C00000"/>
                        </a:solidFill>
                        <a:headEnd type="triangle"/>
                        <a:tailEnd type="triangle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9" name="12 CuadroTexto">
                        <a:extLst>
                          <a:ext uri="{FF2B5EF4-FFF2-40B4-BE49-F238E27FC236}">
                            <a16:creationId xmlns:a16="http://schemas.microsoft.com/office/drawing/2014/main" id="{7F7BF78B-82C4-C945-9F58-E56AED3A1BE9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4453286" y="5932369"/>
                        <a:ext cx="443277" cy="83671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s-CL" b="1" dirty="0">
                            <a:solidFill>
                              <a:srgbClr val="C00000"/>
                            </a:solidFill>
                            <a:latin typeface="CMU Serif Roman" panose="02000603000000000000" pitchFamily="2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a:t>x</a:t>
                        </a:r>
                      </a:p>
                    </p:txBody>
                  </p:sp>
                </p:grpSp>
                <p:grpSp>
                  <p:nvGrpSpPr>
                    <p:cNvPr id="10" name="Grupo 9">
                      <a:extLst>
                        <a:ext uri="{FF2B5EF4-FFF2-40B4-BE49-F238E27FC236}">
                          <a16:creationId xmlns:a16="http://schemas.microsoft.com/office/drawing/2014/main" id="{FF2C9348-2C44-6442-94E8-F37FE9C89A82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3771265" y="5280852"/>
                      <a:ext cx="5069829" cy="836710"/>
                      <a:chOff x="3784953" y="7532551"/>
                      <a:chExt cx="5069829" cy="836710"/>
                    </a:xfrm>
                  </p:grpSpPr>
                  <p:cxnSp>
                    <p:nvCxnSpPr>
                      <p:cNvPr id="12" name="Conector recto de flecha 11">
                        <a:extLst>
                          <a:ext uri="{FF2B5EF4-FFF2-40B4-BE49-F238E27FC236}">
                            <a16:creationId xmlns:a16="http://schemas.microsoft.com/office/drawing/2014/main" id="{FA752367-2BC8-D948-824C-7170B5408AB4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784953" y="7742589"/>
                        <a:ext cx="5069829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00456F"/>
                        </a:solidFill>
                        <a:headEnd type="triangle"/>
                        <a:tailEnd type="triangle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4" name="12 CuadroTexto">
                        <a:extLst>
                          <a:ext uri="{FF2B5EF4-FFF2-40B4-BE49-F238E27FC236}">
                            <a16:creationId xmlns:a16="http://schemas.microsoft.com/office/drawing/2014/main" id="{8DCAE582-DFA7-DE44-9B5C-304310A09167}"/>
                          </a:ext>
                        </a:extLst>
                      </p:cNvPr>
                      <p:cNvSpPr txBox="1"/>
                      <p:nvPr/>
                    </p:nvSpPr>
                    <p:spPr>
                      <a:xfrm>
                        <a:off x="6109687" y="7532551"/>
                        <a:ext cx="475734" cy="83671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s-CL" b="1" dirty="0">
                            <a:ln>
                              <a:solidFill>
                                <a:srgbClr val="00456F"/>
                              </a:solidFill>
                            </a:ln>
                            <a:solidFill>
                              <a:srgbClr val="00456F"/>
                            </a:solidFill>
                            <a:latin typeface="CMU Serif Roman" panose="02000603000000000000" pitchFamily="2" charset="0"/>
                            <a:ea typeface="CMU Serif Roman" panose="02000603000000000000" pitchFamily="2" charset="0"/>
                            <a:cs typeface="CMU Serif Roman" panose="02000603000000000000" pitchFamily="2" charset="0"/>
                          </a:rPr>
                          <a:t>L</a:t>
                        </a:r>
                      </a:p>
                    </p:txBody>
                  </p:sp>
                </p:grpSp>
                <p:cxnSp>
                  <p:nvCxnSpPr>
                    <p:cNvPr id="7" name="Conector recto 6">
                      <a:extLst>
                        <a:ext uri="{FF2B5EF4-FFF2-40B4-BE49-F238E27FC236}">
                          <a16:creationId xmlns:a16="http://schemas.microsoft.com/office/drawing/2014/main" id="{6E944AC2-9EA9-F346-834E-B0BD3DB0630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749598" y="3284984"/>
                      <a:ext cx="5069829" cy="0"/>
                    </a:xfrm>
                    <a:prstGeom prst="line">
                      <a:avLst/>
                    </a:prstGeom>
                    <a:ln w="5715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6" name="Straight Arrow Connector 33">
                      <a:extLst>
                        <a:ext uri="{FF2B5EF4-FFF2-40B4-BE49-F238E27FC236}">
                          <a16:creationId xmlns:a16="http://schemas.microsoft.com/office/drawing/2014/main" id="{81E8CD88-1EE0-5049-9DC3-46207EE9136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3816182" y="3267678"/>
                      <a:ext cx="10906" cy="823709"/>
                    </a:xfrm>
                    <a:prstGeom prst="straightConnector1">
                      <a:avLst/>
                    </a:prstGeom>
                    <a:ln w="76200">
                      <a:solidFill>
                        <a:schemeClr val="accent2"/>
                      </a:solidFill>
                      <a:headEnd type="none" w="med" len="med"/>
                      <a:tailEnd type="triangle" w="med" len="med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19" name="TextBox 20">
                          <a:extLst>
                            <a:ext uri="{FF2B5EF4-FFF2-40B4-BE49-F238E27FC236}">
                              <a16:creationId xmlns:a16="http://schemas.microsoft.com/office/drawing/2014/main" id="{9F366AE1-ED4C-0C4D-BCDF-1A11A36EB031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3955060" y="3263759"/>
                          <a:ext cx="684740" cy="1324791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es-ES" sz="2400" b="0" i="1" smtClean="0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sz="2400" b="0" i="1" smtClean="0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3200" dirty="0">
                              <a:solidFill>
                                <a:srgbClr val="00456F"/>
                              </a:solidFill>
                            </a:rPr>
                            <a:t> </a:t>
                          </a:r>
                          <a:endParaRPr lang="en-US" sz="3200" dirty="0"/>
                        </a:p>
                      </p:txBody>
                    </p:sp>
                  </mc:Choice>
                  <mc:Fallback xmlns="">
                    <p:sp>
                      <p:nvSpPr>
                        <p:cNvPr id="19" name="TextBox 20">
                          <a:extLst>
                            <a:ext uri="{FF2B5EF4-FFF2-40B4-BE49-F238E27FC236}">
                              <a16:creationId xmlns:a16="http://schemas.microsoft.com/office/drawing/2014/main" id="{9F366AE1-ED4C-0C4D-BCDF-1A11A36EB031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3955060" y="3263759"/>
                          <a:ext cx="684740" cy="1324791"/>
                        </a:xfrm>
                        <a:prstGeom prst="rect">
                          <a:avLst/>
                        </a:prstGeom>
                        <a:blipFill>
                          <a:blip r:embed="rId2"/>
                          <a:stretch>
                            <a:fillRect t="-10638"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s-CL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21" name="TextBox 20">
                          <a:extLst>
                            <a:ext uri="{FF2B5EF4-FFF2-40B4-BE49-F238E27FC236}">
                              <a16:creationId xmlns:a16="http://schemas.microsoft.com/office/drawing/2014/main" id="{E52CA44D-0CF5-8649-A612-67B9C1DB630B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8889429" y="3720226"/>
                          <a:ext cx="684740" cy="1324791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⃗"/>
                                      <m:ctrlPr>
                                        <a:rPr lang="es-ES" sz="2400" b="0" i="1" smtClean="0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sz="2400" b="0" i="1" smtClean="0">
                                          <a:solidFill>
                                            <a:srgbClr val="00456F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𝐹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3200" dirty="0">
                              <a:solidFill>
                                <a:srgbClr val="00456F"/>
                              </a:solidFill>
                            </a:rPr>
                            <a:t> </a:t>
                          </a:r>
                          <a:endParaRPr lang="en-US" sz="3200" dirty="0"/>
                        </a:p>
                      </p:txBody>
                    </p:sp>
                  </mc:Choice>
                  <mc:Fallback xmlns="">
                    <p:sp>
                      <p:nvSpPr>
                        <p:cNvPr id="21" name="TextBox 20">
                          <a:extLst>
                            <a:ext uri="{FF2B5EF4-FFF2-40B4-BE49-F238E27FC236}">
                              <a16:creationId xmlns:a16="http://schemas.microsoft.com/office/drawing/2014/main" id="{E52CA44D-0CF5-8649-A612-67B9C1DB630B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8889429" y="3720226"/>
                          <a:ext cx="684740" cy="1324791"/>
                        </a:xfrm>
                        <a:prstGeom prst="rect">
                          <a:avLst/>
                        </a:prstGeom>
                        <a:blipFill>
                          <a:blip r:embed="rId3"/>
                          <a:stretch>
                            <a:fillRect t="-10638"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s-CL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</p:grpSp>
              <p:sp>
                <p:nvSpPr>
                  <p:cNvPr id="26" name="12 CuadroTexto">
                    <a:extLst>
                      <a:ext uri="{FF2B5EF4-FFF2-40B4-BE49-F238E27FC236}">
                        <a16:creationId xmlns:a16="http://schemas.microsoft.com/office/drawing/2014/main" id="{602482C1-64F6-444E-858A-A4458352DF5F}"/>
                      </a:ext>
                    </a:extLst>
                  </p:cNvPr>
                  <p:cNvSpPr txBox="1"/>
                  <p:nvPr/>
                </p:nvSpPr>
                <p:spPr>
                  <a:xfrm>
                    <a:off x="5226774" y="3632623"/>
                    <a:ext cx="526739" cy="83671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s-CL" b="1" dirty="0">
                        <a:solidFill>
                          <a:srgbClr val="00456F"/>
                        </a:solidFill>
                        <a:latin typeface="CMU Serif Roman" panose="02000603000000000000" pitchFamily="2" charset="0"/>
                        <a:ea typeface="CMU Serif Roman" panose="02000603000000000000" pitchFamily="2" charset="0"/>
                        <a:cs typeface="CMU Serif Roman" panose="02000603000000000000" pitchFamily="2" charset="0"/>
                      </a:rPr>
                      <a:t>O</a:t>
                    </a:r>
                  </a:p>
                </p:txBody>
              </p:sp>
            </p:grpSp>
            <p:sp>
              <p:nvSpPr>
                <p:cNvPr id="15" name="Elipse 14">
                  <a:extLst>
                    <a:ext uri="{FF2B5EF4-FFF2-40B4-BE49-F238E27FC236}">
                      <a16:creationId xmlns:a16="http://schemas.microsoft.com/office/drawing/2014/main" id="{C8342B3D-7A84-304A-8FC8-9031EBC124F3}"/>
                    </a:ext>
                  </a:extLst>
                </p:cNvPr>
                <p:cNvSpPr/>
                <p:nvPr/>
              </p:nvSpPr>
              <p:spPr>
                <a:xfrm>
                  <a:off x="5239981" y="4329125"/>
                  <a:ext cx="108000" cy="107987"/>
                </a:xfrm>
                <a:prstGeom prst="ellipse">
                  <a:avLst/>
                </a:prstGeom>
                <a:solidFill>
                  <a:srgbClr val="00456F"/>
                </a:solidFill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</p:grpSp>
          <p:cxnSp>
            <p:nvCxnSpPr>
              <p:cNvPr id="29" name="Straight Arrow Connector 33">
                <a:extLst>
                  <a:ext uri="{FF2B5EF4-FFF2-40B4-BE49-F238E27FC236}">
                    <a16:creationId xmlns:a16="http://schemas.microsoft.com/office/drawing/2014/main" id="{F65FB849-5F60-3643-8FA6-076E167D7C1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5044988" y="2328570"/>
                <a:ext cx="1" cy="1898150"/>
              </a:xfrm>
              <a:prstGeom prst="straightConnector1">
                <a:avLst/>
              </a:prstGeom>
              <a:ln w="76200">
                <a:solidFill>
                  <a:schemeClr val="accent2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6" name="TextBox 20">
                    <a:extLst>
                      <a:ext uri="{FF2B5EF4-FFF2-40B4-BE49-F238E27FC236}">
                        <a16:creationId xmlns:a16="http://schemas.microsoft.com/office/drawing/2014/main" id="{4E3DA281-165B-E74D-B846-38CF45C25FE7}"/>
                      </a:ext>
                    </a:extLst>
                  </p:cNvPr>
                  <p:cNvSpPr txBox="1"/>
                  <p:nvPr/>
                </p:nvSpPr>
                <p:spPr>
                  <a:xfrm>
                    <a:off x="5257278" y="2366378"/>
                    <a:ext cx="684740" cy="123124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ES" sz="2400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sz="2400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𝑝𝑖𝑣𝑜𝑡𝑒</m:t>
                            </m:r>
                          </m:sub>
                        </m:sSub>
                      </m:oMath>
                    </a14:m>
                    <a:r>
                      <a:rPr lang="en-US" sz="2400" dirty="0">
                        <a:solidFill>
                          <a:srgbClr val="00456F"/>
                        </a:solidFill>
                      </a:rPr>
                      <a:t> </a:t>
                    </a:r>
                    <a:endParaRPr lang="en-US" sz="2400" dirty="0"/>
                  </a:p>
                </p:txBody>
              </p:sp>
            </mc:Choice>
            <mc:Fallback xmlns="">
              <p:sp>
                <p:nvSpPr>
                  <p:cNvPr id="36" name="TextBox 20">
                    <a:extLst>
                      <a:ext uri="{FF2B5EF4-FFF2-40B4-BE49-F238E27FC236}">
                        <a16:creationId xmlns:a16="http://schemas.microsoft.com/office/drawing/2014/main" id="{4E3DA281-165B-E74D-B846-38CF45C25FE7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57278" y="2366378"/>
                    <a:ext cx="684740" cy="1231243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t="-15909" r="-110256" b="-6818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sp>
        <p:nvSpPr>
          <p:cNvPr id="27" name="18 CuadroTexto">
            <a:extLst>
              <a:ext uri="{FF2B5EF4-FFF2-40B4-BE49-F238E27FC236}">
                <a16:creationId xmlns:a16="http://schemas.microsoft.com/office/drawing/2014/main" id="{A346DA16-B42F-D646-B67A-581CFD971526}"/>
              </a:ext>
            </a:extLst>
          </p:cNvPr>
          <p:cNvSpPr txBox="1"/>
          <p:nvPr/>
        </p:nvSpPr>
        <p:spPr>
          <a:xfrm>
            <a:off x="5495554" y="2205262"/>
            <a:ext cx="5857028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AutoNum type="alphaLcPeriod"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¿Cuáles son las direcciones de los torques ejercidos por cada fuerza? </a:t>
            </a:r>
          </a:p>
          <a:p>
            <a:pPr marL="457200" indent="-457200" algn="just">
              <a:buAutoNum type="alphaLcPeriod"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¿Cómo los representarían en el esquema?</a:t>
            </a:r>
          </a:p>
          <a:p>
            <a:pPr marL="457200" indent="-457200" algn="just">
              <a:buAutoNum type="alphaLcPeriod"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Expresen los torques de cada fuerza</a:t>
            </a:r>
          </a:p>
          <a:p>
            <a:pPr marL="457200" indent="-457200" algn="just">
              <a:buAutoNum type="alphaLcPeriod"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Apliquen las ecuaciones correspondientes a una situación de equilibrio para determinar la distancia x y la magnitud de la fuerza que hace el punto de apoyo a la regla.</a:t>
            </a:r>
          </a:p>
          <a:p>
            <a:pPr algn="just"/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457200" indent="-457200" algn="just">
              <a:buFontTx/>
              <a:buChar char="-"/>
            </a:pPr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627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/>
          </p:cNvSpPr>
          <p:nvPr/>
        </p:nvSpPr>
        <p:spPr bwMode="auto">
          <a:xfrm>
            <a:off x="443372" y="524467"/>
            <a:ext cx="11305256" cy="569387"/>
          </a:xfrm>
          <a:prstGeom prst="rect">
            <a:avLst/>
          </a:prstGeom>
          <a:noFill/>
          <a:ln w="12700" cap="rnd">
            <a:noFill/>
            <a:round/>
            <a:headEnd/>
            <a:tailEnd/>
          </a:ln>
        </p:spPr>
        <p:txBody>
          <a:bodyPr wrap="square" lIns="38100" tIns="38100" rIns="38100" bIns="38100">
            <a:spAutoFit/>
          </a:bodyPr>
          <a:lstStyle/>
          <a:p>
            <a:pPr algn="ctr" eaLnBrk="1" hangingPunct="1"/>
            <a:r>
              <a:rPr lang="es-CL" alt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Recomendaciones en la modelación de problemas de equilibrio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37" name="18 CuadroTexto">
            <a:extLst>
              <a:ext uri="{FF2B5EF4-FFF2-40B4-BE49-F238E27FC236}">
                <a16:creationId xmlns:a16="http://schemas.microsoft.com/office/drawing/2014/main" id="{5F0BFD8B-1E14-F14B-9B8E-73B79D5FBBFF}"/>
              </a:ext>
            </a:extLst>
          </p:cNvPr>
          <p:cNvSpPr txBox="1"/>
          <p:nvPr/>
        </p:nvSpPr>
        <p:spPr>
          <a:xfrm>
            <a:off x="757299" y="1626164"/>
            <a:ext cx="1101722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_tradn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457200" indent="-457200" algn="just">
              <a:buFont typeface="Wingdings" pitchFamily="2" charset="2"/>
              <a:buChar char="§"/>
            </a:pPr>
            <a:r>
              <a:rPr lang="es-ES_tradn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Dado que el torque total debe ser nulo </a:t>
            </a:r>
            <a:r>
              <a:rPr lang="es-ES_tradnl" sz="28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 respecto a cualquier punto </a:t>
            </a:r>
            <a:r>
              <a:rPr lang="es-ES_tradn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 referencia, conviene elegir ese punto en el lugar donde tengamos fuerzas desconocidas que no produzcan torque. </a:t>
            </a:r>
          </a:p>
          <a:p>
            <a:pPr algn="just"/>
            <a:endParaRPr lang="es-ES_tradn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457200" indent="-457200" algn="just">
              <a:buFont typeface="Wingdings" pitchFamily="2" charset="2"/>
              <a:buChar char="§"/>
            </a:pPr>
            <a:r>
              <a:rPr lang="es-ES_tradn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Identificar correctamente la dirección del torque para cada una de las fuerzas.</a:t>
            </a:r>
          </a:p>
        </p:txBody>
      </p:sp>
    </p:spTree>
    <p:extLst>
      <p:ext uri="{BB962C8B-B14F-4D97-AF65-F5344CB8AC3E}">
        <p14:creationId xmlns:p14="http://schemas.microsoft.com/office/powerpoint/2010/main" val="21954289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Shape 2"/>
          <p:cNvSpPr txBox="1"/>
          <p:nvPr/>
        </p:nvSpPr>
        <p:spPr>
          <a:xfrm>
            <a:off x="700199" y="332656"/>
            <a:ext cx="10508369" cy="208823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>
              <a:buSzPct val="45000"/>
            </a:pP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un zoológico, una varilla uniforme de 240 [N] y 3,00 [m] de longitud se sostiene en posición horizontal con dos cuerdas en sus extremos. La cuerda izquierda forma un ángulo de 150° con la varilla, y la derecha forma un ángulo </a:t>
            </a:r>
            <a:r>
              <a:rPr lang="el-GR" sz="2400" dirty="0">
                <a:solidFill>
                  <a:srgbClr val="00456F"/>
                </a:solidFill>
                <a:cs typeface="Calibri"/>
              </a:rPr>
              <a:t>θ 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 la horizontal. Un mono aullador de 90 [N] cuelga inmóvil a 0,50 [m] del extremo derecho de la varilla y nos estudia detenidamente. Calcule </a:t>
            </a:r>
            <a:r>
              <a:rPr lang="el-GR" sz="2400" dirty="0">
                <a:solidFill>
                  <a:srgbClr val="00456F"/>
                </a:solidFill>
                <a:latin typeface="Calibri"/>
                <a:cs typeface="Calibri"/>
              </a:rPr>
              <a:t>θ</a:t>
            </a:r>
            <a:r>
              <a:rPr lang="es-CL" sz="2400" dirty="0">
                <a:solidFill>
                  <a:srgbClr val="00456F"/>
                </a:solidFill>
                <a:latin typeface="Calibri"/>
                <a:cs typeface="Calibri"/>
              </a:rPr>
              <a:t> 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las tensiones en las dos cuerdas.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2780928"/>
            <a:ext cx="5147526" cy="344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20">
                <a:extLst>
                  <a:ext uri="{FF2B5EF4-FFF2-40B4-BE49-F238E27FC236}">
                    <a16:creationId xmlns:a16="http://schemas.microsoft.com/office/drawing/2014/main" id="{36714EEA-D037-DE45-8B07-7CC73FBBF538}"/>
                  </a:ext>
                </a:extLst>
              </p:cNvPr>
              <p:cNvSpPr txBox="1"/>
              <p:nvPr/>
            </p:nvSpPr>
            <p:spPr>
              <a:xfrm>
                <a:off x="1271464" y="5186252"/>
                <a:ext cx="684741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</m:acc>
                  </m:oMath>
                </a14:m>
                <a:r>
                  <a:rPr lang="en-US" sz="32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8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36714EEA-D037-DE45-8B07-7CC73FBBF5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64" y="5186252"/>
                <a:ext cx="684741" cy="58477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Straight Arrow Connector 33">
            <a:extLst>
              <a:ext uri="{FF2B5EF4-FFF2-40B4-BE49-F238E27FC236}">
                <a16:creationId xmlns:a16="http://schemas.microsoft.com/office/drawing/2014/main" id="{C0062ADB-5C55-094C-A508-3AA6D0DB85E0}"/>
              </a:ext>
            </a:extLst>
          </p:cNvPr>
          <p:cNvCxnSpPr>
            <a:cxnSpLocks/>
          </p:cNvCxnSpPr>
          <p:nvPr/>
        </p:nvCxnSpPr>
        <p:spPr>
          <a:xfrm>
            <a:off x="1826430" y="5046591"/>
            <a:ext cx="0" cy="864096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42740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3140968"/>
            <a:ext cx="4695825" cy="122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Arrow Connector 33">
            <a:extLst>
              <a:ext uri="{FF2B5EF4-FFF2-40B4-BE49-F238E27FC236}">
                <a16:creationId xmlns:a16="http://schemas.microsoft.com/office/drawing/2014/main" id="{E40A6FAE-39A8-F54F-8247-C7E7ECAFCB74}"/>
              </a:ext>
            </a:extLst>
          </p:cNvPr>
          <p:cNvCxnSpPr>
            <a:cxnSpLocks/>
          </p:cNvCxnSpPr>
          <p:nvPr/>
        </p:nvCxnSpPr>
        <p:spPr>
          <a:xfrm flipH="1" flipV="1">
            <a:off x="6528048" y="3212976"/>
            <a:ext cx="830491" cy="542354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33">
            <a:extLst>
              <a:ext uri="{FF2B5EF4-FFF2-40B4-BE49-F238E27FC236}">
                <a16:creationId xmlns:a16="http://schemas.microsoft.com/office/drawing/2014/main" id="{E40A6FAE-39A8-F54F-8247-C7E7ECAFCB74}"/>
              </a:ext>
            </a:extLst>
          </p:cNvPr>
          <p:cNvCxnSpPr>
            <a:cxnSpLocks/>
          </p:cNvCxnSpPr>
          <p:nvPr/>
        </p:nvCxnSpPr>
        <p:spPr>
          <a:xfrm flipV="1">
            <a:off x="10734811" y="3140968"/>
            <a:ext cx="947513" cy="614362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33">
            <a:extLst>
              <a:ext uri="{FF2B5EF4-FFF2-40B4-BE49-F238E27FC236}">
                <a16:creationId xmlns:a16="http://schemas.microsoft.com/office/drawing/2014/main" id="{E40A6FAE-39A8-F54F-8247-C7E7ECAFCB74}"/>
              </a:ext>
            </a:extLst>
          </p:cNvPr>
          <p:cNvCxnSpPr>
            <a:cxnSpLocks/>
          </p:cNvCxnSpPr>
          <p:nvPr/>
        </p:nvCxnSpPr>
        <p:spPr>
          <a:xfrm flipH="1">
            <a:off x="10128449" y="3730792"/>
            <a:ext cx="1" cy="994352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33">
            <a:extLst>
              <a:ext uri="{FF2B5EF4-FFF2-40B4-BE49-F238E27FC236}">
                <a16:creationId xmlns:a16="http://schemas.microsoft.com/office/drawing/2014/main" id="{E40A6FAE-39A8-F54F-8247-C7E7ECAFCB74}"/>
              </a:ext>
            </a:extLst>
          </p:cNvPr>
          <p:cNvCxnSpPr>
            <a:cxnSpLocks/>
          </p:cNvCxnSpPr>
          <p:nvPr/>
        </p:nvCxnSpPr>
        <p:spPr>
          <a:xfrm flipH="1">
            <a:off x="9091985" y="3730792"/>
            <a:ext cx="1" cy="2002464"/>
          </a:xfrm>
          <a:prstGeom prst="straightConnector1">
            <a:avLst/>
          </a:prstGeom>
          <a:ln w="762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C8BFA563-C1F5-054E-ACBF-50180217974F}"/>
                  </a:ext>
                </a:extLst>
              </p:cNvPr>
              <p:cNvSpPr txBox="1"/>
              <p:nvPr/>
            </p:nvSpPr>
            <p:spPr>
              <a:xfrm>
                <a:off x="6258552" y="2496304"/>
                <a:ext cx="684741" cy="644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sz="3200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3200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rgbClr val="00456F"/>
                    </a:solidFill>
                  </a:rPr>
                  <a:t> </a:t>
                </a:r>
                <a:endParaRPr lang="en-US" sz="3200" dirty="0"/>
              </a:p>
            </p:txBody>
          </p:sp>
        </mc:Choice>
        <mc:Fallback xmlns=""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8BFA563-C1F5-054E-ACBF-5018021797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8552" y="2496304"/>
                <a:ext cx="684741" cy="64466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20">
                <a:extLst>
                  <a:ext uri="{FF2B5EF4-FFF2-40B4-BE49-F238E27FC236}">
                    <a16:creationId xmlns:a16="http://schemas.microsoft.com/office/drawing/2014/main" id="{C8BFA563-C1F5-054E-ACBF-50180217974F}"/>
                  </a:ext>
                </a:extLst>
              </p:cNvPr>
              <p:cNvSpPr txBox="1"/>
              <p:nvPr/>
            </p:nvSpPr>
            <p:spPr>
              <a:xfrm>
                <a:off x="11064552" y="2492896"/>
                <a:ext cx="684741" cy="644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sz="3200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3200" b="0" i="1" smtClean="0">
                                <a:solidFill>
                                  <a:srgbClr val="00456F"/>
                                </a:solidFill>
                                <a:latin typeface="Cambria Math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CL" sz="32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3200" dirty="0">
                    <a:solidFill>
                      <a:srgbClr val="00456F"/>
                    </a:solidFill>
                  </a:rPr>
                  <a:t> </a:t>
                </a:r>
                <a:endParaRPr lang="en-US" sz="3200" dirty="0"/>
              </a:p>
            </p:txBody>
          </p:sp>
        </mc:Choice>
        <mc:Fallback xmlns="">
          <p:sp>
            <p:nvSpPr>
              <p:cNvPr id="20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8BFA563-C1F5-054E-ACBF-5018021797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64552" y="2492896"/>
                <a:ext cx="684741" cy="64466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0">
                <a:extLst>
                  <a:ext uri="{FF2B5EF4-FFF2-40B4-BE49-F238E27FC236}">
                    <a16:creationId xmlns:a16="http://schemas.microsoft.com/office/drawing/2014/main" id="{C8BFA563-C1F5-054E-ACBF-50180217974F}"/>
                  </a:ext>
                </a:extLst>
              </p:cNvPr>
              <p:cNvSpPr txBox="1"/>
              <p:nvPr/>
            </p:nvSpPr>
            <p:spPr>
              <a:xfrm>
                <a:off x="8544272" y="5724545"/>
                <a:ext cx="68474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CL" sz="3200" b="0" i="1" smtClean="0">
                        <a:solidFill>
                          <a:srgbClr val="00456F"/>
                        </a:solidFill>
                        <a:latin typeface="Cambria Math"/>
                      </a:rPr>
                      <m:t>𝑀</m:t>
                    </m:r>
                    <m:acc>
                      <m:accPr>
                        <m:chr m:val="⃗"/>
                        <m:ctrlPr>
                          <a:rPr lang="es-E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sz="32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𝑔</m:t>
                        </m:r>
                      </m:e>
                    </m:acc>
                  </m:oMath>
                </a14:m>
                <a:r>
                  <a:rPr lang="en-US" sz="3200" dirty="0">
                    <a:solidFill>
                      <a:srgbClr val="00456F"/>
                    </a:solidFill>
                  </a:rPr>
                  <a:t> </a:t>
                </a:r>
                <a:endParaRPr lang="en-US" sz="3200" dirty="0"/>
              </a:p>
            </p:txBody>
          </p:sp>
        </mc:Choice>
        <mc:Fallback xmlns="">
          <p:sp>
            <p:nvSpPr>
              <p:cNvPr id="22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8BFA563-C1F5-054E-ACBF-5018021797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4272" y="5724545"/>
                <a:ext cx="684741" cy="584775"/>
              </a:xfrm>
              <a:prstGeom prst="rect">
                <a:avLst/>
              </a:prstGeom>
              <a:blipFill rotWithShape="1">
                <a:blip r:embed="rId5"/>
                <a:stretch>
                  <a:fillRect r="-178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0">
                <a:extLst>
                  <a:ext uri="{FF2B5EF4-FFF2-40B4-BE49-F238E27FC236}">
                    <a16:creationId xmlns:a16="http://schemas.microsoft.com/office/drawing/2014/main" id="{C8BFA563-C1F5-054E-ACBF-50180217974F}"/>
                  </a:ext>
                </a:extLst>
              </p:cNvPr>
              <p:cNvSpPr txBox="1"/>
              <p:nvPr/>
            </p:nvSpPr>
            <p:spPr>
              <a:xfrm>
                <a:off x="9912424" y="4581128"/>
                <a:ext cx="68474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CL" sz="3200" b="0" i="1" smtClean="0">
                        <a:solidFill>
                          <a:srgbClr val="00456F"/>
                        </a:solidFill>
                        <a:latin typeface="Cambria Math"/>
                      </a:rPr>
                      <m:t>𝑚</m:t>
                    </m:r>
                    <m:acc>
                      <m:accPr>
                        <m:chr m:val="⃗"/>
                        <m:ctrlPr>
                          <a:rPr lang="es-ES" sz="32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sz="3200" b="0" i="1" smtClean="0">
                            <a:solidFill>
                              <a:srgbClr val="00456F"/>
                            </a:solidFill>
                            <a:latin typeface="Cambria Math"/>
                          </a:rPr>
                          <m:t>𝑔</m:t>
                        </m:r>
                      </m:e>
                    </m:acc>
                  </m:oMath>
                </a14:m>
                <a:r>
                  <a:rPr lang="en-US" sz="3200" dirty="0">
                    <a:solidFill>
                      <a:srgbClr val="00456F"/>
                    </a:solidFill>
                  </a:rPr>
                  <a:t> </a:t>
                </a:r>
                <a:endParaRPr lang="en-US" sz="3200" dirty="0"/>
              </a:p>
            </p:txBody>
          </p:sp>
        </mc:Choice>
        <mc:Fallback xmlns="">
          <p:sp>
            <p:nvSpPr>
              <p:cNvPr id="23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8BFA563-C1F5-054E-ACBF-5018021797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12424" y="4581128"/>
                <a:ext cx="684741" cy="584775"/>
              </a:xfrm>
              <a:prstGeom prst="rect">
                <a:avLst/>
              </a:prstGeom>
              <a:blipFill rotWithShape="1">
                <a:blip r:embed="rId6"/>
                <a:stretch>
                  <a:fillRect r="-89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Shape 2"/>
          <p:cNvSpPr txBox="1"/>
          <p:nvPr/>
        </p:nvSpPr>
        <p:spPr>
          <a:xfrm>
            <a:off x="700199" y="332656"/>
            <a:ext cx="10508369" cy="208823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>
              <a:buSzPct val="45000"/>
            </a:pP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un zoológico, una varilla uniforme de 240 [N] y 3,00 [m] de longitud se sostiene en posición horizontal con dos cuerdas en sus extremos. La cuerda izquierda forma un ángulo de 150° con la varilla, y la derecha forma un ángulo </a:t>
            </a:r>
            <a:r>
              <a:rPr lang="el-GR" sz="2400" dirty="0">
                <a:solidFill>
                  <a:srgbClr val="00456F"/>
                </a:solidFill>
                <a:cs typeface="Calibri"/>
              </a:rPr>
              <a:t>θ 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 la horizontal. Un mono aullador de 90 [N] cuelga inmóvil a 0,50 [m] del extremo derecho de la varilla y nos estudia detenidamente. Calcule </a:t>
            </a:r>
            <a:r>
              <a:rPr lang="el-GR" sz="2400" dirty="0">
                <a:solidFill>
                  <a:srgbClr val="00456F"/>
                </a:solidFill>
                <a:latin typeface="Calibri"/>
                <a:cs typeface="Calibri"/>
              </a:rPr>
              <a:t>θ</a:t>
            </a:r>
            <a:r>
              <a:rPr lang="es-CL" sz="2400" dirty="0">
                <a:solidFill>
                  <a:srgbClr val="00456F"/>
                </a:solidFill>
                <a:latin typeface="Calibri"/>
                <a:cs typeface="Calibri"/>
              </a:rPr>
              <a:t> 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las tensiones en las dos cuerdas.</a:t>
            </a: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2780928"/>
            <a:ext cx="5147526" cy="344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7154797" y="3717032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dirty="0">
                <a:solidFill>
                  <a:srgbClr val="FF9108"/>
                </a:solidFill>
                <a:latin typeface="Times New Roman" pitchFamily="18" charset="0"/>
                <a:cs typeface="Times New Roman" pitchFamily="18" charset="0"/>
              </a:rPr>
              <a:t>A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10560496" y="3687415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dirty="0">
                <a:solidFill>
                  <a:srgbClr val="FF9108"/>
                </a:solidFill>
                <a:latin typeface="Times New Roman" pitchFamily="18" charset="0"/>
                <a:cs typeface="Times New Roman" pitchFamily="18" charset="0"/>
              </a:rPr>
              <a:t>B</a:t>
            </a:r>
          </a:p>
        </p:txBody>
      </p:sp>
      <p:grpSp>
        <p:nvGrpSpPr>
          <p:cNvPr id="36" name="35 Grupo"/>
          <p:cNvGrpSpPr/>
          <p:nvPr/>
        </p:nvGrpSpPr>
        <p:grpSpPr>
          <a:xfrm>
            <a:off x="6469204" y="4818279"/>
            <a:ext cx="948178" cy="1157680"/>
            <a:chOff x="1775520" y="4695224"/>
            <a:chExt cx="948178" cy="1157680"/>
          </a:xfrm>
        </p:grpSpPr>
        <p:grpSp>
          <p:nvGrpSpPr>
            <p:cNvPr id="37" name="36 Grupo"/>
            <p:cNvGrpSpPr/>
            <p:nvPr/>
          </p:nvGrpSpPr>
          <p:grpSpPr>
            <a:xfrm>
              <a:off x="1775520" y="4695224"/>
              <a:ext cx="603698" cy="896592"/>
              <a:chOff x="1775520" y="4695224"/>
              <a:chExt cx="603698" cy="896592"/>
            </a:xfrm>
          </p:grpSpPr>
          <p:cxnSp>
            <p:nvCxnSpPr>
              <p:cNvPr id="39" name="Conector recto de flecha 6">
                <a:extLst>
                  <a:ext uri="{FF2B5EF4-FFF2-40B4-BE49-F238E27FC236}">
                    <a16:creationId xmlns:a16="http://schemas.microsoft.com/office/drawing/2014/main" id="{F5234DA5-C395-4B32-84B2-989DDB17B94D}"/>
                  </a:ext>
                </a:extLst>
              </p:cNvPr>
              <p:cNvCxnSpPr/>
              <p:nvPr/>
            </p:nvCxnSpPr>
            <p:spPr>
              <a:xfrm flipV="1">
                <a:off x="1775520" y="4988118"/>
                <a:ext cx="0" cy="603698"/>
              </a:xfrm>
              <a:prstGeom prst="straightConnector1">
                <a:avLst/>
              </a:prstGeom>
              <a:ln w="25400">
                <a:solidFill>
                  <a:srgbClr val="00456F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ector recto de flecha 7">
                <a:extLst>
                  <a:ext uri="{FF2B5EF4-FFF2-40B4-BE49-F238E27FC236}">
                    <a16:creationId xmlns:a16="http://schemas.microsoft.com/office/drawing/2014/main" id="{1267A6E0-1C72-4E4B-B947-FE8BC48C591E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V="1">
                <a:off x="2077369" y="5289445"/>
                <a:ext cx="0" cy="603698"/>
              </a:xfrm>
              <a:prstGeom prst="straightConnector1">
                <a:avLst/>
              </a:prstGeom>
              <a:ln w="25400">
                <a:solidFill>
                  <a:srgbClr val="00456F"/>
                </a:solidFill>
                <a:tailEnd type="stealth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1" name="Rectángulo 8">
                    <a:extLst>
                      <a:ext uri="{FF2B5EF4-FFF2-40B4-BE49-F238E27FC236}">
                        <a16:creationId xmlns:a16="http://schemas.microsoft.com/office/drawing/2014/main" id="{1DA01E0C-CFC2-46EE-9A02-E8D2369565C6}"/>
                      </a:ext>
                    </a:extLst>
                  </p:cNvPr>
                  <p:cNvSpPr/>
                  <p:nvPr/>
                </p:nvSpPr>
                <p:spPr>
                  <a:xfrm>
                    <a:off x="1826386" y="4695224"/>
                    <a:ext cx="417422" cy="52322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̂"/>
                              <m:ctrlPr>
                                <a:rPr lang="es-CL" sz="28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8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9" name="Rectángulo 8">
                    <a:extLst>
                      <a:ext uri="{FF2B5EF4-FFF2-40B4-BE49-F238E27FC236}">
                        <a16:creationId xmlns:a16="http://schemas.microsoft.com/office/drawing/2014/main" xmlns:a14="http://schemas.microsoft.com/office/drawing/2010/main" xmlns="" id="{1DA01E0C-CFC2-46EE-9A02-E8D2369565C6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826386" y="4695224"/>
                    <a:ext cx="417422" cy="523220"/>
                  </a:xfrm>
                  <a:prstGeom prst="rect">
                    <a:avLst/>
                  </a:prstGeom>
                  <a:blipFill rotWithShape="0"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Rectángulo 9">
                  <a:extLst>
                    <a:ext uri="{FF2B5EF4-FFF2-40B4-BE49-F238E27FC236}">
                      <a16:creationId xmlns:a16="http://schemas.microsoft.com/office/drawing/2014/main" id="{6CD728DC-D572-4979-B39E-7C1FEBD612F6}"/>
                    </a:ext>
                  </a:extLst>
                </p:cNvPr>
                <p:cNvSpPr/>
                <p:nvPr/>
              </p:nvSpPr>
              <p:spPr>
                <a:xfrm>
                  <a:off x="2324101" y="5329684"/>
                  <a:ext cx="399597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̂"/>
                            <m:ctrlPr>
                              <a:rPr lang="es-CL" sz="280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CL" sz="28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10" name="Rectángulo 9">
                  <a:extLst>
                    <a:ext uri="{FF2B5EF4-FFF2-40B4-BE49-F238E27FC236}">
                      <a16:creationId xmlns:a16="http://schemas.microsoft.com/office/drawing/2014/main" xmlns:a14="http://schemas.microsoft.com/office/drawing/2010/main" xmlns="" id="{6CD728DC-D572-4979-B39E-7C1FEBD612F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24101" y="5329684"/>
                  <a:ext cx="399597" cy="52322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42" name="41 Elipse"/>
          <p:cNvSpPr/>
          <p:nvPr/>
        </p:nvSpPr>
        <p:spPr>
          <a:xfrm>
            <a:off x="6320096" y="5570342"/>
            <a:ext cx="298216" cy="289058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3" name="42 Elipse"/>
          <p:cNvSpPr/>
          <p:nvPr/>
        </p:nvSpPr>
        <p:spPr>
          <a:xfrm>
            <a:off x="6431925" y="5678739"/>
            <a:ext cx="74555" cy="72264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ángulo 9">
                <a:extLst>
                  <a:ext uri="{FF2B5EF4-FFF2-40B4-BE49-F238E27FC236}">
                    <a16:creationId xmlns:a16="http://schemas.microsoft.com/office/drawing/2014/main" id="{6CD728DC-D572-4979-B39E-7C1FEBD612F6}"/>
                  </a:ext>
                </a:extLst>
              </p:cNvPr>
              <p:cNvSpPr/>
              <p:nvPr/>
            </p:nvSpPr>
            <p:spPr>
              <a:xfrm>
                <a:off x="6222532" y="5859399"/>
                <a:ext cx="493340" cy="5461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s-CL" sz="28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800" b="0" i="1" smtClean="0">
                              <a:solidFill>
                                <a:srgbClr val="00456F"/>
                              </a:solidFill>
                              <a:latin typeface="Cambria Math"/>
                            </a:rPr>
                            <m:t>𝑘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4" name="Rectángulo 9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6CD728DC-D572-4979-B39E-7C1FEBD612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2532" y="5859399"/>
                <a:ext cx="493340" cy="54617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44 CuadroTexto"/>
          <p:cNvSpPr txBox="1"/>
          <p:nvPr/>
        </p:nvSpPr>
        <p:spPr>
          <a:xfrm>
            <a:off x="8888244" y="3323146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dirty="0">
                <a:solidFill>
                  <a:srgbClr val="FF9108"/>
                </a:solidFill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20">
                <a:extLst>
                  <a:ext uri="{FF2B5EF4-FFF2-40B4-BE49-F238E27FC236}">
                    <a16:creationId xmlns:a16="http://schemas.microsoft.com/office/drawing/2014/main" id="{36714EEA-D037-DE45-8B07-7CC73FBBF538}"/>
                  </a:ext>
                </a:extLst>
              </p:cNvPr>
              <p:cNvSpPr txBox="1"/>
              <p:nvPr/>
            </p:nvSpPr>
            <p:spPr>
              <a:xfrm>
                <a:off x="1271464" y="5186252"/>
                <a:ext cx="684741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sz="3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</m:acc>
                  </m:oMath>
                </a14:m>
                <a:r>
                  <a:rPr lang="en-US" sz="32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52" name="TextBox 2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36714EEA-D037-DE45-8B07-7CC73FBBF5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464" y="5186252"/>
                <a:ext cx="684741" cy="58477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3" name="Straight Arrow Connector 33">
            <a:extLst>
              <a:ext uri="{FF2B5EF4-FFF2-40B4-BE49-F238E27FC236}">
                <a16:creationId xmlns:a16="http://schemas.microsoft.com/office/drawing/2014/main" id="{C0062ADB-5C55-094C-A508-3AA6D0DB85E0}"/>
              </a:ext>
            </a:extLst>
          </p:cNvPr>
          <p:cNvCxnSpPr>
            <a:cxnSpLocks/>
          </p:cNvCxnSpPr>
          <p:nvPr/>
        </p:nvCxnSpPr>
        <p:spPr>
          <a:xfrm>
            <a:off x="1826430" y="5046591"/>
            <a:ext cx="0" cy="864096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99794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Shape 2"/>
              <p:cNvSpPr txBox="1"/>
              <p:nvPr/>
            </p:nvSpPr>
            <p:spPr>
              <a:xfrm>
                <a:off x="700199" y="3429000"/>
                <a:ext cx="8424936" cy="23762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:r>
                  <a:rPr lang="es-CL" sz="20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Aplicando torque respecto a cualquier punto:</a:t>
                </a:r>
              </a:p>
              <a:p>
                <a:pPr>
                  <a:buSzPct val="45000"/>
                </a:pPr>
                <a:endParaRPr lang="es-CL" sz="2000" dirty="0">
                  <a:solidFill>
                    <a:srgbClr val="00456F"/>
                  </a:solidFill>
                  <a:latin typeface="Cambria Math"/>
                  <a:ea typeface="Cambria Math" panose="02040503050406030204" pitchFamily="18" charset="0"/>
                </a:endParaRPr>
              </a:p>
              <a:p>
                <a:pPr>
                  <a:buSzPct val="45000"/>
                </a:pPr>
                <a:r>
                  <a:rPr lang="en-US" sz="2000" dirty="0">
                    <a:solidFill>
                      <a:srgbClr val="00456F"/>
                    </a:solidFill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=−1,5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⋅240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N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−2,5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⋅90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N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+3,0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endParaRPr lang="es-CL" sz="20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</a:endParaRPr>
              </a:p>
              <a:p>
                <a:pPr algn="ctr">
                  <a:buSzPct val="45000"/>
                </a:pPr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n-US" sz="2000" dirty="0">
                    <a:solidFill>
                      <a:srgbClr val="00456F"/>
                    </a:solidFill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=−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3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0</m:t>
                    </m:r>
                    <m:d>
                      <m:dPr>
                        <m:begChr m:val="["/>
                        <m:endChr m:val="]"/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30°</m:t>
                        </m:r>
                      </m:e>
                    </m:func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+1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,5</m:t>
                    </m:r>
                    <m:d>
                      <m:dPr>
                        <m:begChr m:val="["/>
                        <m:endChr m:val="]"/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⋅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240</m:t>
                    </m:r>
                    <m:d>
                      <m:dPr>
                        <m:begChr m:val="["/>
                        <m:endChr m:val="]"/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N</m:t>
                        </m:r>
                      </m:e>
                    </m:d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0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5</m:t>
                    </m:r>
                    <m:d>
                      <m:dPr>
                        <m:begChr m:val="["/>
                        <m:endChr m:val="]"/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⋅90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N</m:t>
                        </m:r>
                      </m:e>
                    </m:d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</a:endParaRPr>
              </a:p>
              <a:p>
                <a:pPr algn="ctr">
                  <a:buSzPct val="45000"/>
                </a:pPr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SzPct val="45000"/>
                </a:pPr>
                <a:r>
                  <a:rPr lang="en-US" sz="2000" dirty="0">
                    <a:solidFill>
                      <a:srgbClr val="00456F"/>
                    </a:solidFill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𝜏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=−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1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,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5</m:t>
                    </m:r>
                    <m:d>
                      <m:dPr>
                        <m:begChr m:val="["/>
                        <m:endChr m:val="]"/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sSub>
                      <m:sSubPr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30°</m:t>
                        </m:r>
                      </m:e>
                    </m:func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−1,0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⋅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90</m:t>
                    </m:r>
                    <m:d>
                      <m:dPr>
                        <m:begChr m:val="["/>
                        <m:endChr m:val="]"/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N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+1,5</m:t>
                    </m:r>
                    <m:d>
                      <m:dPr>
                        <m:begChr m:val="["/>
                        <m:endChr m:val="]"/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d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⋅</m:t>
                    </m:r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anose="02020603050405020304" pitchFamily="18" charset="0"/>
                    <a:ea typeface="Cambria Math" panose="02040503050406030204" pitchFamily="18" charset="0"/>
                  </a:rPr>
                  <a:t>    …</a:t>
                </a:r>
              </a:p>
            </p:txBody>
          </p:sp>
        </mc:Choice>
        <mc:Fallback xmlns="">
          <p:sp>
            <p:nvSpPr>
              <p:cNvPr id="35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199" y="3429000"/>
                <a:ext cx="8424936" cy="2376264"/>
              </a:xfrm>
              <a:prstGeom prst="rect">
                <a:avLst/>
              </a:prstGeom>
              <a:blipFill>
                <a:blip r:embed="rId2"/>
                <a:stretch>
                  <a:fillRect l="-1805" t="-266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88" y="287264"/>
            <a:ext cx="3367870" cy="2382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Shape 2"/>
              <p:cNvSpPr txBox="1"/>
              <p:nvPr/>
            </p:nvSpPr>
            <p:spPr>
              <a:xfrm>
                <a:off x="5411924" y="5805264"/>
                <a:ext cx="6552728" cy="9007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 algn="ctr">
                  <a:buSzPct val="45000"/>
                </a:pPr>
                <a:r>
                  <a:rPr lang="es-CL" sz="2400" b="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Resolviendo el sistemas de ecuaciones:</a:t>
                </a:r>
              </a:p>
              <a:p>
                <a:pPr algn="ctr">
                  <a:buSzPct val="45000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=270[</m:t>
                    </m:r>
                    <m:r>
                      <m:rPr>
                        <m:sty m:val="p"/>
                      </m:rPr>
                      <a:rPr lang="es-CL" sz="2400" b="0" i="0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N</m:t>
                    </m:r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4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4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s-CL" sz="24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303</m:t>
                    </m:r>
                    <m:d>
                      <m:dPr>
                        <m:begChr m:val="["/>
                        <m:endChr m:val="]"/>
                        <m:ctrlPr>
                          <a:rPr lang="es-CL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s-CL" sz="240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N</m:t>
                        </m:r>
                      </m:e>
                    </m:d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, </m:t>
                    </m:r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𝜃</m:t>
                    </m:r>
                    <m:r>
                      <a:rPr lang="es-CL" sz="24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=40°</m:t>
                    </m:r>
                  </m:oMath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6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1924" y="5805264"/>
                <a:ext cx="6552728" cy="900715"/>
              </a:xfrm>
              <a:prstGeom prst="rect">
                <a:avLst/>
              </a:prstGeom>
              <a:blipFill>
                <a:blip r:embed="rId4"/>
                <a:stretch>
                  <a:fillRect t="-9722" b="-138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Shape 2"/>
              <p:cNvSpPr txBox="1"/>
              <p:nvPr/>
            </p:nvSpPr>
            <p:spPr>
              <a:xfrm>
                <a:off x="2567608" y="332656"/>
                <a:ext cx="6120680" cy="23762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0" tIns="0" rIns="0" bIns="0"/>
              <a:lstStyle/>
              <a:p>
                <a:pPr>
                  <a:buSzPct val="45000"/>
                </a:pPr>
                <a:r>
                  <a:rPr lang="es-CL" sz="2000" dirty="0">
                    <a:solidFill>
                      <a:srgbClr val="00456F"/>
                    </a:solidFill>
                    <a:latin typeface="Cambria Math"/>
                    <a:ea typeface="Cambria Math" panose="02040503050406030204" pitchFamily="18" charset="0"/>
                  </a:rPr>
                  <a:t>Aplicando sumatoria de fuerzas:</a:t>
                </a:r>
              </a:p>
              <a:p>
                <a:pPr>
                  <a:buSzPct val="45000"/>
                </a:pPr>
                <a:endParaRPr lang="es-CL" sz="2000" dirty="0">
                  <a:solidFill>
                    <a:srgbClr val="00456F"/>
                  </a:solidFill>
                  <a:latin typeface="Cambria Math"/>
                  <a:ea typeface="Cambria Math" panose="02040503050406030204" pitchFamily="18" charset="0"/>
                </a:endParaRPr>
              </a:p>
              <a:p>
                <a:pPr algn="ctr">
                  <a:buSzPct val="45000"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n-US" sz="2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0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</m:nary>
                      <m:r>
                        <a:rPr lang="es-CL" sz="2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2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acc>
                    </m:oMath>
                  </m:oMathPara>
                </a14:m>
                <a:endParaRPr lang="es-CL" sz="2000" dirty="0">
                  <a:solidFill>
                    <a:srgbClr val="00456F"/>
                  </a:solidFill>
                </a:endParaRPr>
              </a:p>
              <a:p>
                <a:pPr>
                  <a:buSzPct val="45000"/>
                </a:pPr>
                <a:endParaRPr lang="es-CL" sz="2000" b="0" dirty="0">
                  <a:solidFill>
                    <a:srgbClr val="00456F"/>
                  </a:solidFill>
                  <a:ea typeface="Cambria Math" panose="02040503050406030204" pitchFamily="18" charset="0"/>
                </a:endParaRPr>
              </a:p>
              <a:p>
                <a:pPr>
                  <a:buSzPct val="45000"/>
                </a:pPr>
                <a:r>
                  <a:rPr lang="es-CL" sz="2000" b="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Para el eje 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𝑥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2000" b="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:	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30°</m:t>
                        </m:r>
                      </m:e>
                    </m:func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endParaRPr lang="es-CL" sz="2000" b="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>
                  <a:buSzPct val="45000"/>
                </a:pPr>
                <a:endParaRPr lang="es-CL" sz="2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>
                  <a:buSzPct val="45000"/>
                </a:pPr>
                <a:r>
                  <a:rPr lang="es-CL" sz="20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Para el eje 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𝑦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:</a:t>
                </a:r>
                <a:r>
                  <a:rPr lang="es-CL" sz="2000" dirty="0">
                    <a:solidFill>
                      <a:srgbClr val="00456F"/>
                    </a:solidFill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30°</m:t>
                        </m:r>
                      </m:e>
                    </m:func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s-CL" sz="2000" i="1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func>
                      <m:func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sz="2000" b="0" i="0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𝜃</m:t>
                        </m:r>
                      </m:e>
                    </m:func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−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𝑀𝑔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−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𝑚𝑔</m:t>
                    </m:r>
                    <m:r>
                      <a:rPr lang="es-CL" sz="2000" i="1">
                        <a:solidFill>
                          <a:srgbClr val="00456F"/>
                        </a:solidFill>
                        <a:latin typeface="Cambria Math"/>
                        <a:ea typeface="Cambria Math" panose="02040503050406030204" pitchFamily="18" charset="0"/>
                      </a:rPr>
                      <m:t>=0</m:t>
                    </m:r>
                  </m:oMath>
                </a14:m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>
                  <a:buSzPct val="45000"/>
                </a:pPr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Shap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7608" y="332656"/>
                <a:ext cx="6120680" cy="2376264"/>
              </a:xfrm>
              <a:prstGeom prst="rect">
                <a:avLst/>
              </a:prstGeom>
              <a:blipFill>
                <a:blip r:embed="rId5"/>
                <a:stretch>
                  <a:fillRect l="-2277" t="-19681" b="-2127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299794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2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400" dirty="0" smtClean="0">
            <a:latin typeface="Times New Roman" pitchFamily="18" charset="0"/>
            <a:cs typeface="Times New Roman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6718</TotalTime>
  <Words>1182</Words>
  <Application>Microsoft Macintosh PowerPoint</Application>
  <PresentationFormat>Panorámica</PresentationFormat>
  <Paragraphs>160</Paragraphs>
  <Slides>24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3</vt:i4>
      </vt:variant>
      <vt:variant>
        <vt:lpstr>Títulos de diapositiva</vt:lpstr>
      </vt:variant>
      <vt:variant>
        <vt:i4>24</vt:i4>
      </vt:variant>
    </vt:vector>
  </HeadingPairs>
  <TitlesOfParts>
    <vt:vector size="35" baseType="lpstr">
      <vt:lpstr>Calibri</vt:lpstr>
      <vt:lpstr>Cambria Math</vt:lpstr>
      <vt:lpstr>CMU Serif Roman</vt:lpstr>
      <vt:lpstr>Times New Roman</vt:lpstr>
      <vt:lpstr>Tw Cen MT</vt:lpstr>
      <vt:lpstr>Wingdings</vt:lpstr>
      <vt:lpstr>Wingdings 2</vt:lpstr>
      <vt:lpstr>Intermedio</vt:lpstr>
      <vt:lpstr>Visio</vt:lpstr>
      <vt:lpstr>Ecuación</vt:lpstr>
      <vt:lpstr>Equation</vt:lpstr>
      <vt:lpstr>Presentación de PowerPoint</vt:lpstr>
      <vt:lpstr>Torque o momento de torsión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603</cp:revision>
  <cp:lastPrinted>2019-12-17T01:15:51Z</cp:lastPrinted>
  <dcterms:created xsi:type="dcterms:W3CDTF">2019-03-01T17:41:33Z</dcterms:created>
  <dcterms:modified xsi:type="dcterms:W3CDTF">2024-08-23T13:26:23Z</dcterms:modified>
</cp:coreProperties>
</file>