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p:restoredTop sz="94633"/>
  </p:normalViewPr>
  <p:slideViewPr>
    <p:cSldViewPr>
      <p:cViewPr varScale="1">
        <p:scale>
          <a:sx n="90" d="100"/>
          <a:sy n="90" d="100"/>
        </p:scale>
        <p:origin x="1248"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58926C30-E4C6-6746-8DB4-9731DD2A5981}"/>
              </a:ext>
            </a:extLst>
          </p:cNvPr>
          <p:cNvSpPr>
            <a:spLocks noGrp="1"/>
          </p:cNvSpPr>
          <p:nvPr>
            <p:ph type="dt" sz="half" idx="10"/>
          </p:nvPr>
        </p:nvSpPr>
        <p:spPr/>
        <p:txBody>
          <a:bodyPr/>
          <a:lstStyle>
            <a:lvl1pPr>
              <a:defRPr/>
            </a:lvl1pPr>
          </a:lstStyle>
          <a:p>
            <a:pPr>
              <a:defRPr/>
            </a:pPr>
            <a:fld id="{8EC04119-F03C-F447-9306-24A86B658DBC}" type="datetimeFigureOut">
              <a:rPr lang="es-CL"/>
              <a:pPr>
                <a:defRPr/>
              </a:pPr>
              <a:t>26-04-20</a:t>
            </a:fld>
            <a:endParaRPr lang="es-CL"/>
          </a:p>
        </p:txBody>
      </p:sp>
      <p:sp>
        <p:nvSpPr>
          <p:cNvPr id="5" name="4 Marcador de pie de página">
            <a:extLst>
              <a:ext uri="{FF2B5EF4-FFF2-40B4-BE49-F238E27FC236}">
                <a16:creationId xmlns:a16="http://schemas.microsoft.com/office/drawing/2014/main" id="{4A9705E3-276D-E14B-9C58-4863F719FAF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061F04A6-21E2-004D-87AC-DCC94B0AC08F}"/>
              </a:ext>
            </a:extLst>
          </p:cNvPr>
          <p:cNvSpPr>
            <a:spLocks noGrp="1"/>
          </p:cNvSpPr>
          <p:nvPr>
            <p:ph type="sldNum" sz="quarter" idx="12"/>
          </p:nvPr>
        </p:nvSpPr>
        <p:spPr/>
        <p:txBody>
          <a:bodyPr/>
          <a:lstStyle>
            <a:lvl1pPr>
              <a:defRPr/>
            </a:lvl1pPr>
          </a:lstStyle>
          <a:p>
            <a:fld id="{35AB5E44-66F2-EA4A-94D7-9E670652C529}" type="slidenum">
              <a:rPr lang="es-CL" altLang="es-CL"/>
              <a:pPr/>
              <a:t>‹Nº›</a:t>
            </a:fld>
            <a:endParaRPr lang="es-CL" altLang="es-CL"/>
          </a:p>
        </p:txBody>
      </p:sp>
    </p:spTree>
    <p:extLst>
      <p:ext uri="{BB962C8B-B14F-4D97-AF65-F5344CB8AC3E}">
        <p14:creationId xmlns:p14="http://schemas.microsoft.com/office/powerpoint/2010/main" val="214337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87B634B1-F685-F049-BFF9-A187806F5F2A}"/>
              </a:ext>
            </a:extLst>
          </p:cNvPr>
          <p:cNvSpPr>
            <a:spLocks noGrp="1"/>
          </p:cNvSpPr>
          <p:nvPr>
            <p:ph type="dt" sz="half" idx="10"/>
          </p:nvPr>
        </p:nvSpPr>
        <p:spPr/>
        <p:txBody>
          <a:bodyPr/>
          <a:lstStyle>
            <a:lvl1pPr>
              <a:defRPr/>
            </a:lvl1pPr>
          </a:lstStyle>
          <a:p>
            <a:pPr>
              <a:defRPr/>
            </a:pPr>
            <a:fld id="{828141A1-869A-8641-8142-27681A37B3BA}" type="datetimeFigureOut">
              <a:rPr lang="es-CL"/>
              <a:pPr>
                <a:defRPr/>
              </a:pPr>
              <a:t>26-04-20</a:t>
            </a:fld>
            <a:endParaRPr lang="es-CL"/>
          </a:p>
        </p:txBody>
      </p:sp>
      <p:sp>
        <p:nvSpPr>
          <p:cNvPr id="5" name="4 Marcador de pie de página">
            <a:extLst>
              <a:ext uri="{FF2B5EF4-FFF2-40B4-BE49-F238E27FC236}">
                <a16:creationId xmlns:a16="http://schemas.microsoft.com/office/drawing/2014/main" id="{164198AB-9D26-E543-9BD3-41E2C67212E7}"/>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57E9F693-59E8-734C-BB5A-0B657B6B730E}"/>
              </a:ext>
            </a:extLst>
          </p:cNvPr>
          <p:cNvSpPr>
            <a:spLocks noGrp="1"/>
          </p:cNvSpPr>
          <p:nvPr>
            <p:ph type="sldNum" sz="quarter" idx="12"/>
          </p:nvPr>
        </p:nvSpPr>
        <p:spPr/>
        <p:txBody>
          <a:bodyPr/>
          <a:lstStyle>
            <a:lvl1pPr>
              <a:defRPr/>
            </a:lvl1pPr>
          </a:lstStyle>
          <a:p>
            <a:fld id="{27161528-4AA2-6E4F-AB73-1031917109AA}" type="slidenum">
              <a:rPr lang="es-CL" altLang="es-CL"/>
              <a:pPr/>
              <a:t>‹Nº›</a:t>
            </a:fld>
            <a:endParaRPr lang="es-CL" altLang="es-CL"/>
          </a:p>
        </p:txBody>
      </p:sp>
    </p:spTree>
    <p:extLst>
      <p:ext uri="{BB962C8B-B14F-4D97-AF65-F5344CB8AC3E}">
        <p14:creationId xmlns:p14="http://schemas.microsoft.com/office/powerpoint/2010/main" val="2338114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CD4FC856-2817-7B4D-978E-1020429F0EFC}"/>
              </a:ext>
            </a:extLst>
          </p:cNvPr>
          <p:cNvSpPr>
            <a:spLocks noGrp="1"/>
          </p:cNvSpPr>
          <p:nvPr>
            <p:ph type="dt" sz="half" idx="10"/>
          </p:nvPr>
        </p:nvSpPr>
        <p:spPr/>
        <p:txBody>
          <a:bodyPr/>
          <a:lstStyle>
            <a:lvl1pPr>
              <a:defRPr/>
            </a:lvl1pPr>
          </a:lstStyle>
          <a:p>
            <a:pPr>
              <a:defRPr/>
            </a:pPr>
            <a:fld id="{C29DF3D2-5266-7C4F-83BA-3DB76268F183}" type="datetimeFigureOut">
              <a:rPr lang="es-CL"/>
              <a:pPr>
                <a:defRPr/>
              </a:pPr>
              <a:t>26-04-20</a:t>
            </a:fld>
            <a:endParaRPr lang="es-CL"/>
          </a:p>
        </p:txBody>
      </p:sp>
      <p:sp>
        <p:nvSpPr>
          <p:cNvPr id="5" name="4 Marcador de pie de página">
            <a:extLst>
              <a:ext uri="{FF2B5EF4-FFF2-40B4-BE49-F238E27FC236}">
                <a16:creationId xmlns:a16="http://schemas.microsoft.com/office/drawing/2014/main" id="{FA92D026-AB74-2045-9A70-A83847ECB9DB}"/>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ED12CC10-E8F8-FB41-9836-5E88B8C60729}"/>
              </a:ext>
            </a:extLst>
          </p:cNvPr>
          <p:cNvSpPr>
            <a:spLocks noGrp="1"/>
          </p:cNvSpPr>
          <p:nvPr>
            <p:ph type="sldNum" sz="quarter" idx="12"/>
          </p:nvPr>
        </p:nvSpPr>
        <p:spPr/>
        <p:txBody>
          <a:bodyPr/>
          <a:lstStyle>
            <a:lvl1pPr>
              <a:defRPr/>
            </a:lvl1pPr>
          </a:lstStyle>
          <a:p>
            <a:fld id="{67707246-BCEF-8B4B-9888-215F96C4DE35}" type="slidenum">
              <a:rPr lang="es-CL" altLang="es-CL"/>
              <a:pPr/>
              <a:t>‹Nº›</a:t>
            </a:fld>
            <a:endParaRPr lang="es-CL" altLang="es-CL"/>
          </a:p>
        </p:txBody>
      </p:sp>
    </p:spTree>
    <p:extLst>
      <p:ext uri="{BB962C8B-B14F-4D97-AF65-F5344CB8AC3E}">
        <p14:creationId xmlns:p14="http://schemas.microsoft.com/office/powerpoint/2010/main" val="421504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2A0A40B6-3ABA-C144-98CC-1DDDE9EAC70A}"/>
              </a:ext>
            </a:extLst>
          </p:cNvPr>
          <p:cNvSpPr>
            <a:spLocks noGrp="1"/>
          </p:cNvSpPr>
          <p:nvPr>
            <p:ph type="dt" sz="half" idx="10"/>
          </p:nvPr>
        </p:nvSpPr>
        <p:spPr/>
        <p:txBody>
          <a:bodyPr/>
          <a:lstStyle>
            <a:lvl1pPr>
              <a:defRPr/>
            </a:lvl1pPr>
          </a:lstStyle>
          <a:p>
            <a:pPr>
              <a:defRPr/>
            </a:pPr>
            <a:fld id="{3E15E52E-C9CD-6044-9551-8ED4B2EE2E8E}" type="datetimeFigureOut">
              <a:rPr lang="es-CL"/>
              <a:pPr>
                <a:defRPr/>
              </a:pPr>
              <a:t>26-04-20</a:t>
            </a:fld>
            <a:endParaRPr lang="es-CL"/>
          </a:p>
        </p:txBody>
      </p:sp>
      <p:sp>
        <p:nvSpPr>
          <p:cNvPr id="6" name="4 Marcador de pie de página">
            <a:extLst>
              <a:ext uri="{FF2B5EF4-FFF2-40B4-BE49-F238E27FC236}">
                <a16:creationId xmlns:a16="http://schemas.microsoft.com/office/drawing/2014/main" id="{3953F5AE-9F83-FA4A-9429-3758AFE60FCC}"/>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F85B27DC-A66D-0B4B-940B-2F97AFB9C9B6}"/>
              </a:ext>
            </a:extLst>
          </p:cNvPr>
          <p:cNvSpPr>
            <a:spLocks noGrp="1"/>
          </p:cNvSpPr>
          <p:nvPr>
            <p:ph type="sldNum" sz="quarter" idx="12"/>
          </p:nvPr>
        </p:nvSpPr>
        <p:spPr/>
        <p:txBody>
          <a:bodyPr/>
          <a:lstStyle>
            <a:lvl1pPr>
              <a:defRPr/>
            </a:lvl1pPr>
          </a:lstStyle>
          <a:p>
            <a:fld id="{62851606-BEFD-9F40-B56B-BACD32DAA129}" type="slidenum">
              <a:rPr lang="es-CL" altLang="es-CL"/>
              <a:pPr/>
              <a:t>‹Nº›</a:t>
            </a:fld>
            <a:endParaRPr lang="es-CL" altLang="es-CL"/>
          </a:p>
        </p:txBody>
      </p:sp>
    </p:spTree>
    <p:extLst>
      <p:ext uri="{BB962C8B-B14F-4D97-AF65-F5344CB8AC3E}">
        <p14:creationId xmlns:p14="http://schemas.microsoft.com/office/powerpoint/2010/main" val="1598489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B953DF68-23CF-714C-8901-37C80D8E122D}"/>
              </a:ext>
            </a:extLst>
          </p:cNvPr>
          <p:cNvSpPr>
            <a:spLocks noGrp="1"/>
          </p:cNvSpPr>
          <p:nvPr>
            <p:ph type="dt" sz="half" idx="10"/>
          </p:nvPr>
        </p:nvSpPr>
        <p:spPr/>
        <p:txBody>
          <a:bodyPr/>
          <a:lstStyle>
            <a:lvl1pPr>
              <a:defRPr/>
            </a:lvl1pPr>
          </a:lstStyle>
          <a:p>
            <a:pPr>
              <a:defRPr/>
            </a:pPr>
            <a:fld id="{8C40D51F-96DF-794E-8811-424EAB2AE77B}" type="datetimeFigureOut">
              <a:rPr lang="es-CL"/>
              <a:pPr>
                <a:defRPr/>
              </a:pPr>
              <a:t>26-04-20</a:t>
            </a:fld>
            <a:endParaRPr lang="es-CL"/>
          </a:p>
        </p:txBody>
      </p:sp>
      <p:sp>
        <p:nvSpPr>
          <p:cNvPr id="8" name="4 Marcador de pie de página">
            <a:extLst>
              <a:ext uri="{FF2B5EF4-FFF2-40B4-BE49-F238E27FC236}">
                <a16:creationId xmlns:a16="http://schemas.microsoft.com/office/drawing/2014/main" id="{48424385-AC57-E840-84B5-F352A9AE1D3B}"/>
              </a:ext>
            </a:extLst>
          </p:cNvPr>
          <p:cNvSpPr>
            <a:spLocks noGrp="1"/>
          </p:cNvSpPr>
          <p:nvPr>
            <p:ph type="ftr" sz="quarter" idx="11"/>
          </p:nvPr>
        </p:nvSpPr>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960599EE-2223-5941-812B-DE48DAD3A9B0}"/>
              </a:ext>
            </a:extLst>
          </p:cNvPr>
          <p:cNvSpPr>
            <a:spLocks noGrp="1"/>
          </p:cNvSpPr>
          <p:nvPr>
            <p:ph type="sldNum" sz="quarter" idx="12"/>
          </p:nvPr>
        </p:nvSpPr>
        <p:spPr/>
        <p:txBody>
          <a:bodyPr/>
          <a:lstStyle>
            <a:lvl1pPr>
              <a:defRPr/>
            </a:lvl1pPr>
          </a:lstStyle>
          <a:p>
            <a:fld id="{3C3B501B-70FE-B942-8193-B626809A1525}" type="slidenum">
              <a:rPr lang="es-CL" altLang="es-CL"/>
              <a:pPr/>
              <a:t>‹Nº›</a:t>
            </a:fld>
            <a:endParaRPr lang="es-CL" altLang="es-CL"/>
          </a:p>
        </p:txBody>
      </p:sp>
    </p:spTree>
    <p:extLst>
      <p:ext uri="{BB962C8B-B14F-4D97-AF65-F5344CB8AC3E}">
        <p14:creationId xmlns:p14="http://schemas.microsoft.com/office/powerpoint/2010/main" val="1596261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CC4F7073-A30B-6440-97CC-35DF33F67D23}"/>
              </a:ext>
            </a:extLst>
          </p:cNvPr>
          <p:cNvSpPr>
            <a:spLocks noGrp="1"/>
          </p:cNvSpPr>
          <p:nvPr>
            <p:ph type="dt" sz="half" idx="10"/>
          </p:nvPr>
        </p:nvSpPr>
        <p:spPr/>
        <p:txBody>
          <a:bodyPr/>
          <a:lstStyle>
            <a:lvl1pPr>
              <a:defRPr/>
            </a:lvl1pPr>
          </a:lstStyle>
          <a:p>
            <a:pPr>
              <a:defRPr/>
            </a:pPr>
            <a:fld id="{2DF555F8-5007-504D-8C5F-D5F628F12624}" type="datetimeFigureOut">
              <a:rPr lang="es-CL"/>
              <a:pPr>
                <a:defRPr/>
              </a:pPr>
              <a:t>26-04-20</a:t>
            </a:fld>
            <a:endParaRPr lang="es-CL"/>
          </a:p>
        </p:txBody>
      </p:sp>
      <p:sp>
        <p:nvSpPr>
          <p:cNvPr id="4" name="4 Marcador de pie de página">
            <a:extLst>
              <a:ext uri="{FF2B5EF4-FFF2-40B4-BE49-F238E27FC236}">
                <a16:creationId xmlns:a16="http://schemas.microsoft.com/office/drawing/2014/main" id="{C3809EC5-5ADC-C54F-B921-A3DF49B516CA}"/>
              </a:ext>
            </a:extLst>
          </p:cNvPr>
          <p:cNvSpPr>
            <a:spLocks noGrp="1"/>
          </p:cNvSpPr>
          <p:nvPr>
            <p:ph type="ftr" sz="quarter" idx="11"/>
          </p:nvPr>
        </p:nvSpPr>
        <p:spPr/>
        <p:txBody>
          <a:bodyPr/>
          <a:lstStyle>
            <a:lvl1pPr>
              <a:defRPr/>
            </a:lvl1pPr>
          </a:lstStyle>
          <a:p>
            <a:pPr>
              <a:defRPr/>
            </a:pPr>
            <a:endParaRPr lang="es-CL"/>
          </a:p>
        </p:txBody>
      </p:sp>
      <p:sp>
        <p:nvSpPr>
          <p:cNvPr id="5" name="5 Marcador de número de diapositiva">
            <a:extLst>
              <a:ext uri="{FF2B5EF4-FFF2-40B4-BE49-F238E27FC236}">
                <a16:creationId xmlns:a16="http://schemas.microsoft.com/office/drawing/2014/main" id="{58A42979-A34C-6C4C-B37E-C23D15FB9070}"/>
              </a:ext>
            </a:extLst>
          </p:cNvPr>
          <p:cNvSpPr>
            <a:spLocks noGrp="1"/>
          </p:cNvSpPr>
          <p:nvPr>
            <p:ph type="sldNum" sz="quarter" idx="12"/>
          </p:nvPr>
        </p:nvSpPr>
        <p:spPr/>
        <p:txBody>
          <a:bodyPr/>
          <a:lstStyle>
            <a:lvl1pPr>
              <a:defRPr/>
            </a:lvl1pPr>
          </a:lstStyle>
          <a:p>
            <a:fld id="{6F32C020-F474-E54C-AEC4-15E0041B437D}" type="slidenum">
              <a:rPr lang="es-CL" altLang="es-CL"/>
              <a:pPr/>
              <a:t>‹Nº›</a:t>
            </a:fld>
            <a:endParaRPr lang="es-CL" altLang="es-CL"/>
          </a:p>
        </p:txBody>
      </p:sp>
    </p:spTree>
    <p:extLst>
      <p:ext uri="{BB962C8B-B14F-4D97-AF65-F5344CB8AC3E}">
        <p14:creationId xmlns:p14="http://schemas.microsoft.com/office/powerpoint/2010/main" val="311895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15D4D687-2F8E-054E-8503-A8D51863C77B}"/>
              </a:ext>
            </a:extLst>
          </p:cNvPr>
          <p:cNvSpPr>
            <a:spLocks noGrp="1"/>
          </p:cNvSpPr>
          <p:nvPr>
            <p:ph type="dt" sz="half" idx="10"/>
          </p:nvPr>
        </p:nvSpPr>
        <p:spPr/>
        <p:txBody>
          <a:bodyPr/>
          <a:lstStyle>
            <a:lvl1pPr>
              <a:defRPr/>
            </a:lvl1pPr>
          </a:lstStyle>
          <a:p>
            <a:pPr>
              <a:defRPr/>
            </a:pPr>
            <a:fld id="{AA9943AD-7258-1148-AC3A-264F519B631B}" type="datetimeFigureOut">
              <a:rPr lang="es-CL"/>
              <a:pPr>
                <a:defRPr/>
              </a:pPr>
              <a:t>26-04-20</a:t>
            </a:fld>
            <a:endParaRPr lang="es-CL"/>
          </a:p>
        </p:txBody>
      </p:sp>
      <p:sp>
        <p:nvSpPr>
          <p:cNvPr id="3" name="4 Marcador de pie de página">
            <a:extLst>
              <a:ext uri="{FF2B5EF4-FFF2-40B4-BE49-F238E27FC236}">
                <a16:creationId xmlns:a16="http://schemas.microsoft.com/office/drawing/2014/main" id="{B7D0F160-6104-9547-BEF0-6B5D4B2C5D73}"/>
              </a:ext>
            </a:extLst>
          </p:cNvPr>
          <p:cNvSpPr>
            <a:spLocks noGrp="1"/>
          </p:cNvSpPr>
          <p:nvPr>
            <p:ph type="ftr" sz="quarter" idx="11"/>
          </p:nvPr>
        </p:nvSpPr>
        <p:spPr/>
        <p:txBody>
          <a:bodyPr/>
          <a:lstStyle>
            <a:lvl1pPr>
              <a:defRPr/>
            </a:lvl1pPr>
          </a:lstStyle>
          <a:p>
            <a:pPr>
              <a:defRPr/>
            </a:pPr>
            <a:endParaRPr lang="es-CL"/>
          </a:p>
        </p:txBody>
      </p:sp>
      <p:sp>
        <p:nvSpPr>
          <p:cNvPr id="4" name="5 Marcador de número de diapositiva">
            <a:extLst>
              <a:ext uri="{FF2B5EF4-FFF2-40B4-BE49-F238E27FC236}">
                <a16:creationId xmlns:a16="http://schemas.microsoft.com/office/drawing/2014/main" id="{D5D2B3C7-66D0-DD40-AD43-2727773B5B70}"/>
              </a:ext>
            </a:extLst>
          </p:cNvPr>
          <p:cNvSpPr>
            <a:spLocks noGrp="1"/>
          </p:cNvSpPr>
          <p:nvPr>
            <p:ph type="sldNum" sz="quarter" idx="12"/>
          </p:nvPr>
        </p:nvSpPr>
        <p:spPr/>
        <p:txBody>
          <a:bodyPr/>
          <a:lstStyle>
            <a:lvl1pPr>
              <a:defRPr/>
            </a:lvl1pPr>
          </a:lstStyle>
          <a:p>
            <a:fld id="{70636067-0F74-F94E-A421-6AC6CC7F7128}" type="slidenum">
              <a:rPr lang="es-CL" altLang="es-CL"/>
              <a:pPr/>
              <a:t>‹Nº›</a:t>
            </a:fld>
            <a:endParaRPr lang="es-CL" altLang="es-CL"/>
          </a:p>
        </p:txBody>
      </p:sp>
    </p:spTree>
    <p:extLst>
      <p:ext uri="{BB962C8B-B14F-4D97-AF65-F5344CB8AC3E}">
        <p14:creationId xmlns:p14="http://schemas.microsoft.com/office/powerpoint/2010/main" val="2579587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77AD7DF3-16EE-724D-AA3F-E69A4CBF72EC}"/>
              </a:ext>
            </a:extLst>
          </p:cNvPr>
          <p:cNvSpPr>
            <a:spLocks noGrp="1"/>
          </p:cNvSpPr>
          <p:nvPr>
            <p:ph type="dt" sz="half" idx="10"/>
          </p:nvPr>
        </p:nvSpPr>
        <p:spPr/>
        <p:txBody>
          <a:bodyPr/>
          <a:lstStyle>
            <a:lvl1pPr>
              <a:defRPr/>
            </a:lvl1pPr>
          </a:lstStyle>
          <a:p>
            <a:pPr>
              <a:defRPr/>
            </a:pPr>
            <a:fld id="{405D4DFA-B4E4-9843-8BCD-4E3A5C69178F}" type="datetimeFigureOut">
              <a:rPr lang="es-CL"/>
              <a:pPr>
                <a:defRPr/>
              </a:pPr>
              <a:t>26-04-20</a:t>
            </a:fld>
            <a:endParaRPr lang="es-CL"/>
          </a:p>
        </p:txBody>
      </p:sp>
      <p:sp>
        <p:nvSpPr>
          <p:cNvPr id="6" name="4 Marcador de pie de página">
            <a:extLst>
              <a:ext uri="{FF2B5EF4-FFF2-40B4-BE49-F238E27FC236}">
                <a16:creationId xmlns:a16="http://schemas.microsoft.com/office/drawing/2014/main" id="{75B11845-FDC0-FF48-BCB2-56AF45519632}"/>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A6A86EA9-8368-3E47-A723-666CAE39870C}"/>
              </a:ext>
            </a:extLst>
          </p:cNvPr>
          <p:cNvSpPr>
            <a:spLocks noGrp="1"/>
          </p:cNvSpPr>
          <p:nvPr>
            <p:ph type="sldNum" sz="quarter" idx="12"/>
          </p:nvPr>
        </p:nvSpPr>
        <p:spPr/>
        <p:txBody>
          <a:bodyPr/>
          <a:lstStyle>
            <a:lvl1pPr>
              <a:defRPr/>
            </a:lvl1pPr>
          </a:lstStyle>
          <a:p>
            <a:fld id="{2E67CBDC-F1B2-3840-849E-322F2FEA4128}" type="slidenum">
              <a:rPr lang="es-CL" altLang="es-CL"/>
              <a:pPr/>
              <a:t>‹Nº›</a:t>
            </a:fld>
            <a:endParaRPr lang="es-CL" altLang="es-CL"/>
          </a:p>
        </p:txBody>
      </p:sp>
    </p:spTree>
    <p:extLst>
      <p:ext uri="{BB962C8B-B14F-4D97-AF65-F5344CB8AC3E}">
        <p14:creationId xmlns:p14="http://schemas.microsoft.com/office/powerpoint/2010/main" val="3829906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B97A11A-8994-F748-B768-8C1A6B6604A5}"/>
              </a:ext>
            </a:extLst>
          </p:cNvPr>
          <p:cNvSpPr>
            <a:spLocks noGrp="1"/>
          </p:cNvSpPr>
          <p:nvPr>
            <p:ph type="dt" sz="half" idx="10"/>
          </p:nvPr>
        </p:nvSpPr>
        <p:spPr/>
        <p:txBody>
          <a:bodyPr/>
          <a:lstStyle>
            <a:lvl1pPr>
              <a:defRPr/>
            </a:lvl1pPr>
          </a:lstStyle>
          <a:p>
            <a:pPr>
              <a:defRPr/>
            </a:pPr>
            <a:fld id="{715DEDE2-CA79-BE47-BA28-045BC9F06B8D}" type="datetimeFigureOut">
              <a:rPr lang="es-CL"/>
              <a:pPr>
                <a:defRPr/>
              </a:pPr>
              <a:t>26-04-20</a:t>
            </a:fld>
            <a:endParaRPr lang="es-CL"/>
          </a:p>
        </p:txBody>
      </p:sp>
      <p:sp>
        <p:nvSpPr>
          <p:cNvPr id="6" name="4 Marcador de pie de página">
            <a:extLst>
              <a:ext uri="{FF2B5EF4-FFF2-40B4-BE49-F238E27FC236}">
                <a16:creationId xmlns:a16="http://schemas.microsoft.com/office/drawing/2014/main" id="{FA0D2109-FD90-7045-BC75-AC13A7DBED36}"/>
              </a:ext>
            </a:extLst>
          </p:cNvPr>
          <p:cNvSpPr>
            <a:spLocks noGrp="1"/>
          </p:cNvSpPr>
          <p:nvPr>
            <p:ph type="ftr" sz="quarter" idx="11"/>
          </p:nvPr>
        </p:nvSpPr>
        <p:spPr/>
        <p:txBody>
          <a:bodyPr/>
          <a:lstStyle>
            <a:lvl1pPr>
              <a:defRPr/>
            </a:lvl1pPr>
          </a:lstStyle>
          <a:p>
            <a:pPr>
              <a:defRPr/>
            </a:pPr>
            <a:endParaRPr lang="es-CL"/>
          </a:p>
        </p:txBody>
      </p:sp>
      <p:sp>
        <p:nvSpPr>
          <p:cNvPr id="7" name="5 Marcador de número de diapositiva">
            <a:extLst>
              <a:ext uri="{FF2B5EF4-FFF2-40B4-BE49-F238E27FC236}">
                <a16:creationId xmlns:a16="http://schemas.microsoft.com/office/drawing/2014/main" id="{06DFB7ED-3F26-1D47-A55B-55D92270B629}"/>
              </a:ext>
            </a:extLst>
          </p:cNvPr>
          <p:cNvSpPr>
            <a:spLocks noGrp="1"/>
          </p:cNvSpPr>
          <p:nvPr>
            <p:ph type="sldNum" sz="quarter" idx="12"/>
          </p:nvPr>
        </p:nvSpPr>
        <p:spPr/>
        <p:txBody>
          <a:bodyPr/>
          <a:lstStyle>
            <a:lvl1pPr>
              <a:defRPr/>
            </a:lvl1pPr>
          </a:lstStyle>
          <a:p>
            <a:fld id="{1EEAE887-9460-C74B-B3A0-24C324DA9FDD}" type="slidenum">
              <a:rPr lang="es-CL" altLang="es-CL"/>
              <a:pPr/>
              <a:t>‹Nº›</a:t>
            </a:fld>
            <a:endParaRPr lang="es-CL" altLang="es-CL"/>
          </a:p>
        </p:txBody>
      </p:sp>
    </p:spTree>
    <p:extLst>
      <p:ext uri="{BB962C8B-B14F-4D97-AF65-F5344CB8AC3E}">
        <p14:creationId xmlns:p14="http://schemas.microsoft.com/office/powerpoint/2010/main" val="2240971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E8300DB7-FF87-AD40-A43F-DE2DECCCC410}"/>
              </a:ext>
            </a:extLst>
          </p:cNvPr>
          <p:cNvSpPr>
            <a:spLocks noGrp="1"/>
          </p:cNvSpPr>
          <p:nvPr>
            <p:ph type="dt" sz="half" idx="10"/>
          </p:nvPr>
        </p:nvSpPr>
        <p:spPr/>
        <p:txBody>
          <a:bodyPr/>
          <a:lstStyle>
            <a:lvl1pPr>
              <a:defRPr/>
            </a:lvl1pPr>
          </a:lstStyle>
          <a:p>
            <a:pPr>
              <a:defRPr/>
            </a:pPr>
            <a:fld id="{31881D10-9B72-6C45-9DAD-7971DFB20FE8}" type="datetimeFigureOut">
              <a:rPr lang="es-CL"/>
              <a:pPr>
                <a:defRPr/>
              </a:pPr>
              <a:t>26-04-20</a:t>
            </a:fld>
            <a:endParaRPr lang="es-CL"/>
          </a:p>
        </p:txBody>
      </p:sp>
      <p:sp>
        <p:nvSpPr>
          <p:cNvPr id="5" name="4 Marcador de pie de página">
            <a:extLst>
              <a:ext uri="{FF2B5EF4-FFF2-40B4-BE49-F238E27FC236}">
                <a16:creationId xmlns:a16="http://schemas.microsoft.com/office/drawing/2014/main" id="{DE396898-3F38-ED4F-A9A3-6AB15DB5957F}"/>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87293D-F53E-2048-A25D-2CF7BF20DEB7}"/>
              </a:ext>
            </a:extLst>
          </p:cNvPr>
          <p:cNvSpPr>
            <a:spLocks noGrp="1"/>
          </p:cNvSpPr>
          <p:nvPr>
            <p:ph type="sldNum" sz="quarter" idx="12"/>
          </p:nvPr>
        </p:nvSpPr>
        <p:spPr/>
        <p:txBody>
          <a:bodyPr/>
          <a:lstStyle>
            <a:lvl1pPr>
              <a:defRPr/>
            </a:lvl1pPr>
          </a:lstStyle>
          <a:p>
            <a:fld id="{238AD824-98EF-DC4D-9A58-628E75FE9C35}" type="slidenum">
              <a:rPr lang="es-CL" altLang="es-CL"/>
              <a:pPr/>
              <a:t>‹Nº›</a:t>
            </a:fld>
            <a:endParaRPr lang="es-CL" altLang="es-CL"/>
          </a:p>
        </p:txBody>
      </p:sp>
    </p:spTree>
    <p:extLst>
      <p:ext uri="{BB962C8B-B14F-4D97-AF65-F5344CB8AC3E}">
        <p14:creationId xmlns:p14="http://schemas.microsoft.com/office/powerpoint/2010/main" val="854126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4067D1CF-EFD4-4549-82DF-355BCA53FE29}"/>
              </a:ext>
            </a:extLst>
          </p:cNvPr>
          <p:cNvSpPr>
            <a:spLocks noGrp="1"/>
          </p:cNvSpPr>
          <p:nvPr>
            <p:ph type="dt" sz="half" idx="10"/>
          </p:nvPr>
        </p:nvSpPr>
        <p:spPr/>
        <p:txBody>
          <a:bodyPr/>
          <a:lstStyle>
            <a:lvl1pPr>
              <a:defRPr/>
            </a:lvl1pPr>
          </a:lstStyle>
          <a:p>
            <a:pPr>
              <a:defRPr/>
            </a:pPr>
            <a:fld id="{DB023C1A-7F05-1240-92AA-CAD0F201BE59}" type="datetimeFigureOut">
              <a:rPr lang="es-CL"/>
              <a:pPr>
                <a:defRPr/>
              </a:pPr>
              <a:t>26-04-20</a:t>
            </a:fld>
            <a:endParaRPr lang="es-CL"/>
          </a:p>
        </p:txBody>
      </p:sp>
      <p:sp>
        <p:nvSpPr>
          <p:cNvPr id="5" name="4 Marcador de pie de página">
            <a:extLst>
              <a:ext uri="{FF2B5EF4-FFF2-40B4-BE49-F238E27FC236}">
                <a16:creationId xmlns:a16="http://schemas.microsoft.com/office/drawing/2014/main" id="{EF9DD5BB-FAA3-9F4D-9FAD-D53A90DDB533}"/>
              </a:ext>
            </a:extLst>
          </p:cNvPr>
          <p:cNvSpPr>
            <a:spLocks noGrp="1"/>
          </p:cNvSpPr>
          <p:nvPr>
            <p:ph type="ftr" sz="quarter" idx="11"/>
          </p:nvPr>
        </p:nvSpPr>
        <p:spPr/>
        <p:txBody>
          <a:bodyPr/>
          <a:lstStyle>
            <a:lvl1pPr>
              <a:defRPr/>
            </a:lvl1pPr>
          </a:lstStyle>
          <a:p>
            <a:pPr>
              <a:defRPr/>
            </a:pPr>
            <a:endParaRPr lang="es-CL"/>
          </a:p>
        </p:txBody>
      </p:sp>
      <p:sp>
        <p:nvSpPr>
          <p:cNvPr id="6" name="5 Marcador de número de diapositiva">
            <a:extLst>
              <a:ext uri="{FF2B5EF4-FFF2-40B4-BE49-F238E27FC236}">
                <a16:creationId xmlns:a16="http://schemas.microsoft.com/office/drawing/2014/main" id="{67982716-4B8E-6745-A1B5-CC197580E507}"/>
              </a:ext>
            </a:extLst>
          </p:cNvPr>
          <p:cNvSpPr>
            <a:spLocks noGrp="1"/>
          </p:cNvSpPr>
          <p:nvPr>
            <p:ph type="sldNum" sz="quarter" idx="12"/>
          </p:nvPr>
        </p:nvSpPr>
        <p:spPr/>
        <p:txBody>
          <a:bodyPr/>
          <a:lstStyle>
            <a:lvl1pPr>
              <a:defRPr/>
            </a:lvl1pPr>
          </a:lstStyle>
          <a:p>
            <a:fld id="{29920315-16E3-7740-A734-BCA09972CEC8}" type="slidenum">
              <a:rPr lang="es-CL" altLang="es-CL"/>
              <a:pPr/>
              <a:t>‹Nº›</a:t>
            </a:fld>
            <a:endParaRPr lang="es-CL" altLang="es-CL"/>
          </a:p>
        </p:txBody>
      </p:sp>
    </p:spTree>
    <p:extLst>
      <p:ext uri="{BB962C8B-B14F-4D97-AF65-F5344CB8AC3E}">
        <p14:creationId xmlns:p14="http://schemas.microsoft.com/office/powerpoint/2010/main" val="988235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DA2ED224-3B4B-2D49-9ED5-E6788D63356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s-CL" altLang="es-CL"/>
          </a:p>
        </p:txBody>
      </p:sp>
      <p:sp>
        <p:nvSpPr>
          <p:cNvPr id="1027" name="2 Marcador de texto">
            <a:extLst>
              <a:ext uri="{FF2B5EF4-FFF2-40B4-BE49-F238E27FC236}">
                <a16:creationId xmlns:a16="http://schemas.microsoft.com/office/drawing/2014/main" id="{217325F2-9FBB-3243-AB7F-B12A67A6A3B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endParaRPr lang="es-CL" altLang="es-CL"/>
          </a:p>
        </p:txBody>
      </p:sp>
      <p:sp>
        <p:nvSpPr>
          <p:cNvPr id="4" name="3 Marcador de fecha">
            <a:extLst>
              <a:ext uri="{FF2B5EF4-FFF2-40B4-BE49-F238E27FC236}">
                <a16:creationId xmlns:a16="http://schemas.microsoft.com/office/drawing/2014/main" id="{6098A01A-3131-C245-956C-07CBCCBAD4FD}"/>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C61C895-0E76-EF45-BCE3-334CC97DA018}" type="datetimeFigureOut">
              <a:rPr lang="es-CL"/>
              <a:pPr>
                <a:defRPr/>
              </a:pPr>
              <a:t>26-04-20</a:t>
            </a:fld>
            <a:endParaRPr lang="es-CL"/>
          </a:p>
        </p:txBody>
      </p:sp>
      <p:sp>
        <p:nvSpPr>
          <p:cNvPr id="5" name="4 Marcador de pie de página">
            <a:extLst>
              <a:ext uri="{FF2B5EF4-FFF2-40B4-BE49-F238E27FC236}">
                <a16:creationId xmlns:a16="http://schemas.microsoft.com/office/drawing/2014/main" id="{37A9CEDF-20E2-0145-968E-E9B101325108}"/>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a:extLst>
              <a:ext uri="{FF2B5EF4-FFF2-40B4-BE49-F238E27FC236}">
                <a16:creationId xmlns:a16="http://schemas.microsoft.com/office/drawing/2014/main" id="{B90C774D-618D-D84C-97A3-4C4A3AC8640F}"/>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94C008A-0405-114C-9964-618F42CBCA3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E2151386-B14F-CC47-BCE7-6E34B9631273}"/>
              </a:ext>
            </a:extLst>
          </p:cNvPr>
          <p:cNvSpPr txBox="1">
            <a:spLocks noChangeArrowheads="1"/>
          </p:cNvSpPr>
          <p:nvPr/>
        </p:nvSpPr>
        <p:spPr bwMode="auto">
          <a:xfrm>
            <a:off x="1042988" y="1954213"/>
            <a:ext cx="68421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Calibri" pitchFamily="32" charset="0"/>
                <a:ea typeface="Microsoft YaHei" pitchFamily="32" charset="-122"/>
              </a:defRPr>
            </a:lvl9pPr>
          </a:lstStyle>
          <a:p>
            <a:pPr algn="ctr" eaLnBrk="1" fontAlgn="auto" hangingPunct="1">
              <a:spcBef>
                <a:spcPts val="0"/>
              </a:spcBef>
              <a:spcAft>
                <a:spcPts val="0"/>
              </a:spcAft>
              <a:defRPr/>
            </a:pPr>
            <a:r>
              <a:rPr lang="es-CL" sz="4400" b="1" dirty="0">
                <a:solidFill>
                  <a:srgbClr val="254061"/>
                </a:solidFill>
                <a:effectLst>
                  <a:outerShdw blurRad="38100" dist="38100" dir="2700000" algn="tl">
                    <a:srgbClr val="000000">
                      <a:alpha val="43137"/>
                    </a:srgbClr>
                  </a:outerShdw>
                </a:effectLst>
                <a:latin typeface="Comic Sans MS" pitchFamily="66" charset="0"/>
                <a:cs typeface="+mn-cs"/>
              </a:rPr>
              <a:t>Corriente eléctrica y circuitos de corriente directa</a:t>
            </a:r>
          </a:p>
        </p:txBody>
      </p:sp>
      <p:sp>
        <p:nvSpPr>
          <p:cNvPr id="2051" name="Text Box 2">
            <a:extLst>
              <a:ext uri="{FF2B5EF4-FFF2-40B4-BE49-F238E27FC236}">
                <a16:creationId xmlns:a16="http://schemas.microsoft.com/office/drawing/2014/main" id="{BBA89319-3843-3C45-B253-239BCFEBCDB4}"/>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1pPr>
            <a:lvl2pPr marL="742950" indent="-28575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2pPr>
            <a:lvl3pPr marL="11430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3pPr>
            <a:lvl4pPr marL="16002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4pPr>
            <a:lvl5pPr marL="2057400" indent="-228600"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Calibri" panose="020F0502020204030204" pitchFamily="34" charset="0"/>
                <a:cs typeface="Arial" panose="020B0604020202020204" pitchFamily="34" charset="0"/>
              </a:defRPr>
            </a:lvl9pPr>
          </a:lstStyle>
          <a:p>
            <a:pPr algn="ctr" eaLnBrk="1" hangingPunct="1">
              <a:spcBef>
                <a:spcPts val="800"/>
              </a:spcBef>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pPr>
            <a:r>
              <a:rPr lang="es-CL" altLang="es-CL" sz="3200" b="1" dirty="0">
                <a:solidFill>
                  <a:srgbClr val="254061"/>
                </a:solidFill>
                <a:ea typeface="Microsoft YaHei" panose="020B0503020204020204" pitchFamily="34" charset="-122"/>
              </a:rPr>
              <a:t>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igures.boundless.com/11290/full/figure-21-01-01a.jpe">
            <a:extLst>
              <a:ext uri="{FF2B5EF4-FFF2-40B4-BE49-F238E27FC236}">
                <a16:creationId xmlns:a16="http://schemas.microsoft.com/office/drawing/2014/main" id="{BD383427-C39D-A04E-8D4F-2CF96A60B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700" y="1196975"/>
            <a:ext cx="3168650"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9A01E4C-7E60-774A-9099-828EBEA7ABED}"/>
              </a:ext>
            </a:extLst>
          </p:cNvPr>
          <p:cNvSpPr txBox="1">
            <a:spLocks noRot="1" noChangeAspect="1" noMove="1" noResize="1" noEditPoints="1" noAdjustHandles="1" noChangeArrowheads="1" noChangeShapeType="1" noTextEdit="1"/>
          </p:cNvSpPr>
          <p:nvPr/>
        </p:nvSpPr>
        <p:spPr>
          <a:xfrm>
            <a:off x="4283968" y="1210614"/>
            <a:ext cx="934487" cy="610936"/>
          </a:xfrm>
          <a:prstGeom prst="rect">
            <a:avLst/>
          </a:prstGeom>
          <a:blipFill rotWithShape="1">
            <a:blip r:embed="rId3"/>
            <a:stretch>
              <a:fillRect r="-7843"/>
            </a:stretch>
          </a:blipFill>
        </p:spPr>
        <p:txBody>
          <a:bodyPr/>
          <a:lstStyle/>
          <a:p>
            <a:pPr>
              <a:defRPr/>
            </a:pPr>
            <a:r>
              <a:rPr lang="es-CL">
                <a:noFill/>
                <a:cs typeface="Arial" charset="0"/>
              </a:rPr>
              <a:t> </a:t>
            </a:r>
          </a:p>
        </p:txBody>
      </p:sp>
      <p:sp>
        <p:nvSpPr>
          <p:cNvPr id="3076" name="TextBox 2">
            <a:extLst>
              <a:ext uri="{FF2B5EF4-FFF2-40B4-BE49-F238E27FC236}">
                <a16:creationId xmlns:a16="http://schemas.microsoft.com/office/drawing/2014/main" id="{6CA65F7F-04C5-074D-9FAB-DF0C43FFB4AE}"/>
              </a:ext>
            </a:extLst>
          </p:cNvPr>
          <p:cNvSpPr txBox="1">
            <a:spLocks noChangeArrowheads="1"/>
          </p:cNvSpPr>
          <p:nvPr/>
        </p:nvSpPr>
        <p:spPr bwMode="auto">
          <a:xfrm>
            <a:off x="5435600" y="1211263"/>
            <a:ext cx="3168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Corriente eléctrica o intensidad de corriente eléctrica</a:t>
            </a:r>
          </a:p>
        </p:txBody>
      </p:sp>
      <p:sp>
        <p:nvSpPr>
          <p:cNvPr id="3077" name="TextBox 4">
            <a:extLst>
              <a:ext uri="{FF2B5EF4-FFF2-40B4-BE49-F238E27FC236}">
                <a16:creationId xmlns:a16="http://schemas.microsoft.com/office/drawing/2014/main" id="{FD87E540-4F09-F741-ADE7-CBF4EA57D44C}"/>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Corriente y cargas en movimiento </a:t>
            </a:r>
          </a:p>
        </p:txBody>
      </p:sp>
      <p:sp>
        <p:nvSpPr>
          <p:cNvPr id="3078" name="TextBox 5">
            <a:extLst>
              <a:ext uri="{FF2B5EF4-FFF2-40B4-BE49-F238E27FC236}">
                <a16:creationId xmlns:a16="http://schemas.microsoft.com/office/drawing/2014/main" id="{03766495-CE76-B04A-9F47-C15E357E69ED}"/>
              </a:ext>
            </a:extLst>
          </p:cNvPr>
          <p:cNvSpPr txBox="1">
            <a:spLocks noChangeArrowheads="1"/>
          </p:cNvSpPr>
          <p:nvPr/>
        </p:nvSpPr>
        <p:spPr bwMode="auto">
          <a:xfrm>
            <a:off x="4102100" y="2252663"/>
            <a:ext cx="37830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del SI de corriente eléctrica es el </a:t>
            </a:r>
            <a:r>
              <a:rPr lang="es-CL" altLang="es-CL" b="1"/>
              <a:t>ampere (A)</a:t>
            </a:r>
          </a:p>
        </p:txBody>
      </p:sp>
      <p:sp>
        <p:nvSpPr>
          <p:cNvPr id="7" name="TextBox 6">
            <a:extLst>
              <a:ext uri="{FF2B5EF4-FFF2-40B4-BE49-F238E27FC236}">
                <a16:creationId xmlns:a16="http://schemas.microsoft.com/office/drawing/2014/main" id="{D8F895C4-CD77-4F43-B5CD-DC11569A3CF0}"/>
              </a:ext>
            </a:extLst>
          </p:cNvPr>
          <p:cNvSpPr txBox="1">
            <a:spLocks noRot="1" noChangeAspect="1" noMove="1" noResize="1" noEditPoints="1" noAdjustHandles="1" noChangeArrowheads="1" noChangeShapeType="1" noTextEdit="1"/>
          </p:cNvSpPr>
          <p:nvPr/>
        </p:nvSpPr>
        <p:spPr>
          <a:xfrm>
            <a:off x="5518838" y="2871775"/>
            <a:ext cx="948658" cy="487249"/>
          </a:xfrm>
          <a:prstGeom prst="rect">
            <a:avLst/>
          </a:prstGeom>
          <a:blipFill rotWithShape="1">
            <a:blip r:embed="rId4"/>
            <a:stretch>
              <a:fillRect l="-5128" r="-10256" b="-7500"/>
            </a:stretch>
          </a:blipFill>
        </p:spPr>
        <p:txBody>
          <a:bodyPr/>
          <a:lstStyle/>
          <a:p>
            <a:pPr>
              <a:defRPr/>
            </a:pPr>
            <a:r>
              <a:rPr lang="es-CL">
                <a:noFill/>
                <a:cs typeface="Arial" charset="0"/>
              </a:rPr>
              <a:t> </a:t>
            </a:r>
          </a:p>
        </p:txBody>
      </p:sp>
      <p:pic>
        <p:nvPicPr>
          <p:cNvPr id="3080" name="Picture 4" descr="In part a, positive charges move toward the right through a conducting wire. The direction of movement of charge is indicated by arrows along the length of the wire. The area of a cross section of the wire is labeled as A. The direction of the electric field E is toward the right, in the same direction as movement of positive charge. The current direction is also toward the right, shown by an arrow. In part b, negative charges move toward the left through a conducting wire. The direction of movement of charge is indicated by arrows along the length of the wire. The area of a cross section of the wire is labeled as A. The direction of the electric field E is toward the right, opposite the direction of movement of negative charge. The current direction is also toward the right, shown by an arrow.">
            <a:extLst>
              <a:ext uri="{FF2B5EF4-FFF2-40B4-BE49-F238E27FC236}">
                <a16:creationId xmlns:a16="http://schemas.microsoft.com/office/drawing/2014/main" id="{1E143F73-75A7-E744-9C04-74E1FADE6F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5800" y="4005263"/>
            <a:ext cx="2119313"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8">
            <a:extLst>
              <a:ext uri="{FF2B5EF4-FFF2-40B4-BE49-F238E27FC236}">
                <a16:creationId xmlns:a16="http://schemas.microsoft.com/office/drawing/2014/main" id="{2D3CA4F0-CC3D-1847-921A-29945228530B}"/>
              </a:ext>
            </a:extLst>
          </p:cNvPr>
          <p:cNvSpPr txBox="1">
            <a:spLocks noChangeArrowheads="1"/>
          </p:cNvSpPr>
          <p:nvPr/>
        </p:nvSpPr>
        <p:spPr bwMode="auto">
          <a:xfrm>
            <a:off x="192088" y="5081588"/>
            <a:ext cx="4537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Sentido convencional de la corriente eléctrica</a:t>
            </a:r>
            <a:endParaRPr lang="es-CL" altLang="es-CL"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figures.boundless.com/12183/full/figure-21-01-05a.jpe">
            <a:extLst>
              <a:ext uri="{FF2B5EF4-FFF2-40B4-BE49-F238E27FC236}">
                <a16:creationId xmlns:a16="http://schemas.microsoft.com/office/drawing/2014/main" id="{67BA644B-1425-2E46-AF7F-62595EDB0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 y="1052513"/>
            <a:ext cx="2519363"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2">
            <a:extLst>
              <a:ext uri="{FF2B5EF4-FFF2-40B4-BE49-F238E27FC236}">
                <a16:creationId xmlns:a16="http://schemas.microsoft.com/office/drawing/2014/main" id="{7C06040E-A886-244C-8AA5-776089BFCF28}"/>
              </a:ext>
            </a:extLst>
          </p:cNvPr>
          <p:cNvSpPr txBox="1">
            <a:spLocks noChangeArrowheads="1"/>
          </p:cNvSpPr>
          <p:nvPr/>
        </p:nvSpPr>
        <p:spPr bwMode="auto">
          <a:xfrm>
            <a:off x="520700" y="115888"/>
            <a:ext cx="505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Visión microscópica de la corriente eléctrica </a:t>
            </a:r>
          </a:p>
        </p:txBody>
      </p:sp>
      <p:pic>
        <p:nvPicPr>
          <p:cNvPr id="4100" name="Picture 4" descr="Charges are shown moving through a section of a conducting wire. The charges have a drift velocity v sub d along the length of the wire, shown by an arrow pointing to the right. The volume of a segment of the wire is equal to A times x, where x equals the product of the drift velocity, v sub d, and time t. A cross section of the wire is marked as A, and the length of the section is x.">
            <a:extLst>
              <a:ext uri="{FF2B5EF4-FFF2-40B4-BE49-F238E27FC236}">
                <a16:creationId xmlns:a16="http://schemas.microsoft.com/office/drawing/2014/main" id="{BA6BEBDD-C8AF-BF47-925D-C8DCD8D3D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513" y="2781300"/>
            <a:ext cx="4032250" cy="212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10975150-8537-3B4D-93D0-CB619AF8FBBA}"/>
              </a:ext>
            </a:extLst>
          </p:cNvPr>
          <p:cNvSpPr txBox="1">
            <a:spLocks noRot="1" noChangeAspect="1" noMove="1" noResize="1" noEditPoints="1" noAdjustHandles="1" noChangeArrowheads="1" noChangeShapeType="1" noTextEdit="1"/>
          </p:cNvSpPr>
          <p:nvPr/>
        </p:nvSpPr>
        <p:spPr>
          <a:xfrm>
            <a:off x="5724128" y="1730857"/>
            <a:ext cx="1761060" cy="923330"/>
          </a:xfrm>
          <a:prstGeom prst="rect">
            <a:avLst/>
          </a:prstGeom>
          <a:blipFill rotWithShape="1">
            <a:blip r:embed="rId4"/>
            <a:stretch>
              <a:fillRect l="-3114" t="-3311" b="-9934"/>
            </a:stretch>
          </a:blipFill>
        </p:spPr>
        <p:txBody>
          <a:bodyPr/>
          <a:lstStyle/>
          <a:p>
            <a:pPr>
              <a:defRPr/>
            </a:pPr>
            <a:r>
              <a:rPr lang="es-CL">
                <a:noFill/>
                <a:cs typeface="Arial" charset="0"/>
              </a:rPr>
              <a:t> </a:t>
            </a:r>
          </a:p>
        </p:txBody>
      </p:sp>
      <p:sp>
        <p:nvSpPr>
          <p:cNvPr id="5" name="TextBox 4">
            <a:extLst>
              <a:ext uri="{FF2B5EF4-FFF2-40B4-BE49-F238E27FC236}">
                <a16:creationId xmlns:a16="http://schemas.microsoft.com/office/drawing/2014/main" id="{F86CE3A4-E919-FF4E-A788-107E3FF1F8A9}"/>
              </a:ext>
            </a:extLst>
          </p:cNvPr>
          <p:cNvSpPr txBox="1">
            <a:spLocks noRot="1" noChangeAspect="1" noMove="1" noResize="1" noEditPoints="1" noAdjustHandles="1" noChangeArrowheads="1" noChangeShapeType="1" noTextEdit="1"/>
          </p:cNvSpPr>
          <p:nvPr/>
        </p:nvSpPr>
        <p:spPr>
          <a:xfrm>
            <a:off x="5435972" y="2780928"/>
            <a:ext cx="934487" cy="610936"/>
          </a:xfrm>
          <a:prstGeom prst="rect">
            <a:avLst/>
          </a:prstGeom>
          <a:blipFill rotWithShape="1">
            <a:blip r:embed="rId5"/>
            <a:stretch>
              <a:fillRect r="-7843"/>
            </a:stretch>
          </a:blipFill>
        </p:spPr>
        <p:txBody>
          <a:bodyPr/>
          <a:lstStyle/>
          <a:p>
            <a:pPr>
              <a:defRPr/>
            </a:pPr>
            <a:r>
              <a:rPr lang="es-CL">
                <a:noFill/>
                <a:cs typeface="Arial" charset="0"/>
              </a:rPr>
              <a:t> </a:t>
            </a:r>
          </a:p>
        </p:txBody>
      </p:sp>
      <p:sp>
        <p:nvSpPr>
          <p:cNvPr id="8" name="TextBox 7">
            <a:extLst>
              <a:ext uri="{FF2B5EF4-FFF2-40B4-BE49-F238E27FC236}">
                <a16:creationId xmlns:a16="http://schemas.microsoft.com/office/drawing/2014/main" id="{0D87AB1F-52AF-EA4A-8195-01F8E211B118}"/>
              </a:ext>
            </a:extLst>
          </p:cNvPr>
          <p:cNvSpPr txBox="1">
            <a:spLocks noRot="1" noChangeAspect="1" noMove="1" noResize="1" noEditPoints="1" noAdjustHandles="1" noChangeArrowheads="1" noChangeShapeType="1" noTextEdit="1"/>
          </p:cNvSpPr>
          <p:nvPr/>
        </p:nvSpPr>
        <p:spPr>
          <a:xfrm>
            <a:off x="5453831" y="3421552"/>
            <a:ext cx="1572546" cy="612732"/>
          </a:xfrm>
          <a:prstGeom prst="rect">
            <a:avLst/>
          </a:prstGeom>
          <a:blipFill rotWithShape="1">
            <a:blip r:embed="rId6"/>
            <a:stretch>
              <a:fillRect r="-4264"/>
            </a:stretch>
          </a:blipFill>
        </p:spPr>
        <p:txBody>
          <a:bodyPr/>
          <a:lstStyle/>
          <a:p>
            <a:pPr>
              <a:defRPr/>
            </a:pPr>
            <a:r>
              <a:rPr lang="es-CL">
                <a:noFill/>
                <a:cs typeface="Arial" charset="0"/>
              </a:rPr>
              <a:t> </a:t>
            </a:r>
          </a:p>
        </p:txBody>
      </p:sp>
      <p:sp>
        <p:nvSpPr>
          <p:cNvPr id="6" name="Rectangle 5">
            <a:extLst>
              <a:ext uri="{FF2B5EF4-FFF2-40B4-BE49-F238E27FC236}">
                <a16:creationId xmlns:a16="http://schemas.microsoft.com/office/drawing/2014/main" id="{D8081976-27E7-9549-86C2-8B34B34686B2}"/>
              </a:ext>
            </a:extLst>
          </p:cNvPr>
          <p:cNvSpPr>
            <a:spLocks noRot="1" noChangeAspect="1" noMove="1" noResize="1" noEditPoints="1" noAdjustHandles="1" noChangeArrowheads="1" noChangeShapeType="1" noTextEdit="1"/>
          </p:cNvSpPr>
          <p:nvPr/>
        </p:nvSpPr>
        <p:spPr>
          <a:xfrm>
            <a:off x="5455010" y="4276446"/>
            <a:ext cx="1337161" cy="369332"/>
          </a:xfrm>
          <a:prstGeom prst="rect">
            <a:avLst/>
          </a:prstGeom>
          <a:blipFill rotWithShape="1">
            <a:blip r:embed="rId7"/>
            <a:stretch>
              <a:fillRect t="-8333" r="-3196" b="-26667"/>
            </a:stretch>
          </a:blipFill>
        </p:spPr>
        <p:txBody>
          <a:bodyPr/>
          <a:lstStyle/>
          <a:p>
            <a:pPr>
              <a:defRPr/>
            </a:pPr>
            <a:r>
              <a:rPr lang="es-CL">
                <a:noFill/>
                <a:cs typeface="Arial" charset="0"/>
              </a:rPr>
              <a:t> </a:t>
            </a:r>
          </a:p>
        </p:txBody>
      </p:sp>
      <p:sp>
        <p:nvSpPr>
          <p:cNvPr id="4105" name="TextBox 9">
            <a:extLst>
              <a:ext uri="{FF2B5EF4-FFF2-40B4-BE49-F238E27FC236}">
                <a16:creationId xmlns:a16="http://schemas.microsoft.com/office/drawing/2014/main" id="{388DC3BB-14C4-DC49-ACFB-640E27A3E632}"/>
              </a:ext>
            </a:extLst>
          </p:cNvPr>
          <p:cNvSpPr txBox="1">
            <a:spLocks noChangeArrowheads="1"/>
          </p:cNvSpPr>
          <p:nvPr/>
        </p:nvSpPr>
        <p:spPr bwMode="auto">
          <a:xfrm>
            <a:off x="338138" y="5300663"/>
            <a:ext cx="84756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solidFill>
                  <a:srgbClr val="002060"/>
                </a:solidFill>
                <a:latin typeface="Arial" panose="020B0604020202020204" pitchFamily="34" charset="0"/>
              </a:rPr>
              <a:t>n= numero de cargas por unidad de volumen o densidad numérica de portadores</a:t>
            </a:r>
          </a:p>
          <a:p>
            <a:pPr eaLnBrk="1" hangingPunct="1"/>
            <a:r>
              <a:rPr lang="es-CL" altLang="es-CL">
                <a:solidFill>
                  <a:srgbClr val="002060"/>
                </a:solidFill>
                <a:latin typeface="Arial" panose="020B0604020202020204" pitchFamily="34" charset="0"/>
              </a:rPr>
              <a:t>v</a:t>
            </a:r>
            <a:r>
              <a:rPr lang="es-CL" altLang="es-CL" sz="1000">
                <a:solidFill>
                  <a:srgbClr val="002060"/>
                </a:solidFill>
                <a:latin typeface="Arial" panose="020B0604020202020204" pitchFamily="34" charset="0"/>
              </a:rPr>
              <a:t>d</a:t>
            </a:r>
            <a:r>
              <a:rPr lang="es-CL" altLang="es-CL">
                <a:solidFill>
                  <a:srgbClr val="002060"/>
                </a:solidFill>
                <a:latin typeface="Arial" panose="020B0604020202020204" pitchFamily="34" charset="0"/>
              </a:rPr>
              <a:t> = velocidad media de desplazamiento de los electrones o velocidad de deriva</a:t>
            </a:r>
          </a:p>
          <a:p>
            <a:pPr eaLnBrk="1" hangingPunct="1"/>
            <a:r>
              <a:rPr lang="es-CL" altLang="es-CL">
                <a:solidFill>
                  <a:srgbClr val="002060"/>
                </a:solidFill>
                <a:latin typeface="Arial" panose="020B0604020202020204" pitchFamily="34" charset="0"/>
              </a:rPr>
              <a:t>q = carga de cada portador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246D4DE6-08BE-A446-8888-4C2F88FDF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6013" y="1268413"/>
            <a:ext cx="3362325" cy="230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3" name="TextBox 1">
            <a:extLst>
              <a:ext uri="{FF2B5EF4-FFF2-40B4-BE49-F238E27FC236}">
                <a16:creationId xmlns:a16="http://schemas.microsoft.com/office/drawing/2014/main" id="{0DAF27F7-CFEA-9E4B-9631-8F13BD98EC72}"/>
              </a:ext>
            </a:extLst>
          </p:cNvPr>
          <p:cNvSpPr txBox="1">
            <a:spLocks noChangeArrowheads="1"/>
          </p:cNvSpPr>
          <p:nvPr/>
        </p:nvSpPr>
        <p:spPr bwMode="auto">
          <a:xfrm>
            <a:off x="520700" y="115888"/>
            <a:ext cx="3546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Resistencia y ley de Ohm</a:t>
            </a:r>
          </a:p>
        </p:txBody>
      </p:sp>
      <p:cxnSp>
        <p:nvCxnSpPr>
          <p:cNvPr id="5" name="Straight Arrow Connector 4">
            <a:extLst>
              <a:ext uri="{FF2B5EF4-FFF2-40B4-BE49-F238E27FC236}">
                <a16:creationId xmlns:a16="http://schemas.microsoft.com/office/drawing/2014/main" id="{AA12765B-41AE-E447-807D-530C05FA6E5F}"/>
              </a:ext>
            </a:extLst>
          </p:cNvPr>
          <p:cNvCxnSpPr/>
          <p:nvPr/>
        </p:nvCxnSpPr>
        <p:spPr>
          <a:xfrm>
            <a:off x="3363913" y="1268413"/>
            <a:ext cx="1439862" cy="0"/>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89296943-576F-5B4F-B818-15CEC3549FDD}"/>
              </a:ext>
            </a:extLst>
          </p:cNvPr>
          <p:cNvSpPr txBox="1">
            <a:spLocks noRot="1" noChangeAspect="1" noMove="1" noResize="1" noEditPoints="1" noAdjustHandles="1" noChangeArrowheads="1" noChangeShapeType="1" noTextEdit="1"/>
          </p:cNvSpPr>
          <p:nvPr/>
        </p:nvSpPr>
        <p:spPr>
          <a:xfrm>
            <a:off x="3919362" y="764704"/>
            <a:ext cx="390876" cy="402931"/>
          </a:xfrm>
          <a:prstGeom prst="rect">
            <a:avLst/>
          </a:prstGeom>
          <a:blipFill rotWithShape="1">
            <a:blip r:embed="rId3"/>
            <a:stretch>
              <a:fillRect r="-20313" b="-22388"/>
            </a:stretch>
          </a:blipFill>
        </p:spPr>
        <p:txBody>
          <a:bodyPr/>
          <a:lstStyle/>
          <a:p>
            <a:pPr>
              <a:defRPr/>
            </a:pPr>
            <a:r>
              <a:rPr lang="es-CL">
                <a:noFill/>
                <a:cs typeface="Arial" charset="0"/>
              </a:rPr>
              <a:t> </a:t>
            </a:r>
          </a:p>
        </p:txBody>
      </p:sp>
      <p:cxnSp>
        <p:nvCxnSpPr>
          <p:cNvPr id="11" name="Straight Arrow Connector 10">
            <a:extLst>
              <a:ext uri="{FF2B5EF4-FFF2-40B4-BE49-F238E27FC236}">
                <a16:creationId xmlns:a16="http://schemas.microsoft.com/office/drawing/2014/main" id="{7391033F-F745-554E-8313-328EB7E39905}"/>
              </a:ext>
            </a:extLst>
          </p:cNvPr>
          <p:cNvCxnSpPr/>
          <p:nvPr/>
        </p:nvCxnSpPr>
        <p:spPr>
          <a:xfrm>
            <a:off x="2627313" y="3429000"/>
            <a:ext cx="2881312"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127" name="TextBox 11">
            <a:extLst>
              <a:ext uri="{FF2B5EF4-FFF2-40B4-BE49-F238E27FC236}">
                <a16:creationId xmlns:a16="http://schemas.microsoft.com/office/drawing/2014/main" id="{3F1F5F74-AF06-564E-973B-6F0F03F5C178}"/>
              </a:ext>
            </a:extLst>
          </p:cNvPr>
          <p:cNvSpPr txBox="1">
            <a:spLocks noChangeArrowheads="1"/>
          </p:cNvSpPr>
          <p:nvPr/>
        </p:nvSpPr>
        <p:spPr bwMode="auto">
          <a:xfrm>
            <a:off x="3913188" y="3573463"/>
            <a:ext cx="396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t>
            </a:r>
          </a:p>
        </p:txBody>
      </p:sp>
      <p:cxnSp>
        <p:nvCxnSpPr>
          <p:cNvPr id="14" name="Straight Arrow Connector 13">
            <a:extLst>
              <a:ext uri="{FF2B5EF4-FFF2-40B4-BE49-F238E27FC236}">
                <a16:creationId xmlns:a16="http://schemas.microsoft.com/office/drawing/2014/main" id="{735954A9-D04C-8449-A367-EB0F16820DD2}"/>
              </a:ext>
            </a:extLst>
          </p:cNvPr>
          <p:cNvCxnSpPr/>
          <p:nvPr/>
        </p:nvCxnSpPr>
        <p:spPr>
          <a:xfrm>
            <a:off x="4803775" y="2616200"/>
            <a:ext cx="1584325" cy="0"/>
          </a:xfrm>
          <a:prstGeom prst="straightConnector1">
            <a:avLst/>
          </a:prstGeom>
          <a:ln w="104775">
            <a:tailEnd type="arrow"/>
          </a:ln>
        </p:spPr>
        <p:style>
          <a:lnRef idx="1">
            <a:schemeClr val="accent1"/>
          </a:lnRef>
          <a:fillRef idx="0">
            <a:schemeClr val="accent1"/>
          </a:fillRef>
          <a:effectRef idx="0">
            <a:schemeClr val="accent1"/>
          </a:effectRef>
          <a:fontRef idx="minor">
            <a:schemeClr val="tx1"/>
          </a:fontRef>
        </p:style>
      </p:cxnSp>
      <p:sp>
        <p:nvSpPr>
          <p:cNvPr id="5129" name="TextBox 14">
            <a:extLst>
              <a:ext uri="{FF2B5EF4-FFF2-40B4-BE49-F238E27FC236}">
                <a16:creationId xmlns:a16="http://schemas.microsoft.com/office/drawing/2014/main" id="{B6244FB3-266A-3442-8210-3FB16808852F}"/>
              </a:ext>
            </a:extLst>
          </p:cNvPr>
          <p:cNvSpPr txBox="1">
            <a:spLocks noChangeArrowheads="1"/>
          </p:cNvSpPr>
          <p:nvPr/>
        </p:nvSpPr>
        <p:spPr bwMode="auto">
          <a:xfrm>
            <a:off x="6388100" y="2139950"/>
            <a:ext cx="792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3200">
                <a:latin typeface="Arial" panose="020B0604020202020204" pitchFamily="34" charset="0"/>
              </a:rPr>
              <a:t>I</a:t>
            </a:r>
          </a:p>
        </p:txBody>
      </p:sp>
      <p:sp>
        <p:nvSpPr>
          <p:cNvPr id="5130" name="TextBox 15">
            <a:extLst>
              <a:ext uri="{FF2B5EF4-FFF2-40B4-BE49-F238E27FC236}">
                <a16:creationId xmlns:a16="http://schemas.microsoft.com/office/drawing/2014/main" id="{9BD84221-D02A-2746-918F-E64A544BF0AF}"/>
              </a:ext>
            </a:extLst>
          </p:cNvPr>
          <p:cNvSpPr txBox="1">
            <a:spLocks noChangeArrowheads="1"/>
          </p:cNvSpPr>
          <p:nvPr/>
        </p:nvSpPr>
        <p:spPr bwMode="auto">
          <a:xfrm>
            <a:off x="755650" y="4005263"/>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corriente eléctrica es directamente proporcional a la diferencia de potencial entre los extremos del conductor.</a:t>
            </a:r>
          </a:p>
        </p:txBody>
      </p:sp>
      <p:sp>
        <p:nvSpPr>
          <p:cNvPr id="17" name="TextBox 16">
            <a:extLst>
              <a:ext uri="{FF2B5EF4-FFF2-40B4-BE49-F238E27FC236}">
                <a16:creationId xmlns:a16="http://schemas.microsoft.com/office/drawing/2014/main" id="{70BA99BE-D5B7-3643-B3EF-E0B169143F3B}"/>
              </a:ext>
            </a:extLst>
          </p:cNvPr>
          <p:cNvSpPr txBox="1">
            <a:spLocks noRot="1" noChangeAspect="1" noMove="1" noResize="1" noEditPoints="1" noAdjustHandles="1" noChangeArrowheads="1" noChangeShapeType="1" noTextEdit="1"/>
          </p:cNvSpPr>
          <p:nvPr/>
        </p:nvSpPr>
        <p:spPr>
          <a:xfrm>
            <a:off x="3504934" y="4690970"/>
            <a:ext cx="963918" cy="369332"/>
          </a:xfrm>
          <a:prstGeom prst="rect">
            <a:avLst/>
          </a:prstGeom>
          <a:blipFill rotWithShape="1">
            <a:blip r:embed="rId4"/>
            <a:stretch>
              <a:fillRect t="-8333" r="-7595" b="-26667"/>
            </a:stretch>
          </a:blipFill>
        </p:spPr>
        <p:txBody>
          <a:bodyPr/>
          <a:lstStyle/>
          <a:p>
            <a:pPr>
              <a:defRPr/>
            </a:pPr>
            <a:r>
              <a:rPr lang="es-CL">
                <a:noFill/>
                <a:cs typeface="Arial" charset="0"/>
              </a:rPr>
              <a:t> </a:t>
            </a:r>
          </a:p>
        </p:txBody>
      </p:sp>
      <p:sp>
        <p:nvSpPr>
          <p:cNvPr id="18" name="TextBox 17">
            <a:extLst>
              <a:ext uri="{FF2B5EF4-FFF2-40B4-BE49-F238E27FC236}">
                <a16:creationId xmlns:a16="http://schemas.microsoft.com/office/drawing/2014/main" id="{244F1D0D-04D3-0F48-8B8F-01167F6751AB}"/>
              </a:ext>
            </a:extLst>
          </p:cNvPr>
          <p:cNvSpPr txBox="1">
            <a:spLocks noRot="1" noChangeAspect="1" noMove="1" noResize="1" noEditPoints="1" noAdjustHandles="1" noChangeArrowheads="1" noChangeShapeType="1" noTextEdit="1"/>
          </p:cNvSpPr>
          <p:nvPr/>
        </p:nvSpPr>
        <p:spPr>
          <a:xfrm>
            <a:off x="2294620" y="1412776"/>
            <a:ext cx="447174" cy="369332"/>
          </a:xfrm>
          <a:prstGeom prst="rect">
            <a:avLst/>
          </a:prstGeom>
          <a:blipFill rotWithShape="1">
            <a:blip r:embed="rId5"/>
            <a:stretch>
              <a:fillRect t="-8333" r="-17568" b="-26667"/>
            </a:stretch>
          </a:blipFill>
        </p:spPr>
        <p:txBody>
          <a:bodyPr/>
          <a:lstStyle/>
          <a:p>
            <a:pPr>
              <a:defRPr/>
            </a:pPr>
            <a:r>
              <a:rPr lang="es-CL">
                <a:noFill/>
                <a:cs typeface="Arial" charset="0"/>
              </a:rPr>
              <a:t> </a:t>
            </a:r>
          </a:p>
        </p:txBody>
      </p:sp>
      <p:sp>
        <p:nvSpPr>
          <p:cNvPr id="20" name="TextBox 19">
            <a:extLst>
              <a:ext uri="{FF2B5EF4-FFF2-40B4-BE49-F238E27FC236}">
                <a16:creationId xmlns:a16="http://schemas.microsoft.com/office/drawing/2014/main" id="{BA8A1749-7557-3C48-8D52-79AF912141B2}"/>
              </a:ext>
            </a:extLst>
          </p:cNvPr>
          <p:cNvSpPr txBox="1">
            <a:spLocks noRot="1" noChangeAspect="1" noMove="1" noResize="1" noEditPoints="1" noAdjustHandles="1" noChangeArrowheads="1" noChangeShapeType="1" noTextEdit="1"/>
          </p:cNvSpPr>
          <p:nvPr/>
        </p:nvSpPr>
        <p:spPr>
          <a:xfrm>
            <a:off x="5373005" y="1415087"/>
            <a:ext cx="466217" cy="369332"/>
          </a:xfrm>
          <a:prstGeom prst="rect">
            <a:avLst/>
          </a:prstGeom>
          <a:blipFill rotWithShape="1">
            <a:blip r:embed="rId6"/>
            <a:stretch>
              <a:fillRect t="-8197" r="-16883" b="-24590"/>
            </a:stretch>
          </a:blipFill>
        </p:spPr>
        <p:txBody>
          <a:bodyPr/>
          <a:lstStyle/>
          <a:p>
            <a:pPr>
              <a:defRPr/>
            </a:pPr>
            <a:r>
              <a:rPr lang="es-CL">
                <a:noFill/>
                <a:cs typeface="Arial" charset="0"/>
              </a:rPr>
              <a:t> </a:t>
            </a:r>
          </a:p>
        </p:txBody>
      </p:sp>
      <p:sp>
        <p:nvSpPr>
          <p:cNvPr id="19" name="TextBox 18">
            <a:extLst>
              <a:ext uri="{FF2B5EF4-FFF2-40B4-BE49-F238E27FC236}">
                <a16:creationId xmlns:a16="http://schemas.microsoft.com/office/drawing/2014/main" id="{82CDF131-0775-A14C-8D23-6645E72DD231}"/>
              </a:ext>
            </a:extLst>
          </p:cNvPr>
          <p:cNvSpPr txBox="1">
            <a:spLocks noRot="1" noChangeAspect="1" noMove="1" noResize="1" noEditPoints="1" noAdjustHandles="1" noChangeArrowheads="1" noChangeShapeType="1" noTextEdit="1"/>
          </p:cNvSpPr>
          <p:nvPr/>
        </p:nvSpPr>
        <p:spPr>
          <a:xfrm>
            <a:off x="6399201" y="1483978"/>
            <a:ext cx="2064861" cy="369332"/>
          </a:xfrm>
          <a:prstGeom prst="rect">
            <a:avLst/>
          </a:prstGeom>
          <a:blipFill rotWithShape="1">
            <a:blip r:embed="rId7"/>
            <a:stretch>
              <a:fillRect t="-8197" r="-4142" b="-24590"/>
            </a:stretch>
          </a:blipFill>
        </p:spPr>
        <p:txBody>
          <a:bodyPr/>
          <a:lstStyle/>
          <a:p>
            <a:pPr>
              <a:defRPr/>
            </a:pPr>
            <a:r>
              <a:rPr lang="es-CL">
                <a:noFill/>
                <a:cs typeface="Arial" charset="0"/>
              </a:rPr>
              <a:t> </a:t>
            </a:r>
          </a:p>
        </p:txBody>
      </p:sp>
      <p:sp>
        <p:nvSpPr>
          <p:cNvPr id="5135" name="TextBox 22">
            <a:extLst>
              <a:ext uri="{FF2B5EF4-FFF2-40B4-BE49-F238E27FC236}">
                <a16:creationId xmlns:a16="http://schemas.microsoft.com/office/drawing/2014/main" id="{1D2D19B5-8318-2E42-9FBE-39D02CE8EFE4}"/>
              </a:ext>
            </a:extLst>
          </p:cNvPr>
          <p:cNvSpPr txBox="1">
            <a:spLocks noChangeArrowheads="1"/>
          </p:cNvSpPr>
          <p:nvPr/>
        </p:nvSpPr>
        <p:spPr bwMode="auto">
          <a:xfrm>
            <a:off x="752475" y="5087938"/>
            <a:ext cx="7345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El cociente entre la caída de potencial y la intensidad de corriente se llama  resistencia del segmento</a:t>
            </a:r>
          </a:p>
        </p:txBody>
      </p:sp>
      <p:sp>
        <p:nvSpPr>
          <p:cNvPr id="24" name="TextBox 23">
            <a:extLst>
              <a:ext uri="{FF2B5EF4-FFF2-40B4-BE49-F238E27FC236}">
                <a16:creationId xmlns:a16="http://schemas.microsoft.com/office/drawing/2014/main" id="{A1AA85E2-5999-B84E-91A0-A956540C99AF}"/>
              </a:ext>
            </a:extLst>
          </p:cNvPr>
          <p:cNvSpPr txBox="1">
            <a:spLocks noRot="1" noChangeAspect="1" noMove="1" noResize="1" noEditPoints="1" noAdjustHandles="1" noChangeArrowheads="1" noChangeShapeType="1" noTextEdit="1"/>
          </p:cNvSpPr>
          <p:nvPr/>
        </p:nvSpPr>
        <p:spPr>
          <a:xfrm>
            <a:off x="3657334" y="5733836"/>
            <a:ext cx="844718" cy="609077"/>
          </a:xfrm>
          <a:prstGeom prst="rect">
            <a:avLst/>
          </a:prstGeom>
          <a:blipFill rotWithShape="1">
            <a:blip r:embed="rId8"/>
            <a:stretch>
              <a:fillRect r="-8633"/>
            </a:stretch>
          </a:blipFill>
        </p:spPr>
        <p:txBody>
          <a:bodyPr/>
          <a:lstStyle/>
          <a:p>
            <a:pPr>
              <a:defRPr/>
            </a:pPr>
            <a:r>
              <a:rPr lang="es-CL">
                <a:noFill/>
                <a:cs typeface="Arial" charset="0"/>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AE15A71-AA67-C74D-AD39-E63BEDD72AFB}"/>
              </a:ext>
            </a:extLst>
          </p:cNvPr>
          <p:cNvSpPr txBox="1">
            <a:spLocks noChangeArrowheads="1"/>
          </p:cNvSpPr>
          <p:nvPr/>
        </p:nvSpPr>
        <p:spPr bwMode="auto">
          <a:xfrm>
            <a:off x="323850" y="333375"/>
            <a:ext cx="82089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resistencia eléctrica es el volt por ampere, llamada </a:t>
            </a:r>
            <a:r>
              <a:rPr lang="es-CL" altLang="es-CL" b="1"/>
              <a:t>ohm (</a:t>
            </a:r>
            <a:r>
              <a:rPr lang="el-GR" altLang="es-CL" b="1"/>
              <a:t>Ω</a:t>
            </a:r>
            <a:r>
              <a:rPr lang="es-CL" altLang="es-CL" b="1"/>
              <a:t>)</a:t>
            </a:r>
            <a:r>
              <a:rPr lang="es-CL" altLang="es-CL"/>
              <a:t> </a:t>
            </a:r>
          </a:p>
        </p:txBody>
      </p:sp>
      <p:sp>
        <p:nvSpPr>
          <p:cNvPr id="3" name="TextBox 2">
            <a:extLst>
              <a:ext uri="{FF2B5EF4-FFF2-40B4-BE49-F238E27FC236}">
                <a16:creationId xmlns:a16="http://schemas.microsoft.com/office/drawing/2014/main" id="{794D6B7A-CFCE-4C42-991B-E52B8ACA15DA}"/>
              </a:ext>
            </a:extLst>
          </p:cNvPr>
          <p:cNvSpPr txBox="1">
            <a:spLocks noRot="1" noChangeAspect="1" noMove="1" noResize="1" noEditPoints="1" noAdjustHandles="1" noChangeArrowheads="1" noChangeShapeType="1" noTextEdit="1"/>
          </p:cNvSpPr>
          <p:nvPr/>
        </p:nvSpPr>
        <p:spPr>
          <a:xfrm>
            <a:off x="3719328" y="908720"/>
            <a:ext cx="1417311" cy="369332"/>
          </a:xfrm>
          <a:prstGeom prst="rect">
            <a:avLst/>
          </a:prstGeom>
          <a:blipFill rotWithShape="1">
            <a:blip r:embed="rId2"/>
            <a:stretch>
              <a:fillRect t="-8197" r="-5150" b="-24590"/>
            </a:stretch>
          </a:blipFill>
        </p:spPr>
        <p:txBody>
          <a:bodyPr/>
          <a:lstStyle/>
          <a:p>
            <a:pPr>
              <a:defRPr/>
            </a:pPr>
            <a:r>
              <a:rPr lang="es-CL">
                <a:noFill/>
                <a:cs typeface="Arial" charset="0"/>
              </a:rPr>
              <a:t> </a:t>
            </a:r>
          </a:p>
        </p:txBody>
      </p:sp>
      <p:sp>
        <p:nvSpPr>
          <p:cNvPr id="6148" name="TextBox 3">
            <a:extLst>
              <a:ext uri="{FF2B5EF4-FFF2-40B4-BE49-F238E27FC236}">
                <a16:creationId xmlns:a16="http://schemas.microsoft.com/office/drawing/2014/main" id="{EBC499B7-2BA5-5D4D-9CFD-D3E5AB163E0B}"/>
              </a:ext>
            </a:extLst>
          </p:cNvPr>
          <p:cNvSpPr txBox="1">
            <a:spLocks noChangeArrowheads="1"/>
          </p:cNvSpPr>
          <p:nvPr/>
        </p:nvSpPr>
        <p:spPr bwMode="auto">
          <a:xfrm>
            <a:off x="539750" y="1731963"/>
            <a:ext cx="16557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Ley de Ohm</a:t>
            </a:r>
          </a:p>
        </p:txBody>
      </p:sp>
      <p:sp>
        <p:nvSpPr>
          <p:cNvPr id="6149" name="TextBox 4">
            <a:extLst>
              <a:ext uri="{FF2B5EF4-FFF2-40B4-BE49-F238E27FC236}">
                <a16:creationId xmlns:a16="http://schemas.microsoft.com/office/drawing/2014/main" id="{5978C1F8-C423-1247-8469-9B381230D421}"/>
              </a:ext>
            </a:extLst>
          </p:cNvPr>
          <p:cNvSpPr txBox="1">
            <a:spLocks noChangeArrowheads="1"/>
          </p:cNvSpPr>
          <p:nvPr/>
        </p:nvSpPr>
        <p:spPr bwMode="auto">
          <a:xfrm>
            <a:off x="682625" y="2112963"/>
            <a:ext cx="75612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a:t>Para muchos materiales, la resistencia no depende de la caída de potencial  o la intensidad de corriente eléctrica, éstos materiales son denominados </a:t>
            </a:r>
            <a:r>
              <a:rPr lang="es-CL" altLang="es-CL" b="1"/>
              <a:t>ohmicos</a:t>
            </a:r>
            <a:r>
              <a:rPr lang="es-CL" altLang="es-CL"/>
              <a:t> y satisfacen la siguiente relación</a:t>
            </a:r>
          </a:p>
        </p:txBody>
      </p:sp>
      <p:sp>
        <p:nvSpPr>
          <p:cNvPr id="6" name="TextBox 5">
            <a:extLst>
              <a:ext uri="{FF2B5EF4-FFF2-40B4-BE49-F238E27FC236}">
                <a16:creationId xmlns:a16="http://schemas.microsoft.com/office/drawing/2014/main" id="{7E6BF4EC-A5A9-DC4D-9E72-13F8AE45A3DD}"/>
              </a:ext>
            </a:extLst>
          </p:cNvPr>
          <p:cNvSpPr txBox="1">
            <a:spLocks noRot="1" noChangeAspect="1" noMove="1" noResize="1" noEditPoints="1" noAdjustHandles="1" noChangeArrowheads="1" noChangeShapeType="1" noTextEdit="1"/>
          </p:cNvSpPr>
          <p:nvPr/>
        </p:nvSpPr>
        <p:spPr>
          <a:xfrm>
            <a:off x="4232480" y="3140968"/>
            <a:ext cx="932884" cy="369332"/>
          </a:xfrm>
          <a:prstGeom prst="rect">
            <a:avLst/>
          </a:prstGeom>
          <a:blipFill rotWithShape="1">
            <a:blip r:embed="rId3"/>
            <a:stretch>
              <a:fillRect t="-8197" r="-8497" b="-24590"/>
            </a:stretch>
          </a:blipFill>
        </p:spPr>
        <p:txBody>
          <a:bodyPr/>
          <a:lstStyle/>
          <a:p>
            <a:pPr>
              <a:defRPr/>
            </a:pPr>
            <a:r>
              <a:rPr lang="es-CL">
                <a:noFill/>
                <a:cs typeface="Arial" charset="0"/>
              </a:rPr>
              <a:t> </a:t>
            </a:r>
          </a:p>
        </p:txBody>
      </p:sp>
      <p:sp>
        <p:nvSpPr>
          <p:cNvPr id="6151" name="TextBox 6">
            <a:extLst>
              <a:ext uri="{FF2B5EF4-FFF2-40B4-BE49-F238E27FC236}">
                <a16:creationId xmlns:a16="http://schemas.microsoft.com/office/drawing/2014/main" id="{04D52E11-0E04-9641-B324-2CC7A22B4F37}"/>
              </a:ext>
            </a:extLst>
          </p:cNvPr>
          <p:cNvSpPr txBox="1">
            <a:spLocks noChangeArrowheads="1"/>
          </p:cNvSpPr>
          <p:nvPr/>
        </p:nvSpPr>
        <p:spPr bwMode="auto">
          <a:xfrm>
            <a:off x="5651500" y="3141663"/>
            <a:ext cx="1873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con </a:t>
            </a:r>
            <a:r>
              <a:rPr lang="es-CL" altLang="es-CL" b="1"/>
              <a:t>R</a:t>
            </a:r>
            <a:r>
              <a:rPr lang="es-CL" altLang="es-CL"/>
              <a:t> constante</a:t>
            </a:r>
          </a:p>
        </p:txBody>
      </p:sp>
      <p:pic>
        <p:nvPicPr>
          <p:cNvPr id="6152" name="Picture 2" descr="A cylindrical conductor of length L and cross section A is shown. The resistivity of the cylindrical section is represented as rho. The resistance of this cross section R is equal to rho L divided by A. The section of length L of cylindrical conductor is shown equivalent to a resistor represented by symbol R.">
            <a:extLst>
              <a:ext uri="{FF2B5EF4-FFF2-40B4-BE49-F238E27FC236}">
                <a16:creationId xmlns:a16="http://schemas.microsoft.com/office/drawing/2014/main" id="{40447DFE-F365-F84C-8031-1785710C3F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602038"/>
            <a:ext cx="405447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TextBox 7">
            <a:extLst>
              <a:ext uri="{FF2B5EF4-FFF2-40B4-BE49-F238E27FC236}">
                <a16:creationId xmlns:a16="http://schemas.microsoft.com/office/drawing/2014/main" id="{D2C01B8B-16B9-AB48-BFC8-771CF0B3550A}"/>
              </a:ext>
            </a:extLst>
          </p:cNvPr>
          <p:cNvSpPr txBox="1">
            <a:spLocks noChangeArrowheads="1"/>
          </p:cNvSpPr>
          <p:nvPr/>
        </p:nvSpPr>
        <p:spPr bwMode="auto">
          <a:xfrm>
            <a:off x="4932363" y="3933825"/>
            <a:ext cx="33115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r>
              <a:rPr lang="es-CL" altLang="es-CL" b="1"/>
              <a:t>La resistencia depende de la longitud y del área de su sección transversal </a:t>
            </a:r>
          </a:p>
        </p:txBody>
      </p:sp>
      <p:sp>
        <p:nvSpPr>
          <p:cNvPr id="6154" name="TextBox 8">
            <a:extLst>
              <a:ext uri="{FF2B5EF4-FFF2-40B4-BE49-F238E27FC236}">
                <a16:creationId xmlns:a16="http://schemas.microsoft.com/office/drawing/2014/main" id="{6452F4C1-28B8-1541-A2F8-1E538E4FDEF7}"/>
              </a:ext>
            </a:extLst>
          </p:cNvPr>
          <p:cNvSpPr txBox="1">
            <a:spLocks noChangeArrowheads="1"/>
          </p:cNvSpPr>
          <p:nvPr/>
        </p:nvSpPr>
        <p:spPr bwMode="auto">
          <a:xfrm>
            <a:off x="1060450" y="5618163"/>
            <a:ext cx="7065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b="1"/>
              <a:t>ρ</a:t>
            </a:r>
            <a:r>
              <a:rPr lang="es-CL" altLang="es-CL"/>
              <a:t> es una constante de proporcionalidad llamada </a:t>
            </a:r>
            <a:r>
              <a:rPr lang="es-CL" altLang="es-CL" b="1"/>
              <a:t>resistividad</a:t>
            </a:r>
            <a:r>
              <a:rPr lang="es-CL" altLang="es-CL"/>
              <a:t> del material </a:t>
            </a:r>
          </a:p>
        </p:txBody>
      </p:sp>
      <p:sp>
        <p:nvSpPr>
          <p:cNvPr id="6155" name="TextBox 10">
            <a:extLst>
              <a:ext uri="{FF2B5EF4-FFF2-40B4-BE49-F238E27FC236}">
                <a16:creationId xmlns:a16="http://schemas.microsoft.com/office/drawing/2014/main" id="{6CF368C8-BFBD-D448-8BB4-165941F0C92F}"/>
              </a:ext>
            </a:extLst>
          </p:cNvPr>
          <p:cNvSpPr txBox="1">
            <a:spLocks noChangeArrowheads="1"/>
          </p:cNvSpPr>
          <p:nvPr/>
        </p:nvSpPr>
        <p:spPr bwMode="auto">
          <a:xfrm>
            <a:off x="1800225" y="6053138"/>
            <a:ext cx="525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La unidad en el SI de resistividad es el ohm metro </a:t>
            </a:r>
            <a:r>
              <a:rPr lang="el-GR" altLang="es-CL" b="1"/>
              <a:t>Ω</a:t>
            </a:r>
            <a:r>
              <a:rPr lang="es-CL" altLang="es-CL" b="1"/>
              <a:t>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istivity table">
            <a:extLst>
              <a:ext uri="{FF2B5EF4-FFF2-40B4-BE49-F238E27FC236}">
                <a16:creationId xmlns:a16="http://schemas.microsoft.com/office/drawing/2014/main" id="{CDB33496-93C1-F346-BD2E-3D0D525428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654050"/>
            <a:ext cx="2009775"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A0C37855-DBE9-3544-A8D1-8E97E3051DEE}"/>
              </a:ext>
            </a:extLst>
          </p:cNvPr>
          <p:cNvSpPr txBox="1">
            <a:spLocks noChangeArrowheads="1"/>
          </p:cNvSpPr>
          <p:nvPr/>
        </p:nvSpPr>
        <p:spPr bwMode="auto">
          <a:xfrm>
            <a:off x="323850" y="285750"/>
            <a:ext cx="4608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Tabla de resistividad para algunos materiales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4.bp.blogspot.com/-_1fi63KU594/UCu7V8UrMOI/AAAAAAAAALg/y7fjiHpbUjc/s400/resistencias_fijas.jpg">
            <a:extLst>
              <a:ext uri="{FF2B5EF4-FFF2-40B4-BE49-F238E27FC236}">
                <a16:creationId xmlns:a16="http://schemas.microsoft.com/office/drawing/2014/main" id="{FC79C074-9A54-3147-AF89-7348CE301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88" y="981075"/>
            <a:ext cx="381000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a:extLst>
              <a:ext uri="{FF2B5EF4-FFF2-40B4-BE49-F238E27FC236}">
                <a16:creationId xmlns:a16="http://schemas.microsoft.com/office/drawing/2014/main" id="{3A135F33-B595-F345-AF5F-CDDFE22E23FB}"/>
              </a:ext>
            </a:extLst>
          </p:cNvPr>
          <p:cNvSpPr txBox="1">
            <a:spLocks noChangeArrowheads="1"/>
          </p:cNvSpPr>
          <p:nvPr/>
        </p:nvSpPr>
        <p:spPr bwMode="auto">
          <a:xfrm>
            <a:off x="323850" y="285750"/>
            <a:ext cx="3095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Algunas resistencias eléctricas</a:t>
            </a:r>
          </a:p>
        </p:txBody>
      </p:sp>
      <p:pic>
        <p:nvPicPr>
          <p:cNvPr id="8196" name="Picture 4" descr="http://electronica.yoreparo.com/foros/files/codigos_de_resisitores_134.jpg">
            <a:extLst>
              <a:ext uri="{FF2B5EF4-FFF2-40B4-BE49-F238E27FC236}">
                <a16:creationId xmlns:a16="http://schemas.microsoft.com/office/drawing/2014/main" id="{992FC9B5-3E79-4741-A02F-12C7E0C10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2492375"/>
            <a:ext cx="409575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Box 4">
            <a:extLst>
              <a:ext uri="{FF2B5EF4-FFF2-40B4-BE49-F238E27FC236}">
                <a16:creationId xmlns:a16="http://schemas.microsoft.com/office/drawing/2014/main" id="{E670A97E-0E9C-794A-B85C-B3190CB9007A}"/>
              </a:ext>
            </a:extLst>
          </p:cNvPr>
          <p:cNvSpPr txBox="1">
            <a:spLocks noChangeArrowheads="1"/>
          </p:cNvSpPr>
          <p:nvPr/>
        </p:nvSpPr>
        <p:spPr bwMode="auto">
          <a:xfrm>
            <a:off x="5651500" y="2044700"/>
            <a:ext cx="2035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Código de colores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A9148D62-2BDA-C64E-B17E-462635FCD9FA}"/>
              </a:ext>
            </a:extLst>
          </p:cNvPr>
          <p:cNvSpPr txBox="1">
            <a:spLocks noChangeArrowheads="1"/>
          </p:cNvSpPr>
          <p:nvPr/>
        </p:nvSpPr>
        <p:spPr bwMode="auto">
          <a:xfrm>
            <a:off x="323850" y="285750"/>
            <a:ext cx="2447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FEM y baterías</a:t>
            </a:r>
          </a:p>
        </p:txBody>
      </p:sp>
      <p:pic>
        <p:nvPicPr>
          <p:cNvPr id="9219" name="Picture 2" descr="The figure describes a simple electric circuit with a battery connected to a resistance R. The direction of current is shown to emerge from the positive terminal of a battery of voltage V, pass through the resistor, and enter the negative terminal of the battery. The current I in the circuit is V divided by R, moving in a clockwise direction.">
            <a:extLst>
              <a:ext uri="{FF2B5EF4-FFF2-40B4-BE49-F238E27FC236}">
                <a16:creationId xmlns:a16="http://schemas.microsoft.com/office/drawing/2014/main" id="{B95087D5-A60D-E044-9CB3-7D513E7BEA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87375"/>
            <a:ext cx="32543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http://sub.allaboutcircuits.com/images/quiz/00081x01.png">
            <a:extLst>
              <a:ext uri="{FF2B5EF4-FFF2-40B4-BE49-F238E27FC236}">
                <a16:creationId xmlns:a16="http://schemas.microsoft.com/office/drawing/2014/main" id="{E5B0DBC8-CB75-7341-91A8-42A7B2BFC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875" y="1700213"/>
            <a:ext cx="2995613"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Box 4">
            <a:extLst>
              <a:ext uri="{FF2B5EF4-FFF2-40B4-BE49-F238E27FC236}">
                <a16:creationId xmlns:a16="http://schemas.microsoft.com/office/drawing/2014/main" id="{9449EAD8-3F6E-8B41-ABD8-EE8641AC1772}"/>
              </a:ext>
            </a:extLst>
          </p:cNvPr>
          <p:cNvSpPr txBox="1">
            <a:spLocks noChangeArrowheads="1"/>
          </p:cNvSpPr>
          <p:nvPr/>
        </p:nvSpPr>
        <p:spPr bwMode="auto">
          <a:xfrm>
            <a:off x="2771775" y="836613"/>
            <a:ext cx="1439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Batería ideal</a:t>
            </a:r>
          </a:p>
        </p:txBody>
      </p:sp>
      <p:sp>
        <p:nvSpPr>
          <p:cNvPr id="9222" name="TextBox 12">
            <a:extLst>
              <a:ext uri="{FF2B5EF4-FFF2-40B4-BE49-F238E27FC236}">
                <a16:creationId xmlns:a16="http://schemas.microsoft.com/office/drawing/2014/main" id="{365793CC-2DA8-924A-A290-CA41CF3070D8}"/>
              </a:ext>
            </a:extLst>
          </p:cNvPr>
          <p:cNvSpPr txBox="1">
            <a:spLocks noChangeArrowheads="1"/>
          </p:cNvSpPr>
          <p:nvPr/>
        </p:nvSpPr>
        <p:spPr bwMode="auto">
          <a:xfrm>
            <a:off x="4284663" y="1484313"/>
            <a:ext cx="4318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l-GR" altLang="es-CL" sz="3600"/>
              <a:t>ε</a:t>
            </a:r>
            <a:endParaRPr lang="es-CL" altLang="es-CL" sz="3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descr="Fig 18-01b">
            <a:extLst>
              <a:ext uri="{FF2B5EF4-FFF2-40B4-BE49-F238E27FC236}">
                <a16:creationId xmlns:a16="http://schemas.microsoft.com/office/drawing/2014/main" id="{B1DFB389-D8F3-DB45-BAD0-AAB995A264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711200"/>
            <a:ext cx="4495800" cy="342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a:extLst>
              <a:ext uri="{FF2B5EF4-FFF2-40B4-BE49-F238E27FC236}">
                <a16:creationId xmlns:a16="http://schemas.microsoft.com/office/drawing/2014/main" id="{511832DF-9DBC-0B40-8C65-0E537DB5FACD}"/>
              </a:ext>
            </a:extLst>
          </p:cNvPr>
          <p:cNvSpPr txBox="1">
            <a:spLocks noChangeArrowheads="1"/>
          </p:cNvSpPr>
          <p:nvPr/>
        </p:nvSpPr>
        <p:spPr bwMode="auto">
          <a:xfrm>
            <a:off x="815975" y="242888"/>
            <a:ext cx="1763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b="1"/>
              <a:t>Batería no ideal</a:t>
            </a:r>
          </a:p>
        </p:txBody>
      </p:sp>
      <p:sp>
        <p:nvSpPr>
          <p:cNvPr id="5" name="Rectangle 4">
            <a:extLst>
              <a:ext uri="{FF2B5EF4-FFF2-40B4-BE49-F238E27FC236}">
                <a16:creationId xmlns:a16="http://schemas.microsoft.com/office/drawing/2014/main" id="{32E22FF0-968B-8843-ADB4-473767F6BAE2}"/>
              </a:ext>
            </a:extLst>
          </p:cNvPr>
          <p:cNvSpPr/>
          <p:nvPr/>
        </p:nvSpPr>
        <p:spPr>
          <a:xfrm>
            <a:off x="1258888" y="4086225"/>
            <a:ext cx="7489825" cy="1476375"/>
          </a:xfrm>
          <a:prstGeom prst="rect">
            <a:avLst/>
          </a:prstGeom>
        </p:spPr>
        <p:txBody>
          <a:bodyPr>
            <a:spAutoFit/>
          </a:bodyPr>
          <a:lstStyle/>
          <a:p>
            <a:pPr>
              <a:defRPr/>
            </a:pPr>
            <a:r>
              <a:rPr lang="en-US" b="1" dirty="0">
                <a:solidFill>
                  <a:srgbClr val="002060"/>
                </a:solidFill>
                <a:latin typeface="Arial" pitchFamily="34" charset="0"/>
              </a:rPr>
              <a:t>En el </a:t>
            </a:r>
            <a:r>
              <a:rPr lang="en-US" b="1" dirty="0" err="1">
                <a:solidFill>
                  <a:srgbClr val="002060"/>
                </a:solidFill>
                <a:latin typeface="Arial" pitchFamily="34" charset="0"/>
              </a:rPr>
              <a:t>esquema</a:t>
            </a:r>
            <a:r>
              <a:rPr lang="en-US" b="1" dirty="0">
                <a:solidFill>
                  <a:srgbClr val="002060"/>
                </a:solidFill>
                <a:latin typeface="Arial" pitchFamily="34" charset="0"/>
              </a:rPr>
              <a:t> se </a:t>
            </a:r>
            <a:r>
              <a:rPr lang="en-US" b="1" dirty="0" err="1">
                <a:solidFill>
                  <a:srgbClr val="002060"/>
                </a:solidFill>
                <a:latin typeface="Arial" pitchFamily="34" charset="0"/>
              </a:rPr>
              <a:t>muestra</a:t>
            </a:r>
            <a:r>
              <a:rPr lang="en-US" b="1" dirty="0">
                <a:solidFill>
                  <a:srgbClr val="002060"/>
                </a:solidFill>
                <a:latin typeface="Arial" pitchFamily="34" charset="0"/>
              </a:rPr>
              <a:t> </a:t>
            </a:r>
            <a:r>
              <a:rPr lang="en-US" b="1" dirty="0" err="1">
                <a:solidFill>
                  <a:srgbClr val="002060"/>
                </a:solidFill>
                <a:latin typeface="Arial" pitchFamily="34" charset="0"/>
              </a:rPr>
              <a:t>una</a:t>
            </a:r>
            <a:r>
              <a:rPr lang="en-US" b="1" dirty="0">
                <a:solidFill>
                  <a:srgbClr val="002060"/>
                </a:solidFill>
                <a:latin typeface="Arial" pitchFamily="34" charset="0"/>
              </a:rPr>
              <a:t> </a:t>
            </a:r>
            <a:r>
              <a:rPr lang="en-US" b="1" dirty="0" err="1">
                <a:solidFill>
                  <a:srgbClr val="002060"/>
                </a:solidFill>
                <a:latin typeface="Arial" pitchFamily="34" charset="0"/>
              </a:rPr>
              <a:t>bateria</a:t>
            </a:r>
            <a:r>
              <a:rPr lang="en-US" b="1" dirty="0">
                <a:solidFill>
                  <a:srgbClr val="002060"/>
                </a:solidFill>
                <a:latin typeface="Arial" pitchFamily="34" charset="0"/>
              </a:rPr>
              <a:t> con </a:t>
            </a:r>
            <a:r>
              <a:rPr lang="en-US" b="1" dirty="0" err="1">
                <a:solidFill>
                  <a:srgbClr val="002060"/>
                </a:solidFill>
                <a:latin typeface="Arial" pitchFamily="34" charset="0"/>
              </a:rPr>
              <a:t>resistencia</a:t>
            </a:r>
            <a:r>
              <a:rPr lang="en-US" b="1" dirty="0">
                <a:solidFill>
                  <a:srgbClr val="002060"/>
                </a:solidFill>
                <a:latin typeface="Arial" pitchFamily="34" charset="0"/>
              </a:rPr>
              <a:t> </a:t>
            </a:r>
            <a:r>
              <a:rPr lang="en-US" b="1" dirty="0" err="1">
                <a:solidFill>
                  <a:srgbClr val="002060"/>
                </a:solidFill>
                <a:latin typeface="Arial" pitchFamily="34" charset="0"/>
              </a:rPr>
              <a:t>interna</a:t>
            </a:r>
            <a:r>
              <a:rPr lang="en-US" b="1" dirty="0">
                <a:solidFill>
                  <a:srgbClr val="002060"/>
                </a:solidFill>
                <a:latin typeface="Arial" pitchFamily="34" charset="0"/>
              </a:rPr>
              <a:t>, r</a:t>
            </a:r>
          </a:p>
          <a:p>
            <a:pPr>
              <a:defRPr/>
            </a:pP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El </a:t>
            </a:r>
            <a:r>
              <a:rPr lang="en-US" b="1" dirty="0" err="1">
                <a:solidFill>
                  <a:srgbClr val="002060"/>
                </a:solidFill>
                <a:latin typeface="Arial" pitchFamily="34" charset="0"/>
              </a:rPr>
              <a:t>voltaje</a:t>
            </a:r>
            <a:r>
              <a:rPr lang="en-US" b="1" dirty="0">
                <a:solidFill>
                  <a:srgbClr val="002060"/>
                </a:solidFill>
                <a:latin typeface="Arial" pitchFamily="34" charset="0"/>
              </a:rPr>
              <a:t> terminal </a:t>
            </a:r>
            <a:r>
              <a:rPr lang="en-US" b="1" dirty="0" err="1">
                <a:solidFill>
                  <a:srgbClr val="002060"/>
                </a:solidFill>
                <a:latin typeface="Arial" pitchFamily="34" charset="0"/>
              </a:rPr>
              <a:t>es</a:t>
            </a:r>
            <a:r>
              <a:rPr lang="en-US" b="1" dirty="0">
                <a:solidFill>
                  <a:srgbClr val="002060"/>
                </a:solidFill>
                <a:latin typeface="Arial" pitchFamily="34" charset="0"/>
              </a:rPr>
              <a:t>  ΔV = </a:t>
            </a:r>
            <a:r>
              <a:rPr lang="en-US" b="1" dirty="0" err="1">
                <a:solidFill>
                  <a:srgbClr val="002060"/>
                </a:solidFill>
                <a:latin typeface="Arial" pitchFamily="34" charset="0"/>
              </a:rPr>
              <a:t>V</a:t>
            </a:r>
            <a:r>
              <a:rPr lang="en-US" b="1" baseline="-25000" dirty="0" err="1">
                <a:solidFill>
                  <a:srgbClr val="002060"/>
                </a:solidFill>
                <a:latin typeface="Arial" pitchFamily="34" charset="0"/>
              </a:rPr>
              <a:t>b</a:t>
            </a:r>
            <a:r>
              <a:rPr lang="en-US" b="1" dirty="0" err="1">
                <a:solidFill>
                  <a:srgbClr val="002060"/>
                </a:solidFill>
                <a:latin typeface="Arial" pitchFamily="34" charset="0"/>
              </a:rPr>
              <a:t>-V</a:t>
            </a:r>
            <a:r>
              <a:rPr lang="en-US" b="1" baseline="-25000" dirty="0" err="1">
                <a:solidFill>
                  <a:srgbClr val="002060"/>
                </a:solidFill>
                <a:latin typeface="Arial" pitchFamily="34" charset="0"/>
              </a:rPr>
              <a:t>a</a:t>
            </a:r>
            <a:endParaRPr lang="en-US" b="1" dirty="0">
              <a:solidFill>
                <a:srgbClr val="002060"/>
              </a:solidFill>
              <a:latin typeface="Arial" pitchFamily="34" charset="0"/>
            </a:endParaRPr>
          </a:p>
          <a:p>
            <a:pPr marL="285750" indent="-285750">
              <a:buFont typeface="Wingdings" pitchFamily="2" charset="2"/>
              <a:buChar char="q"/>
              <a:defRPr/>
            </a:pPr>
            <a:r>
              <a:rPr lang="en-US" b="1" dirty="0" err="1">
                <a:solidFill>
                  <a:srgbClr val="002060"/>
                </a:solidFill>
                <a:latin typeface="Arial" pitchFamily="34" charset="0"/>
              </a:rPr>
              <a:t>pero</a:t>
            </a:r>
            <a:r>
              <a:rPr lang="en-US" b="1" dirty="0">
                <a:solidFill>
                  <a:srgbClr val="002060"/>
                </a:solidFill>
                <a:latin typeface="Arial" pitchFamily="34" charset="0"/>
              </a:rPr>
              <a:t>  ΔV = ε – </a:t>
            </a:r>
            <a:r>
              <a:rPr lang="en-US" b="1" dirty="0" err="1">
                <a:solidFill>
                  <a:srgbClr val="002060"/>
                </a:solidFill>
                <a:latin typeface="Arial" pitchFamily="34" charset="0"/>
              </a:rPr>
              <a:t>Ir</a:t>
            </a:r>
            <a:endParaRPr lang="en-US" b="1" dirty="0">
              <a:solidFill>
                <a:srgbClr val="002060"/>
              </a:solidFill>
              <a:latin typeface="Arial" pitchFamily="34" charset="0"/>
            </a:endParaRPr>
          </a:p>
          <a:p>
            <a:pPr marL="285750" indent="-285750">
              <a:buFont typeface="Wingdings" pitchFamily="2" charset="2"/>
              <a:buChar char="q"/>
              <a:defRPr/>
            </a:pPr>
            <a:r>
              <a:rPr lang="en-US" b="1" dirty="0">
                <a:solidFill>
                  <a:srgbClr val="002060"/>
                </a:solidFill>
                <a:latin typeface="Arial" pitchFamily="34" charset="0"/>
              </a:rPr>
              <a:t>Para el </a:t>
            </a:r>
            <a:r>
              <a:rPr lang="en-US" b="1" dirty="0" err="1">
                <a:solidFill>
                  <a:srgbClr val="002060"/>
                </a:solidFill>
                <a:latin typeface="Arial" pitchFamily="34" charset="0"/>
              </a:rPr>
              <a:t>circuito</a:t>
            </a:r>
            <a:r>
              <a:rPr lang="en-US" b="1" dirty="0">
                <a:solidFill>
                  <a:srgbClr val="002060"/>
                </a:solidFill>
                <a:latin typeface="Arial" pitchFamily="34" charset="0"/>
              </a:rPr>
              <a:t> </a:t>
            </a:r>
            <a:r>
              <a:rPr lang="en-US" b="1" dirty="0" err="1">
                <a:solidFill>
                  <a:srgbClr val="002060"/>
                </a:solidFill>
                <a:latin typeface="Arial" pitchFamily="34" charset="0"/>
              </a:rPr>
              <a:t>completo</a:t>
            </a:r>
            <a:r>
              <a:rPr lang="en-US" b="1" dirty="0">
                <a:solidFill>
                  <a:srgbClr val="002060"/>
                </a:solidFill>
                <a:latin typeface="Arial" pitchFamily="34" charset="0"/>
              </a:rPr>
              <a:t> , ε = IR + </a:t>
            </a:r>
            <a:r>
              <a:rPr lang="en-US" b="1" dirty="0" err="1">
                <a:solidFill>
                  <a:srgbClr val="002060"/>
                </a:solidFill>
                <a:latin typeface="Arial" pitchFamily="34" charset="0"/>
              </a:rPr>
              <a:t>Ir</a:t>
            </a:r>
            <a:endParaRPr lang="en-US" b="1" dirty="0">
              <a:solidFill>
                <a:srgbClr val="002060"/>
              </a:solidFill>
              <a:latin typeface="Arial" pitchFamily="34" charset="0"/>
            </a:endParaRPr>
          </a:p>
        </p:txBody>
      </p:sp>
      <p:sp>
        <p:nvSpPr>
          <p:cNvPr id="10245" name="Rectangle 5">
            <a:extLst>
              <a:ext uri="{FF2B5EF4-FFF2-40B4-BE49-F238E27FC236}">
                <a16:creationId xmlns:a16="http://schemas.microsoft.com/office/drawing/2014/main" id="{75C941E5-5B15-144E-B1B4-968E86DB72FC}"/>
              </a:ext>
            </a:extLst>
          </p:cNvPr>
          <p:cNvSpPr>
            <a:spLocks noChangeArrowheads="1"/>
          </p:cNvSpPr>
          <p:nvPr/>
        </p:nvSpPr>
        <p:spPr bwMode="auto">
          <a:xfrm>
            <a:off x="4200525" y="174625"/>
            <a:ext cx="47640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US" altLang="es-CL" b="1">
                <a:solidFill>
                  <a:srgbClr val="002060"/>
                </a:solidFill>
                <a:latin typeface="Arial" panose="020B0604020202020204" pitchFamily="34" charset="0"/>
              </a:rPr>
              <a:t>ε  es igual al voltaje terminal cuando la corriente es cero.</a:t>
            </a:r>
          </a:p>
          <a:p>
            <a:pPr eaLnBrk="1" hangingPunct="1"/>
            <a:r>
              <a:rPr lang="en-US" altLang="es-CL" b="1">
                <a:solidFill>
                  <a:srgbClr val="00B050"/>
                </a:solidFill>
                <a:latin typeface="Arial" panose="020B0604020202020204" pitchFamily="34" charset="0"/>
              </a:rPr>
              <a:t>Tambien llamdo voltaje de circuito abierto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B2CC8D66-F8C6-AF44-B8EB-155FB63AA07A}"/>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serie</a:t>
            </a:r>
          </a:p>
        </p:txBody>
      </p:sp>
      <p:pic>
        <p:nvPicPr>
          <p:cNvPr id="11267" name="Picture 4">
            <a:extLst>
              <a:ext uri="{FF2B5EF4-FFF2-40B4-BE49-F238E27FC236}">
                <a16:creationId xmlns:a16="http://schemas.microsoft.com/office/drawing/2014/main" id="{3BFB9ACC-2A44-C249-B09D-545540385B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5581650"/>
            <a:ext cx="31527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8" name="TextBox 2">
            <a:extLst>
              <a:ext uri="{FF2B5EF4-FFF2-40B4-BE49-F238E27FC236}">
                <a16:creationId xmlns:a16="http://schemas.microsoft.com/office/drawing/2014/main" id="{F25F9292-BFE0-3548-B4A3-DC2AD02E5637}"/>
              </a:ext>
            </a:extLst>
          </p:cNvPr>
          <p:cNvSpPr txBox="1">
            <a:spLocks noChangeArrowheads="1"/>
          </p:cNvSpPr>
          <p:nvPr/>
        </p:nvSpPr>
        <p:spPr bwMode="auto">
          <a:xfrm>
            <a:off x="395288" y="5400675"/>
            <a:ext cx="31686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mas de dos resistencias en serie:</a:t>
            </a:r>
          </a:p>
        </p:txBody>
      </p:sp>
      <p:pic>
        <p:nvPicPr>
          <p:cNvPr id="11269" name="Picture 5">
            <a:extLst>
              <a:ext uri="{FF2B5EF4-FFF2-40B4-BE49-F238E27FC236}">
                <a16:creationId xmlns:a16="http://schemas.microsoft.com/office/drawing/2014/main" id="{D8C4AA41-E0AC-4B43-84CE-BA9766F665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50" y="1544638"/>
            <a:ext cx="8615363"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1">
            <a:extLst>
              <a:ext uri="{FF2B5EF4-FFF2-40B4-BE49-F238E27FC236}">
                <a16:creationId xmlns:a16="http://schemas.microsoft.com/office/drawing/2014/main" id="{FBD60AE7-49F5-504C-B2C4-326D7BAA57A6}"/>
              </a:ext>
            </a:extLst>
          </p:cNvPr>
          <p:cNvSpPr txBox="1">
            <a:spLocks noChangeArrowheads="1"/>
          </p:cNvSpPr>
          <p:nvPr/>
        </p:nvSpPr>
        <p:spPr bwMode="auto">
          <a:xfrm>
            <a:off x="549275" y="476250"/>
            <a:ext cx="75612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sz="2000" b="1">
                <a:solidFill>
                  <a:srgbClr val="00B050"/>
                </a:solidFill>
                <a:latin typeface="Arial" panose="020B0604020202020204" pitchFamily="34" charset="0"/>
              </a:rPr>
              <a:t>Resistencia equivalente:</a:t>
            </a:r>
          </a:p>
          <a:p>
            <a:pPr eaLnBrk="1" hangingPunct="1"/>
            <a:r>
              <a:rPr lang="es-CL" altLang="es-CL" sz="2000" b="1">
                <a:solidFill>
                  <a:srgbClr val="00B050"/>
                </a:solidFill>
                <a:latin typeface="Arial" panose="020B0604020202020204" pitchFamily="34" charset="0"/>
              </a:rPr>
              <a:t>Circuito en paralelo</a:t>
            </a:r>
          </a:p>
        </p:txBody>
      </p:sp>
      <p:pic>
        <p:nvPicPr>
          <p:cNvPr id="12291" name="Picture 2">
            <a:extLst>
              <a:ext uri="{FF2B5EF4-FFF2-40B4-BE49-F238E27FC236}">
                <a16:creationId xmlns:a16="http://schemas.microsoft.com/office/drawing/2014/main" id="{691DF297-ACAB-A74E-9C5A-7607343D9D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184275"/>
            <a:ext cx="8677275" cy="3294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a:extLst>
              <a:ext uri="{FF2B5EF4-FFF2-40B4-BE49-F238E27FC236}">
                <a16:creationId xmlns:a16="http://schemas.microsoft.com/office/drawing/2014/main" id="{FB6A6607-42A0-2E49-83E6-2B0059411A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5157788"/>
            <a:ext cx="331470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Box 5">
            <a:extLst>
              <a:ext uri="{FF2B5EF4-FFF2-40B4-BE49-F238E27FC236}">
                <a16:creationId xmlns:a16="http://schemas.microsoft.com/office/drawing/2014/main" id="{C2103199-6B16-BB47-BA24-EE2F25907AD7}"/>
              </a:ext>
            </a:extLst>
          </p:cNvPr>
          <p:cNvSpPr txBox="1">
            <a:spLocks noChangeArrowheads="1"/>
          </p:cNvSpPr>
          <p:nvPr/>
        </p:nvSpPr>
        <p:spPr bwMode="auto">
          <a:xfrm>
            <a:off x="395288" y="5235575"/>
            <a:ext cx="31686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s-CL" altLang="es-CL"/>
              <a:t>En general, para más de dos resistencias en paralelo:</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853</TotalTime>
  <Words>338</Words>
  <Application>Microsoft Macintosh PowerPoint</Application>
  <PresentationFormat>Presentación en pantalla (4:3)</PresentationFormat>
  <Paragraphs>57</Paragraphs>
  <Slides>11</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11</vt:i4>
      </vt:variant>
    </vt:vector>
  </HeadingPairs>
  <TitlesOfParts>
    <vt:vector size="17" baseType="lpstr">
      <vt:lpstr>Calibri</vt:lpstr>
      <vt:lpstr>Arial</vt:lpstr>
      <vt:lpstr>Comic Sans MS</vt:lpstr>
      <vt:lpstr>Microsoft YaHei</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E-200</dc:creator>
  <cp:lastModifiedBy>Cristian Romanque</cp:lastModifiedBy>
  <cp:revision>42</cp:revision>
  <dcterms:created xsi:type="dcterms:W3CDTF">2012-04-02T01:03:01Z</dcterms:created>
  <dcterms:modified xsi:type="dcterms:W3CDTF">2020-04-27T03:42:59Z</dcterms:modified>
</cp:coreProperties>
</file>