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0" r:id="rId2"/>
    <p:sldId id="261" r:id="rId3"/>
  </p:sldIdLst>
  <p:sldSz cx="12192000" cy="6858000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68313" autoAdjust="0"/>
  </p:normalViewPr>
  <p:slideViewPr>
    <p:cSldViewPr snapToGrid="0">
      <p:cViewPr varScale="1">
        <p:scale>
          <a:sx n="78" d="100"/>
          <a:sy n="78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 dirty="0" smtClean="0"/>
            <a:t>Líneas Curriculares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 dirty="0" smtClean="0"/>
            <a:t>Líneas Curriculares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900" b="1" kern="1200" noProof="0" dirty="0" smtClean="0"/>
            <a:t>Líneas Curriculares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900" b="1" kern="1200" noProof="0" dirty="0" smtClean="0"/>
            <a:t>Líneas Curriculares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646C54F-AFF1-4D21-94D6-C035809FFC21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A654D03-818E-41D7-8A3A-09C7471DD2B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370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614613" y="890588"/>
            <a:ext cx="4275137" cy="24050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51395" y="3429744"/>
            <a:ext cx="7602389" cy="280659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51691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614613" y="890588"/>
            <a:ext cx="4275137" cy="24050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51395" y="3429744"/>
            <a:ext cx="7602389" cy="280659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0320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96ED-CB14-4395-94E0-AEFEE89642D4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DB21-D776-47B8-B0E9-0CA01EA25D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3973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96ED-CB14-4395-94E0-AEFEE89642D4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DB21-D776-47B8-B0E9-0CA01EA25D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3994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96ED-CB14-4395-94E0-AEFEE89642D4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DB21-D776-47B8-B0E9-0CA01EA25D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58688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96ED-CB14-4395-94E0-AEFEE89642D4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DB21-D776-47B8-B0E9-0CA01EA25D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80757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96ED-CB14-4395-94E0-AEFEE89642D4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DB21-D776-47B8-B0E9-0CA01EA25D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49324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96ED-CB14-4395-94E0-AEFEE89642D4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DB21-D776-47B8-B0E9-0CA01EA25D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3611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96ED-CB14-4395-94E0-AEFEE89642D4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DB21-D776-47B8-B0E9-0CA01EA25D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7608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96ED-CB14-4395-94E0-AEFEE89642D4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DB21-D776-47B8-B0E9-0CA01EA25D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95835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96ED-CB14-4395-94E0-AEFEE89642D4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DB21-D776-47B8-B0E9-0CA01EA25D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83228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96ED-CB14-4395-94E0-AEFEE89642D4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DB21-D776-47B8-B0E9-0CA01EA25D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4176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96ED-CB14-4395-94E0-AEFEE89642D4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0DB21-D776-47B8-B0E9-0CA01EA25D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91307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86865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838200" y="6356754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038600" y="63567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6356754"/>
            <a:ext cx="2743200" cy="365125"/>
          </a:xfrm>
          <a:prstGeom prst="rect">
            <a:avLst/>
          </a:prstGeom>
        </p:spPr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10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C96ED-CB14-4395-94E0-AEFEE89642D4}" type="datetimeFigureOut">
              <a:rPr lang="es-CL" smtClean="0"/>
              <a:t>21-10-2025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0DB21-D776-47B8-B0E9-0CA01EA25DB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128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3.jpeg"/><Relationship Id="rId5" Type="http://schemas.openxmlformats.org/officeDocument/2006/relationships/diagramQuickStyle" Target="../diagrams/quickStyle1.xml"/><Relationship Id="rId10" Type="http://schemas.microsoft.com/office/2007/relationships/hdphoto" Target="../media/hdphoto1.wdp"/><Relationship Id="rId4" Type="http://schemas.openxmlformats.org/officeDocument/2006/relationships/diagramLayout" Target="../diagrams/layout1.xml"/><Relationship Id="rId9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3.jpeg"/><Relationship Id="rId5" Type="http://schemas.openxmlformats.org/officeDocument/2006/relationships/diagramQuickStyle" Target="../diagrams/quickStyle2.xml"/><Relationship Id="rId10" Type="http://schemas.microsoft.com/office/2007/relationships/hdphoto" Target="../media/hdphoto1.wdp"/><Relationship Id="rId4" Type="http://schemas.openxmlformats.org/officeDocument/2006/relationships/diagramLayout" Target="../diagrams/layout2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6786045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1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13753" y="6148062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9513" y="439114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37086"/>
            <a:ext cx="877592" cy="1014143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 smtClean="0"/>
              <a:t>LC</a:t>
            </a:r>
            <a:r>
              <a:rPr lang="es-ES" sz="3200" dirty="0"/>
              <a:t>: Abastecimiento y Logística </a:t>
            </a:r>
            <a:endParaRPr lang="es-CL" sz="3200" dirty="0"/>
          </a:p>
        </p:txBody>
      </p:sp>
      <p:sp>
        <p:nvSpPr>
          <p:cNvPr id="6" name="Rectángulo 5"/>
          <p:cNvSpPr/>
          <p:nvPr/>
        </p:nvSpPr>
        <p:spPr>
          <a:xfrm>
            <a:off x="1777942" y="2120726"/>
            <a:ext cx="1515981" cy="6386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/>
              <a:t>Abastecimiento I</a:t>
            </a:r>
          </a:p>
          <a:p>
            <a:pPr algn="ctr"/>
            <a:r>
              <a:rPr lang="es-ES" sz="1200" b="1" dirty="0" smtClean="0"/>
              <a:t/>
            </a:r>
            <a:br>
              <a:rPr lang="es-ES" sz="1200" b="1" dirty="0" smtClean="0"/>
            </a:br>
            <a:r>
              <a:rPr lang="es-ES" sz="1200" b="1" dirty="0" smtClean="0"/>
              <a:t>2º E.N.</a:t>
            </a:r>
            <a:endParaRPr lang="es-CL" sz="1200" b="1" dirty="0"/>
          </a:p>
        </p:txBody>
      </p:sp>
      <p:sp>
        <p:nvSpPr>
          <p:cNvPr id="14" name="Rectángulo 13"/>
          <p:cNvSpPr/>
          <p:nvPr/>
        </p:nvSpPr>
        <p:spPr>
          <a:xfrm>
            <a:off x="3428902" y="2120726"/>
            <a:ext cx="1524726" cy="61707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Administración logística del Material II</a:t>
            </a:r>
          </a:p>
          <a:p>
            <a:pPr algn="ctr"/>
            <a:r>
              <a:rPr lang="es-ES" sz="1050" b="1" dirty="0" smtClean="0"/>
              <a:t>3º E.N.</a:t>
            </a:r>
            <a:endParaRPr lang="es-CL" sz="1050" b="1" dirty="0"/>
          </a:p>
        </p:txBody>
      </p:sp>
      <p:sp>
        <p:nvSpPr>
          <p:cNvPr id="15" name="Rectángulo 14"/>
          <p:cNvSpPr/>
          <p:nvPr/>
        </p:nvSpPr>
        <p:spPr>
          <a:xfrm>
            <a:off x="5088607" y="2110522"/>
            <a:ext cx="1410078" cy="6450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Abastecimiento </a:t>
            </a:r>
            <a:r>
              <a:rPr lang="es-ES" sz="1100" b="1" dirty="0" smtClean="0"/>
              <a:t>II</a:t>
            </a:r>
            <a:br>
              <a:rPr lang="es-ES" sz="1100" b="1" dirty="0" smtClean="0"/>
            </a:br>
            <a:r>
              <a:rPr lang="es-ES" sz="1100" b="1" dirty="0" smtClean="0"/>
              <a:t>3º E.N.</a:t>
            </a:r>
            <a:endParaRPr lang="es-CL" sz="1100" b="1" dirty="0"/>
          </a:p>
        </p:txBody>
      </p:sp>
      <p:sp>
        <p:nvSpPr>
          <p:cNvPr id="16" name="Rectángulo 15"/>
          <p:cNvSpPr/>
          <p:nvPr/>
        </p:nvSpPr>
        <p:spPr>
          <a:xfrm>
            <a:off x="6583268" y="2122045"/>
            <a:ext cx="1461893" cy="64530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/>
              <a:t>Sistemas de Información Logística</a:t>
            </a:r>
          </a:p>
          <a:p>
            <a:pPr algn="ctr"/>
            <a:r>
              <a:rPr lang="es-ES" sz="1050" b="1" dirty="0" smtClean="0"/>
              <a:t>4º </a:t>
            </a:r>
            <a:r>
              <a:rPr lang="es-ES" sz="1050" b="1" dirty="0"/>
              <a:t>E.N.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110255" y="2113006"/>
            <a:ext cx="1508480" cy="64640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/>
              <a:t>Administración logística del Material </a:t>
            </a:r>
          </a:p>
          <a:p>
            <a:pPr algn="ctr"/>
            <a:r>
              <a:rPr lang="es-ES" sz="1050" b="1" dirty="0" smtClean="0"/>
              <a:t>2º E.N</a:t>
            </a:r>
            <a:r>
              <a:rPr lang="es-ES" sz="1400" b="1" dirty="0" smtClean="0"/>
              <a:t>.</a:t>
            </a:r>
            <a:endParaRPr lang="es-CL" sz="1400" b="1" dirty="0"/>
          </a:p>
        </p:txBody>
      </p:sp>
      <p:sp>
        <p:nvSpPr>
          <p:cNvPr id="20" name="Rectángulo 19"/>
          <p:cNvSpPr/>
          <p:nvPr/>
        </p:nvSpPr>
        <p:spPr>
          <a:xfrm>
            <a:off x="8129744" y="2120726"/>
            <a:ext cx="1552669" cy="66439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/>
              <a:t>Organización de Sistemas de Abastecimiento</a:t>
            </a:r>
          </a:p>
          <a:p>
            <a:pPr algn="ctr"/>
            <a:r>
              <a:rPr lang="es-ES" sz="1100" b="1" dirty="0" smtClean="0"/>
              <a:t>5º Gama</a:t>
            </a:r>
            <a:endParaRPr lang="es-CL" sz="1100" b="1" dirty="0"/>
          </a:p>
        </p:txBody>
      </p:sp>
      <p:sp>
        <p:nvSpPr>
          <p:cNvPr id="21" name="Rectángulo 20"/>
          <p:cNvSpPr/>
          <p:nvPr/>
        </p:nvSpPr>
        <p:spPr>
          <a:xfrm>
            <a:off x="9810318" y="2130535"/>
            <a:ext cx="1771044" cy="68871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/>
              <a:t>Procedimientos  Técnicos de Adquisiciones y Alimentación </a:t>
            </a:r>
            <a:endParaRPr lang="es-MX" sz="1100" b="1" dirty="0" smtClean="0"/>
          </a:p>
          <a:p>
            <a:pPr algn="ctr"/>
            <a:r>
              <a:rPr lang="es-ES" sz="1100" b="1" dirty="0"/>
              <a:t>5º </a:t>
            </a:r>
            <a:r>
              <a:rPr lang="es-ES" sz="1100" b="1" dirty="0" smtClean="0"/>
              <a:t>Gama</a:t>
            </a:r>
            <a:endParaRPr lang="es-CL" sz="1100" b="1" dirty="0"/>
          </a:p>
        </p:txBody>
      </p:sp>
      <p:sp>
        <p:nvSpPr>
          <p:cNvPr id="24" name="Rectángulo 23"/>
          <p:cNvSpPr/>
          <p:nvPr/>
        </p:nvSpPr>
        <p:spPr>
          <a:xfrm>
            <a:off x="185013" y="287241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Principios fundamentales de la logística (ALM2)</a:t>
            </a:r>
            <a:endParaRPr lang="es-CL" sz="900" dirty="0"/>
          </a:p>
        </p:txBody>
      </p:sp>
      <p:sp>
        <p:nvSpPr>
          <p:cNvPr id="25" name="Rectángulo 24"/>
          <p:cNvSpPr/>
          <p:nvPr/>
        </p:nvSpPr>
        <p:spPr>
          <a:xfrm>
            <a:off x="1552831" y="288426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 Logístico (ALM2)</a:t>
            </a:r>
            <a:endParaRPr lang="es-CL" sz="900" dirty="0"/>
          </a:p>
        </p:txBody>
      </p:sp>
      <p:sp>
        <p:nvSpPr>
          <p:cNvPr id="26" name="Rectángulo 25"/>
          <p:cNvSpPr/>
          <p:nvPr/>
        </p:nvSpPr>
        <p:spPr>
          <a:xfrm>
            <a:off x="10945586" y="2913777"/>
            <a:ext cx="1174593" cy="538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Almacenes y control de stock </a:t>
            </a:r>
          </a:p>
          <a:p>
            <a:pPr algn="ctr"/>
            <a:r>
              <a:rPr lang="es-ES" sz="900" dirty="0" smtClean="0"/>
              <a:t>(ALM3)</a:t>
            </a:r>
            <a:endParaRPr lang="es-CL" sz="900" dirty="0"/>
          </a:p>
        </p:txBody>
      </p:sp>
      <p:sp>
        <p:nvSpPr>
          <p:cNvPr id="27" name="Rectángulo 26"/>
          <p:cNvSpPr/>
          <p:nvPr/>
        </p:nvSpPr>
        <p:spPr>
          <a:xfrm>
            <a:off x="9630901" y="291700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Depto AB y </a:t>
            </a:r>
            <a:r>
              <a:rPr lang="es-ES" sz="900" dirty="0" err="1" smtClean="0"/>
              <a:t>Fzas</a:t>
            </a:r>
            <a:r>
              <a:rPr lang="es-ES" sz="900" dirty="0" smtClean="0"/>
              <a:t> de una UURR (A2)</a:t>
            </a:r>
            <a:endParaRPr lang="es-CL" sz="900" dirty="0"/>
          </a:p>
        </p:txBody>
      </p:sp>
      <p:sp>
        <p:nvSpPr>
          <p:cNvPr id="28" name="Rectángulo 27"/>
          <p:cNvSpPr/>
          <p:nvPr/>
        </p:nvSpPr>
        <p:spPr>
          <a:xfrm>
            <a:off x="8287960" y="2910425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Organización </a:t>
            </a:r>
            <a:r>
              <a:rPr lang="es-ES" sz="900" dirty="0" smtClean="0"/>
              <a:t>financiera </a:t>
            </a:r>
            <a:r>
              <a:rPr lang="es-ES" sz="900" dirty="0"/>
              <a:t>institucional (A2)</a:t>
            </a:r>
          </a:p>
        </p:txBody>
      </p:sp>
      <p:sp>
        <p:nvSpPr>
          <p:cNvPr id="29" name="Rectángulo 28"/>
          <p:cNvSpPr/>
          <p:nvPr/>
        </p:nvSpPr>
        <p:spPr>
          <a:xfrm>
            <a:off x="6895435" y="288954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Organización logística institucional (A2)</a:t>
            </a:r>
            <a:endParaRPr lang="es-CL" sz="900" dirty="0"/>
          </a:p>
        </p:txBody>
      </p:sp>
      <p:sp>
        <p:nvSpPr>
          <p:cNvPr id="30" name="Rectángulo 29"/>
          <p:cNvSpPr/>
          <p:nvPr/>
        </p:nvSpPr>
        <p:spPr>
          <a:xfrm>
            <a:off x="2890613" y="287685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Aparatos de manipulación (ALM2)</a:t>
            </a:r>
            <a:endParaRPr lang="es-CL" sz="900" dirty="0"/>
          </a:p>
        </p:txBody>
      </p:sp>
      <p:sp>
        <p:nvSpPr>
          <p:cNvPr id="31" name="Rectángulo 30"/>
          <p:cNvSpPr/>
          <p:nvPr/>
        </p:nvSpPr>
        <p:spPr>
          <a:xfrm>
            <a:off x="5556401" y="2883852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EFL Abastecimiento (A2)</a:t>
            </a:r>
          </a:p>
        </p:txBody>
      </p:sp>
      <p:sp>
        <p:nvSpPr>
          <p:cNvPr id="32" name="Rectángulo 31"/>
          <p:cNvSpPr/>
          <p:nvPr/>
        </p:nvSpPr>
        <p:spPr>
          <a:xfrm>
            <a:off x="4204583" y="287241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Manipulación de entrada </a:t>
            </a:r>
            <a:r>
              <a:rPr lang="es-ES" sz="900" dirty="0" smtClean="0"/>
              <a:t>(ALM2)</a:t>
            </a:r>
            <a:endParaRPr lang="es-CL" sz="900" dirty="0"/>
          </a:p>
        </p:txBody>
      </p:sp>
      <p:sp>
        <p:nvSpPr>
          <p:cNvPr id="36" name="Rectángulo 35"/>
          <p:cNvSpPr/>
          <p:nvPr/>
        </p:nvSpPr>
        <p:spPr>
          <a:xfrm>
            <a:off x="187767" y="3578450"/>
            <a:ext cx="1174593" cy="538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Preparación de pedidos</a:t>
            </a:r>
          </a:p>
          <a:p>
            <a:pPr algn="ctr"/>
            <a:r>
              <a:rPr lang="es-ES" sz="900" dirty="0" smtClean="0"/>
              <a:t>(ALM3)</a:t>
            </a:r>
            <a:endParaRPr lang="es-CL" sz="900" dirty="0"/>
          </a:p>
        </p:txBody>
      </p:sp>
      <p:sp>
        <p:nvSpPr>
          <p:cNvPr id="37" name="Rectángulo 36"/>
          <p:cNvSpPr/>
          <p:nvPr/>
        </p:nvSpPr>
        <p:spPr>
          <a:xfrm>
            <a:off x="1552831" y="357845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Distribución y transporte</a:t>
            </a:r>
          </a:p>
          <a:p>
            <a:pPr algn="ctr"/>
            <a:r>
              <a:rPr lang="es-ES" sz="900" dirty="0" smtClean="0"/>
              <a:t>(ALM3)</a:t>
            </a:r>
            <a:endParaRPr lang="es-CL" sz="900" dirty="0"/>
          </a:p>
        </p:txBody>
      </p:sp>
      <p:sp>
        <p:nvSpPr>
          <p:cNvPr id="38" name="Rectángulo 37"/>
          <p:cNvSpPr/>
          <p:nvPr/>
        </p:nvSpPr>
        <p:spPr>
          <a:xfrm>
            <a:off x="2890613" y="3563274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Planificación logística</a:t>
            </a:r>
          </a:p>
          <a:p>
            <a:pPr algn="ctr"/>
            <a:r>
              <a:rPr lang="es-ES" sz="900" dirty="0" smtClean="0"/>
              <a:t>(ALM3)</a:t>
            </a:r>
            <a:endParaRPr lang="es-CL" sz="900" dirty="0"/>
          </a:p>
        </p:txBody>
      </p:sp>
      <p:sp>
        <p:nvSpPr>
          <p:cNvPr id="39" name="Rectángulo 38"/>
          <p:cNvSpPr/>
          <p:nvPr/>
        </p:nvSpPr>
        <p:spPr>
          <a:xfrm>
            <a:off x="9628389" y="3566932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</a:t>
            </a:r>
            <a:r>
              <a:rPr lang="es-ES" sz="900" dirty="0" smtClean="0"/>
              <a:t>Menaje y Equipo Gral.</a:t>
            </a:r>
            <a:endParaRPr lang="es-ES" sz="900" dirty="0"/>
          </a:p>
          <a:p>
            <a:pPr algn="ctr"/>
            <a:r>
              <a:rPr lang="es-ES" sz="900" dirty="0"/>
              <a:t>(A3)</a:t>
            </a:r>
          </a:p>
        </p:txBody>
      </p:sp>
      <p:sp>
        <p:nvSpPr>
          <p:cNvPr id="40" name="Rectángulo 39"/>
          <p:cNvSpPr/>
          <p:nvPr/>
        </p:nvSpPr>
        <p:spPr>
          <a:xfrm>
            <a:off x="6879292" y="354837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</a:t>
            </a:r>
            <a:r>
              <a:rPr lang="es-ES" sz="900" dirty="0" smtClean="0"/>
              <a:t>Finanzas</a:t>
            </a:r>
            <a:endParaRPr lang="es-ES" sz="900" dirty="0"/>
          </a:p>
          <a:p>
            <a:pPr algn="ctr"/>
            <a:r>
              <a:rPr lang="es-ES" sz="900" dirty="0"/>
              <a:t>(A3)</a:t>
            </a:r>
          </a:p>
        </p:txBody>
      </p:sp>
      <p:sp>
        <p:nvSpPr>
          <p:cNvPr id="41" name="Rectángulo 40"/>
          <p:cNvSpPr/>
          <p:nvPr/>
        </p:nvSpPr>
        <p:spPr>
          <a:xfrm>
            <a:off x="5522456" y="354837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Bienestar</a:t>
            </a:r>
          </a:p>
          <a:p>
            <a:pPr algn="ctr"/>
            <a:r>
              <a:rPr lang="es-ES" sz="900" dirty="0" smtClean="0"/>
              <a:t>(A3)</a:t>
            </a:r>
            <a:endParaRPr lang="es-CL" sz="900" dirty="0"/>
          </a:p>
        </p:txBody>
      </p:sp>
      <p:sp>
        <p:nvSpPr>
          <p:cNvPr id="42" name="Rectángulo 41"/>
          <p:cNvSpPr/>
          <p:nvPr/>
        </p:nvSpPr>
        <p:spPr>
          <a:xfrm>
            <a:off x="4204582" y="354837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Alimentación </a:t>
            </a:r>
          </a:p>
          <a:p>
            <a:pPr algn="ctr"/>
            <a:r>
              <a:rPr lang="es-ES" sz="900" dirty="0" smtClean="0"/>
              <a:t>(A3)</a:t>
            </a:r>
            <a:endParaRPr lang="es-CL" sz="900" dirty="0"/>
          </a:p>
        </p:txBody>
      </p:sp>
      <p:sp>
        <p:nvSpPr>
          <p:cNvPr id="43" name="Rectángulo 42"/>
          <p:cNvSpPr/>
          <p:nvPr/>
        </p:nvSpPr>
        <p:spPr>
          <a:xfrm>
            <a:off x="8277275" y="3562365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</a:t>
            </a:r>
            <a:r>
              <a:rPr lang="es-ES" sz="900" dirty="0" smtClean="0"/>
              <a:t>Materiales</a:t>
            </a:r>
            <a:endParaRPr lang="es-ES" sz="900" dirty="0"/>
          </a:p>
          <a:p>
            <a:pPr algn="ctr"/>
            <a:r>
              <a:rPr lang="es-ES" sz="900" dirty="0"/>
              <a:t>(A3)</a:t>
            </a:r>
          </a:p>
        </p:txBody>
      </p:sp>
      <p:sp>
        <p:nvSpPr>
          <p:cNvPr id="44" name="Rectángulo 43"/>
          <p:cNvSpPr/>
          <p:nvPr/>
        </p:nvSpPr>
        <p:spPr>
          <a:xfrm>
            <a:off x="10925780" y="3573251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Sistemas </a:t>
            </a:r>
            <a:r>
              <a:rPr lang="es-ES" sz="900" dirty="0"/>
              <a:t>de </a:t>
            </a:r>
            <a:r>
              <a:rPr lang="es-ES" sz="900" dirty="0" smtClean="0"/>
              <a:t>información administrativa (SIL4)</a:t>
            </a:r>
            <a:endParaRPr lang="es-ES" sz="900" dirty="0"/>
          </a:p>
        </p:txBody>
      </p:sp>
      <p:sp>
        <p:nvSpPr>
          <p:cNvPr id="45" name="Rectángulo 44"/>
          <p:cNvSpPr/>
          <p:nvPr/>
        </p:nvSpPr>
        <p:spPr>
          <a:xfrm>
            <a:off x="185013" y="426959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Estructura y filosofía </a:t>
            </a:r>
            <a:r>
              <a:rPr lang="es-ES" sz="900" dirty="0" smtClean="0"/>
              <a:t>SALINO (SIL4)</a:t>
            </a:r>
            <a:endParaRPr lang="es-ES" sz="900" dirty="0"/>
          </a:p>
        </p:txBody>
      </p:sp>
      <p:sp>
        <p:nvSpPr>
          <p:cNvPr id="46" name="Rectángulo 45"/>
          <p:cNvSpPr/>
          <p:nvPr/>
        </p:nvSpPr>
        <p:spPr>
          <a:xfrm>
            <a:off x="1552831" y="426031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Sub sistema de mantenimiento </a:t>
            </a:r>
            <a:r>
              <a:rPr lang="es-MX" sz="900" dirty="0" smtClean="0"/>
              <a:t>y materiales SALINO</a:t>
            </a:r>
            <a:endParaRPr lang="es-MX" sz="900" dirty="0"/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47" name="Rectángulo 46"/>
          <p:cNvSpPr/>
          <p:nvPr/>
        </p:nvSpPr>
        <p:spPr>
          <a:xfrm>
            <a:off x="2890612" y="4256722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Sistema automatizado de vivieres</a:t>
            </a:r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48" name="Rectángulo 47"/>
          <p:cNvSpPr/>
          <p:nvPr/>
        </p:nvSpPr>
        <p:spPr>
          <a:xfrm>
            <a:off x="4204581" y="425372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Mercado publico </a:t>
            </a:r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49" name="Rectángulo 48"/>
          <p:cNvSpPr/>
          <p:nvPr/>
        </p:nvSpPr>
        <p:spPr>
          <a:xfrm>
            <a:off x="5512899" y="425366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Sistema de catalogación naval </a:t>
            </a:r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50" name="Rectángulo 49"/>
          <p:cNvSpPr/>
          <p:nvPr/>
        </p:nvSpPr>
        <p:spPr>
          <a:xfrm>
            <a:off x="6910953" y="425366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Sistema institucional de vestuario </a:t>
            </a:r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51" name="Rectángulo 50"/>
          <p:cNvSpPr/>
          <p:nvPr/>
        </p:nvSpPr>
        <p:spPr>
          <a:xfrm>
            <a:off x="8279251" y="4250604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Sistema de contabilidad </a:t>
            </a:r>
            <a:r>
              <a:rPr lang="es-ES" sz="900" dirty="0" smtClean="0"/>
              <a:t>general. (SIL4)</a:t>
            </a:r>
            <a:endParaRPr lang="es-CL" sz="900" dirty="0"/>
          </a:p>
        </p:txBody>
      </p:sp>
      <p:sp>
        <p:nvSpPr>
          <p:cNvPr id="52" name="Rectángulo 51"/>
          <p:cNvSpPr/>
          <p:nvPr/>
        </p:nvSpPr>
        <p:spPr>
          <a:xfrm>
            <a:off x="9625104" y="423897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Sistema de ejecución y control </a:t>
            </a:r>
            <a:r>
              <a:rPr lang="es-MX" sz="900" dirty="0" smtClean="0"/>
              <a:t>presupuestario (SIL4)</a:t>
            </a:r>
            <a:endParaRPr lang="es-MX" sz="900" dirty="0"/>
          </a:p>
        </p:txBody>
      </p:sp>
      <p:sp>
        <p:nvSpPr>
          <p:cNvPr id="53" name="Rectángulo 52"/>
          <p:cNvSpPr/>
          <p:nvPr/>
        </p:nvSpPr>
        <p:spPr>
          <a:xfrm>
            <a:off x="10925780" y="424435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Organización y funciones del sistema de AB (OSA5</a:t>
            </a:r>
            <a:r>
              <a:rPr lang="es-ES" sz="900" dirty="0" smtClean="0"/>
              <a:t>)</a:t>
            </a:r>
            <a:endParaRPr lang="es-CL" sz="900" dirty="0"/>
          </a:p>
        </p:txBody>
      </p:sp>
      <p:sp>
        <p:nvSpPr>
          <p:cNvPr id="54" name="Rectángulo 53"/>
          <p:cNvSpPr/>
          <p:nvPr/>
        </p:nvSpPr>
        <p:spPr>
          <a:xfrm>
            <a:off x="185012" y="493510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Organización y funciones del sistema </a:t>
            </a:r>
            <a:r>
              <a:rPr lang="es-MX" sz="900" dirty="0" smtClean="0"/>
              <a:t>financiero institucional  </a:t>
            </a:r>
            <a:r>
              <a:rPr lang="es-MX" sz="900" dirty="0"/>
              <a:t>(OSA5)</a:t>
            </a:r>
          </a:p>
        </p:txBody>
      </p:sp>
      <p:sp>
        <p:nvSpPr>
          <p:cNvPr id="55" name="Rectángulo 54"/>
          <p:cNvSpPr/>
          <p:nvPr/>
        </p:nvSpPr>
        <p:spPr>
          <a:xfrm>
            <a:off x="1552831" y="4945201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Procedimientos del movimiento de materiales (PT5)</a:t>
            </a:r>
            <a:endParaRPr lang="es-CL" sz="900" dirty="0"/>
          </a:p>
        </p:txBody>
      </p:sp>
      <p:sp>
        <p:nvSpPr>
          <p:cNvPr id="56" name="Rectángulo 55"/>
          <p:cNvSpPr/>
          <p:nvPr/>
        </p:nvSpPr>
        <p:spPr>
          <a:xfrm>
            <a:off x="2853279" y="4946133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Operación en SALINO Movimiento de materiales  (</a:t>
            </a:r>
            <a:r>
              <a:rPr lang="es-MX" sz="900" dirty="0"/>
              <a:t>PT5)</a:t>
            </a:r>
          </a:p>
        </p:txBody>
      </p:sp>
      <p:sp>
        <p:nvSpPr>
          <p:cNvPr id="57" name="Rectángulo 56"/>
          <p:cNvSpPr/>
          <p:nvPr/>
        </p:nvSpPr>
        <p:spPr>
          <a:xfrm>
            <a:off x="4199131" y="493510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Racionamiento y suplementos de la ración  (PT5)</a:t>
            </a:r>
            <a:endParaRPr lang="es-MX" sz="900" dirty="0"/>
          </a:p>
        </p:txBody>
      </p:sp>
      <p:sp>
        <p:nvSpPr>
          <p:cNvPr id="58" name="Rectángulo 57"/>
          <p:cNvSpPr/>
          <p:nvPr/>
        </p:nvSpPr>
        <p:spPr>
          <a:xfrm>
            <a:off x="5508702" y="4945201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Operación del sistema de alimentación (PT5</a:t>
            </a:r>
            <a:r>
              <a:rPr lang="es-MX" sz="900" dirty="0"/>
              <a:t>)</a:t>
            </a:r>
          </a:p>
        </p:txBody>
      </p:sp>
      <p:cxnSp>
        <p:nvCxnSpPr>
          <p:cNvPr id="68" name="Conector recto de flecha 67"/>
          <p:cNvCxnSpPr/>
          <p:nvPr/>
        </p:nvCxnSpPr>
        <p:spPr>
          <a:xfrm>
            <a:off x="5390606" y="2839744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de flecha 72"/>
          <p:cNvCxnSpPr/>
          <p:nvPr/>
        </p:nvCxnSpPr>
        <p:spPr>
          <a:xfrm flipH="1" flipV="1">
            <a:off x="5390606" y="3519704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ector recto de flecha 77"/>
          <p:cNvCxnSpPr/>
          <p:nvPr/>
        </p:nvCxnSpPr>
        <p:spPr>
          <a:xfrm>
            <a:off x="5369096" y="4220700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Conector recto de flecha 78"/>
          <p:cNvCxnSpPr/>
          <p:nvPr/>
        </p:nvCxnSpPr>
        <p:spPr>
          <a:xfrm flipH="1" flipV="1">
            <a:off x="5380316" y="4911878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ectángulo 80"/>
          <p:cNvSpPr/>
          <p:nvPr/>
        </p:nvSpPr>
        <p:spPr>
          <a:xfrm>
            <a:off x="8782166" y="5080652"/>
            <a:ext cx="2488792" cy="527539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CE1: Oficial de Cargo de Abastecimiento</a:t>
            </a:r>
            <a:br>
              <a:rPr lang="es-ES" sz="900" dirty="0" smtClean="0"/>
            </a:br>
            <a:endParaRPr lang="es-CL" sz="900" dirty="0"/>
          </a:p>
        </p:txBody>
      </p:sp>
      <p:sp>
        <p:nvSpPr>
          <p:cNvPr id="82" name="CuadroTexto 81"/>
          <p:cNvSpPr txBox="1"/>
          <p:nvPr/>
        </p:nvSpPr>
        <p:spPr>
          <a:xfrm>
            <a:off x="7149359" y="5109123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TRIBUTA A</a:t>
            </a:r>
            <a:endParaRPr lang="es-CL" sz="1000" dirty="0"/>
          </a:p>
        </p:txBody>
      </p:sp>
      <p:cxnSp>
        <p:nvCxnSpPr>
          <p:cNvPr id="83" name="Conector recto de flecha 82"/>
          <p:cNvCxnSpPr/>
          <p:nvPr/>
        </p:nvCxnSpPr>
        <p:spPr>
          <a:xfrm>
            <a:off x="6861630" y="5363727"/>
            <a:ext cx="135907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5" name="Imagen 8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270958" y="1074253"/>
            <a:ext cx="769696" cy="1019175"/>
          </a:xfrm>
          <a:prstGeom prst="rect">
            <a:avLst/>
          </a:prstGeom>
        </p:spPr>
      </p:pic>
      <p:sp>
        <p:nvSpPr>
          <p:cNvPr id="67" name="Elipse 66"/>
          <p:cNvSpPr/>
          <p:nvPr/>
        </p:nvSpPr>
        <p:spPr>
          <a:xfrm>
            <a:off x="9840409" y="1306955"/>
            <a:ext cx="450128" cy="479349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077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6786045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2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2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13753" y="6148062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9513" y="439114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32859" y="37086"/>
            <a:ext cx="877592" cy="1014143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 smtClean="0"/>
              <a:t>LC</a:t>
            </a:r>
            <a:r>
              <a:rPr lang="es-ES" sz="3200" dirty="0"/>
              <a:t>: Matemática de aplicación </a:t>
            </a:r>
            <a:endParaRPr lang="es-CL" sz="3200" dirty="0"/>
          </a:p>
        </p:txBody>
      </p:sp>
      <p:sp>
        <p:nvSpPr>
          <p:cNvPr id="6" name="Rectángulo 5"/>
          <p:cNvSpPr/>
          <p:nvPr/>
        </p:nvSpPr>
        <p:spPr>
          <a:xfrm>
            <a:off x="2794444" y="2108061"/>
            <a:ext cx="1515981" cy="6386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/>
              <a:t>Cálculo II</a:t>
            </a:r>
            <a:endParaRPr lang="es-ES" sz="1200" b="1" dirty="0"/>
          </a:p>
          <a:p>
            <a:pPr algn="ctr"/>
            <a:r>
              <a:rPr lang="es-ES" sz="1200" b="1" dirty="0" smtClean="0"/>
              <a:t>3º E.N.</a:t>
            </a:r>
            <a:endParaRPr lang="es-CL" sz="1200" b="1" dirty="0"/>
          </a:p>
        </p:txBody>
      </p:sp>
      <p:sp>
        <p:nvSpPr>
          <p:cNvPr id="14" name="Rectángulo 13"/>
          <p:cNvSpPr/>
          <p:nvPr/>
        </p:nvSpPr>
        <p:spPr>
          <a:xfrm>
            <a:off x="4543667" y="2108266"/>
            <a:ext cx="1524726" cy="61707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Electivo I (Matemática Financiera) </a:t>
            </a:r>
          </a:p>
          <a:p>
            <a:pPr algn="ctr"/>
            <a:r>
              <a:rPr lang="es-ES" sz="1050" b="1" dirty="0" smtClean="0"/>
              <a:t>3º E.N.</a:t>
            </a:r>
            <a:endParaRPr lang="es-CL" sz="1050" b="1" dirty="0"/>
          </a:p>
        </p:txBody>
      </p:sp>
      <p:sp>
        <p:nvSpPr>
          <p:cNvPr id="16" name="Rectángulo 15"/>
          <p:cNvSpPr/>
          <p:nvPr/>
        </p:nvSpPr>
        <p:spPr>
          <a:xfrm>
            <a:off x="6299504" y="2108974"/>
            <a:ext cx="1461893" cy="64530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 smtClean="0"/>
              <a:t>Probabilidad y Estadística</a:t>
            </a:r>
            <a:endParaRPr lang="es-ES" sz="1050" b="1" dirty="0"/>
          </a:p>
          <a:p>
            <a:pPr algn="ctr"/>
            <a:r>
              <a:rPr lang="es-ES" sz="1050" b="1" dirty="0" smtClean="0"/>
              <a:t>4º </a:t>
            </a:r>
            <a:r>
              <a:rPr lang="es-ES" sz="1050" b="1" dirty="0"/>
              <a:t>E.N.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1040968" y="2088991"/>
            <a:ext cx="1508480" cy="64640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 smtClean="0"/>
              <a:t>Calculo I </a:t>
            </a:r>
          </a:p>
          <a:p>
            <a:pPr algn="ctr"/>
            <a:r>
              <a:rPr lang="es-ES" sz="1400" b="1" dirty="0"/>
              <a:t>2º E.N</a:t>
            </a:r>
            <a:r>
              <a:rPr lang="es-ES" sz="1400" b="1" dirty="0" smtClean="0"/>
              <a:t>.</a:t>
            </a:r>
            <a:endParaRPr lang="es-CL" sz="1400" b="1" dirty="0"/>
          </a:p>
        </p:txBody>
      </p:sp>
      <p:sp>
        <p:nvSpPr>
          <p:cNvPr id="20" name="Rectángulo 19"/>
          <p:cNvSpPr/>
          <p:nvPr/>
        </p:nvSpPr>
        <p:spPr>
          <a:xfrm>
            <a:off x="8017607" y="2121630"/>
            <a:ext cx="1552669" cy="66439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/>
              <a:t>Investigación de Operaciones</a:t>
            </a:r>
          </a:p>
          <a:p>
            <a:pPr algn="ctr"/>
            <a:r>
              <a:rPr lang="es-ES" sz="1100" b="1" dirty="0" smtClean="0"/>
              <a:t>6º A.P.N</a:t>
            </a:r>
            <a:endParaRPr lang="es-CL" sz="1100" b="1" dirty="0"/>
          </a:p>
        </p:txBody>
      </p:sp>
      <p:sp>
        <p:nvSpPr>
          <p:cNvPr id="21" name="Rectángulo 20"/>
          <p:cNvSpPr/>
          <p:nvPr/>
        </p:nvSpPr>
        <p:spPr>
          <a:xfrm>
            <a:off x="9810318" y="2130535"/>
            <a:ext cx="1771044" cy="68871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/>
              <a:t>Administración de Operaciones Logísticas. </a:t>
            </a:r>
          </a:p>
          <a:p>
            <a:pPr algn="ctr"/>
            <a:r>
              <a:rPr lang="es-ES" sz="1100" b="1" dirty="0" smtClean="0"/>
              <a:t>6º A.P.N</a:t>
            </a:r>
            <a:endParaRPr lang="es-CL" sz="1100" b="1" dirty="0"/>
          </a:p>
        </p:txBody>
      </p:sp>
      <p:sp>
        <p:nvSpPr>
          <p:cNvPr id="24" name="Rectángulo 23"/>
          <p:cNvSpPr/>
          <p:nvPr/>
        </p:nvSpPr>
        <p:spPr>
          <a:xfrm>
            <a:off x="185013" y="287241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Funciones (C2)</a:t>
            </a:r>
            <a:endParaRPr lang="es-ES" sz="900" dirty="0"/>
          </a:p>
        </p:txBody>
      </p:sp>
      <p:sp>
        <p:nvSpPr>
          <p:cNvPr id="25" name="Rectángulo 24"/>
          <p:cNvSpPr/>
          <p:nvPr/>
        </p:nvSpPr>
        <p:spPr>
          <a:xfrm>
            <a:off x="1552831" y="288426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Limite y </a:t>
            </a:r>
            <a:r>
              <a:rPr lang="es-ES" sz="900" dirty="0" smtClean="0"/>
              <a:t>continuidad (C2)</a:t>
            </a:r>
            <a:endParaRPr lang="es-ES" sz="900" dirty="0"/>
          </a:p>
        </p:txBody>
      </p:sp>
      <p:sp>
        <p:nvSpPr>
          <p:cNvPr id="26" name="Rectángulo 25"/>
          <p:cNvSpPr/>
          <p:nvPr/>
        </p:nvSpPr>
        <p:spPr>
          <a:xfrm>
            <a:off x="10945586" y="2913777"/>
            <a:ext cx="1174593" cy="538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Anualidades (MF3)</a:t>
            </a:r>
            <a:endParaRPr lang="es-CL" sz="900" dirty="0"/>
          </a:p>
        </p:txBody>
      </p:sp>
      <p:sp>
        <p:nvSpPr>
          <p:cNvPr id="27" name="Rectángulo 26"/>
          <p:cNvSpPr/>
          <p:nvPr/>
        </p:nvSpPr>
        <p:spPr>
          <a:xfrm>
            <a:off x="9630901" y="291700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Interés </a:t>
            </a:r>
            <a:r>
              <a:rPr lang="es-ES" sz="900" dirty="0" smtClean="0"/>
              <a:t>simple y compuesto</a:t>
            </a:r>
            <a:endParaRPr lang="es-ES" sz="900" dirty="0"/>
          </a:p>
          <a:p>
            <a:pPr algn="ctr"/>
            <a:r>
              <a:rPr lang="es-ES" sz="900" dirty="0" smtClean="0"/>
              <a:t>(MF3</a:t>
            </a:r>
            <a:r>
              <a:rPr lang="es-ES" sz="900" dirty="0" smtClean="0"/>
              <a:t>)</a:t>
            </a:r>
            <a:endParaRPr lang="es-CL" sz="900" dirty="0"/>
          </a:p>
        </p:txBody>
      </p:sp>
      <p:sp>
        <p:nvSpPr>
          <p:cNvPr id="28" name="Rectángulo 27"/>
          <p:cNvSpPr/>
          <p:nvPr/>
        </p:nvSpPr>
        <p:spPr>
          <a:xfrm>
            <a:off x="8287960" y="2910425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Matrices y ecuaciones lineales</a:t>
            </a:r>
            <a:endParaRPr lang="es-ES" sz="900" dirty="0"/>
          </a:p>
          <a:p>
            <a:pPr algn="ctr"/>
            <a:r>
              <a:rPr lang="es-ES" sz="900" dirty="0" smtClean="0"/>
              <a:t>(MF3)</a:t>
            </a:r>
            <a:endParaRPr lang="es-ES" sz="900" dirty="0"/>
          </a:p>
        </p:txBody>
      </p:sp>
      <p:sp>
        <p:nvSpPr>
          <p:cNvPr id="29" name="Rectángulo 28"/>
          <p:cNvSpPr/>
          <p:nvPr/>
        </p:nvSpPr>
        <p:spPr>
          <a:xfrm>
            <a:off x="6895435" y="288954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Funciones de varias variables</a:t>
            </a:r>
          </a:p>
          <a:p>
            <a:pPr algn="ctr"/>
            <a:r>
              <a:rPr lang="es-ES" sz="900" dirty="0" smtClean="0"/>
              <a:t>(C3)</a:t>
            </a:r>
            <a:endParaRPr lang="es-CL" sz="900" dirty="0"/>
          </a:p>
        </p:txBody>
      </p:sp>
      <p:sp>
        <p:nvSpPr>
          <p:cNvPr id="30" name="Rectángulo 29"/>
          <p:cNvSpPr/>
          <p:nvPr/>
        </p:nvSpPr>
        <p:spPr>
          <a:xfrm>
            <a:off x="2890613" y="287685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Derivación</a:t>
            </a:r>
          </a:p>
          <a:p>
            <a:pPr algn="ctr"/>
            <a:r>
              <a:rPr lang="es-ES" sz="900" dirty="0" smtClean="0"/>
              <a:t>(C2)</a:t>
            </a:r>
            <a:endParaRPr lang="es-CL" sz="900" dirty="0"/>
          </a:p>
        </p:txBody>
      </p:sp>
      <p:sp>
        <p:nvSpPr>
          <p:cNvPr id="31" name="Rectángulo 30"/>
          <p:cNvSpPr/>
          <p:nvPr/>
        </p:nvSpPr>
        <p:spPr>
          <a:xfrm>
            <a:off x="5556401" y="2883852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Calculo integral</a:t>
            </a:r>
          </a:p>
          <a:p>
            <a:pPr algn="ctr"/>
            <a:r>
              <a:rPr lang="es-ES" sz="900" dirty="0" smtClean="0"/>
              <a:t>(C3)</a:t>
            </a:r>
          </a:p>
        </p:txBody>
      </p:sp>
      <p:sp>
        <p:nvSpPr>
          <p:cNvPr id="32" name="Rectángulo 31"/>
          <p:cNvSpPr/>
          <p:nvPr/>
        </p:nvSpPr>
        <p:spPr>
          <a:xfrm>
            <a:off x="4204583" y="2872416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>
                <a:solidFill>
                  <a:schemeClr val="bg1"/>
                </a:solidFill>
              </a:rPr>
              <a:t>Integral indefinida</a:t>
            </a:r>
          </a:p>
          <a:p>
            <a:pPr algn="ctr"/>
            <a:r>
              <a:rPr lang="es-ES" sz="900" dirty="0" smtClean="0"/>
              <a:t>(C3)</a:t>
            </a:r>
            <a:endParaRPr lang="es-CL" sz="900" dirty="0"/>
          </a:p>
        </p:txBody>
      </p:sp>
      <p:sp>
        <p:nvSpPr>
          <p:cNvPr id="36" name="Rectángulo 35"/>
          <p:cNvSpPr/>
          <p:nvPr/>
        </p:nvSpPr>
        <p:spPr>
          <a:xfrm>
            <a:off x="187767" y="3578450"/>
            <a:ext cx="1174593" cy="538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Amortización y depreciación </a:t>
            </a:r>
          </a:p>
          <a:p>
            <a:pPr algn="ctr"/>
            <a:r>
              <a:rPr lang="es-ES" sz="900" dirty="0" smtClean="0"/>
              <a:t>(MF3)</a:t>
            </a:r>
            <a:endParaRPr lang="es-CL" sz="900" dirty="0"/>
          </a:p>
        </p:txBody>
      </p:sp>
      <p:sp>
        <p:nvSpPr>
          <p:cNvPr id="37" name="Rectángulo 36"/>
          <p:cNvSpPr/>
          <p:nvPr/>
        </p:nvSpPr>
        <p:spPr>
          <a:xfrm>
            <a:off x="1552831" y="357845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 smtClean="0"/>
              <a:t>Estadística descriptiva (PE4)</a:t>
            </a:r>
            <a:endParaRPr lang="es-CL" sz="900" dirty="0"/>
          </a:p>
        </p:txBody>
      </p:sp>
      <p:sp>
        <p:nvSpPr>
          <p:cNvPr id="38" name="Rectángulo 37"/>
          <p:cNvSpPr/>
          <p:nvPr/>
        </p:nvSpPr>
        <p:spPr>
          <a:xfrm>
            <a:off x="2890613" y="3563274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 smtClean="0"/>
              <a:t>Probabilidades, teorema de </a:t>
            </a:r>
            <a:r>
              <a:rPr lang="es-CL" sz="900" dirty="0" err="1" smtClean="0"/>
              <a:t>bayes</a:t>
            </a:r>
            <a:r>
              <a:rPr lang="es-CL" sz="900" dirty="0" smtClean="0"/>
              <a:t>, distribución (PE4)</a:t>
            </a:r>
            <a:endParaRPr lang="es-CL" sz="900" dirty="0"/>
          </a:p>
        </p:txBody>
      </p:sp>
      <p:sp>
        <p:nvSpPr>
          <p:cNvPr id="39" name="Rectángulo 38"/>
          <p:cNvSpPr/>
          <p:nvPr/>
        </p:nvSpPr>
        <p:spPr>
          <a:xfrm>
            <a:off x="9628389" y="3566932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/>
              <a:t>Análisis de decisiones, análisis ABC, punto de reorden  (IP6)</a:t>
            </a:r>
            <a:endParaRPr lang="es-CL" sz="900" dirty="0"/>
          </a:p>
        </p:txBody>
      </p:sp>
      <p:sp>
        <p:nvSpPr>
          <p:cNvPr id="40" name="Rectángulo 39"/>
          <p:cNvSpPr/>
          <p:nvPr/>
        </p:nvSpPr>
        <p:spPr>
          <a:xfrm>
            <a:off x="6879292" y="354837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/>
              <a:t>Análisis cuantitativo y su enfoque (IP6) </a:t>
            </a:r>
            <a:endParaRPr lang="es-ES" sz="900" dirty="0"/>
          </a:p>
        </p:txBody>
      </p:sp>
      <p:sp>
        <p:nvSpPr>
          <p:cNvPr id="41" name="Rectángulo 40"/>
          <p:cNvSpPr/>
          <p:nvPr/>
        </p:nvSpPr>
        <p:spPr>
          <a:xfrm>
            <a:off x="5522456" y="354837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 smtClean="0"/>
              <a:t>Regresión lineal (PE4)</a:t>
            </a:r>
            <a:endParaRPr lang="es-CL" sz="900" dirty="0"/>
          </a:p>
        </p:txBody>
      </p:sp>
      <p:sp>
        <p:nvSpPr>
          <p:cNvPr id="42" name="Rectángulo 41"/>
          <p:cNvSpPr/>
          <p:nvPr/>
        </p:nvSpPr>
        <p:spPr>
          <a:xfrm>
            <a:off x="4204582" y="354837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 smtClean="0"/>
              <a:t>Variables aleatorias (PE4)</a:t>
            </a:r>
            <a:endParaRPr lang="es-CL" sz="900" dirty="0"/>
          </a:p>
        </p:txBody>
      </p:sp>
      <p:sp>
        <p:nvSpPr>
          <p:cNvPr id="43" name="Rectángulo 42"/>
          <p:cNvSpPr/>
          <p:nvPr/>
        </p:nvSpPr>
        <p:spPr>
          <a:xfrm>
            <a:off x="8277275" y="3562365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/>
              <a:t>Probabilidades, aplicación de teoremas y distribución. </a:t>
            </a:r>
            <a:r>
              <a:rPr lang="es-CL" sz="900"/>
              <a:t>(IP6)</a:t>
            </a:r>
            <a:endParaRPr lang="es-CL" sz="900" dirty="0"/>
          </a:p>
        </p:txBody>
      </p:sp>
      <p:sp>
        <p:nvSpPr>
          <p:cNvPr id="44" name="Rectángulo 43"/>
          <p:cNvSpPr/>
          <p:nvPr/>
        </p:nvSpPr>
        <p:spPr>
          <a:xfrm>
            <a:off x="10925780" y="3573251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/>
              <a:t>Programación Lineal y no lineal (IP6)</a:t>
            </a:r>
            <a:endParaRPr lang="es-MX" sz="900" dirty="0"/>
          </a:p>
        </p:txBody>
      </p:sp>
      <p:sp>
        <p:nvSpPr>
          <p:cNvPr id="45" name="Rectángulo 44"/>
          <p:cNvSpPr/>
          <p:nvPr/>
        </p:nvSpPr>
        <p:spPr>
          <a:xfrm>
            <a:off x="185013" y="426959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/>
              <a:t>Modelos de programación lineal (IP6)</a:t>
            </a:r>
            <a:endParaRPr lang="es-MX" sz="900" dirty="0"/>
          </a:p>
        </p:txBody>
      </p:sp>
      <p:sp>
        <p:nvSpPr>
          <p:cNvPr id="47" name="Rectángulo 46"/>
          <p:cNvSpPr/>
          <p:nvPr/>
        </p:nvSpPr>
        <p:spPr>
          <a:xfrm>
            <a:off x="2890612" y="4256722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/>
              <a:t>Estrategia de operaciones (AO6)</a:t>
            </a:r>
            <a:endParaRPr lang="es-CL" sz="900" dirty="0"/>
          </a:p>
        </p:txBody>
      </p:sp>
      <p:sp>
        <p:nvSpPr>
          <p:cNvPr id="48" name="Rectángulo 47"/>
          <p:cNvSpPr/>
          <p:nvPr/>
        </p:nvSpPr>
        <p:spPr>
          <a:xfrm>
            <a:off x="4204581" y="425372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/>
              <a:t>Indicadores de gestión KPI (AO6)</a:t>
            </a:r>
            <a:endParaRPr lang="es-MX" sz="900" dirty="0"/>
          </a:p>
        </p:txBody>
      </p:sp>
      <p:sp>
        <p:nvSpPr>
          <p:cNvPr id="49" name="Rectángulo 48"/>
          <p:cNvSpPr/>
          <p:nvPr/>
        </p:nvSpPr>
        <p:spPr>
          <a:xfrm>
            <a:off x="5512899" y="425366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/>
              <a:t>Arboles de decisiones (AO6)</a:t>
            </a:r>
            <a:endParaRPr lang="es-CL" sz="900" dirty="0"/>
          </a:p>
        </p:txBody>
      </p:sp>
      <p:sp>
        <p:nvSpPr>
          <p:cNvPr id="50" name="Rectángulo 49"/>
          <p:cNvSpPr/>
          <p:nvPr/>
        </p:nvSpPr>
        <p:spPr>
          <a:xfrm>
            <a:off x="6910953" y="425366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/>
              <a:t>Planificación de operaciones (AO6)</a:t>
            </a:r>
            <a:endParaRPr lang="es-MX" sz="900" dirty="0"/>
          </a:p>
        </p:txBody>
      </p:sp>
      <p:sp>
        <p:nvSpPr>
          <p:cNvPr id="51" name="Rectángulo 50"/>
          <p:cNvSpPr/>
          <p:nvPr/>
        </p:nvSpPr>
        <p:spPr>
          <a:xfrm>
            <a:off x="8279251" y="4250604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/>
              <a:t>Planificación de proyectos (AO6)</a:t>
            </a:r>
            <a:endParaRPr lang="es-CL" sz="900" dirty="0"/>
          </a:p>
        </p:txBody>
      </p:sp>
      <p:sp>
        <p:nvSpPr>
          <p:cNvPr id="52" name="Rectángulo 51"/>
          <p:cNvSpPr/>
          <p:nvPr/>
        </p:nvSpPr>
        <p:spPr>
          <a:xfrm>
            <a:off x="9625104" y="4238979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/>
              <a:t>Decisiones de Operaciones (AO6)</a:t>
            </a:r>
            <a:endParaRPr lang="es-CL" sz="900" dirty="0"/>
          </a:p>
        </p:txBody>
      </p:sp>
      <p:sp>
        <p:nvSpPr>
          <p:cNvPr id="53" name="Rectángulo 52"/>
          <p:cNvSpPr/>
          <p:nvPr/>
        </p:nvSpPr>
        <p:spPr>
          <a:xfrm>
            <a:off x="10925780" y="4244350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/>
              <a:t>Modelos de gestión de inventarios (AO6)</a:t>
            </a:r>
            <a:endParaRPr lang="es-MX" sz="900" dirty="0"/>
          </a:p>
        </p:txBody>
      </p:sp>
      <p:sp>
        <p:nvSpPr>
          <p:cNvPr id="54" name="Rectángulo 53"/>
          <p:cNvSpPr/>
          <p:nvPr/>
        </p:nvSpPr>
        <p:spPr>
          <a:xfrm>
            <a:off x="185012" y="4935107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/>
              <a:t>Costos de las operaciones (AO6)</a:t>
            </a:r>
            <a:endParaRPr lang="es-MX" sz="900" dirty="0"/>
          </a:p>
        </p:txBody>
      </p:sp>
      <p:cxnSp>
        <p:nvCxnSpPr>
          <p:cNvPr id="68" name="Conector recto de flecha 67"/>
          <p:cNvCxnSpPr/>
          <p:nvPr/>
        </p:nvCxnSpPr>
        <p:spPr>
          <a:xfrm>
            <a:off x="5390606" y="2839744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de flecha 72"/>
          <p:cNvCxnSpPr/>
          <p:nvPr/>
        </p:nvCxnSpPr>
        <p:spPr>
          <a:xfrm flipH="1" flipV="1">
            <a:off x="5390606" y="3519704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ector recto de flecha 77"/>
          <p:cNvCxnSpPr/>
          <p:nvPr/>
        </p:nvCxnSpPr>
        <p:spPr>
          <a:xfrm>
            <a:off x="5369096" y="4220700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ectángulo 80"/>
          <p:cNvSpPr/>
          <p:nvPr/>
        </p:nvSpPr>
        <p:spPr>
          <a:xfrm>
            <a:off x="3159112" y="5003915"/>
            <a:ext cx="2488792" cy="527539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/>
              <a:t>CE1: Oficial de Cargo de </a:t>
            </a:r>
            <a:r>
              <a:rPr lang="es-CL" sz="900" dirty="0" smtClean="0"/>
              <a:t>Abastecimiento</a:t>
            </a:r>
          </a:p>
          <a:p>
            <a:pPr algn="ctr"/>
            <a:r>
              <a:rPr lang="es-CL" sz="900" dirty="0" smtClean="0"/>
              <a:t>CE4: Administración Financiera </a:t>
            </a:r>
            <a:endParaRPr lang="es-CL" sz="900" dirty="0"/>
          </a:p>
        </p:txBody>
      </p:sp>
      <p:sp>
        <p:nvSpPr>
          <p:cNvPr id="82" name="CuadroTexto 81"/>
          <p:cNvSpPr txBox="1"/>
          <p:nvPr/>
        </p:nvSpPr>
        <p:spPr>
          <a:xfrm>
            <a:off x="1595162" y="5003915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TRIBUTA A</a:t>
            </a:r>
            <a:endParaRPr lang="es-CL" sz="1000" dirty="0"/>
          </a:p>
        </p:txBody>
      </p:sp>
      <p:cxnSp>
        <p:nvCxnSpPr>
          <p:cNvPr id="83" name="Conector recto de flecha 82"/>
          <p:cNvCxnSpPr/>
          <p:nvPr/>
        </p:nvCxnSpPr>
        <p:spPr>
          <a:xfrm>
            <a:off x="1564481" y="5347583"/>
            <a:ext cx="135907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5" name="Imagen 8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270958" y="1074253"/>
            <a:ext cx="769696" cy="1019175"/>
          </a:xfrm>
          <a:prstGeom prst="rect">
            <a:avLst/>
          </a:prstGeom>
        </p:spPr>
      </p:pic>
      <p:sp>
        <p:nvSpPr>
          <p:cNvPr id="59" name="Elipse 58"/>
          <p:cNvSpPr/>
          <p:nvPr/>
        </p:nvSpPr>
        <p:spPr>
          <a:xfrm>
            <a:off x="9694778" y="1258654"/>
            <a:ext cx="663567" cy="635543"/>
          </a:xfrm>
          <a:prstGeom prst="ellipse">
            <a:avLst/>
          </a:prstGeom>
          <a:solidFill>
            <a:srgbClr val="00206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1" name="Rectángulo 60"/>
          <p:cNvSpPr/>
          <p:nvPr/>
        </p:nvSpPr>
        <p:spPr>
          <a:xfrm>
            <a:off x="1544759" y="4263128"/>
            <a:ext cx="1174593" cy="5275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/>
              <a:t>Modelamiento y optimización </a:t>
            </a:r>
            <a:r>
              <a:rPr lang="es-CL" sz="900" dirty="0" smtClean="0"/>
              <a:t>(IP6)</a:t>
            </a:r>
            <a:endParaRPr lang="es-CL" sz="900" dirty="0"/>
          </a:p>
        </p:txBody>
      </p:sp>
    </p:spTree>
    <p:extLst>
      <p:ext uri="{BB962C8B-B14F-4D97-AF65-F5344CB8AC3E}">
        <p14:creationId xmlns:p14="http://schemas.microsoft.com/office/powerpoint/2010/main" val="280158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1414</TotalTime>
  <Words>591</Words>
  <Application>Microsoft Office PowerPoint</Application>
  <PresentationFormat>Panorámica</PresentationFormat>
  <Paragraphs>123</Paragraphs>
  <Slides>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Línea Abastecimiento y Logística</dc:title>
  <dc:creator>C09 Oficial 6ª División T1 René Gallegos Jaccard</dc:creator>
  <cp:lastModifiedBy>C09 Oficial 6ª División T1 René Gallegos Jaccard</cp:lastModifiedBy>
  <cp:revision>17</cp:revision>
  <cp:lastPrinted>2025-10-21T11:43:24Z</cp:lastPrinted>
  <dcterms:created xsi:type="dcterms:W3CDTF">2025-10-15T19:20:27Z</dcterms:created>
  <dcterms:modified xsi:type="dcterms:W3CDTF">2025-10-21T14:25:50Z</dcterms:modified>
</cp:coreProperties>
</file>