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33" r:id="rId1"/>
  </p:sldMasterIdLst>
  <p:notesMasterIdLst>
    <p:notesMasterId r:id="rId31"/>
  </p:notesMasterIdLst>
  <p:handoutMasterIdLst>
    <p:handoutMasterId r:id="rId32"/>
  </p:handoutMasterIdLst>
  <p:sldIdLst>
    <p:sldId id="1266" r:id="rId2"/>
    <p:sldId id="1267" r:id="rId3"/>
    <p:sldId id="1278" r:id="rId4"/>
    <p:sldId id="1269" r:id="rId5"/>
    <p:sldId id="1282" r:id="rId6"/>
    <p:sldId id="1271" r:id="rId7"/>
    <p:sldId id="1268" r:id="rId8"/>
    <p:sldId id="1287" r:id="rId9"/>
    <p:sldId id="1272" r:id="rId10"/>
    <p:sldId id="1284" r:id="rId11"/>
    <p:sldId id="1299" r:id="rId12"/>
    <p:sldId id="1300" r:id="rId13"/>
    <p:sldId id="1301" r:id="rId14"/>
    <p:sldId id="1288" r:id="rId15"/>
    <p:sldId id="1273" r:id="rId16"/>
    <p:sldId id="1289" r:id="rId17"/>
    <p:sldId id="1274" r:id="rId18"/>
    <p:sldId id="1290" r:id="rId19"/>
    <p:sldId id="1270" r:id="rId20"/>
    <p:sldId id="1291" r:id="rId21"/>
    <p:sldId id="1292" r:id="rId22"/>
    <p:sldId id="1293" r:id="rId23"/>
    <p:sldId id="1294" r:id="rId24"/>
    <p:sldId id="1296" r:id="rId25"/>
    <p:sldId id="1297" r:id="rId26"/>
    <p:sldId id="1298" r:id="rId27"/>
    <p:sldId id="1279" r:id="rId28"/>
    <p:sldId id="1280" r:id="rId29"/>
    <p:sldId id="1281" r:id="rId30"/>
  </p:sldIdLst>
  <p:sldSz cx="12192000" cy="6858000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2137" userDrawn="1">
          <p15:clr>
            <a:srgbClr val="A4A3A4"/>
          </p15:clr>
        </p15:guide>
        <p15:guide id="5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697" userDrawn="1">
          <p15:clr>
            <a:srgbClr val="A4A3A4"/>
          </p15:clr>
        </p15:guide>
        <p15:guide id="2" pos="2228" userDrawn="1">
          <p15:clr>
            <a:srgbClr val="A4A3A4"/>
          </p15:clr>
        </p15:guide>
        <p15:guide id="3" orient="horz" pos="2928" userDrawn="1">
          <p15:clr>
            <a:srgbClr val="A4A3A4"/>
          </p15:clr>
        </p15:guide>
        <p15:guide id="4" pos="22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3E"/>
    <a:srgbClr val="FF6600"/>
    <a:srgbClr val="FF0000"/>
    <a:srgbClr val="000000"/>
    <a:srgbClr val="FF3131"/>
    <a:srgbClr val="0000FF"/>
    <a:srgbClr val="080808"/>
    <a:srgbClr val="FFFFFF"/>
    <a:srgbClr val="000066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628" autoAdjust="0"/>
    <p:restoredTop sz="83429" autoAdjust="0"/>
  </p:normalViewPr>
  <p:slideViewPr>
    <p:cSldViewPr snapToGrid="0">
      <p:cViewPr varScale="1">
        <p:scale>
          <a:sx n="79" d="100"/>
          <a:sy n="79" d="100"/>
        </p:scale>
        <p:origin x="720" y="78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8046"/>
    </p:cViewPr>
  </p:sorterViewPr>
  <p:notesViewPr>
    <p:cSldViewPr snapToGrid="0">
      <p:cViewPr>
        <p:scale>
          <a:sx n="50" d="100"/>
          <a:sy n="50" d="100"/>
        </p:scale>
        <p:origin x="-2934" y="-180"/>
      </p:cViewPr>
      <p:guideLst>
        <p:guide orient="horz" pos="2697"/>
        <p:guide pos="2228"/>
        <p:guide orient="horz" pos="2928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66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38604" cy="465341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159" y="2"/>
            <a:ext cx="3038604" cy="465341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>
              <a:defRPr sz="1200"/>
            </a:lvl1pPr>
          </a:lstStyle>
          <a:p>
            <a:fld id="{1D46DD8E-8965-4001-96CE-7D3C574ED5D8}" type="datetimeFigureOut">
              <a:rPr lang="es-CL" smtClean="0"/>
              <a:pPr/>
              <a:t>24-07-2023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573"/>
            <a:ext cx="3038604" cy="465340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159" y="8829573"/>
            <a:ext cx="3038604" cy="465340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>
              <a:defRPr sz="1200"/>
            </a:lvl1pPr>
          </a:lstStyle>
          <a:p>
            <a:fld id="{FB210550-6982-4B84-AACA-D84A7353A12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9723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2495" y="1166896"/>
            <a:ext cx="12495389" cy="697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1607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145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título 1"/>
          <p:cNvSpPr>
            <a:spLocks noGrp="1"/>
          </p:cNvSpPr>
          <p:nvPr>
            <p:ph type="title"/>
          </p:nvPr>
        </p:nvSpPr>
        <p:spPr>
          <a:xfrm>
            <a:off x="838233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17" name="Marcador de texto 2"/>
          <p:cNvSpPr>
            <a:spLocks noGrp="1"/>
          </p:cNvSpPr>
          <p:nvPr>
            <p:ph type="body" idx="1"/>
          </p:nvPr>
        </p:nvSpPr>
        <p:spPr>
          <a:xfrm>
            <a:off x="838233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sp>
        <p:nvSpPr>
          <p:cNvPr id="18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33" y="63569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24-07-2023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1" y="635691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9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ectángulo 21"/>
          <p:cNvSpPr/>
          <p:nvPr userDrawn="1"/>
        </p:nvSpPr>
        <p:spPr>
          <a:xfrm>
            <a:off x="2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 userDrawn="1"/>
        </p:nvSpPr>
        <p:spPr>
          <a:xfrm>
            <a:off x="1294137" y="589604"/>
            <a:ext cx="958722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 userDrawn="1"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2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26" name="Picture 2" descr="Imagen relacionada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pic>
        <p:nvPicPr>
          <p:cNvPr id="27" name="Imagen 26"/>
          <p:cNvPicPr>
            <a:picLocks noChangeAspect="1"/>
          </p:cNvPicPr>
          <p:nvPr userDrawn="1"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864" b="92124" l="3667" r="93667">
                        <a14:backgroundMark x1="38000" y1="18854" x2="38000" y2="18854"/>
                        <a14:backgroundMark x1="63000" y1="18377" x2="63000" y2="18377"/>
                        <a14:backgroundMark x1="66667" y1="19332" x2="66667" y2="19332"/>
                        <a14:backgroundMark x1="34333" y1="19570" x2="34333" y2="19570"/>
                        <a14:backgroundMark x1="30333" y1="9785" x2="30333" y2="9785"/>
                        <a14:backgroundMark x1="31667" y1="10501" x2="31667" y2="10501"/>
                        <a14:backgroundMark x1="34000" y1="10024" x2="34000" y2="10024"/>
                        <a14:backgroundMark x1="66333" y1="9785" x2="66333" y2="9785"/>
                        <a14:backgroundMark x1="68333" y1="10024" x2="68333" y2="10024"/>
                        <a14:backgroundMark x1="69000" y1="10263" x2="69000" y2="10263"/>
                        <a14:backgroundMark x1="69667" y1="9547" x2="69667" y2="95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7753" y="-33657"/>
            <a:ext cx="815197" cy="1138558"/>
          </a:xfrm>
          <a:prstGeom prst="rect">
            <a:avLst/>
          </a:prstGeom>
        </p:spPr>
      </p:pic>
      <p:sp>
        <p:nvSpPr>
          <p:cNvPr id="28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 userDrawn="1"/>
        </p:nvSpPr>
        <p:spPr>
          <a:xfrm>
            <a:off x="9189893" y="63590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426036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7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432650" y="2208362"/>
            <a:ext cx="7832782" cy="9144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 smtClean="0"/>
              <a:t>OPERACIONES MARÍTIMAS</a:t>
            </a:r>
          </a:p>
          <a:p>
            <a:pPr algn="ctr"/>
            <a:endParaRPr lang="es-MX" dirty="0"/>
          </a:p>
          <a:p>
            <a:pPr algn="ctr"/>
            <a:r>
              <a:rPr lang="es-MX" sz="3200" dirty="0"/>
              <a:t>VIGILANCIA, </a:t>
            </a:r>
            <a:r>
              <a:rPr lang="es-MX" sz="3200" dirty="0" smtClean="0"/>
              <a:t>CONTROL, ALERTA Y RESPUESTA</a:t>
            </a:r>
            <a:endParaRPr lang="es-MX" sz="3200" dirty="0"/>
          </a:p>
        </p:txBody>
      </p:sp>
      <p:sp>
        <p:nvSpPr>
          <p:cNvPr id="3" name="Rectángulo 2"/>
          <p:cNvSpPr/>
          <p:nvPr/>
        </p:nvSpPr>
        <p:spPr>
          <a:xfrm>
            <a:off x="1" y="5328250"/>
            <a:ext cx="3778364" cy="9144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Curso de Brigadieres Litoral 2023</a:t>
            </a:r>
          </a:p>
          <a:p>
            <a:pPr algn="ctr"/>
            <a:r>
              <a:rPr lang="es-MX" dirty="0"/>
              <a:t>Escuela Naval “Arturo Prat”</a:t>
            </a:r>
          </a:p>
        </p:txBody>
      </p:sp>
      <p:sp>
        <p:nvSpPr>
          <p:cNvPr id="4" name="Rectángulo 3"/>
          <p:cNvSpPr/>
          <p:nvPr/>
        </p:nvSpPr>
        <p:spPr>
          <a:xfrm>
            <a:off x="8505639" y="5342628"/>
            <a:ext cx="3686362" cy="9144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Capitán de Corbeta LT</a:t>
            </a:r>
          </a:p>
          <a:p>
            <a:pPr algn="ctr"/>
            <a:r>
              <a:rPr lang="es-MX" dirty="0" smtClean="0"/>
              <a:t>Gonzalo Townsend Aravena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2229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309004" y="2130725"/>
            <a:ext cx="7573992" cy="259655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+mj-lt"/>
              <a:buAutoNum type="arabicPeriod"/>
            </a:pPr>
            <a:r>
              <a:rPr lang="es-MX" dirty="0"/>
              <a:t>Conceptos generales de Vigilancia, </a:t>
            </a:r>
            <a:r>
              <a:rPr lang="es-MX" dirty="0" smtClean="0"/>
              <a:t>Control, Alerta y Respuesta de </a:t>
            </a:r>
            <a:r>
              <a:rPr lang="es-MX" dirty="0"/>
              <a:t>un Panorama de Superficie.</a:t>
            </a:r>
          </a:p>
          <a:p>
            <a:pPr marL="342900" indent="-342900" algn="just">
              <a:buFont typeface="+mj-lt"/>
              <a:buAutoNum type="arabicPeriod"/>
            </a:pPr>
            <a:endParaRPr lang="es-MX" dirty="0"/>
          </a:p>
          <a:p>
            <a:pPr marL="342900" indent="-342900" algn="just">
              <a:buFont typeface="+mj-lt"/>
              <a:buAutoNum type="arabicPeriod"/>
            </a:pPr>
            <a:r>
              <a:rPr lang="es-MX" dirty="0"/>
              <a:t>Política nacional de Control del Tráfico Marítimo.</a:t>
            </a:r>
          </a:p>
          <a:p>
            <a:pPr marL="342900" indent="-342900" algn="just">
              <a:buFont typeface="+mj-lt"/>
              <a:buAutoNum type="arabicPeriod"/>
            </a:pPr>
            <a:endParaRPr lang="es-MX" dirty="0"/>
          </a:p>
          <a:p>
            <a:pPr marL="342900" indent="-342900" algn="just">
              <a:buFont typeface="+mj-lt"/>
              <a:buAutoNum type="arabicPeriod"/>
            </a:pPr>
            <a:r>
              <a:rPr lang="es-MX" dirty="0"/>
              <a:t>Disposiciones internacionales.</a:t>
            </a:r>
          </a:p>
          <a:p>
            <a:pPr marL="342900" indent="-342900" algn="just">
              <a:buFont typeface="+mj-lt"/>
              <a:buAutoNum type="arabicPeriod"/>
            </a:pPr>
            <a:endParaRPr lang="es-MX" dirty="0"/>
          </a:p>
          <a:p>
            <a:pPr marL="342900" indent="-342900" algn="just">
              <a:buFont typeface="+mj-lt"/>
              <a:buAutoNum type="arabicPeriod"/>
            </a:pPr>
            <a:r>
              <a:rPr lang="es-MX" dirty="0"/>
              <a:t>Disposiciones nacionales.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1285336" y="146646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Curso de Brigadieres LT Escuela Naval “Arturo Prat” - 2023</a:t>
            </a:r>
            <a:endParaRPr lang="es-MX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25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24664" y="2981274"/>
            <a:ext cx="7119668" cy="854016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 smtClean="0"/>
              <a:t>Conceptos generales de Vigilancia</a:t>
            </a:r>
            <a:r>
              <a:rPr lang="es-MX" sz="2400" dirty="0"/>
              <a:t>, </a:t>
            </a:r>
            <a:r>
              <a:rPr lang="es-MX" sz="2400" dirty="0" smtClean="0"/>
              <a:t>Control, Alerta y Respuesta de </a:t>
            </a:r>
            <a:r>
              <a:rPr lang="es-MX" sz="2400" dirty="0"/>
              <a:t>un Panorama de Superficie</a:t>
            </a:r>
          </a:p>
        </p:txBody>
      </p:sp>
      <p:sp>
        <p:nvSpPr>
          <p:cNvPr id="3" name="Rectángulo 2"/>
          <p:cNvSpPr/>
          <p:nvPr/>
        </p:nvSpPr>
        <p:spPr>
          <a:xfrm>
            <a:off x="1285336" y="146646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Curso de Brigadieres LT Escuela Naval “Arturo Prat” - 2023</a:t>
            </a:r>
            <a:endParaRPr lang="es-MX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101" y="1746000"/>
            <a:ext cx="7118231" cy="1172890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663" y="3912073"/>
            <a:ext cx="7119669" cy="1272396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529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3431694" y="1225061"/>
            <a:ext cx="2428875" cy="4572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D.L. (M.) N° 2.222, de fecha 21 de mayo de 1978, Ley de Navegación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3431694" y="1739411"/>
            <a:ext cx="2428875" cy="1043797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Artículo </a:t>
            </a:r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3° del D.F.L. (H.) N° 292, de fecha 25 de julio de 1953, Ley Orgánica de la Dirección General del Territorio Marítimo y de Marina Mercante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6365388" y="3272397"/>
            <a:ext cx="2428875" cy="1438813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Resolución </a:t>
            </a:r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C.J.A. Ord. </a:t>
            </a:r>
            <a:endParaRPr lang="es-MX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° 6415/1624 </a:t>
            </a:r>
            <a:r>
              <a:rPr lang="es-MX" sz="1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Vrs</a:t>
            </a:r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., de fecha 2 de junio de 2021, que aprueba el nuevo Reglamento Orgánico y de Funcionamiento de la Dirección General del Territorio Marítimo y de Marina Mercante</a:t>
            </a:r>
          </a:p>
        </p:txBody>
      </p:sp>
      <p:sp>
        <p:nvSpPr>
          <p:cNvPr id="13" name="Rectángulo 12"/>
          <p:cNvSpPr/>
          <p:nvPr/>
        </p:nvSpPr>
        <p:spPr>
          <a:xfrm>
            <a:off x="3431693" y="4032163"/>
            <a:ext cx="2428875" cy="600075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D.S</a:t>
            </a:r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N° 26, de fecha 25 de enero de 1966, que crea el Sistema Nacional de Alarma de Maremotos</a:t>
            </a:r>
          </a:p>
        </p:txBody>
      </p:sp>
      <p:sp>
        <p:nvSpPr>
          <p:cNvPr id="14" name="Rectángulo 13"/>
          <p:cNvSpPr/>
          <p:nvPr/>
        </p:nvSpPr>
        <p:spPr>
          <a:xfrm>
            <a:off x="6365388" y="2205866"/>
            <a:ext cx="2428875" cy="1000126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D.S</a:t>
            </a:r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(M.) N° 1340 bis, de fecha 14 de junio de 1941, que aprueba el Reglamento General de Orden, Seguridad y Disciplina en las Naves y Litoral de la República</a:t>
            </a:r>
          </a:p>
        </p:txBody>
      </p:sp>
      <p:sp>
        <p:nvSpPr>
          <p:cNvPr id="15" name="Rectángulo 14"/>
          <p:cNvSpPr/>
          <p:nvPr/>
        </p:nvSpPr>
        <p:spPr>
          <a:xfrm>
            <a:off x="6365389" y="1225061"/>
            <a:ext cx="2428875" cy="9144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 </a:t>
            </a:r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Telecomunicaciones Marítimas para Coordinación y Enlace de Emergencia L-131, de fecha 11 de noviembre de 2014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3431695" y="2832725"/>
            <a:ext cx="2428875" cy="5963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Directiva </a:t>
            </a:r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C.J.A. Ord. N° 6800/2583 </a:t>
            </a:r>
            <a:r>
              <a:rPr lang="es-MX" sz="1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Vrs</a:t>
            </a:r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 fecha 23 de mayo de 2013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3431694" y="3486267"/>
            <a:ext cx="2428875" cy="49529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Directiva D.G.T.M. y M.M. L-02/003, de fecha 29 de mayo de 2020</a:t>
            </a:r>
          </a:p>
        </p:txBody>
      </p:sp>
      <p:sp>
        <p:nvSpPr>
          <p:cNvPr id="18" name="Rectángulo 17"/>
          <p:cNvSpPr/>
          <p:nvPr/>
        </p:nvSpPr>
        <p:spPr>
          <a:xfrm>
            <a:off x="3431692" y="4684625"/>
            <a:ext cx="2428875" cy="5963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Directiva </a:t>
            </a:r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D.G.T.M. y M.M. </a:t>
            </a:r>
            <a:endParaRPr lang="es-MX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M-04/002</a:t>
            </a:r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 fecha 10 de junio de 2013</a:t>
            </a:r>
          </a:p>
        </p:txBody>
      </p:sp>
      <p:sp>
        <p:nvSpPr>
          <p:cNvPr id="19" name="Rectángulo 18"/>
          <p:cNvSpPr/>
          <p:nvPr/>
        </p:nvSpPr>
        <p:spPr>
          <a:xfrm>
            <a:off x="6365389" y="4777615"/>
            <a:ext cx="2428874" cy="660908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Directiva </a:t>
            </a:r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D.G.T.M. y M.M. Ord. </a:t>
            </a:r>
            <a:endParaRPr lang="es-MX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J-03/001</a:t>
            </a:r>
            <a:r>
              <a:rPr lang="es-MX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 fecha 16 de mayo de 2022</a:t>
            </a:r>
          </a:p>
        </p:txBody>
      </p:sp>
      <p:sp>
        <p:nvSpPr>
          <p:cNvPr id="20" name="Rectángulo 19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250166" y="2521820"/>
            <a:ext cx="2454533" cy="1458970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Referencias relacionadas al concepto general</a:t>
            </a:r>
            <a:endParaRPr lang="es-MX" dirty="0"/>
          </a:p>
        </p:txBody>
      </p:sp>
      <p:sp>
        <p:nvSpPr>
          <p:cNvPr id="2" name="Rectángulo 1"/>
          <p:cNvSpPr/>
          <p:nvPr/>
        </p:nvSpPr>
        <p:spPr>
          <a:xfrm>
            <a:off x="9190075" y="4646404"/>
            <a:ext cx="66236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endParaRPr lang="es-MX" sz="5400" dirty="0"/>
          </a:p>
        </p:txBody>
      </p:sp>
    </p:spTree>
    <p:extLst>
      <p:ext uri="{BB962C8B-B14F-4D97-AF65-F5344CB8AC3E}">
        <p14:creationId xmlns:p14="http://schemas.microsoft.com/office/powerpoint/2010/main" val="221322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8303" y="1169472"/>
            <a:ext cx="3255393" cy="421286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468302" y="5460521"/>
            <a:ext cx="3255393" cy="370936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Directiva O-41/008</a:t>
            </a:r>
          </a:p>
          <a:p>
            <a:pPr algn="ctr"/>
            <a:r>
              <a:rPr lang="es-MX" sz="1200" dirty="0" smtClean="0"/>
              <a:t>noviembre 2022</a:t>
            </a:r>
            <a:endParaRPr lang="es-MX" sz="1200" dirty="0"/>
          </a:p>
        </p:txBody>
      </p:sp>
      <p:sp>
        <p:nvSpPr>
          <p:cNvPr id="22" name="Rectángulo 21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35285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3871463" y="1809423"/>
            <a:ext cx="7159925" cy="1619577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Directiva O-41/008 (2 noviembre de 2022)</a:t>
            </a:r>
          </a:p>
          <a:p>
            <a:pPr algn="ctr"/>
            <a:endParaRPr lang="es-MX" sz="1400" dirty="0" smtClean="0"/>
          </a:p>
          <a:p>
            <a:pPr algn="ctr"/>
            <a:r>
              <a:rPr lang="es-MX" sz="1400" dirty="0"/>
              <a:t>Establece las funciones, procedimientos y flujos de información de la Central de Monitoreo y Análisis </a:t>
            </a:r>
            <a:r>
              <a:rPr lang="es-MX" sz="14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materializar la vigilancia, control, alerta y respuesta </a:t>
            </a:r>
            <a:r>
              <a:rPr lang="es-MX" sz="1400" dirty="0"/>
              <a:t>de los espacios marítimos, fluviales y lacustres de responsabilidad nacional y la activación de la Sala de Situación de la Autoridad Marítima Nacional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495099"/>
            <a:ext cx="2723790" cy="3524904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3966349" y="3711007"/>
            <a:ext cx="1313011" cy="9144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Vigilancia</a:t>
            </a:r>
            <a:endParaRPr lang="es-MX" sz="1400" dirty="0"/>
          </a:p>
        </p:txBody>
      </p:sp>
      <p:sp>
        <p:nvSpPr>
          <p:cNvPr id="11" name="Rectángulo 10"/>
          <p:cNvSpPr/>
          <p:nvPr/>
        </p:nvSpPr>
        <p:spPr>
          <a:xfrm>
            <a:off x="5359336" y="3711007"/>
            <a:ext cx="1313011" cy="9144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Control</a:t>
            </a:r>
            <a:endParaRPr lang="es-MX" sz="1400" dirty="0"/>
          </a:p>
        </p:txBody>
      </p:sp>
      <p:sp>
        <p:nvSpPr>
          <p:cNvPr id="12" name="Rectángulo 11"/>
          <p:cNvSpPr/>
          <p:nvPr/>
        </p:nvSpPr>
        <p:spPr>
          <a:xfrm>
            <a:off x="6752323" y="3711007"/>
            <a:ext cx="1313011" cy="9144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Alerta</a:t>
            </a:r>
            <a:endParaRPr lang="es-MX" sz="1400" dirty="0"/>
          </a:p>
        </p:txBody>
      </p:sp>
      <p:sp>
        <p:nvSpPr>
          <p:cNvPr id="13" name="Rectángulo 12"/>
          <p:cNvSpPr/>
          <p:nvPr/>
        </p:nvSpPr>
        <p:spPr>
          <a:xfrm>
            <a:off x="9608743" y="3711007"/>
            <a:ext cx="1313011" cy="9144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Panorama de Superficie</a:t>
            </a:r>
            <a:endParaRPr lang="es-MX" sz="1400" dirty="0"/>
          </a:p>
        </p:txBody>
      </p:sp>
      <p:sp>
        <p:nvSpPr>
          <p:cNvPr id="14" name="Rectángulo 13"/>
          <p:cNvSpPr/>
          <p:nvPr/>
        </p:nvSpPr>
        <p:spPr>
          <a:xfrm>
            <a:off x="8180533" y="3711007"/>
            <a:ext cx="1313011" cy="9144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Respuesta</a:t>
            </a:r>
            <a:endParaRPr lang="es-MX" sz="1400" dirty="0"/>
          </a:p>
        </p:txBody>
      </p:sp>
      <p:sp>
        <p:nvSpPr>
          <p:cNvPr id="15" name="Rectángulo 14"/>
          <p:cNvSpPr/>
          <p:nvPr/>
        </p:nvSpPr>
        <p:spPr>
          <a:xfrm>
            <a:off x="952501" y="5116542"/>
            <a:ext cx="2723790" cy="370936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Directiva O-41/008</a:t>
            </a:r>
          </a:p>
          <a:p>
            <a:pPr algn="ctr"/>
            <a:r>
              <a:rPr lang="es-MX" sz="1200" dirty="0" smtClean="0"/>
              <a:t>noviembre 2022</a:t>
            </a:r>
            <a:endParaRPr lang="es-MX" sz="1200" dirty="0"/>
          </a:p>
        </p:txBody>
      </p:sp>
      <p:sp>
        <p:nvSpPr>
          <p:cNvPr id="17" name="Rectángulo 16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236583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285336" y="767751"/>
            <a:ext cx="1250830" cy="526211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Vigilancia</a:t>
            </a:r>
            <a:endParaRPr lang="es-MX" dirty="0"/>
          </a:p>
        </p:txBody>
      </p:sp>
      <p:sp>
        <p:nvSpPr>
          <p:cNvPr id="5" name="Rectángulo 4"/>
          <p:cNvSpPr/>
          <p:nvPr/>
        </p:nvSpPr>
        <p:spPr>
          <a:xfrm>
            <a:off x="2734574" y="767751"/>
            <a:ext cx="8151962" cy="526211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Cuidado y atención exacta en las cosas que están a cargo de cada </a:t>
            </a:r>
            <a:r>
              <a:rPr lang="es-MX" dirty="0" smtClean="0"/>
              <a:t>uno (RAE).</a:t>
            </a:r>
            <a:endParaRPr lang="es-MX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5887" y="1837426"/>
            <a:ext cx="2486924" cy="1865193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3"/>
          <a:srcRect t="-1" b="25424"/>
          <a:stretch/>
        </p:blipFill>
        <p:spPr>
          <a:xfrm>
            <a:off x="9206183" y="3797509"/>
            <a:ext cx="2486924" cy="1854679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03" y="1801084"/>
            <a:ext cx="2051854" cy="2874442"/>
          </a:xfrm>
          <a:prstGeom prst="rect">
            <a:avLst/>
          </a:prstGeom>
        </p:spPr>
      </p:pic>
      <p:sp>
        <p:nvSpPr>
          <p:cNvPr id="22" name="Rectángulo 21"/>
          <p:cNvSpPr/>
          <p:nvPr/>
        </p:nvSpPr>
        <p:spPr>
          <a:xfrm>
            <a:off x="2417124" y="1483787"/>
            <a:ext cx="1155940" cy="483036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Fronteras</a:t>
            </a:r>
            <a:endParaRPr lang="es-MX" sz="1200" dirty="0"/>
          </a:p>
        </p:txBody>
      </p:sp>
      <p:sp>
        <p:nvSpPr>
          <p:cNvPr id="23" name="Rectángulo 22"/>
          <p:cNvSpPr/>
          <p:nvPr/>
        </p:nvSpPr>
        <p:spPr>
          <a:xfrm>
            <a:off x="3722622" y="1483787"/>
            <a:ext cx="5360991" cy="483036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frontera </a:t>
            </a:r>
            <a:r>
              <a:rPr lang="es-MX" sz="1200" dirty="0"/>
              <a:t>terrestre con Perú… generan </a:t>
            </a:r>
            <a:r>
              <a:rPr lang="es-MX" sz="1200" dirty="0" smtClean="0"/>
              <a:t>desafíos,… exigiendo </a:t>
            </a:r>
            <a:r>
              <a:rPr lang="es-MX" sz="1200" dirty="0"/>
              <a:t>un esfuerzo importante en aspectos de </a:t>
            </a:r>
            <a:r>
              <a:rPr lang="es-MX" sz="1200" b="1" u="sng" dirty="0" smtClean="0"/>
              <a:t>vigilancia</a:t>
            </a:r>
            <a:r>
              <a:rPr lang="es-MX" sz="1200" dirty="0" smtClean="0"/>
              <a:t>…</a:t>
            </a:r>
            <a:endParaRPr lang="es-MX" sz="1200" dirty="0"/>
          </a:p>
        </p:txBody>
      </p:sp>
      <p:sp>
        <p:nvSpPr>
          <p:cNvPr id="24" name="Rectángulo 23"/>
          <p:cNvSpPr/>
          <p:nvPr/>
        </p:nvSpPr>
        <p:spPr>
          <a:xfrm>
            <a:off x="2417124" y="2051199"/>
            <a:ext cx="1155940" cy="435094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Derechos soberanos</a:t>
            </a:r>
            <a:endParaRPr lang="es-MX" sz="1200" dirty="0"/>
          </a:p>
        </p:txBody>
      </p:sp>
      <p:sp>
        <p:nvSpPr>
          <p:cNvPr id="25" name="Rectángulo 24"/>
          <p:cNvSpPr/>
          <p:nvPr/>
        </p:nvSpPr>
        <p:spPr>
          <a:xfrm>
            <a:off x="3735238" y="2051200"/>
            <a:ext cx="5348375" cy="43509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recursos naturales del mar, suelo y subsuelo de Z.E.E, nuestro país ejerce facultades de monitoreo y </a:t>
            </a:r>
            <a:r>
              <a:rPr lang="es-MX" sz="1200" b="1" u="sng" dirty="0" smtClean="0"/>
              <a:t>vigilancia</a:t>
            </a:r>
            <a:r>
              <a:rPr lang="es-MX" sz="1200" dirty="0" smtClean="0"/>
              <a:t> sobre explotación pesquera…</a:t>
            </a:r>
            <a:endParaRPr lang="es-MX" sz="1200" dirty="0"/>
          </a:p>
        </p:txBody>
      </p:sp>
      <p:sp>
        <p:nvSpPr>
          <p:cNvPr id="26" name="Rectángulo 25"/>
          <p:cNvSpPr/>
          <p:nvPr/>
        </p:nvSpPr>
        <p:spPr>
          <a:xfrm>
            <a:off x="2417124" y="2570669"/>
            <a:ext cx="1155940" cy="629731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Preparación</a:t>
            </a:r>
            <a:endParaRPr lang="es-MX" sz="1200" dirty="0"/>
          </a:p>
        </p:txBody>
      </p:sp>
      <p:sp>
        <p:nvSpPr>
          <p:cNvPr id="27" name="Rectángulo 26"/>
          <p:cNvSpPr/>
          <p:nvPr/>
        </p:nvSpPr>
        <p:spPr>
          <a:xfrm>
            <a:off x="3722622" y="2570669"/>
            <a:ext cx="5360991" cy="629731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para actuar en entornos de conflicto asimétrico… carácter híbrido…capaces de operar en todo tiempo y escenarios, con apoyo de movilidad, inteligencia, </a:t>
            </a:r>
            <a:r>
              <a:rPr lang="es-MX" sz="1200" b="1" u="sng" dirty="0" smtClean="0"/>
              <a:t>vigilancia</a:t>
            </a:r>
            <a:r>
              <a:rPr lang="es-MX" sz="1200" dirty="0" smtClean="0"/>
              <a:t>…</a:t>
            </a:r>
            <a:endParaRPr lang="es-MX" sz="1200" dirty="0"/>
          </a:p>
        </p:txBody>
      </p:sp>
      <p:sp>
        <p:nvSpPr>
          <p:cNvPr id="28" name="Rectángulo 27"/>
          <p:cNvSpPr/>
          <p:nvPr/>
        </p:nvSpPr>
        <p:spPr>
          <a:xfrm>
            <a:off x="2407421" y="3284776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Infraestructura</a:t>
            </a:r>
            <a:endParaRPr lang="es-MX" sz="1200" dirty="0"/>
          </a:p>
        </p:txBody>
      </p:sp>
      <p:sp>
        <p:nvSpPr>
          <p:cNvPr id="29" name="Rectángulo 28"/>
          <p:cNvSpPr/>
          <p:nvPr/>
        </p:nvSpPr>
        <p:spPr>
          <a:xfrm>
            <a:off x="3735238" y="3284776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mantener infraestructura física… sistemas de comunicaciones, </a:t>
            </a:r>
            <a:r>
              <a:rPr lang="es-MX" sz="1200" b="1" u="sng" dirty="0" smtClean="0"/>
              <a:t>vigilancia</a:t>
            </a:r>
            <a:r>
              <a:rPr lang="es-MX" sz="1200" dirty="0" smtClean="0"/>
              <a:t> y de apoyo a las operaciones…</a:t>
            </a:r>
            <a:endParaRPr lang="es-MX" sz="1200" dirty="0"/>
          </a:p>
        </p:txBody>
      </p:sp>
      <p:sp>
        <p:nvSpPr>
          <p:cNvPr id="31" name="Rectángulo 30"/>
          <p:cNvSpPr/>
          <p:nvPr/>
        </p:nvSpPr>
        <p:spPr>
          <a:xfrm>
            <a:off x="2407421" y="3786995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Funcional</a:t>
            </a:r>
            <a:endParaRPr lang="es-MX" sz="1200" dirty="0"/>
          </a:p>
        </p:txBody>
      </p:sp>
      <p:sp>
        <p:nvSpPr>
          <p:cNvPr id="32" name="Rectángulo 31"/>
          <p:cNvSpPr/>
          <p:nvPr/>
        </p:nvSpPr>
        <p:spPr>
          <a:xfrm>
            <a:off x="3735238" y="3786995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cumplir tareas para mantener adecuada </a:t>
            </a:r>
            <a:r>
              <a:rPr lang="es-MX" sz="1200" b="1" u="sng" dirty="0" smtClean="0"/>
              <a:t>vigilancia</a:t>
            </a:r>
            <a:r>
              <a:rPr lang="es-MX" sz="1200" dirty="0" smtClean="0"/>
              <a:t> de lo que ocurre en el mar… ante riesgos inminentes… mediante sistemas de Mando y Control</a:t>
            </a:r>
            <a:endParaRPr lang="es-MX" sz="1200" dirty="0"/>
          </a:p>
        </p:txBody>
      </p:sp>
      <p:sp>
        <p:nvSpPr>
          <p:cNvPr id="35" name="Rectángulo 34"/>
          <p:cNvSpPr/>
          <p:nvPr/>
        </p:nvSpPr>
        <p:spPr>
          <a:xfrm>
            <a:off x="2417124" y="4292180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Sistemas</a:t>
            </a:r>
            <a:endParaRPr lang="es-MX" sz="1200" dirty="0"/>
          </a:p>
        </p:txBody>
      </p:sp>
      <p:sp>
        <p:nvSpPr>
          <p:cNvPr id="36" name="Rectángulo 35"/>
          <p:cNvSpPr/>
          <p:nvPr/>
        </p:nvSpPr>
        <p:spPr>
          <a:xfrm>
            <a:off x="3744941" y="4292180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adoptar mejoras de capacidades … mediante herramientas tecnológicas en </a:t>
            </a:r>
            <a:r>
              <a:rPr lang="es-MX" sz="1200" b="1" u="sng" dirty="0" smtClean="0"/>
              <a:t>vigilancia</a:t>
            </a:r>
            <a:r>
              <a:rPr lang="es-MX" sz="1200" dirty="0" smtClean="0"/>
              <a:t> remota… con capacidades polivalentes tanto de la Armada como otros…</a:t>
            </a:r>
            <a:endParaRPr lang="es-MX" sz="1200" dirty="0"/>
          </a:p>
        </p:txBody>
      </p:sp>
      <p:sp>
        <p:nvSpPr>
          <p:cNvPr id="37" name="Rectángulo 36"/>
          <p:cNvSpPr/>
          <p:nvPr/>
        </p:nvSpPr>
        <p:spPr>
          <a:xfrm>
            <a:off x="2417124" y="4797365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Fuentes</a:t>
            </a:r>
            <a:endParaRPr lang="es-MX" sz="1200" dirty="0"/>
          </a:p>
        </p:txBody>
      </p:sp>
      <p:sp>
        <p:nvSpPr>
          <p:cNvPr id="38" name="Rectángulo 37"/>
          <p:cNvSpPr/>
          <p:nvPr/>
        </p:nvSpPr>
        <p:spPr>
          <a:xfrm>
            <a:off x="3744941" y="4797365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</a:t>
            </a:r>
            <a:r>
              <a:rPr lang="es-MX" sz="1200" b="1" u="sng" dirty="0" smtClean="0"/>
              <a:t>Vigilancia</a:t>
            </a:r>
            <a:r>
              <a:rPr lang="es-MX" sz="1200" dirty="0" smtClean="0"/>
              <a:t>, rebusca y recopilación de informaciones desde diversas fuentes, para contribuir a una mejor toma de decisiones…</a:t>
            </a:r>
            <a:endParaRPr lang="es-MX" sz="1200" dirty="0"/>
          </a:p>
        </p:txBody>
      </p:sp>
      <p:sp>
        <p:nvSpPr>
          <p:cNvPr id="39" name="Rectángulo 38"/>
          <p:cNvSpPr/>
          <p:nvPr/>
        </p:nvSpPr>
        <p:spPr>
          <a:xfrm>
            <a:off x="2417124" y="5316835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Áreas</a:t>
            </a:r>
            <a:endParaRPr lang="es-MX" sz="1200" dirty="0"/>
          </a:p>
        </p:txBody>
      </p:sp>
      <p:sp>
        <p:nvSpPr>
          <p:cNvPr id="40" name="Rectángulo 39"/>
          <p:cNvSpPr/>
          <p:nvPr/>
        </p:nvSpPr>
        <p:spPr>
          <a:xfrm>
            <a:off x="3744941" y="5316835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alerta sobre amenazas emergentes y </a:t>
            </a:r>
            <a:r>
              <a:rPr lang="es-MX" sz="1200" b="1" u="sng" dirty="0" smtClean="0"/>
              <a:t>vigilancia</a:t>
            </a:r>
            <a:r>
              <a:rPr lang="es-MX" sz="1200" dirty="0" smtClean="0"/>
              <a:t> de actividades ilícitas en zonas marítimas…</a:t>
            </a:r>
            <a:endParaRPr lang="es-MX" sz="1200" dirty="0"/>
          </a:p>
        </p:txBody>
      </p:sp>
      <p:sp>
        <p:nvSpPr>
          <p:cNvPr id="41" name="Rectángulo 40"/>
          <p:cNvSpPr/>
          <p:nvPr/>
        </p:nvSpPr>
        <p:spPr>
          <a:xfrm>
            <a:off x="237226" y="4697628"/>
            <a:ext cx="2067031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 </a:t>
            </a:r>
            <a:r>
              <a:rPr lang="es-MX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mayo de </a:t>
            </a:r>
            <a:r>
              <a:rPr lang="es-MX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2021, promulgado en</a:t>
            </a:r>
          </a:p>
          <a:p>
            <a:pPr algn="ctr"/>
            <a:r>
              <a:rPr lang="es-MX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D.O. el </a:t>
            </a:r>
            <a:r>
              <a:rPr lang="es-MX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Decreto N° 4 del </a:t>
            </a:r>
            <a:r>
              <a:rPr lang="es-MX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MINDEF.</a:t>
            </a:r>
            <a:endParaRPr lang="es-MX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Rectángulo 32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421854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3871463" y="1809423"/>
            <a:ext cx="7159925" cy="1619577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Directiva O-41/008 (2 noviembre de 2022)</a:t>
            </a:r>
          </a:p>
          <a:p>
            <a:pPr algn="ctr"/>
            <a:endParaRPr lang="es-MX" sz="1400" dirty="0" smtClean="0"/>
          </a:p>
          <a:p>
            <a:pPr algn="ctr"/>
            <a:r>
              <a:rPr lang="es-MX" sz="1400" dirty="0"/>
              <a:t>Establece las funciones, procedimientos y flujos de información de la Central de Monitoreo y Análisis </a:t>
            </a:r>
            <a:r>
              <a:rPr lang="es-MX" sz="14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materializar la vigilancia, control, alerta y respuesta </a:t>
            </a:r>
            <a:r>
              <a:rPr lang="es-MX" sz="1400" dirty="0"/>
              <a:t>de los espacios marítimos, fluviales y lacustres de responsabilidad nacional y la activación de la Sala de Situación de la Autoridad Marítima Nacional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495099"/>
            <a:ext cx="2723790" cy="3524904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3966349" y="3711007"/>
            <a:ext cx="1313011" cy="914400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Vigilancia</a:t>
            </a:r>
            <a:endParaRPr lang="es-MX" sz="1400" dirty="0"/>
          </a:p>
        </p:txBody>
      </p:sp>
      <p:sp>
        <p:nvSpPr>
          <p:cNvPr id="11" name="Rectángulo 10"/>
          <p:cNvSpPr/>
          <p:nvPr/>
        </p:nvSpPr>
        <p:spPr>
          <a:xfrm>
            <a:off x="5359336" y="3711007"/>
            <a:ext cx="1313011" cy="9144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Control</a:t>
            </a:r>
            <a:endParaRPr lang="es-MX" sz="1400" dirty="0"/>
          </a:p>
        </p:txBody>
      </p:sp>
      <p:sp>
        <p:nvSpPr>
          <p:cNvPr id="12" name="Rectángulo 11"/>
          <p:cNvSpPr/>
          <p:nvPr/>
        </p:nvSpPr>
        <p:spPr>
          <a:xfrm>
            <a:off x="6752323" y="3711007"/>
            <a:ext cx="1313011" cy="9144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Alerta</a:t>
            </a:r>
            <a:endParaRPr lang="es-MX" sz="1400" dirty="0"/>
          </a:p>
        </p:txBody>
      </p:sp>
      <p:sp>
        <p:nvSpPr>
          <p:cNvPr id="13" name="Rectángulo 12"/>
          <p:cNvSpPr/>
          <p:nvPr/>
        </p:nvSpPr>
        <p:spPr>
          <a:xfrm>
            <a:off x="9608743" y="3711007"/>
            <a:ext cx="1313011" cy="9144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Panorama de Superficie</a:t>
            </a:r>
            <a:endParaRPr lang="es-MX" sz="1400" dirty="0"/>
          </a:p>
        </p:txBody>
      </p:sp>
      <p:sp>
        <p:nvSpPr>
          <p:cNvPr id="14" name="Rectángulo 13"/>
          <p:cNvSpPr/>
          <p:nvPr/>
        </p:nvSpPr>
        <p:spPr>
          <a:xfrm>
            <a:off x="8180533" y="3711007"/>
            <a:ext cx="1313011" cy="9144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Respuesta</a:t>
            </a:r>
            <a:endParaRPr lang="es-MX" sz="1400" dirty="0"/>
          </a:p>
        </p:txBody>
      </p:sp>
      <p:sp>
        <p:nvSpPr>
          <p:cNvPr id="15" name="Rectángulo 14"/>
          <p:cNvSpPr/>
          <p:nvPr/>
        </p:nvSpPr>
        <p:spPr>
          <a:xfrm>
            <a:off x="952501" y="5116542"/>
            <a:ext cx="2723790" cy="370936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Directiva O-41/008</a:t>
            </a:r>
          </a:p>
          <a:p>
            <a:pPr algn="ctr"/>
            <a:r>
              <a:rPr lang="es-MX" sz="1200" dirty="0" smtClean="0"/>
              <a:t>noviembre 2022</a:t>
            </a:r>
            <a:endParaRPr lang="es-MX" sz="1200" dirty="0"/>
          </a:p>
        </p:txBody>
      </p:sp>
      <p:sp>
        <p:nvSpPr>
          <p:cNvPr id="17" name="Rectángulo 16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29893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285336" y="767751"/>
            <a:ext cx="1250830" cy="526211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Control</a:t>
            </a:r>
            <a:endParaRPr lang="es-MX" dirty="0"/>
          </a:p>
        </p:txBody>
      </p:sp>
      <p:sp>
        <p:nvSpPr>
          <p:cNvPr id="5" name="Rectángulo 4"/>
          <p:cNvSpPr/>
          <p:nvPr/>
        </p:nvSpPr>
        <p:spPr>
          <a:xfrm>
            <a:off x="2734574" y="767752"/>
            <a:ext cx="8151962" cy="1756374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+mj-lt"/>
              <a:buAutoNum type="arabicPeriod"/>
            </a:pPr>
            <a:r>
              <a:rPr lang="es-MX" sz="1600" dirty="0" smtClean="0"/>
              <a:t>Comprobación</a:t>
            </a:r>
            <a:r>
              <a:rPr lang="es-MX" sz="1600" dirty="0"/>
              <a:t>, inspección, fiscalización, </a:t>
            </a:r>
            <a:r>
              <a:rPr lang="es-MX" sz="1600" b="1" u="sng" dirty="0" smtClean="0"/>
              <a:t>intervención</a:t>
            </a:r>
            <a:r>
              <a:rPr lang="es-MX" sz="1600" dirty="0" smtClean="0"/>
              <a:t>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sz="1600" b="1" u="sng" dirty="0"/>
              <a:t>Dominio</a:t>
            </a:r>
            <a:r>
              <a:rPr lang="es-MX" sz="1600" dirty="0"/>
              <a:t>, </a:t>
            </a:r>
            <a:r>
              <a:rPr lang="es-MX" sz="1600" b="1" u="sng" dirty="0"/>
              <a:t>mando</a:t>
            </a:r>
            <a:r>
              <a:rPr lang="es-MX" sz="1600" dirty="0"/>
              <a:t>, preponderancia</a:t>
            </a:r>
            <a:r>
              <a:rPr lang="es-MX" sz="1600" dirty="0" smtClean="0"/>
              <a:t>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sz="1600" b="1" u="sng" dirty="0"/>
              <a:t>Mando</a:t>
            </a:r>
            <a:r>
              <a:rPr lang="es-MX" sz="1600" dirty="0"/>
              <a:t> o dispositivo de regulación</a:t>
            </a:r>
            <a:r>
              <a:rPr lang="es-MX" sz="1600" dirty="0" smtClean="0"/>
              <a:t>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sz="1600" dirty="0"/>
              <a:t>Tablero o panel </a:t>
            </a:r>
            <a:r>
              <a:rPr lang="es-MX" sz="1600" b="1" u="sng" dirty="0"/>
              <a:t>donde se encuentran los mandos</a:t>
            </a:r>
            <a:r>
              <a:rPr lang="es-MX" sz="1600" dirty="0" smtClean="0"/>
              <a:t>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sz="1600" dirty="0"/>
              <a:t>Dispositivo que regula </a:t>
            </a:r>
            <a:r>
              <a:rPr lang="es-MX" sz="1600" b="1" u="sng" dirty="0"/>
              <a:t>a distancia</a:t>
            </a:r>
            <a:r>
              <a:rPr lang="es-MX" sz="1600" dirty="0"/>
              <a:t> el funcionamiento de un aparato, </a:t>
            </a:r>
            <a:r>
              <a:rPr lang="es-MX" sz="1600" b="1" u="sng" dirty="0"/>
              <a:t>mecanismo o </a:t>
            </a:r>
            <a:r>
              <a:rPr lang="es-MX" sz="1600" b="1" u="sng" dirty="0" smtClean="0"/>
              <a:t>sistema</a:t>
            </a:r>
            <a:r>
              <a:rPr lang="es-MX" sz="1600" dirty="0" smtClean="0"/>
              <a:t>.</a:t>
            </a:r>
          </a:p>
          <a:p>
            <a:pPr algn="just"/>
            <a:endParaRPr lang="es-MX" sz="1600" dirty="0"/>
          </a:p>
          <a:p>
            <a:pPr algn="r"/>
            <a:r>
              <a:rPr lang="es-MX" sz="1600" dirty="0" smtClean="0"/>
              <a:t>(RAE)</a:t>
            </a:r>
            <a:endParaRPr lang="es-MX" sz="1600" dirty="0"/>
          </a:p>
        </p:txBody>
      </p:sp>
      <p:sp>
        <p:nvSpPr>
          <p:cNvPr id="39" name="Rectángulo 38"/>
          <p:cNvSpPr/>
          <p:nvPr/>
        </p:nvSpPr>
        <p:spPr>
          <a:xfrm>
            <a:off x="2417124" y="2640310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Polivalencia</a:t>
            </a:r>
            <a:endParaRPr lang="es-MX" sz="1200" dirty="0"/>
          </a:p>
        </p:txBody>
      </p:sp>
      <p:sp>
        <p:nvSpPr>
          <p:cNvPr id="40" name="Rectángulo 39"/>
          <p:cNvSpPr/>
          <p:nvPr/>
        </p:nvSpPr>
        <p:spPr>
          <a:xfrm>
            <a:off x="3744941" y="2640310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debe ir acompañada de la polifuncionalidad de las personas que los operan y de la adaptabilidad de los sistemas y estructuras de </a:t>
            </a:r>
            <a:r>
              <a:rPr lang="es-MX" sz="1200" b="1" u="sng" dirty="0" smtClean="0"/>
              <a:t>Mando y Control </a:t>
            </a:r>
            <a:r>
              <a:rPr lang="es-MX" sz="1200" dirty="0" smtClean="0"/>
              <a:t>que los dirigen.</a:t>
            </a:r>
            <a:endParaRPr lang="es-MX" sz="1200" dirty="0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03" y="1801084"/>
            <a:ext cx="2051854" cy="2874442"/>
          </a:xfrm>
          <a:prstGeom prst="rect">
            <a:avLst/>
          </a:prstGeom>
        </p:spPr>
      </p:pic>
      <p:sp>
        <p:nvSpPr>
          <p:cNvPr id="33" name="Rectángulo 32"/>
          <p:cNvSpPr/>
          <p:nvPr/>
        </p:nvSpPr>
        <p:spPr>
          <a:xfrm>
            <a:off x="237226" y="4697628"/>
            <a:ext cx="2067031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 </a:t>
            </a:r>
            <a:r>
              <a:rPr lang="es-MX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mayo de </a:t>
            </a:r>
            <a:r>
              <a:rPr lang="es-MX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2021, promulgado en</a:t>
            </a:r>
          </a:p>
          <a:p>
            <a:pPr algn="ctr"/>
            <a:r>
              <a:rPr lang="es-MX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D.O. el </a:t>
            </a:r>
            <a:r>
              <a:rPr lang="es-MX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Decreto N° 4 del </a:t>
            </a:r>
            <a:r>
              <a:rPr lang="es-MX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MINDEF.</a:t>
            </a:r>
            <a:endParaRPr lang="es-MX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Rectángulo 33"/>
          <p:cNvSpPr/>
          <p:nvPr/>
        </p:nvSpPr>
        <p:spPr>
          <a:xfrm>
            <a:off x="2417124" y="3156007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Fronteras</a:t>
            </a:r>
            <a:endParaRPr lang="es-MX" sz="1200" dirty="0"/>
          </a:p>
        </p:txBody>
      </p:sp>
      <p:sp>
        <p:nvSpPr>
          <p:cNvPr id="42" name="Rectángulo 41"/>
          <p:cNvSpPr/>
          <p:nvPr/>
        </p:nvSpPr>
        <p:spPr>
          <a:xfrm>
            <a:off x="3744941" y="3156007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múltiples pasos fronterizos que </a:t>
            </a:r>
            <a:r>
              <a:rPr lang="es-MX" sz="1200" dirty="0" err="1" smtClean="0"/>
              <a:t>eneran</a:t>
            </a:r>
            <a:r>
              <a:rPr lang="es-MX" sz="1200" dirty="0" smtClean="0"/>
              <a:t> desafíos desde el punto de vista de la seguridad, exigiendo un esfuerzo importante en aspectos de vigilancia y </a:t>
            </a:r>
            <a:r>
              <a:rPr lang="es-MX" sz="1200" b="1" u="sng" dirty="0" smtClean="0"/>
              <a:t>control</a:t>
            </a:r>
            <a:r>
              <a:rPr lang="es-MX" sz="1200" dirty="0" smtClean="0"/>
              <a:t>.</a:t>
            </a:r>
            <a:endParaRPr lang="es-MX" sz="1200" dirty="0"/>
          </a:p>
        </p:txBody>
      </p:sp>
      <p:sp>
        <p:nvSpPr>
          <p:cNvPr id="43" name="Rectángulo 42"/>
          <p:cNvSpPr/>
          <p:nvPr/>
        </p:nvSpPr>
        <p:spPr>
          <a:xfrm>
            <a:off x="2417124" y="3671704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Defensa</a:t>
            </a:r>
            <a:endParaRPr lang="es-MX" sz="1200" dirty="0"/>
          </a:p>
        </p:txBody>
      </p:sp>
      <p:sp>
        <p:nvSpPr>
          <p:cNvPr id="44" name="Rectángulo 43"/>
          <p:cNvSpPr/>
          <p:nvPr/>
        </p:nvSpPr>
        <p:spPr>
          <a:xfrm>
            <a:off x="3744941" y="3671704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movilizar y sostener capacidades… en condiciones de mantener el </a:t>
            </a:r>
            <a:r>
              <a:rPr lang="es-MX" sz="1200" b="1" u="sng" dirty="0" smtClean="0"/>
              <a:t>control</a:t>
            </a:r>
            <a:r>
              <a:rPr lang="es-MX" sz="1200" dirty="0" smtClean="0"/>
              <a:t> de las áreas en que se dificulta la presencia de otros organismos del Estado…</a:t>
            </a:r>
            <a:endParaRPr lang="es-MX" sz="1200" dirty="0"/>
          </a:p>
        </p:txBody>
      </p:sp>
      <p:sp>
        <p:nvSpPr>
          <p:cNvPr id="45" name="Rectángulo 44"/>
          <p:cNvSpPr/>
          <p:nvPr/>
        </p:nvSpPr>
        <p:spPr>
          <a:xfrm>
            <a:off x="2417124" y="4177250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Función</a:t>
            </a:r>
            <a:endParaRPr lang="es-MX" sz="1200" dirty="0"/>
          </a:p>
        </p:txBody>
      </p:sp>
      <p:sp>
        <p:nvSpPr>
          <p:cNvPr id="46" name="Rectángulo 45"/>
          <p:cNvSpPr/>
          <p:nvPr/>
        </p:nvSpPr>
        <p:spPr>
          <a:xfrm>
            <a:off x="3744941" y="4177250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en lo que se refiere a sus espacios marítimos, su </a:t>
            </a:r>
            <a:r>
              <a:rPr lang="es-MX" sz="1200" b="1" u="sng" dirty="0" smtClean="0"/>
              <a:t>control</a:t>
            </a:r>
            <a:r>
              <a:rPr lang="es-MX" sz="1200" dirty="0" smtClean="0"/>
              <a:t>, fiscalización, seguridad de las personas, naves y terminales marítimos, medio ambiente y recursos…</a:t>
            </a:r>
            <a:endParaRPr lang="es-MX" sz="1200" dirty="0"/>
          </a:p>
        </p:txBody>
      </p:sp>
      <p:sp>
        <p:nvSpPr>
          <p:cNvPr id="47" name="Rectángulo 46"/>
          <p:cNvSpPr/>
          <p:nvPr/>
        </p:nvSpPr>
        <p:spPr>
          <a:xfrm>
            <a:off x="2417124" y="4682796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Medio ambiente</a:t>
            </a:r>
            <a:endParaRPr lang="es-MX" sz="1200" dirty="0"/>
          </a:p>
        </p:txBody>
      </p:sp>
      <p:sp>
        <p:nvSpPr>
          <p:cNvPr id="48" name="Rectángulo 47"/>
          <p:cNvSpPr/>
          <p:nvPr/>
        </p:nvSpPr>
        <p:spPr>
          <a:xfrm>
            <a:off x="3744941" y="4682796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para mitigar efectos producto de desastres naturales, cambio climático… exige fiscalización y </a:t>
            </a:r>
            <a:r>
              <a:rPr lang="es-MX" sz="1200" b="1" u="sng" dirty="0" smtClean="0"/>
              <a:t>control</a:t>
            </a:r>
            <a:r>
              <a:rPr lang="es-MX" sz="1200" dirty="0" smtClean="0"/>
              <a:t> de normas medioambientales y zonas protegidas.</a:t>
            </a:r>
            <a:endParaRPr lang="es-MX" sz="1200" dirty="0"/>
          </a:p>
        </p:txBody>
      </p:sp>
      <p:sp>
        <p:nvSpPr>
          <p:cNvPr id="49" name="Rectángulo 48"/>
          <p:cNvSpPr/>
          <p:nvPr/>
        </p:nvSpPr>
        <p:spPr>
          <a:xfrm>
            <a:off x="2417124" y="5194185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Geografía</a:t>
            </a:r>
            <a:endParaRPr lang="es-MX" sz="1200" dirty="0"/>
          </a:p>
        </p:txBody>
      </p:sp>
      <p:sp>
        <p:nvSpPr>
          <p:cNvPr id="50" name="Rectángulo 49"/>
          <p:cNvSpPr/>
          <p:nvPr/>
        </p:nvSpPr>
        <p:spPr>
          <a:xfrm>
            <a:off x="3744941" y="5194185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contribuye a la respuesta estatal ante estas amenazas, en particular mediante el control de rutas en áreas jurisdiccionales…</a:t>
            </a:r>
            <a:endParaRPr lang="es-MX" sz="12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16980" r="21919"/>
          <a:stretch/>
        </p:blipFill>
        <p:spPr>
          <a:xfrm>
            <a:off x="9496425" y="3092835"/>
            <a:ext cx="2343150" cy="2007804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Rectángulo 20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247178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9" grpId="0" animBg="1"/>
      <p:bldP spid="40" grpId="0" animBg="1"/>
      <p:bldP spid="33" grpId="0"/>
      <p:bldP spid="34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756" y="1216324"/>
            <a:ext cx="2311222" cy="4637956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3305644" y="1216324"/>
            <a:ext cx="1155940" cy="966159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Mando y Control</a:t>
            </a:r>
            <a:endParaRPr lang="es-MX" sz="1200" dirty="0"/>
          </a:p>
        </p:txBody>
      </p:sp>
      <p:sp>
        <p:nvSpPr>
          <p:cNvPr id="4" name="Rectángulo 3"/>
          <p:cNvSpPr/>
          <p:nvPr/>
        </p:nvSpPr>
        <p:spPr>
          <a:xfrm>
            <a:off x="4633461" y="1216324"/>
            <a:ext cx="5348375" cy="966159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En entornos militares (</a:t>
            </a:r>
            <a:r>
              <a:rPr lang="es-MX" sz="1200" i="1" dirty="0" err="1" smtClean="0"/>
              <a:t>military</a:t>
            </a:r>
            <a:r>
              <a:rPr lang="es-MX" sz="1200" dirty="0" smtClean="0"/>
              <a:t>), comprende el ejercicio de la autoridad y la conducción y seguimiento por el Mando Operativo, expresamente designado, sobre las fuerzas asignadas para el cumplimiento de una misión.</a:t>
            </a:r>
            <a:endParaRPr lang="es-MX" sz="1200" dirty="0"/>
          </a:p>
        </p:txBody>
      </p:sp>
      <p:sp>
        <p:nvSpPr>
          <p:cNvPr id="5" name="Rectángulo 4"/>
          <p:cNvSpPr/>
          <p:nvPr/>
        </p:nvSpPr>
        <p:spPr>
          <a:xfrm>
            <a:off x="3305644" y="2441902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Autoridad</a:t>
            </a:r>
            <a:endParaRPr lang="es-MX" sz="1200" dirty="0"/>
          </a:p>
        </p:txBody>
      </p:sp>
      <p:sp>
        <p:nvSpPr>
          <p:cNvPr id="6" name="Rectángulo 5"/>
          <p:cNvSpPr/>
          <p:nvPr/>
        </p:nvSpPr>
        <p:spPr>
          <a:xfrm>
            <a:off x="4633461" y="2441902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Potestad – Facultad - Legitimidad</a:t>
            </a:r>
            <a:endParaRPr lang="es-MX" sz="1200" dirty="0"/>
          </a:p>
        </p:txBody>
      </p:sp>
      <p:sp>
        <p:nvSpPr>
          <p:cNvPr id="7" name="Rectángulo 6"/>
          <p:cNvSpPr/>
          <p:nvPr/>
        </p:nvSpPr>
        <p:spPr>
          <a:xfrm>
            <a:off x="4633461" y="3011157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Potestad : Dominio, poder, jurisdicción o facultad que se tiene sobre algo</a:t>
            </a:r>
            <a:endParaRPr lang="es-MX" sz="1200" dirty="0"/>
          </a:p>
        </p:txBody>
      </p:sp>
      <p:sp>
        <p:nvSpPr>
          <p:cNvPr id="8" name="Rectángulo 7"/>
          <p:cNvSpPr/>
          <p:nvPr/>
        </p:nvSpPr>
        <p:spPr>
          <a:xfrm>
            <a:off x="4633460" y="3539433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Facultad: Aptitud, potencia física o moral.</a:t>
            </a:r>
            <a:endParaRPr lang="es-MX" sz="1200" dirty="0"/>
          </a:p>
        </p:txBody>
      </p:sp>
      <p:sp>
        <p:nvSpPr>
          <p:cNvPr id="9" name="Rectángulo 8"/>
          <p:cNvSpPr/>
          <p:nvPr/>
        </p:nvSpPr>
        <p:spPr>
          <a:xfrm>
            <a:off x="4633459" y="4086311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Legitimidad: Justificar la verdad de algo… conforme a las leyes.</a:t>
            </a:r>
            <a:endParaRPr lang="es-MX" sz="1200" dirty="0"/>
          </a:p>
        </p:txBody>
      </p:sp>
      <p:sp>
        <p:nvSpPr>
          <p:cNvPr id="10" name="Rectángulo 9"/>
          <p:cNvSpPr/>
          <p:nvPr/>
        </p:nvSpPr>
        <p:spPr>
          <a:xfrm>
            <a:off x="3305642" y="4614587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Conducción</a:t>
            </a:r>
          </a:p>
          <a:p>
            <a:pPr algn="ctr"/>
            <a:r>
              <a:rPr lang="es-MX" sz="1200" dirty="0" smtClean="0"/>
              <a:t>(conducir)</a:t>
            </a:r>
            <a:endParaRPr lang="es-MX" sz="1200" dirty="0"/>
          </a:p>
        </p:txBody>
      </p:sp>
      <p:sp>
        <p:nvSpPr>
          <p:cNvPr id="11" name="Rectángulo 10"/>
          <p:cNvSpPr/>
          <p:nvPr/>
        </p:nvSpPr>
        <p:spPr>
          <a:xfrm>
            <a:off x="4633459" y="4614587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Guiar - Dirigir</a:t>
            </a:r>
            <a:endParaRPr lang="es-MX" sz="1200" dirty="0"/>
          </a:p>
        </p:txBody>
      </p:sp>
      <p:sp>
        <p:nvSpPr>
          <p:cNvPr id="12" name="Rectángulo 11"/>
          <p:cNvSpPr/>
          <p:nvPr/>
        </p:nvSpPr>
        <p:spPr>
          <a:xfrm>
            <a:off x="3305642" y="5142863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Seguimiento</a:t>
            </a:r>
          </a:p>
          <a:p>
            <a:pPr algn="ctr"/>
            <a:r>
              <a:rPr lang="es-MX" sz="1200" dirty="0" smtClean="0"/>
              <a:t>(seguir)</a:t>
            </a:r>
            <a:endParaRPr lang="es-MX" sz="1200" dirty="0"/>
          </a:p>
        </p:txBody>
      </p:sp>
      <p:sp>
        <p:nvSpPr>
          <p:cNvPr id="13" name="Rectángulo 12"/>
          <p:cNvSpPr/>
          <p:nvPr/>
        </p:nvSpPr>
        <p:spPr>
          <a:xfrm>
            <a:off x="4633459" y="5142863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Acción y efecto de seguir o seguirse</a:t>
            </a:r>
            <a:endParaRPr lang="es-MX" sz="1200" dirty="0"/>
          </a:p>
        </p:txBody>
      </p:sp>
      <p:sp>
        <p:nvSpPr>
          <p:cNvPr id="15" name="Rectángulo 14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162552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756" y="1216324"/>
            <a:ext cx="2311222" cy="4637956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3305644" y="2371047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Centro gravitacional</a:t>
            </a:r>
            <a:endParaRPr lang="es-MX" sz="1200" dirty="0"/>
          </a:p>
        </p:txBody>
      </p:sp>
      <p:sp>
        <p:nvSpPr>
          <p:cNvPr id="8" name="Rectángulo 7"/>
          <p:cNvSpPr/>
          <p:nvPr/>
        </p:nvSpPr>
        <p:spPr>
          <a:xfrm>
            <a:off x="4633461" y="2371047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Jefe de la Operación es el Mando y su Staff.</a:t>
            </a:r>
            <a:endParaRPr lang="es-MX" sz="1200" dirty="0"/>
          </a:p>
        </p:txBody>
      </p:sp>
      <p:sp>
        <p:nvSpPr>
          <p:cNvPr id="9" name="Rectángulo 8"/>
          <p:cNvSpPr/>
          <p:nvPr/>
        </p:nvSpPr>
        <p:spPr>
          <a:xfrm>
            <a:off x="4630746" y="3172093"/>
            <a:ext cx="1362972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Valorar la situación</a:t>
            </a:r>
            <a:endParaRPr lang="es-MX" sz="1200" dirty="0"/>
          </a:p>
        </p:txBody>
      </p:sp>
      <p:sp>
        <p:nvSpPr>
          <p:cNvPr id="10" name="Rectángulo 9"/>
          <p:cNvSpPr/>
          <p:nvPr/>
        </p:nvSpPr>
        <p:spPr>
          <a:xfrm>
            <a:off x="3305644" y="3842733"/>
            <a:ext cx="1155940" cy="376349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Objetivo</a:t>
            </a:r>
            <a:endParaRPr lang="es-MX" sz="1200" dirty="0"/>
          </a:p>
        </p:txBody>
      </p:sp>
      <p:sp>
        <p:nvSpPr>
          <p:cNvPr id="11" name="Rectángulo 10"/>
          <p:cNvSpPr/>
          <p:nvPr/>
        </p:nvSpPr>
        <p:spPr>
          <a:xfrm>
            <a:off x="4630746" y="3847153"/>
            <a:ext cx="5348375" cy="371930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Cumplimiento de la misión, para ello requiere saber cómo contribuye, a través de:</a:t>
            </a:r>
            <a:endParaRPr lang="es-MX" sz="1200" dirty="0"/>
          </a:p>
        </p:txBody>
      </p:sp>
      <p:sp>
        <p:nvSpPr>
          <p:cNvPr id="13" name="Rectángulo 12"/>
          <p:cNvSpPr/>
          <p:nvPr/>
        </p:nvSpPr>
        <p:spPr>
          <a:xfrm>
            <a:off x="4630746" y="4622517"/>
            <a:ext cx="1362972" cy="475692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Posicionamiento </a:t>
            </a:r>
            <a:r>
              <a:rPr lang="es-MX" sz="1200" dirty="0"/>
              <a:t>de las </a:t>
            </a:r>
            <a:r>
              <a:rPr lang="es-MX" sz="1200" dirty="0" smtClean="0"/>
              <a:t>fuerzas</a:t>
            </a:r>
            <a:endParaRPr lang="es-MX" sz="1200" dirty="0"/>
          </a:p>
        </p:txBody>
      </p:sp>
      <p:sp>
        <p:nvSpPr>
          <p:cNvPr id="14" name="Rectángulo 13"/>
          <p:cNvSpPr/>
          <p:nvPr/>
        </p:nvSpPr>
        <p:spPr>
          <a:xfrm>
            <a:off x="6623447" y="4622517"/>
            <a:ext cx="1362972" cy="475692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Operaciones futuras</a:t>
            </a:r>
            <a:endParaRPr lang="es-MX" sz="1200" dirty="0"/>
          </a:p>
        </p:txBody>
      </p:sp>
      <p:sp>
        <p:nvSpPr>
          <p:cNvPr id="15" name="Rectángulo 14"/>
          <p:cNvSpPr/>
          <p:nvPr/>
        </p:nvSpPr>
        <p:spPr>
          <a:xfrm>
            <a:off x="8616149" y="4622517"/>
            <a:ext cx="1362972" cy="475692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Uso </a:t>
            </a:r>
            <a:r>
              <a:rPr lang="es-MX" sz="1200" dirty="0"/>
              <a:t>efectivo de </a:t>
            </a:r>
            <a:r>
              <a:rPr lang="es-MX" sz="1200" dirty="0" smtClean="0"/>
              <a:t>recursos</a:t>
            </a:r>
            <a:endParaRPr lang="es-MX" sz="1200" dirty="0"/>
          </a:p>
        </p:txBody>
      </p:sp>
      <p:sp>
        <p:nvSpPr>
          <p:cNvPr id="22" name="Rectángulo 21"/>
          <p:cNvSpPr/>
          <p:nvPr/>
        </p:nvSpPr>
        <p:spPr>
          <a:xfrm>
            <a:off x="6623447" y="3173013"/>
            <a:ext cx="1362972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Tomar decisiones</a:t>
            </a:r>
            <a:endParaRPr lang="es-MX" sz="1200" dirty="0"/>
          </a:p>
        </p:txBody>
      </p:sp>
      <p:sp>
        <p:nvSpPr>
          <p:cNvPr id="23" name="Rectángulo 22"/>
          <p:cNvSpPr/>
          <p:nvPr/>
        </p:nvSpPr>
        <p:spPr>
          <a:xfrm>
            <a:off x="8616149" y="3178175"/>
            <a:ext cx="1362972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Dirigir acciones</a:t>
            </a:r>
            <a:endParaRPr lang="es-MX" sz="1200" dirty="0"/>
          </a:p>
        </p:txBody>
      </p:sp>
      <p:sp>
        <p:nvSpPr>
          <p:cNvPr id="24" name="Rectángulo 23"/>
          <p:cNvSpPr/>
          <p:nvPr/>
        </p:nvSpPr>
        <p:spPr>
          <a:xfrm>
            <a:off x="10246487" y="3172093"/>
            <a:ext cx="1036864" cy="417843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Fuerzas de Combate</a:t>
            </a:r>
            <a:endParaRPr lang="es-MX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0" name="Conector angular 29"/>
          <p:cNvCxnSpPr>
            <a:stCxn id="8" idx="2"/>
            <a:endCxn id="9" idx="0"/>
          </p:cNvCxnSpPr>
          <p:nvPr/>
        </p:nvCxnSpPr>
        <p:spPr>
          <a:xfrm rot="5400000">
            <a:off x="6118340" y="1982783"/>
            <a:ext cx="383203" cy="1995417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angular 31"/>
          <p:cNvCxnSpPr>
            <a:stCxn id="8" idx="2"/>
            <a:endCxn id="22" idx="0"/>
          </p:cNvCxnSpPr>
          <p:nvPr/>
        </p:nvCxnSpPr>
        <p:spPr>
          <a:xfrm rot="5400000">
            <a:off x="7114230" y="2979593"/>
            <a:ext cx="384123" cy="2716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angular 33"/>
          <p:cNvCxnSpPr>
            <a:stCxn id="8" idx="2"/>
            <a:endCxn id="23" idx="0"/>
          </p:cNvCxnSpPr>
          <p:nvPr/>
        </p:nvCxnSpPr>
        <p:spPr>
          <a:xfrm rot="16200000" flipH="1">
            <a:off x="8108000" y="1988539"/>
            <a:ext cx="389285" cy="1989986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angular 35"/>
          <p:cNvCxnSpPr>
            <a:stCxn id="11" idx="2"/>
            <a:endCxn id="13" idx="0"/>
          </p:cNvCxnSpPr>
          <p:nvPr/>
        </p:nvCxnSpPr>
        <p:spPr>
          <a:xfrm rot="5400000">
            <a:off x="6106866" y="3424449"/>
            <a:ext cx="403434" cy="1992702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angular 37"/>
          <p:cNvCxnSpPr>
            <a:stCxn id="11" idx="2"/>
            <a:endCxn id="14" idx="0"/>
          </p:cNvCxnSpPr>
          <p:nvPr/>
        </p:nvCxnSpPr>
        <p:spPr>
          <a:xfrm rot="5400000">
            <a:off x="7103217" y="4420800"/>
            <a:ext cx="403434" cy="1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angular 39"/>
          <p:cNvCxnSpPr>
            <a:stCxn id="11" idx="2"/>
            <a:endCxn id="15" idx="0"/>
          </p:cNvCxnSpPr>
          <p:nvPr/>
        </p:nvCxnSpPr>
        <p:spPr>
          <a:xfrm rot="16200000" flipH="1">
            <a:off x="8099567" y="3424449"/>
            <a:ext cx="403434" cy="1992701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Rectángulo 98"/>
          <p:cNvSpPr/>
          <p:nvPr/>
        </p:nvSpPr>
        <p:spPr>
          <a:xfrm>
            <a:off x="3305644" y="1216324"/>
            <a:ext cx="1155940" cy="966159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Mando y Control</a:t>
            </a:r>
            <a:endParaRPr lang="es-MX" sz="1200" dirty="0"/>
          </a:p>
        </p:txBody>
      </p:sp>
      <p:sp>
        <p:nvSpPr>
          <p:cNvPr id="100" name="Rectángulo 99"/>
          <p:cNvSpPr/>
          <p:nvPr/>
        </p:nvSpPr>
        <p:spPr>
          <a:xfrm>
            <a:off x="4633461" y="1216324"/>
            <a:ext cx="5348375" cy="966159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En entornos militares (</a:t>
            </a:r>
            <a:r>
              <a:rPr lang="es-MX" sz="1200" i="1" dirty="0" err="1" smtClean="0"/>
              <a:t>military</a:t>
            </a:r>
            <a:r>
              <a:rPr lang="es-MX" sz="1200" dirty="0" smtClean="0"/>
              <a:t>), comprende el ejercicio de la autoridad y la conducción y seguimiento por el Mando Operativo, expresamente designado, sobre las fuerzas asignadas para el cumplimiento de una misión.</a:t>
            </a:r>
            <a:endParaRPr lang="es-MX" sz="1200" dirty="0"/>
          </a:p>
        </p:txBody>
      </p:sp>
      <p:sp>
        <p:nvSpPr>
          <p:cNvPr id="101" name="Rectángulo 100"/>
          <p:cNvSpPr/>
          <p:nvPr/>
        </p:nvSpPr>
        <p:spPr>
          <a:xfrm>
            <a:off x="10246487" y="4622517"/>
            <a:ext cx="1036864" cy="475692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Fuerzas de Combate</a:t>
            </a:r>
            <a:endParaRPr lang="es-MX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" name="Rectángulo 101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27672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22" grpId="0" animBg="1"/>
      <p:bldP spid="23" grpId="0" animBg="1"/>
      <p:bldP spid="24" grpId="0" animBg="1"/>
      <p:bldP spid="10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lecha circular 11"/>
          <p:cNvSpPr/>
          <p:nvPr/>
        </p:nvSpPr>
        <p:spPr>
          <a:xfrm rot="20599183" flipH="1">
            <a:off x="5667743" y="1104185"/>
            <a:ext cx="4460458" cy="4563254"/>
          </a:xfrm>
          <a:prstGeom prst="circularArrow">
            <a:avLst>
              <a:gd name="adj1" fmla="val 7061"/>
              <a:gd name="adj2" fmla="val 1097088"/>
              <a:gd name="adj3" fmla="val 20506178"/>
              <a:gd name="adj4" fmla="val 678600"/>
              <a:gd name="adj5" fmla="val 12500"/>
            </a:avLst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756" y="1216324"/>
            <a:ext cx="2311222" cy="4637956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17" name="Terminador 16"/>
          <p:cNvSpPr/>
          <p:nvPr/>
        </p:nvSpPr>
        <p:spPr>
          <a:xfrm>
            <a:off x="4749456" y="1960788"/>
            <a:ext cx="1353272" cy="373319"/>
          </a:xfrm>
          <a:prstGeom prst="flowChartTerminator">
            <a:avLst/>
          </a:prstGeom>
          <a:solidFill>
            <a:srgbClr val="FFC000">
              <a:alpha val="50196"/>
            </a:srgbClr>
          </a:solidFill>
          <a:ln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Apoyo al combate</a:t>
            </a:r>
            <a:endParaRPr lang="es-MX" sz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rminador 17"/>
          <p:cNvSpPr/>
          <p:nvPr/>
        </p:nvSpPr>
        <p:spPr>
          <a:xfrm>
            <a:off x="4264984" y="2505041"/>
            <a:ext cx="1353272" cy="373319"/>
          </a:xfrm>
          <a:prstGeom prst="flowChartTerminator">
            <a:avLst/>
          </a:prstGeom>
          <a:solidFill>
            <a:srgbClr val="FFC000">
              <a:alpha val="50196"/>
            </a:srgbClr>
          </a:solidFill>
          <a:ln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Apoyo funciones de combate</a:t>
            </a:r>
            <a:endParaRPr lang="es-MX" sz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7264012" y="3030215"/>
            <a:ext cx="1193336" cy="79992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Fuerzas de Combate</a:t>
            </a:r>
            <a:endParaRPr lang="es-MX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rminador 26"/>
          <p:cNvSpPr/>
          <p:nvPr/>
        </p:nvSpPr>
        <p:spPr>
          <a:xfrm>
            <a:off x="4319184" y="4695875"/>
            <a:ext cx="1353272" cy="373319"/>
          </a:xfrm>
          <a:prstGeom prst="flowChartTerminator">
            <a:avLst/>
          </a:prstGeom>
          <a:solidFill>
            <a:srgbClr val="FFFF00">
              <a:alpha val="50196"/>
            </a:srgbClr>
          </a:solidFill>
          <a:ln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Relaciones de Mando</a:t>
            </a:r>
            <a:endParaRPr lang="es-MX" sz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rminador 27"/>
          <p:cNvSpPr/>
          <p:nvPr/>
        </p:nvSpPr>
        <p:spPr>
          <a:xfrm>
            <a:off x="4995820" y="5144820"/>
            <a:ext cx="1353272" cy="374248"/>
          </a:xfrm>
          <a:prstGeom prst="flowChartTerminator">
            <a:avLst/>
          </a:prstGeom>
          <a:solidFill>
            <a:srgbClr val="FFFF00">
              <a:alpha val="50196"/>
            </a:srgbClr>
          </a:solidFill>
          <a:ln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Relaciones de Apoyo</a:t>
            </a:r>
            <a:endParaRPr lang="es-MX" sz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Rectángulo 46"/>
          <p:cNvSpPr/>
          <p:nvPr/>
        </p:nvSpPr>
        <p:spPr>
          <a:xfrm>
            <a:off x="5796873" y="2467973"/>
            <a:ext cx="974858" cy="490894"/>
          </a:xfrm>
          <a:prstGeom prst="rect">
            <a:avLst/>
          </a:prstGeom>
          <a:solidFill>
            <a:srgbClr val="FF660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Requieren</a:t>
            </a:r>
            <a:endParaRPr lang="es-MX" sz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" name="Rectángulo 51"/>
          <p:cNvSpPr/>
          <p:nvPr/>
        </p:nvSpPr>
        <p:spPr>
          <a:xfrm>
            <a:off x="5806483" y="4306793"/>
            <a:ext cx="974858" cy="625866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Logística</a:t>
            </a:r>
            <a:endParaRPr lang="es-MX" sz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4" name="Rectángulo 53"/>
          <p:cNvSpPr/>
          <p:nvPr/>
        </p:nvSpPr>
        <p:spPr>
          <a:xfrm>
            <a:off x="8112867" y="4695875"/>
            <a:ext cx="996622" cy="639280"/>
          </a:xfrm>
          <a:prstGeom prst="rect">
            <a:avLst/>
          </a:prstGeom>
          <a:solidFill>
            <a:srgbClr val="0070C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Planificación recursos</a:t>
            </a:r>
            <a:endParaRPr lang="es-MX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9308571" y="3550325"/>
            <a:ext cx="878546" cy="605328"/>
          </a:xfrm>
          <a:prstGeom prst="rect">
            <a:avLst/>
          </a:prstGeom>
          <a:solidFill>
            <a:srgbClr val="7030A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Asignación recursos</a:t>
            </a:r>
            <a:endParaRPr lang="es-MX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0" name="Rectángulo 59"/>
          <p:cNvSpPr/>
          <p:nvPr/>
        </p:nvSpPr>
        <p:spPr>
          <a:xfrm>
            <a:off x="8993781" y="2196126"/>
            <a:ext cx="1193336" cy="66504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Satisfacción de necesidades</a:t>
            </a:r>
            <a:endParaRPr lang="es-MX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Rectángulo 38"/>
          <p:cNvSpPr/>
          <p:nvPr/>
        </p:nvSpPr>
        <p:spPr>
          <a:xfrm>
            <a:off x="7345116" y="1406113"/>
            <a:ext cx="1031128" cy="57209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Evaluación constante</a:t>
            </a:r>
            <a:endParaRPr lang="es-MX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Terminador 41"/>
          <p:cNvSpPr/>
          <p:nvPr/>
        </p:nvSpPr>
        <p:spPr>
          <a:xfrm>
            <a:off x="10403582" y="3462498"/>
            <a:ext cx="1353272" cy="373319"/>
          </a:xfrm>
          <a:prstGeom prst="flowChartTerminator">
            <a:avLst/>
          </a:prstGeom>
          <a:solidFill>
            <a:srgbClr val="7030A0"/>
          </a:solidFill>
          <a:ln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Medios de Apoyo</a:t>
            </a:r>
            <a:endParaRPr lang="es-MX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rminador 42"/>
          <p:cNvSpPr/>
          <p:nvPr/>
        </p:nvSpPr>
        <p:spPr>
          <a:xfrm>
            <a:off x="10403582" y="3933474"/>
            <a:ext cx="1353272" cy="373319"/>
          </a:xfrm>
          <a:prstGeom prst="flowChartTerminator">
            <a:avLst/>
          </a:prstGeom>
          <a:solidFill>
            <a:srgbClr val="7030A0"/>
          </a:solidFill>
          <a:ln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Planificación de Medios</a:t>
            </a:r>
            <a:endParaRPr lang="es-MX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Terminador 43"/>
          <p:cNvSpPr/>
          <p:nvPr/>
        </p:nvSpPr>
        <p:spPr>
          <a:xfrm>
            <a:off x="8833845" y="5461389"/>
            <a:ext cx="1353272" cy="373319"/>
          </a:xfrm>
          <a:prstGeom prst="flowChartTerminator">
            <a:avLst/>
          </a:prstGeom>
          <a:solidFill>
            <a:srgbClr val="0070C0"/>
          </a:solidFill>
          <a:ln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Análisis</a:t>
            </a:r>
            <a:endParaRPr lang="es-MX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Terminador 44"/>
          <p:cNvSpPr/>
          <p:nvPr/>
        </p:nvSpPr>
        <p:spPr>
          <a:xfrm>
            <a:off x="9220359" y="5015515"/>
            <a:ext cx="1353272" cy="373319"/>
          </a:xfrm>
          <a:prstGeom prst="flowChartTerminator">
            <a:avLst/>
          </a:prstGeom>
          <a:solidFill>
            <a:srgbClr val="0070C0"/>
          </a:solidFill>
          <a:ln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Solicitud requerimientos</a:t>
            </a:r>
            <a:endParaRPr lang="es-MX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Rectángulo 45"/>
          <p:cNvSpPr/>
          <p:nvPr/>
        </p:nvSpPr>
        <p:spPr>
          <a:xfrm>
            <a:off x="3305644" y="1216324"/>
            <a:ext cx="1155940" cy="966159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Mando y Control</a:t>
            </a:r>
            <a:endParaRPr lang="es-MX" sz="1200" dirty="0"/>
          </a:p>
        </p:txBody>
      </p:sp>
      <p:sp>
        <p:nvSpPr>
          <p:cNvPr id="48" name="Rectángulo 47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425159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7" grpId="0" animBg="1"/>
      <p:bldP spid="18" grpId="0" animBg="1"/>
      <p:bldP spid="24" grpId="0" animBg="1"/>
      <p:bldP spid="27" grpId="0" animBg="1"/>
      <p:bldP spid="28" grpId="0" animBg="1"/>
      <p:bldP spid="47" grpId="0" animBg="1"/>
      <p:bldP spid="52" grpId="0" animBg="1"/>
      <p:bldP spid="54" grpId="0" animBg="1"/>
      <p:bldP spid="59" grpId="0" animBg="1"/>
      <p:bldP spid="60" grpId="0" animBg="1"/>
      <p:bldP spid="39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756" y="1216324"/>
            <a:ext cx="2311222" cy="4637956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3305644" y="1216324"/>
            <a:ext cx="1155940" cy="966159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Mando y Control</a:t>
            </a:r>
            <a:endParaRPr lang="es-MX" sz="1200" dirty="0"/>
          </a:p>
        </p:txBody>
      </p:sp>
      <p:sp>
        <p:nvSpPr>
          <p:cNvPr id="23" name="Rectángulo 22"/>
          <p:cNvSpPr/>
          <p:nvPr/>
        </p:nvSpPr>
        <p:spPr>
          <a:xfrm>
            <a:off x="7264012" y="3030215"/>
            <a:ext cx="1193336" cy="79992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Fuerzas de Combate</a:t>
            </a:r>
            <a:endParaRPr lang="es-MX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Rectángulo 30"/>
          <p:cNvSpPr/>
          <p:nvPr/>
        </p:nvSpPr>
        <p:spPr>
          <a:xfrm>
            <a:off x="8993781" y="2196126"/>
            <a:ext cx="1193336" cy="66504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Satisfacción de necesidades</a:t>
            </a:r>
            <a:endParaRPr lang="es-MX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rminador 39"/>
          <p:cNvSpPr/>
          <p:nvPr/>
        </p:nvSpPr>
        <p:spPr>
          <a:xfrm>
            <a:off x="4264984" y="2505041"/>
            <a:ext cx="1353272" cy="373319"/>
          </a:xfrm>
          <a:prstGeom prst="flowChartTerminator">
            <a:avLst/>
          </a:prstGeom>
          <a:solidFill>
            <a:srgbClr val="FFC000">
              <a:alpha val="50196"/>
            </a:srgbClr>
          </a:solidFill>
          <a:ln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Apoyo funciones de combate</a:t>
            </a:r>
            <a:endParaRPr lang="es-MX" sz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Terminador 40"/>
          <p:cNvSpPr/>
          <p:nvPr/>
        </p:nvSpPr>
        <p:spPr>
          <a:xfrm>
            <a:off x="4319184" y="4695875"/>
            <a:ext cx="1353272" cy="373319"/>
          </a:xfrm>
          <a:prstGeom prst="flowChartTerminator">
            <a:avLst/>
          </a:prstGeom>
          <a:solidFill>
            <a:srgbClr val="FFFF00">
              <a:alpha val="50196"/>
            </a:srgbClr>
          </a:solidFill>
          <a:ln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Relaciones de Mando</a:t>
            </a:r>
            <a:endParaRPr lang="es-MX" sz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Terminador 45"/>
          <p:cNvSpPr/>
          <p:nvPr/>
        </p:nvSpPr>
        <p:spPr>
          <a:xfrm>
            <a:off x="4995820" y="5144820"/>
            <a:ext cx="1353272" cy="374248"/>
          </a:xfrm>
          <a:prstGeom prst="flowChartTerminator">
            <a:avLst/>
          </a:prstGeom>
          <a:solidFill>
            <a:srgbClr val="FFFF00">
              <a:alpha val="50196"/>
            </a:srgbClr>
          </a:solidFill>
          <a:ln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Relaciones de Apoyo</a:t>
            </a:r>
            <a:endParaRPr lang="es-MX" sz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Terminador 47"/>
          <p:cNvSpPr/>
          <p:nvPr/>
        </p:nvSpPr>
        <p:spPr>
          <a:xfrm>
            <a:off x="10403582" y="3462498"/>
            <a:ext cx="1353272" cy="373319"/>
          </a:xfrm>
          <a:prstGeom prst="flowChartTerminator">
            <a:avLst/>
          </a:prstGeom>
          <a:solidFill>
            <a:srgbClr val="7030A0"/>
          </a:solidFill>
          <a:ln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Medios de Apoyo</a:t>
            </a:r>
            <a:endParaRPr lang="es-MX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Terminador 48"/>
          <p:cNvSpPr/>
          <p:nvPr/>
        </p:nvSpPr>
        <p:spPr>
          <a:xfrm>
            <a:off x="10403582" y="3933474"/>
            <a:ext cx="1353272" cy="373319"/>
          </a:xfrm>
          <a:prstGeom prst="flowChartTerminator">
            <a:avLst/>
          </a:prstGeom>
          <a:solidFill>
            <a:srgbClr val="7030A0"/>
          </a:solidFill>
          <a:ln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Planificación de Medios</a:t>
            </a:r>
            <a:endParaRPr lang="es-MX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Terminador 49"/>
          <p:cNvSpPr/>
          <p:nvPr/>
        </p:nvSpPr>
        <p:spPr>
          <a:xfrm>
            <a:off x="8833845" y="5461389"/>
            <a:ext cx="1353272" cy="373319"/>
          </a:xfrm>
          <a:prstGeom prst="flowChartTerminator">
            <a:avLst/>
          </a:prstGeom>
          <a:solidFill>
            <a:srgbClr val="0070C0"/>
          </a:solidFill>
          <a:ln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Análisis</a:t>
            </a:r>
            <a:endParaRPr lang="es-MX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Terminador 50"/>
          <p:cNvSpPr/>
          <p:nvPr/>
        </p:nvSpPr>
        <p:spPr>
          <a:xfrm>
            <a:off x="9220359" y="5015515"/>
            <a:ext cx="1353272" cy="373319"/>
          </a:xfrm>
          <a:prstGeom prst="flowChartTerminator">
            <a:avLst/>
          </a:prstGeom>
          <a:solidFill>
            <a:srgbClr val="0070C0"/>
          </a:solidFill>
          <a:ln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Solicitud requerimientos</a:t>
            </a:r>
            <a:endParaRPr lang="es-MX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264012" y="2518843"/>
            <a:ext cx="1193336" cy="715547"/>
          </a:xfrm>
          <a:prstGeom prst="rect">
            <a:avLst/>
          </a:prstGeom>
          <a:solidFill>
            <a:srgbClr val="0000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Jefe de Operaciones</a:t>
            </a:r>
            <a:endParaRPr lang="es-MX" sz="1400" dirty="0"/>
          </a:p>
        </p:txBody>
      </p:sp>
      <p:sp>
        <p:nvSpPr>
          <p:cNvPr id="64" name="Rectángulo 63"/>
          <p:cNvSpPr/>
          <p:nvPr/>
        </p:nvSpPr>
        <p:spPr>
          <a:xfrm>
            <a:off x="6349092" y="3941195"/>
            <a:ext cx="3023174" cy="604487"/>
          </a:xfrm>
          <a:prstGeom prst="rect">
            <a:avLst/>
          </a:prstGeom>
          <a:solidFill>
            <a:srgbClr val="0000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Panorama de Superficie</a:t>
            </a:r>
          </a:p>
          <a:p>
            <a:pPr algn="ctr"/>
            <a:r>
              <a:rPr lang="es-MX" sz="1400" dirty="0" smtClean="0"/>
              <a:t>(</a:t>
            </a:r>
            <a:r>
              <a:rPr lang="es-MX" sz="1100" i="1" dirty="0" err="1" smtClean="0"/>
              <a:t>Common</a:t>
            </a:r>
            <a:r>
              <a:rPr lang="es-MX" sz="1100" i="1" dirty="0" smtClean="0"/>
              <a:t> </a:t>
            </a:r>
            <a:r>
              <a:rPr lang="es-MX" sz="1100" i="1" dirty="0" err="1" smtClean="0"/>
              <a:t>Operational</a:t>
            </a:r>
            <a:r>
              <a:rPr lang="es-MX" sz="1100" i="1" dirty="0" smtClean="0"/>
              <a:t> Picture – COP</a:t>
            </a:r>
            <a:r>
              <a:rPr lang="es-MX" sz="1400" dirty="0" smtClean="0"/>
              <a:t>)</a:t>
            </a:r>
            <a:endParaRPr lang="es-MX" sz="1400" dirty="0"/>
          </a:p>
        </p:txBody>
      </p:sp>
      <p:sp>
        <p:nvSpPr>
          <p:cNvPr id="4" name="Rectángulo 3"/>
          <p:cNvSpPr/>
          <p:nvPr/>
        </p:nvSpPr>
        <p:spPr>
          <a:xfrm>
            <a:off x="5754223" y="3454693"/>
            <a:ext cx="1138068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es-MX" sz="1400" dirty="0" smtClean="0"/>
              <a:t>Construcción</a:t>
            </a:r>
            <a:endParaRPr lang="es-MX" sz="1400" dirty="0"/>
          </a:p>
        </p:txBody>
      </p:sp>
      <p:sp>
        <p:nvSpPr>
          <p:cNvPr id="65" name="Rectángulo 64"/>
          <p:cNvSpPr/>
          <p:nvPr/>
        </p:nvSpPr>
        <p:spPr>
          <a:xfrm>
            <a:off x="7466982" y="3460163"/>
            <a:ext cx="787395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es-MX" sz="1400" dirty="0" smtClean="0"/>
              <a:t>Difusión</a:t>
            </a:r>
            <a:endParaRPr lang="es-MX" sz="1400" dirty="0"/>
          </a:p>
        </p:txBody>
      </p:sp>
      <p:sp>
        <p:nvSpPr>
          <p:cNvPr id="66" name="Rectángulo 65"/>
          <p:cNvSpPr/>
          <p:nvPr/>
        </p:nvSpPr>
        <p:spPr>
          <a:xfrm>
            <a:off x="8711165" y="3454693"/>
            <a:ext cx="1149930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es-MX" sz="1400" dirty="0" smtClean="0"/>
              <a:t>Actualización</a:t>
            </a:r>
            <a:endParaRPr lang="es-MX" sz="1400" dirty="0"/>
          </a:p>
        </p:txBody>
      </p:sp>
      <p:sp>
        <p:nvSpPr>
          <p:cNvPr id="67" name="Rectángulo 66"/>
          <p:cNvSpPr/>
          <p:nvPr/>
        </p:nvSpPr>
        <p:spPr>
          <a:xfrm>
            <a:off x="6210270" y="2756439"/>
            <a:ext cx="761427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es-MX" sz="1400" dirty="0" smtClean="0"/>
              <a:t>Soporte</a:t>
            </a:r>
            <a:endParaRPr lang="es-MX" sz="1400" dirty="0"/>
          </a:p>
        </p:txBody>
      </p:sp>
      <p:cxnSp>
        <p:nvCxnSpPr>
          <p:cNvPr id="15" name="Conector recto 14"/>
          <p:cNvCxnSpPr>
            <a:endCxn id="3" idx="0"/>
          </p:cNvCxnSpPr>
          <p:nvPr/>
        </p:nvCxnSpPr>
        <p:spPr>
          <a:xfrm flipH="1">
            <a:off x="7860680" y="2030930"/>
            <a:ext cx="3160" cy="48791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angular 18"/>
          <p:cNvCxnSpPr>
            <a:stCxn id="3" idx="2"/>
            <a:endCxn id="4" idx="0"/>
          </p:cNvCxnSpPr>
          <p:nvPr/>
        </p:nvCxnSpPr>
        <p:spPr>
          <a:xfrm rot="5400000">
            <a:off x="6981818" y="2575830"/>
            <a:ext cx="220303" cy="1537423"/>
          </a:xfrm>
          <a:prstGeom prst="bentConnector3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ector angular 67"/>
          <p:cNvCxnSpPr>
            <a:stCxn id="3" idx="2"/>
            <a:endCxn id="65" idx="0"/>
          </p:cNvCxnSpPr>
          <p:nvPr/>
        </p:nvCxnSpPr>
        <p:spPr>
          <a:xfrm rot="5400000">
            <a:off x="7747794" y="3347276"/>
            <a:ext cx="225773" cy="12700"/>
          </a:xfrm>
          <a:prstGeom prst="bentConnector3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angular 69"/>
          <p:cNvCxnSpPr>
            <a:stCxn id="3" idx="2"/>
            <a:endCxn id="66" idx="0"/>
          </p:cNvCxnSpPr>
          <p:nvPr/>
        </p:nvCxnSpPr>
        <p:spPr>
          <a:xfrm rot="16200000" flipH="1">
            <a:off x="8463254" y="2631816"/>
            <a:ext cx="220303" cy="1425450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ángulo 71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369241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1.48148E-6 L -1.45833E-6 -0.2629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1.48148E-6 L -0.46654 0.00254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333" y="11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11111E-6 L -0.08503 0.06991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58" y="3495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4.44444E-6 L -0.08985 -0.18889 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92" y="-9444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3.7037E-6 L -0.14414 -0.19352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14" y="-9676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3.7037E-7 L -0.45977 -0.18079 " pathEditMode="relative" rAng="0" ptsTypes="AA">
                                      <p:cBhvr>
                                        <p:cTn id="1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95" y="-9051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4.81481E-6 L -0.49154 -0.05694 " pathEditMode="relative" rAng="0" ptsTypes="AA">
                                      <p:cBhvr>
                                        <p:cTn id="1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-2847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4.44444E-6 L -0.58841 0.16135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427" y="8056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4.44444E-6 L -0.58841 0.2882 " pathEditMode="relative" rAng="0" ptsTypes="AA">
                                      <p:cBhvr>
                                        <p:cTn id="2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427" y="14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1" animBg="1"/>
      <p:bldP spid="31" grpId="0" animBg="1"/>
      <p:bldP spid="40" grpId="0" animBg="1"/>
      <p:bldP spid="41" grpId="0" animBg="1"/>
      <p:bldP spid="46" grpId="0" animBg="1"/>
      <p:bldP spid="48" grpId="0" animBg="1"/>
      <p:bldP spid="49" grpId="0" animBg="1"/>
      <p:bldP spid="50" grpId="0" animBg="1"/>
      <p:bldP spid="51" grpId="0" animBg="1"/>
      <p:bldP spid="3" grpId="0" animBg="1"/>
      <p:bldP spid="64" grpId="0" animBg="1"/>
      <p:bldP spid="4" grpId="0" animBg="1"/>
      <p:bldP spid="65" grpId="0" animBg="1"/>
      <p:bldP spid="66" grpId="0" animBg="1"/>
      <p:bldP spid="6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3871463" y="1809423"/>
            <a:ext cx="7159925" cy="1619577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Directiva O-41/008 (2 noviembre de 2022)</a:t>
            </a:r>
          </a:p>
          <a:p>
            <a:pPr algn="ctr"/>
            <a:endParaRPr lang="es-MX" sz="1400" dirty="0" smtClean="0"/>
          </a:p>
          <a:p>
            <a:pPr algn="ctr"/>
            <a:r>
              <a:rPr lang="es-MX" sz="1400" dirty="0"/>
              <a:t>Establece las funciones, procedimientos y flujos de información de la Central de Monitoreo y Análisis </a:t>
            </a:r>
            <a:r>
              <a:rPr lang="es-MX" sz="14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materializar la vigilancia, control, alerta y respuesta </a:t>
            </a:r>
            <a:r>
              <a:rPr lang="es-MX" sz="1400" dirty="0"/>
              <a:t>de los espacios marítimos, fluviales y lacustres de responsabilidad nacional y la activación de la Sala de Situación de la Autoridad Marítima Nacional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495099"/>
            <a:ext cx="2723790" cy="3524904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3966349" y="3711007"/>
            <a:ext cx="1313011" cy="914400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Vigilancia</a:t>
            </a:r>
            <a:endParaRPr lang="es-MX" sz="1400" dirty="0"/>
          </a:p>
        </p:txBody>
      </p:sp>
      <p:sp>
        <p:nvSpPr>
          <p:cNvPr id="11" name="Rectángulo 10"/>
          <p:cNvSpPr/>
          <p:nvPr/>
        </p:nvSpPr>
        <p:spPr>
          <a:xfrm>
            <a:off x="5359336" y="3711007"/>
            <a:ext cx="1313011" cy="914400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Control</a:t>
            </a:r>
            <a:endParaRPr lang="es-MX" sz="1400" dirty="0"/>
          </a:p>
        </p:txBody>
      </p:sp>
      <p:sp>
        <p:nvSpPr>
          <p:cNvPr id="12" name="Rectángulo 11"/>
          <p:cNvSpPr/>
          <p:nvPr/>
        </p:nvSpPr>
        <p:spPr>
          <a:xfrm>
            <a:off x="6752323" y="3711007"/>
            <a:ext cx="1313011" cy="9144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Alerta</a:t>
            </a:r>
            <a:endParaRPr lang="es-MX" sz="1400" dirty="0"/>
          </a:p>
        </p:txBody>
      </p:sp>
      <p:sp>
        <p:nvSpPr>
          <p:cNvPr id="13" name="Rectángulo 12"/>
          <p:cNvSpPr/>
          <p:nvPr/>
        </p:nvSpPr>
        <p:spPr>
          <a:xfrm>
            <a:off x="9608743" y="3711007"/>
            <a:ext cx="1313011" cy="9144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Panorama de Superficie</a:t>
            </a:r>
            <a:endParaRPr lang="es-MX" sz="1400" dirty="0"/>
          </a:p>
        </p:txBody>
      </p:sp>
      <p:sp>
        <p:nvSpPr>
          <p:cNvPr id="14" name="Rectángulo 13"/>
          <p:cNvSpPr/>
          <p:nvPr/>
        </p:nvSpPr>
        <p:spPr>
          <a:xfrm>
            <a:off x="8180533" y="3711007"/>
            <a:ext cx="1313011" cy="9144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Respuesta</a:t>
            </a:r>
            <a:endParaRPr lang="es-MX" sz="1400" dirty="0"/>
          </a:p>
        </p:txBody>
      </p:sp>
      <p:sp>
        <p:nvSpPr>
          <p:cNvPr id="15" name="Rectángulo 14"/>
          <p:cNvSpPr/>
          <p:nvPr/>
        </p:nvSpPr>
        <p:spPr>
          <a:xfrm>
            <a:off x="952501" y="5116542"/>
            <a:ext cx="2723790" cy="370936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Directiva O-41/008</a:t>
            </a:r>
          </a:p>
          <a:p>
            <a:pPr algn="ctr"/>
            <a:r>
              <a:rPr lang="es-MX" sz="1200" dirty="0" smtClean="0"/>
              <a:t>noviembre 2022</a:t>
            </a:r>
            <a:endParaRPr lang="es-MX" sz="1200" dirty="0"/>
          </a:p>
        </p:txBody>
      </p:sp>
      <p:sp>
        <p:nvSpPr>
          <p:cNvPr id="17" name="Rectángulo 16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355520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285336" y="767751"/>
            <a:ext cx="1250830" cy="526211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Alerta</a:t>
            </a:r>
            <a:endParaRPr lang="es-MX" dirty="0"/>
          </a:p>
        </p:txBody>
      </p:sp>
      <p:sp>
        <p:nvSpPr>
          <p:cNvPr id="5" name="Rectángulo 4"/>
          <p:cNvSpPr/>
          <p:nvPr/>
        </p:nvSpPr>
        <p:spPr>
          <a:xfrm>
            <a:off x="2734574" y="767752"/>
            <a:ext cx="8151962" cy="1774704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600" i="1" dirty="0"/>
              <a:t>Voz procedente de la locución interjectiva italiana </a:t>
            </a:r>
            <a:r>
              <a:rPr lang="es-MX" sz="1600" i="1" dirty="0" err="1"/>
              <a:t>all'erta</a:t>
            </a:r>
            <a:r>
              <a:rPr lang="es-MX" sz="1600" i="1" dirty="0"/>
              <a:t>, con la que se instaba a los soldados a ponerse en guardia ante un ataque</a:t>
            </a:r>
            <a:r>
              <a:rPr lang="es-MX" sz="1600" dirty="0"/>
              <a:t>.</a:t>
            </a:r>
          </a:p>
          <a:p>
            <a:pPr algn="just"/>
            <a:endParaRPr lang="es-MX" sz="16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MX" sz="1600" dirty="0" smtClean="0"/>
              <a:t>Situación</a:t>
            </a:r>
            <a:r>
              <a:rPr lang="es-MX" sz="1600" dirty="0"/>
              <a:t> de vigilancia o </a:t>
            </a:r>
            <a:r>
              <a:rPr lang="es-MX" sz="1600" dirty="0" smtClean="0"/>
              <a:t>atención.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sz="1600" dirty="0"/>
              <a:t>Aviso o llamada para ejercer vigilancia</a:t>
            </a:r>
            <a:r>
              <a:rPr lang="es-MX" sz="1600" dirty="0" smtClean="0"/>
              <a:t>.</a:t>
            </a:r>
          </a:p>
          <a:p>
            <a:pPr algn="just"/>
            <a:endParaRPr lang="es-MX" sz="1600" dirty="0"/>
          </a:p>
          <a:p>
            <a:pPr algn="r"/>
            <a:r>
              <a:rPr lang="es-MX" sz="1600" dirty="0" smtClean="0"/>
              <a:t>(RAE)</a:t>
            </a:r>
            <a:endParaRPr lang="es-MX" sz="1600" dirty="0"/>
          </a:p>
        </p:txBody>
      </p:sp>
      <p:sp>
        <p:nvSpPr>
          <p:cNvPr id="39" name="Rectángulo 38"/>
          <p:cNvSpPr/>
          <p:nvPr/>
        </p:nvSpPr>
        <p:spPr>
          <a:xfrm>
            <a:off x="2417124" y="2640310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Polivalencia</a:t>
            </a:r>
            <a:endParaRPr lang="es-MX" sz="1200" dirty="0"/>
          </a:p>
        </p:txBody>
      </p:sp>
      <p:sp>
        <p:nvSpPr>
          <p:cNvPr id="40" name="Rectángulo 39"/>
          <p:cNvSpPr/>
          <p:nvPr/>
        </p:nvSpPr>
        <p:spPr>
          <a:xfrm>
            <a:off x="3744941" y="2640310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debe ir acompañada de la polifuncionalidad de las personas que los operan y de la adaptabilidad de los sistemas y estructuras de </a:t>
            </a:r>
            <a:r>
              <a:rPr lang="es-MX" sz="1200" b="1" u="sng" dirty="0" smtClean="0"/>
              <a:t>Mando y Control </a:t>
            </a:r>
            <a:r>
              <a:rPr lang="es-MX" sz="1200" dirty="0" smtClean="0"/>
              <a:t>que los dirigen.</a:t>
            </a:r>
            <a:endParaRPr lang="es-MX" sz="1200" dirty="0"/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03" y="1801084"/>
            <a:ext cx="2051854" cy="2874442"/>
          </a:xfrm>
          <a:prstGeom prst="rect">
            <a:avLst/>
          </a:prstGeom>
        </p:spPr>
      </p:pic>
      <p:sp>
        <p:nvSpPr>
          <p:cNvPr id="33" name="Rectángulo 32"/>
          <p:cNvSpPr/>
          <p:nvPr/>
        </p:nvSpPr>
        <p:spPr>
          <a:xfrm>
            <a:off x="237226" y="4697628"/>
            <a:ext cx="2067031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 </a:t>
            </a:r>
            <a:r>
              <a:rPr lang="es-MX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mayo de </a:t>
            </a:r>
            <a:r>
              <a:rPr lang="es-MX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2021, promulgado en</a:t>
            </a:r>
          </a:p>
          <a:p>
            <a:pPr algn="ctr"/>
            <a:r>
              <a:rPr lang="es-MX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D.O. el </a:t>
            </a:r>
            <a:r>
              <a:rPr lang="es-MX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Decreto N° 4 del </a:t>
            </a:r>
            <a:r>
              <a:rPr lang="es-MX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MINDEF.</a:t>
            </a:r>
            <a:endParaRPr lang="es-MX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Rectángulo 33"/>
          <p:cNvSpPr/>
          <p:nvPr/>
        </p:nvSpPr>
        <p:spPr>
          <a:xfrm>
            <a:off x="2417124" y="3156007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Fronteras</a:t>
            </a:r>
            <a:endParaRPr lang="es-MX" sz="1200" dirty="0"/>
          </a:p>
        </p:txBody>
      </p:sp>
      <p:sp>
        <p:nvSpPr>
          <p:cNvPr id="42" name="Rectángulo 41"/>
          <p:cNvSpPr/>
          <p:nvPr/>
        </p:nvSpPr>
        <p:spPr>
          <a:xfrm>
            <a:off x="3744941" y="3156007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múltiples pasos fronterizos que generan desafíos desde el punto de vista de la seguridad, exigiendo un esfuerzo importante en aspectos de vigilancia y </a:t>
            </a:r>
            <a:r>
              <a:rPr lang="es-MX" sz="1200" b="1" u="sng" dirty="0" smtClean="0"/>
              <a:t>control</a:t>
            </a:r>
            <a:r>
              <a:rPr lang="es-MX" sz="1200" dirty="0" smtClean="0"/>
              <a:t>.</a:t>
            </a:r>
            <a:endParaRPr lang="es-MX" sz="1200" dirty="0"/>
          </a:p>
        </p:txBody>
      </p:sp>
      <p:sp>
        <p:nvSpPr>
          <p:cNvPr id="43" name="Rectángulo 42"/>
          <p:cNvSpPr/>
          <p:nvPr/>
        </p:nvSpPr>
        <p:spPr>
          <a:xfrm>
            <a:off x="2417124" y="3671704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Defensa</a:t>
            </a:r>
            <a:endParaRPr lang="es-MX" sz="1200" dirty="0"/>
          </a:p>
        </p:txBody>
      </p:sp>
      <p:sp>
        <p:nvSpPr>
          <p:cNvPr id="44" name="Rectángulo 43"/>
          <p:cNvSpPr/>
          <p:nvPr/>
        </p:nvSpPr>
        <p:spPr>
          <a:xfrm>
            <a:off x="3744941" y="3671704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movilizar y sostener capacidades… en condiciones de mantener el </a:t>
            </a:r>
            <a:r>
              <a:rPr lang="es-MX" sz="1200" b="1" u="sng" dirty="0" smtClean="0"/>
              <a:t>control</a:t>
            </a:r>
            <a:r>
              <a:rPr lang="es-MX" sz="1200" dirty="0" smtClean="0"/>
              <a:t> de las áreas en que se dificulta la presencia de otros organismos del Estado…</a:t>
            </a:r>
            <a:endParaRPr lang="es-MX" sz="1200" dirty="0"/>
          </a:p>
        </p:txBody>
      </p:sp>
      <p:sp>
        <p:nvSpPr>
          <p:cNvPr id="45" name="Rectángulo 44"/>
          <p:cNvSpPr/>
          <p:nvPr/>
        </p:nvSpPr>
        <p:spPr>
          <a:xfrm>
            <a:off x="2417124" y="4177250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Función</a:t>
            </a:r>
            <a:endParaRPr lang="es-MX" sz="1200" dirty="0"/>
          </a:p>
        </p:txBody>
      </p:sp>
      <p:sp>
        <p:nvSpPr>
          <p:cNvPr id="46" name="Rectángulo 45"/>
          <p:cNvSpPr/>
          <p:nvPr/>
        </p:nvSpPr>
        <p:spPr>
          <a:xfrm>
            <a:off x="3744941" y="4177250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en lo que se refiere a sus espacios marítimos, su </a:t>
            </a:r>
            <a:r>
              <a:rPr lang="es-MX" sz="1200" b="1" u="sng" dirty="0" smtClean="0"/>
              <a:t>control</a:t>
            </a:r>
            <a:r>
              <a:rPr lang="es-MX" sz="1200" dirty="0" smtClean="0"/>
              <a:t>, fiscalización, seguridad de las personas, naves y terminales marítimos, medio ambiente y recursos…</a:t>
            </a:r>
            <a:endParaRPr lang="es-MX" sz="1200" dirty="0"/>
          </a:p>
        </p:txBody>
      </p:sp>
      <p:sp>
        <p:nvSpPr>
          <p:cNvPr id="47" name="Rectángulo 46"/>
          <p:cNvSpPr/>
          <p:nvPr/>
        </p:nvSpPr>
        <p:spPr>
          <a:xfrm>
            <a:off x="2417124" y="4682796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Medio ambiente</a:t>
            </a:r>
            <a:endParaRPr lang="es-MX" sz="1200" dirty="0"/>
          </a:p>
        </p:txBody>
      </p:sp>
      <p:sp>
        <p:nvSpPr>
          <p:cNvPr id="48" name="Rectángulo 47"/>
          <p:cNvSpPr/>
          <p:nvPr/>
        </p:nvSpPr>
        <p:spPr>
          <a:xfrm>
            <a:off x="3744941" y="4682796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para mitigar efectos producto de desastres naturales, cambio climático… exige fiscalización y </a:t>
            </a:r>
            <a:r>
              <a:rPr lang="es-MX" sz="1200" b="1" u="sng" dirty="0" smtClean="0"/>
              <a:t>control</a:t>
            </a:r>
            <a:r>
              <a:rPr lang="es-MX" sz="1200" dirty="0" smtClean="0"/>
              <a:t> de normas medioambientales y zonas protegidas.</a:t>
            </a:r>
            <a:endParaRPr lang="es-MX" sz="1200" dirty="0"/>
          </a:p>
        </p:txBody>
      </p:sp>
      <p:sp>
        <p:nvSpPr>
          <p:cNvPr id="49" name="Rectángulo 48"/>
          <p:cNvSpPr/>
          <p:nvPr/>
        </p:nvSpPr>
        <p:spPr>
          <a:xfrm>
            <a:off x="2417124" y="5194185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Geografía</a:t>
            </a:r>
            <a:endParaRPr lang="es-MX" sz="1200" dirty="0"/>
          </a:p>
        </p:txBody>
      </p:sp>
      <p:sp>
        <p:nvSpPr>
          <p:cNvPr id="50" name="Rectángulo 49"/>
          <p:cNvSpPr/>
          <p:nvPr/>
        </p:nvSpPr>
        <p:spPr>
          <a:xfrm>
            <a:off x="3744941" y="5194185"/>
            <a:ext cx="5348375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… contribuye a la respuesta estatal ante estas amenazas, en particular mediante el control de rutas en áreas jurisdiccionales…</a:t>
            </a:r>
            <a:endParaRPr lang="es-MX" sz="12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16980" r="21919"/>
          <a:stretch/>
        </p:blipFill>
        <p:spPr>
          <a:xfrm>
            <a:off x="9496425" y="3092835"/>
            <a:ext cx="2343150" cy="2007804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Rectángulo 20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332475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9" grpId="0" animBg="1"/>
      <p:bldP spid="40" grpId="0" animBg="1"/>
      <p:bldP spid="33" grpId="0"/>
      <p:bldP spid="34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3871463" y="1809423"/>
            <a:ext cx="7159925" cy="1619577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Directiva O-41/008 (2 noviembre de 2022)</a:t>
            </a:r>
          </a:p>
          <a:p>
            <a:pPr algn="ctr"/>
            <a:endParaRPr lang="es-MX" sz="1400" dirty="0" smtClean="0"/>
          </a:p>
          <a:p>
            <a:pPr algn="ctr"/>
            <a:r>
              <a:rPr lang="es-MX" sz="1400" dirty="0"/>
              <a:t>Establece las funciones, procedimientos y flujos de información de la Central de Monitoreo y Análisis </a:t>
            </a:r>
            <a:r>
              <a:rPr lang="es-MX" sz="14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materializar la vigilancia, control, alerta y respuesta </a:t>
            </a:r>
            <a:r>
              <a:rPr lang="es-MX" sz="1400" dirty="0"/>
              <a:t>de los espacios marítimos, fluviales y lacustres de responsabilidad nacional y la activación de la Sala de Situación de la Autoridad Marítima Nacional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495099"/>
            <a:ext cx="2723790" cy="3524904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3966349" y="3711007"/>
            <a:ext cx="1313011" cy="914400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Vigilancia</a:t>
            </a:r>
            <a:endParaRPr lang="es-MX" sz="1400" dirty="0"/>
          </a:p>
        </p:txBody>
      </p:sp>
      <p:sp>
        <p:nvSpPr>
          <p:cNvPr id="11" name="Rectángulo 10"/>
          <p:cNvSpPr/>
          <p:nvPr/>
        </p:nvSpPr>
        <p:spPr>
          <a:xfrm>
            <a:off x="5359336" y="3711007"/>
            <a:ext cx="1313011" cy="914400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Control</a:t>
            </a:r>
            <a:endParaRPr lang="es-MX" sz="1400" dirty="0"/>
          </a:p>
        </p:txBody>
      </p:sp>
      <p:sp>
        <p:nvSpPr>
          <p:cNvPr id="12" name="Rectángulo 11"/>
          <p:cNvSpPr/>
          <p:nvPr/>
        </p:nvSpPr>
        <p:spPr>
          <a:xfrm>
            <a:off x="6752323" y="3711007"/>
            <a:ext cx="1313011" cy="914400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Alerta</a:t>
            </a:r>
            <a:endParaRPr lang="es-MX" sz="1400" dirty="0"/>
          </a:p>
        </p:txBody>
      </p:sp>
      <p:sp>
        <p:nvSpPr>
          <p:cNvPr id="13" name="Rectángulo 12"/>
          <p:cNvSpPr/>
          <p:nvPr/>
        </p:nvSpPr>
        <p:spPr>
          <a:xfrm>
            <a:off x="9608743" y="3711007"/>
            <a:ext cx="1313011" cy="9144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Panorama de Superficie</a:t>
            </a:r>
            <a:endParaRPr lang="es-MX" sz="1400" dirty="0"/>
          </a:p>
        </p:txBody>
      </p:sp>
      <p:sp>
        <p:nvSpPr>
          <p:cNvPr id="14" name="Rectángulo 13"/>
          <p:cNvSpPr/>
          <p:nvPr/>
        </p:nvSpPr>
        <p:spPr>
          <a:xfrm>
            <a:off x="8180533" y="3711007"/>
            <a:ext cx="1313011" cy="9144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Respuesta</a:t>
            </a:r>
            <a:endParaRPr lang="es-MX" sz="1400" dirty="0"/>
          </a:p>
        </p:txBody>
      </p:sp>
      <p:sp>
        <p:nvSpPr>
          <p:cNvPr id="15" name="Rectángulo 14"/>
          <p:cNvSpPr/>
          <p:nvPr/>
        </p:nvSpPr>
        <p:spPr>
          <a:xfrm>
            <a:off x="952501" y="5116542"/>
            <a:ext cx="2723790" cy="370936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Directiva O-41/008</a:t>
            </a:r>
          </a:p>
          <a:p>
            <a:pPr algn="ctr"/>
            <a:r>
              <a:rPr lang="es-MX" sz="1200" dirty="0" smtClean="0"/>
              <a:t>noviembre 2022</a:t>
            </a:r>
            <a:endParaRPr lang="es-MX" sz="1200" dirty="0"/>
          </a:p>
        </p:txBody>
      </p:sp>
      <p:sp>
        <p:nvSpPr>
          <p:cNvPr id="17" name="Rectángulo 16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150524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028700" y="767751"/>
            <a:ext cx="1507466" cy="526211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dirty="0" smtClean="0"/>
              <a:t>Panorama de Superficie</a:t>
            </a:r>
            <a:endParaRPr lang="es-MX" sz="1600" dirty="0"/>
          </a:p>
        </p:txBody>
      </p:sp>
      <p:sp>
        <p:nvSpPr>
          <p:cNvPr id="5" name="Rectángulo 4"/>
          <p:cNvSpPr/>
          <p:nvPr/>
        </p:nvSpPr>
        <p:spPr>
          <a:xfrm>
            <a:off x="2734574" y="767751"/>
            <a:ext cx="8151962" cy="749667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90600" indent="-990600" algn="just">
              <a:tabLst>
                <a:tab pos="809625" algn="l"/>
              </a:tabLst>
            </a:pPr>
            <a:r>
              <a:rPr lang="es-MX" sz="1400" dirty="0" smtClean="0"/>
              <a:t>Panorama	:	</a:t>
            </a:r>
            <a:r>
              <a:rPr lang="es-MX" sz="1400" dirty="0"/>
              <a:t>Paisaje muy dilatado que se contempla desde un punto de </a:t>
            </a:r>
            <a:r>
              <a:rPr lang="es-MX" sz="1400" dirty="0" smtClean="0"/>
              <a:t>observación.</a:t>
            </a:r>
          </a:p>
          <a:p>
            <a:pPr marL="990600" indent="-990600" algn="just">
              <a:tabLst>
                <a:tab pos="809625" algn="l"/>
              </a:tabLst>
            </a:pPr>
            <a:r>
              <a:rPr lang="es-MX" sz="1400" dirty="0"/>
              <a:t>	</a:t>
            </a:r>
            <a:r>
              <a:rPr lang="es-MX" sz="1400" dirty="0" smtClean="0"/>
              <a:t>	Telón situado al fondo de la escena (TO – Teatro de Operaciones).</a:t>
            </a:r>
          </a:p>
          <a:p>
            <a:pPr marL="990600" indent="-990600" algn="just">
              <a:tabLst>
                <a:tab pos="809625" algn="l"/>
              </a:tabLst>
            </a:pPr>
            <a:r>
              <a:rPr lang="es-MX" sz="1400" dirty="0" smtClean="0"/>
              <a:t>Superficie	:	Magnitud que expresa la extensión de un cuerpo en dos dimensiones.</a:t>
            </a:r>
            <a:endParaRPr lang="es-MX" sz="1400" dirty="0"/>
          </a:p>
        </p:txBody>
      </p:sp>
      <p:sp>
        <p:nvSpPr>
          <p:cNvPr id="39" name="Rectángulo 38"/>
          <p:cNvSpPr/>
          <p:nvPr/>
        </p:nvSpPr>
        <p:spPr>
          <a:xfrm>
            <a:off x="2417124" y="2278360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GRAFIMAR</a:t>
            </a:r>
            <a:endParaRPr lang="es-MX" sz="1200" dirty="0"/>
          </a:p>
        </p:txBody>
      </p:sp>
      <p:sp>
        <p:nvSpPr>
          <p:cNvPr id="40" name="Rectángulo 39"/>
          <p:cNvSpPr/>
          <p:nvPr/>
        </p:nvSpPr>
        <p:spPr>
          <a:xfrm>
            <a:off x="3744942" y="2278360"/>
            <a:ext cx="4322734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Sistema de Información Geográfica</a:t>
            </a:r>
            <a:endParaRPr lang="es-MX" sz="1200" dirty="0"/>
          </a:p>
        </p:txBody>
      </p:sp>
      <p:sp>
        <p:nvSpPr>
          <p:cNvPr id="34" name="Rectángulo 33"/>
          <p:cNvSpPr/>
          <p:nvPr/>
        </p:nvSpPr>
        <p:spPr>
          <a:xfrm>
            <a:off x="2417124" y="2794057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Herramienta</a:t>
            </a:r>
            <a:endParaRPr lang="es-MX" sz="1200" dirty="0"/>
          </a:p>
        </p:txBody>
      </p:sp>
      <p:sp>
        <p:nvSpPr>
          <p:cNvPr id="42" name="Rectángulo 41"/>
          <p:cNvSpPr/>
          <p:nvPr/>
        </p:nvSpPr>
        <p:spPr>
          <a:xfrm>
            <a:off x="3744942" y="2794057"/>
            <a:ext cx="4322734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Posee funciones para correcta visualización, filtros, funciones de cálculo, entre otras. </a:t>
            </a:r>
            <a:endParaRPr lang="es-MX" sz="1200" dirty="0"/>
          </a:p>
        </p:txBody>
      </p:sp>
      <p:sp>
        <p:nvSpPr>
          <p:cNvPr id="43" name="Rectángulo 42"/>
          <p:cNvSpPr/>
          <p:nvPr/>
        </p:nvSpPr>
        <p:spPr>
          <a:xfrm>
            <a:off x="2417124" y="3309754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Incorporación</a:t>
            </a:r>
            <a:endParaRPr lang="es-MX" sz="1200" dirty="0"/>
          </a:p>
        </p:txBody>
      </p:sp>
      <p:sp>
        <p:nvSpPr>
          <p:cNvPr id="44" name="Rectángulo 43"/>
          <p:cNvSpPr/>
          <p:nvPr/>
        </p:nvSpPr>
        <p:spPr>
          <a:xfrm>
            <a:off x="3744942" y="3309754"/>
            <a:ext cx="4322734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Más de 50 bases de datos en un solo lugar.</a:t>
            </a:r>
            <a:endParaRPr lang="es-MX" sz="1200" dirty="0"/>
          </a:p>
        </p:txBody>
      </p:sp>
      <p:sp>
        <p:nvSpPr>
          <p:cNvPr id="45" name="Rectángulo 44"/>
          <p:cNvSpPr/>
          <p:nvPr/>
        </p:nvSpPr>
        <p:spPr>
          <a:xfrm>
            <a:off x="2417124" y="3815300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Compartir</a:t>
            </a:r>
            <a:endParaRPr lang="es-MX" sz="1200" dirty="0"/>
          </a:p>
        </p:txBody>
      </p:sp>
      <p:sp>
        <p:nvSpPr>
          <p:cNvPr id="46" name="Rectángulo 45"/>
          <p:cNvSpPr/>
          <p:nvPr/>
        </p:nvSpPr>
        <p:spPr>
          <a:xfrm>
            <a:off x="3744942" y="3815300"/>
            <a:ext cx="4322734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Todo panorama aislado no sirve, excepto a quien lo genera. Cuando es conocido por todos, la organización se nutre.</a:t>
            </a:r>
            <a:endParaRPr lang="es-MX" sz="1200" dirty="0"/>
          </a:p>
        </p:txBody>
      </p:sp>
      <p:sp>
        <p:nvSpPr>
          <p:cNvPr id="47" name="Rectángulo 46"/>
          <p:cNvSpPr/>
          <p:nvPr/>
        </p:nvSpPr>
        <p:spPr>
          <a:xfrm>
            <a:off x="2417124" y="4320846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Mando</a:t>
            </a:r>
            <a:endParaRPr lang="es-MX" sz="1200" dirty="0"/>
          </a:p>
        </p:txBody>
      </p:sp>
      <p:sp>
        <p:nvSpPr>
          <p:cNvPr id="48" name="Rectángulo 47"/>
          <p:cNvSpPr/>
          <p:nvPr/>
        </p:nvSpPr>
        <p:spPr>
          <a:xfrm>
            <a:off x="3744942" y="4320846"/>
            <a:ext cx="4322734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Herramienta de apoyo para el proceso de toma de decisiones.</a:t>
            </a:r>
            <a:endParaRPr lang="es-MX" sz="1200" dirty="0"/>
          </a:p>
        </p:txBody>
      </p:sp>
      <p:sp>
        <p:nvSpPr>
          <p:cNvPr id="49" name="Rectángulo 48"/>
          <p:cNvSpPr/>
          <p:nvPr/>
        </p:nvSpPr>
        <p:spPr>
          <a:xfrm>
            <a:off x="2417124" y="4832235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Exactitud</a:t>
            </a:r>
            <a:endParaRPr lang="es-MX" sz="1200" dirty="0"/>
          </a:p>
        </p:txBody>
      </p:sp>
      <p:sp>
        <p:nvSpPr>
          <p:cNvPr id="50" name="Rectángulo 49"/>
          <p:cNvSpPr/>
          <p:nvPr/>
        </p:nvSpPr>
        <p:spPr>
          <a:xfrm>
            <a:off x="3744942" y="4832235"/>
            <a:ext cx="4322734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Datos son ingresados manualmente y de forma automática, permitiendo obtener datos cruzados.</a:t>
            </a:r>
            <a:endParaRPr lang="es-MX" sz="1200" dirty="0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226" y="2153509"/>
            <a:ext cx="2067031" cy="2874442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Rectángulo 21"/>
          <p:cNvSpPr/>
          <p:nvPr/>
        </p:nvSpPr>
        <p:spPr>
          <a:xfrm>
            <a:off x="237226" y="5050053"/>
            <a:ext cx="2067031" cy="4030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/>
              <a:t>Revista </a:t>
            </a:r>
            <a:r>
              <a:rPr lang="es-MX" sz="1100" dirty="0" smtClean="0"/>
              <a:t>Vigía, N°375</a:t>
            </a:r>
          </a:p>
          <a:p>
            <a:pPr algn="ctr"/>
            <a:r>
              <a:rPr lang="es-MX" sz="1100" dirty="0" smtClean="0"/>
              <a:t>(Septiembre </a:t>
            </a:r>
            <a:r>
              <a:rPr lang="es-MX" sz="1100" dirty="0"/>
              <a:t>2016</a:t>
            </a:r>
            <a:r>
              <a:rPr lang="es-MX" sz="1100" dirty="0" smtClean="0"/>
              <a:t>)</a:t>
            </a:r>
            <a:endParaRPr lang="es-MX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8193" y="1758782"/>
            <a:ext cx="2348235" cy="256206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Rectángulo 22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9554" y="4233143"/>
            <a:ext cx="3445515" cy="167872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066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9" grpId="0" animBg="1"/>
      <p:bldP spid="40" grpId="0" animBg="1"/>
      <p:bldP spid="34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3871463" y="1809423"/>
            <a:ext cx="7159925" cy="1619577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Directiva O-41/008 (2 noviembre de 2022)</a:t>
            </a:r>
          </a:p>
          <a:p>
            <a:pPr algn="ctr"/>
            <a:endParaRPr lang="es-MX" sz="1400" dirty="0" smtClean="0"/>
          </a:p>
          <a:p>
            <a:pPr algn="ctr"/>
            <a:r>
              <a:rPr lang="es-MX" sz="1400" dirty="0"/>
              <a:t>Establece las funciones, procedimientos y flujos de información de la Central de Monitoreo y Análisis </a:t>
            </a:r>
            <a:r>
              <a:rPr lang="es-MX" sz="14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materializar la vigilancia, control, alerta y respuesta </a:t>
            </a:r>
            <a:r>
              <a:rPr lang="es-MX" sz="1400" dirty="0"/>
              <a:t>de los espacios marítimos, fluviales y lacustres de responsabilidad nacional y la activación de la Sala de Situación de la Autoridad Marítima Nacional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495099"/>
            <a:ext cx="2723790" cy="3524904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3966349" y="3711007"/>
            <a:ext cx="1313011" cy="914400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Vigilancia</a:t>
            </a:r>
            <a:endParaRPr lang="es-MX" sz="1400" dirty="0"/>
          </a:p>
        </p:txBody>
      </p:sp>
      <p:sp>
        <p:nvSpPr>
          <p:cNvPr id="11" name="Rectángulo 10"/>
          <p:cNvSpPr/>
          <p:nvPr/>
        </p:nvSpPr>
        <p:spPr>
          <a:xfrm>
            <a:off x="5359336" y="3711007"/>
            <a:ext cx="1313011" cy="914400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Control</a:t>
            </a:r>
            <a:endParaRPr lang="es-MX" sz="1400" dirty="0"/>
          </a:p>
        </p:txBody>
      </p:sp>
      <p:sp>
        <p:nvSpPr>
          <p:cNvPr id="12" name="Rectángulo 11"/>
          <p:cNvSpPr/>
          <p:nvPr/>
        </p:nvSpPr>
        <p:spPr>
          <a:xfrm>
            <a:off x="6752323" y="3711007"/>
            <a:ext cx="1313011" cy="914400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Alerta</a:t>
            </a:r>
            <a:endParaRPr lang="es-MX" sz="1400" dirty="0"/>
          </a:p>
        </p:txBody>
      </p:sp>
      <p:sp>
        <p:nvSpPr>
          <p:cNvPr id="13" name="Rectángulo 12"/>
          <p:cNvSpPr/>
          <p:nvPr/>
        </p:nvSpPr>
        <p:spPr>
          <a:xfrm>
            <a:off x="9608743" y="3711007"/>
            <a:ext cx="1313011" cy="914400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Panorama de Superficie</a:t>
            </a:r>
            <a:endParaRPr lang="es-MX" sz="1400" dirty="0"/>
          </a:p>
        </p:txBody>
      </p:sp>
      <p:sp>
        <p:nvSpPr>
          <p:cNvPr id="14" name="Rectángulo 13"/>
          <p:cNvSpPr/>
          <p:nvPr/>
        </p:nvSpPr>
        <p:spPr>
          <a:xfrm>
            <a:off x="8180533" y="3711007"/>
            <a:ext cx="1313011" cy="9144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Respuesta</a:t>
            </a:r>
            <a:endParaRPr lang="es-MX" sz="1400" dirty="0"/>
          </a:p>
        </p:txBody>
      </p:sp>
      <p:sp>
        <p:nvSpPr>
          <p:cNvPr id="15" name="Rectángulo 14"/>
          <p:cNvSpPr/>
          <p:nvPr/>
        </p:nvSpPr>
        <p:spPr>
          <a:xfrm>
            <a:off x="952501" y="5116542"/>
            <a:ext cx="2723790" cy="370936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Directiva O-41/008</a:t>
            </a:r>
          </a:p>
          <a:p>
            <a:pPr algn="ctr"/>
            <a:r>
              <a:rPr lang="es-MX" sz="1200" dirty="0" smtClean="0"/>
              <a:t>noviembre 2022</a:t>
            </a:r>
            <a:endParaRPr lang="es-MX" sz="1200" dirty="0"/>
          </a:p>
        </p:txBody>
      </p:sp>
      <p:sp>
        <p:nvSpPr>
          <p:cNvPr id="17" name="Rectángulo 16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114116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2"/>
          <a:srcRect t="3004" b="6034"/>
          <a:stretch/>
        </p:blipFill>
        <p:spPr>
          <a:xfrm>
            <a:off x="2532563" y="3627404"/>
            <a:ext cx="8353973" cy="826297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ectángulo 8"/>
          <p:cNvSpPr/>
          <p:nvPr/>
        </p:nvSpPr>
        <p:spPr>
          <a:xfrm>
            <a:off x="2532563" y="1993923"/>
            <a:ext cx="914400" cy="56933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Sistema</a:t>
            </a:r>
            <a:endParaRPr lang="es-MX" sz="1400" dirty="0"/>
          </a:p>
        </p:txBody>
      </p:sp>
      <p:sp>
        <p:nvSpPr>
          <p:cNvPr id="10" name="Rectángulo 9"/>
          <p:cNvSpPr/>
          <p:nvPr/>
        </p:nvSpPr>
        <p:spPr>
          <a:xfrm>
            <a:off x="3581395" y="1993923"/>
            <a:ext cx="1249391" cy="56933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Conocimiento</a:t>
            </a:r>
            <a:endParaRPr lang="es-MX" sz="1400" dirty="0"/>
          </a:p>
        </p:txBody>
      </p:sp>
      <p:sp>
        <p:nvSpPr>
          <p:cNvPr id="11" name="Rectángulo 10"/>
          <p:cNvSpPr/>
          <p:nvPr/>
        </p:nvSpPr>
        <p:spPr>
          <a:xfrm>
            <a:off x="3581395" y="2638030"/>
            <a:ext cx="1249391" cy="289638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/>
              <a:t>Efectivo</a:t>
            </a:r>
            <a:endParaRPr lang="es-MX" sz="1100" dirty="0"/>
          </a:p>
        </p:txBody>
      </p:sp>
      <p:sp>
        <p:nvSpPr>
          <p:cNvPr id="12" name="Rectángulo 11"/>
          <p:cNvSpPr/>
          <p:nvPr/>
        </p:nvSpPr>
        <p:spPr>
          <a:xfrm>
            <a:off x="3581395" y="2947801"/>
            <a:ext cx="1249391" cy="289638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/>
              <a:t>Oportuno</a:t>
            </a:r>
            <a:endParaRPr lang="es-MX" sz="1100" dirty="0"/>
          </a:p>
        </p:txBody>
      </p:sp>
      <p:sp>
        <p:nvSpPr>
          <p:cNvPr id="13" name="Rectángulo 12"/>
          <p:cNvSpPr/>
          <p:nvPr/>
        </p:nvSpPr>
        <p:spPr>
          <a:xfrm>
            <a:off x="4965218" y="1993923"/>
            <a:ext cx="1075427" cy="56933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Actividades</a:t>
            </a:r>
            <a:endParaRPr lang="es-MX" sz="1400" dirty="0"/>
          </a:p>
        </p:txBody>
      </p:sp>
      <p:sp>
        <p:nvSpPr>
          <p:cNvPr id="14" name="Rectángulo 13"/>
          <p:cNvSpPr/>
          <p:nvPr/>
        </p:nvSpPr>
        <p:spPr>
          <a:xfrm>
            <a:off x="6175077" y="1991051"/>
            <a:ext cx="1480865" cy="57221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Área de responsabilidad</a:t>
            </a:r>
            <a:endParaRPr lang="es-MX" sz="1400" dirty="0"/>
          </a:p>
        </p:txBody>
      </p:sp>
      <p:sp>
        <p:nvSpPr>
          <p:cNvPr id="15" name="Rectángulo 14"/>
          <p:cNvSpPr/>
          <p:nvPr/>
        </p:nvSpPr>
        <p:spPr>
          <a:xfrm>
            <a:off x="6175075" y="2626555"/>
            <a:ext cx="1480865" cy="28755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/>
              <a:t>Marítima</a:t>
            </a:r>
            <a:endParaRPr lang="es-MX" sz="1100" dirty="0"/>
          </a:p>
        </p:txBody>
      </p:sp>
      <p:sp>
        <p:nvSpPr>
          <p:cNvPr id="16" name="Rectángulo 15"/>
          <p:cNvSpPr/>
          <p:nvPr/>
        </p:nvSpPr>
        <p:spPr>
          <a:xfrm>
            <a:off x="6175076" y="2940621"/>
            <a:ext cx="1480865" cy="28755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/>
              <a:t>Fluvial</a:t>
            </a:r>
            <a:endParaRPr lang="es-MX" sz="1100" dirty="0"/>
          </a:p>
        </p:txBody>
      </p:sp>
      <p:sp>
        <p:nvSpPr>
          <p:cNvPr id="17" name="Rectángulo 16"/>
          <p:cNvSpPr/>
          <p:nvPr/>
        </p:nvSpPr>
        <p:spPr>
          <a:xfrm>
            <a:off x="6175075" y="3258607"/>
            <a:ext cx="1480865" cy="28755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/>
              <a:t>Lacustre</a:t>
            </a:r>
            <a:endParaRPr lang="es-MX" sz="1100" dirty="0"/>
          </a:p>
        </p:txBody>
      </p:sp>
      <p:sp>
        <p:nvSpPr>
          <p:cNvPr id="18" name="Rectángulo 17"/>
          <p:cNvSpPr/>
          <p:nvPr/>
        </p:nvSpPr>
        <p:spPr>
          <a:xfrm>
            <a:off x="7790374" y="1991051"/>
            <a:ext cx="1480865" cy="57221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Seguridad nacional</a:t>
            </a:r>
            <a:endParaRPr lang="es-MX" sz="1400" dirty="0"/>
          </a:p>
        </p:txBody>
      </p:sp>
      <p:sp>
        <p:nvSpPr>
          <p:cNvPr id="19" name="Rectángulo 18"/>
          <p:cNvSpPr/>
          <p:nvPr/>
        </p:nvSpPr>
        <p:spPr>
          <a:xfrm>
            <a:off x="9405671" y="1991051"/>
            <a:ext cx="1480865" cy="57221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smtClean="0"/>
              <a:t>Intereses Marítimos</a:t>
            </a:r>
            <a:endParaRPr lang="es-MX" sz="1400" dirty="0"/>
          </a:p>
        </p:txBody>
      </p:sp>
      <p:sp>
        <p:nvSpPr>
          <p:cNvPr id="25" name="Rectángulo 24"/>
          <p:cNvSpPr/>
          <p:nvPr/>
        </p:nvSpPr>
        <p:spPr>
          <a:xfrm>
            <a:off x="891977" y="1992469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Vigilancia</a:t>
            </a:r>
            <a:endParaRPr lang="es-MX" sz="1400" dirty="0"/>
          </a:p>
        </p:txBody>
      </p:sp>
      <p:sp>
        <p:nvSpPr>
          <p:cNvPr id="26" name="Rectángulo 25"/>
          <p:cNvSpPr/>
          <p:nvPr/>
        </p:nvSpPr>
        <p:spPr>
          <a:xfrm>
            <a:off x="891977" y="2493023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Control</a:t>
            </a:r>
            <a:endParaRPr lang="es-MX" sz="1400" dirty="0"/>
          </a:p>
        </p:txBody>
      </p:sp>
      <p:sp>
        <p:nvSpPr>
          <p:cNvPr id="27" name="Rectángulo 26"/>
          <p:cNvSpPr/>
          <p:nvPr/>
        </p:nvSpPr>
        <p:spPr>
          <a:xfrm>
            <a:off x="891976" y="2993577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Alerta</a:t>
            </a:r>
            <a:endParaRPr lang="es-MX" sz="1400" dirty="0"/>
          </a:p>
        </p:txBody>
      </p:sp>
      <p:sp>
        <p:nvSpPr>
          <p:cNvPr id="28" name="Rectángulo 27"/>
          <p:cNvSpPr/>
          <p:nvPr/>
        </p:nvSpPr>
        <p:spPr>
          <a:xfrm>
            <a:off x="891975" y="3994685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Panorama de Superficie</a:t>
            </a:r>
            <a:endParaRPr lang="es-MX" sz="1400" dirty="0"/>
          </a:p>
        </p:txBody>
      </p:sp>
      <p:sp>
        <p:nvSpPr>
          <p:cNvPr id="29" name="Rectángulo 28"/>
          <p:cNvSpPr/>
          <p:nvPr/>
        </p:nvSpPr>
        <p:spPr>
          <a:xfrm>
            <a:off x="891976" y="3494629"/>
            <a:ext cx="1313011" cy="46719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Respuesta</a:t>
            </a:r>
            <a:endParaRPr lang="es-MX" sz="1400" dirty="0"/>
          </a:p>
        </p:txBody>
      </p:sp>
      <p:sp>
        <p:nvSpPr>
          <p:cNvPr id="4" name="Rectángulo 3"/>
          <p:cNvSpPr/>
          <p:nvPr/>
        </p:nvSpPr>
        <p:spPr>
          <a:xfrm>
            <a:off x="9363141" y="5166999"/>
            <a:ext cx="1996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Directiva O-41/008</a:t>
            </a:r>
            <a:endParaRPr lang="es-MX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Rectángulo 30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226468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 t="3004" b="6034"/>
          <a:stretch/>
        </p:blipFill>
        <p:spPr>
          <a:xfrm>
            <a:off x="2532563" y="3627404"/>
            <a:ext cx="8353973" cy="826297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ectángulo 8"/>
          <p:cNvSpPr/>
          <p:nvPr/>
        </p:nvSpPr>
        <p:spPr>
          <a:xfrm>
            <a:off x="2532563" y="1993923"/>
            <a:ext cx="914400" cy="569339"/>
          </a:xfrm>
          <a:prstGeom prst="rect">
            <a:avLst/>
          </a:prstGeom>
          <a:solidFill>
            <a:srgbClr val="080808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Sistema</a:t>
            </a:r>
            <a:endParaRPr lang="es-MX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3581395" y="1993923"/>
            <a:ext cx="1249391" cy="569339"/>
          </a:xfrm>
          <a:prstGeom prst="rect">
            <a:avLst/>
          </a:prstGeom>
          <a:solidFill>
            <a:srgbClr val="080808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Conocimiento</a:t>
            </a:r>
            <a:endParaRPr lang="es-MX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581395" y="2638030"/>
            <a:ext cx="1249391" cy="289638"/>
          </a:xfrm>
          <a:prstGeom prst="rect">
            <a:avLst/>
          </a:prstGeom>
          <a:solidFill>
            <a:srgbClr val="080808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Efectivo</a:t>
            </a:r>
            <a:endParaRPr lang="es-MX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3581395" y="2947801"/>
            <a:ext cx="1249391" cy="289638"/>
          </a:xfrm>
          <a:prstGeom prst="rect">
            <a:avLst/>
          </a:prstGeom>
          <a:solidFill>
            <a:srgbClr val="080808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Oportuno</a:t>
            </a:r>
            <a:endParaRPr lang="es-MX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4965218" y="1993923"/>
            <a:ext cx="1075427" cy="569339"/>
          </a:xfrm>
          <a:prstGeom prst="rect">
            <a:avLst/>
          </a:prstGeom>
          <a:solidFill>
            <a:srgbClr val="080808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Actividades</a:t>
            </a:r>
            <a:endParaRPr lang="es-MX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6175077" y="1991051"/>
            <a:ext cx="1480865" cy="572211"/>
          </a:xfrm>
          <a:prstGeom prst="rect">
            <a:avLst/>
          </a:prstGeom>
          <a:solidFill>
            <a:srgbClr val="080808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Área de responsabilidad</a:t>
            </a:r>
            <a:endParaRPr lang="es-MX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6175075" y="2626555"/>
            <a:ext cx="1480865" cy="287551"/>
          </a:xfrm>
          <a:prstGeom prst="rect">
            <a:avLst/>
          </a:prstGeom>
          <a:solidFill>
            <a:srgbClr val="080808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Marítima</a:t>
            </a:r>
            <a:endParaRPr lang="es-MX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6175076" y="2940621"/>
            <a:ext cx="1480865" cy="287551"/>
          </a:xfrm>
          <a:prstGeom prst="rect">
            <a:avLst/>
          </a:prstGeom>
          <a:solidFill>
            <a:srgbClr val="080808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Fluvial</a:t>
            </a:r>
            <a:endParaRPr lang="es-MX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6175075" y="3258607"/>
            <a:ext cx="1480865" cy="287551"/>
          </a:xfrm>
          <a:prstGeom prst="rect">
            <a:avLst/>
          </a:prstGeom>
          <a:solidFill>
            <a:srgbClr val="080808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Lacustre</a:t>
            </a:r>
            <a:endParaRPr lang="es-MX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7790374" y="1991051"/>
            <a:ext cx="1480865" cy="572211"/>
          </a:xfrm>
          <a:prstGeom prst="rect">
            <a:avLst/>
          </a:prstGeom>
          <a:solidFill>
            <a:srgbClr val="080808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Seguridad nacional</a:t>
            </a:r>
            <a:endParaRPr lang="es-MX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9405671" y="1991051"/>
            <a:ext cx="1480865" cy="572211"/>
          </a:xfrm>
          <a:prstGeom prst="rect">
            <a:avLst/>
          </a:prstGeom>
          <a:solidFill>
            <a:srgbClr val="080808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Intereses Marítimos</a:t>
            </a:r>
            <a:endParaRPr lang="es-MX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891977" y="1992469"/>
            <a:ext cx="1313011" cy="467199"/>
          </a:xfrm>
          <a:prstGeom prst="rect">
            <a:avLst/>
          </a:prstGeom>
          <a:solidFill>
            <a:srgbClr val="080808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Vigilancia</a:t>
            </a:r>
            <a:endParaRPr lang="es-MX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891977" y="2493023"/>
            <a:ext cx="1313011" cy="467199"/>
          </a:xfrm>
          <a:prstGeom prst="rect">
            <a:avLst/>
          </a:prstGeom>
          <a:solidFill>
            <a:srgbClr val="080808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Control</a:t>
            </a:r>
            <a:endParaRPr lang="es-MX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891976" y="2993577"/>
            <a:ext cx="1313011" cy="467199"/>
          </a:xfrm>
          <a:prstGeom prst="rect">
            <a:avLst/>
          </a:prstGeom>
          <a:solidFill>
            <a:srgbClr val="080808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Alerta</a:t>
            </a:r>
            <a:endParaRPr lang="es-MX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891975" y="3994685"/>
            <a:ext cx="1313011" cy="467199"/>
          </a:xfrm>
          <a:prstGeom prst="rect">
            <a:avLst/>
          </a:prstGeom>
          <a:solidFill>
            <a:srgbClr val="080808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Panorama de Superficie</a:t>
            </a:r>
            <a:endParaRPr lang="es-MX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891976" y="3494629"/>
            <a:ext cx="1313011" cy="467199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Respuesta</a:t>
            </a:r>
            <a:endParaRPr lang="es-MX" sz="1400" dirty="0"/>
          </a:p>
        </p:txBody>
      </p:sp>
      <p:sp>
        <p:nvSpPr>
          <p:cNvPr id="4" name="Rectángulo 3"/>
          <p:cNvSpPr/>
          <p:nvPr/>
        </p:nvSpPr>
        <p:spPr>
          <a:xfrm>
            <a:off x="9363141" y="5166999"/>
            <a:ext cx="1996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Directiva O-41/008</a:t>
            </a:r>
            <a:endParaRPr lang="es-MX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566960" y="3394221"/>
            <a:ext cx="19656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             ?</a:t>
            </a:r>
            <a:endParaRPr lang="es-MX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2861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028700" y="767751"/>
            <a:ext cx="1507466" cy="526211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dirty="0" smtClean="0"/>
              <a:t>Respuesta</a:t>
            </a:r>
            <a:endParaRPr lang="es-MX" sz="1600" dirty="0"/>
          </a:p>
        </p:txBody>
      </p:sp>
      <p:sp>
        <p:nvSpPr>
          <p:cNvPr id="5" name="Rectángulo 4"/>
          <p:cNvSpPr/>
          <p:nvPr/>
        </p:nvSpPr>
        <p:spPr>
          <a:xfrm>
            <a:off x="2734574" y="767751"/>
            <a:ext cx="8151962" cy="526211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90600" indent="-990600" algn="just">
              <a:tabLst>
                <a:tab pos="809625" algn="l"/>
              </a:tabLst>
            </a:pPr>
            <a:r>
              <a:rPr lang="es-MX" sz="1400" dirty="0" smtClean="0"/>
              <a:t>Reacción ofensiva contra el avance del enemigo, de un rival o del equipo contrario. (RAE)</a:t>
            </a:r>
            <a:endParaRPr lang="es-MX" sz="1400" dirty="0"/>
          </a:p>
        </p:txBody>
      </p:sp>
      <p:sp>
        <p:nvSpPr>
          <p:cNvPr id="39" name="Rectángulo 38"/>
          <p:cNvSpPr/>
          <p:nvPr/>
        </p:nvSpPr>
        <p:spPr>
          <a:xfrm>
            <a:off x="2917451" y="1757960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Función</a:t>
            </a:r>
            <a:endParaRPr lang="es-MX" sz="1200" dirty="0"/>
          </a:p>
        </p:txBody>
      </p:sp>
      <p:sp>
        <p:nvSpPr>
          <p:cNvPr id="40" name="Rectángulo 39"/>
          <p:cNvSpPr/>
          <p:nvPr/>
        </p:nvSpPr>
        <p:spPr>
          <a:xfrm>
            <a:off x="4245269" y="1757960"/>
            <a:ext cx="4322734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“… FF.AA. Cumplen misiones en tiempo de paz, labores de seguridad, presencia, protección y respuesta</a:t>
            </a:r>
            <a:endParaRPr lang="es-MX" sz="1200" dirty="0"/>
          </a:p>
        </p:txBody>
      </p:sp>
      <p:sp>
        <p:nvSpPr>
          <p:cNvPr id="34" name="Rectángulo 33"/>
          <p:cNvSpPr/>
          <p:nvPr/>
        </p:nvSpPr>
        <p:spPr>
          <a:xfrm>
            <a:off x="2917451" y="2273657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Amenazas</a:t>
            </a:r>
            <a:endParaRPr lang="es-MX" sz="1200" dirty="0"/>
          </a:p>
        </p:txBody>
      </p:sp>
      <p:sp>
        <p:nvSpPr>
          <p:cNvPr id="42" name="Rectángulo 41"/>
          <p:cNvSpPr/>
          <p:nvPr/>
        </p:nvSpPr>
        <p:spPr>
          <a:xfrm>
            <a:off x="4245269" y="2273657"/>
            <a:ext cx="4322734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“… naturaleza transnacional de las actuales amenazas requiere respuestas sinérgicas y mayor grado de coordinación …”</a:t>
            </a:r>
            <a:endParaRPr lang="es-MX" sz="1200" dirty="0"/>
          </a:p>
        </p:txBody>
      </p:sp>
      <p:sp>
        <p:nvSpPr>
          <p:cNvPr id="44" name="Rectángulo 43"/>
          <p:cNvSpPr/>
          <p:nvPr/>
        </p:nvSpPr>
        <p:spPr>
          <a:xfrm>
            <a:off x="4245269" y="2789354"/>
            <a:ext cx="4322734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“… naturaleza híbrida, actividades hostiles internas y externas … conlleva la respuesta militar de parte de los Estados.”</a:t>
            </a:r>
            <a:endParaRPr lang="es-MX" sz="1200" dirty="0"/>
          </a:p>
        </p:txBody>
      </p:sp>
      <p:sp>
        <p:nvSpPr>
          <p:cNvPr id="46" name="Rectángulo 45"/>
          <p:cNvSpPr/>
          <p:nvPr/>
        </p:nvSpPr>
        <p:spPr>
          <a:xfrm>
            <a:off x="4245269" y="3294900"/>
            <a:ext cx="4322734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“… las amenazas requieren del debilitamiento de la capacidad de respuesta…” </a:t>
            </a:r>
            <a:r>
              <a:rPr lang="es-MX" sz="1200" dirty="0" smtClean="0">
                <a:sym typeface="Wingdings" panose="05000000000000000000" pitchFamily="2" charset="2"/>
              </a:rPr>
              <a:t> por lo que la preparación es fundamental.</a:t>
            </a:r>
            <a:endParaRPr lang="es-MX" sz="1200" dirty="0"/>
          </a:p>
        </p:txBody>
      </p:sp>
      <p:sp>
        <p:nvSpPr>
          <p:cNvPr id="48" name="Rectángulo 47"/>
          <p:cNvSpPr/>
          <p:nvPr/>
        </p:nvSpPr>
        <p:spPr>
          <a:xfrm>
            <a:off x="4245269" y="3800446"/>
            <a:ext cx="4322734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100" dirty="0" smtClean="0"/>
              <a:t>“… mayor acceso a tecnologías disruptivas y armas convencionales, falta de adaptación …” avances y ritmo del enemigo.</a:t>
            </a:r>
            <a:endParaRPr lang="es-MX" sz="1100" dirty="0"/>
          </a:p>
        </p:txBody>
      </p:sp>
      <p:sp>
        <p:nvSpPr>
          <p:cNvPr id="49" name="Rectángulo 48"/>
          <p:cNvSpPr/>
          <p:nvPr/>
        </p:nvSpPr>
        <p:spPr>
          <a:xfrm>
            <a:off x="2917451" y="4311835"/>
            <a:ext cx="1155940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Participación</a:t>
            </a:r>
            <a:endParaRPr lang="es-MX" sz="1200" dirty="0"/>
          </a:p>
        </p:txBody>
      </p:sp>
      <p:sp>
        <p:nvSpPr>
          <p:cNvPr id="50" name="Rectángulo 49"/>
          <p:cNvSpPr/>
          <p:nvPr/>
        </p:nvSpPr>
        <p:spPr>
          <a:xfrm>
            <a:off x="4245269" y="4311835"/>
            <a:ext cx="4322734" cy="417843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Requiere de preparación, flexibilidad, adaptación, prevención, anticipación y respuesta.</a:t>
            </a:r>
            <a:endParaRPr lang="es-MX" sz="1200" dirty="0"/>
          </a:p>
        </p:txBody>
      </p:sp>
      <p:sp>
        <p:nvSpPr>
          <p:cNvPr id="20" name="Rectángulo 19"/>
          <p:cNvSpPr/>
          <p:nvPr/>
        </p:nvSpPr>
        <p:spPr>
          <a:xfrm>
            <a:off x="2917451" y="4823224"/>
            <a:ext cx="1155940" cy="694867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Disuasión</a:t>
            </a:r>
            <a:endParaRPr lang="es-MX" sz="1200" dirty="0"/>
          </a:p>
        </p:txBody>
      </p:sp>
      <p:sp>
        <p:nvSpPr>
          <p:cNvPr id="23" name="Rectángulo 22"/>
          <p:cNvSpPr/>
          <p:nvPr/>
        </p:nvSpPr>
        <p:spPr>
          <a:xfrm>
            <a:off x="4245268" y="4823224"/>
            <a:ext cx="6166809" cy="694867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200" dirty="0" smtClean="0"/>
              <a:t>“… considera la </a:t>
            </a:r>
            <a:r>
              <a:rPr lang="es-MX" sz="1200" dirty="0" smtClean="0">
                <a:solidFill>
                  <a:srgbClr val="FFC000"/>
                </a:solidFill>
              </a:rPr>
              <a:t>presencia</a:t>
            </a:r>
            <a:r>
              <a:rPr lang="es-MX" sz="1200" dirty="0" smtClean="0"/>
              <a:t> y el </a:t>
            </a:r>
            <a:r>
              <a:rPr lang="es-MX" sz="1200" dirty="0" smtClean="0">
                <a:solidFill>
                  <a:srgbClr val="FFC000"/>
                </a:solidFill>
              </a:rPr>
              <a:t>despliegue</a:t>
            </a:r>
            <a:r>
              <a:rPr lang="es-MX" sz="1200" dirty="0" smtClean="0"/>
              <a:t> territorial </a:t>
            </a:r>
            <a:r>
              <a:rPr lang="es-MX" sz="1200" dirty="0" smtClean="0">
                <a:solidFill>
                  <a:srgbClr val="FFC000"/>
                </a:solidFill>
              </a:rPr>
              <a:t>de fuerzas </a:t>
            </a:r>
            <a:r>
              <a:rPr lang="es-MX" sz="1200" dirty="0" smtClean="0"/>
              <a:t>efectivas en </a:t>
            </a:r>
            <a:r>
              <a:rPr lang="es-MX" sz="1200" dirty="0" smtClean="0">
                <a:solidFill>
                  <a:srgbClr val="FFC000"/>
                </a:solidFill>
              </a:rPr>
              <a:t>zonas de relevancia estratégica</a:t>
            </a:r>
            <a:r>
              <a:rPr lang="es-MX" sz="1200" dirty="0" smtClean="0"/>
              <a:t>, para </a:t>
            </a:r>
            <a:r>
              <a:rPr lang="es-MX" sz="1200" dirty="0" smtClean="0">
                <a:solidFill>
                  <a:srgbClr val="FFC000"/>
                </a:solidFill>
              </a:rPr>
              <a:t>proteger</a:t>
            </a:r>
            <a:r>
              <a:rPr lang="es-MX" sz="1200" dirty="0" smtClean="0"/>
              <a:t> objetivos físicos, áreas terrestres, </a:t>
            </a:r>
            <a:r>
              <a:rPr lang="es-MX" sz="1200" dirty="0" smtClean="0">
                <a:solidFill>
                  <a:srgbClr val="FFC000"/>
                </a:solidFill>
              </a:rPr>
              <a:t>zonas marítimas </a:t>
            </a:r>
            <a:r>
              <a:rPr lang="es-MX" sz="1200" dirty="0" smtClean="0"/>
              <a:t>y espacios aéreos, para una </a:t>
            </a:r>
            <a:r>
              <a:rPr lang="es-MX" sz="1200" dirty="0" smtClean="0">
                <a:solidFill>
                  <a:srgbClr val="FFC000"/>
                </a:solidFill>
              </a:rPr>
              <a:t>capacidad de respuesta rápida y efectiva </a:t>
            </a:r>
            <a:r>
              <a:rPr lang="es-MX" sz="1200" dirty="0" smtClean="0"/>
              <a:t>de defensa ante una </a:t>
            </a:r>
            <a:r>
              <a:rPr lang="es-MX" sz="1200" dirty="0" smtClean="0">
                <a:solidFill>
                  <a:srgbClr val="FFC000"/>
                </a:solidFill>
              </a:rPr>
              <a:t>agresión</a:t>
            </a:r>
            <a:r>
              <a:rPr lang="es-MX" sz="1200" dirty="0" smtClean="0"/>
              <a:t>…”</a:t>
            </a:r>
            <a:endParaRPr lang="es-MX" sz="12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t="1874" r="4348"/>
          <a:stretch/>
        </p:blipFill>
        <p:spPr>
          <a:xfrm>
            <a:off x="9346087" y="1896176"/>
            <a:ext cx="1703716" cy="267309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Rectángulo 18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03" y="1801084"/>
            <a:ext cx="2051854" cy="2874442"/>
          </a:xfrm>
          <a:prstGeom prst="rect">
            <a:avLst/>
          </a:prstGeom>
        </p:spPr>
      </p:pic>
      <p:sp>
        <p:nvSpPr>
          <p:cNvPr id="26" name="Rectángulo 25"/>
          <p:cNvSpPr/>
          <p:nvPr/>
        </p:nvSpPr>
        <p:spPr>
          <a:xfrm>
            <a:off x="237226" y="4697628"/>
            <a:ext cx="2067031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 </a:t>
            </a:r>
            <a:r>
              <a:rPr lang="es-MX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mayo de </a:t>
            </a:r>
            <a:r>
              <a:rPr lang="es-MX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2021, promulgado en</a:t>
            </a:r>
          </a:p>
          <a:p>
            <a:pPr algn="ctr"/>
            <a:r>
              <a:rPr lang="es-MX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D.O. el </a:t>
            </a:r>
            <a:r>
              <a:rPr lang="es-MX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Decreto N° 4 del </a:t>
            </a:r>
            <a:r>
              <a:rPr lang="es-MX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MINDEF.</a:t>
            </a:r>
            <a:endParaRPr lang="es-MX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4248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9" grpId="0" animBg="1"/>
      <p:bldP spid="40" grpId="0" animBg="1"/>
      <p:bldP spid="34" grpId="0" animBg="1"/>
      <p:bldP spid="42" grpId="0" animBg="1"/>
      <p:bldP spid="44" grpId="0" animBg="1"/>
      <p:bldP spid="46" grpId="0" animBg="1"/>
      <p:bldP spid="48" grpId="0" animBg="1"/>
      <p:bldP spid="49" grpId="0" animBg="1"/>
      <p:bldP spid="50" grpId="0" animBg="1"/>
      <p:bldP spid="20" grpId="0" animBg="1"/>
      <p:bldP spid="23" grpId="0" animBg="1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4717" y="1475119"/>
            <a:ext cx="8743004" cy="144060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4717" y="3429000"/>
            <a:ext cx="8743004" cy="1563975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1534717" y="2915727"/>
            <a:ext cx="2053872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Pesca INDR</a:t>
            </a:r>
            <a:endParaRPr lang="es-MX" sz="1200" dirty="0"/>
          </a:p>
        </p:txBody>
      </p:sp>
      <p:sp>
        <p:nvSpPr>
          <p:cNvPr id="6" name="Rectángulo 5"/>
          <p:cNvSpPr/>
          <p:nvPr/>
        </p:nvSpPr>
        <p:spPr>
          <a:xfrm>
            <a:off x="3588589" y="2915726"/>
            <a:ext cx="2173856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Operación MIO / LEO</a:t>
            </a:r>
            <a:endParaRPr lang="es-MX" sz="1200" dirty="0"/>
          </a:p>
        </p:txBody>
      </p:sp>
      <p:sp>
        <p:nvSpPr>
          <p:cNvPr id="7" name="Rectángulo 6"/>
          <p:cNvSpPr/>
          <p:nvPr/>
        </p:nvSpPr>
        <p:spPr>
          <a:xfrm>
            <a:off x="5762445" y="2910872"/>
            <a:ext cx="1940944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Cooperación y Guía T.M.</a:t>
            </a:r>
            <a:endParaRPr lang="es-MX" sz="1200" dirty="0"/>
          </a:p>
        </p:txBody>
      </p:sp>
      <p:sp>
        <p:nvSpPr>
          <p:cNvPr id="8" name="Rectángulo 7"/>
          <p:cNvSpPr/>
          <p:nvPr/>
        </p:nvSpPr>
        <p:spPr>
          <a:xfrm>
            <a:off x="7703389" y="2910871"/>
            <a:ext cx="2574332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Fiscalización Pesquera</a:t>
            </a:r>
            <a:endParaRPr lang="es-MX" sz="1200" dirty="0"/>
          </a:p>
        </p:txBody>
      </p:sp>
      <p:sp>
        <p:nvSpPr>
          <p:cNvPr id="9" name="Rectángulo 8"/>
          <p:cNvSpPr/>
          <p:nvPr/>
        </p:nvSpPr>
        <p:spPr>
          <a:xfrm>
            <a:off x="1534717" y="4997830"/>
            <a:ext cx="2761238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Inteligencia Marítima</a:t>
            </a:r>
            <a:endParaRPr lang="es-MX" sz="1200" dirty="0"/>
          </a:p>
        </p:txBody>
      </p:sp>
      <p:sp>
        <p:nvSpPr>
          <p:cNvPr id="10" name="Rectángulo 9"/>
          <p:cNvSpPr/>
          <p:nvPr/>
        </p:nvSpPr>
        <p:spPr>
          <a:xfrm>
            <a:off x="4295955" y="4997829"/>
            <a:ext cx="2078966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Evacuaciones Médicas</a:t>
            </a:r>
            <a:endParaRPr lang="es-MX" sz="1200" dirty="0"/>
          </a:p>
        </p:txBody>
      </p:sp>
      <p:sp>
        <p:nvSpPr>
          <p:cNvPr id="11" name="Rectángulo 10"/>
          <p:cNvSpPr/>
          <p:nvPr/>
        </p:nvSpPr>
        <p:spPr>
          <a:xfrm>
            <a:off x="6374921" y="4992975"/>
            <a:ext cx="1794294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Búsqueda y Salvamento</a:t>
            </a:r>
            <a:endParaRPr lang="es-MX" sz="1200" dirty="0"/>
          </a:p>
        </p:txBody>
      </p:sp>
      <p:sp>
        <p:nvSpPr>
          <p:cNvPr id="12" name="Rectángulo 11"/>
          <p:cNvSpPr/>
          <p:nvPr/>
        </p:nvSpPr>
        <p:spPr>
          <a:xfrm>
            <a:off x="8169215" y="4992974"/>
            <a:ext cx="2108506" cy="417843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Mercancías Peligrosas</a:t>
            </a:r>
            <a:endParaRPr lang="es-MX" sz="1200" dirty="0"/>
          </a:p>
        </p:txBody>
      </p:sp>
      <p:sp>
        <p:nvSpPr>
          <p:cNvPr id="13" name="Rectángulo 12"/>
          <p:cNvSpPr/>
          <p:nvPr/>
        </p:nvSpPr>
        <p:spPr>
          <a:xfrm rot="5400000">
            <a:off x="8795428" y="3069551"/>
            <a:ext cx="3935698" cy="746838"/>
          </a:xfrm>
          <a:prstGeom prst="rect">
            <a:avLst/>
          </a:prstGeom>
          <a:solidFill>
            <a:schemeClr val="bg1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dirty="0" smtClean="0"/>
              <a:t>RESPUESTA</a:t>
            </a:r>
            <a:endParaRPr lang="es-MX" sz="2000" dirty="0"/>
          </a:p>
        </p:txBody>
      </p:sp>
      <p:sp>
        <p:nvSpPr>
          <p:cNvPr id="15" name="Rectángulo 14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249612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028700" y="767751"/>
            <a:ext cx="1507466" cy="526211"/>
          </a:xfrm>
          <a:prstGeom prst="rect">
            <a:avLst/>
          </a:prstGeom>
          <a:solidFill>
            <a:srgbClr val="000066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dirty="0" smtClean="0"/>
              <a:t>Respuesta</a:t>
            </a:r>
            <a:endParaRPr lang="es-MX" sz="1600" dirty="0"/>
          </a:p>
        </p:txBody>
      </p:sp>
      <p:sp>
        <p:nvSpPr>
          <p:cNvPr id="4" name="Rectángulo 3"/>
          <p:cNvSpPr/>
          <p:nvPr/>
        </p:nvSpPr>
        <p:spPr>
          <a:xfrm>
            <a:off x="2734574" y="767751"/>
            <a:ext cx="8151962" cy="526211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90600" indent="-990600" algn="just">
              <a:tabLst>
                <a:tab pos="809625" algn="l"/>
              </a:tabLst>
            </a:pPr>
            <a:r>
              <a:rPr lang="es-MX" sz="1400" dirty="0" smtClean="0"/>
              <a:t>Reacción ofensiva contra el avance del enemigo, de un rival o del equipo contrario. (RAE)</a:t>
            </a:r>
            <a:endParaRPr lang="es-MX" sz="1400" dirty="0"/>
          </a:p>
        </p:txBody>
      </p:sp>
      <p:sp>
        <p:nvSpPr>
          <p:cNvPr id="5" name="Rectángulo 4"/>
          <p:cNvSpPr/>
          <p:nvPr/>
        </p:nvSpPr>
        <p:spPr>
          <a:xfrm>
            <a:off x="2013411" y="2026974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Vigilancia</a:t>
            </a:r>
            <a:endParaRPr lang="es-MX" sz="1400" dirty="0"/>
          </a:p>
        </p:txBody>
      </p:sp>
      <p:sp>
        <p:nvSpPr>
          <p:cNvPr id="6" name="Rectángulo 5"/>
          <p:cNvSpPr/>
          <p:nvPr/>
        </p:nvSpPr>
        <p:spPr>
          <a:xfrm>
            <a:off x="2013411" y="2527528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Control</a:t>
            </a:r>
            <a:endParaRPr lang="es-MX" sz="1400" dirty="0"/>
          </a:p>
        </p:txBody>
      </p:sp>
      <p:sp>
        <p:nvSpPr>
          <p:cNvPr id="7" name="Rectángulo 6"/>
          <p:cNvSpPr/>
          <p:nvPr/>
        </p:nvSpPr>
        <p:spPr>
          <a:xfrm>
            <a:off x="2013410" y="3028082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Alerta</a:t>
            </a:r>
            <a:endParaRPr lang="es-MX" sz="1400" dirty="0"/>
          </a:p>
        </p:txBody>
      </p:sp>
      <p:sp>
        <p:nvSpPr>
          <p:cNvPr id="8" name="Rectángulo 7"/>
          <p:cNvSpPr/>
          <p:nvPr/>
        </p:nvSpPr>
        <p:spPr>
          <a:xfrm>
            <a:off x="2013409" y="4029190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Panorama de Superficie</a:t>
            </a:r>
            <a:endParaRPr lang="es-MX" sz="1400" dirty="0"/>
          </a:p>
        </p:txBody>
      </p:sp>
      <p:sp>
        <p:nvSpPr>
          <p:cNvPr id="9" name="Rectángulo 8"/>
          <p:cNvSpPr/>
          <p:nvPr/>
        </p:nvSpPr>
        <p:spPr>
          <a:xfrm>
            <a:off x="2013410" y="3529134"/>
            <a:ext cx="1313011" cy="46719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Respuesta</a:t>
            </a:r>
            <a:endParaRPr lang="es-MX" sz="1400" dirty="0"/>
          </a:p>
        </p:txBody>
      </p:sp>
      <p:sp>
        <p:nvSpPr>
          <p:cNvPr id="10" name="Rectángulo 9"/>
          <p:cNvSpPr/>
          <p:nvPr/>
        </p:nvSpPr>
        <p:spPr>
          <a:xfrm>
            <a:off x="3856008" y="2035105"/>
            <a:ext cx="1313011" cy="46719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Alertar</a:t>
            </a:r>
            <a:endParaRPr lang="es-MX" sz="1400" dirty="0"/>
          </a:p>
        </p:txBody>
      </p:sp>
      <p:sp>
        <p:nvSpPr>
          <p:cNvPr id="11" name="Rectángulo 10"/>
          <p:cNvSpPr/>
          <p:nvPr/>
        </p:nvSpPr>
        <p:spPr>
          <a:xfrm>
            <a:off x="5414514" y="2026973"/>
            <a:ext cx="1313011" cy="46719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Prevenir</a:t>
            </a:r>
            <a:endParaRPr lang="es-MX" sz="1400" dirty="0"/>
          </a:p>
        </p:txBody>
      </p:sp>
      <p:sp>
        <p:nvSpPr>
          <p:cNvPr id="12" name="Rectángulo 11"/>
          <p:cNvSpPr/>
          <p:nvPr/>
        </p:nvSpPr>
        <p:spPr>
          <a:xfrm>
            <a:off x="6973020" y="2026972"/>
            <a:ext cx="1313011" cy="46719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Proteger</a:t>
            </a:r>
            <a:endParaRPr lang="es-MX" sz="1400" dirty="0"/>
          </a:p>
        </p:txBody>
      </p:sp>
      <p:sp>
        <p:nvSpPr>
          <p:cNvPr id="13" name="Rectángulo 12"/>
          <p:cNvSpPr/>
          <p:nvPr/>
        </p:nvSpPr>
        <p:spPr>
          <a:xfrm>
            <a:off x="8531526" y="2026971"/>
            <a:ext cx="1313011" cy="46719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Dar respuesta</a:t>
            </a:r>
            <a:endParaRPr lang="es-MX" sz="1400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6008" y="2915874"/>
            <a:ext cx="1313011" cy="1277904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3"/>
          <a:srcRect b="1608"/>
          <a:stretch/>
        </p:blipFill>
        <p:spPr>
          <a:xfrm>
            <a:off x="5414514" y="2915875"/>
            <a:ext cx="1313011" cy="1264986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3020" y="2915874"/>
            <a:ext cx="1313011" cy="1277904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1527" y="2915239"/>
            <a:ext cx="1313010" cy="1281665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Rectángulo 17"/>
          <p:cNvSpPr/>
          <p:nvPr/>
        </p:nvSpPr>
        <p:spPr>
          <a:xfrm>
            <a:off x="3856008" y="4574870"/>
            <a:ext cx="5988529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Normativa</a:t>
            </a:r>
            <a:endParaRPr lang="es-MX" sz="1400" dirty="0"/>
          </a:p>
        </p:txBody>
      </p:sp>
      <p:sp>
        <p:nvSpPr>
          <p:cNvPr id="20" name="Rectángulo 19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244481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2"/>
          <a:srcRect t="3004" b="6034"/>
          <a:stretch/>
        </p:blipFill>
        <p:spPr>
          <a:xfrm>
            <a:off x="2532563" y="3627404"/>
            <a:ext cx="8353973" cy="826297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ectángulo 8"/>
          <p:cNvSpPr/>
          <p:nvPr/>
        </p:nvSpPr>
        <p:spPr>
          <a:xfrm>
            <a:off x="2532563" y="1993923"/>
            <a:ext cx="914400" cy="56933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Sistema</a:t>
            </a:r>
            <a:endParaRPr lang="es-MX" sz="1400" dirty="0"/>
          </a:p>
        </p:txBody>
      </p:sp>
      <p:sp>
        <p:nvSpPr>
          <p:cNvPr id="10" name="Rectángulo 9"/>
          <p:cNvSpPr/>
          <p:nvPr/>
        </p:nvSpPr>
        <p:spPr>
          <a:xfrm>
            <a:off x="3581395" y="1993923"/>
            <a:ext cx="1249391" cy="56933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Conocimiento</a:t>
            </a:r>
            <a:endParaRPr lang="es-MX" sz="1400" dirty="0"/>
          </a:p>
        </p:txBody>
      </p:sp>
      <p:sp>
        <p:nvSpPr>
          <p:cNvPr id="11" name="Rectángulo 10"/>
          <p:cNvSpPr/>
          <p:nvPr/>
        </p:nvSpPr>
        <p:spPr>
          <a:xfrm>
            <a:off x="3581395" y="2638030"/>
            <a:ext cx="1249391" cy="289638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/>
              <a:t>Efectivo</a:t>
            </a:r>
            <a:endParaRPr lang="es-MX" sz="1100" dirty="0"/>
          </a:p>
        </p:txBody>
      </p:sp>
      <p:sp>
        <p:nvSpPr>
          <p:cNvPr id="12" name="Rectángulo 11"/>
          <p:cNvSpPr/>
          <p:nvPr/>
        </p:nvSpPr>
        <p:spPr>
          <a:xfrm>
            <a:off x="3581395" y="2947801"/>
            <a:ext cx="1249391" cy="289638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/>
              <a:t>Oportuno</a:t>
            </a:r>
            <a:endParaRPr lang="es-MX" sz="1100" dirty="0"/>
          </a:p>
        </p:txBody>
      </p:sp>
      <p:sp>
        <p:nvSpPr>
          <p:cNvPr id="13" name="Rectángulo 12"/>
          <p:cNvSpPr/>
          <p:nvPr/>
        </p:nvSpPr>
        <p:spPr>
          <a:xfrm>
            <a:off x="4965218" y="1993923"/>
            <a:ext cx="1075427" cy="56933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Actividades</a:t>
            </a:r>
            <a:endParaRPr lang="es-MX" sz="1400" dirty="0"/>
          </a:p>
        </p:txBody>
      </p:sp>
      <p:sp>
        <p:nvSpPr>
          <p:cNvPr id="14" name="Rectángulo 13"/>
          <p:cNvSpPr/>
          <p:nvPr/>
        </p:nvSpPr>
        <p:spPr>
          <a:xfrm>
            <a:off x="6175077" y="1991051"/>
            <a:ext cx="1480865" cy="57221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Área de responsabilidad</a:t>
            </a:r>
            <a:endParaRPr lang="es-MX" sz="1400" dirty="0"/>
          </a:p>
        </p:txBody>
      </p:sp>
      <p:sp>
        <p:nvSpPr>
          <p:cNvPr id="15" name="Rectángulo 14"/>
          <p:cNvSpPr/>
          <p:nvPr/>
        </p:nvSpPr>
        <p:spPr>
          <a:xfrm>
            <a:off x="6175075" y="2626555"/>
            <a:ext cx="1480865" cy="28755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/>
              <a:t>Marítima</a:t>
            </a:r>
            <a:endParaRPr lang="es-MX" sz="1100" dirty="0"/>
          </a:p>
        </p:txBody>
      </p:sp>
      <p:sp>
        <p:nvSpPr>
          <p:cNvPr id="16" name="Rectángulo 15"/>
          <p:cNvSpPr/>
          <p:nvPr/>
        </p:nvSpPr>
        <p:spPr>
          <a:xfrm>
            <a:off x="6175076" y="2940621"/>
            <a:ext cx="1480865" cy="28755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/>
              <a:t>Fluvial</a:t>
            </a:r>
            <a:endParaRPr lang="es-MX" sz="1100" dirty="0"/>
          </a:p>
        </p:txBody>
      </p:sp>
      <p:sp>
        <p:nvSpPr>
          <p:cNvPr id="17" name="Rectángulo 16"/>
          <p:cNvSpPr/>
          <p:nvPr/>
        </p:nvSpPr>
        <p:spPr>
          <a:xfrm>
            <a:off x="6175075" y="3258607"/>
            <a:ext cx="1480865" cy="28755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/>
              <a:t>Lacustre</a:t>
            </a:r>
            <a:endParaRPr lang="es-MX" sz="1100" dirty="0"/>
          </a:p>
        </p:txBody>
      </p:sp>
      <p:sp>
        <p:nvSpPr>
          <p:cNvPr id="18" name="Rectángulo 17"/>
          <p:cNvSpPr/>
          <p:nvPr/>
        </p:nvSpPr>
        <p:spPr>
          <a:xfrm>
            <a:off x="7790374" y="1991051"/>
            <a:ext cx="1480865" cy="57221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Seguridad nacional</a:t>
            </a:r>
            <a:endParaRPr lang="es-MX" sz="1400" dirty="0"/>
          </a:p>
        </p:txBody>
      </p:sp>
      <p:sp>
        <p:nvSpPr>
          <p:cNvPr id="19" name="Rectángulo 18"/>
          <p:cNvSpPr/>
          <p:nvPr/>
        </p:nvSpPr>
        <p:spPr>
          <a:xfrm>
            <a:off x="9405671" y="1991051"/>
            <a:ext cx="1480865" cy="57221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smtClean="0"/>
              <a:t>Intereses Marítimos</a:t>
            </a:r>
            <a:endParaRPr lang="es-MX" sz="1400" dirty="0"/>
          </a:p>
        </p:txBody>
      </p:sp>
      <p:sp>
        <p:nvSpPr>
          <p:cNvPr id="25" name="Rectángulo 24"/>
          <p:cNvSpPr/>
          <p:nvPr/>
        </p:nvSpPr>
        <p:spPr>
          <a:xfrm>
            <a:off x="891977" y="1992469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Vigilancia</a:t>
            </a:r>
            <a:endParaRPr lang="es-MX" sz="1400" dirty="0"/>
          </a:p>
        </p:txBody>
      </p:sp>
      <p:sp>
        <p:nvSpPr>
          <p:cNvPr id="26" name="Rectángulo 25"/>
          <p:cNvSpPr/>
          <p:nvPr/>
        </p:nvSpPr>
        <p:spPr>
          <a:xfrm>
            <a:off x="891977" y="2493023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Control</a:t>
            </a:r>
            <a:endParaRPr lang="es-MX" sz="1400" dirty="0"/>
          </a:p>
        </p:txBody>
      </p:sp>
      <p:sp>
        <p:nvSpPr>
          <p:cNvPr id="27" name="Rectángulo 26"/>
          <p:cNvSpPr/>
          <p:nvPr/>
        </p:nvSpPr>
        <p:spPr>
          <a:xfrm>
            <a:off x="891976" y="2993577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Alerta</a:t>
            </a:r>
            <a:endParaRPr lang="es-MX" sz="1400" dirty="0"/>
          </a:p>
        </p:txBody>
      </p:sp>
      <p:sp>
        <p:nvSpPr>
          <p:cNvPr id="28" name="Rectángulo 27"/>
          <p:cNvSpPr/>
          <p:nvPr/>
        </p:nvSpPr>
        <p:spPr>
          <a:xfrm>
            <a:off x="891975" y="3994685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Panorama de Superficie</a:t>
            </a:r>
            <a:endParaRPr lang="es-MX" sz="1400" dirty="0"/>
          </a:p>
        </p:txBody>
      </p:sp>
      <p:sp>
        <p:nvSpPr>
          <p:cNvPr id="29" name="Rectángulo 28"/>
          <p:cNvSpPr/>
          <p:nvPr/>
        </p:nvSpPr>
        <p:spPr>
          <a:xfrm>
            <a:off x="891976" y="3494629"/>
            <a:ext cx="1313011" cy="46719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Respuesta</a:t>
            </a:r>
            <a:endParaRPr lang="es-MX" sz="1400" dirty="0"/>
          </a:p>
        </p:txBody>
      </p:sp>
      <p:sp>
        <p:nvSpPr>
          <p:cNvPr id="4" name="Rectángulo 3"/>
          <p:cNvSpPr/>
          <p:nvPr/>
        </p:nvSpPr>
        <p:spPr>
          <a:xfrm>
            <a:off x="9363141" y="5166999"/>
            <a:ext cx="1996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Directiva O-41/008</a:t>
            </a:r>
            <a:endParaRPr lang="es-MX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132082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2"/>
          <a:srcRect t="3004" b="6034"/>
          <a:stretch/>
        </p:blipFill>
        <p:spPr>
          <a:xfrm>
            <a:off x="2532563" y="3627404"/>
            <a:ext cx="8353973" cy="826297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ectángulo 8"/>
          <p:cNvSpPr/>
          <p:nvPr/>
        </p:nvSpPr>
        <p:spPr>
          <a:xfrm>
            <a:off x="2532563" y="1993923"/>
            <a:ext cx="914400" cy="56933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Sistema</a:t>
            </a:r>
            <a:endParaRPr lang="es-MX" sz="1400" dirty="0"/>
          </a:p>
        </p:txBody>
      </p:sp>
      <p:sp>
        <p:nvSpPr>
          <p:cNvPr id="10" name="Rectángulo 9"/>
          <p:cNvSpPr/>
          <p:nvPr/>
        </p:nvSpPr>
        <p:spPr>
          <a:xfrm>
            <a:off x="3581395" y="1993923"/>
            <a:ext cx="1249391" cy="56933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Conocimiento</a:t>
            </a:r>
            <a:endParaRPr lang="es-MX" sz="1400" dirty="0"/>
          </a:p>
        </p:txBody>
      </p:sp>
      <p:sp>
        <p:nvSpPr>
          <p:cNvPr id="11" name="Rectángulo 10"/>
          <p:cNvSpPr/>
          <p:nvPr/>
        </p:nvSpPr>
        <p:spPr>
          <a:xfrm>
            <a:off x="3581395" y="2638030"/>
            <a:ext cx="1249391" cy="289638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/>
              <a:t>Efectivo</a:t>
            </a:r>
            <a:endParaRPr lang="es-MX" sz="1100" dirty="0"/>
          </a:p>
        </p:txBody>
      </p:sp>
      <p:sp>
        <p:nvSpPr>
          <p:cNvPr id="12" name="Rectángulo 11"/>
          <p:cNvSpPr/>
          <p:nvPr/>
        </p:nvSpPr>
        <p:spPr>
          <a:xfrm>
            <a:off x="3581395" y="2947801"/>
            <a:ext cx="1249391" cy="289638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/>
              <a:t>Oportuno</a:t>
            </a:r>
            <a:endParaRPr lang="es-MX" sz="1100" dirty="0"/>
          </a:p>
        </p:txBody>
      </p:sp>
      <p:sp>
        <p:nvSpPr>
          <p:cNvPr id="13" name="Rectángulo 12"/>
          <p:cNvSpPr/>
          <p:nvPr/>
        </p:nvSpPr>
        <p:spPr>
          <a:xfrm>
            <a:off x="4965218" y="1993923"/>
            <a:ext cx="1075427" cy="56933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Actividades</a:t>
            </a:r>
            <a:endParaRPr lang="es-MX" sz="1400" dirty="0"/>
          </a:p>
        </p:txBody>
      </p:sp>
      <p:sp>
        <p:nvSpPr>
          <p:cNvPr id="14" name="Rectángulo 13"/>
          <p:cNvSpPr/>
          <p:nvPr/>
        </p:nvSpPr>
        <p:spPr>
          <a:xfrm>
            <a:off x="6175077" y="1991051"/>
            <a:ext cx="1480865" cy="57221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Área de responsabilidad</a:t>
            </a:r>
            <a:endParaRPr lang="es-MX" sz="1400" dirty="0"/>
          </a:p>
        </p:txBody>
      </p:sp>
      <p:sp>
        <p:nvSpPr>
          <p:cNvPr id="15" name="Rectángulo 14"/>
          <p:cNvSpPr/>
          <p:nvPr/>
        </p:nvSpPr>
        <p:spPr>
          <a:xfrm>
            <a:off x="6175075" y="2626555"/>
            <a:ext cx="1480865" cy="28755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/>
              <a:t>Marítima</a:t>
            </a:r>
            <a:endParaRPr lang="es-MX" sz="1100" dirty="0"/>
          </a:p>
        </p:txBody>
      </p:sp>
      <p:sp>
        <p:nvSpPr>
          <p:cNvPr id="16" name="Rectángulo 15"/>
          <p:cNvSpPr/>
          <p:nvPr/>
        </p:nvSpPr>
        <p:spPr>
          <a:xfrm>
            <a:off x="6175076" y="2940621"/>
            <a:ext cx="1480865" cy="28755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/>
              <a:t>Fluvial</a:t>
            </a:r>
            <a:endParaRPr lang="es-MX" sz="1100" dirty="0"/>
          </a:p>
        </p:txBody>
      </p:sp>
      <p:sp>
        <p:nvSpPr>
          <p:cNvPr id="17" name="Rectángulo 16"/>
          <p:cNvSpPr/>
          <p:nvPr/>
        </p:nvSpPr>
        <p:spPr>
          <a:xfrm>
            <a:off x="6175075" y="3258607"/>
            <a:ext cx="1480865" cy="28755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 smtClean="0"/>
              <a:t>Lacustre</a:t>
            </a:r>
            <a:endParaRPr lang="es-MX" sz="1100" dirty="0"/>
          </a:p>
        </p:txBody>
      </p:sp>
      <p:sp>
        <p:nvSpPr>
          <p:cNvPr id="18" name="Rectángulo 17"/>
          <p:cNvSpPr/>
          <p:nvPr/>
        </p:nvSpPr>
        <p:spPr>
          <a:xfrm>
            <a:off x="7790374" y="1991051"/>
            <a:ext cx="1480865" cy="57221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Seguridad nacional</a:t>
            </a:r>
            <a:endParaRPr lang="es-MX" sz="1400" dirty="0"/>
          </a:p>
        </p:txBody>
      </p:sp>
      <p:sp>
        <p:nvSpPr>
          <p:cNvPr id="19" name="Rectángulo 18"/>
          <p:cNvSpPr/>
          <p:nvPr/>
        </p:nvSpPr>
        <p:spPr>
          <a:xfrm>
            <a:off x="9405671" y="1991051"/>
            <a:ext cx="1480865" cy="572211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smtClean="0"/>
              <a:t>Intereses Marítimos</a:t>
            </a:r>
            <a:endParaRPr lang="es-MX" sz="1400" dirty="0"/>
          </a:p>
        </p:txBody>
      </p:sp>
      <p:sp>
        <p:nvSpPr>
          <p:cNvPr id="25" name="Rectángulo 24"/>
          <p:cNvSpPr/>
          <p:nvPr/>
        </p:nvSpPr>
        <p:spPr>
          <a:xfrm>
            <a:off x="891977" y="1992469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Vigilancia</a:t>
            </a:r>
            <a:endParaRPr lang="es-MX" sz="1400" dirty="0"/>
          </a:p>
        </p:txBody>
      </p:sp>
      <p:sp>
        <p:nvSpPr>
          <p:cNvPr id="26" name="Rectángulo 25"/>
          <p:cNvSpPr/>
          <p:nvPr/>
        </p:nvSpPr>
        <p:spPr>
          <a:xfrm>
            <a:off x="891977" y="2493023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Control</a:t>
            </a:r>
            <a:endParaRPr lang="es-MX" sz="1400" dirty="0"/>
          </a:p>
        </p:txBody>
      </p:sp>
      <p:sp>
        <p:nvSpPr>
          <p:cNvPr id="27" name="Rectángulo 26"/>
          <p:cNvSpPr/>
          <p:nvPr/>
        </p:nvSpPr>
        <p:spPr>
          <a:xfrm>
            <a:off x="891976" y="2993577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Alerta</a:t>
            </a:r>
            <a:endParaRPr lang="es-MX" sz="1400" dirty="0"/>
          </a:p>
        </p:txBody>
      </p:sp>
      <p:sp>
        <p:nvSpPr>
          <p:cNvPr id="28" name="Rectángulo 27"/>
          <p:cNvSpPr/>
          <p:nvPr/>
        </p:nvSpPr>
        <p:spPr>
          <a:xfrm>
            <a:off x="891975" y="3994685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Panorama de Superficie</a:t>
            </a:r>
            <a:endParaRPr lang="es-MX" sz="1400" dirty="0"/>
          </a:p>
        </p:txBody>
      </p:sp>
      <p:sp>
        <p:nvSpPr>
          <p:cNvPr id="29" name="Rectángulo 28"/>
          <p:cNvSpPr/>
          <p:nvPr/>
        </p:nvSpPr>
        <p:spPr>
          <a:xfrm>
            <a:off x="891976" y="3494629"/>
            <a:ext cx="1313011" cy="467199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/>
              <a:t>Respuesta</a:t>
            </a:r>
          </a:p>
        </p:txBody>
      </p:sp>
      <p:sp>
        <p:nvSpPr>
          <p:cNvPr id="4" name="Rectángulo 3"/>
          <p:cNvSpPr/>
          <p:nvPr/>
        </p:nvSpPr>
        <p:spPr>
          <a:xfrm>
            <a:off x="9363141" y="5166999"/>
            <a:ext cx="1996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Directiva O-41/008</a:t>
            </a:r>
            <a:endParaRPr lang="es-MX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217190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3871463" y="1809423"/>
            <a:ext cx="7159925" cy="1619577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Directiva O-41/008 (2 noviembre de 2022)</a:t>
            </a:r>
          </a:p>
          <a:p>
            <a:pPr algn="ctr"/>
            <a:endParaRPr lang="es-MX" sz="1400" dirty="0" smtClean="0"/>
          </a:p>
          <a:p>
            <a:pPr algn="ctr"/>
            <a:r>
              <a:rPr lang="es-MX" sz="1400" dirty="0"/>
              <a:t>Establece las funciones, procedimientos y flujos de información de la Central de Monitoreo y Análisis </a:t>
            </a:r>
            <a:r>
              <a:rPr lang="es-MX" sz="14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materializar la vigilancia, control, alerta y respuesta </a:t>
            </a:r>
            <a:r>
              <a:rPr lang="es-MX" sz="1400" dirty="0"/>
              <a:t>de los espacios marítimos, fluviales y lacustres de responsabilidad nacional y la activación de la Sala de Situación de la Autoridad Marítima Nacional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495099"/>
            <a:ext cx="2723790" cy="3524904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3966349" y="3711007"/>
            <a:ext cx="1313011" cy="914400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Vigilancia</a:t>
            </a:r>
            <a:endParaRPr lang="es-MX" sz="1400" dirty="0"/>
          </a:p>
        </p:txBody>
      </p:sp>
      <p:sp>
        <p:nvSpPr>
          <p:cNvPr id="11" name="Rectángulo 10"/>
          <p:cNvSpPr/>
          <p:nvPr/>
        </p:nvSpPr>
        <p:spPr>
          <a:xfrm>
            <a:off x="5359336" y="3711007"/>
            <a:ext cx="1313011" cy="914400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Control</a:t>
            </a:r>
            <a:endParaRPr lang="es-MX" sz="1400" dirty="0"/>
          </a:p>
        </p:txBody>
      </p:sp>
      <p:sp>
        <p:nvSpPr>
          <p:cNvPr id="12" name="Rectángulo 11"/>
          <p:cNvSpPr/>
          <p:nvPr/>
        </p:nvSpPr>
        <p:spPr>
          <a:xfrm>
            <a:off x="6752323" y="3711007"/>
            <a:ext cx="1313011" cy="914400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Alerta</a:t>
            </a:r>
            <a:endParaRPr lang="es-MX" sz="1400" dirty="0"/>
          </a:p>
        </p:txBody>
      </p:sp>
      <p:sp>
        <p:nvSpPr>
          <p:cNvPr id="13" name="Rectángulo 12"/>
          <p:cNvSpPr/>
          <p:nvPr/>
        </p:nvSpPr>
        <p:spPr>
          <a:xfrm>
            <a:off x="9608743" y="3711007"/>
            <a:ext cx="1313011" cy="914400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Panorama de Superficie</a:t>
            </a:r>
            <a:endParaRPr lang="es-MX" sz="1400" dirty="0"/>
          </a:p>
        </p:txBody>
      </p:sp>
      <p:sp>
        <p:nvSpPr>
          <p:cNvPr id="14" name="Rectángulo 13"/>
          <p:cNvSpPr/>
          <p:nvPr/>
        </p:nvSpPr>
        <p:spPr>
          <a:xfrm>
            <a:off x="8180533" y="3711007"/>
            <a:ext cx="1313011" cy="914400"/>
          </a:xfrm>
          <a:prstGeom prst="rect">
            <a:avLst/>
          </a:prstGeom>
          <a:solidFill>
            <a:schemeClr val="accent6">
              <a:lumMod val="50000"/>
              <a:alpha val="50196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/>
              <a:t>Respuesta</a:t>
            </a:r>
          </a:p>
        </p:txBody>
      </p:sp>
      <p:sp>
        <p:nvSpPr>
          <p:cNvPr id="15" name="Rectángulo 14"/>
          <p:cNvSpPr/>
          <p:nvPr/>
        </p:nvSpPr>
        <p:spPr>
          <a:xfrm>
            <a:off x="952501" y="5116542"/>
            <a:ext cx="2723790" cy="370936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Directiva O-41/008</a:t>
            </a:r>
          </a:p>
          <a:p>
            <a:pPr algn="ctr"/>
            <a:r>
              <a:rPr lang="es-MX" sz="1200" dirty="0" smtClean="0"/>
              <a:t>noviembre 2022</a:t>
            </a:r>
            <a:endParaRPr lang="es-MX" sz="1200" dirty="0"/>
          </a:p>
        </p:txBody>
      </p:sp>
      <p:sp>
        <p:nvSpPr>
          <p:cNvPr id="17" name="Rectángulo 16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389129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495099"/>
            <a:ext cx="2723790" cy="352490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965526" y="2038563"/>
            <a:ext cx="1996656" cy="532109"/>
          </a:xfrm>
          <a:prstGeom prst="rect">
            <a:avLst/>
          </a:prstGeom>
          <a:solidFill>
            <a:srgbClr val="FF660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DIRECTEMAR</a:t>
            </a:r>
            <a:endParaRPr lang="es-MX" dirty="0"/>
          </a:p>
        </p:txBody>
      </p:sp>
      <p:sp>
        <p:nvSpPr>
          <p:cNvPr id="5" name="Rectángulo 4"/>
          <p:cNvSpPr/>
          <p:nvPr/>
        </p:nvSpPr>
        <p:spPr>
          <a:xfrm>
            <a:off x="5965526" y="3004717"/>
            <a:ext cx="1996656" cy="532109"/>
          </a:xfrm>
          <a:prstGeom prst="rect">
            <a:avLst/>
          </a:prstGeom>
          <a:solidFill>
            <a:srgbClr val="0000FF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DIRSOMAR</a:t>
            </a:r>
            <a:endParaRPr lang="es-MX" dirty="0"/>
          </a:p>
        </p:txBody>
      </p:sp>
      <p:sp>
        <p:nvSpPr>
          <p:cNvPr id="6" name="Rectángulo 5"/>
          <p:cNvSpPr/>
          <p:nvPr/>
        </p:nvSpPr>
        <p:spPr>
          <a:xfrm>
            <a:off x="8396378" y="3004717"/>
            <a:ext cx="1752960" cy="53211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Autoridad Marítima Nacional</a:t>
            </a:r>
            <a:endParaRPr lang="es-MX" sz="1400" dirty="0"/>
          </a:p>
        </p:txBody>
      </p:sp>
      <p:sp>
        <p:nvSpPr>
          <p:cNvPr id="7" name="Rectángulo 6"/>
          <p:cNvSpPr/>
          <p:nvPr/>
        </p:nvSpPr>
        <p:spPr>
          <a:xfrm>
            <a:off x="8396378" y="3972463"/>
            <a:ext cx="1752960" cy="53211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Vigilancia, Control, Alerta y Respuesta</a:t>
            </a:r>
            <a:endParaRPr lang="es-MX" sz="1400" dirty="0"/>
          </a:p>
        </p:txBody>
      </p:sp>
      <p:sp>
        <p:nvSpPr>
          <p:cNvPr id="8" name="Rectángulo 7"/>
          <p:cNvSpPr/>
          <p:nvPr/>
        </p:nvSpPr>
        <p:spPr>
          <a:xfrm>
            <a:off x="5965526" y="4753948"/>
            <a:ext cx="1996656" cy="532109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/>
              <a:t>“… y su organización…”</a:t>
            </a:r>
            <a:endParaRPr lang="es-MX" sz="1400" dirty="0"/>
          </a:p>
        </p:txBody>
      </p:sp>
      <p:sp>
        <p:nvSpPr>
          <p:cNvPr id="9" name="Flecha abajo 8"/>
          <p:cNvSpPr/>
          <p:nvPr/>
        </p:nvSpPr>
        <p:spPr>
          <a:xfrm>
            <a:off x="6808578" y="2631623"/>
            <a:ext cx="310551" cy="310551"/>
          </a:xfrm>
          <a:prstGeom prst="downArrow">
            <a:avLst/>
          </a:prstGeom>
          <a:solidFill>
            <a:srgbClr val="00003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" name="Flecha abajo 9"/>
          <p:cNvSpPr/>
          <p:nvPr/>
        </p:nvSpPr>
        <p:spPr>
          <a:xfrm rot="16200000">
            <a:off x="8024004" y="3118449"/>
            <a:ext cx="310551" cy="310551"/>
          </a:xfrm>
          <a:prstGeom prst="downArrow">
            <a:avLst/>
          </a:prstGeom>
          <a:solidFill>
            <a:srgbClr val="00003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" name="Flecha abajo 10"/>
          <p:cNvSpPr/>
          <p:nvPr/>
        </p:nvSpPr>
        <p:spPr>
          <a:xfrm>
            <a:off x="9117582" y="3600502"/>
            <a:ext cx="310551" cy="310551"/>
          </a:xfrm>
          <a:prstGeom prst="downArrow">
            <a:avLst/>
          </a:prstGeom>
          <a:solidFill>
            <a:srgbClr val="00003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Flecha abajo 11"/>
          <p:cNvSpPr/>
          <p:nvPr/>
        </p:nvSpPr>
        <p:spPr>
          <a:xfrm>
            <a:off x="6808578" y="3775529"/>
            <a:ext cx="310551" cy="915875"/>
          </a:xfrm>
          <a:prstGeom prst="downArrow">
            <a:avLst/>
          </a:prstGeom>
          <a:solidFill>
            <a:srgbClr val="FF3131"/>
          </a:solidFill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Flecha abajo 12"/>
          <p:cNvSpPr/>
          <p:nvPr/>
        </p:nvSpPr>
        <p:spPr>
          <a:xfrm rot="16200000">
            <a:off x="4305367" y="2700689"/>
            <a:ext cx="1009516" cy="1140164"/>
          </a:xfrm>
          <a:prstGeom prst="downArrow">
            <a:avLst/>
          </a:prstGeom>
          <a:solidFill>
            <a:srgbClr val="00003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" name="Rectángulo 14"/>
          <p:cNvSpPr/>
          <p:nvPr/>
        </p:nvSpPr>
        <p:spPr>
          <a:xfrm>
            <a:off x="952501" y="5116542"/>
            <a:ext cx="2723790" cy="370936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Directiva O-41/008</a:t>
            </a:r>
          </a:p>
          <a:p>
            <a:pPr algn="ctr"/>
            <a:r>
              <a:rPr lang="es-MX" sz="1200" dirty="0" smtClean="0"/>
              <a:t>noviembre 2022</a:t>
            </a:r>
            <a:endParaRPr lang="es-MX" sz="1200" dirty="0"/>
          </a:p>
        </p:txBody>
      </p:sp>
      <p:sp>
        <p:nvSpPr>
          <p:cNvPr id="17" name="Rectángulo 16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127628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495099"/>
            <a:ext cx="2723790" cy="352490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302492" y="1495099"/>
            <a:ext cx="1896177" cy="914400"/>
          </a:xfrm>
          <a:prstGeom prst="rect">
            <a:avLst/>
          </a:prstGeom>
          <a:solidFill>
            <a:srgbClr val="0000FF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Organización MRCC Chile</a:t>
            </a:r>
          </a:p>
        </p:txBody>
      </p:sp>
      <p:sp>
        <p:nvSpPr>
          <p:cNvPr id="4" name="Rectángulo 3"/>
          <p:cNvSpPr/>
          <p:nvPr/>
        </p:nvSpPr>
        <p:spPr>
          <a:xfrm>
            <a:off x="7929612" y="1495099"/>
            <a:ext cx="1896177" cy="914400"/>
          </a:xfrm>
          <a:prstGeom prst="rect">
            <a:avLst/>
          </a:prstGeom>
          <a:solidFill>
            <a:srgbClr val="0000FF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Organización SAR Chile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2490" y="2884021"/>
            <a:ext cx="1896180" cy="188119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5612" y="2884022"/>
            <a:ext cx="2924175" cy="188119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Rectángulo 10"/>
          <p:cNvSpPr/>
          <p:nvPr/>
        </p:nvSpPr>
        <p:spPr>
          <a:xfrm>
            <a:off x="4024153" y="5152695"/>
            <a:ext cx="1508686" cy="53211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D.F.L. N° 1.190</a:t>
            </a:r>
          </a:p>
          <a:p>
            <a:pPr algn="ctr"/>
            <a:r>
              <a:rPr lang="es-MX" sz="1200" dirty="0" err="1" smtClean="0"/>
              <a:t>Org</a:t>
            </a:r>
            <a:r>
              <a:rPr lang="es-MX" sz="1200" dirty="0" smtClean="0"/>
              <a:t>. SAR</a:t>
            </a:r>
            <a:endParaRPr lang="es-MX" sz="1200" dirty="0"/>
          </a:p>
        </p:txBody>
      </p:sp>
      <p:sp>
        <p:nvSpPr>
          <p:cNvPr id="12" name="Rectángulo 11"/>
          <p:cNvSpPr/>
          <p:nvPr/>
        </p:nvSpPr>
        <p:spPr>
          <a:xfrm>
            <a:off x="5777113" y="5152692"/>
            <a:ext cx="1508686" cy="53211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Decreto N°550</a:t>
            </a:r>
          </a:p>
          <a:p>
            <a:pPr algn="ctr"/>
            <a:r>
              <a:rPr lang="es-MX" sz="1200" dirty="0" smtClean="0"/>
              <a:t>CHILREP</a:t>
            </a:r>
            <a:endParaRPr lang="es-MX" sz="1200" dirty="0"/>
          </a:p>
        </p:txBody>
      </p:sp>
      <p:sp>
        <p:nvSpPr>
          <p:cNvPr id="13" name="Rectángulo 12"/>
          <p:cNvSpPr/>
          <p:nvPr/>
        </p:nvSpPr>
        <p:spPr>
          <a:xfrm>
            <a:off x="7528274" y="5152692"/>
            <a:ext cx="1508686" cy="53211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C.J.A. Ord. N° 12600/287 VRS.</a:t>
            </a:r>
          </a:p>
          <a:p>
            <a:pPr algn="ctr"/>
            <a:r>
              <a:rPr lang="es-MX" sz="1200" dirty="0" smtClean="0"/>
              <a:t>Directiva C.J.A. SAR</a:t>
            </a:r>
            <a:endParaRPr lang="es-MX" sz="1200" dirty="0"/>
          </a:p>
        </p:txBody>
      </p:sp>
      <p:sp>
        <p:nvSpPr>
          <p:cNvPr id="14" name="Rectángulo 13"/>
          <p:cNvSpPr/>
          <p:nvPr/>
        </p:nvSpPr>
        <p:spPr>
          <a:xfrm>
            <a:off x="9281234" y="5152692"/>
            <a:ext cx="1508686" cy="53211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Directiva O-41/008</a:t>
            </a:r>
          </a:p>
          <a:p>
            <a:pPr algn="ctr"/>
            <a:r>
              <a:rPr lang="es-MX" sz="1200" dirty="0" smtClean="0"/>
              <a:t>Central Monitoreo</a:t>
            </a:r>
            <a:endParaRPr lang="es-MX" sz="1200" dirty="0"/>
          </a:p>
        </p:txBody>
      </p:sp>
      <p:sp>
        <p:nvSpPr>
          <p:cNvPr id="15" name="Rectángulo 14"/>
          <p:cNvSpPr/>
          <p:nvPr/>
        </p:nvSpPr>
        <p:spPr>
          <a:xfrm>
            <a:off x="952501" y="5116542"/>
            <a:ext cx="2723790" cy="370936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Directiva O-41/008</a:t>
            </a:r>
          </a:p>
          <a:p>
            <a:pPr algn="ctr"/>
            <a:r>
              <a:rPr lang="es-MX" sz="1200" dirty="0" smtClean="0"/>
              <a:t>noviembre 2022</a:t>
            </a:r>
            <a:endParaRPr lang="es-MX" sz="1200" dirty="0"/>
          </a:p>
        </p:txBody>
      </p:sp>
      <p:sp>
        <p:nvSpPr>
          <p:cNvPr id="17" name="Rectángulo 16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61473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655" y="1785271"/>
            <a:ext cx="3607818" cy="3421346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1319" y="1492370"/>
            <a:ext cx="6592832" cy="42961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8402128" y="552090"/>
            <a:ext cx="2484408" cy="3536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MX" dirty="0" smtClean="0">
                <a:solidFill>
                  <a:schemeClr val="bg1"/>
                </a:solidFill>
              </a:rPr>
              <a:t>Operaciones Marítimas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285336" y="112142"/>
            <a:ext cx="9601200" cy="5693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Conceptos generales de Vigilancia, </a:t>
            </a:r>
            <a:r>
              <a:rPr lang="es-MX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Control, Alerta y Respuesta de </a:t>
            </a:r>
            <a:r>
              <a:rPr 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Panorama de Superficie</a:t>
            </a:r>
          </a:p>
        </p:txBody>
      </p:sp>
    </p:spTree>
    <p:extLst>
      <p:ext uri="{BB962C8B-B14F-4D97-AF65-F5344CB8AC3E}">
        <p14:creationId xmlns:p14="http://schemas.microsoft.com/office/powerpoint/2010/main" val="186214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8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ones - Plantilla Armada" id="{D09EDB20-AF93-412B-91C9-B5EFB083C5C1}" vid="{92E27905-217C-404E-8DBB-993B850C86C0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Presentaciones - Plantilla Armada</Template>
  <TotalTime>8016</TotalTime>
  <Words>2583</Words>
  <Application>Microsoft Office PowerPoint</Application>
  <PresentationFormat>Panorámica</PresentationFormat>
  <Paragraphs>407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Century</vt:lpstr>
      <vt:lpstr>Wingdings</vt:lpstr>
      <vt:lpstr>18_Tema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Gonzalo Townsend Aravena</dc:creator>
  <cp:lastModifiedBy>15038007-3</cp:lastModifiedBy>
  <cp:revision>84</cp:revision>
  <cp:lastPrinted>2018-11-14T23:06:33Z</cp:lastPrinted>
  <dcterms:created xsi:type="dcterms:W3CDTF">2022-09-20T18:21:56Z</dcterms:created>
  <dcterms:modified xsi:type="dcterms:W3CDTF">2023-07-24T16:14:44Z</dcterms:modified>
</cp:coreProperties>
</file>